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302" r:id="rId8"/>
    <p:sldId id="270" r:id="rId9"/>
    <p:sldId id="260" r:id="rId10"/>
    <p:sldId id="271" r:id="rId11"/>
    <p:sldId id="313" r:id="rId12"/>
    <p:sldId id="309" r:id="rId13"/>
    <p:sldId id="305" r:id="rId14"/>
    <p:sldId id="310" r:id="rId15"/>
    <p:sldId id="311" r:id="rId16"/>
    <p:sldId id="269" r:id="rId17"/>
    <p:sldId id="276" r:id="rId18"/>
    <p:sldId id="285" r:id="rId19"/>
    <p:sldId id="287" r:id="rId20"/>
    <p:sldId id="314" r:id="rId21"/>
    <p:sldId id="277" r:id="rId22"/>
    <p:sldId id="294" r:id="rId23"/>
    <p:sldId id="298" r:id="rId24"/>
    <p:sldId id="297" r:id="rId25"/>
    <p:sldId id="300" r:id="rId26"/>
    <p:sldId id="301" r:id="rId27"/>
    <p:sldId id="295" r:id="rId28"/>
    <p:sldId id="296" r:id="rId29"/>
    <p:sldId id="315" r:id="rId30"/>
    <p:sldId id="281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7102475" cy="9388475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Fredoka One" panose="02000000000000000000" pitchFamily="2" charset="0"/>
      <p:regular r:id="rId47"/>
    </p:embeddedFont>
    <p:embeddedFont>
      <p:font typeface="Nunito" pitchFamily="2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0C1"/>
    <a:srgbClr val="E87B69"/>
    <a:srgbClr val="3FB0D1"/>
    <a:srgbClr val="FFD2B3"/>
    <a:srgbClr val="FFA66B"/>
    <a:srgbClr val="DEBCAC"/>
    <a:srgbClr val="F2DA66"/>
    <a:srgbClr val="D35886"/>
    <a:srgbClr val="F1B8AC"/>
    <a:srgbClr val="D66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05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646 483 24575,'-2'-1'0,"1"1"0,-1-1 0,0 0 0,0 0 0,0 0 0,0 0 0,1 0 0,-1 0 0,1-1 0,-1 1 0,1 0 0,-1-1 0,1 1 0,0-1 0,-1 0 0,0-3 0,-20-32 0,21 35 0,-17-40 0,17 37 0,0 0 0,-1 0 0,1 0 0,-1 0 0,0 0 0,-1 1 0,1-1 0,-1 1 0,0-1 0,0 1 0,-1 0 0,1 0 0,-1 1 0,0-1 0,0 1 0,0 0 0,0 0 0,-7-4 0,2 3 0,-7-3 0,0 0 0,1-1 0,-24-17 0,35 22 0,0 0 0,0-1 0,0 0 0,1 1 0,-1-1 0,1 0 0,0-1 0,0 1 0,1-1 0,0 1 0,-1-1 0,1 0 0,1 1 0,-1-1 0,1 0 0,-2-10 0,3 11 0,0 0 0,1 0 0,-1 1 0,1-1 0,-1 0 0,1 1 0,0-1 0,1 1 0,-1-1 0,1 1 0,-1 0 0,1-1 0,0 1 0,0 0 0,0 0 0,1 0 0,-1 0 0,1 1 0,0-1 0,-1 1 0,1 0 0,0-1 0,4-1 0,-4 2 0,1-1 0,-1 1 0,1-1 0,-1 0 0,0-1 0,0 1 0,-1-1 0,1 1 0,-1-1 0,1 0 0,-1 1 0,3-9 0,-5 11 0,0 0 0,0 0 0,-1 0 0,1 0 0,0 0 0,0 0 0,-1 0 0,1 0 0,0 0 0,-1 0 0,1 0 0,-1 0 0,0 0 0,1 0 0,-1 0 0,0 0 0,1 1 0,-1-1 0,0 0 0,0 0 0,0 1 0,0-1 0,1 0 0,-1 1 0,0-1 0,0 1 0,0 0 0,0-1 0,0 1 0,0 0 0,-1-1 0,1 1 0,0 0 0,0 0 0,-2 0 0,-46-5 0,45 5 0,-89-3 0,-102 10 0,192-7 0,-1 1 0,0-1 0,0 1 0,0 0 0,1 0 0,-1 0 0,1 1 0,-1 0 0,1-1 0,-1 1 0,1 0 0,0 1 0,0-1 0,0 0 0,0 1 0,0 0 0,1 0 0,-1-1 0,1 2 0,0-1 0,-1 0 0,2 0 0,-1 1 0,0-1 0,1 1 0,-1-1 0,1 1 0,0 0 0,-1 4 0,-1 11 0,1 1 0,1-1 0,1 1 0,3 31 0,-1-20 0,-2-12 0,0-7 0,1 0 0,0 0 0,0 0 0,1 0 0,6 20 0,-7-29 0,1 1 0,0-1 0,0 0 0,0 0 0,0 0 0,0 0 0,1 0 0,-1 0 0,1 0 0,0-1 0,-1 0 0,1 1 0,1-1 0,-1 0 0,0 0 0,0-1 0,1 1 0,-1-1 0,1 1 0,-1-1 0,1 0 0,0-1 0,3 2 0,11 0 0,0 0 0,0 0 0,1-2 0,-1 0 0,0-2 0,0 0 0,0 0 0,0-2 0,0 0 0,-1-2 0,1 1 0,-1-2 0,-1 0 0,1-1 0,-1-1 0,22-16 0,4-4 0,63-37 0,-93 60 0,1 0 0,0 1 0,0 0 0,1 1 0,-1 0 0,24-3 0,-36 5-92,-8-3 195,-18-8-167,8 4-1248,-6-5-5514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1T12:24:37.9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1T12:24:44.1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478 28 24575,'-73'1'0,"-87"-3"0,155 2 0,1-1 0,-1 1 0,1-1 0,0 0 0,0 0 0,-1 0 0,1 0 0,0-1 0,0 0 0,-5-3 0,9 5 0,0 0 0,-1 0 0,1 0 0,0 0 0,0 0 0,0 0 0,-1-1 0,1 1 0,0 0 0,0 0 0,0 0 0,0 0 0,0-1 0,0 1 0,-1 0 0,1 0 0,0 0 0,0 0 0,0-1 0,0 1 0,0 0 0,0 0 0,0-1 0,0 1 0,0 0 0,0 0 0,0 0 0,0-1 0,0 1 0,0 0 0,0 0 0,0 0 0,0-1 0,0 1 0,0 0 0,0 0 0,0 0 0,1-1 0,-1 1 0,10-4 0,14 4 0,-21 1 0,1 1 0,-1 1 0,1-1 0,-1 0 0,0 1 0,0 0 0,0 0 0,-1 0 0,1 0 0,-1 0 0,1 0 0,-1 0 0,0 1 0,0 0 0,0-1 0,-1 1 0,0 0 0,1-1 0,-1 1 0,0 0 0,0 5 0,3 12 0,-2 1 0,1 34 0,-3-47 0,1 17 0,0-10 0,-1 0 0,0 0 0,-1-1 0,-1 1 0,-3 17 0,4-29 0,-1 0 0,1 0 0,-1 0 0,1-1 0,-1 1 0,0-1 0,0 1 0,0-1 0,-1 0 0,1 0 0,-1 0 0,0 0 0,0-1 0,0 1 0,0-1 0,0 1 0,-1-1 0,1 0 0,-1 0 0,1-1 0,-1 1 0,0-1 0,1 0 0,-1 0 0,-6 1 0,-35 1 0,38-3 0,0 0 0,1 0 0,-1 0 0,1 1 0,-1 0 0,1 0 0,-1 1 0,1 0 0,-1 0 0,-7 4 0,14-6 0,0 0 0,0 0 0,0 0 0,0 0 0,0 0 0,0 0 0,-1 0 0,1 1 0,0-1 0,0 0 0,0 0 0,0 0 0,0 0 0,0 0 0,0 0 0,0 0 0,0 0 0,0 1 0,0-1 0,-1 0 0,1 0 0,0 0 0,0 0 0,0 0 0,0 1 0,0-1 0,0 0 0,0 0 0,0 0 0,0 0 0,0 0 0,0 0 0,0 1 0,0-1 0,0 0 0,0 0 0,1 0 0,-1 0 0,0 0 0,0 1 0,0-1 0,0 0 0,0 0 0,0 0 0,0 0 0,0 0 0,0 0 0,0 0 0,1 0 0,-1 1 0,0-1 0,0 0 0,0 0 0,0 0 0,12 5 0,14 0 0,110 15 0,37 3 0,-467-25 119,165 3-1603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12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222 0 24575,'0'3'0,"-1"0"0,0 0 0,0 1 0,0-1 0,0 0 0,-1 0 0,1-1 0,-4 6 0,-7 16 0,9-13 0,-1 5 0,-1-1 0,0 0 0,-1 0 0,0 0 0,-1-1 0,-1 0 0,0 0 0,-16 19 0,16-24 0,1 0 0,1 1 0,-1-1 0,2 1 0,-1 1 0,1-1 0,1 1 0,-6 17 0,5-12 0,-1-1 0,-1 1 0,-10 17 0,14-28 0,-1 0 0,0 1 0,1 0 0,0 0 0,0 0 0,-3 11 0,5-16 0,1 0 0,0 0 0,0 0 0,0 0 0,0 0 0,0 0 0,0 0 0,0 0 0,0 1 0,1-1 0,-1 0 0,0 0 0,0-1 0,1 1 0,-1 0 0,1 0 0,-1 0 0,1 0 0,-1 0 0,1 0 0,0 0 0,-1-1 0,1 1 0,0 0 0,0-1 0,0 1 0,-1 0 0,1-1 0,0 1 0,0-1 0,0 1 0,0-1 0,0 0 0,0 1 0,0-1 0,0 0 0,0 0 0,0 1 0,0-1 0,0 0 0,0 0 0,0 0 0,0 0 0,2-1 0,1 1 0,1 1 0,-1-1 0,0 0 0,0-1 0,0 1 0,0-1 0,1 0 0,-1 0 0,0 0 0,0-1 0,-1 1 0,1-1 0,0 0 0,0 0 0,-1 0 0,1-1 0,-1 1 0,0-1 0,0 0 0,0 0 0,0 0 0,0 0 0,-1-1 0,1 1 0,-1 0 0,0-1 0,0 0 0,0 0 0,0 0 0,-1 1 0,0-1 0,2-7 0,1-9 0,-1 1 0,0-1 0,-2 0 0,0 0 0,-3-29 0,1 59 15,-1 1 0,-1-1 0,0 0 0,0 1 0,-1-1 0,0-1 0,-7 12 0,6-13-49,1 0 1,-1-1-1,-1 0 1,1 0-1,-9 7 1,12-11-53,-1-1 1,1 0-1,-1 0 1,0 0-1,0 0 0,0 0 1,0-1-1,0 1 1,0-1-1,-1 0 0,1 0 1,0 0-1,-1 0 1,-4 0-1,-12-3-6740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20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394 189 24575,'-62'-2'0,"-40"1"0,90 1 0,-1 2 0,0 0 0,1 0 0,-1 1 0,-19 7 0,24-6 0,0 1 0,1 0 0,0 0 0,0 0 0,0 1 0,0 0 0,1 0 0,0 1 0,-7 9 0,6-6 0,0 0 0,1 0 0,0 0 0,1 1 0,0-1 0,-5 17 0,9-25 0,1-1 0,-1 1 0,1-1 0,-1 1 0,1-1 0,0 1 0,0-1 0,0 1 0,0 0 0,0-1 0,0 1 0,0-1 0,0 1 0,0-1 0,1 1 0,-1-1 0,1 1 0,-1-1 0,1 1 0,-1-1 0,1 0 0,0 1 0,0-1 0,0 0 0,0 0 0,0 1 0,0-1 0,0 0 0,0 0 0,0 0 0,0 0 0,1 0 0,-1 0 0,0-1 0,1 1 0,-1 0 0,1-1 0,-1 1 0,1-1 0,-1 1 0,1-1 0,-1 0 0,3 0 0,3 1 0,-1-1 0,1 0 0,0 0 0,0-1 0,0 0 0,0 0 0,0 0 0,10-4 0,11-5 0,45-19 0,-72 29 0,0 0 0,-1 0 0,1-1 0,-1 1 0,1 0 0,-1 0 0,1 0 0,-1-1 0,1 1 0,-1 0 0,1-1 0,-1 1 0,1 0 0,-1-1 0,1 1 0,-1-1 0,0 1 0,1 0 0,-1-1 0,0 1 0,1-1 0,-1 1 0,0-1 0,0 1 0,1-1 0,-1 0 0,0 1 0,0-1 0,0 1 0,0-1 0,0 1 0,0-1 0,0 0 0,0 1 0,0-1 0,0 1 0,0-1 0,0 1 0,0-1 0,0 0 0,-1 1 0,1-1 0,0 1 0,0-1 0,-1 1 0,1-1 0,0 1 0,-1-1 0,1 1 0,0 0 0,-1-1 0,1 1 0,-1-1 0,1 1 0,-1 0 0,0-1 0,-30-15 0,22 14 0,-1-1 0,1-1 0,0 1 0,0-2 0,-15-8 0,21 10 0,-1 0 0,1 0 0,0 0 0,-1 0 0,1-1 0,1 0 0,-1 1 0,1-1 0,-1 0 0,1 0 0,0-1 0,0 1 0,1 0 0,-3-9 0,1-3 0,1 0 0,0 0 0,1 0 0,1-17 0,0 45 0,2 0 0,-1 0 0,7 21 0,-7-30 0,0 0 0,1 1 0,-1-1 0,1 0 0,-1 0 0,1 0 0,0 0 0,0 0 0,0 0 0,5 4 0,-6-6 0,1 0 0,-1 0 0,0 0 0,1-1 0,-1 1 0,1-1 0,-1 1 0,1-1 0,-1 1 0,1-1 0,-1 0 0,1 1 0,0-1 0,-1 0 0,1 0 0,-1 0 0,1 0 0,0-1 0,-1 1 0,1 0 0,-1-1 0,1 1 0,-1-1 0,1 1 0,2-3 0,-1 1 0,0 0 0,0 0 0,-1 0 0,1 0 0,0-1 0,-1 0 0,1 1 0,-1-1 0,0 0 0,0 0 0,0 0 0,-1 0 0,1-1 0,1-4 0,0 1 0,-1 0 0,0-1 0,0 1 0,-1-1 0,1-13 0,-5 3 0,3 18 0,0 0 0,-1 0 0,1 0 0,0 0 0,-1 0 0,1 0 0,0 0 0,0-1 0,-1 1 0,1 0 0,0 0 0,0 1 0,-1-1 0,1 0 0,0 0 0,-1 0 0,1 0 0,0 0 0,0 0 0,-1 0 0,1 0 0,0 0 0,0 0 0,-1 1 0,1-1 0,0 0 0,0 0 0,0 0 0,-1 1 0,1-1 0,0 0 0,0 0 0,0 1 0,-18 26 0,-80 179 0,81-186 0,14-17 0,14-7 0,5-1 0,-1 0 0,2 0 0,-1 2 0,0 0 0,21-1 0,89 2 0,-79 2 0,65 1 0,-149 1 0,13 0 0,1-1 0,-1-1 0,1-1 0,-1-1 0,-34-7 0,55 8 0,0 0 0,0-1 0,0 1 0,0-1 0,1 1 0,-1-1 0,0 0 0,1 0 0,0 0 0,-1 0 0,1-1 0,0 1 0,0-1 0,0 1 0,0-1 0,-1-4 0,-1-1 0,1 0 0,1 0 0,-1-1 0,0-12 0,-11-29 0,13 47 0,-1 0 0,1 0 0,-1 1 0,0-1 0,0 0 0,0 1 0,0-1 0,0 1 0,-1-1 0,1 1 0,-1 0 0,1 0 0,-7-3 0,0 1 0,0 0 0,-1 1 0,-16-4 0,19 6 0,-1-1 0,1 0 0,0-1 0,-1 0 0,-11-6 0,17 7 0,-1 0 0,1 0 0,-1 0 0,1 0 0,0-1 0,0 1 0,0-1 0,0 1 0,1-1 0,-1 0 0,1 1 0,-1-1 0,1 0 0,0 0 0,0 0 0,0 0 0,1 0 0,-1-5 0,0 5 0,1 1 0,0-1 0,0 1 0,1-1 0,-1 1 0,0-1 0,1 1 0,-1-1 0,1 1 0,0 0 0,0-1 0,0 1 0,0 0 0,0 0 0,0-1 0,1 1 0,-1 0 0,1 0 0,-1 1 0,4-4 0,-4 5 0,-1-1 0,1 0 0,0 1 0,0-1 0,0 1 0,0 0 0,0-1 0,0 1 0,-1 0 0,1-1 0,0 1 0,0 0 0,0 0 0,0 0 0,0 0 0,0 0 0,0 0 0,0 0 0,0 0 0,2 1 0,-2-1 0,1 1 0,-1 0 0,1 0 0,-1 0 0,0 0 0,1 0 0,-1 0 0,0 0 0,0 0 0,0 1 0,0-1 0,0 0 0,0 1 0,0-1 0,0 1 0,0 2 0,4 10 0,-1-1 0,-1 1 0,0 1 0,-1-1 0,0 0 0,-1 1 0,-2 18 0,3 21 0,-2-52 0,0 1 0,1-1 0,-1 1 0,1-1 0,-1 1 0,1-1 0,0 1 0,0-1 0,2 4 0,-3-6 0,1 1 0,-1-1 0,0 1 0,1-1 0,-1 1 0,1-1 0,-1 1 0,1-1 0,-1 1 0,1-1 0,0 0 0,-1 0 0,1 1 0,-1-1 0,1 0 0,0 0 0,-1 1 0,1-1 0,0 0 0,-1 0 0,1 0 0,0 0 0,-1 0 0,1 0 0,2-1 0,-1 0 0,1 0 0,-1 0 0,0 0 0,0-1 0,1 1 0,-1-1 0,0 1 0,0-1 0,-1 0 0,1 0 0,0 0 0,-1 0 0,1 0 0,-1 0 0,3-4 0,6-14 0,-1 0 0,-1 0 0,-1 0 0,5-24 0,-4 17 0,12-32 0,-20 58 0,0 0 0,1 1 0,-1-1 0,0 0 0,0 1 0,0-1 0,0 1 0,1-1 0,-1 0 0,0 1 0,1-1 0,-1 1 0,1-1 0,-1 1 0,0-1 0,1 1 0,-1-1 0,1 1 0,-1-1 0,1 1 0,-1 0 0,1-1 0,0 1 0,-1 0 0,1-1 0,0 1 0,-1 0 0,2-1 0,-1 2 0,-1 0 0,1 0 0,0 0 0,-1 0 0,1-1 0,-1 1 0,1 0 0,-1 0 0,1 0 0,-1 0 0,0 0 0,0 0 0,1 0 0,-1 0 0,0 2 0,5 49 0,-5-51 0,0 18 0,2-5 0,-2-1 0,0 0 0,0 0 0,-2 0 0,1 1 0,-5 15 0,6-28 0,-1 0 0,1 0 0,0-1 0,0 1 0,0 0 0,-1 0 0,1-1 0,0 1 0,-1 0 0,1 0 0,-1-1 0,1 1 0,-1 0 0,1-1 0,-1 1 0,1-1 0,-1 1 0,0 0 0,1-1 0,-1 1 0,0-1 0,-1 1 0,2-1 0,-1 0 0,1-1 0,-1 1 0,0 0 0,1-1 0,-1 1 0,1-1 0,-1 1 0,1 0 0,-1-1 0,1 1 0,-1-1 0,1 1 0,0-1 0,-1 0 0,1 1 0,0-1 0,-1 1 0,1-1 0,0 0 0,0 0 0,-11-40 0,5-65 0,8 338-1365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25.8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325 46 24575,'0'1'0,"-1"0"0,1 1 0,0-1 0,-1 1 0,0-1 0,1 0 0,-1 0 0,0 1 0,1-1 0,-1 0 0,0 0 0,0 0 0,0 0 0,0 0 0,0 0 0,0 0 0,-1 0 0,1 0 0,0-1 0,0 1 0,-1 0 0,1-1 0,0 1 0,-1-1 0,1 0 0,-3 1 0,-42 8 0,42-9 0,-143 5 0,70-5 0,377-2 0,-188 3 0,-136-1 0,14 1 0,0 0 0,-1-1 0,1 0 0,-1-1 0,1-1 0,-1 1 0,1-2 0,0 1 0,0-1 0,0-1 0,-10-5 0,3 0 0,0-1 0,-1 2 0,0 0 0,-1 1 0,-19-4 0,28 9 0,-1-1 0,0 2 0,1 0 0,-1 0 0,0 1 0,0 0 0,1 0 0,-1 2 0,0-1 0,-15 5 0,24-5 0,1-1 0,0 0 0,0 1 0,0-1 0,0 0 0,-1 1 0,1 0 0,0-1 0,0 1 0,0 0 0,0-1 0,0 1 0,1 0 0,-3 1 0,3-1 0,0-1 0,0 0 0,0 1 0,0-1 0,0 0 0,0 1 0,0-1 0,0 0 0,0 1 0,0-1 0,0 0 0,0 1 0,1-1 0,-1 0 0,0 1 0,0-1 0,0 0 0,0 1 0,1-1 0,-1 0 0,0 0 0,0 1 0,0-1 0,1 0 0,-1 0 0,0 1 0,0-1 0,1 0 0,-1 0 0,0 0 0,1 1 0,3 1 0,0 0 0,0-1 0,0 1 0,0-1 0,0 0 0,8 1 0,49 4 0,105-6 0,-124-1 0,-76 1 0,-7 0 0,78 0 0,59 0-1365,-49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29.0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24575,'0'3'0,"1"0"0,-1 0 0,0 0 0,1 1 0,0-1 0,0 0 0,0 0 0,0 0 0,0 0 0,1 0 0,-1-1 0,1 1 0,0 0 0,0-1 0,0 1 0,0-1 0,0 1 0,1-1 0,-1 0 0,1 0 0,-1 0 0,1 0 0,0-1 0,0 1 0,0-1 0,0 0 0,0 0 0,0 0 0,0 0 0,5 1 0,11 2 0,-1-1 0,1-1 0,0-1 0,20-1 0,-22 0 0,426-4 0,-443 4 0,13 0 0,-1 1 0,0 0 0,12 2 0,-22-2 0,0-1 0,0 0 0,0 0 0,0 1 0,-1-1 0,1 1 0,0 0 0,0-1 0,-1 1 0,1 0 0,0 0 0,-1 0 0,1 0 0,-1 0 0,1 1 0,-1-1 0,0 0 0,1 1 0,-1-1 0,0 1 0,0-1 0,0 1 0,0 0 0,0-1 0,-1 1 0,1 0 0,0 0 0,0 3 0,-1-3 0,-1-1 0,1 1 0,-1-1 0,1 1 0,-1-1 0,0 1 0,0-1 0,1 1 0,-1-1 0,0 0 0,0 1 0,0-1 0,-1 0 0,1 0 0,0 0 0,0 0 0,-1 0 0,1 0 0,0 0 0,-1 0 0,1 0 0,-1-1 0,1 1 0,-1-1 0,0 1 0,1-1 0,-1 1 0,-2-1 0,-51 9 0,52-9 0,-83 3 0,59-3 0,0 1 0,0 1 0,-41 9 0,-146 37 0,176-41-1365,4-2-5461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48.2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79 534 24575,'0'-10'0,"-1"-5"0,2 0 0,0 0 0,3-15 0,-3 24 0,1 0 0,-1 1 0,2-1 0,-1 1 0,0 0 0,1 0 0,0 0 0,1 0 0,-1 0 0,1 0 0,4-4 0,31-29 0,-21 21 0,-1 0 0,28-38 0,-31 36 0,0 0 0,2 1 0,0 0 0,1 1 0,0 1 0,2 1 0,0 0 0,0 2 0,25-13 0,-35 21 0,-1 0 0,0 0 0,0 0 0,0-1 0,0 0 0,-1-1 0,0 0 0,0 0 0,-1 0 0,8-12 0,-22 20 0,1 1 0,0 0 0,0 0 0,0 1 0,-9 4 0,-23 10 0,2 3 0,-56 36 0,66-36 0,-1-2 0,-43 21 0,57-33 0,0 0 0,-1-1 0,0-1 0,-1 0 0,1-1 0,-1 0 0,-19 0 0,-2-3-1365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51.4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52.9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6:12:55.1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977" marR="48423" algn="just">
              <a:lnSpc>
                <a:spcPct val="115000"/>
              </a:lnSpc>
              <a:tabLst>
                <a:tab pos="167518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0ED40AF1-241F-463A-8508-92C4EB2DF3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DB797605-CA0B-41C0-A379-AE7C38122F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5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.png"/><Relationship Id="rId5" Type="http://schemas.openxmlformats.org/officeDocument/2006/relationships/image" Target="../media/image52.em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svg"/><Relationship Id="rId7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media3.mp3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0.png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750.png"/><Relationship Id="rId25" Type="http://schemas.openxmlformats.org/officeDocument/2006/relationships/audio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23" Type="http://schemas.openxmlformats.org/officeDocument/2006/relationships/image" Target="../media/image810.png"/><Relationship Id="rId10" Type="http://schemas.openxmlformats.org/officeDocument/2006/relationships/image" Target="../media/image78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77.emf"/><Relationship Id="rId14" Type="http://schemas.openxmlformats.org/officeDocument/2006/relationships/image" Target="../media/image82.png"/><Relationship Id="rId22" Type="http://schemas.openxmlformats.org/officeDocument/2006/relationships/image" Target="../media/image86.png"/><Relationship Id="rId27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emf"/><Relationship Id="rId18" Type="http://schemas.openxmlformats.org/officeDocument/2006/relationships/image" Target="../media/image840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60.png"/><Relationship Id="rId7" Type="http://schemas.openxmlformats.org/officeDocument/2006/relationships/audio" Target="../media/audio4.wav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5" Type="http://schemas.openxmlformats.org/officeDocument/2006/relationships/audio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74.png"/><Relationship Id="rId20" Type="http://schemas.openxmlformats.org/officeDocument/2006/relationships/image" Target="../media/image850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82.png"/><Relationship Id="rId23" Type="http://schemas.openxmlformats.org/officeDocument/2006/relationships/image" Target="../media/image87.png"/><Relationship Id="rId28" Type="http://schemas.openxmlformats.org/officeDocument/2006/relationships/audio" Target="NULL"/><Relationship Id="rId10" Type="http://schemas.openxmlformats.org/officeDocument/2006/relationships/image" Target="../media/image820.png"/><Relationship Id="rId4" Type="http://schemas.openxmlformats.org/officeDocument/2006/relationships/audio" Target="../media/audio1.wav"/><Relationship Id="rId9" Type="http://schemas.openxmlformats.org/officeDocument/2006/relationships/image" Target="../media/image77.emf"/><Relationship Id="rId14" Type="http://schemas.openxmlformats.org/officeDocument/2006/relationships/image" Target="../media/image81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5.png"/><Relationship Id="rId7" Type="http://schemas.openxmlformats.org/officeDocument/2006/relationships/audio" Target="../media/audio4.wav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5" Type="http://schemas.openxmlformats.org/officeDocument/2006/relationships/audio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74.png"/><Relationship Id="rId20" Type="http://schemas.openxmlformats.org/officeDocument/2006/relationships/image" Target="../media/image90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78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82.png"/><Relationship Id="rId23" Type="http://schemas.openxmlformats.org/officeDocument/2006/relationships/image" Target="../media/image86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77.emf"/><Relationship Id="rId14" Type="http://schemas.openxmlformats.org/officeDocument/2006/relationships/image" Target="../media/image81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5.png"/><Relationship Id="rId7" Type="http://schemas.openxmlformats.org/officeDocument/2006/relationships/audio" Target="../media/audio4.wav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5" Type="http://schemas.openxmlformats.org/officeDocument/2006/relationships/image" Target="../media/image98.png"/><Relationship Id="rId2" Type="http://schemas.openxmlformats.org/officeDocument/2006/relationships/audio" Target="../media/media4.mp3"/><Relationship Id="rId16" Type="http://schemas.openxmlformats.org/officeDocument/2006/relationships/image" Target="../media/image74.png"/><Relationship Id="rId20" Type="http://schemas.openxmlformats.org/officeDocument/2006/relationships/image" Target="../media/image95.png"/><Relationship Id="rId29" Type="http://schemas.openxmlformats.org/officeDocument/2006/relationships/audio" Target="NULL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78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82.png"/><Relationship Id="rId23" Type="http://schemas.openxmlformats.org/officeDocument/2006/relationships/image" Target="../media/image86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77.emf"/><Relationship Id="rId14" Type="http://schemas.openxmlformats.org/officeDocument/2006/relationships/image" Target="../media/image81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80.emf"/><Relationship Id="rId17" Type="http://schemas.openxmlformats.org/officeDocument/2006/relationships/image" Target="../media/image84.png"/><Relationship Id="rId2" Type="http://schemas.openxmlformats.org/officeDocument/2006/relationships/audio" Target="../media/media4.mp3"/><Relationship Id="rId16" Type="http://schemas.openxmlformats.org/officeDocument/2006/relationships/image" Target="../media/image83.png"/><Relationship Id="rId20" Type="http://schemas.openxmlformats.org/officeDocument/2006/relationships/image" Target="../media/image99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79.png"/><Relationship Id="rId5" Type="http://schemas.openxmlformats.org/officeDocument/2006/relationships/audio" Target="../media/audio1.wav"/><Relationship Id="rId15" Type="http://schemas.openxmlformats.org/officeDocument/2006/relationships/image" Target="../media/image74.png"/><Relationship Id="rId23" Type="http://schemas.openxmlformats.org/officeDocument/2006/relationships/image" Target="../media/image102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7.emf"/><Relationship Id="rId14" Type="http://schemas.openxmlformats.org/officeDocument/2006/relationships/image" Target="../media/image82.png"/><Relationship Id="rId22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.png"/><Relationship Id="rId7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9.png"/><Relationship Id="rId18" Type="http://schemas.openxmlformats.org/officeDocument/2006/relationships/customXml" Target="../ink/ink8.xml"/><Relationship Id="rId3" Type="http://schemas.openxmlformats.org/officeDocument/2006/relationships/image" Target="../media/image36.png"/><Relationship Id="rId21" Type="http://schemas.openxmlformats.org/officeDocument/2006/relationships/image" Target="../media/image43.png"/><Relationship Id="rId7" Type="http://schemas.openxmlformats.org/officeDocument/2006/relationships/image" Target="../media/image360.png"/><Relationship Id="rId12" Type="http://schemas.openxmlformats.org/officeDocument/2006/relationships/customXml" Target="../ink/ink5.xml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customXml" Target="../ink/ink7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38.png"/><Relationship Id="rId24" Type="http://schemas.openxmlformats.org/officeDocument/2006/relationships/customXml" Target="../ink/ink11.xml"/><Relationship Id="rId5" Type="http://schemas.openxmlformats.org/officeDocument/2006/relationships/image" Target="../media/image350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4" Type="http://schemas.openxmlformats.org/officeDocument/2006/relationships/customXml" Target="../ink/ink1.xml"/><Relationship Id="rId9" Type="http://schemas.openxmlformats.org/officeDocument/2006/relationships/image" Target="../media/image3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381001" y="642158"/>
            <a:ext cx="17435028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48D6A-20A3-7D76-9226-0601E4DDD663}"/>
              </a:ext>
            </a:extLst>
          </p:cNvPr>
          <p:cNvSpPr txBox="1"/>
          <p:nvPr/>
        </p:nvSpPr>
        <p:spPr>
          <a:xfrm>
            <a:off x="478071" y="1783099"/>
            <a:ext cx="988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A1C72"/>
                </a:solidFill>
              </a:rPr>
              <a:t>B1- LÀM CÁ NHÂN TRONG </a:t>
            </a:r>
            <a:r>
              <a:rPr lang="en-US" sz="3600" b="1" dirty="0" err="1">
                <a:solidFill>
                  <a:srgbClr val="2A1C72"/>
                </a:solidFill>
              </a:rPr>
              <a:t>NHÓM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F2DAD-C32C-D100-450A-F0AA8CD99070}"/>
              </a:ext>
            </a:extLst>
          </p:cNvPr>
          <p:cNvSpPr txBox="1"/>
          <p:nvPr/>
        </p:nvSpPr>
        <p:spPr>
          <a:xfrm>
            <a:off x="478071" y="2429430"/>
            <a:ext cx="8699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</a:rPr>
              <a:t>Mỗi</a:t>
            </a:r>
            <a:r>
              <a:rPr lang="en-US" sz="3200" b="1" dirty="0">
                <a:solidFill>
                  <a:schemeClr val="tx1"/>
                </a:solidFill>
              </a:rPr>
              <a:t> HS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sẽ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nhận</a:t>
            </a:r>
            <a:r>
              <a:rPr lang="en-US" sz="3200" b="1" dirty="0">
                <a:solidFill>
                  <a:schemeClr val="tx1"/>
                </a:solidFill>
              </a:rPr>
              <a:t> 1 </a:t>
            </a:r>
            <a:r>
              <a:rPr lang="en-US" sz="3200" b="1" dirty="0" err="1">
                <a:solidFill>
                  <a:schemeClr val="tx1"/>
                </a:solidFill>
              </a:rPr>
              <a:t>phiếu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HS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BT </a:t>
            </a:r>
            <a:r>
              <a:rPr lang="en-US" sz="3200" b="1" dirty="0" err="1">
                <a:solidFill>
                  <a:schemeClr val="tx1"/>
                </a:solidFill>
              </a:rPr>
              <a:t>vào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vở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1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 err="1">
                <a:solidFill>
                  <a:schemeClr val="tx1"/>
                </a:solidFill>
              </a:rPr>
              <a:t>Hết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GV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hô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lệnh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CHUYỂN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HS </a:t>
            </a:r>
            <a:r>
              <a:rPr lang="en-US" sz="3200" b="1" dirty="0" err="1">
                <a:solidFill>
                  <a:schemeClr val="tx1"/>
                </a:solidFill>
              </a:rPr>
              <a:t>chuyển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vòng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tròn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kế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tiếp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(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bên</a:t>
            </a:r>
            <a:r>
              <a:rPr lang="en-US" sz="3200" b="1" dirty="0">
                <a:solidFill>
                  <a:schemeClr val="tx1"/>
                </a:solidFill>
              </a:rPr>
              <a:t>),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tiếp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mới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nhận</a:t>
            </a:r>
            <a:endParaRPr lang="en-US" sz="3200" b="1" dirty="0">
              <a:solidFill>
                <a:schemeClr val="tx1"/>
              </a:solidFill>
            </a:endParaRPr>
          </a:p>
          <a:p>
            <a:pPr algn="just"/>
            <a:endParaRPr lang="vi-VN" sz="3200" dirty="0">
              <a:solidFill>
                <a:srgbClr val="333333"/>
              </a:solidFill>
              <a:latin typeface="Nuni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EEBA5-17D3-7D45-BF47-50BD62042529}"/>
              </a:ext>
            </a:extLst>
          </p:cNvPr>
          <p:cNvSpPr txBox="1"/>
          <p:nvPr/>
        </p:nvSpPr>
        <p:spPr>
          <a:xfrm>
            <a:off x="516051" y="5143500"/>
            <a:ext cx="718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A1C72"/>
                </a:solidFill>
              </a:rPr>
              <a:t>B2- </a:t>
            </a:r>
            <a:r>
              <a:rPr lang="en-US" sz="3600" b="1" dirty="0" err="1">
                <a:solidFill>
                  <a:srgbClr val="2A1C72"/>
                </a:solidFill>
              </a:rPr>
              <a:t>LÀM</a:t>
            </a:r>
            <a:r>
              <a:rPr lang="en-US" sz="3600" b="1" dirty="0">
                <a:solidFill>
                  <a:srgbClr val="2A1C72"/>
                </a:solidFill>
              </a:rPr>
              <a:t> </a:t>
            </a:r>
            <a:r>
              <a:rPr lang="en-US" sz="3600" b="1" dirty="0" err="1">
                <a:solidFill>
                  <a:srgbClr val="2A1C72"/>
                </a:solidFill>
              </a:rPr>
              <a:t>NHÓM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B7B63-0DE2-5670-BABC-C072DC7407DA}"/>
              </a:ext>
            </a:extLst>
          </p:cNvPr>
          <p:cNvSpPr txBox="1"/>
          <p:nvPr/>
        </p:nvSpPr>
        <p:spPr>
          <a:xfrm>
            <a:off x="516051" y="5674815"/>
            <a:ext cx="777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333333"/>
                </a:solidFill>
              </a:rPr>
              <a:t>Thống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 err="1">
                <a:solidFill>
                  <a:srgbClr val="333333"/>
                </a:solidFill>
              </a:rPr>
              <a:t>nhất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 err="1">
                <a:solidFill>
                  <a:srgbClr val="333333"/>
                </a:solidFill>
              </a:rPr>
              <a:t>đáp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 err="1">
                <a:solidFill>
                  <a:srgbClr val="333333"/>
                </a:solidFill>
              </a:rPr>
              <a:t>án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 err="1">
                <a:solidFill>
                  <a:srgbClr val="333333"/>
                </a:solidFill>
              </a:rPr>
              <a:t>của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 err="1">
                <a:solidFill>
                  <a:srgbClr val="333333"/>
                </a:solidFill>
              </a:rPr>
              <a:t>nhóm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 err="1">
                <a:solidFill>
                  <a:srgbClr val="333333"/>
                </a:solidFill>
              </a:rPr>
              <a:t>trong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333333"/>
                </a:solidFill>
              </a:rPr>
              <a:t>,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chữa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lỗi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hướng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dẫn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bạn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cùng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nhóm</a:t>
            </a:r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5872981" y="775253"/>
            <a:ext cx="7992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HOẠT </a:t>
            </a:r>
            <a:r>
              <a:rPr lang="en-US" sz="4800" b="1" dirty="0" err="1">
                <a:solidFill>
                  <a:srgbClr val="FF0000"/>
                </a:solidFill>
              </a:rPr>
              <a:t>ĐỘNG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NHÓM</a:t>
            </a:r>
            <a:r>
              <a:rPr lang="en-US" sz="4800" b="1" dirty="0">
                <a:solidFill>
                  <a:srgbClr val="FF0000"/>
                </a:solidFill>
              </a:rPr>
              <a:t> (</a:t>
            </a:r>
            <a:r>
              <a:rPr lang="en-US" sz="4800" b="1" dirty="0" err="1">
                <a:solidFill>
                  <a:srgbClr val="FF0000"/>
                </a:solidFill>
              </a:rPr>
              <a:t>4HS</a:t>
            </a:r>
            <a:r>
              <a:rPr lang="en-US" sz="4800" b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211D2-82CC-A8FA-2093-61E47A7707E4}"/>
              </a:ext>
            </a:extLst>
          </p:cNvPr>
          <p:cNvSpPr txBox="1"/>
          <p:nvPr/>
        </p:nvSpPr>
        <p:spPr>
          <a:xfrm>
            <a:off x="12482942" y="2530203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pic>
        <p:nvPicPr>
          <p:cNvPr id="2" name="Picture 1" descr="A colorful graph with a line and a graph&#10;&#10;Description automatically generated">
            <a:extLst>
              <a:ext uri="{FF2B5EF4-FFF2-40B4-BE49-F238E27FC236}">
                <a16:creationId xmlns:a16="http://schemas.microsoft.com/office/drawing/2014/main" id="{931B4E74-D6FC-13F2-ACD8-2EE8F799B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1" y="185740"/>
            <a:ext cx="1430900" cy="14309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3865645C-F5D5-E798-3514-CBC21DF7CDCB}"/>
              </a:ext>
            </a:extLst>
          </p:cNvPr>
          <p:cNvSpPr/>
          <p:nvPr/>
        </p:nvSpPr>
        <p:spPr>
          <a:xfrm>
            <a:off x="11804460" y="3783189"/>
            <a:ext cx="1064967" cy="106496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DE6851B-4364-EE78-CFD0-C5F030CC56C1}"/>
              </a:ext>
            </a:extLst>
          </p:cNvPr>
          <p:cNvSpPr/>
          <p:nvPr/>
        </p:nvSpPr>
        <p:spPr>
          <a:xfrm>
            <a:off x="14286618" y="3783189"/>
            <a:ext cx="1064967" cy="106496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D1A868-E7A8-5659-0C91-29D9BCE9B029}"/>
              </a:ext>
            </a:extLst>
          </p:cNvPr>
          <p:cNvSpPr/>
          <p:nvPr/>
        </p:nvSpPr>
        <p:spPr>
          <a:xfrm>
            <a:off x="11804460" y="5880213"/>
            <a:ext cx="1064967" cy="106496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21B8E9-6C1E-E440-B5F7-8038F0CC2A10}"/>
              </a:ext>
            </a:extLst>
          </p:cNvPr>
          <p:cNvSpPr/>
          <p:nvPr/>
        </p:nvSpPr>
        <p:spPr>
          <a:xfrm>
            <a:off x="14286618" y="5880213"/>
            <a:ext cx="1064967" cy="106496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0E8F80DE-F612-ABF2-EB60-2F3370FD5EDA}"/>
              </a:ext>
            </a:extLst>
          </p:cNvPr>
          <p:cNvSpPr/>
          <p:nvPr/>
        </p:nvSpPr>
        <p:spPr>
          <a:xfrm>
            <a:off x="12682477" y="3227895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E3AEDCE1-0A49-AAD4-4136-5CAC97FA1C13}"/>
              </a:ext>
            </a:extLst>
          </p:cNvPr>
          <p:cNvSpPr/>
          <p:nvPr/>
        </p:nvSpPr>
        <p:spPr>
          <a:xfrm rot="5400000">
            <a:off x="14781208" y="5166337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B56F2022-D556-76A5-56F6-2417E71990F3}"/>
              </a:ext>
            </a:extLst>
          </p:cNvPr>
          <p:cNvSpPr/>
          <p:nvPr/>
        </p:nvSpPr>
        <p:spPr>
          <a:xfrm rot="10800000">
            <a:off x="12654814" y="7056226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0AF2DB4F-052E-9659-D41A-D6DBA4195754}"/>
              </a:ext>
            </a:extLst>
          </p:cNvPr>
          <p:cNvSpPr/>
          <p:nvPr/>
        </p:nvSpPr>
        <p:spPr>
          <a:xfrm rot="16200000">
            <a:off x="10539007" y="5012770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01D127-B684-9EA0-A00C-75AFF53C344A}"/>
              </a:ext>
            </a:extLst>
          </p:cNvPr>
          <p:cNvSpPr txBox="1"/>
          <p:nvPr/>
        </p:nvSpPr>
        <p:spPr>
          <a:xfrm>
            <a:off x="16113030" y="5166984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E8ADC8-4B04-DCE1-5F87-3FCA750FEAE7}"/>
              </a:ext>
            </a:extLst>
          </p:cNvPr>
          <p:cNvSpPr txBox="1"/>
          <p:nvPr/>
        </p:nvSpPr>
        <p:spPr>
          <a:xfrm>
            <a:off x="12690372" y="7809715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53EC1A-D84C-2E9D-45C6-4C6B2A56B565}"/>
              </a:ext>
            </a:extLst>
          </p:cNvPr>
          <p:cNvSpPr txBox="1"/>
          <p:nvPr/>
        </p:nvSpPr>
        <p:spPr>
          <a:xfrm>
            <a:off x="9314039" y="5166985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C52A4EB-AC87-89C4-DA48-448EDA968C67}"/>
              </a:ext>
            </a:extLst>
          </p:cNvPr>
          <p:cNvSpPr/>
          <p:nvPr/>
        </p:nvSpPr>
        <p:spPr>
          <a:xfrm>
            <a:off x="381001" y="204645"/>
            <a:ext cx="372909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LUYỆN</a:t>
            </a:r>
            <a:r>
              <a:rPr lang="en-US" sz="4000" b="1" dirty="0"/>
              <a:t> TẬP 1</a:t>
            </a:r>
          </a:p>
        </p:txBody>
      </p:sp>
      <p:pic>
        <p:nvPicPr>
          <p:cNvPr id="7" name="Đồng hồ 2 min">
            <a:hlinkClick r:id="" action="ppaction://media"/>
            <a:extLst>
              <a:ext uri="{FF2B5EF4-FFF2-40B4-BE49-F238E27FC236}">
                <a16:creationId xmlns:a16="http://schemas.microsoft.com/office/drawing/2014/main" id="{B8390D59-DAED-1C3D-668C-212069B57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235" t="36776" r="1" b="36667"/>
          <a:stretch/>
        </p:blipFill>
        <p:spPr>
          <a:xfrm>
            <a:off x="635910" y="6832481"/>
            <a:ext cx="4818063" cy="27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2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3365520" y="-1"/>
            <a:ext cx="14217831" cy="982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438D175-0F94-48B5-638C-E8972448CF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1" t="1991"/>
          <a:stretch/>
        </p:blipFill>
        <p:spPr>
          <a:xfrm>
            <a:off x="2209912" y="983408"/>
            <a:ext cx="5620657" cy="387504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5F35120-B140-FDB4-D1CA-E10A1AAA1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7432" y="901480"/>
            <a:ext cx="7611080" cy="403889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1617463-E386-5158-BF89-5A6C143A6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9000" y="5008334"/>
            <a:ext cx="6945582" cy="455476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468A844-78C9-0CF0-4695-F6732640CE1E}"/>
              </a:ext>
            </a:extLst>
          </p:cNvPr>
          <p:cNvSpPr txBox="1"/>
          <p:nvPr/>
        </p:nvSpPr>
        <p:spPr>
          <a:xfrm>
            <a:off x="4074677" y="4523447"/>
            <a:ext cx="153738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EB6A1C0-427C-3D38-66B5-6FC370472711}"/>
              </a:ext>
            </a:extLst>
          </p:cNvPr>
          <p:cNvSpPr txBox="1"/>
          <p:nvPr/>
        </p:nvSpPr>
        <p:spPr>
          <a:xfrm>
            <a:off x="13182600" y="4685364"/>
            <a:ext cx="172183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2BC86D-BD8B-0BBE-EF5C-C872E5898C8B}"/>
              </a:ext>
            </a:extLst>
          </p:cNvPr>
          <p:cNvSpPr txBox="1"/>
          <p:nvPr/>
        </p:nvSpPr>
        <p:spPr>
          <a:xfrm>
            <a:off x="13548394" y="9313052"/>
            <a:ext cx="156579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3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D796937-6DE9-9AE2-694D-AF2E906FF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8971" y="5008334"/>
            <a:ext cx="5350736" cy="501900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481C9D6-517B-6CC3-9B34-869AD670A04C}"/>
              </a:ext>
            </a:extLst>
          </p:cNvPr>
          <p:cNvSpPr txBox="1"/>
          <p:nvPr/>
        </p:nvSpPr>
        <p:spPr>
          <a:xfrm>
            <a:off x="4045648" y="9563100"/>
            <a:ext cx="153738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4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21A34B2-E5B0-171C-D089-72918D7A01D7}"/>
              </a:ext>
            </a:extLst>
          </p:cNvPr>
          <p:cNvSpPr/>
          <p:nvPr/>
        </p:nvSpPr>
        <p:spPr>
          <a:xfrm>
            <a:off x="152400" y="190500"/>
            <a:ext cx="272795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TẬP 1</a:t>
            </a:r>
          </a:p>
        </p:txBody>
      </p:sp>
    </p:spTree>
    <p:extLst>
      <p:ext uri="{BB962C8B-B14F-4D97-AF65-F5344CB8AC3E}">
        <p14:creationId xmlns:p14="http://schemas.microsoft.com/office/powerpoint/2010/main" val="3313017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3565074" y="375767"/>
            <a:ext cx="14217831" cy="982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5F35120-B140-FDB4-D1CA-E10A1AAA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825" y="1344516"/>
            <a:ext cx="7611080" cy="40388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EB6A1C0-427C-3D38-66B5-6FC370472711}"/>
              </a:ext>
            </a:extLst>
          </p:cNvPr>
          <p:cNvSpPr txBox="1"/>
          <p:nvPr/>
        </p:nvSpPr>
        <p:spPr>
          <a:xfrm>
            <a:off x="12725400" y="5283225"/>
            <a:ext cx="172183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E906E7D-5B43-8B2B-B667-F144851F9CCB}"/>
                  </a:ext>
                </a:extLst>
              </p:cNvPr>
              <p:cNvSpPr txBox="1"/>
              <p:nvPr/>
            </p:nvSpPr>
            <p:spPr>
              <a:xfrm>
                <a:off x="9176657" y="6475700"/>
                <a:ext cx="9753596" cy="3811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/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400" b="0" i="0" smtClean="0">
                        <a:latin typeface="Cambria Math" panose="02040503050406030204" pitchFamily="18" charset="0"/>
                      </a:rPr>
                      <m:t>MNP</m:t>
                    </m:r>
                  </m:oMath>
                </a14:m>
                <a:r>
                  <a:rPr lang="en-US" sz="3400" dirty="0"/>
                  <a:t>, ta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:</a:t>
                </a:r>
              </a:p>
              <a:p>
                <a:endParaRPr lang="en-US" sz="34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 (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Tổng</a:t>
                </a:r>
                <a:r>
                  <a:rPr lang="en-US" sz="3400" dirty="0">
                    <a:solidFill>
                      <a:schemeClr val="tx1"/>
                    </a:solidFill>
                  </a:rPr>
                  <a:t> 3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góc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400" dirty="0">
                    <a:solidFill>
                      <a:schemeClr val="tx1"/>
                    </a:solidFill>
                  </a:rPr>
                  <a:t> tam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3400" dirty="0">
                    <a:solidFill>
                      <a:schemeClr val="tx1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+60°+</m:t>
                      </m:r>
                      <m:acc>
                        <m:accPr>
                          <m:chr m:val="̂"/>
                          <m:ctrlPr>
                            <a:rPr lang="en-US" sz="3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3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r>
                  <a:rPr lang="en-US" sz="3400" dirty="0"/>
                  <a:t>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3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r>
                  <a:rPr lang="en-US" sz="3400" dirty="0"/>
                  <a:t>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3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r>
                  <a:rPr lang="en-US" sz="3400" dirty="0">
                    <a:sym typeface="Wingdings" panose="05000000000000000000" pitchFamily="2" charset="2"/>
                  </a:rPr>
                  <a:t> </a:t>
                </a:r>
                <a:r>
                  <a:rPr lang="en-US" sz="3400" dirty="0" err="1">
                    <a:sym typeface="Wingdings" panose="05000000000000000000" pitchFamily="2" charset="2"/>
                  </a:rPr>
                  <a:t>Vậy</a:t>
                </a:r>
                <a:r>
                  <a:rPr lang="en-US" sz="3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3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E906E7D-5B43-8B2B-B667-F144851F9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657" y="6475700"/>
                <a:ext cx="9753596" cy="3811300"/>
              </a:xfrm>
              <a:prstGeom prst="rect">
                <a:avLst/>
              </a:prstGeom>
              <a:blipFill>
                <a:blip r:embed="rId3"/>
                <a:stretch>
                  <a:fillRect l="-1750" t="-2396" b="-4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45BBB57-8D9C-B8C9-164A-DD7D2658DCC9}"/>
              </a:ext>
            </a:extLst>
          </p:cNvPr>
          <p:cNvCxnSpPr/>
          <p:nvPr/>
        </p:nvCxnSpPr>
        <p:spPr>
          <a:xfrm>
            <a:off x="9144000" y="1485900"/>
            <a:ext cx="0" cy="87638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5FB3503-02AF-88D6-BF05-9C19D2076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" t="1991"/>
          <a:stretch/>
        </p:blipFill>
        <p:spPr>
          <a:xfrm>
            <a:off x="1143000" y="1611621"/>
            <a:ext cx="6095999" cy="420275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4F502C5-FB4C-EBCA-142B-AE527564693B}"/>
              </a:ext>
            </a:extLst>
          </p:cNvPr>
          <p:cNvSpPr txBox="1"/>
          <p:nvPr/>
        </p:nvSpPr>
        <p:spPr>
          <a:xfrm>
            <a:off x="3419463" y="5606390"/>
            <a:ext cx="154307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795A0C4-F7D8-F5BB-29E8-F265AB2C9D1A}"/>
                  </a:ext>
                </a:extLst>
              </p:cNvPr>
              <p:cNvSpPr txBox="1"/>
              <p:nvPr/>
            </p:nvSpPr>
            <p:spPr>
              <a:xfrm>
                <a:off x="228601" y="6250914"/>
                <a:ext cx="9296400" cy="434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/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3400" dirty="0"/>
                  <a:t>, ta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:</a:t>
                </a:r>
              </a:p>
              <a:p>
                <a:endParaRPr lang="en-US" sz="34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40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40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340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0" smtClean="0"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40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/>
                  <a:t> (</a:t>
                </a:r>
                <a:r>
                  <a:rPr lang="en-US" sz="3400" dirty="0" err="1"/>
                  <a:t>Tổng</a:t>
                </a:r>
                <a:r>
                  <a:rPr lang="en-US" sz="3400" dirty="0"/>
                  <a:t> 3 </a:t>
                </a:r>
                <a:r>
                  <a:rPr lang="en-US" sz="3400" dirty="0" err="1"/>
                  <a:t>góc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của</a:t>
                </a:r>
                <a:r>
                  <a:rPr lang="en-US" sz="3400" dirty="0"/>
                  <a:t> </a:t>
                </a:r>
                <a:r>
                  <a:rPr lang="en-US" sz="3400" dirty="0" err="1"/>
                  <a:t>một</a:t>
                </a:r>
                <a:r>
                  <a:rPr lang="en-US" sz="3400" dirty="0"/>
                  <a:t> tam </a:t>
                </a:r>
                <a:r>
                  <a:rPr lang="en-US" sz="3400" dirty="0" err="1"/>
                  <a:t>giác</a:t>
                </a:r>
                <a:r>
                  <a:rPr lang="en-US" sz="3400" dirty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340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e>
                        <m:sup>
                          <m:r>
                            <a:rPr lang="en-US" sz="340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smtClean="0">
                          <a:latin typeface="Cambria Math" panose="02040503050406030204" pitchFamily="18" charset="0"/>
                        </a:rPr>
                        <m:t>+60°=</m:t>
                      </m:r>
                      <m:sSup>
                        <m:sSupPr>
                          <m:ctrlPr>
                            <a:rPr lang="en-US" sz="3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smtClean="0"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3400" b="0" i="0" dirty="0" smtClean="0"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a:rPr lang="en-US" sz="340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dirty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e>
                        <m:sup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dirty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3400" b="0" i="1" dirty="0" smtClean="0"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a:rPr lang="en-US" sz="340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e>
                        <m:sup>
                          <m:r>
                            <a:rPr lang="en-US" sz="3400" i="0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/>
              </a:p>
              <a:p>
                <a:r>
                  <a:rPr lang="en-US" sz="3400" dirty="0">
                    <a:sym typeface="Wingdings" panose="05000000000000000000" pitchFamily="2" charset="2"/>
                  </a:rPr>
                  <a:t> </a:t>
                </a:r>
                <a:r>
                  <a:rPr lang="en-US" sz="3400" dirty="0" err="1">
                    <a:sym typeface="Wingdings" panose="05000000000000000000" pitchFamily="2" charset="2"/>
                  </a:rPr>
                  <a:t>Vậy</a:t>
                </a:r>
                <a:r>
                  <a:rPr lang="en-US" sz="3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70</m:t>
                        </m:r>
                      </m:e>
                      <m:sup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400" dirty="0"/>
              </a:p>
              <a:p>
                <a:endParaRPr lang="en-US" sz="3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795A0C4-F7D8-F5BB-29E8-F265AB2C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6250914"/>
                <a:ext cx="9296400" cy="4348883"/>
              </a:xfrm>
              <a:prstGeom prst="rect">
                <a:avLst/>
              </a:prstGeom>
              <a:blipFill>
                <a:blip r:embed="rId5"/>
                <a:stretch>
                  <a:fillRect l="-1836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67046C7-D5E4-68D2-95B1-6A95EF9A34D7}"/>
              </a:ext>
            </a:extLst>
          </p:cNvPr>
          <p:cNvSpPr/>
          <p:nvPr/>
        </p:nvSpPr>
        <p:spPr>
          <a:xfrm>
            <a:off x="152400" y="190500"/>
            <a:ext cx="272795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TẬP 1</a:t>
            </a:r>
          </a:p>
        </p:txBody>
      </p:sp>
    </p:spTree>
    <p:extLst>
      <p:ext uri="{BB962C8B-B14F-4D97-AF65-F5344CB8AC3E}">
        <p14:creationId xmlns:p14="http://schemas.microsoft.com/office/powerpoint/2010/main" val="3087323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3276600" y="-58842"/>
            <a:ext cx="14217831" cy="982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1617463-E386-5158-BF89-5A6C143A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952685"/>
            <a:ext cx="6471361" cy="4243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2BC86D-BD8B-0BBE-EF5C-C872E5898C8B}"/>
              </a:ext>
            </a:extLst>
          </p:cNvPr>
          <p:cNvSpPr txBox="1"/>
          <p:nvPr/>
        </p:nvSpPr>
        <p:spPr>
          <a:xfrm>
            <a:off x="13336839" y="5103138"/>
            <a:ext cx="165095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3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45BBB57-8D9C-B8C9-164A-DD7D2658DCC9}"/>
              </a:ext>
            </a:extLst>
          </p:cNvPr>
          <p:cNvCxnSpPr/>
          <p:nvPr/>
        </p:nvCxnSpPr>
        <p:spPr>
          <a:xfrm>
            <a:off x="9144000" y="1485900"/>
            <a:ext cx="0" cy="87638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053D10B-D1B9-1B64-84B4-64B3F4853665}"/>
                  </a:ext>
                </a:extLst>
              </p:cNvPr>
              <p:cNvSpPr txBox="1"/>
              <p:nvPr/>
            </p:nvSpPr>
            <p:spPr>
              <a:xfrm>
                <a:off x="9348990" y="6019109"/>
                <a:ext cx="9143993" cy="43345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/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400" b="0" i="0" smtClean="0">
                        <a:latin typeface="Cambria Math" panose="02040503050406030204" pitchFamily="18" charset="0"/>
                      </a:rPr>
                      <m:t>FDE</m:t>
                    </m:r>
                  </m:oMath>
                </a14:m>
                <a:r>
                  <a:rPr lang="en-US" sz="3400" dirty="0"/>
                  <a:t>, ta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:</a:t>
                </a:r>
              </a:p>
              <a:p>
                <a:endParaRPr lang="en-US" sz="34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 (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Tổng</a:t>
                </a:r>
                <a:r>
                  <a:rPr lang="en-US" sz="3400" dirty="0">
                    <a:solidFill>
                      <a:schemeClr val="tx1"/>
                    </a:solidFill>
                  </a:rPr>
                  <a:t> 3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góc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400" dirty="0">
                    <a:solidFill>
                      <a:schemeClr val="tx1"/>
                    </a:solidFill>
                  </a:rPr>
                  <a:t> tam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3400" dirty="0">
                    <a:solidFill>
                      <a:schemeClr val="tx1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3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+30</m:t>
                      </m:r>
                      <m:r>
                        <a:rPr lang="en-US" sz="3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°=</m:t>
                      </m:r>
                      <m:sSup>
                        <m:sSup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acc>
                        <m:accPr>
                          <m:chr m:val="̂"/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3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r>
                  <a:rPr lang="en-US" sz="3400" dirty="0"/>
                  <a:t>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3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4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3400" dirty="0">
                    <a:sym typeface="Wingdings" panose="05000000000000000000" pitchFamily="2" charset="2"/>
                  </a:rPr>
                  <a:t> </a:t>
                </a:r>
                <a:r>
                  <a:rPr lang="en-US" sz="3400" dirty="0" err="1">
                    <a:sym typeface="Wingdings" panose="05000000000000000000" pitchFamily="2" charset="2"/>
                  </a:rPr>
                  <a:t>Vậy</a:t>
                </a:r>
                <a:r>
                  <a:rPr lang="en-US" sz="3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3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sz="3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053D10B-D1B9-1B64-84B4-64B3F485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8990" y="6019109"/>
                <a:ext cx="9143993" cy="4334520"/>
              </a:xfrm>
              <a:prstGeom prst="rect">
                <a:avLst/>
              </a:prstGeom>
              <a:blipFill>
                <a:blip r:embed="rId3"/>
                <a:stretch>
                  <a:fillRect l="-1867" t="-2110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94D0393-B645-E9FB-E5EF-2DBBF89486BF}"/>
              </a:ext>
            </a:extLst>
          </p:cNvPr>
          <p:cNvSpPr/>
          <p:nvPr/>
        </p:nvSpPr>
        <p:spPr>
          <a:xfrm>
            <a:off x="152400" y="190500"/>
            <a:ext cx="272795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TẬP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3C711E9-C2C5-8BD5-6528-ACB569DC1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79" y="594636"/>
            <a:ext cx="5350736" cy="50190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DCC7442-5B19-E3D0-CDA4-B1CED8EF02E7}"/>
              </a:ext>
            </a:extLst>
          </p:cNvPr>
          <p:cNvSpPr txBox="1"/>
          <p:nvPr/>
        </p:nvSpPr>
        <p:spPr>
          <a:xfrm>
            <a:off x="3430677" y="5107687"/>
            <a:ext cx="153738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9C86B36-3BC9-9515-2C07-B71F31B9027F}"/>
                  </a:ext>
                </a:extLst>
              </p:cNvPr>
              <p:cNvSpPr txBox="1"/>
              <p:nvPr/>
            </p:nvSpPr>
            <p:spPr>
              <a:xfrm>
                <a:off x="0" y="5938085"/>
                <a:ext cx="9143993" cy="43971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/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40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400" b="0" i="0" smtClean="0">
                        <a:latin typeface="Cambria Math" panose="02040503050406030204" pitchFamily="18" charset="0"/>
                      </a:rPr>
                      <m:t>HIK</m:t>
                    </m:r>
                  </m:oMath>
                </a14:m>
                <a:r>
                  <a:rPr lang="en-US" sz="3400" dirty="0"/>
                  <a:t>, ta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:</a:t>
                </a:r>
              </a:p>
              <a:p>
                <a:endParaRPr lang="en-US" sz="34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sz="3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4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 (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Tổng</a:t>
                </a:r>
                <a:r>
                  <a:rPr lang="en-US" sz="3400" dirty="0">
                    <a:solidFill>
                      <a:schemeClr val="tx1"/>
                    </a:solidFill>
                  </a:rPr>
                  <a:t> 3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góc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3400" dirty="0">
                    <a:solidFill>
                      <a:schemeClr val="tx1"/>
                    </a:solidFill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400" dirty="0">
                    <a:solidFill>
                      <a:schemeClr val="tx1"/>
                    </a:solidFill>
                  </a:rPr>
                  <a:t> tam </a:t>
                </a:r>
                <a:r>
                  <a:rPr lang="en-US" sz="34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3400" dirty="0">
                    <a:solidFill>
                      <a:schemeClr val="tx1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+60</m:t>
                      </m:r>
                      <m:r>
                        <a:rPr lang="en-US" sz="3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°=</m:t>
                      </m:r>
                      <m:sSup>
                        <m:sSup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acc>
                        <m:accPr>
                          <m:chr m:val="̂"/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3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4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r>
                  <a:rPr lang="en-US" sz="3400" dirty="0"/>
                  <a:t>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3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0" i="0" dirty="0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3400" dirty="0">
                    <a:sym typeface="Wingdings" panose="05000000000000000000" pitchFamily="2" charset="2"/>
                  </a:rPr>
                  <a:t> </a:t>
                </a:r>
                <a:r>
                  <a:rPr lang="en-US" sz="3400" dirty="0" err="1">
                    <a:sym typeface="Wingdings" panose="05000000000000000000" pitchFamily="2" charset="2"/>
                  </a:rPr>
                  <a:t>Vậy</a:t>
                </a:r>
                <a:r>
                  <a:rPr lang="en-US" sz="3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340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0" i="0" dirty="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4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sz="34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9C86B36-3BC9-9515-2C07-B71F31B90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38085"/>
                <a:ext cx="9143993" cy="4397166"/>
              </a:xfrm>
              <a:prstGeom prst="rect">
                <a:avLst/>
              </a:prstGeom>
              <a:blipFill>
                <a:blip r:embed="rId5"/>
                <a:stretch>
                  <a:fillRect l="-1867" t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93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438D175-0F94-48B5-638C-E8972448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" t="1991"/>
          <a:stretch/>
        </p:blipFill>
        <p:spPr>
          <a:xfrm>
            <a:off x="34484" y="1315434"/>
            <a:ext cx="4850086" cy="334378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5F35120-B140-FDB4-D1CA-E10A1AAA1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264" y="1134223"/>
            <a:ext cx="5522194" cy="293040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1617463-E386-5158-BF89-5A6C143A6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5018920"/>
            <a:ext cx="5522194" cy="362133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468A844-78C9-0CF0-4695-F6732640CE1E}"/>
              </a:ext>
            </a:extLst>
          </p:cNvPr>
          <p:cNvSpPr txBox="1"/>
          <p:nvPr/>
        </p:nvSpPr>
        <p:spPr>
          <a:xfrm>
            <a:off x="1458349" y="4434778"/>
            <a:ext cx="153738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EB6A1C0-427C-3D38-66B5-6FC370472711}"/>
              </a:ext>
            </a:extLst>
          </p:cNvPr>
          <p:cNvSpPr txBox="1"/>
          <p:nvPr/>
        </p:nvSpPr>
        <p:spPr>
          <a:xfrm>
            <a:off x="11032839" y="3939608"/>
            <a:ext cx="172183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2BC86D-BD8B-0BBE-EF5C-C872E5898C8B}"/>
              </a:ext>
            </a:extLst>
          </p:cNvPr>
          <p:cNvSpPr txBox="1"/>
          <p:nvPr/>
        </p:nvSpPr>
        <p:spPr>
          <a:xfrm>
            <a:off x="11219164" y="9073239"/>
            <a:ext cx="156579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3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D796937-6DE9-9AE2-694D-AF2E906FF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4" y="5502998"/>
            <a:ext cx="4385112" cy="411324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481C9D6-517B-6CC3-9B34-869AD670A04C}"/>
              </a:ext>
            </a:extLst>
          </p:cNvPr>
          <p:cNvSpPr txBox="1"/>
          <p:nvPr/>
        </p:nvSpPr>
        <p:spPr>
          <a:xfrm>
            <a:off x="1342977" y="9303527"/>
            <a:ext cx="153738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4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21A34B2-E5B0-171C-D089-72918D7A01D7}"/>
              </a:ext>
            </a:extLst>
          </p:cNvPr>
          <p:cNvSpPr/>
          <p:nvPr/>
        </p:nvSpPr>
        <p:spPr>
          <a:xfrm>
            <a:off x="152400" y="190500"/>
            <a:ext cx="272795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TẬP 1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F2FDDB4-6D0B-443C-F00E-412A8B3C5ED0}"/>
              </a:ext>
            </a:extLst>
          </p:cNvPr>
          <p:cNvCxnSpPr/>
          <p:nvPr/>
        </p:nvCxnSpPr>
        <p:spPr>
          <a:xfrm>
            <a:off x="9144000" y="1485900"/>
            <a:ext cx="0" cy="87638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6454633-BD77-2289-EF1E-401B56AFBAB8}"/>
                  </a:ext>
                </a:extLst>
              </p:cNvPr>
              <p:cNvSpPr txBox="1"/>
              <p:nvPr/>
            </p:nvSpPr>
            <p:spPr>
              <a:xfrm>
                <a:off x="3967597" y="2254228"/>
                <a:ext cx="531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 3 </a:t>
                </a:r>
                <a:r>
                  <a:rPr lang="en-US" sz="3600" dirty="0" err="1"/>
                  <a:t>góc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cùng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nhọn</a:t>
                </a:r>
                <a:endParaRPr lang="en-US" sz="3600" dirty="0"/>
              </a:p>
              <a:p>
                <a:r>
                  <a:rPr lang="en-US" sz="3600" dirty="0">
                    <a:sym typeface="Wingdings" panose="05000000000000000000" pitchFamily="2" charset="2"/>
                  </a:rPr>
                  <a:t> Tam </a:t>
                </a:r>
                <a:r>
                  <a:rPr lang="en-US" sz="3600" dirty="0" err="1">
                    <a:sym typeface="Wingdings" panose="05000000000000000000" pitchFamily="2" charset="2"/>
                  </a:rPr>
                  <a:t>giác</a:t>
                </a:r>
                <a:r>
                  <a:rPr lang="en-US" sz="3600" dirty="0">
                    <a:sym typeface="Wingdings" panose="05000000000000000000" pitchFamily="2" charset="2"/>
                  </a:rPr>
                  <a:t> </a:t>
                </a:r>
                <a:r>
                  <a:rPr lang="en-US" sz="3600" dirty="0" err="1">
                    <a:sym typeface="Wingdings" panose="05000000000000000000" pitchFamily="2" charset="2"/>
                  </a:rPr>
                  <a:t>nhọn</a:t>
                </a:r>
                <a:endParaRPr lang="en-US" sz="36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6454633-BD77-2289-EF1E-401B56AFB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597" y="2254228"/>
                <a:ext cx="5319667" cy="1200329"/>
              </a:xfrm>
              <a:prstGeom prst="rect">
                <a:avLst/>
              </a:prstGeom>
              <a:blipFill>
                <a:blip r:embed="rId6"/>
                <a:stretch>
                  <a:fillRect l="-3551" t="-8629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8F23A0-2107-2549-9D88-2F527C46BB08}"/>
                  </a:ext>
                </a:extLst>
              </p:cNvPr>
              <p:cNvSpPr txBox="1"/>
              <p:nvPr/>
            </p:nvSpPr>
            <p:spPr>
              <a:xfrm>
                <a:off x="2272648" y="2034414"/>
                <a:ext cx="516583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𝟕𝟎</m:t>
                          </m:r>
                        </m:e>
                        <m:sup>
                          <m:r>
                            <a:rPr lang="en-US" sz="3200" b="1" i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3FB0D1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8F23A0-2107-2549-9D88-2F527C46B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648" y="2034414"/>
                <a:ext cx="516583" cy="595932"/>
              </a:xfrm>
              <a:prstGeom prst="rect">
                <a:avLst/>
              </a:prstGeom>
              <a:blipFill>
                <a:blip r:embed="rId7"/>
                <a:stretch>
                  <a:fillRect r="-4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9A35C2E-3381-2472-6B45-989205043835}"/>
                  </a:ext>
                </a:extLst>
              </p:cNvPr>
              <p:cNvSpPr txBox="1"/>
              <p:nvPr/>
            </p:nvSpPr>
            <p:spPr>
              <a:xfrm>
                <a:off x="13622606" y="1956524"/>
                <a:ext cx="43434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MNP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 1 </a:t>
                </a:r>
                <a:r>
                  <a:rPr lang="en-US" sz="3600" dirty="0" err="1"/>
                  <a:t>góc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vuông</a:t>
                </a:r>
                <a:endParaRPr lang="en-US" sz="3600" dirty="0"/>
              </a:p>
              <a:p>
                <a:r>
                  <a:rPr lang="en-US" sz="3600" dirty="0">
                    <a:sym typeface="Wingdings" panose="05000000000000000000" pitchFamily="2" charset="2"/>
                  </a:rPr>
                  <a:t> Tam </a:t>
                </a:r>
                <a:r>
                  <a:rPr lang="en-US" sz="3600" dirty="0" err="1">
                    <a:sym typeface="Wingdings" panose="05000000000000000000" pitchFamily="2" charset="2"/>
                  </a:rPr>
                  <a:t>giác</a:t>
                </a:r>
                <a:r>
                  <a:rPr lang="en-US" sz="3600" dirty="0">
                    <a:sym typeface="Wingdings" panose="05000000000000000000" pitchFamily="2" charset="2"/>
                  </a:rPr>
                  <a:t> </a:t>
                </a:r>
                <a:r>
                  <a:rPr lang="en-US" sz="3600" dirty="0" err="1">
                    <a:sym typeface="Wingdings" panose="05000000000000000000" pitchFamily="2" charset="2"/>
                  </a:rPr>
                  <a:t>vuông</a:t>
                </a:r>
                <a:endParaRPr lang="en-US" sz="36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9A35C2E-3381-2472-6B45-989205043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606" y="1956524"/>
                <a:ext cx="4343401" cy="1200329"/>
              </a:xfrm>
              <a:prstGeom prst="rect">
                <a:avLst/>
              </a:prstGeom>
              <a:blipFill>
                <a:blip r:embed="rId8"/>
                <a:stretch>
                  <a:fillRect l="-4354" t="-8629" r="-3933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4A0D5F4-C289-A357-F623-E48D58B7F55D}"/>
                  </a:ext>
                </a:extLst>
              </p:cNvPr>
              <p:cNvSpPr txBox="1"/>
              <p:nvPr/>
            </p:nvSpPr>
            <p:spPr>
              <a:xfrm>
                <a:off x="12784957" y="3188074"/>
                <a:ext cx="516583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800" b="1" i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rgbClr val="3FB0D1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4A0D5F4-C289-A357-F623-E48D58B7F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4957" y="3188074"/>
                <a:ext cx="516583" cy="532966"/>
              </a:xfrm>
              <a:prstGeom prst="rect">
                <a:avLst/>
              </a:prstGeom>
              <a:blipFill>
                <a:blip r:embed="rId9"/>
                <a:stretch>
                  <a:fillRect r="-2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14DFF74-F1D8-5B3F-BE13-DD700295A18E}"/>
                  </a:ext>
                </a:extLst>
              </p:cNvPr>
              <p:cNvSpPr txBox="1"/>
              <p:nvPr/>
            </p:nvSpPr>
            <p:spPr>
              <a:xfrm>
                <a:off x="14249821" y="6222369"/>
                <a:ext cx="531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FDE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err="1"/>
                  <a:t>có</a:t>
                </a:r>
                <a:r>
                  <a:rPr lang="en-US" sz="3600" dirty="0"/>
                  <a:t> 1 </a:t>
                </a:r>
                <a:r>
                  <a:rPr lang="en-US" sz="3600" dirty="0" err="1"/>
                  <a:t>góc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tù</a:t>
                </a:r>
                <a:endParaRPr lang="en-US" sz="3600" dirty="0"/>
              </a:p>
              <a:p>
                <a:r>
                  <a:rPr lang="en-US" sz="3600" dirty="0">
                    <a:sym typeface="Wingdings" panose="05000000000000000000" pitchFamily="2" charset="2"/>
                  </a:rPr>
                  <a:t> Tam </a:t>
                </a:r>
                <a:r>
                  <a:rPr lang="en-US" sz="3600" dirty="0" err="1">
                    <a:sym typeface="Wingdings" panose="05000000000000000000" pitchFamily="2" charset="2"/>
                  </a:rPr>
                  <a:t>giác</a:t>
                </a:r>
                <a:r>
                  <a:rPr lang="en-US" sz="3600" dirty="0">
                    <a:sym typeface="Wingdings" panose="05000000000000000000" pitchFamily="2" charset="2"/>
                  </a:rPr>
                  <a:t> </a:t>
                </a:r>
                <a:r>
                  <a:rPr lang="en-US" sz="3600" dirty="0" err="1">
                    <a:sym typeface="Wingdings" panose="05000000000000000000" pitchFamily="2" charset="2"/>
                  </a:rPr>
                  <a:t>tù</a:t>
                </a:r>
                <a:endParaRPr lang="en-US" sz="36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14DFF74-F1D8-5B3F-BE13-DD700295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821" y="6222369"/>
                <a:ext cx="5319667" cy="1200329"/>
              </a:xfrm>
              <a:prstGeom prst="rect">
                <a:avLst/>
              </a:prstGeom>
              <a:blipFill>
                <a:blip r:embed="rId10"/>
                <a:stretch>
                  <a:fillRect l="-3555" t="-8629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F0C5AB5-471A-05FB-8AE2-EDFBF6651F4D}"/>
                  </a:ext>
                </a:extLst>
              </p:cNvPr>
              <p:cNvSpPr txBox="1"/>
              <p:nvPr/>
            </p:nvSpPr>
            <p:spPr>
              <a:xfrm>
                <a:off x="10424945" y="7658100"/>
                <a:ext cx="516583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800" b="1" i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rgbClr val="3FB0D1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F0C5AB5-471A-05FB-8AE2-EDFBF665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945" y="7658100"/>
                <a:ext cx="516583" cy="532966"/>
              </a:xfrm>
              <a:prstGeom prst="rect">
                <a:avLst/>
              </a:prstGeom>
              <a:blipFill>
                <a:blip r:embed="rId11"/>
                <a:stretch>
                  <a:fillRect r="-6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DE9660B-90D1-4B47-A6B2-FF42507146E6}"/>
                  </a:ext>
                </a:extLst>
              </p:cNvPr>
              <p:cNvSpPr txBox="1"/>
              <p:nvPr/>
            </p:nvSpPr>
            <p:spPr>
              <a:xfrm>
                <a:off x="4115214" y="6523348"/>
                <a:ext cx="5105403" cy="109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𝐻𝐼𝐾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 : </m:t>
                    </m:r>
                    <m:acc>
                      <m:accPr>
                        <m:chr m:val="̂"/>
                        <m:ctrlPr>
                          <a:rPr 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32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32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= 60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3200" dirty="0">
                    <a:sym typeface="Wingdings" panose="05000000000000000000" pitchFamily="2" charset="2"/>
                  </a:rPr>
                  <a:t> Tam </a:t>
                </a:r>
                <a:r>
                  <a:rPr lang="en-US" sz="3200" dirty="0" err="1">
                    <a:sym typeface="Wingdings" panose="05000000000000000000" pitchFamily="2" charset="2"/>
                  </a:rPr>
                  <a:t>giác</a:t>
                </a:r>
                <a:r>
                  <a:rPr lang="en-US" sz="3200" dirty="0"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ym typeface="Wingdings" panose="05000000000000000000" pitchFamily="2" charset="2"/>
                  </a:rPr>
                  <a:t>đều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DE9660B-90D1-4B47-A6B2-FF4250714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214" y="6523348"/>
                <a:ext cx="5105403" cy="1090811"/>
              </a:xfrm>
              <a:prstGeom prst="rect">
                <a:avLst/>
              </a:prstGeom>
              <a:blipFill>
                <a:blip r:embed="rId12"/>
                <a:stretch>
                  <a:fillRect l="-2983" t="-6145" b="-17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C976CD9E-5D98-596A-86F6-062007D10032}"/>
                  </a:ext>
                </a:extLst>
              </p:cNvPr>
              <p:cNvSpPr txBox="1"/>
              <p:nvPr/>
            </p:nvSpPr>
            <p:spPr>
              <a:xfrm>
                <a:off x="1781066" y="6535787"/>
                <a:ext cx="51658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2400" b="1" i="1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0">
                              <a:solidFill>
                                <a:srgbClr val="3FB0D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rgbClr val="3FB0D1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C976CD9E-5D98-596A-86F6-062007D10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066" y="6535787"/>
                <a:ext cx="516583" cy="470000"/>
              </a:xfrm>
              <a:prstGeom prst="rect">
                <a:avLst/>
              </a:prstGeom>
              <a:blipFill>
                <a:blip r:embed="rId13"/>
                <a:stretch>
                  <a:fillRect l="-2353"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9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3403436" y="1419081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36" y="1419081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4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48318" y="1655153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133349" y="388749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7074219" y="3887496"/>
                <a:ext cx="11885451" cy="4996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219" y="3887496"/>
                <a:ext cx="11885451" cy="4996752"/>
              </a:xfrm>
              <a:prstGeom prst="rect">
                <a:avLst/>
              </a:prstGeom>
              <a:blipFill>
                <a:blip r:embed="rId6"/>
                <a:stretch>
                  <a:fillRect l="-1795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BEE99EA-F952-E5E2-23CD-2ABCD2B75D12}"/>
              </a:ext>
            </a:extLst>
          </p:cNvPr>
          <p:cNvSpPr txBox="1"/>
          <p:nvPr/>
        </p:nvSpPr>
        <p:spPr>
          <a:xfrm>
            <a:off x="1143000" y="8572500"/>
            <a:ext cx="16002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6</a:t>
            </a: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A845298C-9305-8BB6-0185-C5922398C966}"/>
              </a:ext>
            </a:extLst>
          </p:cNvPr>
          <p:cNvGrpSpPr/>
          <p:nvPr/>
        </p:nvGrpSpPr>
        <p:grpSpPr>
          <a:xfrm>
            <a:off x="-56803" y="-278289"/>
            <a:ext cx="16861935" cy="1588585"/>
            <a:chOff x="4008822" y="6495422"/>
            <a:chExt cx="9918199" cy="1623421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6C745ED6-12FB-BD16-41A9-089E0FCB0800}"/>
                </a:ext>
              </a:extLst>
            </p:cNvPr>
            <p:cNvGrpSpPr/>
            <p:nvPr/>
          </p:nvGrpSpPr>
          <p:grpSpPr>
            <a:xfrm>
              <a:off x="4402021" y="6839734"/>
              <a:ext cx="9525000" cy="1031673"/>
              <a:chOff x="-179019" y="278724"/>
              <a:chExt cx="3891796" cy="1157461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9A9D0C1D-A47E-3474-3881-6F05E0831C17}"/>
                  </a:ext>
                </a:extLst>
              </p:cNvPr>
              <p:cNvSpPr/>
              <p:nvPr/>
            </p:nvSpPr>
            <p:spPr>
              <a:xfrm>
                <a:off x="-179019" y="278724"/>
                <a:ext cx="3891796" cy="1157461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  <p:txBody>
              <a:bodyPr/>
              <a:lstStyle/>
              <a:p>
                <a:endParaRPr lang="en-US" sz="3600"/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A8C16982-258A-8942-4119-36A79F74CD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18536" y="6495422"/>
              <a:ext cx="1044221" cy="1623421"/>
              <a:chOff x="-537605" y="-1719222"/>
              <a:chExt cx="5366760" cy="8343559"/>
            </a:xfrm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EBEF0B66-74F7-F301-3370-3FB6335FFBB3}"/>
                  </a:ext>
                </a:extLst>
              </p:cNvPr>
              <p:cNvSpPr/>
              <p:nvPr/>
            </p:nvSpPr>
            <p:spPr>
              <a:xfrm>
                <a:off x="-537605" y="-1719222"/>
                <a:ext cx="5366760" cy="8343559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D2E82AFB-560F-2187-3ED0-61F9EBB1F9BC}"/>
                </a:ext>
              </a:extLst>
            </p:cNvPr>
            <p:cNvSpPr txBox="1"/>
            <p:nvPr/>
          </p:nvSpPr>
          <p:spPr>
            <a:xfrm>
              <a:off x="4008822" y="7023152"/>
              <a:ext cx="1262218" cy="46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3EB60208-00A7-25AD-0C91-1F91A29A42CB}"/>
                </a:ext>
              </a:extLst>
            </p:cNvPr>
            <p:cNvSpPr txBox="1"/>
            <p:nvPr/>
          </p:nvSpPr>
          <p:spPr>
            <a:xfrm>
              <a:off x="5185165" y="6970230"/>
              <a:ext cx="8633574" cy="600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Áp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các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195943" y="177924"/>
                <a:ext cx="17896114" cy="368398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en-US" sz="4800" dirty="0"/>
                  <a:t>Trong tam </a:t>
                </a:r>
                <a:r>
                  <a:rPr lang="en-US" sz="4800" dirty="0" err="1"/>
                  <a:t>giác</a:t>
                </a:r>
                <a:r>
                  <a:rPr lang="en-US" sz="4800" dirty="0"/>
                  <a:t> </a:t>
                </a:r>
                <a:r>
                  <a:rPr lang="en-US" sz="4800" dirty="0" err="1"/>
                  <a:t>vuông</a:t>
                </a:r>
                <a:r>
                  <a:rPr lang="en-US" sz="4800" dirty="0"/>
                  <a:t>, </a:t>
                </a:r>
                <a:r>
                  <a:rPr lang="en-US" sz="4800" dirty="0" err="1"/>
                  <a:t>tổng</a:t>
                </a:r>
                <a:r>
                  <a:rPr lang="en-US" sz="4800" dirty="0"/>
                  <a:t> </a:t>
                </a:r>
                <a:r>
                  <a:rPr lang="en-US" sz="4800" dirty="0" err="1"/>
                  <a:t>hai</a:t>
                </a:r>
                <a:r>
                  <a:rPr lang="en-US" sz="4800" dirty="0"/>
                  <a:t> </a:t>
                </a:r>
                <a:r>
                  <a:rPr lang="en-US" sz="4800" dirty="0" err="1"/>
                  <a:t>góc</a:t>
                </a:r>
                <a:r>
                  <a:rPr lang="en-US" sz="4800" dirty="0"/>
                  <a:t> </a:t>
                </a:r>
                <a:r>
                  <a:rPr lang="en-US" sz="4800" dirty="0" err="1"/>
                  <a:t>nhọn</a:t>
                </a:r>
                <a:r>
                  <a:rPr lang="vi-VN" sz="4800" dirty="0"/>
                  <a:t>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/>
                  <a:t>.</a:t>
                </a:r>
                <a:endParaRPr lang="en-US" sz="4800" dirty="0"/>
              </a:p>
              <a:p>
                <a:pPr algn="just" fontAlgn="base">
                  <a:lnSpc>
                    <a:spcPct val="150000"/>
                  </a:lnSpc>
                </a:pPr>
                <a:r>
                  <a:rPr lang="en-US" sz="4800" dirty="0"/>
                  <a:t>(Trong tam </a:t>
                </a:r>
                <a:r>
                  <a:rPr lang="en-US" sz="4800" dirty="0" err="1"/>
                  <a:t>giác</a:t>
                </a:r>
                <a:r>
                  <a:rPr lang="en-US" sz="4800" dirty="0"/>
                  <a:t> </a:t>
                </a:r>
                <a:r>
                  <a:rPr lang="en-US" sz="4800" dirty="0" err="1"/>
                  <a:t>vuông</a:t>
                </a:r>
                <a:r>
                  <a:rPr lang="en-US" sz="4800" dirty="0"/>
                  <a:t>, </a:t>
                </a:r>
                <a:r>
                  <a:rPr lang="en-US" sz="4800" dirty="0" err="1"/>
                  <a:t>hai</a:t>
                </a:r>
                <a:r>
                  <a:rPr lang="en-US" sz="4800" dirty="0"/>
                  <a:t> </a:t>
                </a:r>
                <a:r>
                  <a:rPr lang="en-US" sz="4800" dirty="0" err="1"/>
                  <a:t>góc</a:t>
                </a:r>
                <a:r>
                  <a:rPr lang="en-US" sz="4800" dirty="0"/>
                  <a:t> </a:t>
                </a:r>
                <a:r>
                  <a:rPr lang="en-US" sz="4800" dirty="0" err="1"/>
                  <a:t>nhọn</a:t>
                </a:r>
                <a:r>
                  <a:rPr lang="en-US" sz="4800" dirty="0"/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</a:rPr>
                  <a:t>phụ</a:t>
                </a:r>
                <a:r>
                  <a:rPr lang="en-US" sz="4800" dirty="0">
                    <a:solidFill>
                      <a:srgbClr val="FF0000"/>
                    </a:solidFill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</a:rPr>
                  <a:t>nhau</a:t>
                </a:r>
                <a:r>
                  <a:rPr lang="en-US" sz="4800" dirty="0"/>
                  <a:t>)</a:t>
                </a:r>
                <a:r>
                  <a:rPr lang="vi-VN" sz="4800" dirty="0"/>
                  <a:t> </a:t>
                </a:r>
                <a:endParaRPr lang="en-US" sz="4800" dirty="0"/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3" y="177924"/>
                <a:ext cx="17896114" cy="368398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6">
            <a:extLst>
              <a:ext uri="{FF2B5EF4-FFF2-40B4-BE49-F238E27FC236}">
                <a16:creationId xmlns:a16="http://schemas.microsoft.com/office/drawing/2014/main" id="{8CE02B55-665C-31B1-A7BD-31BD149A30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199572" y="4000500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C42F288-17B7-0233-4083-99C0B707EC44}"/>
                  </a:ext>
                </a:extLst>
              </p:cNvPr>
              <p:cNvSpPr txBox="1"/>
              <p:nvPr/>
            </p:nvSpPr>
            <p:spPr>
              <a:xfrm>
                <a:off x="7010400" y="4777429"/>
                <a:ext cx="10261600" cy="159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VD: Trong </a:t>
                </a:r>
                <a:r>
                  <a:rPr lang="en-US" sz="48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Hình</a:t>
                </a:r>
                <a:r>
                  <a:rPr lang="en-US" sz="4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6:</a:t>
                </a:r>
              </a:p>
              <a:p>
                <a14:m>
                  <m:oMath xmlns:m="http://schemas.openxmlformats.org/officeDocument/2006/math">
                    <m:r>
                      <a:rPr lang="en-US" sz="4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ABC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vu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ng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80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vi-VN" sz="480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80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vi-VN" sz="4800" i="0" smtClean="0">
                        <a:latin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4800" dirty="0"/>
                  <a:t>.</a:t>
                </a: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C42F288-17B7-0233-4083-99C0B707E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4777429"/>
                <a:ext cx="10261600" cy="1594667"/>
              </a:xfrm>
              <a:prstGeom prst="rect">
                <a:avLst/>
              </a:prstGeom>
              <a:blipFill>
                <a:blip r:embed="rId8"/>
                <a:stretch>
                  <a:fillRect l="-2674" t="-8812" b="-19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3C64CF9-7DE4-34B9-83C9-F9B0EF8C04E8}"/>
              </a:ext>
            </a:extLst>
          </p:cNvPr>
          <p:cNvSpPr txBox="1"/>
          <p:nvPr/>
        </p:nvSpPr>
        <p:spPr>
          <a:xfrm>
            <a:off x="1143000" y="8572500"/>
            <a:ext cx="16002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9829800" y="342900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162254" y="3829319"/>
            <a:ext cx="3527155" cy="64719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019800" y="2247900"/>
                <a:ext cx="13142068" cy="6728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+mj-lt"/>
                  </a:rPr>
                  <a:t>+) Ta </a:t>
                </a:r>
                <a:r>
                  <a:rPr lang="en-US" sz="3600" dirty="0" err="1">
                    <a:latin typeface="+mj-lt"/>
                  </a:rPr>
                  <a:t>vẽ</a:t>
                </a:r>
                <a:r>
                  <a:rPr lang="en-US" sz="3600" dirty="0">
                    <a:latin typeface="+mj-lt"/>
                  </a:rPr>
                  <a:t> tam </a:t>
                </a:r>
                <a:r>
                  <a:rPr lang="en-US" sz="3600" dirty="0" err="1">
                    <a:latin typeface="+mj-lt"/>
                  </a:rPr>
                  <a:t>giác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vuông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3600" dirty="0">
                    <a:latin typeface="+mj-lt"/>
                  </a:rPr>
                  <a:t> (</a:t>
                </a:r>
                <a:r>
                  <a:rPr lang="en-US" sz="3600" i="1" dirty="0" err="1">
                    <a:latin typeface="+mj-lt"/>
                  </a:rPr>
                  <a:t>Hình</a:t>
                </a:r>
                <a:r>
                  <a:rPr lang="en-US" sz="3600" i="1" dirty="0">
                    <a:latin typeface="+mj-lt"/>
                  </a:rPr>
                  <a:t> 8</a:t>
                </a:r>
                <a:r>
                  <a:rPr lang="en-US" sz="3600" dirty="0">
                    <a:latin typeface="+mj-lt"/>
                  </a:rPr>
                  <a:t>) </a:t>
                </a:r>
                <a:r>
                  <a:rPr lang="en-US" sz="3600" dirty="0" err="1">
                    <a:latin typeface="+mj-lt"/>
                  </a:rPr>
                  <a:t>để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mô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tả</a:t>
                </a:r>
                <a:r>
                  <a:rPr lang="en-US" sz="36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+mj-lt"/>
                  </a:rPr>
                  <a:t>hình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ảnh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chiếc</a:t>
                </a:r>
                <a:r>
                  <a:rPr lang="en-US" sz="3600" dirty="0">
                    <a:latin typeface="+mj-lt"/>
                  </a:rPr>
                  <a:t> thang </a:t>
                </a:r>
                <a:r>
                  <a:rPr lang="en-US" sz="3600" dirty="0" err="1">
                    <a:latin typeface="+mj-lt"/>
                  </a:rPr>
                  <a:t>dựa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vào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tường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trong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i="1" dirty="0" err="1">
                    <a:latin typeface="+mj-lt"/>
                  </a:rPr>
                  <a:t>Hình</a:t>
                </a:r>
                <a:r>
                  <a:rPr lang="en-US" sz="3600" i="1" dirty="0">
                    <a:latin typeface="+mj-lt"/>
                  </a:rPr>
                  <a:t> 7</a:t>
                </a:r>
                <a:r>
                  <a:rPr lang="en-US" sz="3600" dirty="0"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+mj-lt"/>
                  </a:rPr>
                  <a:t>+) </a:t>
                </a:r>
                <a:r>
                  <a:rPr lang="en-US" sz="3600" dirty="0" err="1">
                    <a:latin typeface="+mj-lt"/>
                  </a:rPr>
                  <a:t>Xét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3600" dirty="0">
                    <a:latin typeface="+mj-lt"/>
                  </a:rPr>
                  <a:t> vuông </a:t>
                </a:r>
                <a:r>
                  <a:rPr lang="en-US" sz="3600" dirty="0" err="1">
                    <a:latin typeface="+mj-lt"/>
                  </a:rPr>
                  <a:t>tại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3600" dirty="0">
                    <a:latin typeface="+mj-lt"/>
                  </a:rPr>
                  <a:t>, ta </a:t>
                </a:r>
                <a:r>
                  <a:rPr lang="en-US" sz="3600" dirty="0" err="1">
                    <a:latin typeface="+mj-lt"/>
                  </a:rPr>
                  <a:t>có</a:t>
                </a:r>
                <a:r>
                  <a:rPr lang="en-US" sz="3600" dirty="0">
                    <a:latin typeface="+mj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+mj-lt"/>
                  </a:rPr>
                  <a:t> (Trong tam </a:t>
                </a:r>
                <a:r>
                  <a:rPr lang="en-US" sz="3600" dirty="0" err="1">
                    <a:latin typeface="+mj-lt"/>
                  </a:rPr>
                  <a:t>giác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vuông</a:t>
                </a:r>
                <a:r>
                  <a:rPr lang="en-US" sz="3600" dirty="0">
                    <a:latin typeface="+mj-lt"/>
                  </a:rPr>
                  <a:t>, 2 </a:t>
                </a:r>
                <a:r>
                  <a:rPr lang="en-US" sz="3600" dirty="0" err="1">
                    <a:latin typeface="+mj-lt"/>
                  </a:rPr>
                  <a:t>góc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nhọn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phụ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nhau</a:t>
                </a:r>
                <a:r>
                  <a:rPr lang="en-US" sz="3600" dirty="0">
                    <a:latin typeface="+mj-lt"/>
                  </a:rPr>
                  <a:t>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/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°−65°</m:t>
                    </m:r>
                  </m:oMath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=25°</m:t>
                    </m:r>
                  </m:oMath>
                </a14:m>
                <a:r>
                  <a:rPr lang="en-US" sz="3600" dirty="0"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+mj-lt"/>
                  </a:rPr>
                  <a:t>Vậy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độ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nghiêng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của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chiếc</a:t>
                </a:r>
                <a:r>
                  <a:rPr lang="en-US" sz="3600" dirty="0">
                    <a:latin typeface="+mj-lt"/>
                  </a:rPr>
                  <a:t> thang so </a:t>
                </a:r>
                <a:r>
                  <a:rPr lang="en-US" sz="3600" dirty="0" err="1">
                    <a:latin typeface="+mj-lt"/>
                  </a:rPr>
                  <a:t>với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bức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tường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là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2247900"/>
                <a:ext cx="13142068" cy="6728189"/>
              </a:xfrm>
              <a:prstGeom prst="rect">
                <a:avLst/>
              </a:prstGeom>
              <a:blipFill>
                <a:blip r:embed="rId3"/>
                <a:stretch>
                  <a:fillRect l="-1439" b="-2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>
            <a:extLst>
              <a:ext uri="{FF2B5EF4-FFF2-40B4-BE49-F238E27FC236}">
                <a16:creationId xmlns:a16="http://schemas.microsoft.com/office/drawing/2014/main" id="{D9F3F8E9-C065-CA05-B54B-C3DBA0C56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228600" y="114300"/>
            <a:ext cx="269723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9287007" y="1508984"/>
            <a:ext cx="7957365" cy="84923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228600" y="1857730"/>
                <a:ext cx="8796207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(góc nghiêng biểu diễn như Hình 1). 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57730"/>
                <a:ext cx="8796207" cy="2748253"/>
              </a:xfrm>
              <a:prstGeom prst="rect">
                <a:avLst/>
              </a:prstGeom>
              <a:blipFill>
                <a:blip r:embed="rId3"/>
                <a:stretch>
                  <a:fillRect l="-2497" r="-2497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39486" y="4974267"/>
            <a:ext cx="8556081" cy="3040620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C5BD68-3623-1B11-BD48-919128A57843}"/>
              </a:ext>
            </a:extLst>
          </p:cNvPr>
          <p:cNvGrpSpPr/>
          <p:nvPr/>
        </p:nvGrpSpPr>
        <p:grpSpPr>
          <a:xfrm>
            <a:off x="-152400" y="71311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0EAC3D-E089-1269-FA57-A67905093733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9612070-0F41-ECAA-263B-C877C39B44E3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B45E4E36-3C3F-F676-D39E-0877140D39B5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" name="Picture 35">
              <a:extLst>
                <a:ext uri="{FF2B5EF4-FFF2-40B4-BE49-F238E27FC236}">
                  <a16:creationId xmlns:a16="http://schemas.microsoft.com/office/drawing/2014/main" id="{AA9D4869-3A09-8E4F-8A56-19BF3165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17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9287007" y="1508984"/>
            <a:ext cx="7957365" cy="84923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228600" y="1857730"/>
                <a:ext cx="8796207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(góc nghiêng biểu diễn như Hình 1). 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57730"/>
                <a:ext cx="8796207" cy="2748253"/>
              </a:xfrm>
              <a:prstGeom prst="rect">
                <a:avLst/>
              </a:prstGeom>
              <a:blipFill>
                <a:blip r:embed="rId3"/>
                <a:stretch>
                  <a:fillRect l="-2497" r="-4092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39485" y="4974267"/>
            <a:ext cx="9047521" cy="3040620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</a:t>
            </a:r>
          </a:p>
          <a:p>
            <a:pPr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D052F5B-506E-F2E2-0EED-DCD6B4C63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0" y="5372100"/>
            <a:ext cx="533400" cy="56896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BC3B46-6D72-B1A3-889F-6DF9ECE82774}"/>
              </a:ext>
            </a:extLst>
          </p:cNvPr>
          <p:cNvSpPr txBox="1"/>
          <p:nvPr/>
        </p:nvSpPr>
        <p:spPr>
          <a:xfrm>
            <a:off x="16230600" y="7660944"/>
            <a:ext cx="22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BF94225-59E0-88B2-521C-A3DCACE527DF}"/>
              </a:ext>
            </a:extLst>
          </p:cNvPr>
          <p:cNvCxnSpPr/>
          <p:nvPr/>
        </p:nvCxnSpPr>
        <p:spPr>
          <a:xfrm>
            <a:off x="5486400" y="2781300"/>
            <a:ext cx="3309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4F70B8F3-76DE-04DE-C85C-6DA6239E6AFD}"/>
              </a:ext>
            </a:extLst>
          </p:cNvPr>
          <p:cNvCxnSpPr>
            <a:cxnSpLocks/>
          </p:cNvCxnSpPr>
          <p:nvPr/>
        </p:nvCxnSpPr>
        <p:spPr>
          <a:xfrm>
            <a:off x="381000" y="3695700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D97FAAE4-EF4D-17C5-CD9E-DE50D62AB13F}"/>
              </a:ext>
            </a:extLst>
          </p:cNvPr>
          <p:cNvCxnSpPr>
            <a:cxnSpLocks/>
          </p:cNvCxnSpPr>
          <p:nvPr/>
        </p:nvCxnSpPr>
        <p:spPr>
          <a:xfrm>
            <a:off x="381000" y="6972300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A8763F1-EE45-7978-1A50-855E3126330B}"/>
              </a:ext>
            </a:extLst>
          </p:cNvPr>
          <p:cNvCxnSpPr>
            <a:cxnSpLocks/>
          </p:cNvCxnSpPr>
          <p:nvPr/>
        </p:nvCxnSpPr>
        <p:spPr>
          <a:xfrm>
            <a:off x="381000" y="78105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-152400" y="71311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391400" y="1619033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81000" y="2324100"/>
                <a:ext cx="14782800" cy="6830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AHB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mô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tả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ảnh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toà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Gate.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AHB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</a:t>
                </a:r>
              </a:p>
              <a:p>
                <a:pPr marL="0" marR="0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vi-VN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vi-VN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(Trong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vi-VN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vi-VN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324100"/>
                <a:ext cx="14782800" cy="6830203"/>
              </a:xfrm>
              <a:prstGeom prst="rect">
                <a:avLst/>
              </a:prstGeom>
              <a:blipFill>
                <a:blip r:embed="rId4"/>
                <a:stretch>
                  <a:fillRect l="-1485" b="-2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5400570" y="1892792"/>
            <a:ext cx="2906480" cy="83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17837" y="3989903"/>
                  <a:ext cx="152926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7837" y="3989903"/>
                  <a:ext cx="1529265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899006" y="3989903"/>
                  <a:ext cx="158269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:r>
                    <a:rPr lang="en-US" sz="6000" b="1" dirty="0">
                      <a:solidFill>
                        <a:schemeClr val="tx1"/>
                      </a:solidFill>
                    </a:rPr>
                    <a:t>B.</a:t>
                  </a:r>
                  <a14:m>
                    <m:oMath xmlns:m="http://schemas.openxmlformats.org/officeDocument/2006/math">
                      <m:r>
                        <a:rPr lang="en-US" sz="60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6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6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9006" y="3989903"/>
                  <a:ext cx="1582699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19023" t="-25166" b="-490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055857" y="5635627"/>
                  <a:ext cx="165323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5857" y="5635627"/>
                  <a:ext cx="1653230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884873" y="5635627"/>
                  <a:ext cx="161095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:r>
                    <a:rPr lang="en-US" sz="6000" b="1" dirty="0">
                      <a:solidFill>
                        <a:schemeClr val="tx1"/>
                      </a:solidFill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6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120</m:t>
                      </m:r>
                      <m:r>
                        <a:rPr lang="en-US" sz="6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873" y="5635627"/>
                  <a:ext cx="1610955" cy="615553"/>
                </a:xfrm>
                <a:prstGeom prst="rect">
                  <a:avLst/>
                </a:prstGeom>
                <a:blipFill>
                  <a:blip r:embed="rId23"/>
                  <a:stretch>
                    <a:fillRect l="-18640" t="-25166" b="-490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373082" y="3989903"/>
                  <a:ext cx="3018775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082" y="3989903"/>
                  <a:ext cx="3018775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79574" y="4003455"/>
                  <a:ext cx="331030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9574" y="4003455"/>
                  <a:ext cx="331030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886200" y="7948248"/>
            <a:ext cx="6515100" cy="1965959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46015" y="5635627"/>
                  <a:ext cx="3272905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6015" y="5635627"/>
                  <a:ext cx="3272905" cy="57280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63092" y="5635627"/>
                  <a:ext cx="3054511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3092" y="5635627"/>
                  <a:ext cx="3054511" cy="57280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3730" y="3989903"/>
                  <a:ext cx="13974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730" y="3989903"/>
                  <a:ext cx="13974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971137" y="3989903"/>
                  <a:ext cx="143842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1137" y="3989903"/>
                  <a:ext cx="1438428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184585" y="5635627"/>
                  <a:ext cx="139576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585" y="5635627"/>
                  <a:ext cx="139576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052889" y="5635627"/>
                  <a:ext cx="127492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6000" b="1" i="1" dirty="0">
                      <a:solidFill>
                        <a:schemeClr val="tx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90</m:t>
                      </m:r>
                      <m:r>
                        <a:rPr lang="vi-VN" sz="6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2889" y="5635627"/>
                  <a:ext cx="1274922" cy="615553"/>
                </a:xfrm>
                <a:prstGeom prst="rect">
                  <a:avLst/>
                </a:prstGeom>
                <a:blipFill>
                  <a:blip r:embed="rId24"/>
                  <a:stretch>
                    <a:fillRect l="-23962" t="-25166" b="-490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771" y="5035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35903" y="-77108"/>
            <a:ext cx="14230352" cy="2517432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90799" y="279969"/>
                  <a:ext cx="9029103" cy="27105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0799" y="279969"/>
                  <a:ext cx="9029103" cy="2710500"/>
                </a:xfrm>
                <a:prstGeom prst="rect">
                  <a:avLst/>
                </a:prstGeom>
                <a:blipFill>
                  <a:blip r:embed="rId10"/>
                  <a:stretch>
                    <a:fillRect l="-2745" r="-2700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705524" y="5156694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501834" y="3989903"/>
                  <a:ext cx="276126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1834" y="3989903"/>
                  <a:ext cx="276126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00420" y="3989903"/>
                  <a:ext cx="2779864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0420" y="3989903"/>
                  <a:ext cx="2779864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668277" y="7740209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502474" y="5635627"/>
                  <a:ext cx="2759986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474" y="5635627"/>
                  <a:ext cx="2759986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91845" y="5635627"/>
                  <a:ext cx="2797005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1845" y="5635627"/>
                  <a:ext cx="2797005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pic>
        <p:nvPicPr>
          <p:cNvPr id="3" name="Hình ảnh 2" descr="Ảnh có chứa hàng&#10;&#10;Mô tả được tạo tự động">
            <a:extLst>
              <a:ext uri="{FF2B5EF4-FFF2-40B4-BE49-F238E27FC236}">
                <a16:creationId xmlns:a16="http://schemas.microsoft.com/office/drawing/2014/main" id="{E18D0A22-75BA-118E-A004-ACDCFD92911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54501"/>
            <a:ext cx="3819807" cy="62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76648" y="-104248"/>
            <a:ext cx="14230352" cy="654314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16767" y="268303"/>
              <a:ext cx="1619252" cy="4330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1371600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6: </a:t>
              </a:r>
              <a:endParaRPr lang="en-US" sz="4400" dirty="0">
                <a:solidFill>
                  <a:srgbClr val="ED55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87" y="5305784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7" y="7634535"/>
            <a:ext cx="6884721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359066" y="5657787"/>
              <a:ext cx="314060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371600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2049" name="Hình ảnh 1" descr="Ảnh có chứa hàng, hình tam giác&#10;&#10;Mô tả được tạo tự động">
            <a:extLst>
              <a:ext uri="{FF2B5EF4-FFF2-40B4-BE49-F238E27FC236}">
                <a16:creationId xmlns:a16="http://schemas.microsoft.com/office/drawing/2014/main" id="{4C563A84-F4DE-4F9F-A7B9-C729FFC94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82" y="783832"/>
            <a:ext cx="5873578" cy="46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F1485BE4-9255-FD6E-A082-B2649F878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686" y="4225025"/>
            <a:ext cx="495300" cy="4153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82EE2F2-33CA-9C32-54E0-E97EF71A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008188"/>
            <a:ext cx="198438" cy="233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A32ADEC-3333-9874-CE30-F8BE5ADB2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876" y="141723"/>
            <a:ext cx="1144326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F6BFF9AE-4668-F41C-C78F-4E12D21F3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CD3A7E96-34AC-47E3-9EC1-4ED3754C4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60638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Hộp Văn bản 1">
            <a:extLst>
              <a:ext uri="{FF2B5EF4-FFF2-40B4-BE49-F238E27FC236}">
                <a16:creationId xmlns:a16="http://schemas.microsoft.com/office/drawing/2014/main" id="{7FE59F3F-C7D2-2722-6BA6-45944631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276" y="4169500"/>
            <a:ext cx="495300" cy="4153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6C55453-B9B6-FCDE-92B4-A15F74AA06CE}"/>
                  </a:ext>
                </a:extLst>
              </p:cNvPr>
              <p:cNvSpPr txBox="1"/>
              <p:nvPr/>
            </p:nvSpPr>
            <p:spPr>
              <a:xfrm>
                <a:off x="5267624" y="6214649"/>
                <a:ext cx="4363515" cy="723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=180°</m:t>
                    </m:r>
                  </m:oMath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6C55453-B9B6-FCDE-92B4-A15F74AA0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624" y="6214649"/>
                <a:ext cx="4363515" cy="723981"/>
              </a:xfrm>
              <a:prstGeom prst="rect">
                <a:avLst/>
              </a:prstGeom>
              <a:blipFill>
                <a:blip r:embed="rId21"/>
                <a:stretch>
                  <a:fillRect l="-4888" t="-1260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AD1B3801-853B-6A42-D4A4-B3FA499AE0BF}"/>
                  </a:ext>
                </a:extLst>
              </p:cNvPr>
              <p:cNvSpPr txBox="1"/>
              <p:nvPr/>
            </p:nvSpPr>
            <p:spPr>
              <a:xfrm>
                <a:off x="8178890" y="6468998"/>
                <a:ext cx="12547518" cy="665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3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3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=180°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AD1B3801-853B-6A42-D4A4-B3FA499A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890" y="6468998"/>
                <a:ext cx="12547518" cy="66518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548F5787-E590-B1F7-4067-0D75502C7082}"/>
                  </a:ext>
                </a:extLst>
              </p:cNvPr>
              <p:cNvSpPr txBox="1"/>
              <p:nvPr/>
            </p:nvSpPr>
            <p:spPr>
              <a:xfrm>
                <a:off x="5260152" y="8598635"/>
                <a:ext cx="3336697" cy="665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/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600" i="0">
                        <a:latin typeface="Cambria Math" panose="020405030504060302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548F5787-E590-B1F7-4067-0D75502C7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152" y="8598635"/>
                <a:ext cx="3336697" cy="665182"/>
              </a:xfrm>
              <a:prstGeom prst="rect">
                <a:avLst/>
              </a:prstGeom>
              <a:blipFill>
                <a:blip r:embed="rId23"/>
                <a:stretch>
                  <a:fillRect l="-5667" t="-11009" b="-34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D86B371-CEA0-02D7-0D8C-A351A86BCCB8}"/>
              </a:ext>
            </a:extLst>
          </p:cNvPr>
          <p:cNvSpPr/>
          <p:nvPr/>
        </p:nvSpPr>
        <p:spPr>
          <a:xfrm>
            <a:off x="5791200" y="6214649"/>
            <a:ext cx="872419" cy="830719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937B516-80D3-2E40-7840-60BC36744493}"/>
              </a:ext>
            </a:extLst>
          </p:cNvPr>
          <p:cNvSpPr/>
          <p:nvPr/>
        </p:nvSpPr>
        <p:spPr>
          <a:xfrm>
            <a:off x="12678744" y="6427510"/>
            <a:ext cx="872419" cy="830719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9B53C279-0DFA-073C-9527-204734E0B410}"/>
              </a:ext>
            </a:extLst>
          </p:cNvPr>
          <p:cNvSpPr/>
          <p:nvPr/>
        </p:nvSpPr>
        <p:spPr>
          <a:xfrm>
            <a:off x="8280071" y="6161858"/>
            <a:ext cx="872419" cy="830719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E60BD14E-75DB-9D01-9367-527AAF52ADC0}"/>
              </a:ext>
            </a:extLst>
          </p:cNvPr>
          <p:cNvSpPr/>
          <p:nvPr/>
        </p:nvSpPr>
        <p:spPr>
          <a:xfrm>
            <a:off x="15599671" y="6386229"/>
            <a:ext cx="872419" cy="830719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5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300"/>
                                </p:stCondLst>
                                <p:childTnLst>
                                  <p:par>
                                    <p:cTn id="5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2" grpId="0"/>
          <p:bldP spid="32" grpId="1"/>
          <p:bldP spid="47" grpId="0"/>
          <p:bldP spid="47" grpId="1"/>
          <p:bldP spid="3" grpId="0" animBg="1"/>
          <p:bldP spid="4" grpId="0" animBg="1"/>
          <p:bldP spid="22" grpId="0" animBg="1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5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300"/>
                                </p:stCondLst>
                                <p:childTnLst>
                                  <p:par>
                                    <p:cTn id="5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2" grpId="0"/>
          <p:bldP spid="32" grpId="1"/>
          <p:bldP spid="47" grpId="0"/>
          <p:bldP spid="47" grpId="1"/>
          <p:bldP spid="3" grpId="0" animBg="1"/>
          <p:bldP spid="4" grpId="0" animBg="1"/>
          <p:bldP spid="22" grpId="0" animBg="1"/>
          <p:bldP spid="23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8200" y="2333625"/>
            <a:ext cx="6369974" cy="6057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DBA50AC-F1F3-DFA5-32E2-38CB67651C4C}"/>
                  </a:ext>
                </a:extLst>
              </p:cNvPr>
              <p:cNvSpPr txBox="1"/>
              <p:nvPr/>
            </p:nvSpPr>
            <p:spPr>
              <a:xfrm>
                <a:off x="7977187" y="1500379"/>
                <a:ext cx="8534400" cy="4924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Định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lý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: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Tổng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 3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góc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của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 tam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giác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3200" b="0" i="1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DBA50AC-F1F3-DFA5-32E2-38CB67651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187" y="1500379"/>
                <a:ext cx="8534400" cy="492443"/>
              </a:xfrm>
              <a:prstGeom prst="rect">
                <a:avLst/>
              </a:prstGeom>
              <a:blipFill>
                <a:blip r:embed="rId4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55D64B9-946F-CCEE-BA4C-45A72AF3D604}"/>
              </a:ext>
            </a:extLst>
          </p:cNvPr>
          <p:cNvSpPr txBox="1"/>
          <p:nvPr/>
        </p:nvSpPr>
        <p:spPr>
          <a:xfrm>
            <a:off x="7977188" y="3405462"/>
            <a:ext cx="8534399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/>
              <a:t>Trong tam </a:t>
            </a:r>
            <a:r>
              <a:rPr lang="en-US" sz="3600" b="1" dirty="0" err="1"/>
              <a:t>giác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2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nhọn</a:t>
            </a:r>
            <a:r>
              <a:rPr lang="en-US" sz="3600" b="1" dirty="0"/>
              <a:t> </a:t>
            </a:r>
            <a:r>
              <a:rPr lang="en-US" sz="3600" b="1" dirty="0" err="1"/>
              <a:t>phụ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endParaRPr lang="en-US" sz="36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E7486-E97A-CB9E-B0B3-073E48F36C03}"/>
              </a:ext>
            </a:extLst>
          </p:cNvPr>
          <p:cNvSpPr txBox="1"/>
          <p:nvPr/>
        </p:nvSpPr>
        <p:spPr>
          <a:xfrm>
            <a:off x="7977187" y="5372100"/>
            <a:ext cx="8534400" cy="27699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/>
              <a:t>KT </a:t>
            </a:r>
            <a:r>
              <a:rPr lang="en-US" sz="3600" b="1" dirty="0" err="1"/>
              <a:t>mở</a:t>
            </a:r>
            <a:r>
              <a:rPr lang="en-US" sz="3600" b="1" dirty="0"/>
              <a:t> </a:t>
            </a:r>
            <a:r>
              <a:rPr lang="en-US" sz="3600" b="1" dirty="0" err="1"/>
              <a:t>rộng</a:t>
            </a:r>
            <a:r>
              <a:rPr lang="en-US" sz="3600" b="1" dirty="0"/>
              <a:t>:</a:t>
            </a:r>
          </a:p>
          <a:p>
            <a:pPr algn="l"/>
            <a:r>
              <a:rPr lang="en-US" sz="3600" b="1" dirty="0"/>
              <a:t>-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ngoài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tam </a:t>
            </a:r>
            <a:r>
              <a:rPr lang="en-US" sz="3600" b="1" dirty="0" err="1"/>
              <a:t>giác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kề</a:t>
            </a:r>
            <a:r>
              <a:rPr lang="en-US" sz="3600" b="1" dirty="0"/>
              <a:t> </a:t>
            </a:r>
            <a:r>
              <a:rPr lang="en-US" sz="3600" b="1" dirty="0" err="1"/>
              <a:t>bù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1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tam </a:t>
            </a:r>
            <a:r>
              <a:rPr lang="en-US" sz="3600" b="1" dirty="0" err="1"/>
              <a:t>giác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endParaRPr lang="en-US" sz="3600" b="1" dirty="0"/>
          </a:p>
          <a:p>
            <a:pPr algn="l"/>
            <a:r>
              <a:rPr lang="en-US" sz="3600" b="1" dirty="0"/>
              <a:t>-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ngoài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1 tam </a:t>
            </a:r>
            <a:r>
              <a:rPr lang="en-US" sz="3600" b="1" dirty="0" err="1"/>
              <a:t>giác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tổng</a:t>
            </a:r>
            <a:r>
              <a:rPr lang="en-US" sz="3600" b="1" dirty="0"/>
              <a:t> 2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kề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nó</a:t>
            </a:r>
            <a:endParaRPr lang="en-US" sz="3600" b="1" dirty="0"/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8B760CCE-E289-55C3-C330-0F60DD3DEAB2}"/>
              </a:ext>
            </a:extLst>
          </p:cNvPr>
          <p:cNvSpPr/>
          <p:nvPr/>
        </p:nvSpPr>
        <p:spPr>
          <a:xfrm>
            <a:off x="4747087" y="3971925"/>
            <a:ext cx="1622887" cy="1390650"/>
          </a:xfrm>
          <a:prstGeom prst="rightArrow">
            <a:avLst>
              <a:gd name="adj1" fmla="val 20563"/>
              <a:gd name="adj2" fmla="val 3643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goặc móc Trái 10">
            <a:extLst>
              <a:ext uri="{FF2B5EF4-FFF2-40B4-BE49-F238E27FC236}">
                <a16:creationId xmlns:a16="http://schemas.microsoft.com/office/drawing/2014/main" id="{F0CF579E-412D-D120-883D-0E0B21046D07}"/>
              </a:ext>
            </a:extLst>
          </p:cNvPr>
          <p:cNvSpPr/>
          <p:nvPr/>
        </p:nvSpPr>
        <p:spPr>
          <a:xfrm>
            <a:off x="6529386" y="1638300"/>
            <a:ext cx="1090614" cy="6057900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4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1.38889E-6 3.7037E-6 L -0.00078 0.01172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" y="5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1.38889E-6 3.7037E-6 L -0.00078 0.01172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" y="5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9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E39D75A-1EDF-C615-1206-A9E7EB15CDC9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các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2446304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523654" y="4617482"/>
            <a:ext cx="16095045" cy="2318914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75920" y="6955291"/>
              <a:ext cx="8022288" cy="9885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Áp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các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06393386-0862-36A9-AB13-A2ADE607509B}"/>
              </a:ext>
            </a:extLst>
          </p:cNvPr>
          <p:cNvGrpSpPr/>
          <p:nvPr/>
        </p:nvGrpSpPr>
        <p:grpSpPr>
          <a:xfrm>
            <a:off x="1566254" y="6997694"/>
            <a:ext cx="15996892" cy="2377551"/>
            <a:chOff x="4118535" y="6495422"/>
            <a:chExt cx="10212801" cy="1823272"/>
          </a:xfrm>
        </p:grpSpPr>
        <p:grpSp>
          <p:nvGrpSpPr>
            <p:cNvPr id="21" name="Group 13">
              <a:extLst>
                <a:ext uri="{FF2B5EF4-FFF2-40B4-BE49-F238E27FC236}">
                  <a16:creationId xmlns:a16="http://schemas.microsoft.com/office/drawing/2014/main" id="{44AF8AEB-D245-8535-13C3-59B36971134E}"/>
                </a:ext>
              </a:extLst>
            </p:cNvPr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4BA90EDB-A096-B6F2-3B4B-2C5A491A591D}"/>
                  </a:ext>
                </a:extLst>
              </p:cNvPr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653DE53B-DB62-AA22-B6F0-B2C4E82F34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9B8F7C8-9568-7C90-7697-16717C5E6628}"/>
                  </a:ext>
                </a:extLst>
              </p:cNvPr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C1DD7F76-F930-B37A-BF25-5D21615320AF}"/>
                </a:ext>
              </a:extLst>
            </p:cNvPr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03</a:t>
              </a: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8CB8D5CC-FE69-EED3-60E6-0E0B03CD2264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2843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Em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2b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2843407"/>
              </a:xfrm>
              <a:prstGeom prst="rect">
                <a:avLst/>
              </a:prstGeom>
              <a:blipFill>
                <a:blip r:embed="rId8"/>
                <a:stretch>
                  <a:fillRect l="-1701" b="-8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996225" y="5991364"/>
            <a:ext cx="12295549" cy="43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28996" y="2064418"/>
                <a:ext cx="14692511" cy="2843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Cắt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2a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Em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2b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996" y="2064418"/>
                <a:ext cx="14692511" cy="2843407"/>
              </a:xfrm>
              <a:prstGeom prst="rect">
                <a:avLst/>
              </a:prstGeom>
              <a:blipFill>
                <a:blip r:embed="rId8"/>
                <a:stretch>
                  <a:fillRect l="-1659" b="-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38906" r="50398" b="7545"/>
          <a:stretch/>
        </p:blipFill>
        <p:spPr>
          <a:xfrm>
            <a:off x="787039" y="5143500"/>
            <a:ext cx="5530370" cy="39181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967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A, B, 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4B4B0CE-A6B1-007C-0EDA-BD3DCFA13F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1119" r="15994" b="2082"/>
          <a:stretch/>
        </p:blipFill>
        <p:spPr>
          <a:xfrm>
            <a:off x="12704640" y="5225569"/>
            <a:ext cx="5530369" cy="415593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759B63B-15B7-C47C-FBE8-597691C0A3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37148" r="50398" b="8272"/>
          <a:stretch/>
        </p:blipFill>
        <p:spPr>
          <a:xfrm>
            <a:off x="6988619" y="5068100"/>
            <a:ext cx="5530370" cy="3993519"/>
          </a:xfrm>
          <a:prstGeom prst="rect">
            <a:avLst/>
          </a:prstGeom>
        </p:spPr>
      </p:pic>
      <p:sp>
        <p:nvSpPr>
          <p:cNvPr id="4" name="Mũi tên: Cong Trái 3">
            <a:extLst>
              <a:ext uri="{FF2B5EF4-FFF2-40B4-BE49-F238E27FC236}">
                <a16:creationId xmlns:a16="http://schemas.microsoft.com/office/drawing/2014/main" id="{C4284733-3929-9A93-5D11-213625D620D0}"/>
              </a:ext>
            </a:extLst>
          </p:cNvPr>
          <p:cNvSpPr/>
          <p:nvPr/>
        </p:nvSpPr>
        <p:spPr>
          <a:xfrm rot="12571487">
            <a:off x="7162246" y="5826632"/>
            <a:ext cx="666750" cy="1915775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Mũi tên: Cong Trái 17">
            <a:extLst>
              <a:ext uri="{FF2B5EF4-FFF2-40B4-BE49-F238E27FC236}">
                <a16:creationId xmlns:a16="http://schemas.microsoft.com/office/drawing/2014/main" id="{D6D60948-2A3A-FE1F-A0E9-C7ABBF314946}"/>
              </a:ext>
            </a:extLst>
          </p:cNvPr>
          <p:cNvSpPr/>
          <p:nvPr/>
        </p:nvSpPr>
        <p:spPr>
          <a:xfrm rot="8338196" flipH="1">
            <a:off x="10107296" y="5787626"/>
            <a:ext cx="645029" cy="1716579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F0C0FA0-D606-D893-0295-5657E7D2AD74}"/>
              </a:ext>
            </a:extLst>
          </p:cNvPr>
          <p:cNvCxnSpPr>
            <a:cxnSpLocks/>
          </p:cNvCxnSpPr>
          <p:nvPr/>
        </p:nvCxnSpPr>
        <p:spPr>
          <a:xfrm>
            <a:off x="12268200" y="5738723"/>
            <a:ext cx="59668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01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364522" y="1031295"/>
                <a:ext cx="13563600" cy="30287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38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+) Qua </a:t>
                </a:r>
                <a14:m>
                  <m:oMath xmlns:m="http://schemas.openxmlformats.org/officeDocument/2006/math">
                    <m:r>
                      <a:rPr lang="nl-NL" sz="3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38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3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38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3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38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. </a:t>
                </a:r>
                <a:endParaRPr lang="en-US" sz="38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+) </m:t>
                    </m:r>
                    <m:r>
                      <a:rPr lang="en-US" sz="3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𝑉</m:t>
                    </m:r>
                    <m:r>
                      <a:rPr lang="en-US" sz="3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ì </m:t>
                    </m:r>
                    <m:r>
                      <a:rPr lang="nl-NL" sz="3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3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3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3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8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8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(2 góc so le trong)</a:t>
                </a:r>
                <a:endParaRPr lang="en-US" sz="38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38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+) Do đó: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22" y="1031295"/>
                <a:ext cx="13563600" cy="3028778"/>
              </a:xfrm>
              <a:prstGeom prst="rect">
                <a:avLst/>
              </a:prstGeom>
              <a:blipFill>
                <a:blip r:embed="rId2"/>
                <a:stretch>
                  <a:fillRect l="-1483" b="-7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11349970" y="271379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673703" y="261854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</a:rPr>
              <a:t>Chứng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minh</a:t>
            </a:r>
            <a:r>
              <a:rPr lang="en-US" sz="4400" b="1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B7E3B3F-5951-8075-85E4-F3F1313B5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969" y="4365228"/>
            <a:ext cx="3657600" cy="5998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CA29BA1-7688-8882-C93C-193716583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206" y="5413522"/>
            <a:ext cx="3062514" cy="808965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B056F583-BDB9-74F3-1E9D-00D33E7DD07A}"/>
              </a:ext>
            </a:extLst>
          </p:cNvPr>
          <p:cNvGrpSpPr/>
          <p:nvPr/>
        </p:nvGrpSpPr>
        <p:grpSpPr>
          <a:xfrm>
            <a:off x="11418710" y="432823"/>
            <a:ext cx="6290962" cy="3959157"/>
            <a:chOff x="11032182" y="2438592"/>
            <a:chExt cx="6290962" cy="3959157"/>
          </a:xfrm>
        </p:grpSpPr>
        <p:cxnSp>
          <p:nvCxnSpPr>
            <p:cNvPr id="8" name="Đường nối Thẳng 7">
              <a:extLst>
                <a:ext uri="{FF2B5EF4-FFF2-40B4-BE49-F238E27FC236}">
                  <a16:creationId xmlns:a16="http://schemas.microsoft.com/office/drawing/2014/main" id="{648A06C5-0706-F075-0116-986D80352B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24963" y="3150675"/>
              <a:ext cx="1295400" cy="30480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D799847E-EA2F-4965-87B4-50C562679C00}"/>
                </a:ext>
              </a:extLst>
            </p:cNvPr>
            <p:cNvCxnSpPr>
              <a:cxnSpLocks/>
            </p:cNvCxnSpPr>
            <p:nvPr/>
          </p:nvCxnSpPr>
          <p:spPr>
            <a:xfrm>
              <a:off x="12920363" y="3150674"/>
              <a:ext cx="3822753" cy="304800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689C0E9-F7C6-9366-85D3-250AAADCD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24963" y="6198675"/>
              <a:ext cx="5105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E745BDF8-199D-4DC2-ACF6-9BBF08E177BF}"/>
                </a:ext>
              </a:extLst>
            </p:cNvPr>
            <p:cNvSpPr txBox="1"/>
            <p:nvPr/>
          </p:nvSpPr>
          <p:spPr>
            <a:xfrm>
              <a:off x="12649200" y="2438592"/>
              <a:ext cx="53340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solidFill>
                    <a:schemeClr val="accent1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E773867A-3B66-94A0-B816-117E019EC716}"/>
                </a:ext>
              </a:extLst>
            </p:cNvPr>
            <p:cNvSpPr txBox="1"/>
            <p:nvPr/>
          </p:nvSpPr>
          <p:spPr>
            <a:xfrm>
              <a:off x="11032182" y="5812974"/>
              <a:ext cx="53340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C05FA4AE-A1DF-B7C1-1E27-0EEF80AB77E9}"/>
                </a:ext>
              </a:extLst>
            </p:cNvPr>
            <p:cNvSpPr txBox="1"/>
            <p:nvPr/>
          </p:nvSpPr>
          <p:spPr>
            <a:xfrm>
              <a:off x="16789744" y="5800053"/>
              <a:ext cx="53340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solidFill>
                    <a:schemeClr val="accent1">
                      <a:lumMod val="75000"/>
                    </a:schemeClr>
                  </a:solidFill>
                </a:rPr>
                <a:t>C</a:t>
              </a:r>
            </a:p>
          </p:txBody>
        </p:sp>
      </p:grp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70EFC7DC-633F-69E4-EBC6-7E4B6DCC2302}"/>
              </a:ext>
            </a:extLst>
          </p:cNvPr>
          <p:cNvCxnSpPr>
            <a:cxnSpLocks/>
          </p:cNvCxnSpPr>
          <p:nvPr/>
        </p:nvCxnSpPr>
        <p:spPr>
          <a:xfrm>
            <a:off x="11552376" y="1144905"/>
            <a:ext cx="47955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89538ED3-39B6-2755-C228-8CE06A36E631}"/>
              </a:ext>
            </a:extLst>
          </p:cNvPr>
          <p:cNvSpPr txBox="1"/>
          <p:nvPr/>
        </p:nvSpPr>
        <p:spPr>
          <a:xfrm>
            <a:off x="11920123" y="498573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DEB01A6E-E5E2-31CC-E7B9-2A9CEC4551CD}"/>
              </a:ext>
            </a:extLst>
          </p:cNvPr>
          <p:cNvSpPr txBox="1"/>
          <p:nvPr/>
        </p:nvSpPr>
        <p:spPr>
          <a:xfrm>
            <a:off x="16305610" y="487803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</a:p>
        </p:txBody>
      </p:sp>
      <p:grpSp>
        <p:nvGrpSpPr>
          <p:cNvPr id="43" name="Group 30">
            <a:extLst>
              <a:ext uri="{FF2B5EF4-FFF2-40B4-BE49-F238E27FC236}">
                <a16:creationId xmlns:a16="http://schemas.microsoft.com/office/drawing/2014/main" id="{3A8F1527-AB31-72EF-9EB1-49497C15D8EF}"/>
              </a:ext>
            </a:extLst>
          </p:cNvPr>
          <p:cNvGrpSpPr/>
          <p:nvPr/>
        </p:nvGrpSpPr>
        <p:grpSpPr>
          <a:xfrm>
            <a:off x="0" y="6538619"/>
            <a:ext cx="14944091" cy="1390412"/>
            <a:chOff x="761059" y="823881"/>
            <a:chExt cx="13881551" cy="117763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Rectangle: Rounded Corners 6">
                  <a:extLst>
                    <a:ext uri="{FF2B5EF4-FFF2-40B4-BE49-F238E27FC236}">
                      <a16:creationId xmlns:a16="http://schemas.microsoft.com/office/drawing/2014/main" id="{C242F8D9-1AF2-0567-AFB1-F339C8B7F664}"/>
                    </a:ext>
                  </a:extLst>
                </p:cNvPr>
                <p:cNvSpPr/>
                <p:nvPr/>
              </p:nvSpPr>
              <p:spPr>
                <a:xfrm>
                  <a:off x="1676400" y="82388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>
            <p:sp>
              <p:nvSpPr>
                <p:cNvPr id="44" name="Rectangle: Rounded Corners 6">
                  <a:extLst>
                    <a:ext uri="{FF2B5EF4-FFF2-40B4-BE49-F238E27FC236}">
                      <a16:creationId xmlns:a16="http://schemas.microsoft.com/office/drawing/2014/main" id="{C242F8D9-1AF2-0567-AFB1-F339C8B7F6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82388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70B30B3F-C325-7688-73A0-629A00FA1904}"/>
                </a:ext>
              </a:extLst>
            </p:cNvPr>
            <p:cNvGrpSpPr/>
            <p:nvPr/>
          </p:nvGrpSpPr>
          <p:grpSpPr>
            <a:xfrm>
              <a:off x="761059" y="823881"/>
              <a:ext cx="1172378" cy="1177633"/>
              <a:chOff x="47709" y="-3687362"/>
              <a:chExt cx="6321665" cy="6350000"/>
            </a:xfrm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818C6276-C439-D3C3-ACE2-7CD9E2ED6799}"/>
                  </a:ext>
                </a:extLst>
              </p:cNvPr>
              <p:cNvSpPr/>
              <p:nvPr/>
            </p:nvSpPr>
            <p:spPr>
              <a:xfrm>
                <a:off x="47709" y="-3687362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35">
              <a:extLst>
                <a:ext uri="{FF2B5EF4-FFF2-40B4-BE49-F238E27FC236}">
                  <a16:creationId xmlns:a16="http://schemas.microsoft.com/office/drawing/2014/main" id="{A92E82D6-6391-B778-5C98-103518D88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4" y="1168739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8" name="Table 24">
                <a:extLst>
                  <a:ext uri="{FF2B5EF4-FFF2-40B4-BE49-F238E27FC236}">
                    <a16:creationId xmlns:a16="http://schemas.microsoft.com/office/drawing/2014/main" id="{CAF852D2-B78C-3FF7-7311-4F16AFEE1E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720466"/>
                  </p:ext>
                </p:extLst>
              </p:nvPr>
            </p:nvGraphicFramePr>
            <p:xfrm>
              <a:off x="1009216" y="8253342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8" name="Table 24">
                <a:extLst>
                  <a:ext uri="{FF2B5EF4-FFF2-40B4-BE49-F238E27FC236}">
                    <a16:creationId xmlns:a16="http://schemas.microsoft.com/office/drawing/2014/main" id="{CAF852D2-B78C-3FF7-7311-4F16AFEE1E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720466"/>
                  </p:ext>
                </p:extLst>
              </p:nvPr>
            </p:nvGraphicFramePr>
            <p:xfrm>
              <a:off x="1009216" y="8253342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38" t="-16667" r="-131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38" t="-72414" r="-131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/>
              <p:nvPr/>
            </p:nvSpPr>
            <p:spPr>
              <a:xfrm>
                <a:off x="3365520" y="-1"/>
                <a:ext cx="14217831" cy="10025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+mj-lt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𝐴𝐸𝐷</m:t>
                    </m:r>
                  </m:oMath>
                </a14:m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như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hình</a:t>
                </a:r>
                <a:r>
                  <a:rPr lang="en-US" sz="4400" dirty="0">
                    <a:latin typeface="+mj-lt"/>
                  </a:rPr>
                  <a:t>. Em </a:t>
                </a:r>
                <a:r>
                  <a:rPr lang="en-US" sz="4400" dirty="0" err="1">
                    <a:latin typeface="+mj-lt"/>
                  </a:rPr>
                  <a:t>hãy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tính</a:t>
                </a:r>
                <a:r>
                  <a:rPr lang="en-US" sz="4400" dirty="0">
                    <a:latin typeface="+mj-lt"/>
                  </a:rPr>
                  <a:t> số </a:t>
                </a:r>
                <a:r>
                  <a:rPr lang="en-US" sz="4400" dirty="0" err="1">
                    <a:latin typeface="+mj-lt"/>
                  </a:rPr>
                  <a:t>đo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của</a:t>
                </a:r>
                <a:r>
                  <a:rPr lang="en-US" sz="4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44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520" y="-1"/>
                <a:ext cx="14217831" cy="1002519"/>
              </a:xfrm>
              <a:prstGeom prst="rect">
                <a:avLst/>
              </a:prstGeom>
              <a:blipFill>
                <a:blip r:embed="rId2"/>
                <a:stretch>
                  <a:fillRect l="-1715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21A34B2-E5B0-171C-D089-72918D7A01D7}"/>
              </a:ext>
            </a:extLst>
          </p:cNvPr>
          <p:cNvSpPr/>
          <p:nvPr/>
        </p:nvSpPr>
        <p:spPr>
          <a:xfrm>
            <a:off x="152400" y="190500"/>
            <a:ext cx="272795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VD </a:t>
            </a:r>
            <a:r>
              <a:rPr lang="en-US" sz="4000" b="1" dirty="0" err="1"/>
              <a:t>MẪU</a:t>
            </a:r>
            <a:r>
              <a:rPr lang="en-US" sz="4000" b="1" dirty="0"/>
              <a:t>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93A8A73-B3E1-83D7-C9B9-C7524B0A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0786"/>
            <a:ext cx="6916931" cy="439211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0DCD745-1C08-4F92-B51F-F224A56D7D1F}"/>
              </a:ext>
            </a:extLst>
          </p:cNvPr>
          <p:cNvSpPr txBox="1"/>
          <p:nvPr/>
        </p:nvSpPr>
        <p:spPr>
          <a:xfrm>
            <a:off x="1523069" y="2137792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FC5048A-C644-3DA6-B5EF-BCBD424D17E4}"/>
              </a:ext>
            </a:extLst>
          </p:cNvPr>
          <p:cNvSpPr txBox="1"/>
          <p:nvPr/>
        </p:nvSpPr>
        <p:spPr>
          <a:xfrm>
            <a:off x="315483" y="6716409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22BDC96-0092-F4DE-1E27-77B7833B8E3F}"/>
              </a:ext>
            </a:extLst>
          </p:cNvPr>
          <p:cNvSpPr txBox="1"/>
          <p:nvPr/>
        </p:nvSpPr>
        <p:spPr>
          <a:xfrm>
            <a:off x="6574031" y="6548963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id="{3ACCC7F4-EBA9-8A29-C798-4F254DBE37D0}"/>
                  </a:ext>
                </a:extLst>
              </p14:cNvPr>
              <p14:cNvContentPartPr/>
              <p14:nvPr/>
            </p14:nvContentPartPr>
            <p14:xfrm>
              <a:off x="1924582" y="5512072"/>
              <a:ext cx="242280" cy="173880"/>
            </p14:xfrm>
          </p:contentPart>
        </mc:Choice>
        <mc:Fallback xmlns=""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3ACCC7F4-EBA9-8A29-C798-4F254DBE37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5942" y="5503432"/>
                <a:ext cx="2599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id="{D9C76F93-EE78-8295-6AAF-19C299985A0A}"/>
                  </a:ext>
                </a:extLst>
              </p14:cNvPr>
              <p14:cNvContentPartPr/>
              <p14:nvPr/>
            </p14:nvContentPartPr>
            <p14:xfrm>
              <a:off x="2063182" y="5442952"/>
              <a:ext cx="79920" cy="175320"/>
            </p14:xfrm>
          </p:contentPart>
        </mc:Choice>
        <mc:Fallback xmlns=""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D9C76F93-EE78-8295-6AAF-19C299985A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54542" y="5433952"/>
                <a:ext cx="9756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Viết tay 19">
                <a:extLst>
                  <a:ext uri="{FF2B5EF4-FFF2-40B4-BE49-F238E27FC236}">
                    <a16:creationId xmlns:a16="http://schemas.microsoft.com/office/drawing/2014/main" id="{D12B4847-9D1D-3ED0-E739-6ADC7A039D7F}"/>
                  </a:ext>
                </a:extLst>
              </p14:cNvPr>
              <p14:cNvContentPartPr/>
              <p14:nvPr/>
            </p14:nvContentPartPr>
            <p14:xfrm>
              <a:off x="1972102" y="5518192"/>
              <a:ext cx="166320" cy="147960"/>
            </p14:xfrm>
          </p:contentPart>
        </mc:Choice>
        <mc:Fallback xmlns="">
          <p:pic>
            <p:nvPicPr>
              <p:cNvPr id="20" name="Viết tay 19">
                <a:extLst>
                  <a:ext uri="{FF2B5EF4-FFF2-40B4-BE49-F238E27FC236}">
                    <a16:creationId xmlns:a16="http://schemas.microsoft.com/office/drawing/2014/main" id="{D12B4847-9D1D-3ED0-E739-6ADC7A039D7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3102" y="5509192"/>
                <a:ext cx="18396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Viết tay 20">
                <a:extLst>
                  <a:ext uri="{FF2B5EF4-FFF2-40B4-BE49-F238E27FC236}">
                    <a16:creationId xmlns:a16="http://schemas.microsoft.com/office/drawing/2014/main" id="{32BEC95D-63E7-FF25-FFB0-49AE41C183DF}"/>
                  </a:ext>
                </a:extLst>
              </p14:cNvPr>
              <p14:cNvContentPartPr/>
              <p14:nvPr/>
            </p14:nvContentPartPr>
            <p14:xfrm>
              <a:off x="1982902" y="5655352"/>
              <a:ext cx="156960" cy="31320"/>
            </p14:xfrm>
          </p:contentPart>
        </mc:Choice>
        <mc:Fallback xmlns="">
          <p:pic>
            <p:nvPicPr>
              <p:cNvPr id="21" name="Viết tay 20">
                <a:extLst>
                  <a:ext uri="{FF2B5EF4-FFF2-40B4-BE49-F238E27FC236}">
                    <a16:creationId xmlns:a16="http://schemas.microsoft.com/office/drawing/2014/main" id="{32BEC95D-63E7-FF25-FFB0-49AE41C183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3902" y="5646712"/>
                <a:ext cx="1746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Viết tay 21">
                <a:extLst>
                  <a:ext uri="{FF2B5EF4-FFF2-40B4-BE49-F238E27FC236}">
                    <a16:creationId xmlns:a16="http://schemas.microsoft.com/office/drawing/2014/main" id="{F68119BC-8560-2077-F2E1-0384F82DF5DA}"/>
                  </a:ext>
                </a:extLst>
              </p14:cNvPr>
              <p14:cNvContentPartPr/>
              <p14:nvPr/>
            </p14:nvContentPartPr>
            <p14:xfrm>
              <a:off x="1942582" y="5671552"/>
              <a:ext cx="266760" cy="85320"/>
            </p14:xfrm>
          </p:contentPart>
        </mc:Choice>
        <mc:Fallback xmlns="">
          <p:pic>
            <p:nvPicPr>
              <p:cNvPr id="22" name="Viết tay 21">
                <a:extLst>
                  <a:ext uri="{FF2B5EF4-FFF2-40B4-BE49-F238E27FC236}">
                    <a16:creationId xmlns:a16="http://schemas.microsoft.com/office/drawing/2014/main" id="{F68119BC-8560-2077-F2E1-0384F82DF5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33582" y="5662912"/>
                <a:ext cx="28440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Viết tay 23">
                <a:extLst>
                  <a:ext uri="{FF2B5EF4-FFF2-40B4-BE49-F238E27FC236}">
                    <a16:creationId xmlns:a16="http://schemas.microsoft.com/office/drawing/2014/main" id="{E08EB9F0-C930-0F7A-FA1C-1E7DB5C697FC}"/>
                  </a:ext>
                </a:extLst>
              </p14:cNvPr>
              <p14:cNvContentPartPr/>
              <p14:nvPr/>
            </p14:nvContentPartPr>
            <p14:xfrm>
              <a:off x="2171542" y="5507752"/>
              <a:ext cx="189000" cy="192600"/>
            </p14:xfrm>
          </p:contentPart>
        </mc:Choice>
        <mc:Fallback xmlns="">
          <p:pic>
            <p:nvPicPr>
              <p:cNvPr id="24" name="Viết tay 23">
                <a:extLst>
                  <a:ext uri="{FF2B5EF4-FFF2-40B4-BE49-F238E27FC236}">
                    <a16:creationId xmlns:a16="http://schemas.microsoft.com/office/drawing/2014/main" id="{E08EB9F0-C930-0F7A-FA1C-1E7DB5C697F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8542" y="5444752"/>
                <a:ext cx="31464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Viết tay 24">
                <a:extLst>
                  <a:ext uri="{FF2B5EF4-FFF2-40B4-BE49-F238E27FC236}">
                    <a16:creationId xmlns:a16="http://schemas.microsoft.com/office/drawing/2014/main" id="{164B4BF8-B81B-2B80-A7FB-B2B41A42C096}"/>
                  </a:ext>
                </a:extLst>
              </p14:cNvPr>
              <p14:cNvContentPartPr/>
              <p14:nvPr/>
            </p14:nvContentPartPr>
            <p14:xfrm>
              <a:off x="2013862" y="5514232"/>
              <a:ext cx="360" cy="360"/>
            </p14:xfrm>
          </p:contentPart>
        </mc:Choice>
        <mc:Fallback xmlns="">
          <p:pic>
            <p:nvPicPr>
              <p:cNvPr id="25" name="Viết tay 24">
                <a:extLst>
                  <a:ext uri="{FF2B5EF4-FFF2-40B4-BE49-F238E27FC236}">
                    <a16:creationId xmlns:a16="http://schemas.microsoft.com/office/drawing/2014/main" id="{164B4BF8-B81B-2B80-A7FB-B2B41A42C09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51222" y="5451592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Nhóm 27">
            <a:extLst>
              <a:ext uri="{FF2B5EF4-FFF2-40B4-BE49-F238E27FC236}">
                <a16:creationId xmlns:a16="http://schemas.microsoft.com/office/drawing/2014/main" id="{78F6D4AA-695E-F5A9-3BDD-F9C2394C5CCE}"/>
              </a:ext>
            </a:extLst>
          </p:cNvPr>
          <p:cNvGrpSpPr/>
          <p:nvPr/>
        </p:nvGrpSpPr>
        <p:grpSpPr>
          <a:xfrm>
            <a:off x="1928182" y="5657512"/>
            <a:ext cx="157680" cy="28800"/>
            <a:chOff x="1928182" y="5657512"/>
            <a:chExt cx="15768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Viết tay 25">
                  <a:extLst>
                    <a:ext uri="{FF2B5EF4-FFF2-40B4-BE49-F238E27FC236}">
                      <a16:creationId xmlns:a16="http://schemas.microsoft.com/office/drawing/2014/main" id="{A0917523-C130-BC6F-582E-24811D7ED56A}"/>
                    </a:ext>
                  </a:extLst>
                </p14:cNvPr>
                <p14:cNvContentPartPr/>
                <p14:nvPr/>
              </p14:nvContentPartPr>
              <p14:xfrm>
                <a:off x="2085502" y="5685952"/>
                <a:ext cx="360" cy="360"/>
              </p14:xfrm>
            </p:contentPart>
          </mc:Choice>
          <mc:Fallback xmlns="">
            <p:pic>
              <p:nvPicPr>
                <p:cNvPr id="26" name="Viết tay 25">
                  <a:extLst>
                    <a:ext uri="{FF2B5EF4-FFF2-40B4-BE49-F238E27FC236}">
                      <a16:creationId xmlns:a16="http://schemas.microsoft.com/office/drawing/2014/main" id="{A0917523-C130-BC6F-582E-24811D7ED56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22862" y="562295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Viết tay 26">
                  <a:extLst>
                    <a:ext uri="{FF2B5EF4-FFF2-40B4-BE49-F238E27FC236}">
                      <a16:creationId xmlns:a16="http://schemas.microsoft.com/office/drawing/2014/main" id="{18E5F2D9-A84A-888E-8E05-7D456B5BEEDA}"/>
                    </a:ext>
                  </a:extLst>
                </p14:cNvPr>
                <p14:cNvContentPartPr/>
                <p14:nvPr/>
              </p14:nvContentPartPr>
              <p14:xfrm>
                <a:off x="1928182" y="5657512"/>
                <a:ext cx="360" cy="360"/>
              </p14:xfrm>
            </p:contentPart>
          </mc:Choice>
          <mc:Fallback xmlns="">
            <p:pic>
              <p:nvPicPr>
                <p:cNvPr id="27" name="Viết tay 26">
                  <a:extLst>
                    <a:ext uri="{FF2B5EF4-FFF2-40B4-BE49-F238E27FC236}">
                      <a16:creationId xmlns:a16="http://schemas.microsoft.com/office/drawing/2014/main" id="{18E5F2D9-A84A-888E-8E05-7D456B5BEE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65542" y="559451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740BB5B-8C05-0998-81EA-DCD980942A88}"/>
                  </a:ext>
                </a:extLst>
              </p:cNvPr>
              <p:cNvSpPr txBox="1"/>
              <p:nvPr/>
            </p:nvSpPr>
            <p:spPr>
              <a:xfrm>
                <a:off x="7654538" y="2273800"/>
                <a:ext cx="11395462" cy="5703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tx1"/>
                    </a:solidFill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𝐴𝐸𝐷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en-US" sz="40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Tổng</a:t>
                </a:r>
                <a:r>
                  <a:rPr lang="en-US" sz="4000" dirty="0">
                    <a:solidFill>
                      <a:schemeClr val="tx1"/>
                    </a:solidFill>
                  </a:rPr>
                  <a:t> 3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4000" dirty="0">
                    <a:solidFill>
                      <a:schemeClr val="tx1"/>
                    </a:solidFill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sz="40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e>
                        <m:sup>
                          <m:r>
                            <a:rPr lang="en-US" sz="4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4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4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38</m:t>
                          </m:r>
                        </m:e>
                        <m:sup>
                          <m:r>
                            <a:rPr lang="en-US" sz="4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4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4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  <a:p>
                <a:endParaRPr lang="en-US" sz="4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4000" dirty="0">
                    <a:solidFill>
                      <a:schemeClr val="tx1"/>
                    </a:solidFill>
                  </a:rPr>
                  <a:t>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</m:e>
                      <m:sup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tx1"/>
                  </a:solidFill>
                </a:endParaRPr>
              </a:p>
              <a:p>
                <a:endParaRPr lang="en-US" sz="4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4000" dirty="0">
                    <a:solidFill>
                      <a:schemeClr val="tx1"/>
                    </a:solidFill>
                  </a:rPr>
                  <a:t>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e>
                      <m:sup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740BB5B-8C05-0998-81EA-DCD980942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538" y="2273800"/>
                <a:ext cx="11395462" cy="5703036"/>
              </a:xfrm>
              <a:prstGeom prst="rect">
                <a:avLst/>
              </a:prstGeom>
              <a:blipFill>
                <a:blip r:embed="rId20"/>
                <a:stretch>
                  <a:fillRect l="-1926" t="-1923" b="-3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Mũi tên: Phải 30">
            <a:extLst>
              <a:ext uri="{FF2B5EF4-FFF2-40B4-BE49-F238E27FC236}">
                <a16:creationId xmlns:a16="http://schemas.microsoft.com/office/drawing/2014/main" id="{66DCACA3-5393-7D7E-5D8C-CA1524727133}"/>
              </a:ext>
            </a:extLst>
          </p:cNvPr>
          <p:cNvSpPr/>
          <p:nvPr/>
        </p:nvSpPr>
        <p:spPr>
          <a:xfrm>
            <a:off x="7288406" y="8543325"/>
            <a:ext cx="618358" cy="2355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58574B57-5FAC-3D2B-7A73-286688CEA156}"/>
                  </a:ext>
                </a:extLst>
              </p:cNvPr>
              <p:cNvSpPr txBox="1"/>
              <p:nvPr/>
            </p:nvSpPr>
            <p:spPr>
              <a:xfrm>
                <a:off x="8041596" y="8267700"/>
                <a:ext cx="3886824" cy="724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/>
                  <a:t>Vậy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e>
                      <m:sup>
                        <m:r>
                          <a:rPr lang="en-US" sz="4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58574B57-5FAC-3D2B-7A73-286688CEA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596" y="8267700"/>
                <a:ext cx="3886824" cy="724494"/>
              </a:xfrm>
              <a:prstGeom prst="rect">
                <a:avLst/>
              </a:prstGeom>
              <a:blipFill>
                <a:blip r:embed="rId21"/>
                <a:stretch>
                  <a:fillRect l="-5486" t="-1260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3ED8F1EA-2D6A-6339-F149-FA62DD2BF3D1}"/>
                  </a:ext>
                </a:extLst>
              </p14:cNvPr>
              <p14:cNvContentPartPr/>
              <p14:nvPr/>
            </p14:nvContentPartPr>
            <p14:xfrm>
              <a:off x="1157107" y="9315112"/>
              <a:ext cx="360" cy="360"/>
            </p14:xfrm>
          </p:contentPart>
        </mc:Choice>
        <mc:Fallback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3ED8F1EA-2D6A-6339-F149-FA62DD2BF3D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4107" y="925247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" name="Viết tay 3">
                <a:extLst>
                  <a:ext uri="{FF2B5EF4-FFF2-40B4-BE49-F238E27FC236}">
                    <a16:creationId xmlns:a16="http://schemas.microsoft.com/office/drawing/2014/main" id="{45490ECB-1A84-6783-BC5A-0A992BAB2494}"/>
                  </a:ext>
                </a:extLst>
              </p14:cNvPr>
              <p14:cNvContentPartPr/>
              <p14:nvPr/>
            </p14:nvContentPartPr>
            <p14:xfrm>
              <a:off x="798907" y="6275992"/>
              <a:ext cx="172080" cy="167760"/>
            </p14:xfrm>
          </p:contentPart>
        </mc:Choice>
        <mc:Fallback>
          <p:pic>
            <p:nvPicPr>
              <p:cNvPr id="4" name="Viết tay 3">
                <a:extLst>
                  <a:ext uri="{FF2B5EF4-FFF2-40B4-BE49-F238E27FC236}">
                    <a16:creationId xmlns:a16="http://schemas.microsoft.com/office/drawing/2014/main" id="{45490ECB-1A84-6783-BC5A-0A992BAB24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6267" y="6213352"/>
                <a:ext cx="297720" cy="293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381001" y="642158"/>
            <a:ext cx="17435028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48D6A-20A3-7D76-9226-0601E4DDD663}"/>
              </a:ext>
            </a:extLst>
          </p:cNvPr>
          <p:cNvSpPr txBox="1"/>
          <p:nvPr/>
        </p:nvSpPr>
        <p:spPr>
          <a:xfrm>
            <a:off x="478070" y="2066862"/>
            <a:ext cx="988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A1C72"/>
                </a:solidFill>
              </a:rPr>
              <a:t>B1- LÀM CÁ NHÂN TRONG </a:t>
            </a:r>
            <a:r>
              <a:rPr lang="en-US" sz="3600" b="1" dirty="0" err="1">
                <a:solidFill>
                  <a:srgbClr val="2A1C72"/>
                </a:solidFill>
              </a:rPr>
              <a:t>NHÓM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F2DAD-C32C-D100-450A-F0AA8CD99070}"/>
              </a:ext>
            </a:extLst>
          </p:cNvPr>
          <p:cNvSpPr txBox="1"/>
          <p:nvPr/>
        </p:nvSpPr>
        <p:spPr>
          <a:xfrm>
            <a:off x="478071" y="2904377"/>
            <a:ext cx="8699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</a:rPr>
              <a:t>Mỗi</a:t>
            </a:r>
            <a:r>
              <a:rPr lang="en-US" sz="3200" b="1" dirty="0">
                <a:solidFill>
                  <a:schemeClr val="tx1"/>
                </a:solidFill>
              </a:rPr>
              <a:t> HS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sẽ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nhận</a:t>
            </a:r>
            <a:r>
              <a:rPr lang="en-US" sz="3200" b="1" dirty="0">
                <a:solidFill>
                  <a:schemeClr val="tx1"/>
                </a:solidFill>
              </a:rPr>
              <a:t> 1 </a:t>
            </a:r>
            <a:r>
              <a:rPr lang="en-US" sz="3200" b="1" dirty="0" err="1">
                <a:solidFill>
                  <a:schemeClr val="tx1"/>
                </a:solidFill>
              </a:rPr>
              <a:t>phiếu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HS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BT </a:t>
            </a:r>
            <a:r>
              <a:rPr lang="en-US" sz="3200" b="1" dirty="0" err="1">
                <a:solidFill>
                  <a:schemeClr val="tx1"/>
                </a:solidFill>
              </a:rPr>
              <a:t>vào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vở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1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 err="1">
                <a:solidFill>
                  <a:schemeClr val="tx1"/>
                </a:solidFill>
              </a:rPr>
              <a:t>Hết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GV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hô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lệnh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CHUYỂN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HS </a:t>
            </a:r>
            <a:r>
              <a:rPr lang="en-US" sz="3200" b="1" dirty="0" err="1">
                <a:solidFill>
                  <a:schemeClr val="tx1"/>
                </a:solidFill>
              </a:rPr>
              <a:t>chuyển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vòng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tròn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kế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tiếp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(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bên</a:t>
            </a:r>
            <a:r>
              <a:rPr lang="en-US" sz="3200" b="1" dirty="0">
                <a:solidFill>
                  <a:schemeClr val="tx1"/>
                </a:solidFill>
              </a:rPr>
              <a:t>),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tiếp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mới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nhận</a:t>
            </a:r>
            <a:endParaRPr lang="en-US" sz="3200" b="1" dirty="0">
              <a:solidFill>
                <a:schemeClr val="tx1"/>
              </a:solidFill>
            </a:endParaRPr>
          </a:p>
          <a:p>
            <a:pPr algn="just"/>
            <a:endParaRPr lang="vi-VN" sz="3200" dirty="0">
              <a:solidFill>
                <a:srgbClr val="333333"/>
              </a:solidFill>
              <a:latin typeface="Nuni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5872981" y="775253"/>
            <a:ext cx="7992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HOẠT </a:t>
            </a:r>
            <a:r>
              <a:rPr lang="en-US" sz="4800" b="1" dirty="0" err="1">
                <a:solidFill>
                  <a:srgbClr val="FF0000"/>
                </a:solidFill>
              </a:rPr>
              <a:t>ĐỘNG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NHÓM</a:t>
            </a:r>
            <a:r>
              <a:rPr lang="en-US" sz="4800" b="1" dirty="0">
                <a:solidFill>
                  <a:srgbClr val="FF0000"/>
                </a:solidFill>
              </a:rPr>
              <a:t> (</a:t>
            </a:r>
            <a:r>
              <a:rPr lang="en-US" sz="4800" b="1" dirty="0" err="1">
                <a:solidFill>
                  <a:srgbClr val="FF0000"/>
                </a:solidFill>
              </a:rPr>
              <a:t>4HS</a:t>
            </a:r>
            <a:r>
              <a:rPr lang="en-US" sz="4800" b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211D2-82CC-A8FA-2093-61E47A7707E4}"/>
              </a:ext>
            </a:extLst>
          </p:cNvPr>
          <p:cNvSpPr txBox="1"/>
          <p:nvPr/>
        </p:nvSpPr>
        <p:spPr>
          <a:xfrm>
            <a:off x="12482942" y="2530203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pic>
        <p:nvPicPr>
          <p:cNvPr id="2" name="Picture 1" descr="A colorful graph with a line and a graph&#10;&#10;Description automatically generated">
            <a:extLst>
              <a:ext uri="{FF2B5EF4-FFF2-40B4-BE49-F238E27FC236}">
                <a16:creationId xmlns:a16="http://schemas.microsoft.com/office/drawing/2014/main" id="{931B4E74-D6FC-13F2-ACD8-2EE8F799B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1" y="185740"/>
            <a:ext cx="1430900" cy="14309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3865645C-F5D5-E798-3514-CBC21DF7CDCB}"/>
              </a:ext>
            </a:extLst>
          </p:cNvPr>
          <p:cNvSpPr/>
          <p:nvPr/>
        </p:nvSpPr>
        <p:spPr>
          <a:xfrm>
            <a:off x="11804460" y="3783189"/>
            <a:ext cx="1064967" cy="106496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DE6851B-4364-EE78-CFD0-C5F030CC56C1}"/>
              </a:ext>
            </a:extLst>
          </p:cNvPr>
          <p:cNvSpPr/>
          <p:nvPr/>
        </p:nvSpPr>
        <p:spPr>
          <a:xfrm>
            <a:off x="14286618" y="3783189"/>
            <a:ext cx="1064967" cy="106496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D1A868-E7A8-5659-0C91-29D9BCE9B029}"/>
              </a:ext>
            </a:extLst>
          </p:cNvPr>
          <p:cNvSpPr/>
          <p:nvPr/>
        </p:nvSpPr>
        <p:spPr>
          <a:xfrm>
            <a:off x="11804460" y="5880213"/>
            <a:ext cx="1064967" cy="106496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21B8E9-6C1E-E440-B5F7-8038F0CC2A10}"/>
              </a:ext>
            </a:extLst>
          </p:cNvPr>
          <p:cNvSpPr/>
          <p:nvPr/>
        </p:nvSpPr>
        <p:spPr>
          <a:xfrm>
            <a:off x="14286618" y="5880213"/>
            <a:ext cx="1064967" cy="106496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0E8F80DE-F612-ABF2-EB60-2F3370FD5EDA}"/>
              </a:ext>
            </a:extLst>
          </p:cNvPr>
          <p:cNvSpPr/>
          <p:nvPr/>
        </p:nvSpPr>
        <p:spPr>
          <a:xfrm>
            <a:off x="12682477" y="3227895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E3AEDCE1-0A49-AAD4-4136-5CAC97FA1C13}"/>
              </a:ext>
            </a:extLst>
          </p:cNvPr>
          <p:cNvSpPr/>
          <p:nvPr/>
        </p:nvSpPr>
        <p:spPr>
          <a:xfrm rot="5400000">
            <a:off x="14781208" y="5166337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B56F2022-D556-76A5-56F6-2417E71990F3}"/>
              </a:ext>
            </a:extLst>
          </p:cNvPr>
          <p:cNvSpPr/>
          <p:nvPr/>
        </p:nvSpPr>
        <p:spPr>
          <a:xfrm rot="10800000">
            <a:off x="12654814" y="7056226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0AF2DB4F-052E-9659-D41A-D6DBA4195754}"/>
              </a:ext>
            </a:extLst>
          </p:cNvPr>
          <p:cNvSpPr/>
          <p:nvPr/>
        </p:nvSpPr>
        <p:spPr>
          <a:xfrm rot="16200000">
            <a:off x="10539007" y="5012770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01D127-B684-9EA0-A00C-75AFF53C344A}"/>
              </a:ext>
            </a:extLst>
          </p:cNvPr>
          <p:cNvSpPr txBox="1"/>
          <p:nvPr/>
        </p:nvSpPr>
        <p:spPr>
          <a:xfrm>
            <a:off x="16113030" y="5166984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E8ADC8-4B04-DCE1-5F87-3FCA750FEAE7}"/>
              </a:ext>
            </a:extLst>
          </p:cNvPr>
          <p:cNvSpPr txBox="1"/>
          <p:nvPr/>
        </p:nvSpPr>
        <p:spPr>
          <a:xfrm>
            <a:off x="12690372" y="7809715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53EC1A-D84C-2E9D-45C6-4C6B2A56B565}"/>
              </a:ext>
            </a:extLst>
          </p:cNvPr>
          <p:cNvSpPr txBox="1"/>
          <p:nvPr/>
        </p:nvSpPr>
        <p:spPr>
          <a:xfrm>
            <a:off x="9314039" y="5166985"/>
            <a:ext cx="2007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Chuyển</a:t>
            </a:r>
            <a:r>
              <a:rPr lang="en-US" sz="2700" b="1" dirty="0"/>
              <a:t> </a:t>
            </a:r>
            <a:r>
              <a:rPr lang="en-US" sz="2700" b="1" dirty="0" err="1"/>
              <a:t>đề</a:t>
            </a:r>
            <a:endParaRPr lang="en-US" sz="2700" b="1" dirty="0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C52A4EB-AC87-89C4-DA48-448EDA968C67}"/>
              </a:ext>
            </a:extLst>
          </p:cNvPr>
          <p:cNvSpPr/>
          <p:nvPr/>
        </p:nvSpPr>
        <p:spPr>
          <a:xfrm>
            <a:off x="381001" y="204645"/>
            <a:ext cx="3729099" cy="792012"/>
          </a:xfrm>
          <a:prstGeom prst="rect">
            <a:avLst/>
          </a:prstGeom>
          <a:solidFill>
            <a:srgbClr val="E87B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LUYỆN</a:t>
            </a:r>
            <a:r>
              <a:rPr lang="en-US" sz="4000" b="1" dirty="0"/>
              <a:t> TẬP 1</a:t>
            </a:r>
          </a:p>
        </p:txBody>
      </p:sp>
      <p:pic>
        <p:nvPicPr>
          <p:cNvPr id="7" name="Đồng hồ 1min">
            <a:hlinkClick r:id="" action="ppaction://media"/>
            <a:extLst>
              <a:ext uri="{FF2B5EF4-FFF2-40B4-BE49-F238E27FC236}">
                <a16:creationId xmlns:a16="http://schemas.microsoft.com/office/drawing/2014/main" id="{E170731B-0ECC-4639-BF7A-969D47209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234" t="36777" r="503" b="36667"/>
          <a:stretch/>
        </p:blipFill>
        <p:spPr>
          <a:xfrm>
            <a:off x="626482" y="5642566"/>
            <a:ext cx="4794153" cy="27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1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2487</Words>
  <Application>Microsoft Office PowerPoint</Application>
  <PresentationFormat>Tùy chỉnh</PresentationFormat>
  <Paragraphs>293</Paragraphs>
  <Slides>38</Slides>
  <Notes>3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50" baseType="lpstr">
      <vt:lpstr>Fredoka One</vt:lpstr>
      <vt:lpstr>Nunito</vt:lpstr>
      <vt:lpstr>Arial</vt:lpstr>
      <vt:lpstr>Calibri</vt:lpstr>
      <vt:lpstr>Cambria Math</vt:lpstr>
      <vt:lpstr>iCiel Cadena</vt:lpstr>
      <vt:lpstr>#9Slide02 Tieu de dai</vt:lpstr>
      <vt:lpstr>Times New Roman</vt:lpstr>
      <vt:lpstr>Symbol</vt:lpstr>
      <vt:lpstr>#9Slide02 Noi dung dai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tailieugiaovien.edu.vn</dc:creator>
  <cp:lastModifiedBy>truong yen nhi</cp:lastModifiedBy>
  <cp:revision>11</cp:revision>
  <cp:lastPrinted>2024-02-21T16:11:46Z</cp:lastPrinted>
  <dcterms:created xsi:type="dcterms:W3CDTF">2006-08-16T00:00:00Z</dcterms:created>
  <dcterms:modified xsi:type="dcterms:W3CDTF">2024-02-21T19:14:07Z</dcterms:modified>
  <dc:identifier>DAFOoZpgCq0</dc:identifier>
</cp:coreProperties>
</file>