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359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45" r:id="rId11"/>
    <p:sldId id="368" r:id="rId12"/>
    <p:sldId id="346" r:id="rId13"/>
    <p:sldId id="314" r:id="rId14"/>
    <p:sldId id="33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70" d="100"/>
          <a:sy n="70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xmlns="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2638" y="2395368"/>
            <a:ext cx="6368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0070C0"/>
                </a:solidFill>
              </a:rPr>
              <a:t>My hobby is arranging flowers. I started this hobby 3 years ago. I share my hobby with my mom. We often arrange flowers at weekend. To arrange flowers, I need flowers, vase and scissors. When I arranging flowers, I feel happy. It helps me to develop my creativity and to be more patient.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93023" y="1003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592638" y="12586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645423" y="11560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2292129"/>
            <a:ext cx="4350774" cy="31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xmlns="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487067" y="854475"/>
            <a:ext cx="452738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xmlns="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8236442" y="791125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0533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4540447" y="249265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3810195" y="1738226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xmlns="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2729" y="1060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019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16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285" y="1730739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1" y="278189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0" cy="60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69507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CBDFF1-B1D0-45EE-9B1C-3A5B84FE7D82}"/>
              </a:ext>
            </a:extLst>
          </p:cNvPr>
          <p:cNvSpPr txBox="1"/>
          <p:nvPr/>
        </p:nvSpPr>
        <p:spPr>
          <a:xfrm>
            <a:off x="1297896" y="786591"/>
            <a:ext cx="1007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389" y="4011568"/>
            <a:ext cx="7254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Name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of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The time he / she started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feeling about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future plan about the hobby</a:t>
            </a:r>
            <a:endParaRPr lang="en-US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HOBBIES STORE">
            <a:extLst>
              <a:ext uri="{FF2B5EF4-FFF2-40B4-BE49-F238E27FC236}">
                <a16:creationId xmlns:a16="http://schemas.microsoft.com/office/drawing/2014/main" xmlns="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9811"/>
            <a:ext cx="3881265" cy="2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 - Hobee.in">
            <a:extLst>
              <a:ext uri="{FF2B5EF4-FFF2-40B4-BE49-F238E27FC236}">
                <a16:creationId xmlns:a16="http://schemas.microsoft.com/office/drawing/2014/main" xmlns="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3" y="1464823"/>
            <a:ext cx="4353618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2" y="-3687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859" y="228023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1305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070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794" y="105902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  <a:latin typeface=".VnBahamasBH" pitchFamily="34" charset="0"/>
              </a:rPr>
              <a:t>LESSON </a:t>
            </a:r>
            <a:r>
              <a:rPr lang="en-US" sz="3200" b="1" dirty="0" smtClean="0">
                <a:solidFill>
                  <a:srgbClr val="048DA4"/>
                </a:solidFill>
                <a:latin typeface=".VnBahamasBH" pitchFamily="34" charset="0"/>
              </a:rPr>
              <a:t>6:  SKILL 1</a:t>
            </a:r>
            <a:endParaRPr lang="en-US" sz="3200" b="1" dirty="0">
              <a:solidFill>
                <a:srgbClr val="048DA4"/>
              </a:solidFill>
              <a:latin typeface=".VnBahamasB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96598" y="2576753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LISTENING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597" y="379479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WRITING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229342" y="1187460"/>
            <a:ext cx="449014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decorate</a:t>
            </a:r>
            <a:r>
              <a:rPr lang="en-US" sz="3600" dirty="0" smtClean="0"/>
              <a:t> </a:t>
            </a:r>
            <a:r>
              <a:rPr lang="en-US" sz="3600" b="1" dirty="0" smtClean="0">
                <a:cs typeface="Calibri" panose="020F0502020204030204" pitchFamily="34" charset="0"/>
              </a:rPr>
              <a:t>(v)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296" y="131433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833003" y="1332701"/>
            <a:ext cx="25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 smtClean="0">
                <a:solidFill>
                  <a:srgbClr val="0FB7BD"/>
                </a:solidFill>
              </a:rPr>
              <a:t>/: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23" y="269384"/>
            <a:ext cx="3539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95" y="269384"/>
            <a:ext cx="4365523" cy="3274399"/>
          </a:xfrm>
          <a:prstGeom prst="rect">
            <a:avLst/>
          </a:prstGeom>
        </p:spPr>
      </p:pic>
      <p:pic>
        <p:nvPicPr>
          <p:cNvPr id="11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06" y="1332701"/>
            <a:ext cx="609600" cy="609600"/>
          </a:xfrm>
          <a:prstGeom prst="rect">
            <a:avLst/>
          </a:prstGeom>
        </p:spPr>
      </p:pic>
      <p:sp>
        <p:nvSpPr>
          <p:cNvPr id="12" name="Google Shape;1881;p31"/>
          <p:cNvSpPr txBox="1">
            <a:spLocks/>
          </p:cNvSpPr>
          <p:nvPr/>
        </p:nvSpPr>
        <p:spPr>
          <a:xfrm>
            <a:off x="-737487" y="187901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benefit </a:t>
            </a:r>
            <a:r>
              <a:rPr lang="en-US" sz="3600" b="1" dirty="0"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cs typeface="Calibri" panose="020F0502020204030204" pitchFamily="34" charset="0"/>
              </a:rPr>
              <a:t>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252" y="209467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ích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577987" y="2085182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 dirty="0" smtClean="0">
                <a:solidFill>
                  <a:srgbClr val="0FB7BD"/>
                </a:solidFill>
              </a:rPr>
              <a:t>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5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xmlns="" id="{8F514443-75A8-0D48-9C1F-F8FD89B33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342" y="2011442"/>
            <a:ext cx="81280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7303700" y="1960666"/>
            <a:ext cx="4888300" cy="30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796784" y="993337"/>
            <a:ext cx="4414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1241393" y="952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1294178" y="849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E9946E-5E43-4BBE-B7BF-879601B11634}"/>
              </a:ext>
            </a:extLst>
          </p:cNvPr>
          <p:cNvSpPr txBox="1"/>
          <p:nvPr/>
        </p:nvSpPr>
        <p:spPr>
          <a:xfrm>
            <a:off x="785973" y="1962833"/>
            <a:ext cx="5350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</a:t>
            </a:r>
            <a:r>
              <a:rPr lang="en-US" sz="2800" dirty="0"/>
              <a:t>you think it is a good hobby? Why or why not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94" t="8862" r="1703" b="3065"/>
          <a:stretch/>
        </p:blipFill>
        <p:spPr>
          <a:xfrm>
            <a:off x="6811084" y="599576"/>
            <a:ext cx="5380916" cy="35793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4621" y="2672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b="1" i="1" dirty="0" smtClean="0">
                <a:solidFill>
                  <a:srgbClr val="FF0000"/>
                </a:solidFill>
              </a:rPr>
              <a:t>In </a:t>
            </a:r>
            <a:r>
              <a:rPr lang="en-GB" sz="2400" b="1" i="1" dirty="0">
                <a:solidFill>
                  <a:srgbClr val="FF0000"/>
                </a:solidFill>
              </a:rPr>
              <a:t>the picture, I can see two girls. They build a dollhouse. In my opinion, their hobby is </a:t>
            </a:r>
            <a:r>
              <a:rPr lang="en-GB" sz="2400" b="1" i="1" dirty="0" smtClean="0">
                <a:solidFill>
                  <a:srgbClr val="FF0000"/>
                </a:solidFill>
              </a:rPr>
              <a:t>building dollhouse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717" y="5182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Because it develops your creativity. It also makes you more patient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113613" y="874345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558222" y="10286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611007" y="9260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101" y="96942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988" y="982175"/>
            <a:ext cx="1126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Lan</a:t>
            </a:r>
            <a:r>
              <a:rPr lang="en-GB" sz="2400" b="1" dirty="0"/>
              <a:t>: </a:t>
            </a:r>
            <a:r>
              <a:rPr lang="en-GB" sz="2400" dirty="0"/>
              <a:t>Today we’ll talk about hobbies. I know that your hobby is building dollhouses. It’s quite unusual, isn’t it?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Not really. A lot of girls like it.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When did you start doing this?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Three years ago. I read an article about building dollhouses. I loved the idea right away.</a:t>
            </a:r>
          </a:p>
          <a:p>
            <a:r>
              <a:rPr lang="en-GB" sz="2400" b="1" dirty="0" err="1"/>
              <a:t>Lan</a:t>
            </a:r>
            <a:r>
              <a:rPr lang="en-GB" sz="2400" dirty="0"/>
              <a:t>: Do any of your friends or relatives build dollhouses too?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Yes, my cousin </a:t>
            </a:r>
            <a:r>
              <a:rPr lang="en-GB" sz="2400" dirty="0" err="1"/>
              <a:t>Mi</a:t>
            </a:r>
            <a:r>
              <a:rPr lang="en-GB" sz="2400" dirty="0"/>
              <a:t> loves building them too.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Is it hard to build a dollhouse?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No, it isn’t. I use cardboard and glue to build the house and make the furniture. Then I make the dolls from cloth. Finally, I decorate the house.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What are the benefits of the hobby?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Well, I’m more patient and creative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407" y="0"/>
            <a:ext cx="205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Audio script </a:t>
            </a: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366079" y="1003323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738370" y="982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791155" y="880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17" y="2085036"/>
            <a:ext cx="244900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Arranging flowers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0999" y="2077040"/>
            <a:ext cx="115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3 years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99" y="3665600"/>
            <a:ext cx="130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my mom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8385" y="5198196"/>
            <a:ext cx="44957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flowers, </a:t>
            </a:r>
            <a:r>
              <a:rPr lang="en-GB" sz="2400" b="1" dirty="0" smtClean="0">
                <a:solidFill>
                  <a:srgbClr val="FF0000"/>
                </a:solidFill>
              </a:rPr>
              <a:t>vase, scissors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9022" y="5993356"/>
            <a:ext cx="508030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develop creativity, </a:t>
            </a:r>
            <a:r>
              <a:rPr lang="en-GB" sz="2400" b="1" dirty="0" smtClean="0">
                <a:solidFill>
                  <a:srgbClr val="FF0000"/>
                </a:solidFill>
              </a:rPr>
              <a:t>to </a:t>
            </a:r>
            <a:r>
              <a:rPr lang="en-GB" sz="2400" b="1" dirty="0">
                <a:solidFill>
                  <a:srgbClr val="FF0000"/>
                </a:solidFill>
              </a:rPr>
              <a:t>be more patient.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987" y="989186"/>
            <a:ext cx="81460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* </a:t>
            </a:r>
            <a:r>
              <a:rPr lang="en-GB" sz="2800" b="1" u="sng" dirty="0" smtClean="0">
                <a:solidFill>
                  <a:srgbClr val="FF0000"/>
                </a:solidFill>
              </a:rPr>
              <a:t>Example:</a:t>
            </a:r>
            <a:endParaRPr lang="en-GB" sz="2800" b="1" u="sng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1. My hobby: </a:t>
            </a:r>
            <a:r>
              <a:rPr lang="en-GB" sz="2800" b="1" dirty="0">
                <a:solidFill>
                  <a:srgbClr val="FF0000"/>
                </a:solidFill>
              </a:rPr>
              <a:t>Arranging </a:t>
            </a:r>
            <a:r>
              <a:rPr lang="en-GB" sz="2800" b="1" dirty="0" smtClean="0">
                <a:solidFill>
                  <a:srgbClr val="FF0000"/>
                </a:solidFill>
              </a:rPr>
              <a:t>flowers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2. Started: </a:t>
            </a:r>
            <a:r>
              <a:rPr lang="en-GB" sz="2800" b="1" dirty="0">
                <a:solidFill>
                  <a:srgbClr val="FF0000"/>
                </a:solidFill>
              </a:rPr>
              <a:t>3 years </a:t>
            </a:r>
            <a:r>
              <a:rPr lang="en-GB" sz="2800" b="1" dirty="0" smtClean="0">
                <a:solidFill>
                  <a:srgbClr val="FF0000"/>
                </a:solidFill>
              </a:rPr>
              <a:t>ago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3. I share my hobby with: </a:t>
            </a:r>
            <a:r>
              <a:rPr lang="en-GB" sz="2800" b="1" dirty="0">
                <a:solidFill>
                  <a:srgbClr val="FF0000"/>
                </a:solidFill>
              </a:rPr>
              <a:t>my </a:t>
            </a:r>
            <a:r>
              <a:rPr lang="en-GB" sz="2800" b="1" dirty="0" smtClean="0">
                <a:solidFill>
                  <a:srgbClr val="FF0000"/>
                </a:solidFill>
              </a:rPr>
              <a:t>mom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4. To do my hobby I need: </a:t>
            </a:r>
            <a:r>
              <a:rPr lang="en-GB" sz="2800" b="1" dirty="0">
                <a:solidFill>
                  <a:srgbClr val="FF0000"/>
                </a:solidFill>
              </a:rPr>
              <a:t>flowers, vase, </a:t>
            </a:r>
            <a:r>
              <a:rPr lang="en-GB" sz="2800" b="1" dirty="0" smtClean="0">
                <a:solidFill>
                  <a:srgbClr val="FF0000"/>
                </a:solidFill>
              </a:rPr>
              <a:t>scissors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5. Benefits: </a:t>
            </a:r>
            <a:r>
              <a:rPr lang="en-GB" sz="2800" b="1" dirty="0">
                <a:solidFill>
                  <a:srgbClr val="FF0000"/>
                </a:solidFill>
              </a:rPr>
              <a:t>develop creativity, to be more patient.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614</Words>
  <Application>Microsoft Office PowerPoint</Application>
  <PresentationFormat>Widescreen</PresentationFormat>
  <Paragraphs>92</Paragraphs>
  <Slides>15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.VnBahamasBH</vt:lpstr>
      <vt:lpstr>.VnBlackH</vt:lpstr>
      <vt:lpstr>.VnVogue</vt:lpstr>
      <vt:lpstr>Aachen</vt:lpstr>
      <vt:lpstr>Arial</vt:lpstr>
      <vt:lpstr>Calibri</vt:lpstr>
      <vt:lpstr>Calibri (Body)</vt:lpstr>
      <vt:lpstr>Calibri Light</vt:lpstr>
      <vt:lpstr>ChronicaPro-Book</vt:lpstr>
      <vt:lpstr>ChronicaProBookIt</vt:lpstr>
      <vt:lpstr>Montserrat Black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215</cp:revision>
  <dcterms:created xsi:type="dcterms:W3CDTF">2020-12-09T02:04:09Z</dcterms:created>
  <dcterms:modified xsi:type="dcterms:W3CDTF">2023-09-15T09:49:30Z</dcterms:modified>
</cp:coreProperties>
</file>