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311" r:id="rId2"/>
    <p:sldId id="261" r:id="rId3"/>
    <p:sldId id="312" r:id="rId4"/>
    <p:sldId id="313" r:id="rId5"/>
    <p:sldId id="314" r:id="rId6"/>
    <p:sldId id="315" r:id="rId7"/>
    <p:sldId id="316" r:id="rId8"/>
    <p:sldId id="317" r:id="rId9"/>
    <p:sldId id="303" r:id="rId10"/>
    <p:sldId id="318" r:id="rId11"/>
    <p:sldId id="333" r:id="rId12"/>
    <p:sldId id="270" r:id="rId13"/>
    <p:sldId id="272" r:id="rId14"/>
    <p:sldId id="306" r:id="rId15"/>
    <p:sldId id="319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2" r:id="rId24"/>
    <p:sldId id="321" r:id="rId25"/>
    <p:sldId id="278" r:id="rId26"/>
    <p:sldId id="308" r:id="rId27"/>
    <p:sldId id="322" r:id="rId28"/>
    <p:sldId id="323" r:id="rId29"/>
    <p:sldId id="32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Bahnschrift SemiCondensed" panose="020B0502040204020203" pitchFamily="34" charset="0"/>
      <p:regular r:id="rId40"/>
      <p:bold r:id="rId41"/>
    </p:embeddedFont>
    <p:embeddedFont>
      <p:font typeface="Berlin Sans FB Demi" panose="020E0802020502020306" pitchFamily="3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3112"/>
  </p:normalViewPr>
  <p:slideViewPr>
    <p:cSldViewPr snapToGrid="0">
      <p:cViewPr varScale="1">
        <p:scale>
          <a:sx n="82" d="100"/>
          <a:sy n="82" d="100"/>
        </p:scale>
        <p:origin x="92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0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4.mp3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1.xml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9004" y="2689387"/>
            <a:ext cx="7687552" cy="646319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</a:t>
            </a:r>
            <a:r>
              <a:rPr lang="en-US" sz="36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MORNING EVERYONE !!!</a:t>
            </a:r>
            <a:endParaRPr lang="en-US" sz="3600" b="1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93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oogle Shape;231;p13"/>
          <p:cNvGraphicFramePr/>
          <p:nvPr>
            <p:extLst>
              <p:ext uri="{D42A27DB-BD31-4B8C-83A1-F6EECF244321}">
                <p14:modId xmlns:p14="http://schemas.microsoft.com/office/powerpoint/2010/main" val="1995950442"/>
              </p:ext>
            </p:extLst>
          </p:nvPr>
        </p:nvGraphicFramePr>
        <p:xfrm>
          <a:off x="1360268" y="953501"/>
          <a:ext cx="9399925" cy="495100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7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1463331"/>
            <a:ext cx="487363" cy="487363"/>
          </a:xfrm>
          <a:prstGeom prst="rect">
            <a:avLst/>
          </a:prstGeom>
        </p:spPr>
      </p:pic>
      <p:pic>
        <p:nvPicPr>
          <p:cNvPr id="8" name="costu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2279243"/>
            <a:ext cx="487363" cy="487363"/>
          </a:xfrm>
          <a:prstGeom prst="rect">
            <a:avLst/>
          </a:prstGeom>
        </p:spPr>
      </p:pic>
      <p:pic>
        <p:nvPicPr>
          <p:cNvPr id="9" name="ukpaper0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3878926"/>
            <a:ext cx="487363" cy="487363"/>
          </a:xfrm>
          <a:prstGeom prst="rect">
            <a:avLst/>
          </a:prstGeom>
        </p:spPr>
      </p:pic>
      <p:pic>
        <p:nvPicPr>
          <p:cNvPr id="11" name="ukfeast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4552551"/>
            <a:ext cx="487363" cy="487363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3054751"/>
            <a:ext cx="487363" cy="487363"/>
          </a:xfrm>
          <a:prstGeom prst="rect">
            <a:avLst/>
          </a:prstGeom>
        </p:spPr>
      </p:pic>
      <p:pic>
        <p:nvPicPr>
          <p:cNvPr id="13" name="fireworks-display165154634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5272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97" y="102791"/>
            <a:ext cx="3239174" cy="55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47657" y="1173545"/>
            <a:ext cx="2649893" cy="148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63" y="1164214"/>
            <a:ext cx="2775480" cy="1510931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89827" y="1328568"/>
            <a:ext cx="2593645" cy="13766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89828" y="1281872"/>
            <a:ext cx="2673292" cy="1475164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85797" y="2868372"/>
            <a:ext cx="2505017" cy="1451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77104" y="2816934"/>
            <a:ext cx="2581758" cy="15199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400"/>
            </a:pPr>
            <a:r>
              <a:rPr lang="en-US" sz="2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lang="en-US" sz="32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26059" y="3535574"/>
            <a:ext cx="2524928" cy="13771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6849" y="3488844"/>
            <a:ext cx="2563348" cy="147567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34739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7026909" y="4003936"/>
            <a:ext cx="2470696" cy="1281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04883" y="3958087"/>
            <a:ext cx="2741284" cy="1373550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1572" y="5102095"/>
            <a:ext cx="2454755" cy="1257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vi-V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lang="vi-VN" sz="25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18779" y="5102095"/>
            <a:ext cx="2454755" cy="125793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vi-VN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màn bắn pháo </a:t>
            </a:r>
            <a:r>
              <a:rPr lang="vi-VN" sz="28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lang="vi-VN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9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856282" y="153913"/>
            <a:ext cx="29692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00890" y="1744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353675" y="998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EEAB-CB14-3A4E-B418-ED4CD7539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326" y="522514"/>
            <a:ext cx="4112774" cy="31036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600" y="766965"/>
            <a:ext cx="7688725" cy="596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 and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 afternoon,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hi. Come in.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Wow! This is a nice cozy room,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like the photos on the wall.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you among all those tulips. Where did you take the photos?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took them at the Tulip Festival in Australia last September.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Really? I went to a tulip festival two years ago but it was in the Netherlands.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 was the Dutch Tulip Festival.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What did you do at the festival,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watched Dutch folk dances. The dancers wore traditional costumes.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got a chance to try some delicious Dutch food and drinks. What about you, Mark?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watched folk dances too, but there wasn't any food or drinks.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saw beautiful tulip floats at a parade.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they hold the festival every year in Australia?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they do.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962" y="10901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147126" y="196152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26000" y="181518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1" y="550074"/>
            <a:ext cx="1800808" cy="1175657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875995" y="91128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689746"/>
              </p:ext>
            </p:extLst>
          </p:nvPr>
        </p:nvGraphicFramePr>
        <p:xfrm>
          <a:off x="329772" y="1830710"/>
          <a:ext cx="11526897" cy="2743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93384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818042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8907193" y="229375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10802332" y="274064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8937629" y="320231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8957307" y="36233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10802332" y="362333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10802332" y="411224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38745"/>
              </p:ext>
            </p:extLst>
          </p:nvPr>
        </p:nvGraphicFramePr>
        <p:xfrm>
          <a:off x="814550" y="1131902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38" y="1886100"/>
            <a:ext cx="2418325" cy="1481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15538" y="3419357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05338" y="3470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538907" y="3414203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09154" y="3504764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577495" y="3422355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272810" y="351300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15538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347465" y="6053130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3961196" y="5957649"/>
            <a:ext cx="3409989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440853" y="6045606"/>
            <a:ext cx="29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577495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8962898" y="6045605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54" y="1886100"/>
            <a:ext cx="1652903" cy="151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996" y="1826263"/>
            <a:ext cx="2106106" cy="149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38" y="4357396"/>
            <a:ext cx="2390561" cy="156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675" y="4357396"/>
            <a:ext cx="2249557" cy="1518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808" y="4357396"/>
            <a:ext cx="2174294" cy="15189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374878" y="186855"/>
            <a:ext cx="11370706" cy="707886"/>
            <a:chOff x="645698" y="1091102"/>
            <a:chExt cx="11370706" cy="707886"/>
          </a:xfrm>
        </p:grpSpPr>
        <p:sp>
          <p:nvSpPr>
            <p:cNvPr id="28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29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592252" y="2165711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22" name="Down Arrow Callout 21"/>
          <p:cNvSpPr/>
          <p:nvPr/>
        </p:nvSpPr>
        <p:spPr>
          <a:xfrm>
            <a:off x="5059049" y="5539532"/>
            <a:ext cx="1693877" cy="94239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Game: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46498"/>
              </p:ext>
            </p:extLst>
          </p:nvPr>
        </p:nvGraphicFramePr>
        <p:xfrm>
          <a:off x="712894" y="1462290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2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04256" y="1473167"/>
            <a:ext cx="1576168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59200" y="1483504"/>
            <a:ext cx="1625600" cy="1091456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02247" y="1473168"/>
            <a:ext cx="1625600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020291" y="1473168"/>
            <a:ext cx="1625600" cy="1127265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04256" y="2784560"/>
            <a:ext cx="1611501" cy="1024275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8" name="Rectangl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88424" y="2796752"/>
            <a:ext cx="1625600" cy="1068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FFCC"/>
                </a:solidFill>
              </a:rPr>
              <a:t>6</a:t>
            </a:r>
          </a:p>
        </p:txBody>
      </p:sp>
      <p:sp>
        <p:nvSpPr>
          <p:cNvPr id="5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922024" y="2811731"/>
            <a:ext cx="1625600" cy="106843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46824" y="43868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46824" y="49202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2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0932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140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348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556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76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764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556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348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140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0932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7" name="Rectangl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020291" y="2811731"/>
            <a:ext cx="1625600" cy="106843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786744" y="490707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217665" y="6372808"/>
            <a:ext cx="508000" cy="391886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2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51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4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 nodeType="clickPar">
                      <p:stCondLst>
                        <p:cond delay="0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0" dur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2677" y="1423975"/>
            <a:ext cx="967091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 dancers performed ___________ at the Tulip Festival.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256548" y="1542051"/>
            <a:ext cx="188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237" y="1423975"/>
            <a:ext cx="1077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On New Year’s Eve, we went to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Lake to watch the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______________. 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693236" y="1528423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541212"/>
            <a:ext cx="970530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For Tet, we usually prepare a ___________ with special food.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378148" y="16499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2636682" y="41393"/>
            <a:ext cx="2063607" cy="58473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Chatting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2263458" y="4440262"/>
            <a:ext cx="9250518" cy="252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</a:t>
            </a:r>
            <a:r>
              <a:rPr lang="vi-VN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picture?</a:t>
            </a:r>
            <a:r>
              <a:rPr lang="en-US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vi-VN" sz="2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Have you ever heard of this festival? What do you know about it?</a:t>
            </a:r>
            <a:endParaRPr sz="26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692" y="988063"/>
            <a:ext cx="2353120" cy="165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33" y="914400"/>
            <a:ext cx="5115340" cy="342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484" y="102929"/>
            <a:ext cx="23717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Warm - up: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0" y="1"/>
            <a:ext cx="12045820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Google Shape;102;p2"/>
          <p:cNvSpPr txBox="1"/>
          <p:nvPr/>
        </p:nvSpPr>
        <p:spPr>
          <a:xfrm>
            <a:off x="8167900" y="5216633"/>
            <a:ext cx="31501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 Tulip Festival</a:t>
            </a:r>
            <a:endParaRPr sz="24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203" y="6287204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Tulip Festival in </a:t>
            </a:r>
            <a:r>
              <a:rPr lang="en-US" sz="24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Australia,…… </a:t>
            </a:r>
            <a:endParaRPr lang="en-US" sz="24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286" y="4635130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accent2"/>
                </a:solidFill>
              </a:rPr>
              <a:t>There </a:t>
            </a:r>
            <a:r>
              <a:rPr lang="en-US" sz="2000" b="1" i="1" dirty="0">
                <a:solidFill>
                  <a:schemeClr val="accent2"/>
                </a:solidFill>
              </a:rPr>
              <a:t>are many tulips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0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0660" y="1423975"/>
            <a:ext cx="924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People hold flower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 in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countries to welcome the new season.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897431" y="140531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321335"/>
            <a:ext cx="1001321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131841" y="144874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530976" y="14487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643640" y="1483084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004622" y="160107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599931" y="2151505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126222" y="268339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701489" y="32190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1973220" y="379742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083102" y="379742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</p:spTree>
    <p:extLst>
      <p:ext uri="{BB962C8B-B14F-4D97-AF65-F5344CB8AC3E}">
        <p14:creationId xmlns:p14="http://schemas.microsoft.com/office/powerpoint/2010/main" val="3430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202730" y="53501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What festival is it? Match each description with a festival.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628984" y="4940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81769" y="391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16" y="595440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44372"/>
              </p:ext>
            </p:extLst>
          </p:nvPr>
        </p:nvGraphicFramePr>
        <p:xfrm>
          <a:off x="545008" y="1450560"/>
          <a:ext cx="11182912" cy="38990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62734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4263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734233" y="169587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734232" y="246770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734231" y="320936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734230" y="398119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734229" y="468272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5-b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18662" y="1"/>
            <a:ext cx="12120464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/>
        </p:nvSpPr>
        <p:spPr>
          <a:xfrm>
            <a:off x="487067" y="207665"/>
            <a:ext cx="309588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kern="1200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2400" b="1" kern="1200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912"/>
              </p:ext>
            </p:extLst>
          </p:nvPr>
        </p:nvGraphicFramePr>
        <p:xfrm>
          <a:off x="2305113" y="1347453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1"/>
            <a:ext cx="12192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9698" y="2697022"/>
            <a:ext cx="7757299" cy="247213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6700" y="38100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2762" y="2985631"/>
            <a:ext cx="7491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all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heart </a:t>
            </a:r>
            <a:endParaRPr lang="en-GB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Name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at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leat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 festivals around the world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Exercises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workbook 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09361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7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36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practise the words/phrases in 3.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854DA-3A5F-294D-A80A-C36D4C117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56" y="2620724"/>
            <a:ext cx="5285591" cy="33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390200" y="150446"/>
            <a:ext cx="11593818" cy="873723"/>
            <a:chOff x="390200" y="150446"/>
            <a:chExt cx="11593818" cy="873723"/>
          </a:xfrm>
        </p:grpSpPr>
        <p:pic>
          <p:nvPicPr>
            <p:cNvPr id="8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tx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chemeClr val="tx1"/>
                </a:solidFill>
                <a:sym typeface="Arial"/>
              </a:endParaRPr>
            </a:p>
          </p:txBody>
        </p:sp>
        <p:sp>
          <p:nvSpPr>
            <p:cNvPr id="10" name="Google Shape;97;p2"/>
            <p:cNvSpPr txBox="1"/>
            <p:nvPr/>
          </p:nvSpPr>
          <p:spPr>
            <a:xfrm>
              <a:off x="2666795" y="253841"/>
              <a:ext cx="93172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rgbClr val="00669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2396282" y="850366"/>
            <a:ext cx="6000154" cy="1452035"/>
            <a:chOff x="5005303" y="1316531"/>
            <a:chExt cx="6000154" cy="1452035"/>
          </a:xfrm>
        </p:grpSpPr>
        <p:sp>
          <p:nvSpPr>
            <p:cNvPr id="13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02;p2"/>
            <p:cNvSpPr txBox="1"/>
            <p:nvPr/>
          </p:nvSpPr>
          <p:spPr>
            <a:xfrm>
              <a:off x="6909026" y="2183566"/>
              <a:ext cx="3150133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91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9"/>
          <a:stretch/>
        </p:blipFill>
        <p:spPr>
          <a:xfrm>
            <a:off x="2107580" y="2220115"/>
            <a:ext cx="7822605" cy="43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76;p8"/>
          <p:cNvSpPr txBox="1"/>
          <p:nvPr/>
        </p:nvSpPr>
        <p:spPr>
          <a:xfrm>
            <a:off x="2582150" y="4645897"/>
            <a:ext cx="4014591" cy="61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olk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dance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7;p8"/>
          <p:cNvSpPr/>
          <p:nvPr/>
        </p:nvSpPr>
        <p:spPr>
          <a:xfrm>
            <a:off x="5052898" y="480987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iệu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8"/>
          <p:cNvSpPr/>
          <p:nvPr/>
        </p:nvSpPr>
        <p:spPr>
          <a:xfrm>
            <a:off x="2545849" y="5228452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fəʊk</a:t>
            </a:r>
            <a:r>
              <a:rPr lang="en-US" sz="2000" b="1" dirty="0">
                <a:solidFill>
                  <a:srgbClr val="00B050"/>
                </a:solidFill>
              </a:rPr>
              <a:t> ˌ</a:t>
            </a:r>
            <a:r>
              <a:rPr lang="en-US" sz="2000" b="1" dirty="0" err="1">
                <a:solidFill>
                  <a:srgbClr val="00B050"/>
                </a:solidFill>
              </a:rPr>
              <a:t>dɑːns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75" y="746226"/>
            <a:ext cx="5439182" cy="3827033"/>
          </a:xfrm>
          <a:prstGeom prst="rect">
            <a:avLst/>
          </a:prstGeom>
        </p:spPr>
      </p:pic>
      <p:pic>
        <p:nvPicPr>
          <p:cNvPr id="2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30" y="4794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87;p9"/>
          <p:cNvSpPr txBox="1"/>
          <p:nvPr/>
        </p:nvSpPr>
        <p:spPr>
          <a:xfrm>
            <a:off x="2999665" y="4479258"/>
            <a:ext cx="29658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costume 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5648912" y="461347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phục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3354696" y="5104410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kɒs.tʃuːm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50" y="737118"/>
            <a:ext cx="4738144" cy="3675030"/>
          </a:xfrm>
          <a:prstGeom prst="rect">
            <a:avLst/>
          </a:prstGeom>
        </p:spPr>
      </p:pic>
      <p:pic>
        <p:nvPicPr>
          <p:cNvPr id="2" name="cost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26" y="432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09;p11"/>
          <p:cNvSpPr txBox="1"/>
          <p:nvPr/>
        </p:nvSpPr>
        <p:spPr>
          <a:xfrm>
            <a:off x="3037222" y="4288196"/>
            <a:ext cx="264980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arade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0;p11"/>
          <p:cNvSpPr/>
          <p:nvPr/>
        </p:nvSpPr>
        <p:spPr>
          <a:xfrm>
            <a:off x="4986020" y="44573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;p11"/>
          <p:cNvSpPr/>
          <p:nvPr/>
        </p:nvSpPr>
        <p:spPr>
          <a:xfrm>
            <a:off x="2832182" y="487893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pəˈreɪd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10" y="751634"/>
            <a:ext cx="5666097" cy="3533227"/>
          </a:xfrm>
          <a:prstGeom prst="rect">
            <a:avLst/>
          </a:prstGeom>
        </p:spPr>
      </p:pic>
      <p:pic>
        <p:nvPicPr>
          <p:cNvPr id="2" name="ukpaper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18" y="440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98;p10"/>
          <p:cNvSpPr txBox="1"/>
          <p:nvPr/>
        </p:nvSpPr>
        <p:spPr>
          <a:xfrm>
            <a:off x="3765134" y="4966765"/>
            <a:ext cx="245386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loat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0;p10"/>
          <p:cNvSpPr/>
          <p:nvPr/>
        </p:nvSpPr>
        <p:spPr>
          <a:xfrm>
            <a:off x="3345366" y="560913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fləʊt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0;p11"/>
          <p:cNvSpPr/>
          <p:nvPr/>
        </p:nvSpPr>
        <p:spPr>
          <a:xfrm>
            <a:off x="5558198" y="510098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655" y="670813"/>
            <a:ext cx="5821525" cy="4214412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5903" y="5136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20;p12"/>
          <p:cNvSpPr txBox="1"/>
          <p:nvPr/>
        </p:nvSpPr>
        <p:spPr>
          <a:xfrm>
            <a:off x="3743375" y="4588631"/>
            <a:ext cx="19854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east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1;p12"/>
          <p:cNvSpPr/>
          <p:nvPr/>
        </p:nvSpPr>
        <p:spPr>
          <a:xfrm>
            <a:off x="5550796" y="471392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ữa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tiệc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2;p12"/>
          <p:cNvSpPr/>
          <p:nvPr/>
        </p:nvSpPr>
        <p:spPr>
          <a:xfrm>
            <a:off x="3345366" y="515646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fiːst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67" y="854272"/>
            <a:ext cx="5761312" cy="37270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3118" y="5595322"/>
            <a:ext cx="7874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a special meal with very good food or a large meal for many people:</a:t>
            </a:r>
          </a:p>
        </p:txBody>
      </p:sp>
      <p:pic>
        <p:nvPicPr>
          <p:cNvPr id="10" name="ukfeast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974" y="4758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152947" y="4395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ireworks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display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424959" y="4553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pháo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378021" y="5053360"/>
            <a:ext cx="282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fɑɪərˌwɜrks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dɪˈspleɪ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366" y="556634"/>
            <a:ext cx="6078552" cy="3716786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ireworks-display1651546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696" y="4480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1214</Words>
  <Application>Microsoft Office PowerPoint</Application>
  <PresentationFormat>Widescreen</PresentationFormat>
  <Paragraphs>239</Paragraphs>
  <Slides>29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Wingdings</vt:lpstr>
      <vt:lpstr>.VnBahamasB</vt:lpstr>
      <vt:lpstr>Calibri</vt:lpstr>
      <vt:lpstr>Arial</vt:lpstr>
      <vt:lpstr>Myriad Pro</vt:lpstr>
      <vt:lpstr>Cutive</vt:lpstr>
      <vt:lpstr>Open Sans</vt:lpstr>
      <vt:lpstr>Bahnschrift SemiCondensed</vt:lpstr>
      <vt:lpstr>Berlin Sans FB Demi</vt:lpstr>
      <vt:lpstr>Times New Roman</vt:lpstr>
      <vt:lpstr>.VnAvantH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74</cp:revision>
  <dcterms:modified xsi:type="dcterms:W3CDTF">2023-02-11T16:40:40Z</dcterms:modified>
</cp:coreProperties>
</file>