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86" r:id="rId3"/>
    <p:sldId id="312" r:id="rId4"/>
    <p:sldId id="293" r:id="rId5"/>
    <p:sldId id="313" r:id="rId6"/>
    <p:sldId id="285" r:id="rId7"/>
    <p:sldId id="294" r:id="rId8"/>
    <p:sldId id="316" r:id="rId9"/>
    <p:sldId id="318" r:id="rId10"/>
    <p:sldId id="257" r:id="rId11"/>
    <p:sldId id="291" r:id="rId12"/>
    <p:sldId id="298" r:id="rId13"/>
    <p:sldId id="278" r:id="rId14"/>
    <p:sldId id="315" r:id="rId15"/>
    <p:sldId id="287" r:id="rId16"/>
    <p:sldId id="314" r:id="rId17"/>
    <p:sldId id="317" r:id="rId18"/>
    <p:sldId id="272" r:id="rId19"/>
    <p:sldId id="259" r:id="rId20"/>
    <p:sldId id="319" r:id="rId21"/>
    <p:sldId id="320" r:id="rId22"/>
    <p:sldId id="284" r:id="rId23"/>
  </p:sldIdLst>
  <p:sldSz cx="16778288" cy="9475788"/>
  <p:notesSz cx="6858000" cy="9144000"/>
  <p:custDataLst>
    <p:tags r:id="rId25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985">
          <p15:clr>
            <a:srgbClr val="A4A3A4"/>
          </p15:clr>
        </p15:guide>
        <p15:guide id="2" pos="52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FF99"/>
    <a:srgbClr val="99CCFF"/>
    <a:srgbClr val="FFFF00"/>
    <a:srgbClr val="FFEFAB"/>
    <a:srgbClr val="663300"/>
    <a:srgbClr val="FFEB71"/>
    <a:srgbClr val="FFD937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4"/>
    <p:restoredTop sz="95025"/>
  </p:normalViewPr>
  <p:slideViewPr>
    <p:cSldViewPr showGuides="1">
      <p:cViewPr varScale="1">
        <p:scale>
          <a:sx n="50" d="100"/>
          <a:sy n="50" d="100"/>
        </p:scale>
        <p:origin x="894" y="-684"/>
      </p:cViewPr>
      <p:guideLst>
        <p:guide orient="horz" pos="2985"/>
        <p:guide pos="52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6388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t>‹#›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226246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160164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文本占位符 8499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704368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文本占位符 8499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704368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906479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5120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14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726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幻灯片图像占位符 8089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0899" name="文本占位符 8089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019414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5120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16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6040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013929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5222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1240132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2048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3" name="文本占位符 2048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9128702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5222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559997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3623941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0069047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12005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3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394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362394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5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645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6860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8611" name="文本占位符 686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280654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761634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5222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996856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928920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6" y="1550835"/>
            <a:ext cx="12583954" cy="3299088"/>
          </a:xfrm>
          <a:prstGeom prst="rect">
            <a:avLst/>
          </a:prstGeom>
        </p:spPr>
        <p:txBody>
          <a:bodyPr anchor="b"/>
          <a:lstStyle>
            <a:lvl1pPr algn="ctr"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6" y="4977149"/>
            <a:ext cx="12583954" cy="22878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05"/>
            </a:lvl1pPr>
            <a:lvl2pPr marL="629285" indent="0" algn="ctr">
              <a:buNone/>
              <a:defRPr sz="2750"/>
            </a:lvl2pPr>
            <a:lvl3pPr marL="1258570" indent="0" algn="ctr">
              <a:buNone/>
              <a:defRPr sz="2475"/>
            </a:lvl3pPr>
            <a:lvl4pPr marL="1887855" indent="0" algn="ctr">
              <a:buNone/>
              <a:defRPr sz="2200"/>
            </a:lvl4pPr>
            <a:lvl5pPr marL="2516505" indent="0" algn="ctr">
              <a:buNone/>
              <a:defRPr sz="2200"/>
            </a:lvl5pPr>
            <a:lvl6pPr marL="3145790" indent="0" algn="ctr">
              <a:buNone/>
              <a:defRPr sz="2200"/>
            </a:lvl6pPr>
            <a:lvl7pPr marL="3775075" indent="0" algn="ctr">
              <a:buNone/>
              <a:defRPr sz="2200"/>
            </a:lvl7pPr>
            <a:lvl8pPr marL="4404360" indent="0" algn="ctr">
              <a:buNone/>
              <a:defRPr sz="2200"/>
            </a:lvl8pPr>
            <a:lvl9pPr marL="5033645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007189" y="504515"/>
            <a:ext cx="3617887" cy="803056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3529" y="504515"/>
            <a:ext cx="10643928" cy="803056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4169" y="2522574"/>
            <a:ext cx="7130907" cy="289986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4169" y="5633018"/>
            <a:ext cx="7130907" cy="290205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4790" y="2362446"/>
            <a:ext cx="14471547" cy="3941796"/>
          </a:xfrm>
          <a:prstGeom prst="rect">
            <a:avLst/>
          </a:prstGeom>
        </p:spPr>
        <p:txBody>
          <a:bodyPr anchor="b"/>
          <a:lstStyle>
            <a:lvl1pPr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4790" y="6341533"/>
            <a:ext cx="14471547" cy="2072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5">
                <a:solidFill>
                  <a:schemeClr val="tx1">
                    <a:tint val="75000"/>
                  </a:schemeClr>
                </a:solidFill>
              </a:defRPr>
            </a:lvl1pPr>
            <a:lvl2pPr marL="629285" indent="0">
              <a:buNone/>
              <a:defRPr sz="2750">
                <a:solidFill>
                  <a:schemeClr val="tx1">
                    <a:tint val="75000"/>
                  </a:schemeClr>
                </a:solidFill>
              </a:defRPr>
            </a:lvl2pPr>
            <a:lvl3pPr marL="1258570" indent="0">
              <a:buNone/>
              <a:defRPr sz="2475">
                <a:solidFill>
                  <a:schemeClr val="tx1">
                    <a:tint val="75000"/>
                  </a:schemeClr>
                </a:solidFill>
              </a:defRPr>
            </a:lvl3pPr>
            <a:lvl4pPr marL="18878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1650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4579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7750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043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0336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416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504515"/>
            <a:ext cx="14471547" cy="183160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33236" y="2457373"/>
            <a:ext cx="6707002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3236" y="3682912"/>
            <a:ext cx="6707002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610785" y="2457373"/>
            <a:ext cx="6740034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610785" y="3682912"/>
            <a:ext cx="6740034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411536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3093" y="1364384"/>
            <a:ext cx="8494169" cy="6734176"/>
          </a:xfrm>
          <a:prstGeom prst="rect">
            <a:avLst/>
          </a:prstGeom>
        </p:spPr>
        <p:txBody>
          <a:bodyPr/>
          <a:lstStyle>
            <a:lvl1pPr>
              <a:defRPr sz="4405"/>
            </a:lvl1pPr>
            <a:lvl2pPr>
              <a:defRPr sz="3855"/>
            </a:lvl2pPr>
            <a:lvl3pPr>
              <a:defRPr sz="3305"/>
            </a:lvl3pPr>
            <a:lvl4pPr>
              <a:defRPr sz="2750"/>
            </a:lvl4pPr>
            <a:lvl5pPr>
              <a:defRPr sz="2750"/>
            </a:lvl5pPr>
            <a:lvl6pPr>
              <a:defRPr sz="2750"/>
            </a:lvl6pPr>
            <a:lvl7pPr>
              <a:defRPr sz="2750"/>
            </a:lvl7pPr>
            <a:lvl8pPr>
              <a:defRPr sz="2750"/>
            </a:lvl8pPr>
            <a:lvl9pPr>
              <a:defRPr sz="27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411536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  <a:lvl2pPr marL="629285" indent="0">
              <a:buNone/>
              <a:defRPr sz="1925"/>
            </a:lvl2pPr>
            <a:lvl3pPr marL="1258570" indent="0">
              <a:buNone/>
              <a:defRPr sz="1650"/>
            </a:lvl3pPr>
            <a:lvl4pPr marL="1887855" indent="0">
              <a:buNone/>
              <a:defRPr sz="1375"/>
            </a:lvl4pPr>
            <a:lvl5pPr marL="2516505" indent="0">
              <a:buNone/>
              <a:defRPr sz="1375"/>
            </a:lvl5pPr>
            <a:lvl6pPr marL="3145790" indent="0">
              <a:buNone/>
              <a:defRPr sz="1375"/>
            </a:lvl6pPr>
            <a:lvl7pPr marL="3775075" indent="0">
              <a:buNone/>
              <a:defRPr sz="1375"/>
            </a:lvl7pPr>
            <a:lvl8pPr marL="4404360" indent="0">
              <a:buNone/>
              <a:defRPr sz="1375"/>
            </a:lvl8pPr>
            <a:lvl9pPr marL="5033645" indent="0">
              <a:buNone/>
              <a:defRPr sz="13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732345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33093" y="631742"/>
            <a:ext cx="8494169" cy="7466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5"/>
            </a:lvl1pPr>
            <a:lvl2pPr marL="629285" indent="0">
              <a:buNone/>
              <a:defRPr sz="3855"/>
            </a:lvl2pPr>
            <a:lvl3pPr marL="1258570" indent="0">
              <a:buNone/>
              <a:defRPr sz="3305"/>
            </a:lvl3pPr>
            <a:lvl4pPr marL="1887855" indent="0">
              <a:buNone/>
              <a:defRPr sz="2750"/>
            </a:lvl4pPr>
            <a:lvl5pPr marL="2516505" indent="0">
              <a:buNone/>
              <a:defRPr sz="2750"/>
            </a:lvl5pPr>
            <a:lvl6pPr marL="3145790" indent="0">
              <a:buNone/>
              <a:defRPr sz="2750"/>
            </a:lvl6pPr>
            <a:lvl7pPr marL="3775075" indent="0">
              <a:buNone/>
              <a:defRPr sz="2750"/>
            </a:lvl7pPr>
            <a:lvl8pPr marL="4404360" indent="0">
              <a:buNone/>
              <a:defRPr sz="2750"/>
            </a:lvl8pPr>
            <a:lvl9pPr marL="5033645" indent="0">
              <a:buNone/>
              <a:defRPr sz="275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732345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/>
            </a:lvl1pPr>
            <a:lvl2pPr marL="629285" indent="0">
              <a:buNone/>
              <a:defRPr sz="2475"/>
            </a:lvl2pPr>
            <a:lvl3pPr marL="1258570" indent="0">
              <a:buNone/>
              <a:defRPr sz="2200"/>
            </a:lvl3pPr>
            <a:lvl4pPr marL="1887855" indent="0">
              <a:buNone/>
              <a:defRPr sz="1925"/>
            </a:lvl4pPr>
            <a:lvl5pPr marL="2516505" indent="0">
              <a:buNone/>
              <a:defRPr sz="1925"/>
            </a:lvl5pPr>
            <a:lvl6pPr marL="3145790" indent="0">
              <a:buNone/>
              <a:defRPr sz="1925"/>
            </a:lvl6pPr>
            <a:lvl7pPr marL="3775075" indent="0">
              <a:buNone/>
              <a:defRPr sz="1925"/>
            </a:lvl7pPr>
            <a:lvl8pPr marL="4404360" indent="0">
              <a:buNone/>
              <a:defRPr sz="1925"/>
            </a:lvl8pPr>
            <a:lvl9pPr marL="5033645" indent="0">
              <a:buNone/>
              <a:defRPr sz="192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588" y="1588"/>
            <a:ext cx="16775112" cy="9472612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marL="0" lvl="0" indent="0" algn="ctr" defTabSz="15005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7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61975" lvl="0" indent="-561975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5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219200" lvl="1" indent="-4699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4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875155" lvl="2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625725" lvl="3" indent="-37592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375025" lvl="4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6350"/>
            <a:ext cx="16751300" cy="946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916" y="-44450"/>
            <a:ext cx="16777916" cy="17044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6" name="文本框 2055"/>
          <p:cNvSpPr txBox="1"/>
          <p:nvPr/>
        </p:nvSpPr>
        <p:spPr>
          <a:xfrm>
            <a:off x="3276576" y="3873798"/>
            <a:ext cx="10648007" cy="39703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7200" b="1" dirty="0">
                <a:solidFill>
                  <a:srgbClr val="FF0000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CHÀO MỪNG CÁC EM ĐẾN VỚI TIẾT HỌC </a:t>
            </a:r>
          </a:p>
          <a:p>
            <a:pPr lvl="0" algn="ctr" defTabSz="1500505">
              <a:spcBef>
                <a:spcPct val="50000"/>
              </a:spcBef>
            </a:pPr>
            <a:r>
              <a:rPr lang="en-US" altLang="zh-CN" sz="7200" b="1" dirty="0">
                <a:solidFill>
                  <a:srgbClr val="FF0000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MĨ THUẬT 8</a:t>
            </a:r>
          </a:p>
        </p:txBody>
      </p:sp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725" y="417830"/>
            <a:ext cx="3086100" cy="1031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5425" y="417513"/>
            <a:ext cx="3457575" cy="1609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273050"/>
            <a:ext cx="14978063" cy="902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7" name="图片 3096" descr="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4438" y="488950"/>
            <a:ext cx="8748712" cy="8696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4975" y="3379788"/>
            <a:ext cx="6399213" cy="609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194474" y="3220572"/>
            <a:ext cx="7328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CÁCH TẠO TRANH ÁP PHÍCH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73" y="417414"/>
            <a:ext cx="3456384" cy="48965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728" y="417414"/>
            <a:ext cx="3384375" cy="48965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174" y="417415"/>
            <a:ext cx="3672410" cy="48965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7655" y="452240"/>
            <a:ext cx="3600401" cy="48617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8305" y="6394078"/>
            <a:ext cx="3168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4860751" y="6538094"/>
            <a:ext cx="31683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77174" y="6622703"/>
            <a:ext cx="34563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213678" y="6538094"/>
            <a:ext cx="30963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6778287" cy="95911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224" y="1905000"/>
            <a:ext cx="2304256" cy="29049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7536" y="1890855"/>
            <a:ext cx="2160240" cy="29190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224" y="5164718"/>
            <a:ext cx="2520280" cy="32580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5569" y="5313957"/>
            <a:ext cx="2160240" cy="29523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0592" y="3585766"/>
            <a:ext cx="46085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9316326">
            <a:off x="2341474" y="1936586"/>
            <a:ext cx="24202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4240741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图片 44037" descr="1-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71925"/>
            <a:ext cx="5195888" cy="5503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9" name="图片 44038" descr="1-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3119">
            <a:off x="13543452" y="732761"/>
            <a:ext cx="3642950" cy="89044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1" name="图片 44040" descr="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3320" y="493336"/>
            <a:ext cx="10190480" cy="8974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04768" y="3297734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TẠO TRANH ÁP PHÍCH VỀ CHỦ ĐỀ VĂN HÓA – XÃ HỘI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图片 33797" descr="1-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9582" y="343945"/>
            <a:ext cx="3005137" cy="2736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9" name="图片 33798" descr="1-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" y="3922713"/>
            <a:ext cx="5986463" cy="5553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56" y="343945"/>
            <a:ext cx="3840508" cy="40339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943" y="343945"/>
            <a:ext cx="3522154" cy="40339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53" y="343945"/>
            <a:ext cx="3600400" cy="4033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4725" y="343945"/>
            <a:ext cx="3503291" cy="41029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8824" y="4809902"/>
            <a:ext cx="107291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dung.</a:t>
            </a:r>
          </a:p>
          <a:p>
            <a:pPr marL="457200" indent="-457200">
              <a:buFontTx/>
              <a:buChar char="-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4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1" name="图片 72710" descr="PPT素材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4575" y="5545138"/>
            <a:ext cx="19442113" cy="4017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10" name="图片 72709" descr="PPT素材-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3824" y="-806722"/>
            <a:ext cx="17281920" cy="1101722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 rot="21239876">
            <a:off x="684288" y="5311998"/>
            <a:ext cx="62646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TRƯNG BÀY SẢN PHẨM VÀ CHIA SẺ</a:t>
            </a:r>
          </a:p>
        </p:txBody>
      </p:sp>
      <p:sp>
        <p:nvSpPr>
          <p:cNvPr id="5" name="TextBox 4"/>
          <p:cNvSpPr txBox="1"/>
          <p:nvPr/>
        </p:nvSpPr>
        <p:spPr>
          <a:xfrm rot="487131">
            <a:off x="8180215" y="-516576"/>
            <a:ext cx="765754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phích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phích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phích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phích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+ Ý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phích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图片 33797" descr="1-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9582" y="343945"/>
            <a:ext cx="3005137" cy="2736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9" name="图片 33798" descr="1-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" y="3922713"/>
            <a:ext cx="5986463" cy="5553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0" name="图片 33799" descr="1-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760" y="2956078"/>
            <a:ext cx="5688632" cy="4965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1" name="图片 33800" descr="1-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8672" y="-151794"/>
            <a:ext cx="6167438" cy="55307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2" name="图片 33801" descr="1-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3360" y="2762013"/>
            <a:ext cx="6831647" cy="661395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Cloud 4"/>
          <p:cNvSpPr/>
          <p:nvPr/>
        </p:nvSpPr>
        <p:spPr>
          <a:xfrm>
            <a:off x="5868864" y="423862"/>
            <a:ext cx="8928992" cy="2163319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2D2D8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400" dirty="0">
                <a:solidFill>
                  <a:srgbClr val="2D2D8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2D2D8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400" dirty="0">
                <a:solidFill>
                  <a:srgbClr val="2D2D8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2D2D8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400" dirty="0">
                <a:solidFill>
                  <a:srgbClr val="2D2D8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2D2D8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solidFill>
                  <a:srgbClr val="2D2D8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2D2D8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400" dirty="0">
                <a:solidFill>
                  <a:srgbClr val="2D2D8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2D2D8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4400" dirty="0">
                <a:solidFill>
                  <a:srgbClr val="2D2D8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2D2D8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dirty="0">
                <a:solidFill>
                  <a:srgbClr val="2D2D8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1692398" y="1929582"/>
            <a:ext cx="3170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7151" y="4664734"/>
            <a:ext cx="3160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12277576" y="5005249"/>
            <a:ext cx="3335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02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图片 44037" descr="1-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71925"/>
            <a:ext cx="5195888" cy="5503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9" name="图片 44038" descr="1-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3119">
            <a:off x="13543452" y="732761"/>
            <a:ext cx="3642950" cy="89044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1" name="图片 44040" descr="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3320" y="493336"/>
            <a:ext cx="10190480" cy="8974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076776" y="3657774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39677321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5" name="图片 37894" descr="1-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4" y="-158650"/>
            <a:ext cx="8280920" cy="880650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8064500" y="4089822"/>
            <a:ext cx="50116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500505"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00312" y="2865686"/>
            <a:ext cx="51125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TÌM HIỂU MỘT SỐ THỂ LOẠI TRANH ÁP PHÍCH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9037216" y="1137494"/>
            <a:ext cx="6696744" cy="7056784"/>
          </a:xfrm>
          <a:prstGeom prst="wedgeRoundRectCallout">
            <a:avLst>
              <a:gd name="adj1" fmla="val -68168"/>
              <a:gd name="adj2" fmla="val 33417"/>
              <a:gd name="adj3" fmla="val 16667"/>
            </a:avLst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图片 5125" descr="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80" y="73024"/>
            <a:ext cx="16303843" cy="920137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2556496" y="1713558"/>
            <a:ext cx="124573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480" y="2937694"/>
            <a:ext cx="3456384" cy="42484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920" y="2937694"/>
            <a:ext cx="3600399" cy="42484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352" y="2937694"/>
            <a:ext cx="3384376" cy="41044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3575"/>
            <a:ext cx="16776700" cy="8826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4" name="图片 71683" descr="PPT素材-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9750" y="4803775"/>
            <a:ext cx="7123113" cy="533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8" name="图片 71687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4775" y="2229485"/>
            <a:ext cx="11593513" cy="11417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9" name="图片 71688" descr="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7848" y="3802063"/>
            <a:ext cx="10081120" cy="29565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0" name="图片 71689" descr="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8350" y="6717267"/>
            <a:ext cx="4556298" cy="1300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1" name="文本框 71690"/>
          <p:cNvSpPr txBox="1"/>
          <p:nvPr/>
        </p:nvSpPr>
        <p:spPr>
          <a:xfrm>
            <a:off x="5796856" y="2362200"/>
            <a:ext cx="11809312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4000" b="1" dirty="0">
                <a:solidFill>
                  <a:srgbClr val="0070C0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CHỦ ĐỀ 5: MĨ THUẬT TRONG CUỘC SỐNG</a:t>
            </a:r>
            <a:endParaRPr lang="zh-CN" altLang="en-US" sz="4000" b="1" dirty="0">
              <a:solidFill>
                <a:srgbClr val="0070C0"/>
              </a:solidFill>
              <a:latin typeface="Times New Roman" pitchFamily="18" charset="0"/>
              <a:ea typeface="黑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71692" name="文本框 71691"/>
          <p:cNvSpPr txBox="1"/>
          <p:nvPr/>
        </p:nvSpPr>
        <p:spPr>
          <a:xfrm>
            <a:off x="6956771" y="4018945"/>
            <a:ext cx="7985101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4800" b="1" dirty="0">
                <a:solidFill>
                  <a:srgbClr val="0070C0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BÀI 14</a:t>
            </a:r>
          </a:p>
          <a:p>
            <a:pPr lvl="0" defTabSz="1500505">
              <a:spcBef>
                <a:spcPct val="50000"/>
              </a:spcBef>
            </a:pPr>
            <a:r>
              <a:rPr lang="en-US" altLang="zh-CN" sz="4800" b="1" dirty="0">
                <a:solidFill>
                  <a:srgbClr val="FF0000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       TRANH ÁP PHÍCH</a:t>
            </a:r>
            <a:endParaRPr lang="zh-CN" altLang="en-US" sz="4800" b="1" dirty="0">
              <a:solidFill>
                <a:srgbClr val="FF0000"/>
              </a:solidFill>
              <a:latin typeface="Times New Roman" pitchFamily="18" charset="0"/>
              <a:ea typeface="黑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71694" name="文本框 71693"/>
          <p:cNvSpPr txBox="1"/>
          <p:nvPr/>
        </p:nvSpPr>
        <p:spPr>
          <a:xfrm>
            <a:off x="9801111" y="6891337"/>
            <a:ext cx="2072609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3600" b="1" dirty="0">
                <a:solidFill>
                  <a:srgbClr val="00B050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( 2Tiết )</a:t>
            </a:r>
            <a:endParaRPr lang="zh-CN" altLang="en-US" sz="3600" b="1" dirty="0">
              <a:solidFill>
                <a:srgbClr val="00B050"/>
              </a:solidFill>
              <a:latin typeface="Times New Roman" pitchFamily="18" charset="0"/>
              <a:ea typeface="黑体" panose="02010600030101010101" pitchFamily="2" charset="-122"/>
              <a:cs typeface="Times New Roman" pitchFamily="18" charset="0"/>
            </a:endParaRPr>
          </a:p>
        </p:txBody>
      </p:sp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4575" y="993775"/>
            <a:ext cx="3095625" cy="1785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2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/>
      <p:bldP spid="71692" grpId="0"/>
      <p:bldP spid="7169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5" name="图片 37894" descr="1-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4" y="-158650"/>
            <a:ext cx="8280920" cy="880650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8064500" y="4089822"/>
            <a:ext cx="50116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500505"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00312" y="2865686"/>
            <a:ext cx="51125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phích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được chia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9151020" y="1115428"/>
            <a:ext cx="6696744" cy="7056784"/>
          </a:xfrm>
          <a:prstGeom prst="wedgeRoundRectCallout">
            <a:avLst>
              <a:gd name="adj1" fmla="val -68168"/>
              <a:gd name="adj2" fmla="val 33417"/>
              <a:gd name="adj3" fmla="val 16667"/>
            </a:avLst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rgbClr val="FF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25248" y="2001590"/>
            <a:ext cx="5616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69264" y="4643820"/>
            <a:ext cx="5760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1266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273050"/>
            <a:ext cx="14978063" cy="902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7" name="图片 3096" descr="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4438" y="488950"/>
            <a:ext cx="8748712" cy="8696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4975" y="3379788"/>
            <a:ext cx="6399213" cy="609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708624" y="2145606"/>
            <a:ext cx="64807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do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25330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2" name="图片 64541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6350"/>
            <a:ext cx="16751300" cy="946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5" name="图片 64544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5063" y="2217738"/>
            <a:ext cx="3086100" cy="1031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6" name="图片 64545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8591" y="179076"/>
            <a:ext cx="17302591" cy="172372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7" name="图片 64546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5425" y="417513"/>
            <a:ext cx="3457575" cy="160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8" name="图片 6454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17513"/>
            <a:ext cx="2339975" cy="1089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34" name="文本框 64533"/>
          <p:cNvSpPr txBox="1"/>
          <p:nvPr/>
        </p:nvSpPr>
        <p:spPr>
          <a:xfrm>
            <a:off x="3708624" y="4065900"/>
            <a:ext cx="10399489" cy="40164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66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Tiết</a:t>
            </a:r>
            <a:r>
              <a:rPr lang="en-US" altLang="zh-CN" sz="66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66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học</a:t>
            </a:r>
            <a:r>
              <a:rPr lang="en-US" altLang="zh-CN" sz="66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66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đến</a:t>
            </a:r>
            <a:r>
              <a:rPr lang="en-US" altLang="zh-CN" sz="66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66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đây</a:t>
            </a:r>
            <a:r>
              <a:rPr lang="en-US" altLang="zh-CN" sz="66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66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là</a:t>
            </a:r>
            <a:r>
              <a:rPr lang="en-US" altLang="zh-CN" sz="66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66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kết</a:t>
            </a:r>
            <a:r>
              <a:rPr lang="en-US" altLang="zh-CN" sz="66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66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thúc</a:t>
            </a:r>
            <a:endParaRPr lang="en-US" altLang="zh-CN" sz="6600" b="1" dirty="0">
              <a:solidFill>
                <a:srgbClr val="FF0066"/>
              </a:solidFill>
              <a:latin typeface="Times New Roman" pitchFamily="18" charset="0"/>
              <a:ea typeface="黑体" panose="02010600030101010101" pitchFamily="2" charset="-122"/>
              <a:cs typeface="Times New Roman" pitchFamily="18" charset="0"/>
            </a:endParaRPr>
          </a:p>
          <a:p>
            <a:pPr lvl="0" algn="ctr" defTabSz="1500505">
              <a:spcBef>
                <a:spcPct val="50000"/>
              </a:spcBef>
            </a:pPr>
            <a:r>
              <a:rPr lang="en-US" altLang="zh-CN" sz="54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Cảm</a:t>
            </a:r>
            <a:r>
              <a:rPr lang="en-US" altLang="zh-CN" sz="54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ơn</a:t>
            </a:r>
            <a:r>
              <a:rPr lang="en-US" altLang="zh-CN" sz="54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54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54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đã</a:t>
            </a:r>
            <a:r>
              <a:rPr lang="en-US" altLang="zh-CN" sz="54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tham</a:t>
            </a:r>
            <a:r>
              <a:rPr lang="en-US" altLang="zh-CN" sz="54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dự</a:t>
            </a:r>
            <a:r>
              <a:rPr lang="en-US" altLang="zh-CN" sz="54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tiết</a:t>
            </a:r>
            <a:r>
              <a:rPr lang="en-US" altLang="zh-CN" sz="54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học</a:t>
            </a:r>
            <a:r>
              <a:rPr lang="en-US" altLang="zh-CN" sz="54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-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hẹn</a:t>
            </a:r>
            <a:r>
              <a:rPr lang="en-US" altLang="zh-CN" sz="54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gặp</a:t>
            </a:r>
            <a:r>
              <a:rPr lang="en-US" altLang="zh-CN" sz="54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lại</a:t>
            </a:r>
            <a:r>
              <a:rPr lang="en-US" altLang="zh-CN" sz="54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54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54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ở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tiết</a:t>
            </a:r>
            <a:r>
              <a:rPr lang="en-US" altLang="zh-CN" sz="54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học</a:t>
            </a:r>
            <a:r>
              <a:rPr lang="en-US" altLang="zh-CN" sz="54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sau</a:t>
            </a:r>
            <a:r>
              <a:rPr lang="en-US" altLang="zh-CN" sz="54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nhé</a:t>
            </a:r>
            <a:r>
              <a:rPr lang="en-US" altLang="zh-CN" sz="54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!</a:t>
            </a:r>
            <a:endParaRPr lang="zh-CN" altLang="en-US" sz="5400" b="1" dirty="0">
              <a:solidFill>
                <a:srgbClr val="FF0066"/>
              </a:solidFill>
              <a:latin typeface="Times New Roman" pitchFamily="18" charset="0"/>
              <a:ea typeface="黑体" panose="0201060003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50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3575"/>
            <a:ext cx="16776700" cy="8826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8" name="图片 71687" descr="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808" y="2073275"/>
            <a:ext cx="11161239" cy="1728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1" name="文本框 71690"/>
          <p:cNvSpPr txBox="1"/>
          <p:nvPr/>
        </p:nvSpPr>
        <p:spPr>
          <a:xfrm>
            <a:off x="8173119" y="2394992"/>
            <a:ext cx="5544616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500505">
              <a:spcBef>
                <a:spcPct val="50000"/>
              </a:spcBef>
            </a:pPr>
            <a:r>
              <a:rPr lang="en-US" altLang="zh-CN" sz="4400" b="1">
                <a:solidFill>
                  <a:srgbClr val="0070C0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YÊU CẦU CẦN ĐẠT </a:t>
            </a:r>
            <a:endParaRPr lang="zh-CN" altLang="en-US" sz="4400" b="1" dirty="0">
              <a:solidFill>
                <a:srgbClr val="0070C0"/>
              </a:solidFill>
              <a:latin typeface="Times New Roman" pitchFamily="18" charset="0"/>
              <a:ea typeface="黑体" panose="02010600030101010101" pitchFamily="2" charset="-122"/>
              <a:cs typeface="Times New Roman" pitchFamily="18" charset="0"/>
            </a:endParaRPr>
          </a:p>
        </p:txBody>
      </p:sp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575" y="993775"/>
            <a:ext cx="3095625" cy="1785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5076776" y="4017814"/>
            <a:ext cx="11305256" cy="3938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latin typeface="Times New Roman"/>
                <a:ea typeface="Calibri"/>
                <a:cs typeface="Times New Roman"/>
              </a:rPr>
              <a:t>-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Nêu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được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giá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trị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của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hình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ảnh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có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tính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tượng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trưng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tính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biểu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tượng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và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cách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sử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dụng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chữ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hình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màu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trong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áp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phích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.</a:t>
            </a:r>
            <a:endParaRPr lang="en-US" sz="32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latin typeface="Times New Roman"/>
                <a:ea typeface="Calibri"/>
                <a:cs typeface="Times New Roman"/>
              </a:rPr>
              <a:t>-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Tạo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được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tranh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áp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phích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về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chủ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đề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văn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hóa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–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xã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hội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.</a:t>
            </a:r>
            <a:endParaRPr lang="en-US" sz="3200" b="1" dirty="0">
              <a:latin typeface="Calibri"/>
              <a:ea typeface="Calibri"/>
              <a:cs typeface="Times New Roman"/>
            </a:endParaRPr>
          </a:p>
          <a:p>
            <a:r>
              <a:rPr lang="en-US" sz="3200" b="1" dirty="0">
                <a:latin typeface="Times New Roman"/>
                <a:ea typeface="Calibri"/>
              </a:rPr>
              <a:t>- </a:t>
            </a:r>
            <a:r>
              <a:rPr lang="en-US" sz="3200" b="1" dirty="0" err="1">
                <a:latin typeface="Times New Roman"/>
                <a:ea typeface="Calibri"/>
              </a:rPr>
              <a:t>Vận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dụng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kiến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thức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kỹ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năng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của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bài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học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để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vẽ</a:t>
            </a:r>
            <a:r>
              <a:rPr lang="en-US" sz="3200" b="1" dirty="0">
                <a:latin typeface="Times New Roman"/>
                <a:ea typeface="Calibri"/>
              </a:rPr>
              <a:t> được </a:t>
            </a:r>
            <a:r>
              <a:rPr lang="en-US" sz="3200" b="1" dirty="0" err="1">
                <a:latin typeface="Times New Roman"/>
                <a:ea typeface="Calibri"/>
              </a:rPr>
              <a:t>tranh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áp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phích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với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các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chủ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đề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khác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nhau</a:t>
            </a:r>
            <a:endParaRPr lang="en-US" sz="3200" b="1" dirty="0">
              <a:latin typeface="Times New Roman"/>
              <a:ea typeface="Calibri"/>
            </a:endParaRPr>
          </a:p>
          <a:p>
            <a:r>
              <a:rPr lang="en-US" sz="3200" b="1" dirty="0">
                <a:latin typeface="Times New Roman"/>
                <a:ea typeface="Calibri"/>
              </a:rPr>
              <a:t>- Chia </a:t>
            </a:r>
            <a:r>
              <a:rPr lang="en-US" sz="3200" b="1" dirty="0" err="1">
                <a:latin typeface="Times New Roman"/>
                <a:ea typeface="Calibri"/>
              </a:rPr>
              <a:t>sẻ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với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người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thân</a:t>
            </a:r>
            <a:r>
              <a:rPr lang="en-US" sz="3200" b="1" dirty="0">
                <a:latin typeface="Times New Roman"/>
                <a:ea typeface="Calibri"/>
              </a:rPr>
              <a:t>, </a:t>
            </a:r>
            <a:r>
              <a:rPr lang="en-US" sz="3200" b="1" dirty="0" err="1">
                <a:latin typeface="Times New Roman"/>
                <a:ea typeface="Calibri"/>
              </a:rPr>
              <a:t>bạn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bè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với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trách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nhiệm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đói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với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các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vấn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đề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văn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hóa</a:t>
            </a:r>
            <a:r>
              <a:rPr lang="en-US" sz="3200" b="1" dirty="0">
                <a:latin typeface="Times New Roman"/>
                <a:ea typeface="Calibri"/>
              </a:rPr>
              <a:t> – </a:t>
            </a:r>
            <a:r>
              <a:rPr lang="en-US" sz="3200" b="1" dirty="0" err="1">
                <a:latin typeface="Times New Roman"/>
                <a:ea typeface="Calibri"/>
              </a:rPr>
              <a:t>xã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hội</a:t>
            </a:r>
            <a:r>
              <a:rPr lang="en-US" sz="3200" b="1" dirty="0">
                <a:latin typeface="Times New Roman"/>
                <a:ea typeface="Calibri"/>
              </a:rPr>
              <a:t> được </a:t>
            </a:r>
            <a:r>
              <a:rPr lang="en-US" sz="3200" b="1" dirty="0" err="1">
                <a:latin typeface="Times New Roman"/>
                <a:ea typeface="Calibri"/>
              </a:rPr>
              <a:t>tuyên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truyền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cổ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động</a:t>
            </a:r>
            <a:r>
              <a:rPr lang="en-US" sz="3600" b="1" dirty="0">
                <a:latin typeface="Times New Roman"/>
                <a:ea typeface="Calibri"/>
              </a:rPr>
              <a:t>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970396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776700" cy="9490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4" name="图片 71683" descr="PPT素材-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9750" y="4803775"/>
            <a:ext cx="7123113" cy="533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7" name="图片 71686" descr="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8983" y="5487511"/>
            <a:ext cx="9677025" cy="1300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8" name="图片 71687" descr="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752" y="1479550"/>
            <a:ext cx="8280920" cy="1300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9" name="图片 71688" descr="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2530" y="2779713"/>
            <a:ext cx="8941230" cy="1300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0" name="图片 71689" descr="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0386" y="4187349"/>
            <a:ext cx="7857350" cy="1300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1" name="文本框 71690"/>
          <p:cNvSpPr txBox="1"/>
          <p:nvPr/>
        </p:nvSpPr>
        <p:spPr>
          <a:xfrm>
            <a:off x="5298058" y="1777424"/>
            <a:ext cx="8203654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3200" b="1" dirty="0">
                <a:solidFill>
                  <a:srgbClr val="0070C0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1. QUAN SÁT TRANH ÁP PHÍCH</a:t>
            </a:r>
            <a:endParaRPr lang="zh-CN" altLang="en-US" sz="3200" b="1" dirty="0">
              <a:solidFill>
                <a:srgbClr val="0070C0"/>
              </a:solidFill>
              <a:latin typeface="Times New Roman" pitchFamily="18" charset="0"/>
              <a:ea typeface="黑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71692" name="文本框 71691"/>
          <p:cNvSpPr txBox="1"/>
          <p:nvPr/>
        </p:nvSpPr>
        <p:spPr>
          <a:xfrm>
            <a:off x="5724178" y="3002657"/>
            <a:ext cx="1044183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2. CÁCH TẠO TRANH ÁP PHÍCH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黑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71693" name="文本框 71692"/>
          <p:cNvSpPr txBox="1"/>
          <p:nvPr/>
        </p:nvSpPr>
        <p:spPr>
          <a:xfrm>
            <a:off x="6084888" y="4203858"/>
            <a:ext cx="7992889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3200" b="1" dirty="0">
                <a:solidFill>
                  <a:srgbClr val="00B050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3. TẠO TRANH ÁP PHÍCH VỀ CHỦ ĐỀ VĂN HÓA – XÃ HỘI</a:t>
            </a:r>
            <a:endParaRPr lang="zh-CN" altLang="en-US" sz="3200" b="1" dirty="0">
              <a:solidFill>
                <a:srgbClr val="00B050"/>
              </a:solidFill>
              <a:latin typeface="Times New Roman" pitchFamily="18" charset="0"/>
              <a:ea typeface="黑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71694" name="文本框 71693"/>
          <p:cNvSpPr txBox="1"/>
          <p:nvPr/>
        </p:nvSpPr>
        <p:spPr>
          <a:xfrm>
            <a:off x="7200337" y="5823266"/>
            <a:ext cx="8325133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3200" b="1" dirty="0">
                <a:solidFill>
                  <a:srgbClr val="C00000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4. TRƯNG BÀY SẢN PHẨM VÀ CHIA SẺ</a:t>
            </a:r>
            <a:endParaRPr lang="zh-CN" altLang="en-US" sz="3200" b="1" dirty="0">
              <a:solidFill>
                <a:srgbClr val="C00000"/>
              </a:solidFill>
              <a:latin typeface="Times New Roman" pitchFamily="18" charset="0"/>
              <a:ea typeface="黑体" panose="02010600030101010101" pitchFamily="2" charset="-122"/>
              <a:cs typeface="Times New Roman" pitchFamily="18" charset="0"/>
            </a:endParaRPr>
          </a:p>
        </p:txBody>
      </p:sp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4575" y="993775"/>
            <a:ext cx="3095625" cy="1785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71686" descr="11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16016" y="6820693"/>
            <a:ext cx="10360684" cy="1300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文本框 71693"/>
          <p:cNvSpPr txBox="1"/>
          <p:nvPr/>
        </p:nvSpPr>
        <p:spPr>
          <a:xfrm>
            <a:off x="6583363" y="6994109"/>
            <a:ext cx="10374733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500505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5. TÌM HIỂU MỘT SỐ THỂ LOẠI TRANH ÁP PHÍCH</a:t>
            </a:r>
            <a:endParaRPr lang="zh-CN" altLang="en-US" sz="3200" b="1" dirty="0">
              <a:solidFill>
                <a:schemeClr val="accent1">
                  <a:lumMod val="10000"/>
                </a:schemeClr>
              </a:solidFill>
              <a:latin typeface="Times New Roman" pitchFamily="18" charset="0"/>
              <a:ea typeface="黑体" panose="02010600030101010101" pitchFamily="2" charset="-122"/>
              <a:cs typeface="Times New Roman" pitchFamily="18" charset="0"/>
            </a:endParaRPr>
          </a:p>
          <a:p>
            <a:pPr lvl="0" defTabSz="1500505">
              <a:spcBef>
                <a:spcPct val="50000"/>
              </a:spcBef>
            </a:pPr>
            <a:endParaRPr lang="zh-CN" altLang="en-US" sz="3200" dirty="0">
              <a:solidFill>
                <a:schemeClr val="bg1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209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/>
      <p:bldP spid="71692" grpId="0"/>
      <p:bldP spid="71693" grpId="0"/>
      <p:bldP spid="71694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-446682"/>
            <a:ext cx="16116084" cy="103098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424" y="4264360"/>
            <a:ext cx="4104455" cy="284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153" y="5687237"/>
            <a:ext cx="2425452" cy="2425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61909">
            <a:off x="12120349" y="5867359"/>
            <a:ext cx="3238594" cy="1789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032" y="5928005"/>
            <a:ext cx="3096344" cy="274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19" y="4047455"/>
            <a:ext cx="3012995" cy="200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" t="10295" r="4653" b="15918"/>
          <a:stretch/>
        </p:blipFill>
        <p:spPr bwMode="auto">
          <a:xfrm>
            <a:off x="7381032" y="1114972"/>
            <a:ext cx="3734008" cy="275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19575091">
            <a:off x="1935496" y="2176214"/>
            <a:ext cx="33682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00"/>
                </a:solidFill>
              </a:rPr>
              <a:t>Kiểm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tra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000000"/>
                </a:solidFill>
              </a:rPr>
              <a:t>đồ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dùng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học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tập</a:t>
            </a:r>
            <a:endParaRPr lang="en-US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0846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图片 67591" descr="PPT素材-04"/>
          <p:cNvPicPr>
            <a:picLocks noChangeAspect="1"/>
          </p:cNvPicPr>
          <p:nvPr/>
        </p:nvPicPr>
        <p:blipFill rotWithShape="1">
          <a:blip r:embed="rId3"/>
          <a:srcRect l="-4921" t="37642" r="4921" b="-5851"/>
          <a:stretch/>
        </p:blipFill>
        <p:spPr>
          <a:xfrm>
            <a:off x="-1403944" y="0"/>
            <a:ext cx="9084269" cy="9475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94" name="图片 67593" descr="PPT素材-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7375" y="-590550"/>
            <a:ext cx="9264650" cy="10440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8245128" y="2217614"/>
            <a:ext cx="7272014" cy="617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500505">
              <a:spcBef>
                <a:spcPct val="50000"/>
              </a:spcBef>
            </a:pP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phích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defTabSz="1500505">
              <a:spcBef>
                <a:spcPct val="50000"/>
              </a:spcBef>
              <a:buFontTx/>
              <a:buChar char="-"/>
            </a:pP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tin</a:t>
            </a:r>
          </a:p>
          <a:p>
            <a:pPr marL="457200" indent="-457200" defTabSz="1500505">
              <a:spcBef>
                <a:spcPct val="50000"/>
              </a:spcBef>
              <a:buFontTx/>
              <a:buChar char="-"/>
            </a:pP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endParaRPr lang="en-US" altLang="zh-CN" sz="40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defTabSz="1500505">
              <a:spcBef>
                <a:spcPct val="50000"/>
              </a:spcBef>
              <a:buFontTx/>
              <a:buChar char="-"/>
            </a:pP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4000" b="1" dirty="0">
              <a:latin typeface="Times New Roman" pitchFamily="18" charset="0"/>
              <a:cs typeface="Times New Roman" pitchFamily="18" charset="0"/>
            </a:endParaRPr>
          </a:p>
          <a:p>
            <a:pPr lvl="0" defTabSz="1500505">
              <a:spcBef>
                <a:spcPct val="50000"/>
              </a:spcBef>
            </a:pPr>
            <a:endParaRPr lang="zh-CN" altLang="en-US" dirty="0"/>
          </a:p>
          <a:p>
            <a:pPr defTabSz="1500505">
              <a:spcBef>
                <a:spcPct val="50000"/>
              </a:spcBef>
            </a:pPr>
            <a:endParaRPr lang="zh-CN" altLang="en-US" dirty="0"/>
          </a:p>
          <a:p>
            <a:pPr lvl="0" defTabSz="1500505"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0272" y="4089822"/>
            <a:ext cx="6397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QUAN SÁT – NHẬN THỨC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 ÁP PHÍCH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 descr="https://tranhsondauthaison.com.vn/wp-content/uploads/2020/12/tranh-hoa-huong-duong-vangogh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24" y="160338"/>
            <a:ext cx="7796728" cy="8465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216" y="160338"/>
            <a:ext cx="7344816" cy="846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8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273050"/>
            <a:ext cx="14978063" cy="902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7" name="图片 3096" descr="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4438" y="488950"/>
            <a:ext cx="8748712" cy="8696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4975" y="3379788"/>
            <a:ext cx="6399213" cy="609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708624" y="2145606"/>
            <a:ext cx="64807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do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97326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5" name="图片 37894" descr="1-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4" y="-158650"/>
            <a:ext cx="8280920" cy="880650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8064500" y="4089822"/>
            <a:ext cx="50116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500505"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00312" y="2865686"/>
            <a:ext cx="51125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phích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được chia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9151020" y="1115428"/>
            <a:ext cx="6696744" cy="7056784"/>
          </a:xfrm>
          <a:prstGeom prst="wedgeRoundRectCallout">
            <a:avLst>
              <a:gd name="adj1" fmla="val -68168"/>
              <a:gd name="adj2" fmla="val 33417"/>
              <a:gd name="adj3" fmla="val 16667"/>
            </a:avLst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rgbClr val="FF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25248" y="2001590"/>
            <a:ext cx="5616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69264" y="4643820"/>
            <a:ext cx="5760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5774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童心飞扬儿童教育PPT模板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833</Words>
  <Application>Microsoft Office PowerPoint</Application>
  <PresentationFormat>Custom</PresentationFormat>
  <Paragraphs>89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宋体</vt:lpstr>
      <vt:lpstr>Arial</vt:lpstr>
      <vt:lpstr>Calibri</vt:lpstr>
      <vt:lpstr>黑体</vt:lpstr>
      <vt:lpstr>Times New Roman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卡通童心飞扬儿童教育PPT模板</dc:title>
  <dc:creator>Http://Dian1.taobao.com</dc:creator>
  <dc:description>Http://Dian1.taobao.com</dc:description>
  <cp:lastModifiedBy>Admin</cp:lastModifiedBy>
  <cp:revision>83</cp:revision>
  <dcterms:created xsi:type="dcterms:W3CDTF">2015-09-14T06:10:00Z</dcterms:created>
  <dcterms:modified xsi:type="dcterms:W3CDTF">2023-07-19T09:54:37Z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2052-10.1.0.6028</vt:lpwstr>
  </property>
</Properties>
</file>