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4" r:id="rId3"/>
    <p:sldId id="274" r:id="rId4"/>
    <p:sldId id="256" r:id="rId5"/>
    <p:sldId id="265" r:id="rId6"/>
    <p:sldId id="277" r:id="rId7"/>
    <p:sldId id="272" r:id="rId8"/>
    <p:sldId id="275" r:id="rId9"/>
    <p:sldId id="276" r:id="rId10"/>
    <p:sldId id="273" r:id="rId11"/>
    <p:sldId id="278" r:id="rId12"/>
  </p:sldIdLst>
  <p:sldSz cx="12192000" cy="6858000"/>
  <p:notesSz cx="6858000" cy="9144000"/>
  <p:embeddedFontLs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Pacifico" panose="000005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DACE6"/>
    <a:srgbClr val="BA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91AB-8847-636C-9FA8-BEA061841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E0DC3-8ADB-C87E-2219-4BF3D01F9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7C453-0667-FE5D-815D-4ADB8EE4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8C07-B3B8-761B-908C-8F9DC07B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0712-E4D3-818C-1F64-F6B2386F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DDD8-ABE5-6AED-A837-2509581B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E2AE9-3E16-869C-F161-8C83BC68B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A0A2C-5AA2-81FD-E0B6-A888FB14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0A55-DA9D-DCDE-7BF4-618965D4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C8A6-086B-CCD8-4DC4-84819941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B058F8-9EDB-300C-718E-FCB035940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4B0EA-D1B3-AE49-04E9-B77EC8B27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FFE7C-C21C-B88F-DEC2-88E722B8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74F5C-4EB3-CBA8-16CC-E0CE1BBA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16D0-B680-1472-8E07-1D873BEC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3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3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77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5990-EC19-4A64-4A40-1F3917FF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5DA5-3F9B-99CE-C4E1-C7195C8E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BD553-44C8-492D-8E57-9708AF0E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D2FC0-D08C-2339-BFCB-D45C914A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E065-66CD-0095-D95A-84F8C519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1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FB73-A574-E6EC-A477-43F55D74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D9D22-145F-F5D0-4307-7C5AD1533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10A44-215C-4804-D514-01B1C7F5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21DE-3806-64D8-AD57-6A4C9673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E822-7E5B-D8A9-61D9-74BED5F9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EB81-365A-08B7-2D29-1A5A6CFD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805B-EA11-3EA1-0072-4D8AF74ED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6A299-6E5B-AEFC-A558-74D0EB1B7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C0BB4-DF13-FF37-5BC1-CB5FD57D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31185-9D41-3708-9132-B9CE7212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CE684-CAA5-8EB1-F566-4E89BC02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0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F8A9-568A-1799-031A-7C7E3F0F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D064B-9F82-77C0-A1F4-1BF610335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FEC6B-961A-9A6C-772D-C39AF53F3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B23D6-5CE0-386D-F692-BFAA46E97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43CB7-6D29-F56F-B1BA-2B1AFE765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E4B19-6D68-2465-DE23-A9C7B6D6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B3969-C31E-1A85-FF0E-1BC1BB0C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9962D-1CFC-5E33-B66E-B0FA4FE0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CFFF-C36C-A140-C6AA-9C2E40C2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F0C55-84AF-9B8F-6C05-EBDF4FE1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543AC-AE0F-7BCB-35E4-13C16AF4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08A87-8E59-0C78-6146-7673BBF5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6C711-C8C5-781A-53E1-91F8F794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A9A13-1B32-B3DC-0C78-49265FDC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6140-7E36-7F96-E1E7-4B36757F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D18-3244-D894-5E7D-0C36F1C4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E2AA-627D-83A4-3028-5AE0132AD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9ECE8-A4FE-37B6-C317-D1A8F68F9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4F7F9-F9CE-8773-D1DC-A744BD5C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CB33B-EE2C-90AF-D70B-FAB80DFE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A1574-18A3-B5D0-89AD-CB6F78D4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8312-EEE4-9CFF-3A70-F7FB04D8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AAF4-5869-FFAF-26FA-E9E8C0DC2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4FFC2-E64D-F3A8-06AE-B31EB9C7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425D-CADE-9B17-406C-EA789304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3C678-195C-576B-5350-1ED7A579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B7624-6118-9065-ED93-0DD31BE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B7AF8-6A1A-8E77-4FBB-1ADEC8E7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7BDC-6B45-A81B-9E65-61557428B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BD446-DA86-CF5B-30C5-927684840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61F3-4AC2-46C7-8752-A4948D4EB24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898F-FC2E-CA27-71C1-9B042190D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BA88-402C-4AF5-66B0-5D61A3399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DA9D-3631-4E3D-B7F8-7B5B961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sv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A561-93CE-1D59-DAD3-3B0DB8ABA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A4273-E2C8-2A74-5983-F6DCF3B34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003306EA-4A15-9CE0-5864-A7771066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7041F-D1ED-D436-439F-A06AFA9DEA9E}"/>
              </a:ext>
            </a:extLst>
          </p:cNvPr>
          <p:cNvSpPr/>
          <p:nvPr/>
        </p:nvSpPr>
        <p:spPr>
          <a:xfrm>
            <a:off x="754064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27A2D-0ABB-C854-29B5-70CCB508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3" y="933451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SỐ HỌC 6 - CHƯƠNG </a:t>
            </a:r>
            <a:r>
              <a:rPr lang="vi-VN" altLang="vi-VN" sz="2400" b="1" dirty="0">
                <a:latin typeface="Nunito" pitchFamily="2" charset="-93"/>
                <a:cs typeface="Arial" panose="020B0604020202020204" pitchFamily="34" charset="0"/>
              </a:rPr>
              <a:t>V</a:t>
            </a:r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I: </a:t>
            </a:r>
            <a:r>
              <a:rPr lang="vi-VN" altLang="vi-VN" sz="2400" b="1" dirty="0">
                <a:latin typeface="Nunito" pitchFamily="2" charset="-93"/>
                <a:cs typeface="Arial" panose="020B0604020202020204" pitchFamily="34" charset="0"/>
              </a:rPr>
              <a:t>HÌNH HỌC PHẲNG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D2120-058B-D234-1276-4614C1E5A134}"/>
              </a:ext>
            </a:extLst>
          </p:cNvPr>
          <p:cNvSpPr txBox="1"/>
          <p:nvPr/>
        </p:nvSpPr>
        <p:spPr>
          <a:xfrm>
            <a:off x="918426" y="2381189"/>
            <a:ext cx="103694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</a:t>
            </a:r>
            <a:r>
              <a:rPr lang="vi-VN" sz="4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: </a:t>
            </a:r>
            <a:r>
              <a:rPr lang="vi-VN" sz="4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HAI ĐƯỜNG THẲNG CẮT NHAU. HAI ĐƯỜNG THẲNG SONG SONG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7BC22-045B-4BEC-4438-DA468D88701E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C3EDCB-7B19-35F3-ECA2-37A22180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9" y="4891089"/>
            <a:ext cx="79771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426004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85D8-F937-EA3B-B495-B88FB579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Điền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chấm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6050-4259-6104-BC0D-EEB32D17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22" y="1162756"/>
            <a:ext cx="10515600" cy="472069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Hai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b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……………………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……………..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Hai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b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…………………….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:…………………</a:t>
            </a:r>
          </a:p>
          <a:p>
            <a:pPr marL="514350" indent="-514350">
              <a:buAutoNum type="arabicPeriod"/>
            </a:pPr>
            <a:r>
              <a:rPr lang="en-US" dirty="0"/>
              <a:t>Cho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….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:……………………………                     </a:t>
            </a:r>
            <a:r>
              <a:rPr lang="en-US" i="1" dirty="0"/>
              <a:t>(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gọi</a:t>
            </a:r>
            <a:r>
              <a:rPr lang="en-US" i="1" dirty="0"/>
              <a:t> </a:t>
            </a:r>
            <a:r>
              <a:rPr lang="en-US" i="1" dirty="0" err="1"/>
              <a:t>tên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đường</a:t>
            </a:r>
            <a:r>
              <a:rPr lang="en-US" i="1" dirty="0"/>
              <a:t> </a:t>
            </a:r>
            <a:r>
              <a:rPr lang="en-US" i="1" dirty="0" err="1"/>
              <a:t>thẳng</a:t>
            </a:r>
            <a:r>
              <a:rPr lang="en-US" i="1" dirty="0"/>
              <a:t> </a:t>
            </a:r>
            <a:r>
              <a:rPr lang="en-US" i="1" dirty="0" err="1"/>
              <a:t>trùng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)</a:t>
            </a:r>
          </a:p>
          <a:p>
            <a:pPr marL="514350" indent="-514350">
              <a:buAutoNum type="alphaLcParenR"/>
            </a:pP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AB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……………….</a:t>
            </a:r>
          </a:p>
          <a:p>
            <a:pPr marL="514350" indent="-514350">
              <a:buAutoNum type="alphaLcParenR"/>
            </a:pPr>
            <a:r>
              <a:rPr lang="en-US" dirty="0"/>
              <a:t>Hai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d </a:t>
            </a:r>
            <a:r>
              <a:rPr lang="en-US" dirty="0" err="1"/>
              <a:t>và</a:t>
            </a:r>
            <a:r>
              <a:rPr lang="en-US" dirty="0"/>
              <a:t> AC …………………..</a:t>
            </a:r>
            <a:r>
              <a:rPr lang="en-US" dirty="0" err="1"/>
              <a:t>tại</a:t>
            </a:r>
            <a:r>
              <a:rPr lang="en-US" dirty="0"/>
              <a:t>………………….</a:t>
            </a:r>
          </a:p>
          <a:p>
            <a:pPr marL="514350" indent="-514350">
              <a:buAutoNum type="alphaLcParenR"/>
            </a:pPr>
            <a:r>
              <a:rPr lang="en-US" dirty="0"/>
              <a:t>D </a:t>
            </a:r>
            <a:r>
              <a:rPr lang="en-US" dirty="0" err="1"/>
              <a:t>là</a:t>
            </a:r>
            <a:r>
              <a:rPr lang="en-US" dirty="0"/>
              <a:t>……………………….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.….</a:t>
            </a:r>
            <a:r>
              <a:rPr lang="en-US" dirty="0" err="1"/>
              <a:t>và</a:t>
            </a:r>
            <a:r>
              <a:rPr lang="en-US" dirty="0"/>
              <a:t>………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53B14-3F80-183C-7DF4-200B82F11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321" y="2833511"/>
            <a:ext cx="3717473" cy="29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4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864" y="1757253"/>
            <a:ext cx="1445843" cy="1454647"/>
            <a:chOff x="0" y="0"/>
            <a:chExt cx="2891686" cy="290929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Ả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0435" y="1757253"/>
            <a:ext cx="1445843" cy="1454647"/>
            <a:chOff x="0" y="0"/>
            <a:chExt cx="2891686" cy="290929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I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1689064">
            <a:off x="-789094" y="1474445"/>
            <a:ext cx="2469338" cy="1638041"/>
          </a:xfrm>
          <a:custGeom>
            <a:avLst/>
            <a:gdLst/>
            <a:ahLst/>
            <a:cxnLst/>
            <a:rect l="l" t="t" r="r" b="b"/>
            <a:pathLst>
              <a:path w="3704007" h="2457061">
                <a:moveTo>
                  <a:pt x="0" y="0"/>
                </a:moveTo>
                <a:lnTo>
                  <a:pt x="3704007" y="0"/>
                </a:lnTo>
                <a:lnTo>
                  <a:pt x="3704007" y="2457061"/>
                </a:lnTo>
                <a:lnTo>
                  <a:pt x="0" y="2457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805855">
            <a:off x="394297" y="4078069"/>
            <a:ext cx="1765787" cy="2245835"/>
          </a:xfrm>
          <a:custGeom>
            <a:avLst/>
            <a:gdLst/>
            <a:ahLst/>
            <a:cxnLst/>
            <a:rect l="l" t="t" r="r" b="b"/>
            <a:pathLst>
              <a:path w="2648681" h="3368752">
                <a:moveTo>
                  <a:pt x="0" y="0"/>
                </a:moveTo>
                <a:lnTo>
                  <a:pt x="2648681" y="0"/>
                </a:lnTo>
                <a:lnTo>
                  <a:pt x="2648681" y="3368752"/>
                </a:lnTo>
                <a:lnTo>
                  <a:pt x="0" y="3368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94151" y="3580321"/>
            <a:ext cx="1445843" cy="1454647"/>
            <a:chOff x="0" y="0"/>
            <a:chExt cx="2891686" cy="2909293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M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52005" y="3580321"/>
            <a:ext cx="1445843" cy="1454647"/>
            <a:chOff x="0" y="0"/>
            <a:chExt cx="2891686" cy="2909293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Ư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45722" y="1756195"/>
            <a:ext cx="1445843" cy="1456763"/>
            <a:chOff x="0" y="0"/>
            <a:chExt cx="2891686" cy="2913527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2891686" cy="2913527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37528" y="621736"/>
              <a:ext cx="2016632" cy="1801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Courier Prime Bold"/>
                </a:rPr>
                <a:t>W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2745722" y="1757253"/>
            <a:ext cx="1445843" cy="145464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b="1"/>
          </a:p>
        </p:txBody>
      </p:sp>
      <p:grpSp>
        <p:nvGrpSpPr>
          <p:cNvPr id="20" name="Group 20"/>
          <p:cNvGrpSpPr/>
          <p:nvPr/>
        </p:nvGrpSpPr>
        <p:grpSpPr>
          <a:xfrm>
            <a:off x="4497293" y="1757253"/>
            <a:ext cx="1445843" cy="1454647"/>
            <a:chOff x="0" y="0"/>
            <a:chExt cx="2891686" cy="2909293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 dirty="0">
                  <a:solidFill>
                    <a:srgbClr val="171717"/>
                  </a:solidFill>
                  <a:latin typeface="Paytone One"/>
                </a:rPr>
                <a:t>I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45722" y="3580321"/>
            <a:ext cx="1445843" cy="1454647"/>
            <a:chOff x="0" y="0"/>
            <a:chExt cx="2891686" cy="2909293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Ậ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497293" y="3580321"/>
            <a:ext cx="1445843" cy="1454647"/>
            <a:chOff x="0" y="0"/>
            <a:chExt cx="2891686" cy="2909293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48864" y="3580321"/>
            <a:ext cx="1445843" cy="1454647"/>
            <a:chOff x="0" y="0"/>
            <a:chExt cx="2891686" cy="2909293"/>
          </a:xfrm>
        </p:grpSpPr>
        <p:sp>
          <p:nvSpPr>
            <p:cNvPr id="30" name="AutoShape 30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T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000435" y="3580321"/>
            <a:ext cx="1445843" cy="1454647"/>
            <a:chOff x="0" y="0"/>
            <a:chExt cx="2891686" cy="2909293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2891686" cy="290929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37528" y="631264"/>
              <a:ext cx="2016632" cy="1740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667"/>
                </a:lnSpc>
              </a:pPr>
              <a:r>
                <a:rPr lang="en-US" sz="6667" b="1">
                  <a:solidFill>
                    <a:srgbClr val="171717"/>
                  </a:solidFill>
                  <a:latin typeface="Paytone One"/>
                </a:rPr>
                <a:t>H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10649239" y="4870411"/>
            <a:ext cx="984839" cy="934592"/>
          </a:xfrm>
          <a:custGeom>
            <a:avLst/>
            <a:gdLst/>
            <a:ahLst/>
            <a:cxnLst/>
            <a:rect l="l" t="t" r="r" b="b"/>
            <a:pathLst>
              <a:path w="1477258" h="1401888">
                <a:moveTo>
                  <a:pt x="0" y="0"/>
                </a:moveTo>
                <a:lnTo>
                  <a:pt x="1477259" y="0"/>
                </a:lnTo>
                <a:lnTo>
                  <a:pt x="1477259" y="1401888"/>
                </a:lnTo>
                <a:lnTo>
                  <a:pt x="0" y="1401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9121887" y="1274693"/>
            <a:ext cx="882887" cy="930185"/>
          </a:xfrm>
          <a:custGeom>
            <a:avLst/>
            <a:gdLst/>
            <a:ahLst/>
            <a:cxnLst/>
            <a:rect l="l" t="t" r="r" b="b"/>
            <a:pathLst>
              <a:path w="1324331" h="1395278">
                <a:moveTo>
                  <a:pt x="0" y="0"/>
                </a:moveTo>
                <a:lnTo>
                  <a:pt x="1324331" y="0"/>
                </a:lnTo>
                <a:lnTo>
                  <a:pt x="1324331" y="1395277"/>
                </a:lnTo>
                <a:lnTo>
                  <a:pt x="0" y="13952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120440" y="1303915"/>
            <a:ext cx="759585" cy="759585"/>
          </a:xfrm>
          <a:custGeom>
            <a:avLst/>
            <a:gdLst/>
            <a:ahLst/>
            <a:cxnLst/>
            <a:rect l="l" t="t" r="r" b="b"/>
            <a:pathLst>
              <a:path w="1139377" h="1139377">
                <a:moveTo>
                  <a:pt x="0" y="0"/>
                </a:moveTo>
                <a:lnTo>
                  <a:pt x="1139377" y="0"/>
                </a:lnTo>
                <a:lnTo>
                  <a:pt x="1139377" y="1139377"/>
                </a:lnTo>
                <a:lnTo>
                  <a:pt x="0" y="11393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5964109">
            <a:off x="11501444" y="733224"/>
            <a:ext cx="1381112" cy="2922988"/>
          </a:xfrm>
          <a:custGeom>
            <a:avLst/>
            <a:gdLst/>
            <a:ahLst/>
            <a:cxnLst/>
            <a:rect l="l" t="t" r="r" b="b"/>
            <a:pathLst>
              <a:path w="2071668" h="4384482">
                <a:moveTo>
                  <a:pt x="0" y="0"/>
                </a:moveTo>
                <a:lnTo>
                  <a:pt x="2071668" y="0"/>
                </a:lnTo>
                <a:lnTo>
                  <a:pt x="2071668" y="4384482"/>
                </a:lnTo>
                <a:lnTo>
                  <a:pt x="0" y="43844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717073" y="5538303"/>
            <a:ext cx="855287" cy="860841"/>
          </a:xfrm>
          <a:custGeom>
            <a:avLst/>
            <a:gdLst/>
            <a:ahLst/>
            <a:cxnLst/>
            <a:rect l="l" t="t" r="r" b="b"/>
            <a:pathLst>
              <a:path w="1282930" h="1291261">
                <a:moveTo>
                  <a:pt x="0" y="0"/>
                </a:moveTo>
                <a:lnTo>
                  <a:pt x="1282931" y="0"/>
                </a:lnTo>
                <a:lnTo>
                  <a:pt x="1282931" y="1291261"/>
                </a:lnTo>
                <a:lnTo>
                  <a:pt x="0" y="12912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639080">
            <a:off x="10168456" y="2057307"/>
            <a:ext cx="961567" cy="1066927"/>
          </a:xfrm>
          <a:custGeom>
            <a:avLst/>
            <a:gdLst/>
            <a:ahLst/>
            <a:cxnLst/>
            <a:rect l="l" t="t" r="r" b="b"/>
            <a:pathLst>
              <a:path w="1442351" h="1600390">
                <a:moveTo>
                  <a:pt x="0" y="0"/>
                </a:moveTo>
                <a:lnTo>
                  <a:pt x="1442351" y="0"/>
                </a:lnTo>
                <a:lnTo>
                  <a:pt x="1442351" y="1600390"/>
                </a:lnTo>
                <a:lnTo>
                  <a:pt x="0" y="16003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  <p:grpSp>
        <p:nvGrpSpPr>
          <p:cNvPr id="41" name="Group 41"/>
          <p:cNvGrpSpPr/>
          <p:nvPr/>
        </p:nvGrpSpPr>
        <p:grpSpPr>
          <a:xfrm>
            <a:off x="4773732" y="728614"/>
            <a:ext cx="2552385" cy="673079"/>
            <a:chOff x="0" y="0"/>
            <a:chExt cx="5104770" cy="1346158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5104770" cy="1346158"/>
            </a:xfrm>
            <a:prstGeom prst="rect">
              <a:avLst/>
            </a:prstGeom>
            <a:solidFill>
              <a:srgbClr val="1717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94960" y="314284"/>
              <a:ext cx="4314852" cy="692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Courier Prime"/>
                </a:rPr>
                <a:t>LET'S PLAY!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964486" y="2104634"/>
            <a:ext cx="1008316" cy="87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667"/>
              </a:lnSpc>
            </a:pPr>
            <a:r>
              <a:rPr lang="en-US" sz="6667" b="1" dirty="0">
                <a:solidFill>
                  <a:srgbClr val="171717"/>
                </a:solidFill>
                <a:latin typeface="Paytone One"/>
              </a:rPr>
              <a:t>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838106" y="5500203"/>
            <a:ext cx="6608172" cy="736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00"/>
              </a:lnSpc>
            </a:pP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Mật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mã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đã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được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mã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hóa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bởi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ký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tự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. </a:t>
            </a:r>
          </a:p>
          <a:p>
            <a:pPr algn="ctr" defTabSz="609630">
              <a:lnSpc>
                <a:spcPts val="280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Hãy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giải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mật</a:t>
            </a:r>
            <a:r>
              <a:rPr lang="en-US" sz="3200" b="1" dirty="0">
                <a:solidFill>
                  <a:srgbClr val="FFFFFF"/>
                </a:solidFill>
                <a:latin typeface="Paytone One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Paytone One"/>
              </a:rPr>
              <a:t>mã</a:t>
            </a:r>
            <a:endParaRPr lang="en-US" sz="3200" b="1" dirty="0">
              <a:solidFill>
                <a:srgbClr val="FFFFFF"/>
              </a:solidFill>
              <a:latin typeface="Payton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B2E8-7831-E152-8B57-8B368D5B7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1941C-2EAE-9FF8-F06F-9FE2F6E5D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AA9BC-FC17-3B74-3CF5-322C835E5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8" t="11669" r="12499" b="10598"/>
          <a:stretch/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26F0F-AC26-AAEF-B1AA-D4965A7AAD03}"/>
              </a:ext>
            </a:extLst>
          </p:cNvPr>
          <p:cNvSpPr txBox="1"/>
          <p:nvPr/>
        </p:nvSpPr>
        <p:spPr>
          <a:xfrm>
            <a:off x="2833511" y="1892982"/>
            <a:ext cx="652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D   U   O   N   G         T    H   A   N   G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0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165AD4-85FB-3D37-84E8-160C24E20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0" t="11339" r="12407" b="9911"/>
          <a:stretch/>
        </p:blipFill>
        <p:spPr>
          <a:xfrm>
            <a:off x="-56445" y="0"/>
            <a:ext cx="12248445" cy="702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E476D-DE52-4C0B-5EB1-873631D3AC9D}"/>
              </a:ext>
            </a:extLst>
          </p:cNvPr>
          <p:cNvSpPr txBox="1"/>
          <p:nvPr/>
        </p:nvSpPr>
        <p:spPr>
          <a:xfrm>
            <a:off x="2833511" y="1892982"/>
            <a:ext cx="652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    D   I    E    M        C    H   U   N   G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61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4293" y="-193647"/>
            <a:ext cx="7636548" cy="7636548"/>
          </a:xfrm>
          <a:custGeom>
            <a:avLst/>
            <a:gdLst/>
            <a:ahLst/>
            <a:cxnLst/>
            <a:rect l="l" t="t" r="r" b="b"/>
            <a:pathLst>
              <a:path w="11454822" h="11454822">
                <a:moveTo>
                  <a:pt x="0" y="0"/>
                </a:moveTo>
                <a:lnTo>
                  <a:pt x="11454822" y="0"/>
                </a:lnTo>
                <a:lnTo>
                  <a:pt x="11454822" y="11454822"/>
                </a:lnTo>
                <a:lnTo>
                  <a:pt x="0" y="1145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715657" y="-193647"/>
            <a:ext cx="7636548" cy="7636548"/>
          </a:xfrm>
          <a:custGeom>
            <a:avLst/>
            <a:gdLst/>
            <a:ahLst/>
            <a:cxnLst/>
            <a:rect l="l" t="t" r="r" b="b"/>
            <a:pathLst>
              <a:path w="11454822" h="11454822">
                <a:moveTo>
                  <a:pt x="0" y="0"/>
                </a:moveTo>
                <a:lnTo>
                  <a:pt x="11454822" y="0"/>
                </a:lnTo>
                <a:lnTo>
                  <a:pt x="11454822" y="11454822"/>
                </a:lnTo>
                <a:lnTo>
                  <a:pt x="0" y="1145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1273216" y="1408048"/>
            <a:ext cx="9579266" cy="4261305"/>
            <a:chOff x="0" y="0"/>
            <a:chExt cx="2078048" cy="74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78048" cy="745531"/>
            </a:xfrm>
            <a:custGeom>
              <a:avLst/>
              <a:gdLst/>
              <a:ahLst/>
              <a:cxnLst/>
              <a:rect l="l" t="t" r="r" b="b"/>
              <a:pathLst>
                <a:path w="2078048" h="745531">
                  <a:moveTo>
                    <a:pt x="32555" y="0"/>
                  </a:moveTo>
                  <a:lnTo>
                    <a:pt x="2045492" y="0"/>
                  </a:lnTo>
                  <a:cubicBezTo>
                    <a:pt x="2054127" y="0"/>
                    <a:pt x="2062407" y="3430"/>
                    <a:pt x="2068512" y="9535"/>
                  </a:cubicBezTo>
                  <a:cubicBezTo>
                    <a:pt x="2074618" y="15641"/>
                    <a:pt x="2078048" y="23921"/>
                    <a:pt x="2078048" y="32555"/>
                  </a:cubicBezTo>
                  <a:lnTo>
                    <a:pt x="2078048" y="712976"/>
                  </a:lnTo>
                  <a:cubicBezTo>
                    <a:pt x="2078048" y="730956"/>
                    <a:pt x="2063472" y="745531"/>
                    <a:pt x="2045492" y="745531"/>
                  </a:cubicBezTo>
                  <a:lnTo>
                    <a:pt x="32555" y="745531"/>
                  </a:lnTo>
                  <a:cubicBezTo>
                    <a:pt x="14576" y="745531"/>
                    <a:pt x="0" y="730956"/>
                    <a:pt x="0" y="712976"/>
                  </a:cubicBezTo>
                  <a:lnTo>
                    <a:pt x="0" y="32555"/>
                  </a:lnTo>
                  <a:cubicBezTo>
                    <a:pt x="0" y="14576"/>
                    <a:pt x="14576" y="0"/>
                    <a:pt x="3255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078048" cy="7931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400555" y="3538700"/>
            <a:ext cx="570490" cy="570490"/>
          </a:xfrm>
          <a:custGeom>
            <a:avLst/>
            <a:gdLst/>
            <a:ahLst/>
            <a:cxnLst/>
            <a:rect l="l" t="t" r="r" b="b"/>
            <a:pathLst>
              <a:path w="855735" h="855735">
                <a:moveTo>
                  <a:pt x="0" y="0"/>
                </a:moveTo>
                <a:lnTo>
                  <a:pt x="855736" y="0"/>
                </a:lnTo>
                <a:lnTo>
                  <a:pt x="855736" y="855735"/>
                </a:lnTo>
                <a:lnTo>
                  <a:pt x="0" y="855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0936288" y="3429000"/>
            <a:ext cx="559505" cy="559505"/>
          </a:xfrm>
          <a:custGeom>
            <a:avLst/>
            <a:gdLst/>
            <a:ahLst/>
            <a:cxnLst/>
            <a:rect l="l" t="t" r="r" b="b"/>
            <a:pathLst>
              <a:path w="839258" h="839258">
                <a:moveTo>
                  <a:pt x="0" y="0"/>
                </a:moveTo>
                <a:lnTo>
                  <a:pt x="839258" y="0"/>
                </a:lnTo>
                <a:lnTo>
                  <a:pt x="839258" y="839258"/>
                </a:lnTo>
                <a:lnTo>
                  <a:pt x="0" y="839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5779918" y="445669"/>
            <a:ext cx="526711" cy="526711"/>
          </a:xfrm>
          <a:custGeom>
            <a:avLst/>
            <a:gdLst/>
            <a:ahLst/>
            <a:cxnLst/>
            <a:rect l="l" t="t" r="r" b="b"/>
            <a:pathLst>
              <a:path w="790067" h="790067">
                <a:moveTo>
                  <a:pt x="0" y="0"/>
                </a:moveTo>
                <a:lnTo>
                  <a:pt x="790068" y="0"/>
                </a:lnTo>
                <a:lnTo>
                  <a:pt x="790068" y="790067"/>
                </a:lnTo>
                <a:lnTo>
                  <a:pt x="0" y="790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5828482" y="6126921"/>
            <a:ext cx="535038" cy="535038"/>
          </a:xfrm>
          <a:custGeom>
            <a:avLst/>
            <a:gdLst/>
            <a:ahLst/>
            <a:cxnLst/>
            <a:rect l="l" t="t" r="r" b="b"/>
            <a:pathLst>
              <a:path w="802557" h="802557">
                <a:moveTo>
                  <a:pt x="0" y="0"/>
                </a:moveTo>
                <a:lnTo>
                  <a:pt x="802556" y="0"/>
                </a:lnTo>
                <a:lnTo>
                  <a:pt x="802556" y="802557"/>
                </a:lnTo>
                <a:lnTo>
                  <a:pt x="0" y="802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F382CD-9C55-A88D-C5C2-EBD7415ED0A0}"/>
              </a:ext>
            </a:extLst>
          </p:cNvPr>
          <p:cNvSpPr/>
          <p:nvPr/>
        </p:nvSpPr>
        <p:spPr>
          <a:xfrm>
            <a:off x="929430" y="609121"/>
            <a:ext cx="1016000" cy="1016000"/>
          </a:xfrm>
          <a:prstGeom prst="ellipse">
            <a:avLst/>
          </a:prstGeom>
          <a:solidFill>
            <a:srgbClr val="F16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Pacifico" panose="00000500000000000000" pitchFamily="2" charset="0"/>
              </a:rPr>
              <a:t>?</a:t>
            </a:r>
            <a:endParaRPr lang="en-US" sz="6000" b="1" dirty="0">
              <a:solidFill>
                <a:srgbClr val="FFFF00"/>
              </a:solidFill>
              <a:latin typeface="Pacifico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9806-6154-FBE3-8AA1-087DA82026D4}"/>
              </a:ext>
            </a:extLst>
          </p:cNvPr>
          <p:cNvSpPr txBox="1"/>
          <p:nvPr/>
        </p:nvSpPr>
        <p:spPr>
          <a:xfrm>
            <a:off x="1925893" y="2502685"/>
            <a:ext cx="8734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dirty="0">
                <a:latin typeface="Nunito" pitchFamily="2" charset="0"/>
              </a:rPr>
              <a:t>Giữa 2 đường thẳng có thể tồn tại mấy </a:t>
            </a:r>
            <a:r>
              <a:rPr lang="vi-VN" sz="4200" b="1" dirty="0">
                <a:solidFill>
                  <a:srgbClr val="7030A0"/>
                </a:solidFill>
                <a:latin typeface="Nunito" pitchFamily="2" charset="0"/>
              </a:rPr>
              <a:t>điểm chung</a:t>
            </a:r>
            <a:r>
              <a:rPr lang="vi-VN" sz="4200" dirty="0">
                <a:latin typeface="Nunito" pitchFamily="2" charset="0"/>
              </a:rPr>
              <a:t>?</a:t>
            </a:r>
          </a:p>
          <a:p>
            <a:endParaRPr lang="en-US" sz="42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5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C33BB-9A95-4BA6-2464-CDEED925F70D}"/>
              </a:ext>
            </a:extLst>
          </p:cNvPr>
          <p:cNvSpPr txBox="1"/>
          <p:nvPr/>
        </p:nvSpPr>
        <p:spPr>
          <a:xfrm>
            <a:off x="1939914" y="1048295"/>
            <a:ext cx="960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2A1C72"/>
                </a:solidFill>
                <a:latin typeface="Nunito" pitchFamily="2" charset="0"/>
              </a:rPr>
              <a:t>VỊ TRÍ TƯƠNG ĐỐI CỦA 2 ĐƯỜNG THẲNG TRONG MẶT PHẲNG</a:t>
            </a:r>
            <a:endParaRPr lang="en-US" sz="2400" b="1" dirty="0">
              <a:solidFill>
                <a:srgbClr val="2A1C72"/>
              </a:solidFill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AC9CF-127F-2CBC-5639-B9ADDFAD5730}"/>
              </a:ext>
            </a:extLst>
          </p:cNvPr>
          <p:cNvSpPr txBox="1"/>
          <p:nvPr/>
        </p:nvSpPr>
        <p:spPr>
          <a:xfrm>
            <a:off x="1666540" y="1895010"/>
            <a:ext cx="90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333333"/>
                </a:solidFill>
                <a:latin typeface="Nunito" pitchFamily="2" charset="0"/>
              </a:rPr>
              <a:t>1. Hai đường thẳng a và b </a:t>
            </a:r>
            <a:r>
              <a:rPr lang="vi-VN" sz="2800" b="1" dirty="0">
                <a:solidFill>
                  <a:srgbClr val="FF0000"/>
                </a:solidFill>
                <a:latin typeface="Nunito" pitchFamily="2" charset="0"/>
              </a:rPr>
              <a:t>không có</a:t>
            </a:r>
            <a:r>
              <a:rPr lang="vi-VN" sz="2800" b="1" dirty="0">
                <a:solidFill>
                  <a:srgbClr val="333333"/>
                </a:solidFill>
                <a:latin typeface="Nunito" pitchFamily="2" charset="0"/>
              </a:rPr>
              <a:t> điểm chung</a:t>
            </a:r>
            <a:endParaRPr lang="vi-VN" sz="2800" dirty="0">
              <a:solidFill>
                <a:srgbClr val="333333"/>
              </a:solidFill>
              <a:latin typeface="Nunito" pitchFamily="2" charset="0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" y="531409"/>
            <a:ext cx="1299879" cy="1299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00CAA-9EBF-7840-CC78-BEE906512237}"/>
              </a:ext>
            </a:extLst>
          </p:cNvPr>
          <p:cNvSpPr txBox="1"/>
          <p:nvPr/>
        </p:nvSpPr>
        <p:spPr>
          <a:xfrm>
            <a:off x="1787515" y="3129074"/>
            <a:ext cx="5200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Nunito" pitchFamily="2" charset="0"/>
              </a:rPr>
              <a:t>a và b </a:t>
            </a:r>
            <a:r>
              <a:rPr lang="vi-VN" sz="2800" b="1" dirty="0">
                <a:latin typeface="Nunito" pitchFamily="2" charset="0"/>
              </a:rPr>
              <a:t>song song </a:t>
            </a:r>
            <a:r>
              <a:rPr lang="vi-VN" sz="2800" dirty="0">
                <a:latin typeface="Nunito" pitchFamily="2" charset="0"/>
              </a:rPr>
              <a:t>với nhau</a:t>
            </a:r>
          </a:p>
          <a:p>
            <a:r>
              <a:rPr lang="vi-VN" sz="2800" dirty="0">
                <a:latin typeface="Nunito" pitchFamily="2" charset="0"/>
              </a:rPr>
              <a:t>Ký hiệu: a // b</a:t>
            </a:r>
            <a:endParaRPr lang="en-US" sz="2800" dirty="0">
              <a:latin typeface="Nunit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C05D4-0882-203A-5474-B827C1BF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09" y="2697858"/>
            <a:ext cx="39338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C33BB-9A95-4BA6-2464-CDEED925F70D}"/>
              </a:ext>
            </a:extLst>
          </p:cNvPr>
          <p:cNvSpPr txBox="1"/>
          <p:nvPr/>
        </p:nvSpPr>
        <p:spPr>
          <a:xfrm>
            <a:off x="1939914" y="1048295"/>
            <a:ext cx="960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2A1C72"/>
                </a:solidFill>
                <a:latin typeface="Nunito" pitchFamily="2" charset="0"/>
              </a:rPr>
              <a:t>VỊ TRÍ TƯƠNG ĐỐI CỦA 2 ĐƯỜNG THẲNG TRONG MẶT PHẲNG</a:t>
            </a:r>
            <a:endParaRPr lang="en-US" sz="2400" b="1" dirty="0">
              <a:solidFill>
                <a:srgbClr val="2A1C72"/>
              </a:solidFill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AC9CF-127F-2CBC-5639-B9ADDFAD5730}"/>
              </a:ext>
            </a:extLst>
          </p:cNvPr>
          <p:cNvSpPr txBox="1"/>
          <p:nvPr/>
        </p:nvSpPr>
        <p:spPr>
          <a:xfrm>
            <a:off x="1666540" y="1895010"/>
            <a:ext cx="90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333333"/>
                </a:solidFill>
                <a:latin typeface="Nunito" pitchFamily="2" charset="0"/>
              </a:rPr>
              <a:t>2. Hai đường thẳng a và b</a:t>
            </a:r>
            <a:r>
              <a:rPr lang="vi-VN" sz="2800" b="1" dirty="0">
                <a:solidFill>
                  <a:srgbClr val="FF0000"/>
                </a:solidFill>
                <a:latin typeface="Nunito" pitchFamily="2" charset="0"/>
              </a:rPr>
              <a:t> có 1</a:t>
            </a:r>
            <a:r>
              <a:rPr lang="vi-VN" sz="2800" b="1" dirty="0">
                <a:solidFill>
                  <a:srgbClr val="333333"/>
                </a:solidFill>
                <a:latin typeface="Nunito" pitchFamily="2" charset="0"/>
              </a:rPr>
              <a:t> điểm chung</a:t>
            </a:r>
            <a:endParaRPr lang="vi-VN" sz="2800" dirty="0">
              <a:solidFill>
                <a:srgbClr val="333333"/>
              </a:solidFill>
              <a:latin typeface="Nunito" pitchFamily="2" charset="0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" y="531409"/>
            <a:ext cx="1299879" cy="129987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34545-86EB-7DBD-742A-478C6579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28" y="2700624"/>
            <a:ext cx="3857625" cy="2352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BB016-5DCC-72FB-51F9-63D71C237431}"/>
              </a:ext>
            </a:extLst>
          </p:cNvPr>
          <p:cNvSpPr txBox="1"/>
          <p:nvPr/>
        </p:nvSpPr>
        <p:spPr>
          <a:xfrm>
            <a:off x="1787515" y="3129074"/>
            <a:ext cx="520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Nunito" pitchFamily="2" charset="0"/>
              </a:rPr>
              <a:t>a và b </a:t>
            </a:r>
            <a:r>
              <a:rPr lang="vi-VN" sz="2800" b="1" dirty="0">
                <a:latin typeface="Nunito" pitchFamily="2" charset="0"/>
              </a:rPr>
              <a:t>cắt nhau </a:t>
            </a:r>
            <a:r>
              <a:rPr lang="vi-VN" sz="2800" dirty="0">
                <a:latin typeface="Nunito" pitchFamily="2" charset="0"/>
              </a:rPr>
              <a:t>tại điểm </a:t>
            </a:r>
            <a:r>
              <a:rPr lang="vi-VN" sz="2800" b="1" dirty="0">
                <a:latin typeface="Nunito" pitchFamily="2" charset="0"/>
              </a:rPr>
              <a:t>P</a:t>
            </a:r>
            <a:endParaRPr lang="en-US" sz="2800" dirty="0">
              <a:latin typeface="Nunito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0C9A89-2049-ACC1-60CE-52A76FCC70C5}"/>
              </a:ext>
            </a:extLst>
          </p:cNvPr>
          <p:cNvCxnSpPr>
            <a:cxnSpLocks/>
          </p:cNvCxnSpPr>
          <p:nvPr/>
        </p:nvCxnSpPr>
        <p:spPr>
          <a:xfrm>
            <a:off x="8297334" y="3429000"/>
            <a:ext cx="0" cy="555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7953B2-8862-3665-8403-66F05D9F5333}"/>
              </a:ext>
            </a:extLst>
          </p:cNvPr>
          <p:cNvSpPr txBox="1"/>
          <p:nvPr/>
        </p:nvSpPr>
        <p:spPr>
          <a:xfrm>
            <a:off x="7678419" y="3059668"/>
            <a:ext cx="1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Điểm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C33BB-9A95-4BA6-2464-CDEED925F70D}"/>
              </a:ext>
            </a:extLst>
          </p:cNvPr>
          <p:cNvSpPr txBox="1"/>
          <p:nvPr/>
        </p:nvSpPr>
        <p:spPr>
          <a:xfrm>
            <a:off x="1939914" y="1048295"/>
            <a:ext cx="960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2A1C72"/>
                </a:solidFill>
                <a:latin typeface="Nunito" pitchFamily="2" charset="0"/>
              </a:rPr>
              <a:t>VỊ TRÍ TƯƠNG ĐỐI CỦA 2 ĐƯỜNG THẲNG TRONG MẶT PHẲNG</a:t>
            </a:r>
            <a:endParaRPr lang="en-US" sz="2400" b="1" dirty="0">
              <a:solidFill>
                <a:srgbClr val="2A1C72"/>
              </a:solidFill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AC9CF-127F-2CBC-5639-B9ADDFAD5730}"/>
              </a:ext>
            </a:extLst>
          </p:cNvPr>
          <p:cNvSpPr txBox="1"/>
          <p:nvPr/>
        </p:nvSpPr>
        <p:spPr>
          <a:xfrm>
            <a:off x="1666540" y="1895010"/>
            <a:ext cx="900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333333"/>
                </a:solidFill>
                <a:latin typeface="Nunito" pitchFamily="2" charset="0"/>
              </a:rPr>
              <a:t>3. Hai đường thẳng a và b </a:t>
            </a:r>
            <a:r>
              <a:rPr lang="vi-VN" sz="2800" b="1" dirty="0">
                <a:solidFill>
                  <a:srgbClr val="FF0000"/>
                </a:solidFill>
                <a:latin typeface="Nunito" pitchFamily="2" charset="0"/>
              </a:rPr>
              <a:t>có vô số </a:t>
            </a:r>
            <a:r>
              <a:rPr lang="vi-VN" sz="2800" b="1" dirty="0">
                <a:solidFill>
                  <a:srgbClr val="333333"/>
                </a:solidFill>
                <a:latin typeface="Nunito" pitchFamily="2" charset="0"/>
              </a:rPr>
              <a:t>điểm chung</a:t>
            </a:r>
            <a:endParaRPr lang="vi-VN" sz="2800" dirty="0">
              <a:solidFill>
                <a:srgbClr val="333333"/>
              </a:solidFill>
              <a:latin typeface="Nunito" pitchFamily="2" charset="0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" y="531409"/>
            <a:ext cx="1299879" cy="1299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00CAA-9EBF-7840-CC78-BEE906512237}"/>
              </a:ext>
            </a:extLst>
          </p:cNvPr>
          <p:cNvSpPr txBox="1"/>
          <p:nvPr/>
        </p:nvSpPr>
        <p:spPr>
          <a:xfrm>
            <a:off x="1787515" y="3129074"/>
            <a:ext cx="520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Nunito" pitchFamily="2" charset="0"/>
              </a:rPr>
              <a:t>a và b </a:t>
            </a:r>
            <a:r>
              <a:rPr lang="vi-VN" sz="2800" b="1" dirty="0">
                <a:latin typeface="Nunito" pitchFamily="2" charset="0"/>
              </a:rPr>
              <a:t>trùng nhau</a:t>
            </a:r>
            <a:endParaRPr lang="en-US" sz="2800" dirty="0">
              <a:latin typeface="Nuni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BEFE7-ED6B-4FDF-F290-EAD5E6645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73" y="2803280"/>
            <a:ext cx="3979427" cy="2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4293" y="-193647"/>
            <a:ext cx="7636548" cy="7636548"/>
          </a:xfrm>
          <a:custGeom>
            <a:avLst/>
            <a:gdLst/>
            <a:ahLst/>
            <a:cxnLst/>
            <a:rect l="l" t="t" r="r" b="b"/>
            <a:pathLst>
              <a:path w="11454822" h="11454822">
                <a:moveTo>
                  <a:pt x="0" y="0"/>
                </a:moveTo>
                <a:lnTo>
                  <a:pt x="11454822" y="0"/>
                </a:lnTo>
                <a:lnTo>
                  <a:pt x="11454822" y="11454822"/>
                </a:lnTo>
                <a:lnTo>
                  <a:pt x="0" y="1145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715657" y="-193647"/>
            <a:ext cx="7636548" cy="7636548"/>
          </a:xfrm>
          <a:custGeom>
            <a:avLst/>
            <a:gdLst/>
            <a:ahLst/>
            <a:cxnLst/>
            <a:rect l="l" t="t" r="r" b="b"/>
            <a:pathLst>
              <a:path w="11454822" h="11454822">
                <a:moveTo>
                  <a:pt x="0" y="0"/>
                </a:moveTo>
                <a:lnTo>
                  <a:pt x="11454822" y="0"/>
                </a:lnTo>
                <a:lnTo>
                  <a:pt x="11454822" y="11454822"/>
                </a:lnTo>
                <a:lnTo>
                  <a:pt x="0" y="1145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1273216" y="1408048"/>
            <a:ext cx="9579266" cy="4261305"/>
            <a:chOff x="0" y="0"/>
            <a:chExt cx="2078048" cy="74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78048" cy="745531"/>
            </a:xfrm>
            <a:custGeom>
              <a:avLst/>
              <a:gdLst/>
              <a:ahLst/>
              <a:cxnLst/>
              <a:rect l="l" t="t" r="r" b="b"/>
              <a:pathLst>
                <a:path w="2078048" h="745531">
                  <a:moveTo>
                    <a:pt x="32555" y="0"/>
                  </a:moveTo>
                  <a:lnTo>
                    <a:pt x="2045492" y="0"/>
                  </a:lnTo>
                  <a:cubicBezTo>
                    <a:pt x="2054127" y="0"/>
                    <a:pt x="2062407" y="3430"/>
                    <a:pt x="2068512" y="9535"/>
                  </a:cubicBezTo>
                  <a:cubicBezTo>
                    <a:pt x="2074618" y="15641"/>
                    <a:pt x="2078048" y="23921"/>
                    <a:pt x="2078048" y="32555"/>
                  </a:cubicBezTo>
                  <a:lnTo>
                    <a:pt x="2078048" y="712976"/>
                  </a:lnTo>
                  <a:cubicBezTo>
                    <a:pt x="2078048" y="730956"/>
                    <a:pt x="2063472" y="745531"/>
                    <a:pt x="2045492" y="745531"/>
                  </a:cubicBezTo>
                  <a:lnTo>
                    <a:pt x="32555" y="745531"/>
                  </a:lnTo>
                  <a:cubicBezTo>
                    <a:pt x="14576" y="745531"/>
                    <a:pt x="0" y="730956"/>
                    <a:pt x="0" y="712976"/>
                  </a:cubicBezTo>
                  <a:lnTo>
                    <a:pt x="0" y="32555"/>
                  </a:lnTo>
                  <a:cubicBezTo>
                    <a:pt x="0" y="14576"/>
                    <a:pt x="14576" y="0"/>
                    <a:pt x="3255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078048" cy="7931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400555" y="3538700"/>
            <a:ext cx="570490" cy="570490"/>
          </a:xfrm>
          <a:custGeom>
            <a:avLst/>
            <a:gdLst/>
            <a:ahLst/>
            <a:cxnLst/>
            <a:rect l="l" t="t" r="r" b="b"/>
            <a:pathLst>
              <a:path w="855735" h="855735">
                <a:moveTo>
                  <a:pt x="0" y="0"/>
                </a:moveTo>
                <a:lnTo>
                  <a:pt x="855736" y="0"/>
                </a:lnTo>
                <a:lnTo>
                  <a:pt x="855736" y="855735"/>
                </a:lnTo>
                <a:lnTo>
                  <a:pt x="0" y="855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0936288" y="3429000"/>
            <a:ext cx="559505" cy="559505"/>
          </a:xfrm>
          <a:custGeom>
            <a:avLst/>
            <a:gdLst/>
            <a:ahLst/>
            <a:cxnLst/>
            <a:rect l="l" t="t" r="r" b="b"/>
            <a:pathLst>
              <a:path w="839258" h="839258">
                <a:moveTo>
                  <a:pt x="0" y="0"/>
                </a:moveTo>
                <a:lnTo>
                  <a:pt x="839258" y="0"/>
                </a:lnTo>
                <a:lnTo>
                  <a:pt x="839258" y="839258"/>
                </a:lnTo>
                <a:lnTo>
                  <a:pt x="0" y="839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5779918" y="445669"/>
            <a:ext cx="526711" cy="526711"/>
          </a:xfrm>
          <a:custGeom>
            <a:avLst/>
            <a:gdLst/>
            <a:ahLst/>
            <a:cxnLst/>
            <a:rect l="l" t="t" r="r" b="b"/>
            <a:pathLst>
              <a:path w="790067" h="790067">
                <a:moveTo>
                  <a:pt x="0" y="0"/>
                </a:moveTo>
                <a:lnTo>
                  <a:pt x="790068" y="0"/>
                </a:lnTo>
                <a:lnTo>
                  <a:pt x="790068" y="790067"/>
                </a:lnTo>
                <a:lnTo>
                  <a:pt x="0" y="790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5828482" y="6126921"/>
            <a:ext cx="535038" cy="535038"/>
          </a:xfrm>
          <a:custGeom>
            <a:avLst/>
            <a:gdLst/>
            <a:ahLst/>
            <a:cxnLst/>
            <a:rect l="l" t="t" r="r" b="b"/>
            <a:pathLst>
              <a:path w="802557" h="802557">
                <a:moveTo>
                  <a:pt x="0" y="0"/>
                </a:moveTo>
                <a:lnTo>
                  <a:pt x="802556" y="0"/>
                </a:lnTo>
                <a:lnTo>
                  <a:pt x="802556" y="802557"/>
                </a:lnTo>
                <a:lnTo>
                  <a:pt x="0" y="802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F382CD-9C55-A88D-C5C2-EBD7415ED0A0}"/>
              </a:ext>
            </a:extLst>
          </p:cNvPr>
          <p:cNvSpPr/>
          <p:nvPr/>
        </p:nvSpPr>
        <p:spPr>
          <a:xfrm>
            <a:off x="929430" y="609121"/>
            <a:ext cx="1016000" cy="1016000"/>
          </a:xfrm>
          <a:prstGeom prst="ellipse">
            <a:avLst/>
          </a:prstGeom>
          <a:solidFill>
            <a:srgbClr val="F163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Pacifico" panose="00000500000000000000" pitchFamily="2" charset="0"/>
              </a:rPr>
              <a:t>?</a:t>
            </a:r>
            <a:endParaRPr lang="en-US" sz="6000" b="1" dirty="0">
              <a:solidFill>
                <a:srgbClr val="FFFF00"/>
              </a:solidFill>
              <a:latin typeface="Pacifico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9806-6154-FBE3-8AA1-087DA82026D4}"/>
              </a:ext>
            </a:extLst>
          </p:cNvPr>
          <p:cNvSpPr txBox="1"/>
          <p:nvPr/>
        </p:nvSpPr>
        <p:spPr>
          <a:xfrm>
            <a:off x="1925893" y="1677427"/>
            <a:ext cx="8734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dirty="0">
                <a:latin typeface="Nunito" pitchFamily="2" charset="0"/>
              </a:rPr>
              <a:t>Tìm hình ảnh đường thẳng song song và cắt nhau trong thực tế</a:t>
            </a:r>
            <a:endParaRPr lang="en-US" sz="4200" dirty="0">
              <a:latin typeface="Nunito" pitchFamily="2" charset="0"/>
            </a:endParaRPr>
          </a:p>
        </p:txBody>
      </p:sp>
      <p:pic>
        <p:nvPicPr>
          <p:cNvPr id="1026" name="Picture 2" descr="Train Track Png">
            <a:extLst>
              <a:ext uri="{FF2B5EF4-FFF2-40B4-BE49-F238E27FC236}">
                <a16:creationId xmlns:a16="http://schemas.microsoft.com/office/drawing/2014/main" id="{B47BE974-8353-80AE-479F-2A7F3620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82" y="4177181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D0C2C-2994-BB5C-BBB2-E0A020E161F9}"/>
              </a:ext>
            </a:extLst>
          </p:cNvPr>
          <p:cNvSpPr txBox="1"/>
          <p:nvPr/>
        </p:nvSpPr>
        <p:spPr>
          <a:xfrm>
            <a:off x="2346966" y="5181332"/>
            <a:ext cx="343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i="1" dirty="0">
                <a:latin typeface="Nunito" pitchFamily="2" charset="0"/>
              </a:rPr>
              <a:t>Hai thanh ra của đường ray tàu hỏa</a:t>
            </a:r>
            <a:endParaRPr lang="en-US" sz="1400" i="1" dirty="0">
              <a:latin typeface="Nunito" pitchFamily="2" charset="0"/>
            </a:endParaRPr>
          </a:p>
        </p:txBody>
      </p:sp>
      <p:pic>
        <p:nvPicPr>
          <p:cNvPr id="1028" name="Picture 4" descr="Intersecting Lines - Definition, Properties, and Examples">
            <a:extLst>
              <a:ext uri="{FF2B5EF4-FFF2-40B4-BE49-F238E27FC236}">
                <a16:creationId xmlns:a16="http://schemas.microsoft.com/office/drawing/2014/main" id="{37D7D81E-49A9-42B1-A80E-DAB50957F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6530735" y="3157400"/>
            <a:ext cx="3602764" cy="19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81A002-EE9A-8928-D9EC-C29CD6942E8E}"/>
              </a:ext>
            </a:extLst>
          </p:cNvPr>
          <p:cNvSpPr txBox="1"/>
          <p:nvPr/>
        </p:nvSpPr>
        <p:spPr>
          <a:xfrm>
            <a:off x="6784568" y="5188725"/>
            <a:ext cx="343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i="1" dirty="0">
                <a:latin typeface="Nunito" pitchFamily="2" charset="0"/>
              </a:rPr>
              <a:t>Hai con đường</a:t>
            </a:r>
            <a:endParaRPr lang="en-US" sz="1400" i="1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322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Paytone One</vt:lpstr>
      <vt:lpstr>Courier Prime Bold</vt:lpstr>
      <vt:lpstr>Arial</vt:lpstr>
      <vt:lpstr>Calibri Light</vt:lpstr>
      <vt:lpstr>Courier Prime</vt:lpstr>
      <vt:lpstr>Nunito</vt:lpstr>
      <vt:lpstr>Pacifico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Điền vào chỗ chấm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Tuan</dc:creator>
  <cp:lastModifiedBy>Nguyen Tuan</cp:lastModifiedBy>
  <cp:revision>3</cp:revision>
  <dcterms:created xsi:type="dcterms:W3CDTF">2024-01-28T22:05:17Z</dcterms:created>
  <dcterms:modified xsi:type="dcterms:W3CDTF">2024-02-04T23:21:58Z</dcterms:modified>
</cp:coreProperties>
</file>