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778" r:id="rId1"/>
  </p:sldMasterIdLst>
  <p:notesMasterIdLst>
    <p:notesMasterId r:id="rId18"/>
  </p:notesMasterIdLst>
  <p:sldIdLst>
    <p:sldId id="308" r:id="rId2"/>
    <p:sldId id="343" r:id="rId3"/>
    <p:sldId id="350" r:id="rId4"/>
    <p:sldId id="328" r:id="rId5"/>
    <p:sldId id="352" r:id="rId6"/>
    <p:sldId id="351" r:id="rId7"/>
    <p:sldId id="354" r:id="rId8"/>
    <p:sldId id="353" r:id="rId9"/>
    <p:sldId id="333" r:id="rId10"/>
    <p:sldId id="355" r:id="rId11"/>
    <p:sldId id="346" r:id="rId12"/>
    <p:sldId id="358" r:id="rId13"/>
    <p:sldId id="359" r:id="rId14"/>
    <p:sldId id="360" r:id="rId15"/>
    <p:sldId id="361" r:id="rId16"/>
    <p:sldId id="362" r:id="rId17"/>
  </p:sldIdLst>
  <p:sldSz cx="9144000" cy="5143500" type="screen16x9"/>
  <p:notesSz cx="6858000" cy="9144000"/>
  <p:embeddedFontLst>
    <p:embeddedFont>
      <p:font typeface="Fredoka One" panose="020B0604020202020204" charset="0"/>
      <p:regular r:id="rId19"/>
    </p:embeddedFont>
    <p:embeddedFont>
      <p:font typeface="SVN-Dessert Menu Script" panose="020B0604020202020204" charset="0"/>
      <p:regular r:id="rId20"/>
    </p:embeddedFont>
    <p:embeddedFont>
      <p:font typeface="Wingdings 3" panose="05040102010807070707" pitchFamily="18" charset="2"/>
      <p:regular r:id="rId21"/>
    </p:embeddedFont>
    <p:embeddedFont>
      <p:font typeface="Century Gothic" panose="020B0502020202020204" pitchFamily="34" charset="0"/>
      <p:regular r:id="rId22"/>
      <p:bold r:id="rId23"/>
      <p:italic r:id="rId24"/>
      <p:boldItalic r:id="rId25"/>
    </p:embeddedFont>
    <p:embeddedFont>
      <p:font typeface="Dosis" panose="020B0604020202020204" charset="0"/>
      <p:regular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1201"/>
    <a:srgbClr val="3E8C60"/>
    <a:srgbClr val="1FC161"/>
    <a:srgbClr val="FF6B65"/>
    <a:srgbClr val="B3BD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60"/>
  </p:normalViewPr>
  <p:slideViewPr>
    <p:cSldViewPr snapToGrid="0">
      <p:cViewPr varScale="1">
        <p:scale>
          <a:sx n="114" d="100"/>
          <a:sy n="114" d="100"/>
        </p:scale>
        <p:origin x="738"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3159" y="514350"/>
            <a:ext cx="6000750" cy="2228851"/>
          </a:xfrm>
        </p:spPr>
        <p:txBody>
          <a:bodyPr anchor="b">
            <a:normAutofit/>
          </a:bodyPr>
          <a:lstStyle>
            <a:lvl1pPr algn="l">
              <a:defRPr sz="36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13159" y="2882900"/>
            <a:ext cx="4800600" cy="1460500"/>
          </a:xfrm>
        </p:spPr>
        <p:txBody>
          <a:bodyPr anchor="t">
            <a:normAutofit/>
          </a:bodyPr>
          <a:lstStyle>
            <a:lvl1pPr marL="0" indent="0" algn="l">
              <a:buNone/>
              <a:defRPr sz="1575">
                <a:solidFill>
                  <a:schemeClr val="bg2">
                    <a:lumMod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flipH="1">
            <a:off x="6171009" y="6350"/>
            <a:ext cx="2857500" cy="28575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581128" y="68659"/>
            <a:ext cx="4560491" cy="456049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426869" y="171450"/>
            <a:ext cx="3714750" cy="371475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501878" y="24209"/>
            <a:ext cx="3639742" cy="363974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884070" y="457201"/>
            <a:ext cx="3257549" cy="325754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0277268"/>
      </p:ext>
    </p:extLst>
  </p:cSld>
  <p:clrMapOvr>
    <a:masterClrMapping/>
  </p:clrMapOvr>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514350" y="400050"/>
            <a:ext cx="8114109" cy="234315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16" name="Text Placeholder 9"/>
          <p:cNvSpPr>
            <a:spLocks noGrp="1"/>
          </p:cNvSpPr>
          <p:nvPr>
            <p:ph type="body" sz="quarter" idx="14"/>
          </p:nvPr>
        </p:nvSpPr>
        <p:spPr>
          <a:xfrm>
            <a:off x="685801" y="2882900"/>
            <a:ext cx="6228158" cy="342900"/>
          </a:xfrm>
        </p:spPr>
        <p:txBody>
          <a:bodyPr anchor="t">
            <a:normAutofit/>
          </a:bodyPr>
          <a:lstStyle>
            <a:lvl1pPr marL="0" indent="0">
              <a:buFontTx/>
              <a:buNone/>
              <a:defRPr sz="12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2/18/2024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2583969"/>
      </p:ext>
    </p:extLst>
  </p:cSld>
  <p:clrMapOvr>
    <a:masterClrMapping/>
  </p:clrMapOvr>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3160" y="514350"/>
            <a:ext cx="7543800" cy="2057400"/>
          </a:xfrm>
        </p:spPr>
        <p:txBody>
          <a:bodyPr anchor="ctr">
            <a:normAutofit/>
          </a:bodyPr>
          <a:lstStyle>
            <a:lvl1pPr algn="l">
              <a:defRPr sz="2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3159" y="3086100"/>
            <a:ext cx="6401991" cy="1409700"/>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0495803"/>
      </p:ext>
    </p:extLst>
  </p:cSld>
  <p:clrMapOvr>
    <a:masterClrMapping/>
  </p:clrMapOvr>
  <p:timing>
    <p:tnLst>
      <p:par>
        <p:cT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514350"/>
            <a:ext cx="6858001" cy="2057400"/>
          </a:xfrm>
        </p:spPr>
        <p:txBody>
          <a:bodyPr anchor="ctr">
            <a:normAutofit/>
          </a:bodyPr>
          <a:lstStyle>
            <a:lvl1pPr algn="l">
              <a:defRPr sz="24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84659" y="2571750"/>
            <a:ext cx="6400800" cy="28575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3" name="Text Placeholder 2"/>
          <p:cNvSpPr>
            <a:spLocks noGrp="1"/>
          </p:cNvSpPr>
          <p:nvPr>
            <p:ph type="body" idx="1"/>
          </p:nvPr>
        </p:nvSpPr>
        <p:spPr>
          <a:xfrm>
            <a:off x="513160" y="3225801"/>
            <a:ext cx="6400800" cy="1263649"/>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398859" y="609167"/>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714059" y="2076451"/>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2761698007"/>
      </p:ext>
    </p:extLst>
  </p:cSld>
  <p:clrMapOvr>
    <a:masterClrMapping/>
  </p:clrMapOvr>
  <p:timing>
    <p:tnLst>
      <p:par>
        <p:cTn id="1" dur="indefinite" restart="never" nodeType="tmRoot"/>
      </p:par>
    </p:tnLst>
  </p:timing>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3159" y="2571750"/>
            <a:ext cx="6400800" cy="1273050"/>
          </a:xfrm>
        </p:spPr>
        <p:txBody>
          <a:bodyPr anchor="b">
            <a:normAutofit/>
          </a:bodyPr>
          <a:lstStyle>
            <a:lvl1pPr algn="l">
              <a:defRPr sz="2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3158" y="3849736"/>
            <a:ext cx="6401993" cy="645300"/>
          </a:xfrm>
        </p:spPr>
        <p:txBody>
          <a:bodyPr anchor="t">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4373235"/>
      </p:ext>
    </p:extLst>
  </p:cSld>
  <p:clrMapOvr>
    <a:masterClrMapping/>
  </p:clrMapOvr>
  <p:timing>
    <p:tnLst>
      <p:par>
        <p:cTn id="1" dur="indefinite" restart="never" nodeType="tmRoot"/>
      </p:par>
    </p:tnLst>
  </p:timing>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60" y="514350"/>
            <a:ext cx="6858000" cy="2057400"/>
          </a:xfrm>
        </p:spPr>
        <p:txBody>
          <a:bodyPr anchor="ctr">
            <a:normAutofit/>
          </a:bodyPr>
          <a:lstStyle>
            <a:lvl1pPr algn="l">
              <a:defRPr sz="24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3159" y="2946400"/>
            <a:ext cx="6400801" cy="78740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13159" y="3733800"/>
            <a:ext cx="6400801" cy="7620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398859" y="609167"/>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2" name="TextBox 11"/>
          <p:cNvSpPr txBox="1"/>
          <p:nvPr/>
        </p:nvSpPr>
        <p:spPr>
          <a:xfrm>
            <a:off x="7714059" y="2076451"/>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2929754813"/>
      </p:ext>
    </p:extLst>
  </p:cSld>
  <p:clrMapOvr>
    <a:masterClrMapping/>
  </p:clrMapOvr>
  <p:timing>
    <p:tnLst>
      <p:par>
        <p:cTn id="1" dur="indefinite" restart="never" nodeType="tmRoot"/>
      </p:par>
    </p:tnLst>
  </p:timing>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3160" y="514350"/>
            <a:ext cx="7543800" cy="20574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13159" y="2946401"/>
            <a:ext cx="6400800" cy="62865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13159" y="3575049"/>
            <a:ext cx="6400801" cy="92075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117545"/>
      </p:ext>
    </p:extLst>
  </p:cSld>
  <p:clrMapOvr>
    <a:masterClrMapping/>
  </p:clrMapOvr>
  <p:timing>
    <p:tnLst>
      <p:par>
        <p:cTn id="1" dur="indefinite" restart="never" nodeType="tmRoot"/>
      </p:par>
    </p:tnLst>
  </p:timing>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732877"/>
      </p:ext>
    </p:extLst>
  </p:cSld>
  <p:clrMapOvr>
    <a:masterClrMapping/>
  </p:clrMapOvr>
  <p:timing>
    <p:tnLst>
      <p:par>
        <p:cTn id="1" dur="indefinite" restart="never" nodeType="tmRoot"/>
      </p:par>
    </p:tnLst>
  </p:timing>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909" y="514350"/>
            <a:ext cx="1543050" cy="3429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0" y="514350"/>
            <a:ext cx="5867400" cy="398145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71603526"/>
      </p:ext>
    </p:extLst>
  </p:cSld>
  <p:clrMapOvr>
    <a:masterClrMapping/>
  </p:clrMapOvr>
  <p:timing>
    <p:tnLst>
      <p:par>
        <p:cTn id="1" dur="indefinite" restart="never" nodeType="tmRoot"/>
      </p:par>
    </p:tnLst>
  </p:timing>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165"/>
        <p:cNvGrpSpPr/>
        <p:nvPr/>
      </p:nvGrpSpPr>
      <p:grpSpPr>
        <a:xfrm>
          <a:off x="0" y="0"/>
          <a:ext cx="0" cy="0"/>
          <a:chOff x="0" y="0"/>
          <a:chExt cx="0" cy="0"/>
        </a:xfrm>
      </p:grpSpPr>
    </p:spTree>
    <p:extLst>
      <p:ext uri="{BB962C8B-B14F-4D97-AF65-F5344CB8AC3E}">
        <p14:creationId xmlns:p14="http://schemas.microsoft.com/office/powerpoint/2010/main" val="367217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825"/>
        <p:cNvGrpSpPr/>
        <p:nvPr/>
      </p:nvGrpSpPr>
      <p:grpSpPr>
        <a:xfrm>
          <a:off x="0" y="0"/>
          <a:ext cx="0" cy="0"/>
          <a:chOff x="0" y="0"/>
          <a:chExt cx="0" cy="0"/>
        </a:xfrm>
      </p:grpSpPr>
      <p:sp>
        <p:nvSpPr>
          <p:cNvPr id="1865" name="Google Shape;1865;p28"/>
          <p:cNvSpPr txBox="1">
            <a:spLocks noGrp="1"/>
          </p:cNvSpPr>
          <p:nvPr>
            <p:ph type="title"/>
          </p:nvPr>
        </p:nvSpPr>
        <p:spPr>
          <a:xfrm>
            <a:off x="713225" y="539500"/>
            <a:ext cx="7717500" cy="55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239221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D769DF-72D7-400B-8D46-2CA7E227B53C}" type="datetimeFigureOut">
              <a:rPr lang="en-US" smtClean="0"/>
              <a:t>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50EDA-12E8-486B-B293-B7EEEFB6F524}" type="slidenum">
              <a:rPr lang="en-US" smtClean="0"/>
              <a:t>‹#›</a:t>
            </a:fld>
            <a:endParaRPr lang="en-US"/>
          </a:p>
        </p:txBody>
      </p:sp>
    </p:spTree>
    <p:extLst>
      <p:ext uri="{BB962C8B-B14F-4D97-AF65-F5344CB8AC3E}">
        <p14:creationId xmlns:p14="http://schemas.microsoft.com/office/powerpoint/2010/main" val="415590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7"/>
        <p:cNvGrpSpPr/>
        <p:nvPr/>
      </p:nvGrpSpPr>
      <p:grpSpPr>
        <a:xfrm>
          <a:off x="0" y="0"/>
          <a:ext cx="0" cy="0"/>
          <a:chOff x="0" y="0"/>
          <a:chExt cx="0" cy="0"/>
        </a:xfrm>
      </p:grpSpPr>
      <p:sp>
        <p:nvSpPr>
          <p:cNvPr id="218" name="Google Shape;218;p4"/>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9" name="Google Shape;219;p4"/>
          <p:cNvSpPr txBox="1">
            <a:spLocks noGrp="1"/>
          </p:cNvSpPr>
          <p:nvPr>
            <p:ph type="body" idx="1"/>
          </p:nvPr>
        </p:nvSpPr>
        <p:spPr>
          <a:xfrm>
            <a:off x="713225" y="1323450"/>
            <a:ext cx="7717500" cy="32088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chemeClr val="accent1"/>
              </a:buClr>
              <a:buSzPts val="1800"/>
              <a:buAutoNum type="arabicPeriod"/>
              <a:defRPr sz="1200"/>
            </a:lvl1pPr>
            <a:lvl2pPr marL="914400" lvl="1" indent="-317500">
              <a:spcBef>
                <a:spcPts val="0"/>
              </a:spcBef>
              <a:spcAft>
                <a:spcPts val="0"/>
              </a:spcAft>
              <a:buSzPts val="1400"/>
              <a:buAutoNum type="alphaLcPeriod"/>
              <a:defRPr/>
            </a:lvl2pPr>
            <a:lvl3pPr marL="1371600" lvl="2" indent="-317500">
              <a:spcBef>
                <a:spcPts val="0"/>
              </a:spcBef>
              <a:spcAft>
                <a:spcPts val="0"/>
              </a:spcAft>
              <a:buSzPts val="1400"/>
              <a:buAutoNum type="romanLcPeriod"/>
              <a:defRPr/>
            </a:lvl3pPr>
            <a:lvl4pPr marL="1828800" lvl="3" indent="-317500">
              <a:spcBef>
                <a:spcPts val="0"/>
              </a:spcBef>
              <a:spcAft>
                <a:spcPts val="0"/>
              </a:spcAft>
              <a:buSzPts val="1400"/>
              <a:buAutoNum type="arabicPeriod"/>
              <a:defRPr/>
            </a:lvl4pPr>
            <a:lvl5pPr marL="2286000" lvl="4" indent="-317500">
              <a:spcBef>
                <a:spcPts val="0"/>
              </a:spcBef>
              <a:spcAft>
                <a:spcPts val="0"/>
              </a:spcAft>
              <a:buSzPts val="1400"/>
              <a:buAutoNum type="alphaLcPeriod"/>
              <a:defRPr/>
            </a:lvl5pPr>
            <a:lvl6pPr marL="2743200" lvl="5" indent="-317500">
              <a:spcBef>
                <a:spcPts val="0"/>
              </a:spcBef>
              <a:spcAft>
                <a:spcPts val="0"/>
              </a:spcAft>
              <a:buSzPts val="1400"/>
              <a:buAutoNum type="romanLcPeriod"/>
              <a:defRPr/>
            </a:lvl6pPr>
            <a:lvl7pPr marL="3200400" lvl="6" indent="-317500">
              <a:spcBef>
                <a:spcPts val="0"/>
              </a:spcBef>
              <a:spcAft>
                <a:spcPts val="0"/>
              </a:spcAft>
              <a:buSzPts val="1400"/>
              <a:buAutoNum type="arabicPeriod"/>
              <a:defRPr/>
            </a:lvl7pPr>
            <a:lvl8pPr marL="3657600" lvl="7" indent="-317500">
              <a:spcBef>
                <a:spcPts val="0"/>
              </a:spcBef>
              <a:spcAft>
                <a:spcPts val="0"/>
              </a:spcAft>
              <a:buSzPts val="1400"/>
              <a:buAutoNum type="alphaLcPeriod"/>
              <a:defRPr/>
            </a:lvl8pPr>
            <a:lvl9pPr marL="4114800" lvl="8" indent="-317500">
              <a:spcBef>
                <a:spcPts val="0"/>
              </a:spcBef>
              <a:spcAft>
                <a:spcPts val="0"/>
              </a:spcAft>
              <a:buSzPts val="1400"/>
              <a:buAutoNum type="romanLcPeriod"/>
              <a:defRPr/>
            </a:lvl9pPr>
          </a:lstStyle>
          <a:p>
            <a:endParaRPr/>
          </a:p>
        </p:txBody>
      </p:sp>
    </p:spTree>
    <p:extLst>
      <p:ext uri="{BB962C8B-B14F-4D97-AF65-F5344CB8AC3E}">
        <p14:creationId xmlns:p14="http://schemas.microsoft.com/office/powerpoint/2010/main" val="158493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3159" y="1504950"/>
            <a:ext cx="6400801" cy="1711200"/>
          </a:xfrm>
        </p:spPr>
        <p:txBody>
          <a:bodyPr anchor="b">
            <a:normAutofit/>
          </a:bodyPr>
          <a:lstStyle>
            <a:lvl1pPr algn="l">
              <a:defRPr sz="27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3160" y="3371850"/>
            <a:ext cx="6400800" cy="112395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494532"/>
      </p:ext>
    </p:extLst>
  </p:cSld>
  <p:clrMapOvr>
    <a:masterClrMapping/>
  </p:clrMapOvr>
  <p:timing>
    <p:tnLst>
      <p:par>
        <p:cTn id="1" dur="indefinite" restart="never" nodeType="tmRoot"/>
      </p:par>
    </p:tnLst>
  </p:timing>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3159" y="514351"/>
            <a:ext cx="3703241" cy="271145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56100" y="514351"/>
            <a:ext cx="3700859" cy="271145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9413255"/>
      </p:ext>
    </p:extLst>
  </p:cSld>
  <p:clrMapOvr>
    <a:masterClrMapping/>
  </p:clrMapOvr>
  <p:timing>
    <p:tnLst>
      <p:par>
        <p:cTn id="1" dur="indefinite" restart="never" nodeType="tmRoot"/>
      </p:par>
    </p:tn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29061" y="514350"/>
            <a:ext cx="3487340" cy="432197"/>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513159" y="952897"/>
            <a:ext cx="3703241" cy="2272904"/>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59299" y="514350"/>
            <a:ext cx="3498851" cy="432197"/>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354909" y="946546"/>
            <a:ext cx="3696891" cy="2272904"/>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71934400"/>
      </p:ext>
    </p:extLst>
  </p:cSld>
  <p:clrMapOvr>
    <a:masterClrMapping/>
  </p:clrMapOvr>
  <p:timing>
    <p:tnLst>
      <p:par>
        <p:cTn id="1" dur="indefinite" restart="never" nodeType="tmRoot"/>
      </p:par>
    </p:tnLst>
  </p:timing>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9612328"/>
      </p:ext>
    </p:extLst>
  </p:cSld>
  <p:clrMapOvr>
    <a:masterClrMapping/>
  </p:clrMapOvr>
  <p:timing>
    <p:tnLst>
      <p:par>
        <p:cTn id="1" dur="indefinite" restart="never" nodeType="tmRoot"/>
      </p:par>
    </p:tnLst>
  </p:timing>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48520461"/>
      </p:ext>
    </p:extLst>
  </p:cSld>
  <p:clrMapOvr>
    <a:masterClrMapping/>
  </p:clrMapOvr>
  <p:timing>
    <p:tnLst>
      <p:par>
        <p:cTn id="1" dur="indefinite" restart="never" nodeType="tmRoot"/>
      </p:par>
    </p:tnLst>
  </p:timing>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13759" y="514350"/>
            <a:ext cx="2743200" cy="1028700"/>
          </a:xfrm>
        </p:spPr>
        <p:txBody>
          <a:bodyPr anchor="b">
            <a:norm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513159" y="514350"/>
            <a:ext cx="4457701" cy="398145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13759" y="1657350"/>
            <a:ext cx="2743200" cy="156845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1301796"/>
      </p:ext>
    </p:extLst>
  </p:cSld>
  <p:clrMapOvr>
    <a:masterClrMapping/>
  </p:clrMapOvr>
  <p:timing>
    <p:tnLst>
      <p:par>
        <p:cTn id="1" dur="indefinite" restart="never" nodeType="tmRoot"/>
      </p:par>
    </p:tnLst>
  </p:timing>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42109" y="1085850"/>
            <a:ext cx="4514850" cy="857250"/>
          </a:xfrm>
        </p:spPr>
        <p:txBody>
          <a:bodyPr anchor="b">
            <a:normAutofit/>
          </a:bodyPr>
          <a:lstStyle>
            <a:lvl1pPr algn="l">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1759" y="685800"/>
            <a:ext cx="2460731" cy="3429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3542109" y="2082800"/>
            <a:ext cx="4516041" cy="15367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7113166"/>
      </p:ext>
    </p:extLst>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905227" y="2222500"/>
            <a:ext cx="2236394" cy="2406650"/>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13159" y="3365499"/>
            <a:ext cx="6400800" cy="11303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3159" y="514351"/>
            <a:ext cx="6400800" cy="2711450"/>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28309" y="4629150"/>
            <a:ext cx="1200150" cy="273844"/>
          </a:xfrm>
          <a:prstGeom prst="rect">
            <a:avLst/>
          </a:prstGeom>
        </p:spPr>
        <p:txBody>
          <a:bodyPr vert="horz" lIns="91440" tIns="45720" rIns="91440" bIns="45720" rtlCol="0" anchor="t"/>
          <a:lstStyle>
            <a:lvl1pPr algn="r">
              <a:defRPr sz="750" b="0" i="0">
                <a:solidFill>
                  <a:schemeClr val="bg2">
                    <a:lumMod val="50000"/>
                  </a:schemeClr>
                </a:solidFill>
                <a:effectLst/>
                <a:latin typeface="+mn-lt"/>
              </a:defRPr>
            </a:lvl1pPr>
          </a:lstStyle>
          <a:p>
            <a:fld id="{B61BEF0D-F0BB-DE4B-95CE-6DB70DBA9567}" type="datetimeFigureOut">
              <a:rPr lang="en-US" smtClean="0"/>
              <a:pPr/>
              <a:t>2/18/2024</a:t>
            </a:fld>
            <a:endParaRPr lang="en-US" dirty="0"/>
          </a:p>
        </p:txBody>
      </p:sp>
      <p:sp>
        <p:nvSpPr>
          <p:cNvPr id="5" name="Footer Placeholder 4"/>
          <p:cNvSpPr>
            <a:spLocks noGrp="1"/>
          </p:cNvSpPr>
          <p:nvPr>
            <p:ph type="ftr" sz="quarter" idx="3"/>
          </p:nvPr>
        </p:nvSpPr>
        <p:spPr>
          <a:xfrm>
            <a:off x="513159" y="4629150"/>
            <a:ext cx="5657850" cy="273844"/>
          </a:xfrm>
          <a:prstGeom prst="rect">
            <a:avLst/>
          </a:prstGeom>
        </p:spPr>
        <p:txBody>
          <a:bodyPr vert="horz" lIns="91440" tIns="45720" rIns="91440" bIns="45720" rtlCol="0" anchor="t"/>
          <a:lstStyle>
            <a:lvl1pPr algn="l">
              <a:defRPr sz="75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7772400" y="4183857"/>
            <a:ext cx="856684" cy="502444"/>
          </a:xfrm>
          <a:prstGeom prst="rect">
            <a:avLst/>
          </a:prstGeom>
        </p:spPr>
        <p:txBody>
          <a:bodyPr vert="horz" lIns="91440" tIns="45720" rIns="91440" bIns="45720" rtlCol="0" anchor="b"/>
          <a:lstStyle>
            <a:lvl1pPr algn="r">
              <a:defRPr sz="2400" b="0" i="0">
                <a:solidFill>
                  <a:schemeClr val="bg2">
                    <a:lumMod val="50000"/>
                  </a:schemeClr>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0302255"/>
      </p:ext>
    </p:extLst>
  </p:cSld>
  <p:clrMap bg1="dk1" tx1="lt1" bg2="dk2" tx2="lt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 id="2147483796" r:id="rId18"/>
    <p:sldLayoutId id="2147483798" r:id="rId19"/>
    <p:sldLayoutId id="2147483801"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500" kern="1200" cap="none">
          <a:solidFill>
            <a:schemeClr val="bg2">
              <a:lumMod val="7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350" kern="1200" cap="none">
          <a:solidFill>
            <a:schemeClr val="bg2">
              <a:lumMod val="7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200" kern="1200" cap="none">
          <a:solidFill>
            <a:schemeClr val="bg2">
              <a:lumMod val="7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8.xml"/><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microsoft.com/office/2007/relationships/hdphoto" Target="../media/hdphoto2.wdp"/><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4.png"/><Relationship Id="rId4" Type="http://schemas.microsoft.com/office/2007/relationships/hdphoto" Target="../media/hdphoto6.wdp"/></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 name="Google Shape;2471;p52"/>
          <p:cNvGrpSpPr/>
          <p:nvPr/>
        </p:nvGrpSpPr>
        <p:grpSpPr>
          <a:xfrm>
            <a:off x="458768" y="1237665"/>
            <a:ext cx="701334" cy="701758"/>
            <a:chOff x="1300400" y="1688700"/>
            <a:chExt cx="481950" cy="482275"/>
          </a:xfrm>
        </p:grpSpPr>
        <p:sp>
          <p:nvSpPr>
            <p:cNvPr id="21" name="Google Shape;2472;p52"/>
            <p:cNvSpPr/>
            <p:nvPr/>
          </p:nvSpPr>
          <p:spPr>
            <a:xfrm>
              <a:off x="1300400" y="1688700"/>
              <a:ext cx="481950" cy="482275"/>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999999"/>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54D05"/>
                </a:solidFill>
              </a:endParaRPr>
            </a:p>
          </p:txBody>
        </p:sp>
        <p:sp>
          <p:nvSpPr>
            <p:cNvPr id="22" name="Google Shape;2473;p52"/>
            <p:cNvSpPr/>
            <p:nvPr/>
          </p:nvSpPr>
          <p:spPr>
            <a:xfrm>
              <a:off x="1347225" y="1735550"/>
              <a:ext cx="388275" cy="388575"/>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CCCCCC"/>
            </a:solid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000" b="1" dirty="0">
                  <a:solidFill>
                    <a:srgbClr val="999999"/>
                  </a:solidFill>
                  <a:latin typeface="Dosis"/>
                  <a:ea typeface="Dosis"/>
                  <a:cs typeface="Dosis"/>
                  <a:sym typeface="Dosis"/>
                </a:rPr>
                <a:t>5¢</a:t>
              </a:r>
              <a:endParaRPr sz="3000" b="1" dirty="0">
                <a:solidFill>
                  <a:srgbClr val="999999"/>
                </a:solidFill>
                <a:latin typeface="Dosis"/>
                <a:ea typeface="Dosis"/>
                <a:cs typeface="Dosis"/>
                <a:sym typeface="Dosis"/>
              </a:endParaRPr>
            </a:p>
          </p:txBody>
        </p:sp>
      </p:grpSp>
      <p:grpSp>
        <p:nvGrpSpPr>
          <p:cNvPr id="14" name="Google Shape;2457;p52"/>
          <p:cNvGrpSpPr/>
          <p:nvPr/>
        </p:nvGrpSpPr>
        <p:grpSpPr>
          <a:xfrm>
            <a:off x="3487379" y="3626786"/>
            <a:ext cx="630680" cy="631105"/>
            <a:chOff x="1300400" y="1688700"/>
            <a:chExt cx="481950" cy="482275"/>
          </a:xfrm>
        </p:grpSpPr>
        <p:sp>
          <p:nvSpPr>
            <p:cNvPr id="15" name="Google Shape;2458;p52"/>
            <p:cNvSpPr/>
            <p:nvPr/>
          </p:nvSpPr>
          <p:spPr>
            <a:xfrm>
              <a:off x="1300400" y="1688700"/>
              <a:ext cx="481950" cy="482275"/>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A54D05"/>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54D05"/>
                </a:solidFill>
              </a:endParaRPr>
            </a:p>
          </p:txBody>
        </p:sp>
        <p:sp>
          <p:nvSpPr>
            <p:cNvPr id="16" name="Google Shape;2459;p52"/>
            <p:cNvSpPr/>
            <p:nvPr/>
          </p:nvSpPr>
          <p:spPr>
            <a:xfrm>
              <a:off x="1347225" y="1735550"/>
              <a:ext cx="388275" cy="388575"/>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E69138"/>
            </a:solidFill>
            <a:ln w="76200" cap="flat" cmpd="sng">
              <a:solidFill>
                <a:srgbClr val="A54D0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300" b="1">
                  <a:solidFill>
                    <a:srgbClr val="A54D05"/>
                  </a:solidFill>
                  <a:latin typeface="Dosis"/>
                  <a:ea typeface="Dosis"/>
                  <a:cs typeface="Dosis"/>
                  <a:sym typeface="Dosis"/>
                </a:rPr>
                <a:t>1¢</a:t>
              </a:r>
              <a:endParaRPr sz="2300" b="1">
                <a:solidFill>
                  <a:srgbClr val="A54D05"/>
                </a:solidFill>
                <a:latin typeface="Dosis"/>
                <a:ea typeface="Dosis"/>
                <a:cs typeface="Dosis"/>
                <a:sym typeface="Dosis"/>
              </a:endParaRPr>
            </a:p>
          </p:txBody>
        </p:sp>
      </p:grpSp>
      <p:grpSp>
        <p:nvGrpSpPr>
          <p:cNvPr id="11" name="Google Shape;2451;p52"/>
          <p:cNvGrpSpPr/>
          <p:nvPr/>
        </p:nvGrpSpPr>
        <p:grpSpPr>
          <a:xfrm>
            <a:off x="7881763" y="1790116"/>
            <a:ext cx="630680" cy="631105"/>
            <a:chOff x="1300400" y="1688700"/>
            <a:chExt cx="481950" cy="482275"/>
          </a:xfrm>
        </p:grpSpPr>
        <p:sp>
          <p:nvSpPr>
            <p:cNvPr id="12" name="Google Shape;2452;p52"/>
            <p:cNvSpPr/>
            <p:nvPr/>
          </p:nvSpPr>
          <p:spPr>
            <a:xfrm>
              <a:off x="1300400" y="1688700"/>
              <a:ext cx="481950" cy="482275"/>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A54D05"/>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54D05"/>
                </a:solidFill>
              </a:endParaRPr>
            </a:p>
          </p:txBody>
        </p:sp>
        <p:sp>
          <p:nvSpPr>
            <p:cNvPr id="13" name="Google Shape;2453;p52"/>
            <p:cNvSpPr/>
            <p:nvPr/>
          </p:nvSpPr>
          <p:spPr>
            <a:xfrm>
              <a:off x="1347225" y="1735550"/>
              <a:ext cx="388275" cy="388575"/>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E69138"/>
            </a:solidFill>
            <a:ln w="76200" cap="flat" cmpd="sng">
              <a:solidFill>
                <a:srgbClr val="A54D0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300" b="1">
                  <a:solidFill>
                    <a:srgbClr val="A54D05"/>
                  </a:solidFill>
                  <a:latin typeface="Dosis"/>
                  <a:ea typeface="Dosis"/>
                  <a:cs typeface="Dosis"/>
                  <a:sym typeface="Dosis"/>
                </a:rPr>
                <a:t>1¢</a:t>
              </a:r>
              <a:endParaRPr sz="2300" b="1">
                <a:solidFill>
                  <a:srgbClr val="A54D05"/>
                </a:solidFill>
                <a:latin typeface="Dosis"/>
                <a:ea typeface="Dosis"/>
                <a:cs typeface="Dosis"/>
                <a:sym typeface="Dosis"/>
              </a:endParaRPr>
            </a:p>
          </p:txBody>
        </p:sp>
      </p:grpSp>
      <p:grpSp>
        <p:nvGrpSpPr>
          <p:cNvPr id="17" name="Google Shape;2467;p52"/>
          <p:cNvGrpSpPr/>
          <p:nvPr/>
        </p:nvGrpSpPr>
        <p:grpSpPr>
          <a:xfrm>
            <a:off x="5776548" y="974995"/>
            <a:ext cx="701334" cy="701758"/>
            <a:chOff x="1300400" y="1688700"/>
            <a:chExt cx="481950" cy="482275"/>
          </a:xfrm>
        </p:grpSpPr>
        <p:sp>
          <p:nvSpPr>
            <p:cNvPr id="18" name="Google Shape;2468;p52"/>
            <p:cNvSpPr/>
            <p:nvPr/>
          </p:nvSpPr>
          <p:spPr>
            <a:xfrm>
              <a:off x="1300400" y="1688700"/>
              <a:ext cx="481950" cy="482275"/>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999999"/>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54D05"/>
                </a:solidFill>
              </a:endParaRPr>
            </a:p>
          </p:txBody>
        </p:sp>
        <p:sp>
          <p:nvSpPr>
            <p:cNvPr id="19" name="Google Shape;2469;p52"/>
            <p:cNvSpPr/>
            <p:nvPr/>
          </p:nvSpPr>
          <p:spPr>
            <a:xfrm>
              <a:off x="1347225" y="1735550"/>
              <a:ext cx="388275" cy="388575"/>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CCCCCC"/>
            </a:solid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000" b="1" dirty="0">
                  <a:solidFill>
                    <a:srgbClr val="999999"/>
                  </a:solidFill>
                  <a:latin typeface="Dosis"/>
                  <a:ea typeface="Dosis"/>
                  <a:cs typeface="Dosis"/>
                  <a:sym typeface="Dosis"/>
                </a:rPr>
                <a:t>5¢</a:t>
              </a:r>
              <a:endParaRPr sz="3000" b="1" dirty="0">
                <a:solidFill>
                  <a:srgbClr val="999999"/>
                </a:solidFill>
                <a:latin typeface="Dosis"/>
                <a:ea typeface="Dosis"/>
                <a:cs typeface="Dosis"/>
                <a:sym typeface="Dosis"/>
              </a:endParaRPr>
            </a:p>
          </p:txBody>
        </p:sp>
      </p:grpSp>
      <p:sp>
        <p:nvSpPr>
          <p:cNvPr id="3" name="Google Shape;2234;p38"/>
          <p:cNvSpPr/>
          <p:nvPr/>
        </p:nvSpPr>
        <p:spPr>
          <a:xfrm>
            <a:off x="526909" y="671388"/>
            <a:ext cx="8130530" cy="2908450"/>
          </a:xfrm>
          <a:prstGeom prst="roundRect">
            <a:avLst>
              <a:gd name="adj" fmla="val 16667"/>
            </a:avLst>
          </a:prstGeom>
          <a:solidFill>
            <a:srgbClr val="FFBE00"/>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3200" dirty="0">
              <a:solidFill>
                <a:srgbClr val="2F3C72"/>
              </a:solidFill>
              <a:latin typeface="SVN-Internation" panose="02040603050506020204" pitchFamily="18" charset="0"/>
              <a:ea typeface="Fredoka One" panose="02000000000000000000"/>
              <a:cs typeface="Fredoka One" panose="02000000000000000000"/>
              <a:sym typeface="Fredoka One" panose="02000000000000000000"/>
            </a:endParaRPr>
          </a:p>
        </p:txBody>
      </p:sp>
      <p:sp>
        <p:nvSpPr>
          <p:cNvPr id="2" name="Google Shape;2232;p38"/>
          <p:cNvSpPr txBox="1"/>
          <p:nvPr/>
        </p:nvSpPr>
        <p:spPr>
          <a:xfrm>
            <a:off x="1213098" y="1296784"/>
            <a:ext cx="7133947" cy="1904896"/>
          </a:xfrm>
          <a:prstGeom prst="rect">
            <a:avLst/>
          </a:prstGeom>
        </p:spPr>
        <p:txBody>
          <a:bodyPr spcFirstLastPara="1" wrap="square" lIns="91425" tIns="91425" rIns="91425" bIns="91425" anchor="ctr" anchorCtr="0">
            <a:prstTxWarp prst="textWave1">
              <a:avLst>
                <a:gd name="adj1" fmla="val 7700"/>
                <a:gd name="adj2" fmla="val 0"/>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buClr>
                <a:schemeClr val="dk1"/>
              </a:buClr>
              <a:buSzPts val="1100"/>
            </a:pPr>
            <a:r>
              <a:rPr lang="en-US" sz="6600" b="1" dirty="0">
                <a:ln w="13462">
                  <a:solidFill>
                    <a:schemeClr val="bg1"/>
                  </a:solidFill>
                  <a:prstDash val="solid"/>
                </a:ln>
                <a:solidFill>
                  <a:srgbClr val="002060"/>
                </a:solidFill>
                <a:effectLst>
                  <a:glow rad="139700">
                    <a:schemeClr val="accent2">
                      <a:satMod val="175000"/>
                      <a:alpha val="40000"/>
                    </a:schemeClr>
                  </a:glow>
                  <a:outerShdw dist="38100" dir="2700000" algn="bl" rotWithShape="0">
                    <a:schemeClr val="accent5"/>
                  </a:outerShdw>
                </a:effectLst>
                <a:latin typeface="SVN-Dessert Menu Script" panose="00000500000000000000" pitchFamily="2" charset="0"/>
              </a:rPr>
              <a:t>LẬP KẾ HOẠCH CHI </a:t>
            </a:r>
            <a:r>
              <a:rPr lang="en-US" sz="6600" b="1" dirty="0" smtClean="0">
                <a:ln w="13462">
                  <a:solidFill>
                    <a:schemeClr val="bg1"/>
                  </a:solidFill>
                  <a:prstDash val="solid"/>
                </a:ln>
                <a:solidFill>
                  <a:srgbClr val="002060"/>
                </a:solidFill>
                <a:effectLst>
                  <a:glow rad="139700">
                    <a:schemeClr val="accent2">
                      <a:satMod val="175000"/>
                      <a:alpha val="40000"/>
                    </a:schemeClr>
                  </a:glow>
                  <a:outerShdw dist="38100" dir="2700000" algn="bl" rotWithShape="0">
                    <a:schemeClr val="accent5"/>
                  </a:outerShdw>
                </a:effectLst>
                <a:latin typeface="SVN-Dessert Menu Script" panose="00000500000000000000" pitchFamily="2" charset="0"/>
              </a:rPr>
              <a:t>TIÊU </a:t>
            </a:r>
          </a:p>
          <a:p>
            <a:pPr algn="ctr">
              <a:buClr>
                <a:schemeClr val="dk1"/>
              </a:buClr>
              <a:buSzPts val="1100"/>
            </a:pPr>
            <a:r>
              <a:rPr lang="en-US" sz="6600" b="1" dirty="0" smtClean="0">
                <a:ln w="13462">
                  <a:solidFill>
                    <a:schemeClr val="bg1"/>
                  </a:solidFill>
                  <a:prstDash val="solid"/>
                </a:ln>
                <a:solidFill>
                  <a:srgbClr val="002060"/>
                </a:solidFill>
                <a:effectLst>
                  <a:glow rad="139700">
                    <a:schemeClr val="accent2">
                      <a:satMod val="175000"/>
                      <a:alpha val="40000"/>
                    </a:schemeClr>
                  </a:glow>
                  <a:outerShdw dist="38100" dir="2700000" algn="bl" rotWithShape="0">
                    <a:schemeClr val="accent5"/>
                  </a:outerShdw>
                </a:effectLst>
                <a:latin typeface="SVN-Dessert Menu Script" panose="00000500000000000000" pitchFamily="2" charset="0"/>
              </a:rPr>
              <a:t>(TIẾT 1)</a:t>
            </a:r>
            <a:endParaRPr lang="en-US" sz="6600" b="1" dirty="0">
              <a:ln w="13462">
                <a:solidFill>
                  <a:schemeClr val="bg1"/>
                </a:solidFill>
                <a:prstDash val="solid"/>
              </a:ln>
              <a:solidFill>
                <a:srgbClr val="002060"/>
              </a:solidFill>
              <a:effectLst>
                <a:glow rad="139700">
                  <a:schemeClr val="accent2">
                    <a:satMod val="175000"/>
                    <a:alpha val="40000"/>
                  </a:schemeClr>
                </a:glow>
                <a:outerShdw dist="38100" dir="2700000" algn="bl" rotWithShape="0">
                  <a:schemeClr val="accent5"/>
                </a:outerShdw>
              </a:effectLst>
              <a:latin typeface="SVN-Dessert Menu Script" panose="00000500000000000000" pitchFamily="2" charset="0"/>
            </a:endParaRPr>
          </a:p>
        </p:txBody>
      </p:sp>
      <p:sp>
        <p:nvSpPr>
          <p:cNvPr id="5" name="TextBox 4"/>
          <p:cNvSpPr txBox="1"/>
          <p:nvPr/>
        </p:nvSpPr>
        <p:spPr>
          <a:xfrm>
            <a:off x="2540348" y="84051"/>
            <a:ext cx="4105138"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GIÁO DỤC CÔNG DÂN 8</a:t>
            </a:r>
          </a:p>
        </p:txBody>
      </p:sp>
      <p:pic>
        <p:nvPicPr>
          <p:cNvPr id="1026" name="Picture 2" descr="Premium Vector | Cute wallet money cartoon icon illustration. business and  finance icon concept isolated . flat cartoon style"/>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156359" y="3249341"/>
            <a:ext cx="2415155" cy="2415155"/>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15"/>
          <p:cNvSpPr txBox="1"/>
          <p:nvPr/>
        </p:nvSpPr>
        <p:spPr>
          <a:xfrm>
            <a:off x="3710243" y="639518"/>
            <a:ext cx="1941627" cy="830997"/>
          </a:xfrm>
          <a:prstGeom prst="rect">
            <a:avLst/>
          </a:prstGeom>
          <a:noFill/>
        </p:spPr>
        <p:txBody>
          <a:bodyPr wrap="square" rtlCol="0">
            <a:spAutoFit/>
          </a:bodyPr>
          <a:lstStyle/>
          <a:p>
            <a:r>
              <a:rPr lang="en-US" altLang="zh-CN" sz="4800" dirty="0" err="1">
                <a:solidFill>
                  <a:srgbClr val="3E8C60"/>
                </a:solidFill>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Bài</a:t>
            </a:r>
            <a:r>
              <a:rPr lang="en-US" altLang="zh-CN" sz="4800" dirty="0">
                <a:solidFill>
                  <a:srgbClr val="3E8C60"/>
                </a:solidFill>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 8</a:t>
            </a:r>
          </a:p>
        </p:txBody>
      </p:sp>
      <p:pic>
        <p:nvPicPr>
          <p:cNvPr id="10" name="图片 4"/>
          <p:cNvPicPr>
            <a:picLocks noChangeAspect="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a:xfrm>
            <a:off x="-146284" y="3080400"/>
            <a:ext cx="1481462" cy="2140752"/>
          </a:xfrm>
          <a:prstGeom prst="rect">
            <a:avLst/>
          </a:prstGeom>
        </p:spPr>
      </p:pic>
      <p:grpSp>
        <p:nvGrpSpPr>
          <p:cNvPr id="23" name="Google Shape;2865;p62"/>
          <p:cNvGrpSpPr/>
          <p:nvPr/>
        </p:nvGrpSpPr>
        <p:grpSpPr>
          <a:xfrm>
            <a:off x="6788010" y="4196583"/>
            <a:ext cx="886878" cy="939365"/>
            <a:chOff x="7865863" y="758213"/>
            <a:chExt cx="1330650" cy="1409400"/>
          </a:xfrm>
        </p:grpSpPr>
        <p:sp>
          <p:nvSpPr>
            <p:cNvPr id="24" name="Google Shape;2866;p62"/>
            <p:cNvSpPr/>
            <p:nvPr/>
          </p:nvSpPr>
          <p:spPr>
            <a:xfrm>
              <a:off x="7880775" y="758288"/>
              <a:ext cx="1300825" cy="1409250"/>
            </a:xfrm>
            <a:custGeom>
              <a:avLst/>
              <a:gdLst/>
              <a:ahLst/>
              <a:cxnLst/>
              <a:rect l="l" t="t" r="r" b="b"/>
              <a:pathLst>
                <a:path w="52033" h="56370" extrusionOk="0">
                  <a:moveTo>
                    <a:pt x="14018" y="1"/>
                  </a:moveTo>
                  <a:cubicBezTo>
                    <a:pt x="12573" y="1"/>
                    <a:pt x="11109" y="937"/>
                    <a:pt x="9751" y="2294"/>
                  </a:cubicBezTo>
                  <a:cubicBezTo>
                    <a:pt x="7526" y="4519"/>
                    <a:pt x="6434" y="7007"/>
                    <a:pt x="8659" y="9212"/>
                  </a:cubicBezTo>
                  <a:cubicBezTo>
                    <a:pt x="9756" y="10310"/>
                    <a:pt x="11183" y="10876"/>
                    <a:pt x="12626" y="10876"/>
                  </a:cubicBezTo>
                  <a:cubicBezTo>
                    <a:pt x="12700" y="10876"/>
                    <a:pt x="12773" y="10874"/>
                    <a:pt x="12847" y="10871"/>
                  </a:cubicBezTo>
                  <a:lnTo>
                    <a:pt x="12847" y="10871"/>
                  </a:lnTo>
                  <a:cubicBezTo>
                    <a:pt x="12017" y="12652"/>
                    <a:pt x="11532" y="14634"/>
                    <a:pt x="11491" y="16738"/>
                  </a:cubicBezTo>
                  <a:cubicBezTo>
                    <a:pt x="11491" y="16819"/>
                    <a:pt x="11491" y="16920"/>
                    <a:pt x="11491" y="17021"/>
                  </a:cubicBezTo>
                  <a:cubicBezTo>
                    <a:pt x="11491" y="20400"/>
                    <a:pt x="12644" y="23090"/>
                    <a:pt x="14586" y="25093"/>
                  </a:cubicBezTo>
                  <a:cubicBezTo>
                    <a:pt x="14243" y="25275"/>
                    <a:pt x="13959" y="25538"/>
                    <a:pt x="13737" y="25862"/>
                  </a:cubicBezTo>
                  <a:cubicBezTo>
                    <a:pt x="13696" y="25922"/>
                    <a:pt x="13676" y="25983"/>
                    <a:pt x="13636" y="26044"/>
                  </a:cubicBezTo>
                  <a:cubicBezTo>
                    <a:pt x="3318" y="27885"/>
                    <a:pt x="810" y="35471"/>
                    <a:pt x="2287" y="39497"/>
                  </a:cubicBezTo>
                  <a:cubicBezTo>
                    <a:pt x="2388" y="39780"/>
                    <a:pt x="2509" y="40043"/>
                    <a:pt x="2651" y="40266"/>
                  </a:cubicBezTo>
                  <a:cubicBezTo>
                    <a:pt x="2691" y="40346"/>
                    <a:pt x="2752" y="40427"/>
                    <a:pt x="2792" y="40508"/>
                  </a:cubicBezTo>
                  <a:cubicBezTo>
                    <a:pt x="2853" y="40589"/>
                    <a:pt x="2893" y="40670"/>
                    <a:pt x="2954" y="40751"/>
                  </a:cubicBezTo>
                  <a:cubicBezTo>
                    <a:pt x="3015" y="40812"/>
                    <a:pt x="3055" y="40872"/>
                    <a:pt x="3116" y="40933"/>
                  </a:cubicBezTo>
                  <a:cubicBezTo>
                    <a:pt x="3237" y="41075"/>
                    <a:pt x="3359" y="41196"/>
                    <a:pt x="3480" y="41297"/>
                  </a:cubicBezTo>
                  <a:cubicBezTo>
                    <a:pt x="3541" y="41358"/>
                    <a:pt x="3622" y="41419"/>
                    <a:pt x="3682" y="41459"/>
                  </a:cubicBezTo>
                  <a:cubicBezTo>
                    <a:pt x="3743" y="41500"/>
                    <a:pt x="3824" y="41560"/>
                    <a:pt x="3885" y="41601"/>
                  </a:cubicBezTo>
                  <a:cubicBezTo>
                    <a:pt x="3986" y="41661"/>
                    <a:pt x="4067" y="41702"/>
                    <a:pt x="4168" y="41742"/>
                  </a:cubicBezTo>
                  <a:cubicBezTo>
                    <a:pt x="4208" y="41763"/>
                    <a:pt x="4229" y="41783"/>
                    <a:pt x="4249" y="41783"/>
                  </a:cubicBezTo>
                  <a:cubicBezTo>
                    <a:pt x="2145" y="41985"/>
                    <a:pt x="243" y="43361"/>
                    <a:pt x="41" y="46294"/>
                  </a:cubicBezTo>
                  <a:cubicBezTo>
                    <a:pt x="41" y="46294"/>
                    <a:pt x="1" y="47022"/>
                    <a:pt x="142" y="48074"/>
                  </a:cubicBezTo>
                  <a:cubicBezTo>
                    <a:pt x="122" y="49409"/>
                    <a:pt x="486" y="50886"/>
                    <a:pt x="1275" y="52242"/>
                  </a:cubicBezTo>
                  <a:cubicBezTo>
                    <a:pt x="2347" y="54103"/>
                    <a:pt x="3945" y="55357"/>
                    <a:pt x="5604" y="55843"/>
                  </a:cubicBezTo>
                  <a:cubicBezTo>
                    <a:pt x="5928" y="55964"/>
                    <a:pt x="6252" y="56065"/>
                    <a:pt x="6616" y="56166"/>
                  </a:cubicBezTo>
                  <a:cubicBezTo>
                    <a:pt x="7175" y="56306"/>
                    <a:pt x="7773" y="56369"/>
                    <a:pt x="8397" y="56369"/>
                  </a:cubicBezTo>
                  <a:cubicBezTo>
                    <a:pt x="11292" y="56369"/>
                    <a:pt x="14739" y="55013"/>
                    <a:pt x="17419" y="53698"/>
                  </a:cubicBezTo>
                  <a:cubicBezTo>
                    <a:pt x="18167" y="53314"/>
                    <a:pt x="18875" y="52950"/>
                    <a:pt x="19462" y="52606"/>
                  </a:cubicBezTo>
                  <a:cubicBezTo>
                    <a:pt x="19563" y="52565"/>
                    <a:pt x="19664" y="52505"/>
                    <a:pt x="19765" y="52444"/>
                  </a:cubicBezTo>
                  <a:cubicBezTo>
                    <a:pt x="20049" y="52282"/>
                    <a:pt x="20332" y="52120"/>
                    <a:pt x="20575" y="51979"/>
                  </a:cubicBezTo>
                  <a:cubicBezTo>
                    <a:pt x="20655" y="51918"/>
                    <a:pt x="20736" y="51878"/>
                    <a:pt x="20817" y="51837"/>
                  </a:cubicBezTo>
                  <a:cubicBezTo>
                    <a:pt x="20878" y="51797"/>
                    <a:pt x="20918" y="51756"/>
                    <a:pt x="20979" y="51736"/>
                  </a:cubicBezTo>
                  <a:cubicBezTo>
                    <a:pt x="21020" y="51695"/>
                    <a:pt x="21060" y="51675"/>
                    <a:pt x="21101" y="51655"/>
                  </a:cubicBezTo>
                  <a:cubicBezTo>
                    <a:pt x="21262" y="51554"/>
                    <a:pt x="21404" y="51473"/>
                    <a:pt x="21525" y="51392"/>
                  </a:cubicBezTo>
                  <a:cubicBezTo>
                    <a:pt x="22921" y="51574"/>
                    <a:pt x="24418" y="51655"/>
                    <a:pt x="25956" y="51655"/>
                  </a:cubicBezTo>
                  <a:cubicBezTo>
                    <a:pt x="27534" y="51655"/>
                    <a:pt x="29051" y="51574"/>
                    <a:pt x="30487" y="51372"/>
                  </a:cubicBezTo>
                  <a:cubicBezTo>
                    <a:pt x="30609" y="51453"/>
                    <a:pt x="30750" y="51554"/>
                    <a:pt x="30932" y="51655"/>
                  </a:cubicBezTo>
                  <a:cubicBezTo>
                    <a:pt x="30973" y="51675"/>
                    <a:pt x="31013" y="51695"/>
                    <a:pt x="31054" y="51736"/>
                  </a:cubicBezTo>
                  <a:cubicBezTo>
                    <a:pt x="31114" y="51756"/>
                    <a:pt x="31155" y="51797"/>
                    <a:pt x="31216" y="51837"/>
                  </a:cubicBezTo>
                  <a:cubicBezTo>
                    <a:pt x="31297" y="51878"/>
                    <a:pt x="31377" y="51918"/>
                    <a:pt x="31458" y="51979"/>
                  </a:cubicBezTo>
                  <a:cubicBezTo>
                    <a:pt x="31721" y="52141"/>
                    <a:pt x="32025" y="52302"/>
                    <a:pt x="32369" y="52505"/>
                  </a:cubicBezTo>
                  <a:cubicBezTo>
                    <a:pt x="32429" y="52545"/>
                    <a:pt x="32490" y="52565"/>
                    <a:pt x="32571" y="52606"/>
                  </a:cubicBezTo>
                  <a:cubicBezTo>
                    <a:pt x="33158" y="52950"/>
                    <a:pt x="33866" y="53314"/>
                    <a:pt x="34614" y="53698"/>
                  </a:cubicBezTo>
                  <a:cubicBezTo>
                    <a:pt x="37294" y="55013"/>
                    <a:pt x="40741" y="56369"/>
                    <a:pt x="43636" y="56369"/>
                  </a:cubicBezTo>
                  <a:cubicBezTo>
                    <a:pt x="44260" y="56369"/>
                    <a:pt x="44858" y="56306"/>
                    <a:pt x="45417" y="56166"/>
                  </a:cubicBezTo>
                  <a:cubicBezTo>
                    <a:pt x="45781" y="56065"/>
                    <a:pt x="46105" y="55964"/>
                    <a:pt x="46429" y="55843"/>
                  </a:cubicBezTo>
                  <a:cubicBezTo>
                    <a:pt x="48087" y="55357"/>
                    <a:pt x="49686" y="54103"/>
                    <a:pt x="50758" y="52242"/>
                  </a:cubicBezTo>
                  <a:cubicBezTo>
                    <a:pt x="51547" y="50886"/>
                    <a:pt x="51911" y="49430"/>
                    <a:pt x="51891" y="48074"/>
                  </a:cubicBezTo>
                  <a:cubicBezTo>
                    <a:pt x="52032" y="47022"/>
                    <a:pt x="51992" y="46294"/>
                    <a:pt x="51992" y="46294"/>
                  </a:cubicBezTo>
                  <a:cubicBezTo>
                    <a:pt x="51810" y="43361"/>
                    <a:pt x="49888" y="41985"/>
                    <a:pt x="47784" y="41783"/>
                  </a:cubicBezTo>
                  <a:cubicBezTo>
                    <a:pt x="47824" y="41763"/>
                    <a:pt x="47845" y="41763"/>
                    <a:pt x="47885" y="41742"/>
                  </a:cubicBezTo>
                  <a:cubicBezTo>
                    <a:pt x="47905" y="41722"/>
                    <a:pt x="47926" y="41722"/>
                    <a:pt x="47946" y="41702"/>
                  </a:cubicBezTo>
                  <a:cubicBezTo>
                    <a:pt x="48007" y="41682"/>
                    <a:pt x="48067" y="41641"/>
                    <a:pt x="48128" y="41601"/>
                  </a:cubicBezTo>
                  <a:cubicBezTo>
                    <a:pt x="48209" y="41560"/>
                    <a:pt x="48270" y="41520"/>
                    <a:pt x="48350" y="41459"/>
                  </a:cubicBezTo>
                  <a:cubicBezTo>
                    <a:pt x="48411" y="41419"/>
                    <a:pt x="48492" y="41358"/>
                    <a:pt x="48553" y="41297"/>
                  </a:cubicBezTo>
                  <a:cubicBezTo>
                    <a:pt x="48674" y="41196"/>
                    <a:pt x="48796" y="41075"/>
                    <a:pt x="48917" y="40933"/>
                  </a:cubicBezTo>
                  <a:cubicBezTo>
                    <a:pt x="48978" y="40872"/>
                    <a:pt x="49018" y="40812"/>
                    <a:pt x="49079" y="40751"/>
                  </a:cubicBezTo>
                  <a:cubicBezTo>
                    <a:pt x="49079" y="40731"/>
                    <a:pt x="49079" y="40731"/>
                    <a:pt x="49079" y="40731"/>
                  </a:cubicBezTo>
                  <a:cubicBezTo>
                    <a:pt x="49139" y="40670"/>
                    <a:pt x="49180" y="40589"/>
                    <a:pt x="49241" y="40529"/>
                  </a:cubicBezTo>
                  <a:cubicBezTo>
                    <a:pt x="49301" y="40427"/>
                    <a:pt x="49342" y="40346"/>
                    <a:pt x="49402" y="40245"/>
                  </a:cubicBezTo>
                  <a:cubicBezTo>
                    <a:pt x="49443" y="40164"/>
                    <a:pt x="49483" y="40104"/>
                    <a:pt x="49524" y="40023"/>
                  </a:cubicBezTo>
                  <a:cubicBezTo>
                    <a:pt x="49564" y="39942"/>
                    <a:pt x="49605" y="39861"/>
                    <a:pt x="49645" y="39760"/>
                  </a:cubicBezTo>
                  <a:cubicBezTo>
                    <a:pt x="49686" y="39679"/>
                    <a:pt x="49706" y="39578"/>
                    <a:pt x="49746" y="39497"/>
                  </a:cubicBezTo>
                  <a:cubicBezTo>
                    <a:pt x="51223" y="35451"/>
                    <a:pt x="48694" y="27804"/>
                    <a:pt x="38215" y="26003"/>
                  </a:cubicBezTo>
                  <a:cubicBezTo>
                    <a:pt x="38195" y="26003"/>
                    <a:pt x="38195" y="25983"/>
                    <a:pt x="38195" y="25963"/>
                  </a:cubicBezTo>
                  <a:cubicBezTo>
                    <a:pt x="37972" y="25599"/>
                    <a:pt x="37669" y="25316"/>
                    <a:pt x="37305" y="25113"/>
                  </a:cubicBezTo>
                  <a:cubicBezTo>
                    <a:pt x="37366" y="25053"/>
                    <a:pt x="37406" y="25012"/>
                    <a:pt x="37467" y="24951"/>
                  </a:cubicBezTo>
                  <a:cubicBezTo>
                    <a:pt x="37588" y="24810"/>
                    <a:pt x="37730" y="24668"/>
                    <a:pt x="37851" y="24506"/>
                  </a:cubicBezTo>
                  <a:lnTo>
                    <a:pt x="38033" y="24284"/>
                  </a:lnTo>
                  <a:cubicBezTo>
                    <a:pt x="38094" y="24223"/>
                    <a:pt x="38155" y="24142"/>
                    <a:pt x="38215" y="24061"/>
                  </a:cubicBezTo>
                  <a:cubicBezTo>
                    <a:pt x="38438" y="23758"/>
                    <a:pt x="38660" y="23434"/>
                    <a:pt x="38863" y="23090"/>
                  </a:cubicBezTo>
                  <a:cubicBezTo>
                    <a:pt x="39105" y="22665"/>
                    <a:pt x="39328" y="22220"/>
                    <a:pt x="39510" y="21755"/>
                  </a:cubicBezTo>
                  <a:cubicBezTo>
                    <a:pt x="39550" y="21674"/>
                    <a:pt x="39591" y="21573"/>
                    <a:pt x="39631" y="21472"/>
                  </a:cubicBezTo>
                  <a:cubicBezTo>
                    <a:pt x="39773" y="21108"/>
                    <a:pt x="39894" y="20723"/>
                    <a:pt x="40016" y="20319"/>
                  </a:cubicBezTo>
                  <a:cubicBezTo>
                    <a:pt x="40056" y="20116"/>
                    <a:pt x="40117" y="19894"/>
                    <a:pt x="40157" y="19692"/>
                  </a:cubicBezTo>
                  <a:cubicBezTo>
                    <a:pt x="40178" y="19590"/>
                    <a:pt x="40198" y="19489"/>
                    <a:pt x="40218" y="19388"/>
                  </a:cubicBezTo>
                  <a:cubicBezTo>
                    <a:pt x="40238" y="19267"/>
                    <a:pt x="40258" y="19166"/>
                    <a:pt x="40258" y="19064"/>
                  </a:cubicBezTo>
                  <a:cubicBezTo>
                    <a:pt x="40279" y="18943"/>
                    <a:pt x="40299" y="18842"/>
                    <a:pt x="40319" y="18741"/>
                  </a:cubicBezTo>
                  <a:cubicBezTo>
                    <a:pt x="40319" y="18619"/>
                    <a:pt x="40339" y="18518"/>
                    <a:pt x="40339" y="18397"/>
                  </a:cubicBezTo>
                  <a:cubicBezTo>
                    <a:pt x="40339" y="18417"/>
                    <a:pt x="40339" y="18417"/>
                    <a:pt x="40339" y="18417"/>
                  </a:cubicBezTo>
                  <a:cubicBezTo>
                    <a:pt x="40380" y="17952"/>
                    <a:pt x="40420" y="17487"/>
                    <a:pt x="40420" y="17021"/>
                  </a:cubicBezTo>
                  <a:cubicBezTo>
                    <a:pt x="40420" y="14816"/>
                    <a:pt x="39935" y="12733"/>
                    <a:pt x="39045" y="10871"/>
                  </a:cubicBezTo>
                  <a:lnTo>
                    <a:pt x="39045" y="10871"/>
                  </a:lnTo>
                  <a:cubicBezTo>
                    <a:pt x="39118" y="10874"/>
                    <a:pt x="39192" y="10876"/>
                    <a:pt x="39265" y="10876"/>
                  </a:cubicBezTo>
                  <a:cubicBezTo>
                    <a:pt x="40710" y="10876"/>
                    <a:pt x="42155" y="10310"/>
                    <a:pt x="43252" y="9212"/>
                  </a:cubicBezTo>
                  <a:cubicBezTo>
                    <a:pt x="45458" y="7007"/>
                    <a:pt x="44365" y="4519"/>
                    <a:pt x="42160" y="2294"/>
                  </a:cubicBezTo>
                  <a:cubicBezTo>
                    <a:pt x="40790" y="937"/>
                    <a:pt x="39321" y="1"/>
                    <a:pt x="37879" y="1"/>
                  </a:cubicBezTo>
                  <a:cubicBezTo>
                    <a:pt x="36979" y="1"/>
                    <a:pt x="36089" y="366"/>
                    <a:pt x="35241" y="1222"/>
                  </a:cubicBezTo>
                  <a:cubicBezTo>
                    <a:pt x="34250" y="2193"/>
                    <a:pt x="33704" y="3447"/>
                    <a:pt x="33603" y="4742"/>
                  </a:cubicBezTo>
                  <a:cubicBezTo>
                    <a:pt x="31377" y="3346"/>
                    <a:pt x="28768" y="2557"/>
                    <a:pt x="25956" y="2557"/>
                  </a:cubicBezTo>
                  <a:cubicBezTo>
                    <a:pt x="23144" y="2557"/>
                    <a:pt x="20514" y="3346"/>
                    <a:pt x="18289" y="4742"/>
                  </a:cubicBezTo>
                  <a:cubicBezTo>
                    <a:pt x="18187" y="3447"/>
                    <a:pt x="17641" y="2193"/>
                    <a:pt x="16670" y="1222"/>
                  </a:cubicBezTo>
                  <a:cubicBezTo>
                    <a:pt x="15815" y="366"/>
                    <a:pt x="14920" y="1"/>
                    <a:pt x="14018"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867;p62"/>
            <p:cNvGrpSpPr/>
            <p:nvPr/>
          </p:nvGrpSpPr>
          <p:grpSpPr>
            <a:xfrm>
              <a:off x="7865863" y="758213"/>
              <a:ext cx="1330650" cy="1409400"/>
              <a:chOff x="2386550" y="3089575"/>
              <a:chExt cx="1330650" cy="1409400"/>
            </a:xfrm>
          </p:grpSpPr>
          <p:sp>
            <p:nvSpPr>
              <p:cNvPr id="26" name="Google Shape;2868;p62"/>
              <p:cNvSpPr/>
              <p:nvPr/>
            </p:nvSpPr>
            <p:spPr>
              <a:xfrm>
                <a:off x="2388075" y="3739250"/>
                <a:ext cx="407150" cy="401150"/>
              </a:xfrm>
              <a:custGeom>
                <a:avLst/>
                <a:gdLst/>
                <a:ahLst/>
                <a:cxnLst/>
                <a:rect l="l" t="t" r="r" b="b"/>
                <a:pathLst>
                  <a:path w="16286" h="16046" extrusionOk="0">
                    <a:moveTo>
                      <a:pt x="14525" y="1"/>
                    </a:moveTo>
                    <a:cubicBezTo>
                      <a:pt x="0" y="2367"/>
                      <a:pt x="546" y="15881"/>
                      <a:pt x="5887" y="16043"/>
                    </a:cubicBezTo>
                    <a:cubicBezTo>
                      <a:pt x="5934" y="16044"/>
                      <a:pt x="5981" y="16045"/>
                      <a:pt x="6027" y="16045"/>
                    </a:cubicBezTo>
                    <a:cubicBezTo>
                      <a:pt x="11174" y="16045"/>
                      <a:pt x="8245" y="7143"/>
                      <a:pt x="16285" y="2752"/>
                    </a:cubicBezTo>
                    <a:lnTo>
                      <a:pt x="14525" y="1"/>
                    </a:lnTo>
                    <a:close/>
                  </a:path>
                </a:pathLst>
              </a:custGeom>
              <a:solidFill>
                <a:srgbClr val="C18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869;p62"/>
              <p:cNvSpPr/>
              <p:nvPr/>
            </p:nvSpPr>
            <p:spPr>
              <a:xfrm>
                <a:off x="2458375" y="3768575"/>
                <a:ext cx="336850" cy="371825"/>
              </a:xfrm>
              <a:custGeom>
                <a:avLst/>
                <a:gdLst/>
                <a:ahLst/>
                <a:cxnLst/>
                <a:rect l="l" t="t" r="r" b="b"/>
                <a:pathLst>
                  <a:path w="13474" h="14873" extrusionOk="0">
                    <a:moveTo>
                      <a:pt x="12462" y="1"/>
                    </a:moveTo>
                    <a:cubicBezTo>
                      <a:pt x="10297" y="729"/>
                      <a:pt x="8537" y="2327"/>
                      <a:pt x="7586" y="4553"/>
                    </a:cubicBezTo>
                    <a:cubicBezTo>
                      <a:pt x="6147" y="7940"/>
                      <a:pt x="4976" y="12959"/>
                      <a:pt x="1974" y="12959"/>
                    </a:cubicBezTo>
                    <a:cubicBezTo>
                      <a:pt x="1390" y="12959"/>
                      <a:pt x="738" y="12769"/>
                      <a:pt x="0" y="12341"/>
                    </a:cubicBezTo>
                    <a:lnTo>
                      <a:pt x="0" y="12341"/>
                    </a:lnTo>
                    <a:cubicBezTo>
                      <a:pt x="546" y="13818"/>
                      <a:pt x="1639" y="14829"/>
                      <a:pt x="3075" y="14870"/>
                    </a:cubicBezTo>
                    <a:cubicBezTo>
                      <a:pt x="3122" y="14871"/>
                      <a:pt x="3169" y="14872"/>
                      <a:pt x="3215" y="14872"/>
                    </a:cubicBezTo>
                    <a:cubicBezTo>
                      <a:pt x="8362" y="14872"/>
                      <a:pt x="5433" y="5970"/>
                      <a:pt x="13473" y="1579"/>
                    </a:cubicBezTo>
                    <a:lnTo>
                      <a:pt x="12462" y="1"/>
                    </a:lnTo>
                    <a:close/>
                  </a:path>
                </a:pathLst>
              </a:custGeom>
              <a:solidFill>
                <a:srgbClr val="AA6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70;p62"/>
              <p:cNvSpPr/>
              <p:nvPr/>
            </p:nvSpPr>
            <p:spPr>
              <a:xfrm>
                <a:off x="2393125" y="4006150"/>
                <a:ext cx="644425" cy="492825"/>
              </a:xfrm>
              <a:custGeom>
                <a:avLst/>
                <a:gdLst/>
                <a:ahLst/>
                <a:cxnLst/>
                <a:rect l="l" t="t" r="r" b="b"/>
                <a:pathLst>
                  <a:path w="25777" h="19713" extrusionOk="0">
                    <a:moveTo>
                      <a:pt x="13321" y="1"/>
                    </a:moveTo>
                    <a:cubicBezTo>
                      <a:pt x="13083" y="1"/>
                      <a:pt x="12857" y="22"/>
                      <a:pt x="12644" y="67"/>
                    </a:cubicBezTo>
                    <a:cubicBezTo>
                      <a:pt x="8558" y="896"/>
                      <a:pt x="8254" y="5974"/>
                      <a:pt x="8254" y="5974"/>
                    </a:cubicBezTo>
                    <a:cubicBezTo>
                      <a:pt x="7337" y="5404"/>
                      <a:pt x="6220" y="5093"/>
                      <a:pt x="5118" y="5093"/>
                    </a:cubicBezTo>
                    <a:cubicBezTo>
                      <a:pt x="2818" y="5093"/>
                      <a:pt x="583" y="6448"/>
                      <a:pt x="365" y="9635"/>
                    </a:cubicBezTo>
                    <a:cubicBezTo>
                      <a:pt x="365" y="9635"/>
                      <a:pt x="0" y="17748"/>
                      <a:pt x="6939" y="19508"/>
                    </a:cubicBezTo>
                    <a:cubicBezTo>
                      <a:pt x="7500" y="19649"/>
                      <a:pt x="8100" y="19712"/>
                      <a:pt x="8727" y="19712"/>
                    </a:cubicBezTo>
                    <a:cubicBezTo>
                      <a:pt x="14380" y="19712"/>
                      <a:pt x="22152" y="14531"/>
                      <a:pt x="22152" y="14531"/>
                    </a:cubicBezTo>
                    <a:cubicBezTo>
                      <a:pt x="25777" y="7148"/>
                      <a:pt x="17657" y="1"/>
                      <a:pt x="13321" y="1"/>
                    </a:cubicBezTo>
                    <a:close/>
                  </a:path>
                </a:pathLst>
              </a:custGeom>
              <a:solidFill>
                <a:srgbClr val="C18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871;p62"/>
              <p:cNvSpPr/>
              <p:nvPr/>
            </p:nvSpPr>
            <p:spPr>
              <a:xfrm>
                <a:off x="2630325" y="4006150"/>
                <a:ext cx="407225" cy="426000"/>
              </a:xfrm>
              <a:custGeom>
                <a:avLst/>
                <a:gdLst/>
                <a:ahLst/>
                <a:cxnLst/>
                <a:rect l="l" t="t" r="r" b="b"/>
                <a:pathLst>
                  <a:path w="16289" h="17040" extrusionOk="0">
                    <a:moveTo>
                      <a:pt x="3833" y="1"/>
                    </a:moveTo>
                    <a:cubicBezTo>
                      <a:pt x="3595" y="1"/>
                      <a:pt x="3369" y="22"/>
                      <a:pt x="3156" y="67"/>
                    </a:cubicBezTo>
                    <a:cubicBezTo>
                      <a:pt x="3015" y="87"/>
                      <a:pt x="2893" y="107"/>
                      <a:pt x="2772" y="148"/>
                    </a:cubicBezTo>
                    <a:cubicBezTo>
                      <a:pt x="2752" y="148"/>
                      <a:pt x="2752" y="168"/>
                      <a:pt x="2731" y="168"/>
                    </a:cubicBezTo>
                    <a:lnTo>
                      <a:pt x="2711" y="168"/>
                    </a:lnTo>
                    <a:cubicBezTo>
                      <a:pt x="2610" y="208"/>
                      <a:pt x="2489" y="228"/>
                      <a:pt x="2387" y="269"/>
                    </a:cubicBezTo>
                    <a:cubicBezTo>
                      <a:pt x="2387" y="269"/>
                      <a:pt x="2387" y="289"/>
                      <a:pt x="2367" y="289"/>
                    </a:cubicBezTo>
                    <a:cubicBezTo>
                      <a:pt x="2266" y="330"/>
                      <a:pt x="2145" y="370"/>
                      <a:pt x="2044" y="431"/>
                    </a:cubicBezTo>
                    <a:cubicBezTo>
                      <a:pt x="1942" y="471"/>
                      <a:pt x="1821" y="532"/>
                      <a:pt x="1720" y="593"/>
                    </a:cubicBezTo>
                    <a:cubicBezTo>
                      <a:pt x="0" y="5994"/>
                      <a:pt x="2691" y="14248"/>
                      <a:pt x="8254" y="17040"/>
                    </a:cubicBezTo>
                    <a:cubicBezTo>
                      <a:pt x="10823" y="15765"/>
                      <a:pt x="12664" y="14531"/>
                      <a:pt x="12664" y="14531"/>
                    </a:cubicBezTo>
                    <a:cubicBezTo>
                      <a:pt x="16289" y="7148"/>
                      <a:pt x="8169" y="1"/>
                      <a:pt x="3833" y="1"/>
                    </a:cubicBezTo>
                    <a:close/>
                  </a:path>
                </a:pathLst>
              </a:custGeom>
              <a:solidFill>
                <a:srgbClr val="AA6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872;p62"/>
              <p:cNvSpPr/>
              <p:nvPr/>
            </p:nvSpPr>
            <p:spPr>
              <a:xfrm>
                <a:off x="2386550" y="4170775"/>
                <a:ext cx="318150" cy="320225"/>
              </a:xfrm>
              <a:custGeom>
                <a:avLst/>
                <a:gdLst/>
                <a:ahLst/>
                <a:cxnLst/>
                <a:rect l="l" t="t" r="r" b="b"/>
                <a:pathLst>
                  <a:path w="12726" h="12809" extrusionOk="0">
                    <a:moveTo>
                      <a:pt x="5085" y="0"/>
                    </a:moveTo>
                    <a:cubicBezTo>
                      <a:pt x="4348" y="0"/>
                      <a:pt x="3635" y="174"/>
                      <a:pt x="2994" y="542"/>
                    </a:cubicBezTo>
                    <a:cubicBezTo>
                      <a:pt x="506" y="1978"/>
                      <a:pt x="0" y="5761"/>
                      <a:pt x="1862" y="8998"/>
                    </a:cubicBezTo>
                    <a:cubicBezTo>
                      <a:pt x="3236" y="11389"/>
                      <a:pt x="5527" y="12808"/>
                      <a:pt x="7633" y="12808"/>
                    </a:cubicBezTo>
                    <a:cubicBezTo>
                      <a:pt x="8379" y="12808"/>
                      <a:pt x="9101" y="12631"/>
                      <a:pt x="9751" y="12255"/>
                    </a:cubicBezTo>
                    <a:cubicBezTo>
                      <a:pt x="12219" y="10819"/>
                      <a:pt x="12725" y="7036"/>
                      <a:pt x="10864" y="3799"/>
                    </a:cubicBezTo>
                    <a:cubicBezTo>
                      <a:pt x="9486" y="1417"/>
                      <a:pt x="7187" y="0"/>
                      <a:pt x="5085" y="0"/>
                    </a:cubicBezTo>
                    <a:close/>
                  </a:path>
                </a:pathLst>
              </a:custGeom>
              <a:solidFill>
                <a:srgbClr val="D39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73;p62"/>
              <p:cNvSpPr/>
              <p:nvPr/>
            </p:nvSpPr>
            <p:spPr>
              <a:xfrm>
                <a:off x="2431550" y="4235775"/>
                <a:ext cx="204875" cy="206400"/>
              </a:xfrm>
              <a:custGeom>
                <a:avLst/>
                <a:gdLst/>
                <a:ahLst/>
                <a:cxnLst/>
                <a:rect l="l" t="t" r="r" b="b"/>
                <a:pathLst>
                  <a:path w="8195" h="8256" extrusionOk="0">
                    <a:moveTo>
                      <a:pt x="3274" y="0"/>
                    </a:moveTo>
                    <a:cubicBezTo>
                      <a:pt x="2798" y="0"/>
                      <a:pt x="2338" y="113"/>
                      <a:pt x="1923" y="349"/>
                    </a:cubicBezTo>
                    <a:cubicBezTo>
                      <a:pt x="325" y="1280"/>
                      <a:pt x="1" y="3728"/>
                      <a:pt x="1194" y="5811"/>
                    </a:cubicBezTo>
                    <a:cubicBezTo>
                      <a:pt x="2089" y="7347"/>
                      <a:pt x="3554" y="8256"/>
                      <a:pt x="4903" y="8256"/>
                    </a:cubicBezTo>
                    <a:cubicBezTo>
                      <a:pt x="5385" y="8256"/>
                      <a:pt x="5852" y="8140"/>
                      <a:pt x="6272" y="7895"/>
                    </a:cubicBezTo>
                    <a:cubicBezTo>
                      <a:pt x="7870" y="6985"/>
                      <a:pt x="8194" y="4537"/>
                      <a:pt x="7001" y="2453"/>
                    </a:cubicBezTo>
                    <a:cubicBezTo>
                      <a:pt x="6102" y="911"/>
                      <a:pt x="4627" y="0"/>
                      <a:pt x="3274" y="0"/>
                    </a:cubicBezTo>
                    <a:close/>
                  </a:path>
                </a:pathLst>
              </a:custGeom>
              <a:solidFill>
                <a:srgbClr val="E5A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874;p62"/>
              <p:cNvSpPr/>
              <p:nvPr/>
            </p:nvSpPr>
            <p:spPr>
              <a:xfrm>
                <a:off x="3308525" y="3739250"/>
                <a:ext cx="407175" cy="401150"/>
              </a:xfrm>
              <a:custGeom>
                <a:avLst/>
                <a:gdLst/>
                <a:ahLst/>
                <a:cxnLst/>
                <a:rect l="l" t="t" r="r" b="b"/>
                <a:pathLst>
                  <a:path w="16287" h="16046" extrusionOk="0">
                    <a:moveTo>
                      <a:pt x="1761" y="1"/>
                    </a:moveTo>
                    <a:lnTo>
                      <a:pt x="1" y="2752"/>
                    </a:lnTo>
                    <a:cubicBezTo>
                      <a:pt x="8041" y="7143"/>
                      <a:pt x="5092" y="16045"/>
                      <a:pt x="10258" y="16045"/>
                    </a:cubicBezTo>
                    <a:cubicBezTo>
                      <a:pt x="10305" y="16045"/>
                      <a:pt x="10352" y="16044"/>
                      <a:pt x="10399" y="16043"/>
                    </a:cubicBezTo>
                    <a:cubicBezTo>
                      <a:pt x="15740" y="15881"/>
                      <a:pt x="16286" y="2367"/>
                      <a:pt x="1761" y="1"/>
                    </a:cubicBezTo>
                    <a:close/>
                  </a:path>
                </a:pathLst>
              </a:custGeom>
              <a:solidFill>
                <a:srgbClr val="C18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875;p62"/>
              <p:cNvSpPr/>
              <p:nvPr/>
            </p:nvSpPr>
            <p:spPr>
              <a:xfrm>
                <a:off x="3308525" y="3768575"/>
                <a:ext cx="336350" cy="371825"/>
              </a:xfrm>
              <a:custGeom>
                <a:avLst/>
                <a:gdLst/>
                <a:ahLst/>
                <a:cxnLst/>
                <a:rect l="l" t="t" r="r" b="b"/>
                <a:pathLst>
                  <a:path w="13454" h="14873" extrusionOk="0">
                    <a:moveTo>
                      <a:pt x="1012" y="1"/>
                    </a:moveTo>
                    <a:lnTo>
                      <a:pt x="1" y="1579"/>
                    </a:lnTo>
                    <a:cubicBezTo>
                      <a:pt x="8041" y="5970"/>
                      <a:pt x="5092" y="14872"/>
                      <a:pt x="10258" y="14872"/>
                    </a:cubicBezTo>
                    <a:cubicBezTo>
                      <a:pt x="10305" y="14872"/>
                      <a:pt x="10352" y="14871"/>
                      <a:pt x="10399" y="14870"/>
                    </a:cubicBezTo>
                    <a:cubicBezTo>
                      <a:pt x="11835" y="14829"/>
                      <a:pt x="12928" y="13818"/>
                      <a:pt x="13454" y="12341"/>
                    </a:cubicBezTo>
                    <a:lnTo>
                      <a:pt x="13454" y="12341"/>
                    </a:lnTo>
                    <a:cubicBezTo>
                      <a:pt x="12716" y="12769"/>
                      <a:pt x="12064" y="12959"/>
                      <a:pt x="11482" y="12959"/>
                    </a:cubicBezTo>
                    <a:cubicBezTo>
                      <a:pt x="8484" y="12959"/>
                      <a:pt x="7328" y="7940"/>
                      <a:pt x="5888" y="4553"/>
                    </a:cubicBezTo>
                    <a:cubicBezTo>
                      <a:pt x="4937" y="2327"/>
                      <a:pt x="3177" y="729"/>
                      <a:pt x="1012" y="1"/>
                    </a:cubicBezTo>
                    <a:close/>
                  </a:path>
                </a:pathLst>
              </a:custGeom>
              <a:solidFill>
                <a:srgbClr val="AA6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876;p62"/>
              <p:cNvSpPr/>
              <p:nvPr/>
            </p:nvSpPr>
            <p:spPr>
              <a:xfrm>
                <a:off x="3066200" y="4006150"/>
                <a:ext cx="644425" cy="492825"/>
              </a:xfrm>
              <a:custGeom>
                <a:avLst/>
                <a:gdLst/>
                <a:ahLst/>
                <a:cxnLst/>
                <a:rect l="l" t="t" r="r" b="b"/>
                <a:pathLst>
                  <a:path w="25777" h="19713" extrusionOk="0">
                    <a:moveTo>
                      <a:pt x="12456" y="1"/>
                    </a:moveTo>
                    <a:cubicBezTo>
                      <a:pt x="8120" y="1"/>
                      <a:pt x="0" y="7148"/>
                      <a:pt x="3625" y="14531"/>
                    </a:cubicBezTo>
                    <a:cubicBezTo>
                      <a:pt x="3625" y="14531"/>
                      <a:pt x="11381" y="19712"/>
                      <a:pt x="17046" y="19712"/>
                    </a:cubicBezTo>
                    <a:cubicBezTo>
                      <a:pt x="17673" y="19712"/>
                      <a:pt x="18275" y="19649"/>
                      <a:pt x="18838" y="19508"/>
                    </a:cubicBezTo>
                    <a:cubicBezTo>
                      <a:pt x="25777" y="17748"/>
                      <a:pt x="25392" y="9635"/>
                      <a:pt x="25392" y="9635"/>
                    </a:cubicBezTo>
                    <a:cubicBezTo>
                      <a:pt x="25187" y="6448"/>
                      <a:pt x="22957" y="5093"/>
                      <a:pt x="20658" y="5093"/>
                    </a:cubicBezTo>
                    <a:cubicBezTo>
                      <a:pt x="19557" y="5093"/>
                      <a:pt x="18440" y="5404"/>
                      <a:pt x="17523" y="5974"/>
                    </a:cubicBezTo>
                    <a:cubicBezTo>
                      <a:pt x="17523" y="5974"/>
                      <a:pt x="17219" y="896"/>
                      <a:pt x="13133" y="67"/>
                    </a:cubicBezTo>
                    <a:cubicBezTo>
                      <a:pt x="12920" y="22"/>
                      <a:pt x="12694" y="1"/>
                      <a:pt x="12456" y="1"/>
                    </a:cubicBezTo>
                    <a:close/>
                  </a:path>
                </a:pathLst>
              </a:custGeom>
              <a:solidFill>
                <a:srgbClr val="C18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877;p62"/>
              <p:cNvSpPr/>
              <p:nvPr/>
            </p:nvSpPr>
            <p:spPr>
              <a:xfrm>
                <a:off x="3066200" y="4006150"/>
                <a:ext cx="407225" cy="426000"/>
              </a:xfrm>
              <a:custGeom>
                <a:avLst/>
                <a:gdLst/>
                <a:ahLst/>
                <a:cxnLst/>
                <a:rect l="l" t="t" r="r" b="b"/>
                <a:pathLst>
                  <a:path w="16289" h="17040" extrusionOk="0">
                    <a:moveTo>
                      <a:pt x="12456" y="1"/>
                    </a:moveTo>
                    <a:cubicBezTo>
                      <a:pt x="8120" y="1"/>
                      <a:pt x="0" y="7148"/>
                      <a:pt x="3625" y="14531"/>
                    </a:cubicBezTo>
                    <a:cubicBezTo>
                      <a:pt x="3625" y="14531"/>
                      <a:pt x="5466" y="15765"/>
                      <a:pt x="8015" y="17040"/>
                    </a:cubicBezTo>
                    <a:cubicBezTo>
                      <a:pt x="13598" y="14248"/>
                      <a:pt x="16289" y="5994"/>
                      <a:pt x="14569" y="593"/>
                    </a:cubicBezTo>
                    <a:cubicBezTo>
                      <a:pt x="14448" y="532"/>
                      <a:pt x="14347" y="471"/>
                      <a:pt x="14246" y="431"/>
                    </a:cubicBezTo>
                    <a:cubicBezTo>
                      <a:pt x="14124" y="370"/>
                      <a:pt x="14023" y="330"/>
                      <a:pt x="13922" y="289"/>
                    </a:cubicBezTo>
                    <a:cubicBezTo>
                      <a:pt x="13902" y="289"/>
                      <a:pt x="13902" y="269"/>
                      <a:pt x="13882" y="269"/>
                    </a:cubicBezTo>
                    <a:cubicBezTo>
                      <a:pt x="13780" y="228"/>
                      <a:pt x="13679" y="208"/>
                      <a:pt x="13578" y="168"/>
                    </a:cubicBezTo>
                    <a:lnTo>
                      <a:pt x="13558" y="168"/>
                    </a:lnTo>
                    <a:cubicBezTo>
                      <a:pt x="13538" y="168"/>
                      <a:pt x="13538" y="148"/>
                      <a:pt x="13517" y="148"/>
                    </a:cubicBezTo>
                    <a:cubicBezTo>
                      <a:pt x="13396" y="107"/>
                      <a:pt x="13275" y="87"/>
                      <a:pt x="13133" y="67"/>
                    </a:cubicBezTo>
                    <a:cubicBezTo>
                      <a:pt x="12920" y="22"/>
                      <a:pt x="12694" y="1"/>
                      <a:pt x="12456" y="1"/>
                    </a:cubicBezTo>
                    <a:close/>
                  </a:path>
                </a:pathLst>
              </a:custGeom>
              <a:solidFill>
                <a:srgbClr val="AA6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878;p62"/>
              <p:cNvSpPr/>
              <p:nvPr/>
            </p:nvSpPr>
            <p:spPr>
              <a:xfrm>
                <a:off x="3399075" y="4170775"/>
                <a:ext cx="318125" cy="320225"/>
              </a:xfrm>
              <a:custGeom>
                <a:avLst/>
                <a:gdLst/>
                <a:ahLst/>
                <a:cxnLst/>
                <a:rect l="l" t="t" r="r" b="b"/>
                <a:pathLst>
                  <a:path w="12725" h="12809" extrusionOk="0">
                    <a:moveTo>
                      <a:pt x="7641" y="0"/>
                    </a:moveTo>
                    <a:cubicBezTo>
                      <a:pt x="5538" y="0"/>
                      <a:pt x="3239" y="1417"/>
                      <a:pt x="1861" y="3799"/>
                    </a:cubicBezTo>
                    <a:cubicBezTo>
                      <a:pt x="0" y="7036"/>
                      <a:pt x="486" y="10819"/>
                      <a:pt x="2974" y="12255"/>
                    </a:cubicBezTo>
                    <a:cubicBezTo>
                      <a:pt x="3624" y="12631"/>
                      <a:pt x="4345" y="12808"/>
                      <a:pt x="5089" y="12808"/>
                    </a:cubicBezTo>
                    <a:cubicBezTo>
                      <a:pt x="7190" y="12808"/>
                      <a:pt x="9474" y="11389"/>
                      <a:pt x="10864" y="8998"/>
                    </a:cubicBezTo>
                    <a:cubicBezTo>
                      <a:pt x="12725" y="5761"/>
                      <a:pt x="12219" y="1978"/>
                      <a:pt x="9731" y="542"/>
                    </a:cubicBezTo>
                    <a:cubicBezTo>
                      <a:pt x="9090" y="174"/>
                      <a:pt x="8377" y="0"/>
                      <a:pt x="7641" y="0"/>
                    </a:cubicBezTo>
                    <a:close/>
                  </a:path>
                </a:pathLst>
              </a:custGeom>
              <a:solidFill>
                <a:srgbClr val="D39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879;p62"/>
              <p:cNvSpPr/>
              <p:nvPr/>
            </p:nvSpPr>
            <p:spPr>
              <a:xfrm>
                <a:off x="3467350" y="4235775"/>
                <a:ext cx="204850" cy="206400"/>
              </a:xfrm>
              <a:custGeom>
                <a:avLst/>
                <a:gdLst/>
                <a:ahLst/>
                <a:cxnLst/>
                <a:rect l="l" t="t" r="r" b="b"/>
                <a:pathLst>
                  <a:path w="8194" h="8256" extrusionOk="0">
                    <a:moveTo>
                      <a:pt x="4920" y="0"/>
                    </a:moveTo>
                    <a:cubicBezTo>
                      <a:pt x="3567" y="0"/>
                      <a:pt x="2092" y="911"/>
                      <a:pt x="1194" y="2453"/>
                    </a:cubicBezTo>
                    <a:cubicBezTo>
                      <a:pt x="0" y="4537"/>
                      <a:pt x="324" y="6985"/>
                      <a:pt x="1922" y="7895"/>
                    </a:cubicBezTo>
                    <a:cubicBezTo>
                      <a:pt x="2343" y="8140"/>
                      <a:pt x="2809" y="8256"/>
                      <a:pt x="3291" y="8256"/>
                    </a:cubicBezTo>
                    <a:cubicBezTo>
                      <a:pt x="4640" y="8256"/>
                      <a:pt x="6105" y="7347"/>
                      <a:pt x="7000" y="5811"/>
                    </a:cubicBezTo>
                    <a:cubicBezTo>
                      <a:pt x="8193" y="3728"/>
                      <a:pt x="7870" y="1280"/>
                      <a:pt x="6271" y="349"/>
                    </a:cubicBezTo>
                    <a:cubicBezTo>
                      <a:pt x="5856" y="113"/>
                      <a:pt x="5396" y="0"/>
                      <a:pt x="4920" y="0"/>
                    </a:cubicBezTo>
                    <a:close/>
                  </a:path>
                </a:pathLst>
              </a:custGeom>
              <a:solidFill>
                <a:srgbClr val="E5A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880;p62"/>
              <p:cNvSpPr/>
              <p:nvPr/>
            </p:nvSpPr>
            <p:spPr>
              <a:xfrm>
                <a:off x="2666225" y="3637100"/>
                <a:ext cx="767750" cy="743975"/>
              </a:xfrm>
              <a:custGeom>
                <a:avLst/>
                <a:gdLst/>
                <a:ahLst/>
                <a:cxnLst/>
                <a:rect l="l" t="t" r="r" b="b"/>
                <a:pathLst>
                  <a:path w="30710" h="29759" extrusionOk="0">
                    <a:moveTo>
                      <a:pt x="15355" y="0"/>
                    </a:moveTo>
                    <a:cubicBezTo>
                      <a:pt x="6879" y="0"/>
                      <a:pt x="1" y="7910"/>
                      <a:pt x="1" y="17681"/>
                    </a:cubicBezTo>
                    <a:cubicBezTo>
                      <a:pt x="1" y="27432"/>
                      <a:pt x="6879" y="29758"/>
                      <a:pt x="15355" y="29758"/>
                    </a:cubicBezTo>
                    <a:cubicBezTo>
                      <a:pt x="23832" y="29758"/>
                      <a:pt x="30710" y="27432"/>
                      <a:pt x="30710" y="17681"/>
                    </a:cubicBezTo>
                    <a:cubicBezTo>
                      <a:pt x="30710" y="7910"/>
                      <a:pt x="23832" y="0"/>
                      <a:pt x="15355" y="0"/>
                    </a:cubicBezTo>
                    <a:close/>
                  </a:path>
                </a:pathLst>
              </a:custGeom>
              <a:solidFill>
                <a:srgbClr val="C18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881;p62"/>
              <p:cNvSpPr/>
              <p:nvPr/>
            </p:nvSpPr>
            <p:spPr>
              <a:xfrm>
                <a:off x="2724900" y="3637100"/>
                <a:ext cx="644350" cy="337925"/>
              </a:xfrm>
              <a:custGeom>
                <a:avLst/>
                <a:gdLst/>
                <a:ahLst/>
                <a:cxnLst/>
                <a:rect l="l" t="t" r="r" b="b"/>
                <a:pathLst>
                  <a:path w="25774" h="13517" extrusionOk="0">
                    <a:moveTo>
                      <a:pt x="13008" y="0"/>
                    </a:moveTo>
                    <a:cubicBezTo>
                      <a:pt x="7526" y="0"/>
                      <a:pt x="2731" y="3318"/>
                      <a:pt x="0" y="8294"/>
                    </a:cubicBezTo>
                    <a:cubicBezTo>
                      <a:pt x="147" y="8279"/>
                      <a:pt x="296" y="8272"/>
                      <a:pt x="450" y="8272"/>
                    </a:cubicBezTo>
                    <a:cubicBezTo>
                      <a:pt x="4581" y="8272"/>
                      <a:pt x="11194" y="13517"/>
                      <a:pt x="17247" y="13517"/>
                    </a:cubicBezTo>
                    <a:cubicBezTo>
                      <a:pt x="20380" y="13517"/>
                      <a:pt x="23363" y="12112"/>
                      <a:pt x="25773" y="7849"/>
                    </a:cubicBezTo>
                    <a:cubicBezTo>
                      <a:pt x="23002" y="3115"/>
                      <a:pt x="18329" y="0"/>
                      <a:pt x="13008" y="0"/>
                    </a:cubicBezTo>
                    <a:close/>
                  </a:path>
                </a:pathLst>
              </a:custGeom>
              <a:solidFill>
                <a:srgbClr val="AA6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882;p62"/>
              <p:cNvSpPr/>
              <p:nvPr/>
            </p:nvSpPr>
            <p:spPr>
              <a:xfrm>
                <a:off x="2812900" y="3798425"/>
                <a:ext cx="474425" cy="459750"/>
              </a:xfrm>
              <a:custGeom>
                <a:avLst/>
                <a:gdLst/>
                <a:ahLst/>
                <a:cxnLst/>
                <a:rect l="l" t="t" r="r" b="b"/>
                <a:pathLst>
                  <a:path w="18977" h="18390" extrusionOk="0">
                    <a:moveTo>
                      <a:pt x="9488" y="0"/>
                    </a:moveTo>
                    <a:cubicBezTo>
                      <a:pt x="4249" y="0"/>
                      <a:pt x="0" y="4896"/>
                      <a:pt x="0" y="10925"/>
                    </a:cubicBezTo>
                    <a:cubicBezTo>
                      <a:pt x="0" y="16953"/>
                      <a:pt x="4249" y="18389"/>
                      <a:pt x="9488" y="18389"/>
                    </a:cubicBezTo>
                    <a:cubicBezTo>
                      <a:pt x="14728" y="18389"/>
                      <a:pt x="18976" y="16953"/>
                      <a:pt x="18976" y="10925"/>
                    </a:cubicBezTo>
                    <a:cubicBezTo>
                      <a:pt x="18976" y="4896"/>
                      <a:pt x="14728" y="0"/>
                      <a:pt x="9488" y="0"/>
                    </a:cubicBezTo>
                    <a:close/>
                  </a:path>
                </a:pathLst>
              </a:custGeom>
              <a:solidFill>
                <a:srgbClr val="E5A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883;p62"/>
              <p:cNvSpPr/>
              <p:nvPr/>
            </p:nvSpPr>
            <p:spPr>
              <a:xfrm>
                <a:off x="2876125" y="3798425"/>
                <a:ext cx="385900" cy="176325"/>
              </a:xfrm>
              <a:custGeom>
                <a:avLst/>
                <a:gdLst/>
                <a:ahLst/>
                <a:cxnLst/>
                <a:rect l="l" t="t" r="r" b="b"/>
                <a:pathLst>
                  <a:path w="15436" h="7053" extrusionOk="0">
                    <a:moveTo>
                      <a:pt x="6959" y="0"/>
                    </a:moveTo>
                    <a:cubicBezTo>
                      <a:pt x="4208" y="0"/>
                      <a:pt x="1740" y="1356"/>
                      <a:pt x="0" y="3500"/>
                    </a:cubicBezTo>
                    <a:cubicBezTo>
                      <a:pt x="3453" y="5030"/>
                      <a:pt x="7430" y="7053"/>
                      <a:pt x="11192" y="7053"/>
                    </a:cubicBezTo>
                    <a:cubicBezTo>
                      <a:pt x="12653" y="7053"/>
                      <a:pt x="14083" y="6747"/>
                      <a:pt x="15436" y="5988"/>
                    </a:cubicBezTo>
                    <a:cubicBezTo>
                      <a:pt x="13858" y="2448"/>
                      <a:pt x="10661" y="0"/>
                      <a:pt x="6959" y="0"/>
                    </a:cubicBezTo>
                    <a:close/>
                  </a:path>
                </a:pathLst>
              </a:custGeom>
              <a:solidFill>
                <a:srgbClr val="D39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884;p62"/>
              <p:cNvSpPr/>
              <p:nvPr/>
            </p:nvSpPr>
            <p:spPr>
              <a:xfrm>
                <a:off x="2726425" y="3709450"/>
                <a:ext cx="646875" cy="192175"/>
              </a:xfrm>
              <a:custGeom>
                <a:avLst/>
                <a:gdLst/>
                <a:ahLst/>
                <a:cxnLst/>
                <a:rect l="l" t="t" r="r" b="b"/>
                <a:pathLst>
                  <a:path w="25875" h="7687" extrusionOk="0">
                    <a:moveTo>
                      <a:pt x="23112" y="0"/>
                    </a:moveTo>
                    <a:cubicBezTo>
                      <a:pt x="22694" y="0"/>
                      <a:pt x="22272" y="110"/>
                      <a:pt x="21889" y="343"/>
                    </a:cubicBezTo>
                    <a:cubicBezTo>
                      <a:pt x="18721" y="2235"/>
                      <a:pt x="15674" y="2864"/>
                      <a:pt x="13023" y="2864"/>
                    </a:cubicBezTo>
                    <a:cubicBezTo>
                      <a:pt x="7937" y="2864"/>
                      <a:pt x="4306" y="550"/>
                      <a:pt x="4066" y="404"/>
                    </a:cubicBezTo>
                    <a:cubicBezTo>
                      <a:pt x="3663" y="135"/>
                      <a:pt x="3205" y="7"/>
                      <a:pt x="2751" y="7"/>
                    </a:cubicBezTo>
                    <a:cubicBezTo>
                      <a:pt x="1974" y="7"/>
                      <a:pt x="1208" y="382"/>
                      <a:pt x="749" y="1071"/>
                    </a:cubicBezTo>
                    <a:cubicBezTo>
                      <a:pt x="0" y="2184"/>
                      <a:pt x="303" y="3681"/>
                      <a:pt x="1416" y="4409"/>
                    </a:cubicBezTo>
                    <a:cubicBezTo>
                      <a:pt x="1699" y="4611"/>
                      <a:pt x="6433" y="7686"/>
                      <a:pt x="13069" y="7686"/>
                    </a:cubicBezTo>
                    <a:cubicBezTo>
                      <a:pt x="16447" y="7686"/>
                      <a:pt x="20331" y="6877"/>
                      <a:pt x="24357" y="4470"/>
                    </a:cubicBezTo>
                    <a:cubicBezTo>
                      <a:pt x="25490" y="3802"/>
                      <a:pt x="25874" y="2325"/>
                      <a:pt x="25187" y="1172"/>
                    </a:cubicBezTo>
                    <a:cubicBezTo>
                      <a:pt x="24731" y="422"/>
                      <a:pt x="23930" y="0"/>
                      <a:pt x="23112" y="0"/>
                    </a:cubicBezTo>
                    <a:close/>
                  </a:path>
                </a:pathLst>
              </a:custGeom>
              <a:solidFill>
                <a:srgbClr val="E5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885;p62"/>
              <p:cNvSpPr/>
              <p:nvPr/>
            </p:nvSpPr>
            <p:spPr>
              <a:xfrm>
                <a:off x="2728425" y="3744825"/>
                <a:ext cx="643350" cy="156800"/>
              </a:xfrm>
              <a:custGeom>
                <a:avLst/>
                <a:gdLst/>
                <a:ahLst/>
                <a:cxnLst/>
                <a:rect l="l" t="t" r="r" b="b"/>
                <a:pathLst>
                  <a:path w="25734" h="6272" extrusionOk="0">
                    <a:moveTo>
                      <a:pt x="486" y="0"/>
                    </a:moveTo>
                    <a:lnTo>
                      <a:pt x="486" y="0"/>
                    </a:lnTo>
                    <a:cubicBezTo>
                      <a:pt x="1" y="1052"/>
                      <a:pt x="325" y="2326"/>
                      <a:pt x="1336" y="2994"/>
                    </a:cubicBezTo>
                    <a:cubicBezTo>
                      <a:pt x="1619" y="3196"/>
                      <a:pt x="6353" y="6271"/>
                      <a:pt x="12989" y="6271"/>
                    </a:cubicBezTo>
                    <a:cubicBezTo>
                      <a:pt x="16367" y="6271"/>
                      <a:pt x="20251" y="5462"/>
                      <a:pt x="24277" y="3055"/>
                    </a:cubicBezTo>
                    <a:cubicBezTo>
                      <a:pt x="25349" y="2428"/>
                      <a:pt x="25734" y="1092"/>
                      <a:pt x="25228" y="0"/>
                    </a:cubicBezTo>
                    <a:lnTo>
                      <a:pt x="25228" y="0"/>
                    </a:lnTo>
                    <a:cubicBezTo>
                      <a:pt x="25066" y="182"/>
                      <a:pt x="24884" y="364"/>
                      <a:pt x="24682" y="506"/>
                    </a:cubicBezTo>
                    <a:cubicBezTo>
                      <a:pt x="20514" y="3298"/>
                      <a:pt x="16488" y="4228"/>
                      <a:pt x="12989" y="4228"/>
                    </a:cubicBezTo>
                    <a:cubicBezTo>
                      <a:pt x="6131" y="4228"/>
                      <a:pt x="1235" y="647"/>
                      <a:pt x="932" y="425"/>
                    </a:cubicBezTo>
                    <a:cubicBezTo>
                      <a:pt x="749" y="303"/>
                      <a:pt x="608" y="162"/>
                      <a:pt x="4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886;p62"/>
              <p:cNvSpPr/>
              <p:nvPr/>
            </p:nvSpPr>
            <p:spPr>
              <a:xfrm>
                <a:off x="3191700" y="3754425"/>
                <a:ext cx="243800" cy="341325"/>
              </a:xfrm>
              <a:custGeom>
                <a:avLst/>
                <a:gdLst/>
                <a:ahLst/>
                <a:cxnLst/>
                <a:rect l="l" t="t" r="r" b="b"/>
                <a:pathLst>
                  <a:path w="9752" h="13653" extrusionOk="0">
                    <a:moveTo>
                      <a:pt x="3905" y="0"/>
                    </a:moveTo>
                    <a:lnTo>
                      <a:pt x="1" y="1558"/>
                    </a:lnTo>
                    <a:cubicBezTo>
                      <a:pt x="5362" y="2084"/>
                      <a:pt x="1154" y="13332"/>
                      <a:pt x="1154" y="13332"/>
                    </a:cubicBezTo>
                    <a:cubicBezTo>
                      <a:pt x="1154" y="13332"/>
                      <a:pt x="2176" y="13653"/>
                      <a:pt x="3515" y="13653"/>
                    </a:cubicBezTo>
                    <a:cubicBezTo>
                      <a:pt x="5367" y="13653"/>
                      <a:pt x="7826" y="13039"/>
                      <a:pt x="9023" y="10115"/>
                    </a:cubicBezTo>
                    <a:cubicBezTo>
                      <a:pt x="9023" y="10115"/>
                      <a:pt x="9752" y="2752"/>
                      <a:pt x="39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887;p62"/>
              <p:cNvSpPr/>
              <p:nvPr/>
            </p:nvSpPr>
            <p:spPr>
              <a:xfrm>
                <a:off x="2688475" y="3153075"/>
                <a:ext cx="723250" cy="667625"/>
              </a:xfrm>
              <a:custGeom>
                <a:avLst/>
                <a:gdLst/>
                <a:ahLst/>
                <a:cxnLst/>
                <a:rect l="l" t="t" r="r" b="b"/>
                <a:pathLst>
                  <a:path w="28930" h="26705" extrusionOk="0">
                    <a:moveTo>
                      <a:pt x="14465" y="1"/>
                    </a:moveTo>
                    <a:cubicBezTo>
                      <a:pt x="6474" y="1"/>
                      <a:pt x="1" y="6495"/>
                      <a:pt x="1" y="14486"/>
                    </a:cubicBezTo>
                    <a:cubicBezTo>
                      <a:pt x="1" y="22476"/>
                      <a:pt x="6474" y="26705"/>
                      <a:pt x="14465" y="26705"/>
                    </a:cubicBezTo>
                    <a:cubicBezTo>
                      <a:pt x="22456" y="26705"/>
                      <a:pt x="28930" y="22476"/>
                      <a:pt x="28930" y="14486"/>
                    </a:cubicBezTo>
                    <a:cubicBezTo>
                      <a:pt x="28930" y="6495"/>
                      <a:pt x="22456" y="1"/>
                      <a:pt x="14465" y="1"/>
                    </a:cubicBezTo>
                    <a:close/>
                  </a:path>
                </a:pathLst>
              </a:custGeom>
              <a:solidFill>
                <a:srgbClr val="C18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888;p62"/>
              <p:cNvSpPr/>
              <p:nvPr/>
            </p:nvSpPr>
            <p:spPr>
              <a:xfrm>
                <a:off x="2688475" y="3498875"/>
                <a:ext cx="721750" cy="321825"/>
              </a:xfrm>
              <a:custGeom>
                <a:avLst/>
                <a:gdLst/>
                <a:ahLst/>
                <a:cxnLst/>
                <a:rect l="l" t="t" r="r" b="b"/>
                <a:pathLst>
                  <a:path w="28870" h="12873" extrusionOk="0">
                    <a:moveTo>
                      <a:pt x="2237" y="1"/>
                    </a:moveTo>
                    <a:cubicBezTo>
                      <a:pt x="1451" y="1"/>
                      <a:pt x="703" y="107"/>
                      <a:pt x="1" y="350"/>
                    </a:cubicBezTo>
                    <a:cubicBezTo>
                      <a:pt x="1" y="451"/>
                      <a:pt x="1" y="552"/>
                      <a:pt x="1" y="654"/>
                    </a:cubicBezTo>
                    <a:cubicBezTo>
                      <a:pt x="1" y="8644"/>
                      <a:pt x="6474" y="12873"/>
                      <a:pt x="14465" y="12873"/>
                    </a:cubicBezTo>
                    <a:cubicBezTo>
                      <a:pt x="21971" y="12873"/>
                      <a:pt x="28161" y="9130"/>
                      <a:pt x="28869" y="2029"/>
                    </a:cubicBezTo>
                    <a:lnTo>
                      <a:pt x="28869" y="2029"/>
                    </a:lnTo>
                    <a:cubicBezTo>
                      <a:pt x="26437" y="4031"/>
                      <a:pt x="23851" y="4751"/>
                      <a:pt x="21227" y="4751"/>
                    </a:cubicBezTo>
                    <a:cubicBezTo>
                      <a:pt x="14489" y="4751"/>
                      <a:pt x="7502" y="1"/>
                      <a:pt x="2237" y="1"/>
                    </a:cubicBezTo>
                    <a:close/>
                  </a:path>
                </a:pathLst>
              </a:custGeom>
              <a:solidFill>
                <a:srgbClr val="AA6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889;p62"/>
              <p:cNvSpPr/>
              <p:nvPr/>
            </p:nvSpPr>
            <p:spPr>
              <a:xfrm>
                <a:off x="2841725" y="3389775"/>
                <a:ext cx="95600" cy="95100"/>
              </a:xfrm>
              <a:custGeom>
                <a:avLst/>
                <a:gdLst/>
                <a:ahLst/>
                <a:cxnLst/>
                <a:rect l="l" t="t" r="r" b="b"/>
                <a:pathLst>
                  <a:path w="3824" h="3804" extrusionOk="0">
                    <a:moveTo>
                      <a:pt x="1922" y="1"/>
                    </a:moveTo>
                    <a:cubicBezTo>
                      <a:pt x="870" y="1"/>
                      <a:pt x="0" y="850"/>
                      <a:pt x="0" y="1902"/>
                    </a:cubicBezTo>
                    <a:cubicBezTo>
                      <a:pt x="0" y="2954"/>
                      <a:pt x="870" y="3804"/>
                      <a:pt x="1922" y="3804"/>
                    </a:cubicBezTo>
                    <a:cubicBezTo>
                      <a:pt x="2974" y="3804"/>
                      <a:pt x="3824" y="2954"/>
                      <a:pt x="3824" y="1902"/>
                    </a:cubicBezTo>
                    <a:cubicBezTo>
                      <a:pt x="3824" y="850"/>
                      <a:pt x="2974" y="1"/>
                      <a:pt x="1922" y="1"/>
                    </a:cubicBezTo>
                    <a:close/>
                  </a:path>
                </a:pathLst>
              </a:custGeom>
              <a:solidFill>
                <a:srgbClr val="5E4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890;p62"/>
              <p:cNvSpPr/>
              <p:nvPr/>
            </p:nvSpPr>
            <p:spPr>
              <a:xfrm>
                <a:off x="2887250" y="3402075"/>
                <a:ext cx="37450" cy="31350"/>
              </a:xfrm>
              <a:custGeom>
                <a:avLst/>
                <a:gdLst/>
                <a:ahLst/>
                <a:cxnLst/>
                <a:rect l="l" t="t" r="r" b="b"/>
                <a:pathLst>
                  <a:path w="1498" h="1254" extrusionOk="0">
                    <a:moveTo>
                      <a:pt x="497" y="1"/>
                    </a:moveTo>
                    <a:cubicBezTo>
                      <a:pt x="370" y="1"/>
                      <a:pt x="257" y="44"/>
                      <a:pt x="182" y="136"/>
                    </a:cubicBezTo>
                    <a:cubicBezTo>
                      <a:pt x="0" y="338"/>
                      <a:pt x="101" y="722"/>
                      <a:pt x="425" y="1006"/>
                    </a:cubicBezTo>
                    <a:cubicBezTo>
                      <a:pt x="602" y="1171"/>
                      <a:pt x="813" y="1253"/>
                      <a:pt x="995" y="1253"/>
                    </a:cubicBezTo>
                    <a:cubicBezTo>
                      <a:pt x="1125" y="1253"/>
                      <a:pt x="1239" y="1211"/>
                      <a:pt x="1315" y="1127"/>
                    </a:cubicBezTo>
                    <a:cubicBezTo>
                      <a:pt x="1497" y="925"/>
                      <a:pt x="1396" y="540"/>
                      <a:pt x="1072" y="257"/>
                    </a:cubicBezTo>
                    <a:cubicBezTo>
                      <a:pt x="894" y="90"/>
                      <a:pt x="680" y="1"/>
                      <a:pt x="497" y="1"/>
                    </a:cubicBezTo>
                    <a:close/>
                  </a:path>
                </a:pathLst>
              </a:custGeom>
              <a:solidFill>
                <a:srgbClr val="7C5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891;p62"/>
              <p:cNvSpPr/>
              <p:nvPr/>
            </p:nvSpPr>
            <p:spPr>
              <a:xfrm>
                <a:off x="3162875" y="3389775"/>
                <a:ext cx="95625" cy="95100"/>
              </a:xfrm>
              <a:custGeom>
                <a:avLst/>
                <a:gdLst/>
                <a:ahLst/>
                <a:cxnLst/>
                <a:rect l="l" t="t" r="r" b="b"/>
                <a:pathLst>
                  <a:path w="3825" h="3804" extrusionOk="0">
                    <a:moveTo>
                      <a:pt x="1902" y="1"/>
                    </a:moveTo>
                    <a:cubicBezTo>
                      <a:pt x="850" y="1"/>
                      <a:pt x="1" y="850"/>
                      <a:pt x="1" y="1902"/>
                    </a:cubicBezTo>
                    <a:cubicBezTo>
                      <a:pt x="1" y="2954"/>
                      <a:pt x="850" y="3804"/>
                      <a:pt x="1902" y="3804"/>
                    </a:cubicBezTo>
                    <a:cubicBezTo>
                      <a:pt x="2974" y="3804"/>
                      <a:pt x="3824" y="2954"/>
                      <a:pt x="3824" y="1902"/>
                    </a:cubicBezTo>
                    <a:cubicBezTo>
                      <a:pt x="3824" y="850"/>
                      <a:pt x="2974" y="1"/>
                      <a:pt x="1902" y="1"/>
                    </a:cubicBezTo>
                    <a:close/>
                  </a:path>
                </a:pathLst>
              </a:custGeom>
              <a:solidFill>
                <a:srgbClr val="5E4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892;p62"/>
              <p:cNvSpPr/>
              <p:nvPr/>
            </p:nvSpPr>
            <p:spPr>
              <a:xfrm>
                <a:off x="3208400" y="3402075"/>
                <a:ext cx="36950" cy="31350"/>
              </a:xfrm>
              <a:custGeom>
                <a:avLst/>
                <a:gdLst/>
                <a:ahLst/>
                <a:cxnLst/>
                <a:rect l="l" t="t" r="r" b="b"/>
                <a:pathLst>
                  <a:path w="1478" h="1254" extrusionOk="0">
                    <a:moveTo>
                      <a:pt x="497" y="1"/>
                    </a:moveTo>
                    <a:cubicBezTo>
                      <a:pt x="370" y="1"/>
                      <a:pt x="257" y="44"/>
                      <a:pt x="182" y="136"/>
                    </a:cubicBezTo>
                    <a:cubicBezTo>
                      <a:pt x="0" y="338"/>
                      <a:pt x="101" y="722"/>
                      <a:pt x="405" y="1006"/>
                    </a:cubicBezTo>
                    <a:cubicBezTo>
                      <a:pt x="594" y="1171"/>
                      <a:pt x="803" y="1253"/>
                      <a:pt x="981" y="1253"/>
                    </a:cubicBezTo>
                    <a:cubicBezTo>
                      <a:pt x="1108" y="1253"/>
                      <a:pt x="1219" y="1211"/>
                      <a:pt x="1295" y="1127"/>
                    </a:cubicBezTo>
                    <a:cubicBezTo>
                      <a:pt x="1477" y="925"/>
                      <a:pt x="1376" y="540"/>
                      <a:pt x="1073" y="257"/>
                    </a:cubicBezTo>
                    <a:cubicBezTo>
                      <a:pt x="894" y="90"/>
                      <a:pt x="680" y="1"/>
                      <a:pt x="497" y="1"/>
                    </a:cubicBezTo>
                    <a:close/>
                  </a:path>
                </a:pathLst>
              </a:custGeom>
              <a:solidFill>
                <a:srgbClr val="7C5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893;p62"/>
              <p:cNvSpPr/>
              <p:nvPr/>
            </p:nvSpPr>
            <p:spPr>
              <a:xfrm>
                <a:off x="2562550" y="3089575"/>
                <a:ext cx="310550" cy="272150"/>
              </a:xfrm>
              <a:custGeom>
                <a:avLst/>
                <a:gdLst/>
                <a:ahLst/>
                <a:cxnLst/>
                <a:rect l="l" t="t" r="r" b="b"/>
                <a:pathLst>
                  <a:path w="12422" h="10886" extrusionOk="0">
                    <a:moveTo>
                      <a:pt x="7584" y="0"/>
                    </a:moveTo>
                    <a:cubicBezTo>
                      <a:pt x="6135" y="0"/>
                      <a:pt x="4659" y="938"/>
                      <a:pt x="3298" y="2298"/>
                    </a:cubicBezTo>
                    <a:cubicBezTo>
                      <a:pt x="1093" y="4523"/>
                      <a:pt x="0" y="7012"/>
                      <a:pt x="2206" y="9217"/>
                    </a:cubicBezTo>
                    <a:cubicBezTo>
                      <a:pt x="3308" y="10329"/>
                      <a:pt x="4760" y="10886"/>
                      <a:pt x="6211" y="10886"/>
                    </a:cubicBezTo>
                    <a:cubicBezTo>
                      <a:pt x="7663" y="10886"/>
                      <a:pt x="9114" y="10329"/>
                      <a:pt x="10217" y="9217"/>
                    </a:cubicBezTo>
                    <a:cubicBezTo>
                      <a:pt x="12422" y="7012"/>
                      <a:pt x="12422" y="3431"/>
                      <a:pt x="10217" y="1206"/>
                    </a:cubicBezTo>
                    <a:cubicBezTo>
                      <a:pt x="9372" y="361"/>
                      <a:pt x="8483" y="0"/>
                      <a:pt x="7584" y="0"/>
                    </a:cubicBezTo>
                    <a:close/>
                  </a:path>
                </a:pathLst>
              </a:custGeom>
              <a:solidFill>
                <a:srgbClr val="C18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894;p62"/>
              <p:cNvSpPr/>
              <p:nvPr/>
            </p:nvSpPr>
            <p:spPr>
              <a:xfrm>
                <a:off x="2625275" y="3143075"/>
                <a:ext cx="195750" cy="171250"/>
              </a:xfrm>
              <a:custGeom>
                <a:avLst/>
                <a:gdLst/>
                <a:ahLst/>
                <a:cxnLst/>
                <a:rect l="l" t="t" r="r" b="b"/>
                <a:pathLst>
                  <a:path w="7830" h="6850" extrusionOk="0">
                    <a:moveTo>
                      <a:pt x="4767" y="1"/>
                    </a:moveTo>
                    <a:cubicBezTo>
                      <a:pt x="3854" y="1"/>
                      <a:pt x="2924" y="592"/>
                      <a:pt x="2063" y="1453"/>
                    </a:cubicBezTo>
                    <a:cubicBezTo>
                      <a:pt x="668" y="2829"/>
                      <a:pt x="0" y="4406"/>
                      <a:pt x="1376" y="5802"/>
                    </a:cubicBezTo>
                    <a:cubicBezTo>
                      <a:pt x="2074" y="6500"/>
                      <a:pt x="2989" y="6849"/>
                      <a:pt x="3904" y="6849"/>
                    </a:cubicBezTo>
                    <a:cubicBezTo>
                      <a:pt x="4820" y="6849"/>
                      <a:pt x="5735" y="6500"/>
                      <a:pt x="6433" y="5802"/>
                    </a:cubicBezTo>
                    <a:cubicBezTo>
                      <a:pt x="7829" y="4406"/>
                      <a:pt x="7829" y="2161"/>
                      <a:pt x="6433" y="765"/>
                    </a:cubicBezTo>
                    <a:cubicBezTo>
                      <a:pt x="5898" y="230"/>
                      <a:pt x="5336" y="1"/>
                      <a:pt x="4767" y="1"/>
                    </a:cubicBezTo>
                    <a:close/>
                  </a:path>
                </a:pathLst>
              </a:custGeom>
              <a:solidFill>
                <a:srgbClr val="E5A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895;p62"/>
              <p:cNvSpPr/>
              <p:nvPr/>
            </p:nvSpPr>
            <p:spPr>
              <a:xfrm>
                <a:off x="3227100" y="3089575"/>
                <a:ext cx="310575" cy="272150"/>
              </a:xfrm>
              <a:custGeom>
                <a:avLst/>
                <a:gdLst/>
                <a:ahLst/>
                <a:cxnLst/>
                <a:rect l="l" t="t" r="r" b="b"/>
                <a:pathLst>
                  <a:path w="12423" h="10886" extrusionOk="0">
                    <a:moveTo>
                      <a:pt x="4839" y="0"/>
                    </a:moveTo>
                    <a:cubicBezTo>
                      <a:pt x="3939" y="0"/>
                      <a:pt x="3050" y="361"/>
                      <a:pt x="2206" y="1206"/>
                    </a:cubicBezTo>
                    <a:cubicBezTo>
                      <a:pt x="1" y="3431"/>
                      <a:pt x="1" y="7012"/>
                      <a:pt x="2206" y="9217"/>
                    </a:cubicBezTo>
                    <a:cubicBezTo>
                      <a:pt x="3308" y="10329"/>
                      <a:pt x="4760" y="10886"/>
                      <a:pt x="6211" y="10886"/>
                    </a:cubicBezTo>
                    <a:cubicBezTo>
                      <a:pt x="7663" y="10886"/>
                      <a:pt x="9114" y="10329"/>
                      <a:pt x="10217" y="9217"/>
                    </a:cubicBezTo>
                    <a:cubicBezTo>
                      <a:pt x="12422" y="7012"/>
                      <a:pt x="11350" y="4523"/>
                      <a:pt x="9125" y="2298"/>
                    </a:cubicBezTo>
                    <a:cubicBezTo>
                      <a:pt x="7764" y="938"/>
                      <a:pt x="6288" y="0"/>
                      <a:pt x="4839" y="0"/>
                    </a:cubicBezTo>
                    <a:close/>
                  </a:path>
                </a:pathLst>
              </a:custGeom>
              <a:solidFill>
                <a:srgbClr val="C18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896;p62"/>
              <p:cNvSpPr/>
              <p:nvPr/>
            </p:nvSpPr>
            <p:spPr>
              <a:xfrm>
                <a:off x="3279700" y="3143075"/>
                <a:ext cx="195750" cy="171250"/>
              </a:xfrm>
              <a:custGeom>
                <a:avLst/>
                <a:gdLst/>
                <a:ahLst/>
                <a:cxnLst/>
                <a:rect l="l" t="t" r="r" b="b"/>
                <a:pathLst>
                  <a:path w="7830" h="6850" extrusionOk="0">
                    <a:moveTo>
                      <a:pt x="3042" y="1"/>
                    </a:moveTo>
                    <a:cubicBezTo>
                      <a:pt x="2474" y="1"/>
                      <a:pt x="1912" y="230"/>
                      <a:pt x="1376" y="765"/>
                    </a:cubicBezTo>
                    <a:cubicBezTo>
                      <a:pt x="1" y="2161"/>
                      <a:pt x="1" y="4406"/>
                      <a:pt x="1376" y="5802"/>
                    </a:cubicBezTo>
                    <a:cubicBezTo>
                      <a:pt x="2074" y="6500"/>
                      <a:pt x="2990" y="6849"/>
                      <a:pt x="3905" y="6849"/>
                    </a:cubicBezTo>
                    <a:cubicBezTo>
                      <a:pt x="4821" y="6849"/>
                      <a:pt x="5736" y="6500"/>
                      <a:pt x="6434" y="5802"/>
                    </a:cubicBezTo>
                    <a:cubicBezTo>
                      <a:pt x="7830" y="4406"/>
                      <a:pt x="7142" y="2829"/>
                      <a:pt x="5746" y="1453"/>
                    </a:cubicBezTo>
                    <a:cubicBezTo>
                      <a:pt x="4886" y="592"/>
                      <a:pt x="3956" y="1"/>
                      <a:pt x="3042" y="1"/>
                    </a:cubicBezTo>
                    <a:close/>
                  </a:path>
                </a:pathLst>
              </a:custGeom>
              <a:solidFill>
                <a:srgbClr val="E5A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897;p62"/>
              <p:cNvSpPr/>
              <p:nvPr/>
            </p:nvSpPr>
            <p:spPr>
              <a:xfrm>
                <a:off x="2879650" y="3448950"/>
                <a:ext cx="341425" cy="256950"/>
              </a:xfrm>
              <a:custGeom>
                <a:avLst/>
                <a:gdLst/>
                <a:ahLst/>
                <a:cxnLst/>
                <a:rect l="l" t="t" r="r" b="b"/>
                <a:pathLst>
                  <a:path w="13657" h="10278" extrusionOk="0">
                    <a:moveTo>
                      <a:pt x="6818" y="0"/>
                    </a:moveTo>
                    <a:cubicBezTo>
                      <a:pt x="3055" y="0"/>
                      <a:pt x="1" y="2489"/>
                      <a:pt x="1" y="5564"/>
                    </a:cubicBezTo>
                    <a:cubicBezTo>
                      <a:pt x="1" y="8659"/>
                      <a:pt x="3055" y="10277"/>
                      <a:pt x="6818" y="10277"/>
                    </a:cubicBezTo>
                    <a:cubicBezTo>
                      <a:pt x="10581" y="10277"/>
                      <a:pt x="13656" y="8659"/>
                      <a:pt x="13656" y="5564"/>
                    </a:cubicBezTo>
                    <a:cubicBezTo>
                      <a:pt x="13656" y="2489"/>
                      <a:pt x="10581" y="0"/>
                      <a:pt x="6818" y="0"/>
                    </a:cubicBezTo>
                    <a:close/>
                  </a:path>
                </a:pathLst>
              </a:custGeom>
              <a:solidFill>
                <a:srgbClr val="E5A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898;p62"/>
              <p:cNvSpPr/>
              <p:nvPr/>
            </p:nvSpPr>
            <p:spPr>
              <a:xfrm>
                <a:off x="2977775" y="3478800"/>
                <a:ext cx="144675" cy="69300"/>
              </a:xfrm>
              <a:custGeom>
                <a:avLst/>
                <a:gdLst/>
                <a:ahLst/>
                <a:cxnLst/>
                <a:rect l="l" t="t" r="r" b="b"/>
                <a:pathLst>
                  <a:path w="5787" h="2772" extrusionOk="0">
                    <a:moveTo>
                      <a:pt x="2893" y="0"/>
                    </a:moveTo>
                    <a:cubicBezTo>
                      <a:pt x="1295" y="0"/>
                      <a:pt x="0" y="668"/>
                      <a:pt x="0" y="1497"/>
                    </a:cubicBezTo>
                    <a:cubicBezTo>
                      <a:pt x="0" y="2327"/>
                      <a:pt x="1295" y="2772"/>
                      <a:pt x="2893" y="2772"/>
                    </a:cubicBezTo>
                    <a:cubicBezTo>
                      <a:pt x="4491" y="2772"/>
                      <a:pt x="5786" y="2327"/>
                      <a:pt x="5786" y="1497"/>
                    </a:cubicBezTo>
                    <a:cubicBezTo>
                      <a:pt x="5786" y="668"/>
                      <a:pt x="4491" y="0"/>
                      <a:pt x="2893" y="0"/>
                    </a:cubicBezTo>
                    <a:close/>
                  </a:path>
                </a:pathLst>
              </a:custGeom>
              <a:solidFill>
                <a:srgbClr val="7C5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899;p62"/>
              <p:cNvSpPr/>
              <p:nvPr/>
            </p:nvSpPr>
            <p:spPr>
              <a:xfrm>
                <a:off x="2977775" y="3478800"/>
                <a:ext cx="144675" cy="69300"/>
              </a:xfrm>
              <a:custGeom>
                <a:avLst/>
                <a:gdLst/>
                <a:ahLst/>
                <a:cxnLst/>
                <a:rect l="l" t="t" r="r" b="b"/>
                <a:pathLst>
                  <a:path w="5787" h="2772" extrusionOk="0">
                    <a:moveTo>
                      <a:pt x="2893" y="0"/>
                    </a:moveTo>
                    <a:cubicBezTo>
                      <a:pt x="1295" y="0"/>
                      <a:pt x="0" y="668"/>
                      <a:pt x="0" y="1497"/>
                    </a:cubicBezTo>
                    <a:cubicBezTo>
                      <a:pt x="0" y="2327"/>
                      <a:pt x="1295" y="2772"/>
                      <a:pt x="2893" y="2772"/>
                    </a:cubicBezTo>
                    <a:cubicBezTo>
                      <a:pt x="4491" y="2772"/>
                      <a:pt x="5786" y="2327"/>
                      <a:pt x="5786" y="1497"/>
                    </a:cubicBezTo>
                    <a:cubicBezTo>
                      <a:pt x="5786" y="668"/>
                      <a:pt x="4491" y="0"/>
                      <a:pt x="2893" y="0"/>
                    </a:cubicBezTo>
                    <a:close/>
                  </a:path>
                </a:pathLst>
              </a:custGeom>
              <a:solidFill>
                <a:srgbClr val="5E4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00;p62"/>
              <p:cNvSpPr/>
              <p:nvPr/>
            </p:nvSpPr>
            <p:spPr>
              <a:xfrm>
                <a:off x="2995975" y="3474225"/>
                <a:ext cx="108775" cy="52125"/>
              </a:xfrm>
              <a:custGeom>
                <a:avLst/>
                <a:gdLst/>
                <a:ahLst/>
                <a:cxnLst/>
                <a:rect l="l" t="t" r="r" b="b"/>
                <a:pathLst>
                  <a:path w="4351" h="2085" extrusionOk="0">
                    <a:moveTo>
                      <a:pt x="2165" y="1"/>
                    </a:moveTo>
                    <a:cubicBezTo>
                      <a:pt x="972" y="1"/>
                      <a:pt x="1" y="507"/>
                      <a:pt x="1" y="1134"/>
                    </a:cubicBezTo>
                    <a:cubicBezTo>
                      <a:pt x="1" y="1761"/>
                      <a:pt x="972" y="2085"/>
                      <a:pt x="2165" y="2085"/>
                    </a:cubicBezTo>
                    <a:cubicBezTo>
                      <a:pt x="3359" y="2085"/>
                      <a:pt x="4350" y="1761"/>
                      <a:pt x="4350" y="1134"/>
                    </a:cubicBezTo>
                    <a:cubicBezTo>
                      <a:pt x="4350" y="507"/>
                      <a:pt x="3359" y="1"/>
                      <a:pt x="2165" y="1"/>
                    </a:cubicBezTo>
                    <a:close/>
                  </a:path>
                </a:pathLst>
              </a:custGeom>
              <a:solidFill>
                <a:srgbClr val="7C5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01;p62"/>
              <p:cNvSpPr/>
              <p:nvPr/>
            </p:nvSpPr>
            <p:spPr>
              <a:xfrm>
                <a:off x="3050100" y="3534925"/>
                <a:ext cx="25" cy="64775"/>
              </a:xfrm>
              <a:custGeom>
                <a:avLst/>
                <a:gdLst/>
                <a:ahLst/>
                <a:cxnLst/>
                <a:rect l="l" t="t" r="r" b="b"/>
                <a:pathLst>
                  <a:path w="1" h="2591" fill="none" extrusionOk="0">
                    <a:moveTo>
                      <a:pt x="0" y="1"/>
                    </a:moveTo>
                    <a:lnTo>
                      <a:pt x="0" y="2590"/>
                    </a:lnTo>
                  </a:path>
                </a:pathLst>
              </a:custGeom>
              <a:noFill/>
              <a:ln w="8600" cap="flat" cmpd="sng">
                <a:solidFill>
                  <a:srgbClr val="5E4634"/>
                </a:solidFill>
                <a:prstDash val="solid"/>
                <a:miter lim="202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02;p62"/>
              <p:cNvSpPr/>
              <p:nvPr/>
            </p:nvSpPr>
            <p:spPr>
              <a:xfrm>
                <a:off x="2970700" y="3596625"/>
                <a:ext cx="79425" cy="51100"/>
              </a:xfrm>
              <a:custGeom>
                <a:avLst/>
                <a:gdLst/>
                <a:ahLst/>
                <a:cxnLst/>
                <a:rect l="l" t="t" r="r" b="b"/>
                <a:pathLst>
                  <a:path w="3177" h="2044" fill="none" extrusionOk="0">
                    <a:moveTo>
                      <a:pt x="0" y="1"/>
                    </a:moveTo>
                    <a:cubicBezTo>
                      <a:pt x="1113" y="2044"/>
                      <a:pt x="3095" y="972"/>
                      <a:pt x="3176" y="21"/>
                    </a:cubicBezTo>
                  </a:path>
                </a:pathLst>
              </a:custGeom>
              <a:noFill/>
              <a:ln w="8600" cap="flat" cmpd="sng">
                <a:solidFill>
                  <a:srgbClr val="5E4634"/>
                </a:solidFill>
                <a:prstDash val="solid"/>
                <a:miter lim="202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03;p62"/>
              <p:cNvSpPr/>
              <p:nvPr/>
            </p:nvSpPr>
            <p:spPr>
              <a:xfrm>
                <a:off x="3050600" y="3596625"/>
                <a:ext cx="78925" cy="51100"/>
              </a:xfrm>
              <a:custGeom>
                <a:avLst/>
                <a:gdLst/>
                <a:ahLst/>
                <a:cxnLst/>
                <a:rect l="l" t="t" r="r" b="b"/>
                <a:pathLst>
                  <a:path w="3157" h="2044" fill="none" extrusionOk="0">
                    <a:moveTo>
                      <a:pt x="3156" y="1"/>
                    </a:moveTo>
                    <a:cubicBezTo>
                      <a:pt x="2064" y="2044"/>
                      <a:pt x="61" y="972"/>
                      <a:pt x="1" y="21"/>
                    </a:cubicBezTo>
                  </a:path>
                </a:pathLst>
              </a:custGeom>
              <a:noFill/>
              <a:ln w="8600" cap="flat" cmpd="sng">
                <a:solidFill>
                  <a:srgbClr val="5E4634"/>
                </a:solidFill>
                <a:prstDash val="solid"/>
                <a:miter lim="202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Google Shape;2395;p38"/>
          <p:cNvSpPr txBox="1"/>
          <p:nvPr/>
        </p:nvSpPr>
        <p:spPr>
          <a:xfrm rot="-551">
            <a:off x="2373768" y="4090303"/>
            <a:ext cx="3744000" cy="426300"/>
          </a:xfrm>
          <a:prstGeom prst="rect">
            <a:avLst/>
          </a:prstGeom>
          <a:solidFill>
            <a:schemeClr val="accent2"/>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US">
                <a:latin typeface="SVN-Sarifa" panose="00000500000000000000" pitchFamily="50" charset="0"/>
              </a:rPr>
              <a:t>Giáo viên:</a:t>
            </a:r>
            <a:endParaRPr lang="en-US" dirty="0">
              <a:latin typeface="SVN-Sarifa" panose="00000500000000000000" pitchFamily="50"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1.66667E-6 -4.07407E-6 L -1.66667E-6 -0.07222 " pathEditMode="relative" rAng="0" ptsTypes="AA">
                                      <p:cBhvr>
                                        <p:cTn id="6" dur="250" accel="50000" decel="50000" autoRev="1" fill="hold">
                                          <p:stCondLst>
                                            <p:cond delay="0"/>
                                          </p:stCondLst>
                                        </p:cTn>
                                        <p:tgtEl>
                                          <p:spTgt spid="2"/>
                                        </p:tgtEl>
                                        <p:attrNameLst>
                                          <p:attrName>ppt_x</p:attrName>
                                          <p:attrName>ppt_y</p:attrName>
                                        </p:attrNameLst>
                                      </p:cBhvr>
                                      <p:rCtr x="0" y="-3611"/>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2000"/>
                                        <p:tgtEl>
                                          <p:spTgt spid="20"/>
                                        </p:tgtEl>
                                      </p:cBhvr>
                                    </p:animEffect>
                                    <p:anim calcmode="lin" valueType="num">
                                      <p:cBhvr>
                                        <p:cTn id="16" dur="2000" fill="hold"/>
                                        <p:tgtEl>
                                          <p:spTgt spid="20"/>
                                        </p:tgtEl>
                                        <p:attrNameLst>
                                          <p:attrName>ppt_w</p:attrName>
                                        </p:attrNameLst>
                                      </p:cBhvr>
                                      <p:tavLst>
                                        <p:tav tm="0" fmla="#ppt_w*sin(2.5*pi*$)">
                                          <p:val>
                                            <p:fltVal val="0"/>
                                          </p:val>
                                        </p:tav>
                                        <p:tav tm="100000">
                                          <p:val>
                                            <p:fltVal val="1"/>
                                          </p:val>
                                        </p:tav>
                                      </p:tavLst>
                                    </p:anim>
                                    <p:anim calcmode="lin" valueType="num">
                                      <p:cBhvr>
                                        <p:cTn id="17" dur="2000" fill="hold"/>
                                        <p:tgtEl>
                                          <p:spTgt spid="20"/>
                                        </p:tgtEl>
                                        <p:attrNameLst>
                                          <p:attrName>ppt_h</p:attrName>
                                        </p:attrNameLst>
                                      </p:cBhvr>
                                      <p:tavLst>
                                        <p:tav tm="0">
                                          <p:val>
                                            <p:strVal val="#ppt_h"/>
                                          </p:val>
                                        </p:tav>
                                        <p:tav tm="100000">
                                          <p:val>
                                            <p:strVal val="#ppt_h"/>
                                          </p:val>
                                        </p:tav>
                                      </p:tavLst>
                                    </p:anim>
                                  </p:childTnLst>
                                </p:cTn>
                              </p:par>
                              <p:par>
                                <p:cTn id="18" presetID="45"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2000"/>
                                        <p:tgtEl>
                                          <p:spTgt spid="17"/>
                                        </p:tgtEl>
                                      </p:cBhvr>
                                    </p:animEffect>
                                    <p:anim calcmode="lin" valueType="num">
                                      <p:cBhvr>
                                        <p:cTn id="21" dur="2000" fill="hold"/>
                                        <p:tgtEl>
                                          <p:spTgt spid="17"/>
                                        </p:tgtEl>
                                        <p:attrNameLst>
                                          <p:attrName>ppt_w</p:attrName>
                                        </p:attrNameLst>
                                      </p:cBhvr>
                                      <p:tavLst>
                                        <p:tav tm="0" fmla="#ppt_w*sin(2.5*pi*$)">
                                          <p:val>
                                            <p:fltVal val="0"/>
                                          </p:val>
                                        </p:tav>
                                        <p:tav tm="100000">
                                          <p:val>
                                            <p:fltVal val="1"/>
                                          </p:val>
                                        </p:tav>
                                      </p:tavLst>
                                    </p:anim>
                                    <p:anim calcmode="lin" valueType="num">
                                      <p:cBhvr>
                                        <p:cTn id="22" dur="2000" fill="hold"/>
                                        <p:tgtEl>
                                          <p:spTgt spid="17"/>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000"/>
                                        <p:tgtEl>
                                          <p:spTgt spid="11"/>
                                        </p:tgtEl>
                                      </p:cBhvr>
                                    </p:animEffect>
                                    <p:anim calcmode="lin" valueType="num">
                                      <p:cBhvr>
                                        <p:cTn id="26" dur="2000" fill="hold"/>
                                        <p:tgtEl>
                                          <p:spTgt spid="11"/>
                                        </p:tgtEl>
                                        <p:attrNameLst>
                                          <p:attrName>ppt_w</p:attrName>
                                        </p:attrNameLst>
                                      </p:cBhvr>
                                      <p:tavLst>
                                        <p:tav tm="0" fmla="#ppt_w*sin(2.5*pi*$)">
                                          <p:val>
                                            <p:fltVal val="0"/>
                                          </p:val>
                                        </p:tav>
                                        <p:tav tm="100000">
                                          <p:val>
                                            <p:fltVal val="1"/>
                                          </p:val>
                                        </p:tav>
                                      </p:tavLst>
                                    </p:anim>
                                    <p:anim calcmode="lin" valueType="num">
                                      <p:cBhvr>
                                        <p:cTn id="27" dur="2000" fill="hold"/>
                                        <p:tgtEl>
                                          <p:spTgt spid="11"/>
                                        </p:tgtEl>
                                        <p:attrNameLst>
                                          <p:attrName>ppt_h</p:attrName>
                                        </p:attrNameLst>
                                      </p:cBhvr>
                                      <p:tavLst>
                                        <p:tav tm="0">
                                          <p:val>
                                            <p:strVal val="#ppt_h"/>
                                          </p:val>
                                        </p:tav>
                                        <p:tav tm="100000">
                                          <p:val>
                                            <p:strVal val="#ppt_h"/>
                                          </p:val>
                                        </p:tav>
                                      </p:tavLst>
                                    </p:anim>
                                  </p:childTnLst>
                                </p:cTn>
                              </p:par>
                              <p:par>
                                <p:cTn id="28" presetID="45"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2000"/>
                                        <p:tgtEl>
                                          <p:spTgt spid="14"/>
                                        </p:tgtEl>
                                      </p:cBhvr>
                                    </p:animEffect>
                                    <p:anim calcmode="lin" valueType="num">
                                      <p:cBhvr>
                                        <p:cTn id="31" dur="2000" fill="hold"/>
                                        <p:tgtEl>
                                          <p:spTgt spid="14"/>
                                        </p:tgtEl>
                                        <p:attrNameLst>
                                          <p:attrName>ppt_w</p:attrName>
                                        </p:attrNameLst>
                                      </p:cBhvr>
                                      <p:tavLst>
                                        <p:tav tm="0" fmla="#ppt_w*sin(2.5*pi*$)">
                                          <p:val>
                                            <p:fltVal val="0"/>
                                          </p:val>
                                        </p:tav>
                                        <p:tav tm="100000">
                                          <p:val>
                                            <p:fltVal val="1"/>
                                          </p:val>
                                        </p:tav>
                                      </p:tavLst>
                                    </p:anim>
                                    <p:anim calcmode="lin" valueType="num">
                                      <p:cBhvr>
                                        <p:cTn id="32" dur="2000" fill="hold"/>
                                        <p:tgtEl>
                                          <p:spTgt spid="14"/>
                                        </p:tgtEl>
                                        <p:attrNameLst>
                                          <p:attrName>ppt_h</p:attrName>
                                        </p:attrNameLst>
                                      </p:cBhvr>
                                      <p:tavLst>
                                        <p:tav tm="0">
                                          <p:val>
                                            <p:strVal val="#ppt_h"/>
                                          </p:val>
                                        </p:tav>
                                        <p:tav tm="100000">
                                          <p:val>
                                            <p:strVal val="#ppt_h"/>
                                          </p:val>
                                        </p:tav>
                                      </p:tavLst>
                                    </p:anim>
                                  </p:childTnLst>
                                </p:cTn>
                              </p:par>
                              <p:par>
                                <p:cTn id="33" presetID="31" presetClass="entr" presetSubtype="0" fill="hold" nodeType="withEffect">
                                  <p:stCondLst>
                                    <p:cond delay="0"/>
                                  </p:stCondLst>
                                  <p:childTnLst>
                                    <p:set>
                                      <p:cBhvr>
                                        <p:cTn id="34" dur="1" fill="hold">
                                          <p:stCondLst>
                                            <p:cond delay="0"/>
                                          </p:stCondLst>
                                        </p:cTn>
                                        <p:tgtEl>
                                          <p:spTgt spid="1026"/>
                                        </p:tgtEl>
                                        <p:attrNameLst>
                                          <p:attrName>style.visibility</p:attrName>
                                        </p:attrNameLst>
                                      </p:cBhvr>
                                      <p:to>
                                        <p:strVal val="visible"/>
                                      </p:to>
                                    </p:set>
                                    <p:anim calcmode="lin" valueType="num">
                                      <p:cBhvr>
                                        <p:cTn id="35" dur="250" fill="hold"/>
                                        <p:tgtEl>
                                          <p:spTgt spid="1026"/>
                                        </p:tgtEl>
                                        <p:attrNameLst>
                                          <p:attrName>ppt_w</p:attrName>
                                        </p:attrNameLst>
                                      </p:cBhvr>
                                      <p:tavLst>
                                        <p:tav tm="0">
                                          <p:val>
                                            <p:fltVal val="0"/>
                                          </p:val>
                                        </p:tav>
                                        <p:tav tm="100000">
                                          <p:val>
                                            <p:strVal val="#ppt_w"/>
                                          </p:val>
                                        </p:tav>
                                      </p:tavLst>
                                    </p:anim>
                                    <p:anim calcmode="lin" valueType="num">
                                      <p:cBhvr>
                                        <p:cTn id="36" dur="250" fill="hold"/>
                                        <p:tgtEl>
                                          <p:spTgt spid="1026"/>
                                        </p:tgtEl>
                                        <p:attrNameLst>
                                          <p:attrName>ppt_h</p:attrName>
                                        </p:attrNameLst>
                                      </p:cBhvr>
                                      <p:tavLst>
                                        <p:tav tm="0">
                                          <p:val>
                                            <p:fltVal val="0"/>
                                          </p:val>
                                        </p:tav>
                                        <p:tav tm="100000">
                                          <p:val>
                                            <p:strVal val="#ppt_h"/>
                                          </p:val>
                                        </p:tav>
                                      </p:tavLst>
                                    </p:anim>
                                    <p:anim calcmode="lin" valueType="num">
                                      <p:cBhvr>
                                        <p:cTn id="37" dur="250" fill="hold"/>
                                        <p:tgtEl>
                                          <p:spTgt spid="1026"/>
                                        </p:tgtEl>
                                        <p:attrNameLst>
                                          <p:attrName>style.rotation</p:attrName>
                                        </p:attrNameLst>
                                      </p:cBhvr>
                                      <p:tavLst>
                                        <p:tav tm="0">
                                          <p:val>
                                            <p:fltVal val="90"/>
                                          </p:val>
                                        </p:tav>
                                        <p:tav tm="100000">
                                          <p:val>
                                            <p:fltVal val="0"/>
                                          </p:val>
                                        </p:tav>
                                      </p:tavLst>
                                    </p:anim>
                                    <p:animEffect transition="in" filter="fade">
                                      <p:cBhvr>
                                        <p:cTn id="38" dur="25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81280" y="264160"/>
            <a:ext cx="4094480" cy="1978864"/>
          </a:xfrm>
          <a:prstGeom prst="rect">
            <a:avLst/>
          </a:prstGeom>
        </p:spPr>
      </p:pic>
      <p:pic>
        <p:nvPicPr>
          <p:cNvPr id="5" name="Picture 4"/>
          <p:cNvPicPr>
            <a:picLocks noChangeAspect="1"/>
          </p:cNvPicPr>
          <p:nvPr/>
        </p:nvPicPr>
        <p:blipFill>
          <a:blip r:embed="rId4"/>
          <a:stretch>
            <a:fillRect/>
          </a:stretch>
        </p:blipFill>
        <p:spPr>
          <a:xfrm>
            <a:off x="3565414" y="1422400"/>
            <a:ext cx="5578586" cy="362299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90143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7789" y="123507"/>
            <a:ext cx="6740034" cy="2242455"/>
          </a:xfrm>
          <a:prstGeom prst="rect">
            <a:avLst/>
          </a:prstGeom>
        </p:spPr>
      </p:pic>
      <p:pic>
        <p:nvPicPr>
          <p:cNvPr id="5" name="Picture 4"/>
          <p:cNvPicPr>
            <a:picLocks noChangeAspect="1"/>
          </p:cNvPicPr>
          <p:nvPr/>
        </p:nvPicPr>
        <p:blipFill>
          <a:blip r:embed="rId3"/>
          <a:stretch>
            <a:fillRect/>
          </a:stretch>
        </p:blipFill>
        <p:spPr>
          <a:xfrm>
            <a:off x="2189673" y="2571750"/>
            <a:ext cx="6338769" cy="24482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6405" y="75502"/>
            <a:ext cx="6417578" cy="47817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LUYỆN TẬP</a:t>
            </a:r>
            <a:endParaRPr lang="en-US" sz="2000" b="1" dirty="0">
              <a:latin typeface="Times New Roman" panose="02020603050405020304" pitchFamily="18" charset="0"/>
              <a:cs typeface="Times New Roman" panose="02020603050405020304" pitchFamily="18" charset="0"/>
            </a:endParaRPr>
          </a:p>
        </p:txBody>
      </p:sp>
      <p:sp>
        <p:nvSpPr>
          <p:cNvPr id="3" name="Rectangle 2"/>
          <p:cNvSpPr/>
          <p:nvPr/>
        </p:nvSpPr>
        <p:spPr>
          <a:xfrm>
            <a:off x="167780" y="553674"/>
            <a:ext cx="8951053" cy="50333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vi-VN" sz="2000" b="1" i="1" dirty="0">
                <a:solidFill>
                  <a:srgbClr val="002060"/>
                </a:solidFill>
                <a:latin typeface="Times New Roman" panose="02020603050405020304" pitchFamily="18" charset="0"/>
                <a:cs typeface="Times New Roman" panose="02020603050405020304" pitchFamily="18" charset="0"/>
              </a:rPr>
              <a:t>Luyện tập 1 </a:t>
            </a:r>
            <a:r>
              <a:rPr lang="vi-VN" sz="2000" b="1" i="1" dirty="0" smtClean="0">
                <a:solidFill>
                  <a:srgbClr val="002060"/>
                </a:solidFill>
                <a:latin typeface="Times New Roman" panose="02020603050405020304" pitchFamily="18" charset="0"/>
                <a:cs typeface="Times New Roman" panose="02020603050405020304" pitchFamily="18" charset="0"/>
              </a:rPr>
              <a:t>:</a:t>
            </a:r>
            <a:r>
              <a:rPr lang="vi-VN" sz="2000" b="1" i="1" dirty="0">
                <a:solidFill>
                  <a:srgbClr val="002060"/>
                </a:solidFill>
                <a:latin typeface="Times New Roman" panose="02020603050405020304" pitchFamily="18" charset="0"/>
                <a:cs typeface="Times New Roman" panose="02020603050405020304" pitchFamily="18" charset="0"/>
              </a:rPr>
              <a:t> Em đồng tình hay không đồng tình với ý kiến nào dưới đây? Vì sao?</a:t>
            </a:r>
            <a:endParaRPr lang="en-US" sz="2000" b="1" i="1" dirty="0">
              <a:solidFill>
                <a:srgbClr val="002060"/>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955550379"/>
              </p:ext>
            </p:extLst>
          </p:nvPr>
        </p:nvGraphicFramePr>
        <p:xfrm>
          <a:off x="75501" y="1146705"/>
          <a:ext cx="9043332" cy="3931920"/>
        </p:xfrm>
        <a:graphic>
          <a:graphicData uri="http://schemas.openxmlformats.org/drawingml/2006/table">
            <a:tbl>
              <a:tblPr firstRow="1" bandRow="1">
                <a:tableStyleId>{5C22544A-7EE6-4342-B048-85BDC9FD1C3A}</a:tableStyleId>
              </a:tblPr>
              <a:tblGrid>
                <a:gridCol w="4370664">
                  <a:extLst>
                    <a:ext uri="{9D8B030D-6E8A-4147-A177-3AD203B41FA5}">
                      <a16:colId xmlns:a16="http://schemas.microsoft.com/office/drawing/2014/main" val="617730663"/>
                    </a:ext>
                  </a:extLst>
                </a:gridCol>
                <a:gridCol w="956345">
                  <a:extLst>
                    <a:ext uri="{9D8B030D-6E8A-4147-A177-3AD203B41FA5}">
                      <a16:colId xmlns:a16="http://schemas.microsoft.com/office/drawing/2014/main" val="3843488064"/>
                    </a:ext>
                  </a:extLst>
                </a:gridCol>
                <a:gridCol w="3716323">
                  <a:extLst>
                    <a:ext uri="{9D8B030D-6E8A-4147-A177-3AD203B41FA5}">
                      <a16:colId xmlns:a16="http://schemas.microsoft.com/office/drawing/2014/main" val="4018319959"/>
                    </a:ext>
                  </a:extLst>
                </a:gridCol>
              </a:tblGrid>
              <a:tr h="370840">
                <a:tc>
                  <a:txBody>
                    <a:bodyPr/>
                    <a:lstStyle/>
                    <a:p>
                      <a:pPr algn="ctr"/>
                      <a:r>
                        <a:rPr lang="en-US" sz="2400" dirty="0" smtClean="0">
                          <a:latin typeface="Times New Roman" panose="02020603050405020304" pitchFamily="18" charset="0"/>
                          <a:cs typeface="Times New Roman" panose="02020603050405020304" pitchFamily="18" charset="0"/>
                        </a:rPr>
                        <a:t>Ý</a:t>
                      </a:r>
                      <a:r>
                        <a:rPr lang="en-US" sz="2400" baseline="0" dirty="0" smtClean="0">
                          <a:latin typeface="Times New Roman" panose="02020603050405020304" pitchFamily="18" charset="0"/>
                          <a:cs typeface="Times New Roman" panose="02020603050405020304" pitchFamily="18" charset="0"/>
                        </a:rPr>
                        <a:t> KIẾN</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1200" dirty="0" smtClean="0">
                          <a:latin typeface="Times New Roman" panose="02020603050405020304" pitchFamily="18" charset="0"/>
                          <a:cs typeface="Times New Roman" panose="02020603050405020304" pitchFamily="18" charset="0"/>
                        </a:rPr>
                        <a:t>ĐỒNG</a:t>
                      </a:r>
                      <a:r>
                        <a:rPr lang="en-US" sz="1200" baseline="0" dirty="0" smtClean="0">
                          <a:latin typeface="Times New Roman" panose="02020603050405020304" pitchFamily="18" charset="0"/>
                          <a:cs typeface="Times New Roman" panose="02020603050405020304" pitchFamily="18" charset="0"/>
                        </a:rPr>
                        <a:t> Ý – K ĐỒNG Ý</a:t>
                      </a:r>
                      <a:endParaRPr lang="en-US" sz="1200" dirty="0">
                        <a:latin typeface="Times New Roman" panose="02020603050405020304" pitchFamily="18" charset="0"/>
                        <a:cs typeface="Times New Roman" panose="02020603050405020304" pitchFamily="18" charset="0"/>
                      </a:endParaRPr>
                    </a:p>
                  </a:txBody>
                  <a:tcPr/>
                </a:tc>
                <a:tc>
                  <a:txBody>
                    <a:bodyPr/>
                    <a:lstStyle/>
                    <a:p>
                      <a:pPr algn="ctr"/>
                      <a:r>
                        <a:rPr lang="en-US" sz="1600" dirty="0" smtClean="0">
                          <a:latin typeface="Times New Roman" panose="02020603050405020304" pitchFamily="18" charset="0"/>
                          <a:cs typeface="Times New Roman" panose="02020603050405020304" pitchFamily="18" charset="0"/>
                        </a:rPr>
                        <a:t>GIẢI</a:t>
                      </a:r>
                      <a:r>
                        <a:rPr lang="en-US" sz="1600" baseline="0" dirty="0" smtClean="0">
                          <a:latin typeface="Times New Roman" panose="02020603050405020304" pitchFamily="18" charset="0"/>
                          <a:cs typeface="Times New Roman" panose="02020603050405020304" pitchFamily="18" charset="0"/>
                        </a:rPr>
                        <a:t> THÍCH</a:t>
                      </a: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33217674"/>
                  </a:ext>
                </a:extLst>
              </a:tr>
              <a:tr h="370840">
                <a:tc>
                  <a:txBody>
                    <a:bodyPr/>
                    <a:lstStyle/>
                    <a:p>
                      <a:pPr marL="342900" indent="-342900">
                        <a:buAutoNum type="alphaUcPeriod"/>
                      </a:pPr>
                      <a:r>
                        <a:rPr lang="vi-VN" sz="2400" b="0" i="0" kern="1200" dirty="0" smtClean="0">
                          <a:solidFill>
                            <a:schemeClr val="dk1"/>
                          </a:solidFill>
                          <a:effectLst/>
                          <a:latin typeface="Times New Roman" panose="02020603050405020304" pitchFamily="18" charset="0"/>
                          <a:ea typeface="+mn-ea"/>
                          <a:cs typeface="Times New Roman" panose="02020603050405020304" pitchFamily="18" charset="0"/>
                        </a:rPr>
                        <a:t>Lập kế hoạch chi tiêu giúp chúng ta tránh được các khoản chi tiêu không hợp lí.</a:t>
                      </a:r>
                      <a:endParaRPr lang="en-US" sz="2400" b="0" i="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indent="0">
                        <a:buNone/>
                      </a:pPr>
                      <a:endParaRPr lang="en-US" sz="2400" dirty="0" smtClean="0">
                        <a:latin typeface="Times New Roman" panose="020206030504050203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50753974"/>
                  </a:ext>
                </a:extLst>
              </a:tr>
              <a:tr h="370840">
                <a:tc>
                  <a:txBody>
                    <a:bodyPr/>
                    <a:lstStyle/>
                    <a:p>
                      <a:r>
                        <a:rPr lang="vi-VN" sz="2400" b="0" i="0" kern="1200" dirty="0" smtClean="0">
                          <a:solidFill>
                            <a:schemeClr val="dk1"/>
                          </a:solidFill>
                          <a:effectLst/>
                          <a:latin typeface="Times New Roman" panose="02020603050405020304" pitchFamily="18" charset="0"/>
                          <a:ea typeface="+mn-ea"/>
                          <a:cs typeface="Times New Roman" panose="02020603050405020304" pitchFamily="18" charset="0"/>
                        </a:rPr>
                        <a:t>B. Khi ai đó rơi vào nợ nần, nếu biết lập kế hoạch chi tiêu và cân đối thu chi hợp lí thì có thể thoát khỏi tình trạng đó.</a:t>
                      </a:r>
                      <a:endParaRPr lang="en-US" sz="2400" b="0" i="0" kern="1200" dirty="0" smtClean="0">
                        <a:solidFill>
                          <a:schemeClr val="dk1"/>
                        </a:solidFill>
                        <a:effectLst/>
                        <a:latin typeface="Times New Roman" panose="02020603050405020304" pitchFamily="18" charset="0"/>
                        <a:ea typeface="+mn-ea"/>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endParaRPr lang="en-US" sz="1600" dirty="0" smtClean="0">
                        <a:latin typeface="Times New Roman" panose="02020603050405020304" pitchFamily="18" charset="0"/>
                        <a:cs typeface="Times New Roman" panose="02020603050405020304" pitchFamily="18" charset="0"/>
                      </a:endParaRPr>
                    </a:p>
                    <a:p>
                      <a:endParaRPr lang="en-US" sz="1600" dirty="0" smtClean="0">
                        <a:latin typeface="Times New Roman" panose="02020603050405020304" pitchFamily="18" charset="0"/>
                        <a:cs typeface="Times New Roman" panose="02020603050405020304" pitchFamily="18" charset="0"/>
                      </a:endParaRPr>
                    </a:p>
                    <a:p>
                      <a:endParaRPr lang="en-US" sz="1600" dirty="0" smtClean="0">
                        <a:latin typeface="Times New Roman" panose="02020603050405020304" pitchFamily="18" charset="0"/>
                        <a:cs typeface="Times New Roman" panose="02020603050405020304" pitchFamily="18" charset="0"/>
                      </a:endParaRPr>
                    </a:p>
                    <a:p>
                      <a:endParaRPr lang="en-US" sz="1600" dirty="0" smtClean="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83510850"/>
                  </a:ext>
                </a:extLst>
              </a:tr>
            </a:tbl>
          </a:graphicData>
        </a:graphic>
      </p:graphicFrame>
      <p:sp>
        <p:nvSpPr>
          <p:cNvPr id="5" name="TextBox 4"/>
          <p:cNvSpPr txBox="1"/>
          <p:nvPr/>
        </p:nvSpPr>
        <p:spPr>
          <a:xfrm>
            <a:off x="5444455" y="1593908"/>
            <a:ext cx="3674378" cy="1631216"/>
          </a:xfrm>
          <a:prstGeom prst="rect">
            <a:avLst/>
          </a:prstGeom>
          <a:noFill/>
        </p:spPr>
        <p:txBody>
          <a:bodyPr wrap="square" rtlCol="0">
            <a:spAutoFit/>
          </a:bodyPr>
          <a:lstStyle/>
          <a:p>
            <a:r>
              <a:rPr lang="vi-VN" sz="2000" dirty="0">
                <a:solidFill>
                  <a:srgbClr val="002060"/>
                </a:solidFill>
                <a:latin typeface="Times New Roman" panose="02020603050405020304" pitchFamily="18" charset="0"/>
                <a:cs typeface="Times New Roman" panose="02020603050405020304" pitchFamily="18" charset="0"/>
              </a:rPr>
              <a:t>Vì: lập kế hoạch và thực hiện kế hoạch chi tiêu sẽ giúp chúng ta cân đối các khoản thu và chi một cách hợp lí; tránh được các khoản chi tiêu không cần thiết;</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6" name="Oval 5"/>
          <p:cNvSpPr/>
          <p:nvPr/>
        </p:nvSpPr>
        <p:spPr>
          <a:xfrm>
            <a:off x="4697832" y="2130804"/>
            <a:ext cx="566257" cy="41945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solidFill>
                  <a:srgbClr val="002060"/>
                </a:solidFill>
              </a:rPr>
              <a:t>✔</a:t>
            </a:r>
          </a:p>
        </p:txBody>
      </p:sp>
      <p:sp>
        <p:nvSpPr>
          <p:cNvPr id="7" name="Oval 6"/>
          <p:cNvSpPr/>
          <p:nvPr/>
        </p:nvSpPr>
        <p:spPr>
          <a:xfrm>
            <a:off x="4643306" y="3758966"/>
            <a:ext cx="511730" cy="48795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solidFill>
                  <a:srgbClr val="002060"/>
                </a:solidFill>
              </a:rPr>
              <a:t>✔</a:t>
            </a:r>
          </a:p>
        </p:txBody>
      </p:sp>
      <p:sp>
        <p:nvSpPr>
          <p:cNvPr id="8" name="TextBox 7"/>
          <p:cNvSpPr txBox="1"/>
          <p:nvPr/>
        </p:nvSpPr>
        <p:spPr>
          <a:xfrm>
            <a:off x="5444455" y="3341227"/>
            <a:ext cx="3758268" cy="1323439"/>
          </a:xfrm>
          <a:prstGeom prst="rect">
            <a:avLst/>
          </a:prstGeom>
          <a:noFill/>
        </p:spPr>
        <p:txBody>
          <a:bodyPr wrap="square" rtlCol="0">
            <a:spAutoFit/>
          </a:bodyPr>
          <a:lstStyle/>
          <a:p>
            <a:r>
              <a:rPr lang="en-US" sz="2000" dirty="0" err="1">
                <a:solidFill>
                  <a:srgbClr val="002060"/>
                </a:solidFill>
                <a:latin typeface="Times New Roman" panose="02020603050405020304" pitchFamily="18" charset="0"/>
                <a:cs typeface="Times New Roman" panose="02020603050405020304" pitchFamily="18" charset="0"/>
              </a:rPr>
              <a:t>Khi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lập</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và</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thực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hiện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kế</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hoạch</a:t>
            </a:r>
            <a:r>
              <a:rPr lang="en-US" sz="2000" dirty="0">
                <a:solidFill>
                  <a:srgbClr val="002060"/>
                </a:solidFill>
                <a:latin typeface="Times New Roman" panose="02020603050405020304" pitchFamily="18" charset="0"/>
                <a:cs typeface="Times New Roman" panose="02020603050405020304" pitchFamily="18" charset="0"/>
              </a:rPr>
              <a:t> chi </a:t>
            </a:r>
            <a:r>
              <a:rPr lang="en-US" sz="2000" dirty="0" err="1">
                <a:solidFill>
                  <a:srgbClr val="002060"/>
                </a:solidFill>
                <a:latin typeface="Times New Roman" panose="02020603050405020304" pitchFamily="18" charset="0"/>
                <a:cs typeface="Times New Roman" panose="02020603050405020304" pitchFamily="18" charset="0"/>
              </a:rPr>
              <a:t>tiêu</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phù</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hợp</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chúng</a:t>
            </a:r>
            <a:r>
              <a:rPr lang="en-US" sz="2000" dirty="0">
                <a:solidFill>
                  <a:srgbClr val="002060"/>
                </a:solidFill>
                <a:latin typeface="Times New Roman" panose="02020603050405020304" pitchFamily="18" charset="0"/>
                <a:cs typeface="Times New Roman" panose="02020603050405020304" pitchFamily="18" charset="0"/>
              </a:rPr>
              <a:t> ta </a:t>
            </a:r>
            <a:r>
              <a:rPr lang="en-US" sz="2000" dirty="0" err="1">
                <a:solidFill>
                  <a:srgbClr val="002060"/>
                </a:solidFill>
                <a:latin typeface="Times New Roman" panose="02020603050405020304" pitchFamily="18" charset="0"/>
                <a:cs typeface="Times New Roman" panose="02020603050405020304" pitchFamily="18" charset="0"/>
              </a:rPr>
              <a:t>có</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thể</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phân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bổ</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nguồn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tiền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một</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cách</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hợp</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lí</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giúp</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thoát</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khỏi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tình</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trạng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nợ</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nần</a:t>
            </a:r>
            <a:r>
              <a:rPr lang="en-US" sz="20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7454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6405" y="75502"/>
            <a:ext cx="6417578" cy="47817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LUYỆN TẬP</a:t>
            </a:r>
            <a:endParaRPr lang="en-US" sz="2000" b="1" dirty="0">
              <a:latin typeface="Times New Roman" panose="02020603050405020304" pitchFamily="18" charset="0"/>
              <a:cs typeface="Times New Roman" panose="02020603050405020304" pitchFamily="18" charset="0"/>
            </a:endParaRPr>
          </a:p>
        </p:txBody>
      </p:sp>
      <p:sp>
        <p:nvSpPr>
          <p:cNvPr id="3" name="Rectangle 2"/>
          <p:cNvSpPr/>
          <p:nvPr/>
        </p:nvSpPr>
        <p:spPr>
          <a:xfrm>
            <a:off x="167780" y="553674"/>
            <a:ext cx="8951053" cy="50333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vi-VN" sz="2000" b="1" i="1" dirty="0">
                <a:solidFill>
                  <a:srgbClr val="002060"/>
                </a:solidFill>
                <a:latin typeface="Times New Roman" panose="02020603050405020304" pitchFamily="18" charset="0"/>
                <a:cs typeface="Times New Roman" panose="02020603050405020304" pitchFamily="18" charset="0"/>
              </a:rPr>
              <a:t>Luyện tập 1 </a:t>
            </a:r>
            <a:r>
              <a:rPr lang="vi-VN" sz="2000" b="1" i="1" dirty="0" smtClean="0">
                <a:solidFill>
                  <a:srgbClr val="002060"/>
                </a:solidFill>
                <a:latin typeface="Times New Roman" panose="02020603050405020304" pitchFamily="18" charset="0"/>
                <a:cs typeface="Times New Roman" panose="02020603050405020304" pitchFamily="18" charset="0"/>
              </a:rPr>
              <a:t>:</a:t>
            </a:r>
            <a:r>
              <a:rPr lang="vi-VN" sz="2000" b="1" i="1" dirty="0">
                <a:solidFill>
                  <a:srgbClr val="002060"/>
                </a:solidFill>
                <a:latin typeface="Times New Roman" panose="02020603050405020304" pitchFamily="18" charset="0"/>
                <a:cs typeface="Times New Roman" panose="02020603050405020304" pitchFamily="18" charset="0"/>
              </a:rPr>
              <a:t> Em đồng tình hay không đồng tình với ý kiến nào dưới đây? Vì sao?</a:t>
            </a:r>
            <a:endParaRPr lang="en-US" sz="2000" b="1" i="1" dirty="0">
              <a:solidFill>
                <a:srgbClr val="002060"/>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144941340"/>
              </p:ext>
            </p:extLst>
          </p:nvPr>
        </p:nvGraphicFramePr>
        <p:xfrm>
          <a:off x="75501" y="1146705"/>
          <a:ext cx="9043332" cy="3657600"/>
        </p:xfrm>
        <a:graphic>
          <a:graphicData uri="http://schemas.openxmlformats.org/drawingml/2006/table">
            <a:tbl>
              <a:tblPr firstRow="1" bandRow="1">
                <a:tableStyleId>{5C22544A-7EE6-4342-B048-85BDC9FD1C3A}</a:tableStyleId>
              </a:tblPr>
              <a:tblGrid>
                <a:gridCol w="4370664">
                  <a:extLst>
                    <a:ext uri="{9D8B030D-6E8A-4147-A177-3AD203B41FA5}">
                      <a16:colId xmlns:a16="http://schemas.microsoft.com/office/drawing/2014/main" val="617730663"/>
                    </a:ext>
                  </a:extLst>
                </a:gridCol>
                <a:gridCol w="956345">
                  <a:extLst>
                    <a:ext uri="{9D8B030D-6E8A-4147-A177-3AD203B41FA5}">
                      <a16:colId xmlns:a16="http://schemas.microsoft.com/office/drawing/2014/main" val="3843488064"/>
                    </a:ext>
                  </a:extLst>
                </a:gridCol>
                <a:gridCol w="3716323">
                  <a:extLst>
                    <a:ext uri="{9D8B030D-6E8A-4147-A177-3AD203B41FA5}">
                      <a16:colId xmlns:a16="http://schemas.microsoft.com/office/drawing/2014/main" val="4018319959"/>
                    </a:ext>
                  </a:extLst>
                </a:gridCol>
              </a:tblGrid>
              <a:tr h="370840">
                <a:tc>
                  <a:txBody>
                    <a:bodyPr/>
                    <a:lstStyle/>
                    <a:p>
                      <a:pPr algn="ctr"/>
                      <a:r>
                        <a:rPr lang="en-US" sz="1600" dirty="0" smtClean="0">
                          <a:latin typeface="Times New Roman" panose="02020603050405020304" pitchFamily="18" charset="0"/>
                          <a:cs typeface="Times New Roman" panose="02020603050405020304" pitchFamily="18" charset="0"/>
                        </a:rPr>
                        <a:t>Ý</a:t>
                      </a:r>
                      <a:r>
                        <a:rPr lang="en-US" sz="1600" baseline="0" dirty="0" smtClean="0">
                          <a:latin typeface="Times New Roman" panose="02020603050405020304" pitchFamily="18" charset="0"/>
                          <a:cs typeface="Times New Roman" panose="02020603050405020304" pitchFamily="18" charset="0"/>
                        </a:rPr>
                        <a:t> KIẾN</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200" dirty="0" smtClean="0">
                          <a:latin typeface="Times New Roman" panose="02020603050405020304" pitchFamily="18" charset="0"/>
                          <a:cs typeface="Times New Roman" panose="02020603050405020304" pitchFamily="18" charset="0"/>
                        </a:rPr>
                        <a:t>ĐỒNG</a:t>
                      </a:r>
                      <a:r>
                        <a:rPr lang="en-US" sz="1200" baseline="0" dirty="0" smtClean="0">
                          <a:latin typeface="Times New Roman" panose="02020603050405020304" pitchFamily="18" charset="0"/>
                          <a:cs typeface="Times New Roman" panose="02020603050405020304" pitchFamily="18" charset="0"/>
                        </a:rPr>
                        <a:t> Ý – K ĐỒNG Ý</a:t>
                      </a:r>
                      <a:endParaRPr lang="en-US" sz="1200" dirty="0">
                        <a:latin typeface="Times New Roman" panose="02020603050405020304" pitchFamily="18" charset="0"/>
                        <a:cs typeface="Times New Roman" panose="02020603050405020304" pitchFamily="18" charset="0"/>
                      </a:endParaRPr>
                    </a:p>
                  </a:txBody>
                  <a:tcPr/>
                </a:tc>
                <a:tc>
                  <a:txBody>
                    <a:bodyPr/>
                    <a:lstStyle/>
                    <a:p>
                      <a:pPr algn="ctr"/>
                      <a:r>
                        <a:rPr lang="en-US" sz="1600" dirty="0" smtClean="0">
                          <a:latin typeface="Times New Roman" panose="02020603050405020304" pitchFamily="18" charset="0"/>
                          <a:cs typeface="Times New Roman" panose="02020603050405020304" pitchFamily="18" charset="0"/>
                        </a:rPr>
                        <a:t>GIẢI</a:t>
                      </a:r>
                      <a:r>
                        <a:rPr lang="en-US" sz="1600" baseline="0" dirty="0" smtClean="0">
                          <a:latin typeface="Times New Roman" panose="02020603050405020304" pitchFamily="18" charset="0"/>
                          <a:cs typeface="Times New Roman" panose="02020603050405020304" pitchFamily="18" charset="0"/>
                        </a:rPr>
                        <a:t> THÍCH</a:t>
                      </a: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33217674"/>
                  </a:ext>
                </a:extLst>
              </a:tr>
              <a:tr h="370840">
                <a:tc>
                  <a:txBody>
                    <a:bodyPr/>
                    <a:lstStyle/>
                    <a:p>
                      <a:r>
                        <a:rPr lang="vi-VN" sz="2200" b="0" i="0" kern="1200" dirty="0" smtClean="0">
                          <a:solidFill>
                            <a:schemeClr val="dk1"/>
                          </a:solidFill>
                          <a:effectLst/>
                          <a:latin typeface="Times New Roman" panose="02020603050405020304" pitchFamily="18" charset="0"/>
                          <a:ea typeface="+mn-ea"/>
                          <a:cs typeface="Times New Roman" panose="02020603050405020304" pitchFamily="18" charset="0"/>
                        </a:rPr>
                        <a:t>C. Lập kế hoạch chi tiêu làm cho việc sử dụng tiền không được thoải mái.</a:t>
                      </a:r>
                      <a:endParaRPr lang="en-US" sz="2200" b="0" i="0" kern="1200" dirty="0" smtClean="0">
                        <a:solidFill>
                          <a:schemeClr val="dk1"/>
                        </a:solidFill>
                        <a:effectLst/>
                        <a:latin typeface="Times New Roman" panose="02020603050405020304" pitchFamily="18" charset="0"/>
                        <a:ea typeface="+mn-ea"/>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12423492"/>
                  </a:ext>
                </a:extLst>
              </a:tr>
              <a:tr h="370840">
                <a:tc>
                  <a:txBody>
                    <a:bodyPr/>
                    <a:lstStyle/>
                    <a:p>
                      <a:r>
                        <a:rPr lang="en-US" sz="2200" b="0" i="0" kern="1200" dirty="0" smtClean="0">
                          <a:solidFill>
                            <a:schemeClr val="dk1"/>
                          </a:solidFill>
                          <a:effectLst/>
                          <a:latin typeface="Times New Roman" panose="02020603050405020304" pitchFamily="18" charset="0"/>
                          <a:ea typeface="+mn-ea"/>
                          <a:cs typeface="Times New Roman" panose="02020603050405020304" pitchFamily="18" charset="0"/>
                        </a:rPr>
                        <a:t>D. </a:t>
                      </a:r>
                      <a:r>
                        <a:rPr lang="en-US" sz="2200" b="0" i="0" kern="1200" dirty="0" err="1" smtClean="0">
                          <a:solidFill>
                            <a:schemeClr val="dk1"/>
                          </a:solidFill>
                          <a:effectLst/>
                          <a:latin typeface="Times New Roman" panose="02020603050405020304" pitchFamily="18" charset="0"/>
                          <a:ea typeface="+mn-ea"/>
                          <a:cs typeface="Times New Roman" panose="02020603050405020304" pitchFamily="18" charset="0"/>
                        </a:rPr>
                        <a:t>Lập</a:t>
                      </a:r>
                      <a:r>
                        <a:rPr lang="en-US" sz="2200" b="0"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dk1"/>
                          </a:solidFill>
                          <a:effectLst/>
                          <a:latin typeface="Times New Roman" panose="02020603050405020304" pitchFamily="18" charset="0"/>
                          <a:ea typeface="+mn-ea"/>
                          <a:cs typeface="Times New Roman" panose="02020603050405020304" pitchFamily="18" charset="0"/>
                        </a:rPr>
                        <a:t>kế</a:t>
                      </a:r>
                      <a:r>
                        <a:rPr lang="en-US" sz="2200" b="0"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dk1"/>
                          </a:solidFill>
                          <a:effectLst/>
                          <a:latin typeface="Times New Roman" panose="02020603050405020304" pitchFamily="18" charset="0"/>
                          <a:ea typeface="+mn-ea"/>
                          <a:cs typeface="Times New Roman" panose="02020603050405020304" pitchFamily="18" charset="0"/>
                        </a:rPr>
                        <a:t>hoạch</a:t>
                      </a:r>
                      <a:r>
                        <a:rPr lang="en-US" sz="2200" b="0" i="0" kern="1200" dirty="0" smtClean="0">
                          <a:solidFill>
                            <a:schemeClr val="dk1"/>
                          </a:solidFill>
                          <a:effectLst/>
                          <a:latin typeface="Times New Roman" panose="02020603050405020304" pitchFamily="18" charset="0"/>
                          <a:ea typeface="+mn-ea"/>
                          <a:cs typeface="Times New Roman" panose="02020603050405020304" pitchFamily="18" charset="0"/>
                        </a:rPr>
                        <a:t> chi </a:t>
                      </a:r>
                      <a:r>
                        <a:rPr lang="en-US" sz="2200" b="0" i="0" kern="1200" dirty="0" err="1" smtClean="0">
                          <a:solidFill>
                            <a:schemeClr val="dk1"/>
                          </a:solidFill>
                          <a:effectLst/>
                          <a:latin typeface="Times New Roman" panose="02020603050405020304" pitchFamily="18" charset="0"/>
                          <a:ea typeface="+mn-ea"/>
                          <a:cs typeface="Times New Roman" panose="02020603050405020304" pitchFamily="18" charset="0"/>
                        </a:rPr>
                        <a:t>tiêu</a:t>
                      </a:r>
                      <a:r>
                        <a:rPr lang="en-US" sz="2200" b="0"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dk1"/>
                          </a:solidFill>
                          <a:effectLst/>
                          <a:latin typeface="Times New Roman" panose="02020603050405020304" pitchFamily="18" charset="0"/>
                          <a:ea typeface="+mn-ea"/>
                          <a:cs typeface="Times New Roman" panose="02020603050405020304" pitchFamily="18" charset="0"/>
                        </a:rPr>
                        <a:t>giúp</a:t>
                      </a:r>
                      <a:r>
                        <a:rPr lang="en-US" sz="2200" b="0"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dk1"/>
                          </a:solidFill>
                          <a:effectLst/>
                          <a:latin typeface="Times New Roman" panose="02020603050405020304" pitchFamily="18" charset="0"/>
                          <a:ea typeface="+mn-ea"/>
                          <a:cs typeface="Times New Roman" panose="02020603050405020304" pitchFamily="18" charset="0"/>
                        </a:rPr>
                        <a:t>chúng</a:t>
                      </a:r>
                      <a:r>
                        <a:rPr lang="en-US" sz="2200" b="0" i="0" kern="1200" dirty="0" smtClean="0">
                          <a:solidFill>
                            <a:schemeClr val="dk1"/>
                          </a:solidFill>
                          <a:effectLst/>
                          <a:latin typeface="Times New Roman" panose="02020603050405020304" pitchFamily="18" charset="0"/>
                          <a:ea typeface="+mn-ea"/>
                          <a:cs typeface="Times New Roman" panose="02020603050405020304" pitchFamily="18" charset="0"/>
                        </a:rPr>
                        <a:t> ta </a:t>
                      </a:r>
                      <a:r>
                        <a:rPr lang="en-US" sz="2200" b="0" i="0" kern="1200" dirty="0" err="1" smtClean="0">
                          <a:solidFill>
                            <a:schemeClr val="dk1"/>
                          </a:solidFill>
                          <a:effectLst/>
                          <a:latin typeface="Times New Roman" panose="02020603050405020304" pitchFamily="18" charset="0"/>
                          <a:ea typeface="+mn-ea"/>
                          <a:cs typeface="Times New Roman" panose="02020603050405020304" pitchFamily="18" charset="0"/>
                        </a:rPr>
                        <a:t>có</a:t>
                      </a:r>
                      <a:r>
                        <a:rPr lang="en-US" sz="2200" b="0"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dk1"/>
                          </a:solidFill>
                          <a:effectLst/>
                          <a:latin typeface="Times New Roman" panose="02020603050405020304" pitchFamily="18" charset="0"/>
                          <a:ea typeface="+mn-ea"/>
                          <a:cs typeface="Times New Roman" panose="02020603050405020304" pitchFamily="18" charset="0"/>
                        </a:rPr>
                        <a:t>thể</a:t>
                      </a:r>
                      <a:r>
                        <a:rPr lang="en-US" sz="2200" b="0"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dk1"/>
                          </a:solidFill>
                          <a:effectLst/>
                          <a:latin typeface="Times New Roman" panose="02020603050405020304" pitchFamily="18" charset="0"/>
                          <a:ea typeface="+mn-ea"/>
                          <a:cs typeface="Times New Roman" panose="02020603050405020304" pitchFamily="18" charset="0"/>
                        </a:rPr>
                        <a:t>chủ</a:t>
                      </a:r>
                      <a:r>
                        <a:rPr lang="en-US" sz="2200" b="0"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dk1"/>
                          </a:solidFill>
                          <a:effectLst/>
                          <a:latin typeface="Times New Roman" panose="02020603050405020304" pitchFamily="18" charset="0"/>
                          <a:ea typeface="+mn-ea"/>
                          <a:cs typeface="Times New Roman" panose="02020603050405020304" pitchFamily="18" charset="0"/>
                        </a:rPr>
                        <a:t>động</a:t>
                      </a:r>
                      <a:r>
                        <a:rPr lang="en-US" sz="2200" b="0"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dk1"/>
                          </a:solidFill>
                          <a:effectLst/>
                          <a:latin typeface="Times New Roman" panose="02020603050405020304" pitchFamily="18" charset="0"/>
                          <a:ea typeface="+mn-ea"/>
                          <a:cs typeface="Times New Roman" panose="02020603050405020304" pitchFamily="18" charset="0"/>
                        </a:rPr>
                        <a:t>trong</a:t>
                      </a:r>
                      <a:r>
                        <a:rPr lang="en-US" sz="2200" b="0"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dk1"/>
                          </a:solidFill>
                          <a:effectLst/>
                          <a:latin typeface="Times New Roman" panose="02020603050405020304" pitchFamily="18" charset="0"/>
                          <a:ea typeface="+mn-ea"/>
                          <a:cs typeface="Times New Roman" panose="02020603050405020304" pitchFamily="18" charset="0"/>
                        </a:rPr>
                        <a:t>những</a:t>
                      </a:r>
                      <a:r>
                        <a:rPr lang="en-US" sz="2200" b="0"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dk1"/>
                          </a:solidFill>
                          <a:effectLst/>
                          <a:latin typeface="Times New Roman" panose="02020603050405020304" pitchFamily="18" charset="0"/>
                          <a:ea typeface="+mn-ea"/>
                          <a:cs typeface="Times New Roman" panose="02020603050405020304" pitchFamily="18" charset="0"/>
                        </a:rPr>
                        <a:t>hoàn</a:t>
                      </a:r>
                      <a:r>
                        <a:rPr lang="en-US" sz="2200" b="0"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dk1"/>
                          </a:solidFill>
                          <a:effectLst/>
                          <a:latin typeface="Times New Roman" panose="02020603050405020304" pitchFamily="18" charset="0"/>
                          <a:ea typeface="+mn-ea"/>
                          <a:cs typeface="Times New Roman" panose="02020603050405020304" pitchFamily="18" charset="0"/>
                        </a:rPr>
                        <a:t>cảnh</a:t>
                      </a:r>
                      <a:r>
                        <a:rPr lang="en-US" sz="2200" b="0"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dk1"/>
                          </a:solidFill>
                          <a:effectLst/>
                          <a:latin typeface="Times New Roman" panose="02020603050405020304" pitchFamily="18" charset="0"/>
                          <a:ea typeface="+mn-ea"/>
                          <a:cs typeface="Times New Roman" panose="02020603050405020304" pitchFamily="18" charset="0"/>
                        </a:rPr>
                        <a:t>bất</a:t>
                      </a:r>
                      <a:r>
                        <a:rPr lang="en-US" sz="2200" b="0"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dk1"/>
                          </a:solidFill>
                          <a:effectLst/>
                          <a:latin typeface="Times New Roman" panose="02020603050405020304" pitchFamily="18" charset="0"/>
                          <a:ea typeface="+mn-ea"/>
                          <a:cs typeface="Times New Roman" panose="02020603050405020304" pitchFamily="18" charset="0"/>
                        </a:rPr>
                        <a:t>ngờ</a:t>
                      </a:r>
                      <a:r>
                        <a:rPr lang="en-US" sz="2200" b="0"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dk1"/>
                          </a:solidFill>
                          <a:effectLst/>
                          <a:latin typeface="Times New Roman" panose="02020603050405020304" pitchFamily="18" charset="0"/>
                          <a:ea typeface="+mn-ea"/>
                          <a:cs typeface="Times New Roman" panose="02020603050405020304" pitchFamily="18" charset="0"/>
                        </a:rPr>
                        <a:t>phát</a:t>
                      </a:r>
                      <a:r>
                        <a:rPr lang="en-US" sz="2200" b="0"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200" b="0" i="0" kern="1200" dirty="0" err="1" smtClean="0">
                          <a:solidFill>
                            <a:schemeClr val="dk1"/>
                          </a:solidFill>
                          <a:effectLst/>
                          <a:latin typeface="Times New Roman" panose="02020603050405020304" pitchFamily="18" charset="0"/>
                          <a:ea typeface="+mn-ea"/>
                          <a:cs typeface="Times New Roman" panose="02020603050405020304" pitchFamily="18" charset="0"/>
                        </a:rPr>
                        <a:t>sinh</a:t>
                      </a:r>
                      <a:r>
                        <a:rPr lang="en-US" sz="2200" b="0" i="0" kern="1200" dirty="0" smtClean="0">
                          <a:solidFill>
                            <a:schemeClr val="dk1"/>
                          </a:solidFill>
                          <a:effectLst/>
                          <a:latin typeface="Times New Roman" panose="02020603050405020304" pitchFamily="18" charset="0"/>
                          <a:ea typeface="+mn-ea"/>
                          <a:cs typeface="Times New Roman" panose="02020603050405020304" pitchFamily="18" charset="0"/>
                        </a:rPr>
                        <a:t>.</a:t>
                      </a:r>
                    </a:p>
                    <a:p>
                      <a:endParaRPr lang="en-US" sz="2200" dirty="0" smtClean="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45896478"/>
                  </a:ext>
                </a:extLst>
              </a:tr>
            </a:tbl>
          </a:graphicData>
        </a:graphic>
      </p:graphicFrame>
      <p:sp>
        <p:nvSpPr>
          <p:cNvPr id="5" name="TextBox 4"/>
          <p:cNvSpPr txBox="1"/>
          <p:nvPr/>
        </p:nvSpPr>
        <p:spPr>
          <a:xfrm>
            <a:off x="5444455" y="1724971"/>
            <a:ext cx="3674378" cy="1015663"/>
          </a:xfrm>
          <a:prstGeom prst="rect">
            <a:avLst/>
          </a:prstGeom>
          <a:noFill/>
        </p:spPr>
        <p:txBody>
          <a:bodyPr wrap="square" rtlCol="0">
            <a:spAutoFit/>
          </a:bodyPr>
          <a:lstStyle/>
          <a:p>
            <a:r>
              <a:rPr lang="vi-VN" sz="2000" dirty="0">
                <a:solidFill>
                  <a:srgbClr val="002060"/>
                </a:solidFill>
                <a:latin typeface="Times New Roman" panose="02020603050405020304" pitchFamily="18" charset="0"/>
                <a:cs typeface="Times New Roman" panose="02020603050405020304" pitchFamily="18" charset="0"/>
              </a:rPr>
              <a:t>Vì: </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việc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lập</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và</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thực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hiện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kế</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hoạch</a:t>
            </a:r>
            <a:r>
              <a:rPr lang="en-US" sz="2000" dirty="0">
                <a:solidFill>
                  <a:srgbClr val="002060"/>
                </a:solidFill>
                <a:latin typeface="Times New Roman" panose="02020603050405020304" pitchFamily="18" charset="0"/>
                <a:cs typeface="Times New Roman" panose="02020603050405020304" pitchFamily="18" charset="0"/>
              </a:rPr>
              <a:t> chi </a:t>
            </a:r>
            <a:r>
              <a:rPr lang="en-US" sz="2000" dirty="0" err="1">
                <a:solidFill>
                  <a:srgbClr val="002060"/>
                </a:solidFill>
                <a:latin typeface="Times New Roman" panose="02020603050405020304" pitchFamily="18" charset="0"/>
                <a:cs typeface="Times New Roman" panose="02020603050405020304" pitchFamily="18" charset="0"/>
              </a:rPr>
              <a:t>tiêu</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sẽ</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đem</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đến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cho</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các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cá</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nhân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nhiều</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lợi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ích</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lớn</a:t>
            </a:r>
            <a:r>
              <a:rPr lang="en-US" sz="2000" dirty="0">
                <a:solidFill>
                  <a:srgbClr val="002060"/>
                </a:solidFill>
                <a:latin typeface="Times New Roman" panose="02020603050405020304" pitchFamily="18" charset="0"/>
                <a:cs typeface="Times New Roman" panose="02020603050405020304" pitchFamily="18" charset="0"/>
              </a:rPr>
              <a:t>.</a:t>
            </a:r>
          </a:p>
        </p:txBody>
      </p:sp>
      <p:sp>
        <p:nvSpPr>
          <p:cNvPr id="6" name="TextBox 5"/>
          <p:cNvSpPr txBox="1"/>
          <p:nvPr/>
        </p:nvSpPr>
        <p:spPr>
          <a:xfrm>
            <a:off x="5368954" y="3029824"/>
            <a:ext cx="3674378" cy="1631216"/>
          </a:xfrm>
          <a:prstGeom prst="rect">
            <a:avLst/>
          </a:prstGeom>
          <a:noFill/>
        </p:spPr>
        <p:txBody>
          <a:bodyPr wrap="square" rtlCol="0">
            <a:spAutoFit/>
          </a:bodyPr>
          <a:lstStyle/>
          <a:p>
            <a:r>
              <a:rPr lang="vi-VN" sz="2000" dirty="0">
                <a:solidFill>
                  <a:srgbClr val="002060"/>
                </a:solidFill>
                <a:latin typeface="Times New Roman" panose="02020603050405020304" pitchFamily="18" charset="0"/>
                <a:cs typeface="Times New Roman" panose="02020603050405020304" pitchFamily="18" charset="0"/>
              </a:rPr>
              <a:t>Vì: lập kế hoạch và thực hiện kế hoạch chi tiêu sẽ giúp chúng ta có thể tăng khoản tiền tiết kiệm để dự phòng cho những trường hợp rủi ro phát sinh.</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7" name="Oval 6"/>
          <p:cNvSpPr/>
          <p:nvPr/>
        </p:nvSpPr>
        <p:spPr>
          <a:xfrm>
            <a:off x="4689445" y="1952069"/>
            <a:ext cx="545285" cy="51429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X</a:t>
            </a:r>
            <a:endParaRPr lang="en-US" sz="2000" b="1" dirty="0">
              <a:latin typeface="Times New Roman" panose="02020603050405020304" pitchFamily="18" charset="0"/>
              <a:cs typeface="Times New Roman" panose="02020603050405020304" pitchFamily="18" charset="0"/>
            </a:endParaRPr>
          </a:p>
        </p:txBody>
      </p:sp>
      <p:sp>
        <p:nvSpPr>
          <p:cNvPr id="8" name="Oval 7"/>
          <p:cNvSpPr/>
          <p:nvPr/>
        </p:nvSpPr>
        <p:spPr>
          <a:xfrm>
            <a:off x="4689444" y="3363985"/>
            <a:ext cx="545285" cy="50475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3201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组合 11"/>
          <p:cNvGrpSpPr/>
          <p:nvPr/>
        </p:nvGrpSpPr>
        <p:grpSpPr>
          <a:xfrm rot="244141">
            <a:off x="327943" y="412390"/>
            <a:ext cx="8507650" cy="1891098"/>
            <a:chOff x="-558688" y="0"/>
            <a:chExt cx="9107943" cy="6858000"/>
          </a:xfrm>
        </p:grpSpPr>
        <p:pic>
          <p:nvPicPr>
            <p:cNvPr id="12" name="图片 10"/>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688" y="0"/>
              <a:ext cx="9107943" cy="6858000"/>
            </a:xfrm>
            <a:prstGeom prst="rect">
              <a:avLst/>
            </a:prstGeom>
          </p:spPr>
        </p:pic>
        <p:pic>
          <p:nvPicPr>
            <p:cNvPr id="13" name="图片 9"/>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83716" y="279400"/>
              <a:ext cx="8362072" cy="6299199"/>
            </a:xfrm>
            <a:prstGeom prst="rect">
              <a:avLst/>
            </a:prstGeom>
            <a:effectLst>
              <a:innerShdw blurRad="114300">
                <a:prstClr val="black"/>
              </a:innerShdw>
            </a:effectLst>
          </p:spPr>
        </p:pic>
      </p:grpSp>
      <p:sp>
        <p:nvSpPr>
          <p:cNvPr id="7" name="TextBox 6"/>
          <p:cNvSpPr txBox="1"/>
          <p:nvPr/>
        </p:nvSpPr>
        <p:spPr>
          <a:xfrm>
            <a:off x="1216404" y="1079473"/>
            <a:ext cx="7147419" cy="553998"/>
          </a:xfrm>
          <a:prstGeom prst="rect">
            <a:avLst/>
          </a:prstGeom>
          <a:noFill/>
        </p:spPr>
        <p:txBody>
          <a:bodyPr wrap="square">
            <a:spAutoFit/>
          </a:bodyPr>
          <a:lstStyle/>
          <a:p>
            <a:pPr>
              <a:lnSpc>
                <a:spcPct val="150000"/>
              </a:lnSpc>
            </a:pPr>
            <a:r>
              <a:rPr lang="en-US" sz="2000" b="1" dirty="0" smtClean="0">
                <a:solidFill>
                  <a:schemeClr val="accent5">
                    <a:lumMod val="50000"/>
                  </a:schemeClr>
                </a:solidFill>
                <a:latin typeface="Times New Roman" panose="02020603050405020304" pitchFamily="18" charset="0"/>
                <a:cs typeface="Times New Roman" panose="02020603050405020304" pitchFamily="18" charset="0"/>
              </a:rPr>
              <a:t>BT 5: </a:t>
            </a:r>
            <a:r>
              <a:rPr lang="en-US" sz="2000" b="1" dirty="0" err="1" smtClean="0">
                <a:solidFill>
                  <a:schemeClr val="accent5">
                    <a:lumMod val="50000"/>
                  </a:schemeClr>
                </a:solidFill>
                <a:latin typeface="Times New Roman" panose="02020603050405020304" pitchFamily="18" charset="0"/>
                <a:cs typeface="Times New Roman" panose="02020603050405020304" pitchFamily="18" charset="0"/>
              </a:rPr>
              <a:t>Em</a:t>
            </a:r>
            <a:r>
              <a:rPr lang="en-US" sz="20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5">
                    <a:lumMod val="50000"/>
                  </a:schemeClr>
                </a:solidFill>
                <a:latin typeface="Times New Roman" panose="02020603050405020304" pitchFamily="18" charset="0"/>
                <a:cs typeface="Times New Roman" panose="02020603050405020304" pitchFamily="18" charset="0"/>
              </a:rPr>
              <a:t>hãy</a:t>
            </a:r>
            <a:r>
              <a:rPr lang="en-US" sz="20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5">
                    <a:lumMod val="50000"/>
                  </a:schemeClr>
                </a:solidFill>
                <a:latin typeface="Times New Roman" panose="02020603050405020304" pitchFamily="18" charset="0"/>
                <a:cs typeface="Times New Roman" panose="02020603050405020304" pitchFamily="18" charset="0"/>
              </a:rPr>
              <a:t>lập</a:t>
            </a:r>
            <a:r>
              <a:rPr lang="en-US" sz="20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5">
                    <a:lumMod val="50000"/>
                  </a:schemeClr>
                </a:solidFill>
                <a:latin typeface="Times New Roman" panose="02020603050405020304" pitchFamily="18" charset="0"/>
                <a:cs typeface="Times New Roman" panose="02020603050405020304" pitchFamily="18" charset="0"/>
              </a:rPr>
              <a:t>kế</a:t>
            </a:r>
            <a:r>
              <a:rPr lang="en-US" sz="20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5">
                    <a:lumMod val="50000"/>
                  </a:schemeClr>
                </a:solidFill>
                <a:latin typeface="Times New Roman" panose="02020603050405020304" pitchFamily="18" charset="0"/>
                <a:cs typeface="Times New Roman" panose="02020603050405020304" pitchFamily="18" charset="0"/>
              </a:rPr>
              <a:t>hoạch</a:t>
            </a:r>
            <a:r>
              <a:rPr lang="en-US" sz="2000" b="1" dirty="0" smtClean="0">
                <a:solidFill>
                  <a:schemeClr val="accent5">
                    <a:lumMod val="50000"/>
                  </a:schemeClr>
                </a:solidFill>
                <a:latin typeface="Times New Roman" panose="02020603050405020304" pitchFamily="18" charset="0"/>
                <a:cs typeface="Times New Roman" panose="02020603050405020304" pitchFamily="18" charset="0"/>
              </a:rPr>
              <a:t> chi </a:t>
            </a:r>
            <a:r>
              <a:rPr lang="en-US" sz="2000" b="1" dirty="0" err="1" smtClean="0">
                <a:solidFill>
                  <a:schemeClr val="accent5">
                    <a:lumMod val="50000"/>
                  </a:schemeClr>
                </a:solidFill>
                <a:latin typeface="Times New Roman" panose="02020603050405020304" pitchFamily="18" charset="0"/>
                <a:cs typeface="Times New Roman" panose="02020603050405020304" pitchFamily="18" charset="0"/>
              </a:rPr>
              <a:t>hằng</a:t>
            </a:r>
            <a:r>
              <a:rPr lang="en-US" sz="20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5">
                    <a:lumMod val="50000"/>
                  </a:schemeClr>
                </a:solidFill>
                <a:latin typeface="Times New Roman" panose="02020603050405020304" pitchFamily="18" charset="0"/>
                <a:cs typeface="Times New Roman" panose="02020603050405020304" pitchFamily="18" charset="0"/>
              </a:rPr>
              <a:t>tháng</a:t>
            </a:r>
            <a:r>
              <a:rPr lang="en-US" sz="20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5">
                    <a:lumMod val="50000"/>
                  </a:schemeClr>
                </a:solidFill>
                <a:latin typeface="Times New Roman" panose="02020603050405020304" pitchFamily="18" charset="0"/>
                <a:cs typeface="Times New Roman" panose="02020603050405020304" pitchFamily="18" charset="0"/>
              </a:rPr>
              <a:t>cho</a:t>
            </a:r>
            <a:r>
              <a:rPr lang="en-US" sz="20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5">
                    <a:lumMod val="50000"/>
                  </a:schemeClr>
                </a:solidFill>
                <a:latin typeface="Times New Roman" panose="02020603050405020304" pitchFamily="18" charset="0"/>
                <a:cs typeface="Times New Roman" panose="02020603050405020304" pitchFamily="18" charset="0"/>
              </a:rPr>
              <a:t>bản</a:t>
            </a:r>
            <a:r>
              <a:rPr lang="en-US" sz="20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5">
                    <a:lumMod val="50000"/>
                  </a:schemeClr>
                </a:solidFill>
                <a:latin typeface="Times New Roman" panose="02020603050405020304" pitchFamily="18" charset="0"/>
                <a:cs typeface="Times New Roman" panose="02020603050405020304" pitchFamily="18" charset="0"/>
              </a:rPr>
              <a:t>thân</a:t>
            </a:r>
            <a:r>
              <a:rPr lang="en-US" sz="20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5">
                    <a:lumMod val="50000"/>
                  </a:schemeClr>
                </a:solidFill>
                <a:latin typeface="Times New Roman" panose="02020603050405020304" pitchFamily="18" charset="0"/>
                <a:cs typeface="Times New Roman" panose="02020603050405020304" pitchFamily="18" charset="0"/>
              </a:rPr>
              <a:t>hợp</a:t>
            </a:r>
            <a:r>
              <a:rPr lang="en-US" sz="20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000" b="1" dirty="0" err="1" smtClean="0">
                <a:solidFill>
                  <a:schemeClr val="accent5">
                    <a:lumMod val="50000"/>
                  </a:schemeClr>
                </a:solidFill>
                <a:latin typeface="Times New Roman" panose="02020603050405020304" pitchFamily="18" charset="0"/>
                <a:cs typeface="Times New Roman" panose="02020603050405020304" pitchFamily="18" charset="0"/>
              </a:rPr>
              <a:t>lí</a:t>
            </a:r>
            <a:r>
              <a:rPr lang="en-US" sz="2000" b="1" dirty="0" smtClean="0">
                <a:solidFill>
                  <a:schemeClr val="accent5">
                    <a:lumMod val="50000"/>
                  </a:schemeClr>
                </a:solidFill>
                <a:latin typeface="Times New Roman" panose="02020603050405020304" pitchFamily="18" charset="0"/>
                <a:cs typeface="Times New Roman" panose="02020603050405020304" pitchFamily="18" charset="0"/>
              </a:rPr>
              <a:t>.</a:t>
            </a:r>
            <a:endParaRPr lang="en-US" sz="2000" b="1"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14" name="图片 4"/>
          <p:cNvPicPr>
            <a:picLocks noChangeAspect="1"/>
          </p:cNvPicPr>
          <p:nvPr/>
        </p:nvPicPr>
        <p:blipFill>
          <a:blip r:embed="rId6" cstate="print">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tretch>
            <a:fillRect/>
          </a:stretch>
        </p:blipFill>
        <p:spPr>
          <a:xfrm>
            <a:off x="-226223" y="2600013"/>
            <a:ext cx="1878021" cy="2713790"/>
          </a:xfrm>
          <a:prstGeom prst="rect">
            <a:avLst/>
          </a:prstGeom>
        </p:spPr>
      </p:pic>
    </p:spTree>
    <p:extLst>
      <p:ext uri="{BB962C8B-B14F-4D97-AF65-F5344CB8AC3E}">
        <p14:creationId xmlns:p14="http://schemas.microsoft.com/office/powerpoint/2010/main" val="29971835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108949"/>
            <a:ext cx="2541864" cy="369332"/>
          </a:xfrm>
          <a:prstGeom prst="rect">
            <a:avLst/>
          </a:prstGeom>
          <a:noFill/>
        </p:spPr>
        <p:txBody>
          <a:bodyPr wrap="square" rtlCol="0">
            <a:spAutoFit/>
          </a:bodyPr>
          <a:lstStyle/>
          <a:p>
            <a:pPr algn="ctr"/>
            <a:r>
              <a:rPr lang="en-US" sz="1800" b="1" dirty="0" smtClean="0">
                <a:latin typeface="Times New Roman" panose="02020603050405020304" pitchFamily="18" charset="0"/>
                <a:cs typeface="Times New Roman" panose="02020603050405020304" pitchFamily="18" charset="0"/>
              </a:rPr>
              <a:t>VẬN DỤNG</a:t>
            </a:r>
            <a:endParaRPr lang="en-US" sz="18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26502" y="427947"/>
            <a:ext cx="8649050" cy="369332"/>
          </a:xfrm>
          <a:prstGeom prst="rect">
            <a:avLst/>
          </a:prstGeom>
          <a:noFill/>
        </p:spPr>
        <p:txBody>
          <a:bodyPr wrap="square" rtlCol="0">
            <a:spAutoFit/>
          </a:bodyPr>
          <a:lstStyle/>
          <a:p>
            <a:r>
              <a:rPr lang="en-US" sz="1800" dirty="0" err="1" smtClean="0">
                <a:latin typeface="Times New Roman" panose="02020603050405020304" pitchFamily="18" charset="0"/>
                <a:cs typeface="Times New Roman" panose="02020603050405020304" pitchFamily="18" charset="0"/>
              </a:rPr>
              <a:t>Em</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hãy</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sưu</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tầm</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công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cụ</a:t>
            </a:r>
            <a:r>
              <a:rPr lang="en-US" sz="1800" dirty="0" smtClean="0">
                <a:latin typeface="Times New Roman" panose="02020603050405020304" pitchFamily="18" charset="0"/>
                <a:cs typeface="Times New Roman" panose="02020603050405020304" pitchFamily="18" charset="0"/>
              </a:rPr>
              <a:t>/</a:t>
            </a:r>
            <a:r>
              <a:rPr lang="en-US" sz="1800" dirty="0" err="1" smtClean="0">
                <a:latin typeface="Times New Roman" panose="02020603050405020304" pitchFamily="18" charset="0"/>
                <a:cs typeface="Times New Roman" panose="02020603050405020304" pitchFamily="18" charset="0"/>
              </a:rPr>
              <a:t>ứng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dụng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giúp</a:t>
            </a:r>
            <a:r>
              <a:rPr lang="en-US" sz="1800" dirty="0" smtClean="0">
                <a:latin typeface="Times New Roman" panose="02020603050405020304" pitchFamily="18" charset="0"/>
                <a:cs typeface="Times New Roman" panose="02020603050405020304" pitchFamily="18" charset="0"/>
              </a:rPr>
              <a:t> chi </a:t>
            </a:r>
            <a:r>
              <a:rPr lang="en-US" sz="1800" dirty="0" err="1" smtClean="0">
                <a:latin typeface="Times New Roman" panose="02020603050405020304" pitchFamily="18" charset="0"/>
                <a:cs typeface="Times New Roman" panose="02020603050405020304" pitchFamily="18" charset="0"/>
              </a:rPr>
              <a:t>tiêu</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hợp</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lý</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và</a:t>
            </a:r>
            <a:r>
              <a:rPr lang="en-US" sz="1800" dirty="0" smtClean="0">
                <a:latin typeface="Times New Roman" panose="02020603050405020304" pitchFamily="18" charset="0"/>
                <a:cs typeface="Times New Roman" panose="02020603050405020304" pitchFamily="18" charset="0"/>
              </a:rPr>
              <a:t> chia </a:t>
            </a:r>
            <a:r>
              <a:rPr lang="en-US" sz="1800" dirty="0" err="1" smtClean="0">
                <a:latin typeface="Times New Roman" panose="02020603050405020304" pitchFamily="18" charset="0"/>
                <a:cs typeface="Times New Roman" panose="02020603050405020304" pitchFamily="18" charset="0"/>
              </a:rPr>
              <a:t>sẻ</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với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các</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bạn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trong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lớp</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p:txBody>
      </p:sp>
      <p:sp>
        <p:nvSpPr>
          <p:cNvPr id="4" name="Rectangle 3"/>
          <p:cNvSpPr/>
          <p:nvPr/>
        </p:nvSpPr>
        <p:spPr>
          <a:xfrm>
            <a:off x="226502" y="1132537"/>
            <a:ext cx="8447713" cy="523220"/>
          </a:xfrm>
          <a:prstGeom prst="rect">
            <a:avLst/>
          </a:prstGeom>
        </p:spPr>
        <p:txBody>
          <a:bodyPr wrap="square">
            <a:spAutoFit/>
          </a:bodyPr>
          <a:lstStyle/>
          <a:p>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ứng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dụng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giúp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quản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lí</a:t>
            </a:r>
            <a:r>
              <a:rPr lang="en-US" dirty="0" smtClean="0">
                <a:latin typeface="Times New Roman" panose="02020603050405020304" pitchFamily="18" charset="0"/>
                <a:cs typeface="Times New Roman" panose="02020603050405020304" pitchFamily="18" charset="0"/>
              </a:rPr>
              <a:t> chi </a:t>
            </a:r>
            <a:r>
              <a:rPr lang="en-US" dirty="0" err="1" smtClean="0">
                <a:latin typeface="Times New Roman" panose="02020603050405020304" pitchFamily="18" charset="0"/>
                <a:cs typeface="Times New Roman" panose="02020603050405020304" pitchFamily="18" charset="0"/>
              </a:rPr>
              <a:t>tiêu</a:t>
            </a:r>
            <a:r>
              <a:rPr lang="en-US" dirty="0" smtClean="0">
                <a:latin typeface="Times New Roman" panose="02020603050405020304" pitchFamily="18" charset="0"/>
                <a:cs typeface="Times New Roman" panose="02020603050405020304" pitchFamily="18" charset="0"/>
              </a:rPr>
              <a:t> :Money </a:t>
            </a:r>
            <a:r>
              <a:rPr lang="en-US" dirty="0">
                <a:latin typeface="Times New Roman" panose="02020603050405020304" pitchFamily="18" charset="0"/>
                <a:cs typeface="Times New Roman" panose="02020603050405020304" pitchFamily="18" charset="0"/>
              </a:rPr>
              <a:t>Manage; Money Love; </a:t>
            </a:r>
            <a:r>
              <a:rPr lang="en-US" dirty="0" err="1">
                <a:latin typeface="Times New Roman" panose="02020603050405020304" pitchFamily="18" charset="0"/>
                <a:cs typeface="Times New Roman" panose="02020603050405020304" pitchFamily="18" charset="0"/>
              </a:rPr>
              <a:t>Spendee</a:t>
            </a:r>
            <a:r>
              <a:rPr lang="en-US" dirty="0">
                <a:latin typeface="Times New Roman" panose="02020603050405020304" pitchFamily="18" charset="0"/>
                <a:cs typeface="Times New Roman" panose="02020603050405020304" pitchFamily="18" charset="0"/>
              </a:rPr>
              <a:t>; Misa Money Keeper; Pocket Guard,….</a:t>
            </a:r>
          </a:p>
        </p:txBody>
      </p:sp>
      <p:sp>
        <p:nvSpPr>
          <p:cNvPr id="5" name="TextBox 4"/>
          <p:cNvSpPr txBox="1"/>
          <p:nvPr/>
        </p:nvSpPr>
        <p:spPr>
          <a:xfrm>
            <a:off x="2923563" y="734280"/>
            <a:ext cx="2365695" cy="461665"/>
          </a:xfrm>
          <a:prstGeom prst="rect">
            <a:avLst/>
          </a:prstGeom>
          <a:noFill/>
        </p:spPr>
        <p:txBody>
          <a:bodyPr wrap="square" rtlCol="0">
            <a:spAutoFit/>
          </a:bodyPr>
          <a:lstStyle/>
          <a:p>
            <a:pPr algn="ctr"/>
            <a:r>
              <a:rPr lang="en-US" sz="2400" dirty="0" err="1" smtClean="0">
                <a:latin typeface="Times New Roman" panose="02020603050405020304" pitchFamily="18" charset="0"/>
                <a:cs typeface="Times New Roman" panose="02020603050405020304" pitchFamily="18" charset="0"/>
              </a:rPr>
              <a:t>Gợi</a:t>
            </a:r>
            <a:r>
              <a:rPr lang="en-US" sz="2400" dirty="0" smtClean="0">
                <a:latin typeface="Times New Roman" panose="02020603050405020304" pitchFamily="18" charset="0"/>
                <a:cs typeface="Times New Roman" panose="02020603050405020304" pitchFamily="18" charset="0"/>
              </a:rPr>
              <a:t> ý</a:t>
            </a:r>
            <a:endParaRPr lang="en-US" sz="2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496084" y="1768233"/>
            <a:ext cx="2346998" cy="1564665"/>
          </a:xfrm>
          <a:prstGeom prst="rect">
            <a:avLst/>
          </a:prstGeom>
        </p:spPr>
      </p:pic>
      <p:pic>
        <p:nvPicPr>
          <p:cNvPr id="7" name="Picture 6"/>
          <p:cNvPicPr>
            <a:picLocks noChangeAspect="1"/>
          </p:cNvPicPr>
          <p:nvPr/>
        </p:nvPicPr>
        <p:blipFill>
          <a:blip r:embed="rId3"/>
          <a:stretch>
            <a:fillRect/>
          </a:stretch>
        </p:blipFill>
        <p:spPr>
          <a:xfrm>
            <a:off x="3100126" y="1804448"/>
            <a:ext cx="2448012" cy="1564896"/>
          </a:xfrm>
          <a:prstGeom prst="rect">
            <a:avLst/>
          </a:prstGeom>
        </p:spPr>
      </p:pic>
      <p:pic>
        <p:nvPicPr>
          <p:cNvPr id="8" name="Picture 7"/>
          <p:cNvPicPr>
            <a:picLocks noChangeAspect="1"/>
          </p:cNvPicPr>
          <p:nvPr/>
        </p:nvPicPr>
        <p:blipFill>
          <a:blip r:embed="rId4"/>
          <a:stretch>
            <a:fillRect/>
          </a:stretch>
        </p:blipFill>
        <p:spPr>
          <a:xfrm>
            <a:off x="5805182" y="1857813"/>
            <a:ext cx="2716460" cy="1564896"/>
          </a:xfrm>
          <a:prstGeom prst="rect">
            <a:avLst/>
          </a:prstGeom>
        </p:spPr>
      </p:pic>
      <p:pic>
        <p:nvPicPr>
          <p:cNvPr id="9" name="Picture 8"/>
          <p:cNvPicPr>
            <a:picLocks noChangeAspect="1"/>
          </p:cNvPicPr>
          <p:nvPr/>
        </p:nvPicPr>
        <p:blipFill>
          <a:blip r:embed="rId5"/>
          <a:stretch>
            <a:fillRect/>
          </a:stretch>
        </p:blipFill>
        <p:spPr>
          <a:xfrm>
            <a:off x="680642" y="3481589"/>
            <a:ext cx="2934574" cy="1576377"/>
          </a:xfrm>
          <a:prstGeom prst="rect">
            <a:avLst/>
          </a:prstGeom>
        </p:spPr>
      </p:pic>
      <p:pic>
        <p:nvPicPr>
          <p:cNvPr id="10" name="Picture 9"/>
          <p:cNvPicPr>
            <a:picLocks noChangeAspect="1"/>
          </p:cNvPicPr>
          <p:nvPr/>
        </p:nvPicPr>
        <p:blipFill>
          <a:blip r:embed="rId6"/>
          <a:stretch>
            <a:fillRect/>
          </a:stretch>
        </p:blipFill>
        <p:spPr>
          <a:xfrm>
            <a:off x="3875713" y="3481589"/>
            <a:ext cx="3001686" cy="1566661"/>
          </a:xfrm>
          <a:prstGeom prst="rect">
            <a:avLst/>
          </a:prstGeom>
        </p:spPr>
      </p:pic>
    </p:spTree>
    <p:extLst>
      <p:ext uri="{BB962C8B-B14F-4D97-AF65-F5344CB8AC3E}">
        <p14:creationId xmlns:p14="http://schemas.microsoft.com/office/powerpoint/2010/main" val="375686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9327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669" y="992506"/>
            <a:ext cx="3759546" cy="2639928"/>
          </a:xfrm>
        </p:spPr>
        <p:txBody>
          <a:bodyPr/>
          <a:lstStyle/>
          <a:p>
            <a:pPr algn="l"/>
            <a:r>
              <a:rPr lang="vi-VN" sz="2400" i="1" dirty="0">
                <a:latin typeface="Times New Roman" panose="02020603050405020304" pitchFamily="18" charset="0"/>
                <a:cs typeface="Times New Roman" panose="02020603050405020304" pitchFamily="18" charset="0"/>
              </a:rPr>
              <a:t>Hình ảnh chiếc xô bị thủng làm cho em liên tưởng đến điều gì trong  quản lí chi tiêu? </a:t>
            </a:r>
            <a:endParaRPr lang="en-US" sz="2400" i="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4110604" y="984247"/>
            <a:ext cx="4856081" cy="28014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itle 1"/>
          <p:cNvSpPr txBox="1"/>
          <p:nvPr/>
        </p:nvSpPr>
        <p:spPr>
          <a:xfrm>
            <a:off x="123982" y="4093828"/>
            <a:ext cx="8774113" cy="908417"/>
          </a:xfrm>
          <a:prstGeom prst="rect">
            <a:avLst/>
          </a:prstGeom>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2F3C72"/>
              </a:buClr>
              <a:buSzPts val="2800"/>
              <a:buFont typeface="Fredoka One" panose="02000000000000000000"/>
              <a:buNone/>
              <a:defRPr sz="2800" b="1" i="0" u="none" strike="noStrike" cap="none">
                <a:solidFill>
                  <a:schemeClr val="dk1"/>
                </a:solidFill>
                <a:latin typeface="Fredoka One" panose="02000000000000000000"/>
                <a:ea typeface="Fredoka One" panose="02000000000000000000"/>
                <a:cs typeface="Fredoka One" panose="02000000000000000000"/>
                <a:sym typeface="Fredoka One" panose="02000000000000000000"/>
              </a:defRPr>
            </a:lvl1pPr>
            <a:lvl2pPr marR="0" lvl="1"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r>
              <a:rPr lang="vi-VN" i="1" dirty="0">
                <a:solidFill>
                  <a:srgbClr val="FF0000"/>
                </a:solidFill>
                <a:latin typeface="Times New Roman" panose="02020603050405020304" pitchFamily="18" charset="0"/>
                <a:cs typeface="Times New Roman" panose="02020603050405020304" pitchFamily="18" charset="0"/>
              </a:rPr>
              <a:t>Em đã quản lí tốt chi tiêu của mình chưa? Vì sao? </a:t>
            </a:r>
            <a:endParaRPr lang="en-US" i="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785143" y="78106"/>
            <a:ext cx="4144163" cy="71045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US" sz="4000" dirty="0">
                <a:solidFill>
                  <a:srgbClr val="FF0000"/>
                </a:solidFill>
                <a:latin typeface="Times New Roman" panose="02020603050405020304" pitchFamily="18" charset="0"/>
                <a:cs typeface="Times New Roman" panose="02020603050405020304" pitchFamily="18" charset="0"/>
              </a:rPr>
              <a:t>MỞ ĐẦU</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13225" y="848088"/>
            <a:ext cx="7717500" cy="56206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3200" b="1" dirty="0" smtClean="0">
                <a:latin typeface="Times New Roman" panose="02020603050405020304" pitchFamily="18" charset="0"/>
                <a:cs typeface="Times New Roman" panose="02020603050405020304" pitchFamily="18" charset="0"/>
              </a:rPr>
              <a:t>1. </a:t>
            </a:r>
            <a:r>
              <a:rPr lang="en-US" sz="3200" b="1" dirty="0" err="1" smtClean="0">
                <a:latin typeface="Times New Roman" panose="02020603050405020304" pitchFamily="18" charset="0"/>
                <a:cs typeface="Times New Roman" panose="02020603050405020304" pitchFamily="18" charset="0"/>
              </a:rPr>
              <a:t>Sự</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cần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thiết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phải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lập</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kế</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hoạch</a:t>
            </a:r>
            <a:r>
              <a:rPr lang="en-US" sz="3200" b="1" dirty="0" smtClean="0">
                <a:latin typeface="Times New Roman" panose="02020603050405020304" pitchFamily="18" charset="0"/>
                <a:cs typeface="Times New Roman" panose="02020603050405020304" pitchFamily="18" charset="0"/>
              </a:rPr>
              <a:t> chi </a:t>
            </a:r>
            <a:r>
              <a:rPr lang="en-US" sz="3200" b="1" dirty="0" err="1" smtClean="0">
                <a:latin typeface="Times New Roman" panose="02020603050405020304" pitchFamily="18" charset="0"/>
                <a:cs typeface="Times New Roman" panose="02020603050405020304" pitchFamily="18" charset="0"/>
              </a:rPr>
              <a:t>tiêu</a:t>
            </a:r>
            <a:endParaRPr lang="en-US" sz="32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57349" y="2095219"/>
            <a:ext cx="4016864" cy="2980120"/>
          </a:xfrm>
          <a:prstGeom prst="rect">
            <a:avLst/>
          </a:prstGeom>
        </p:spPr>
      </p:pic>
      <p:pic>
        <p:nvPicPr>
          <p:cNvPr id="7" name="Picture 6"/>
          <p:cNvPicPr>
            <a:picLocks noChangeAspect="1"/>
          </p:cNvPicPr>
          <p:nvPr/>
        </p:nvPicPr>
        <p:blipFill>
          <a:blip r:embed="rId3"/>
          <a:stretch>
            <a:fillRect/>
          </a:stretch>
        </p:blipFill>
        <p:spPr>
          <a:xfrm>
            <a:off x="4274213" y="2095219"/>
            <a:ext cx="4584561" cy="2883222"/>
          </a:xfrm>
          <a:prstGeom prst="rect">
            <a:avLst/>
          </a:prstGeom>
        </p:spPr>
      </p:pic>
      <p:sp>
        <p:nvSpPr>
          <p:cNvPr id="8" name="Rounded Rectangle 7"/>
          <p:cNvSpPr/>
          <p:nvPr/>
        </p:nvSpPr>
        <p:spPr>
          <a:xfrm>
            <a:off x="257349" y="1533156"/>
            <a:ext cx="8492367" cy="56206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3200" b="1" dirty="0" err="1" smtClean="0">
                <a:latin typeface="Times New Roman" panose="02020603050405020304" pitchFamily="18" charset="0"/>
                <a:cs typeface="Times New Roman" panose="02020603050405020304" pitchFamily="18" charset="0"/>
              </a:rPr>
              <a:t>Em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hãy</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quan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sát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hình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ảnh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và</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trả</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lời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câu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hỏi</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9" name="Rectangle 8"/>
          <p:cNvSpPr/>
          <p:nvPr/>
        </p:nvSpPr>
        <p:spPr>
          <a:xfrm>
            <a:off x="2431450" y="0"/>
            <a:ext cx="4144163" cy="71045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US" sz="4000" b="1" dirty="0">
                <a:latin typeface="Times New Roman" panose="02020603050405020304" pitchFamily="18" charset="0"/>
                <a:cs typeface="Times New Roman" panose="02020603050405020304" pitchFamily="18" charset="0"/>
              </a:rPr>
              <a:t>KHÁM PHÁ</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10" name="Title 9"/>
          <p:cNvSpPr>
            <a:spLocks noGrp="1"/>
          </p:cNvSpPr>
          <p:nvPr>
            <p:ph type="title"/>
          </p:nvPr>
        </p:nvSpPr>
        <p:spPr/>
        <p:txBody>
          <a:bodyPr/>
          <a:lstStyle/>
          <a:p>
            <a:endParaRPr lang="en-US"/>
          </a:p>
        </p:txBody>
      </p:sp>
    </p:spTree>
    <p:extLst>
      <p:ext uri="{BB962C8B-B14F-4D97-AF65-F5344CB8AC3E}">
        <p14:creationId xmlns:p14="http://schemas.microsoft.com/office/powerpoint/2010/main" val="2068549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p:cNvPicPr>
            <a:picLocks noChangeAspect="1"/>
          </p:cNvPicPr>
          <p:nvPr/>
        </p:nvPicPr>
        <p:blipFill>
          <a:blip r:embed="rId2"/>
          <a:stretch>
            <a:fillRect/>
          </a:stretch>
        </p:blipFill>
        <p:spPr>
          <a:xfrm rot="254392">
            <a:off x="7677079" y="35971"/>
            <a:ext cx="1476522" cy="1476522"/>
          </a:xfrm>
          <a:prstGeom prst="rect">
            <a:avLst/>
          </a:prstGeom>
        </p:spPr>
      </p:pic>
      <p:grpSp>
        <p:nvGrpSpPr>
          <p:cNvPr id="7" name="Google Shape;3017;p69"/>
          <p:cNvGrpSpPr/>
          <p:nvPr/>
        </p:nvGrpSpPr>
        <p:grpSpPr>
          <a:xfrm rot="20703363">
            <a:off x="7416332" y="3639044"/>
            <a:ext cx="1598102" cy="1214475"/>
            <a:chOff x="3074375" y="4048988"/>
            <a:chExt cx="1238650" cy="751375"/>
          </a:xfrm>
        </p:grpSpPr>
        <p:sp>
          <p:nvSpPr>
            <p:cNvPr id="8" name="Google Shape;3018;p69"/>
            <p:cNvSpPr/>
            <p:nvPr/>
          </p:nvSpPr>
          <p:spPr>
            <a:xfrm>
              <a:off x="3074375" y="4048988"/>
              <a:ext cx="1238650" cy="751375"/>
            </a:xfrm>
            <a:custGeom>
              <a:avLst/>
              <a:gdLst/>
              <a:ahLst/>
              <a:cxnLst/>
              <a:rect l="l" t="t" r="r" b="b"/>
              <a:pathLst>
                <a:path w="49546" h="30055" extrusionOk="0">
                  <a:moveTo>
                    <a:pt x="36920" y="1"/>
                  </a:moveTo>
                  <a:lnTo>
                    <a:pt x="20309" y="7960"/>
                  </a:lnTo>
                  <a:cubicBezTo>
                    <a:pt x="20171" y="7709"/>
                    <a:pt x="19907" y="7533"/>
                    <a:pt x="19592" y="7533"/>
                  </a:cubicBezTo>
                  <a:lnTo>
                    <a:pt x="15430" y="7533"/>
                  </a:lnTo>
                  <a:cubicBezTo>
                    <a:pt x="14990" y="7533"/>
                    <a:pt x="14625" y="7898"/>
                    <a:pt x="14625" y="8350"/>
                  </a:cubicBezTo>
                  <a:lnTo>
                    <a:pt x="14625" y="8426"/>
                  </a:lnTo>
                  <a:lnTo>
                    <a:pt x="2994" y="8426"/>
                  </a:lnTo>
                  <a:cubicBezTo>
                    <a:pt x="1346" y="8426"/>
                    <a:pt x="1" y="9771"/>
                    <a:pt x="1" y="11419"/>
                  </a:cubicBezTo>
                  <a:lnTo>
                    <a:pt x="1" y="26785"/>
                  </a:lnTo>
                  <a:cubicBezTo>
                    <a:pt x="1" y="28432"/>
                    <a:pt x="1346" y="29778"/>
                    <a:pt x="2994" y="29778"/>
                  </a:cubicBezTo>
                  <a:lnTo>
                    <a:pt x="32041" y="29778"/>
                  </a:lnTo>
                  <a:cubicBezTo>
                    <a:pt x="32808" y="29778"/>
                    <a:pt x="33525" y="29476"/>
                    <a:pt x="34053" y="28985"/>
                  </a:cubicBezTo>
                  <a:lnTo>
                    <a:pt x="42328" y="30054"/>
                  </a:lnTo>
                  <a:lnTo>
                    <a:pt x="43296" y="22547"/>
                  </a:lnTo>
                  <a:lnTo>
                    <a:pt x="49546" y="21164"/>
                  </a:lnTo>
                  <a:lnTo>
                    <a:pt x="46113" y="5672"/>
                  </a:lnTo>
                  <a:lnTo>
                    <a:pt x="40265" y="6967"/>
                  </a:lnTo>
                  <a:lnTo>
                    <a:pt x="36920" y="1"/>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3019;p69"/>
            <p:cNvGrpSpPr/>
            <p:nvPr/>
          </p:nvGrpSpPr>
          <p:grpSpPr>
            <a:xfrm>
              <a:off x="3074525" y="4049000"/>
              <a:ext cx="1238350" cy="751350"/>
              <a:chOff x="3580825" y="3924500"/>
              <a:chExt cx="1238350" cy="751350"/>
            </a:xfrm>
          </p:grpSpPr>
          <p:sp>
            <p:nvSpPr>
              <p:cNvPr id="10" name="Google Shape;3020;p69"/>
              <p:cNvSpPr/>
              <p:nvPr/>
            </p:nvSpPr>
            <p:spPr>
              <a:xfrm>
                <a:off x="3741475" y="3924500"/>
                <a:ext cx="933700" cy="723375"/>
              </a:xfrm>
              <a:custGeom>
                <a:avLst/>
                <a:gdLst/>
                <a:ahLst/>
                <a:cxnLst/>
                <a:rect l="l" t="t" r="r" b="b"/>
                <a:pathLst>
                  <a:path w="37348" h="28935" extrusionOk="0">
                    <a:moveTo>
                      <a:pt x="1" y="14625"/>
                    </a:moveTo>
                    <a:lnTo>
                      <a:pt x="30482" y="0"/>
                    </a:lnTo>
                    <a:lnTo>
                      <a:pt x="37348" y="14310"/>
                    </a:lnTo>
                    <a:lnTo>
                      <a:pt x="6854" y="28935"/>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021;p69"/>
              <p:cNvSpPr/>
              <p:nvPr/>
            </p:nvSpPr>
            <p:spPr>
              <a:xfrm>
                <a:off x="3806250" y="3988950"/>
                <a:ext cx="803850" cy="594500"/>
              </a:xfrm>
              <a:custGeom>
                <a:avLst/>
                <a:gdLst/>
                <a:ahLst/>
                <a:cxnLst/>
                <a:rect l="l" t="t" r="r" b="b"/>
                <a:pathLst>
                  <a:path w="32154" h="23780" extrusionOk="0">
                    <a:moveTo>
                      <a:pt x="0" y="12927"/>
                    </a:moveTo>
                    <a:lnTo>
                      <a:pt x="26948" y="0"/>
                    </a:lnTo>
                    <a:lnTo>
                      <a:pt x="32154" y="10852"/>
                    </a:lnTo>
                    <a:lnTo>
                      <a:pt x="5206" y="23779"/>
                    </a:lnTo>
                    <a:close/>
                  </a:path>
                </a:pathLst>
              </a:custGeom>
              <a:solidFill>
                <a:srgbClr val="90C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022;p69"/>
              <p:cNvSpPr/>
              <p:nvPr/>
            </p:nvSpPr>
            <p:spPr>
              <a:xfrm>
                <a:off x="3806250" y="4271550"/>
                <a:ext cx="106900" cy="124850"/>
              </a:xfrm>
              <a:custGeom>
                <a:avLst/>
                <a:gdLst/>
                <a:ahLst/>
                <a:cxnLst/>
                <a:rect l="l" t="t" r="r" b="b"/>
                <a:pathLst>
                  <a:path w="4276" h="4994" extrusionOk="0">
                    <a:moveTo>
                      <a:pt x="3383" y="1"/>
                    </a:moveTo>
                    <a:cubicBezTo>
                      <a:pt x="4276" y="1862"/>
                      <a:pt x="3483" y="4100"/>
                      <a:pt x="1622" y="4993"/>
                    </a:cubicBezTo>
                    <a:lnTo>
                      <a:pt x="0" y="1623"/>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023;p69"/>
              <p:cNvSpPr/>
              <p:nvPr/>
            </p:nvSpPr>
            <p:spPr>
              <a:xfrm>
                <a:off x="4395675" y="3988950"/>
                <a:ext cx="124850" cy="106575"/>
              </a:xfrm>
              <a:custGeom>
                <a:avLst/>
                <a:gdLst/>
                <a:ahLst/>
                <a:cxnLst/>
                <a:rect l="l" t="t" r="r" b="b"/>
                <a:pathLst>
                  <a:path w="4994" h="4263" extrusionOk="0">
                    <a:moveTo>
                      <a:pt x="1" y="1610"/>
                    </a:moveTo>
                    <a:cubicBezTo>
                      <a:pt x="894" y="3483"/>
                      <a:pt x="3132" y="4263"/>
                      <a:pt x="4993" y="3370"/>
                    </a:cubicBezTo>
                    <a:lnTo>
                      <a:pt x="3371" y="0"/>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024;p69"/>
              <p:cNvSpPr/>
              <p:nvPr/>
            </p:nvSpPr>
            <p:spPr>
              <a:xfrm>
                <a:off x="3899300" y="4483450"/>
                <a:ext cx="124825" cy="106900"/>
              </a:xfrm>
              <a:custGeom>
                <a:avLst/>
                <a:gdLst/>
                <a:ahLst/>
                <a:cxnLst/>
                <a:rect l="l" t="t" r="r" b="b"/>
                <a:pathLst>
                  <a:path w="4993" h="4276" extrusionOk="0">
                    <a:moveTo>
                      <a:pt x="4992" y="2654"/>
                    </a:moveTo>
                    <a:cubicBezTo>
                      <a:pt x="4100" y="792"/>
                      <a:pt x="1874" y="0"/>
                      <a:pt x="0" y="893"/>
                    </a:cubicBezTo>
                    <a:lnTo>
                      <a:pt x="1622" y="4276"/>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025;p69"/>
              <p:cNvSpPr/>
              <p:nvPr/>
            </p:nvSpPr>
            <p:spPr>
              <a:xfrm>
                <a:off x="4506650" y="4182600"/>
                <a:ext cx="106925" cy="125125"/>
              </a:xfrm>
              <a:custGeom>
                <a:avLst/>
                <a:gdLst/>
                <a:ahLst/>
                <a:cxnLst/>
                <a:rect l="l" t="t" r="r" b="b"/>
                <a:pathLst>
                  <a:path w="4277" h="5005" extrusionOk="0">
                    <a:moveTo>
                      <a:pt x="894" y="5005"/>
                    </a:moveTo>
                    <a:cubicBezTo>
                      <a:pt x="1" y="3131"/>
                      <a:pt x="793" y="893"/>
                      <a:pt x="2654" y="0"/>
                    </a:cubicBezTo>
                    <a:lnTo>
                      <a:pt x="4276" y="3383"/>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026;p69"/>
              <p:cNvSpPr/>
              <p:nvPr/>
            </p:nvSpPr>
            <p:spPr>
              <a:xfrm>
                <a:off x="4082575" y="4160275"/>
                <a:ext cx="251525" cy="251525"/>
              </a:xfrm>
              <a:custGeom>
                <a:avLst/>
                <a:gdLst/>
                <a:ahLst/>
                <a:cxnLst/>
                <a:rect l="l" t="t" r="r" b="b"/>
                <a:pathLst>
                  <a:path w="10061" h="10061" extrusionOk="0">
                    <a:moveTo>
                      <a:pt x="3119" y="1057"/>
                    </a:moveTo>
                    <a:cubicBezTo>
                      <a:pt x="5319" y="0"/>
                      <a:pt x="7948" y="931"/>
                      <a:pt x="9004" y="3119"/>
                    </a:cubicBezTo>
                    <a:cubicBezTo>
                      <a:pt x="10060" y="5320"/>
                      <a:pt x="9130" y="7948"/>
                      <a:pt x="6929" y="9004"/>
                    </a:cubicBezTo>
                    <a:cubicBezTo>
                      <a:pt x="4741" y="10060"/>
                      <a:pt x="2100" y="9130"/>
                      <a:pt x="1057" y="6942"/>
                    </a:cubicBezTo>
                    <a:cubicBezTo>
                      <a:pt x="0" y="4741"/>
                      <a:pt x="931" y="2113"/>
                      <a:pt x="3119" y="1057"/>
                    </a:cubicBez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027;p69"/>
              <p:cNvSpPr/>
              <p:nvPr/>
            </p:nvSpPr>
            <p:spPr>
              <a:xfrm>
                <a:off x="3800575" y="4173800"/>
                <a:ext cx="889375" cy="502050"/>
              </a:xfrm>
              <a:custGeom>
                <a:avLst/>
                <a:gdLst/>
                <a:ahLst/>
                <a:cxnLst/>
                <a:rect l="l" t="t" r="r" b="b"/>
                <a:pathLst>
                  <a:path w="35575" h="20082" extrusionOk="0">
                    <a:moveTo>
                      <a:pt x="2038" y="0"/>
                    </a:moveTo>
                    <a:lnTo>
                      <a:pt x="35575" y="4351"/>
                    </a:lnTo>
                    <a:lnTo>
                      <a:pt x="33525" y="20082"/>
                    </a:lnTo>
                    <a:lnTo>
                      <a:pt x="1" y="15744"/>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028;p69"/>
              <p:cNvSpPr/>
              <p:nvPr/>
            </p:nvSpPr>
            <p:spPr>
              <a:xfrm>
                <a:off x="3855275" y="4227850"/>
                <a:ext cx="779675" cy="394250"/>
              </a:xfrm>
              <a:custGeom>
                <a:avLst/>
                <a:gdLst/>
                <a:ahLst/>
                <a:cxnLst/>
                <a:rect l="l" t="t" r="r" b="b"/>
                <a:pathLst>
                  <a:path w="31187" h="15770" extrusionOk="0">
                    <a:moveTo>
                      <a:pt x="1547" y="1"/>
                    </a:moveTo>
                    <a:lnTo>
                      <a:pt x="31186" y="3836"/>
                    </a:lnTo>
                    <a:lnTo>
                      <a:pt x="29640" y="15770"/>
                    </a:lnTo>
                    <a:lnTo>
                      <a:pt x="1" y="11934"/>
                    </a:lnTo>
                    <a:close/>
                  </a:path>
                </a:pathLst>
              </a:custGeom>
              <a:solidFill>
                <a:srgbClr val="90C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029;p69"/>
              <p:cNvSpPr/>
              <p:nvPr/>
            </p:nvSpPr>
            <p:spPr>
              <a:xfrm>
                <a:off x="3882000" y="4227850"/>
                <a:ext cx="104725" cy="99375"/>
              </a:xfrm>
              <a:custGeom>
                <a:avLst/>
                <a:gdLst/>
                <a:ahLst/>
                <a:cxnLst/>
                <a:rect l="l" t="t" r="r" b="b"/>
                <a:pathLst>
                  <a:path w="4189" h="3975" extrusionOk="0">
                    <a:moveTo>
                      <a:pt x="4188" y="479"/>
                    </a:moveTo>
                    <a:cubicBezTo>
                      <a:pt x="3924" y="2529"/>
                      <a:pt x="2050" y="3975"/>
                      <a:pt x="1" y="3711"/>
                    </a:cubicBezTo>
                    <a:lnTo>
                      <a:pt x="478" y="1"/>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030;p69"/>
              <p:cNvSpPr/>
              <p:nvPr/>
            </p:nvSpPr>
            <p:spPr>
              <a:xfrm>
                <a:off x="4535575" y="4311800"/>
                <a:ext cx="99375" cy="104700"/>
              </a:xfrm>
              <a:custGeom>
                <a:avLst/>
                <a:gdLst/>
                <a:ahLst/>
                <a:cxnLst/>
                <a:rect l="l" t="t" r="r" b="b"/>
                <a:pathLst>
                  <a:path w="3975" h="4188" extrusionOk="0">
                    <a:moveTo>
                      <a:pt x="265" y="0"/>
                    </a:moveTo>
                    <a:cubicBezTo>
                      <a:pt x="1" y="2050"/>
                      <a:pt x="1447" y="3924"/>
                      <a:pt x="3496" y="4188"/>
                    </a:cubicBezTo>
                    <a:lnTo>
                      <a:pt x="3974" y="478"/>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031;p69"/>
              <p:cNvSpPr/>
              <p:nvPr/>
            </p:nvSpPr>
            <p:spPr>
              <a:xfrm>
                <a:off x="3854350" y="4441000"/>
                <a:ext cx="99350" cy="105025"/>
              </a:xfrm>
              <a:custGeom>
                <a:avLst/>
                <a:gdLst/>
                <a:ahLst/>
                <a:cxnLst/>
                <a:rect l="l" t="t" r="r" b="b"/>
                <a:pathLst>
                  <a:path w="3974" h="4201" extrusionOk="0">
                    <a:moveTo>
                      <a:pt x="3710" y="4201"/>
                    </a:moveTo>
                    <a:cubicBezTo>
                      <a:pt x="3974" y="2138"/>
                      <a:pt x="2528" y="265"/>
                      <a:pt x="478" y="1"/>
                    </a:cubicBezTo>
                    <a:lnTo>
                      <a:pt x="0" y="3710"/>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032;p69"/>
              <p:cNvSpPr/>
              <p:nvPr/>
            </p:nvSpPr>
            <p:spPr>
              <a:xfrm>
                <a:off x="4502575" y="4530275"/>
                <a:ext cx="104700" cy="99375"/>
              </a:xfrm>
              <a:custGeom>
                <a:avLst/>
                <a:gdLst/>
                <a:ahLst/>
                <a:cxnLst/>
                <a:rect l="l" t="t" r="r" b="b"/>
                <a:pathLst>
                  <a:path w="4188" h="3975" extrusionOk="0">
                    <a:moveTo>
                      <a:pt x="0" y="3497"/>
                    </a:moveTo>
                    <a:cubicBezTo>
                      <a:pt x="264" y="1447"/>
                      <a:pt x="2138" y="1"/>
                      <a:pt x="4188" y="265"/>
                    </a:cubicBezTo>
                    <a:lnTo>
                      <a:pt x="3710" y="3975"/>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033;p69"/>
              <p:cNvSpPr/>
              <p:nvPr/>
            </p:nvSpPr>
            <p:spPr>
              <a:xfrm>
                <a:off x="4128150" y="4307700"/>
                <a:ext cx="234225" cy="234250"/>
              </a:xfrm>
              <a:custGeom>
                <a:avLst/>
                <a:gdLst/>
                <a:ahLst/>
                <a:cxnLst/>
                <a:rect l="l" t="t" r="r" b="b"/>
                <a:pathLst>
                  <a:path w="9369" h="9370" extrusionOk="0">
                    <a:moveTo>
                      <a:pt x="5244" y="315"/>
                    </a:moveTo>
                    <a:cubicBezTo>
                      <a:pt x="7659" y="630"/>
                      <a:pt x="9369" y="2843"/>
                      <a:pt x="9055" y="5257"/>
                    </a:cubicBezTo>
                    <a:cubicBezTo>
                      <a:pt x="8740" y="7672"/>
                      <a:pt x="6527" y="9369"/>
                      <a:pt x="4113" y="9067"/>
                    </a:cubicBezTo>
                    <a:cubicBezTo>
                      <a:pt x="1698" y="8753"/>
                      <a:pt x="1" y="6540"/>
                      <a:pt x="302" y="4125"/>
                    </a:cubicBezTo>
                    <a:cubicBezTo>
                      <a:pt x="617" y="1711"/>
                      <a:pt x="2830" y="1"/>
                      <a:pt x="5244" y="315"/>
                    </a:cubicBez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034;p69"/>
              <p:cNvSpPr/>
              <p:nvPr/>
            </p:nvSpPr>
            <p:spPr>
              <a:xfrm>
                <a:off x="3908100" y="4066275"/>
                <a:ext cx="911075" cy="570300"/>
              </a:xfrm>
              <a:custGeom>
                <a:avLst/>
                <a:gdLst/>
                <a:ahLst/>
                <a:cxnLst/>
                <a:rect l="l" t="t" r="r" b="b"/>
                <a:pathLst>
                  <a:path w="36443" h="22812" extrusionOk="0">
                    <a:moveTo>
                      <a:pt x="0" y="7319"/>
                    </a:moveTo>
                    <a:lnTo>
                      <a:pt x="33009" y="1"/>
                    </a:lnTo>
                    <a:lnTo>
                      <a:pt x="36442" y="15493"/>
                    </a:lnTo>
                    <a:lnTo>
                      <a:pt x="3433" y="22811"/>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035;p69"/>
              <p:cNvSpPr/>
              <p:nvPr/>
            </p:nvSpPr>
            <p:spPr>
              <a:xfrm>
                <a:off x="3966575" y="4123800"/>
                <a:ext cx="794425" cy="455225"/>
              </a:xfrm>
              <a:custGeom>
                <a:avLst/>
                <a:gdLst/>
                <a:ahLst/>
                <a:cxnLst/>
                <a:rect l="l" t="t" r="r" b="b"/>
                <a:pathLst>
                  <a:path w="31777" h="18209" extrusionOk="0">
                    <a:moveTo>
                      <a:pt x="0" y="6464"/>
                    </a:moveTo>
                    <a:lnTo>
                      <a:pt x="29174" y="1"/>
                    </a:lnTo>
                    <a:lnTo>
                      <a:pt x="31777" y="11746"/>
                    </a:lnTo>
                    <a:lnTo>
                      <a:pt x="2603" y="18209"/>
                    </a:lnTo>
                    <a:close/>
                  </a:path>
                </a:pathLst>
              </a:custGeom>
              <a:solidFill>
                <a:srgbClr val="90C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036;p69"/>
              <p:cNvSpPr/>
              <p:nvPr/>
            </p:nvSpPr>
            <p:spPr>
              <a:xfrm>
                <a:off x="3966575" y="4265275"/>
                <a:ext cx="102500" cy="111625"/>
              </a:xfrm>
              <a:custGeom>
                <a:avLst/>
                <a:gdLst/>
                <a:ahLst/>
                <a:cxnLst/>
                <a:rect l="l" t="t" r="r" b="b"/>
                <a:pathLst>
                  <a:path w="4100" h="4465" extrusionOk="0">
                    <a:moveTo>
                      <a:pt x="3647" y="0"/>
                    </a:moveTo>
                    <a:cubicBezTo>
                      <a:pt x="4100" y="2012"/>
                      <a:pt x="2817" y="4012"/>
                      <a:pt x="805" y="4464"/>
                    </a:cubicBezTo>
                    <a:lnTo>
                      <a:pt x="0" y="805"/>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037;p69"/>
              <p:cNvSpPr/>
              <p:nvPr/>
            </p:nvSpPr>
            <p:spPr>
              <a:xfrm>
                <a:off x="4604425" y="4123800"/>
                <a:ext cx="111625" cy="102525"/>
              </a:xfrm>
              <a:custGeom>
                <a:avLst/>
                <a:gdLst/>
                <a:ahLst/>
                <a:cxnLst/>
                <a:rect l="l" t="t" r="r" b="b"/>
                <a:pathLst>
                  <a:path w="4465" h="4101" extrusionOk="0">
                    <a:moveTo>
                      <a:pt x="1" y="806"/>
                    </a:moveTo>
                    <a:cubicBezTo>
                      <a:pt x="453" y="2830"/>
                      <a:pt x="2453" y="4100"/>
                      <a:pt x="4465" y="3660"/>
                    </a:cubicBezTo>
                    <a:lnTo>
                      <a:pt x="3660" y="1"/>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038;p69"/>
              <p:cNvSpPr/>
              <p:nvPr/>
            </p:nvSpPr>
            <p:spPr>
              <a:xfrm>
                <a:off x="4012775" y="4484075"/>
                <a:ext cx="111950" cy="102500"/>
              </a:xfrm>
              <a:custGeom>
                <a:avLst/>
                <a:gdLst/>
                <a:ahLst/>
                <a:cxnLst/>
                <a:rect l="l" t="t" r="r" b="b"/>
                <a:pathLst>
                  <a:path w="4478" h="4100" extrusionOk="0">
                    <a:moveTo>
                      <a:pt x="4477" y="3295"/>
                    </a:moveTo>
                    <a:cubicBezTo>
                      <a:pt x="4025" y="1270"/>
                      <a:pt x="2025" y="0"/>
                      <a:pt x="1" y="453"/>
                    </a:cubicBezTo>
                    <a:lnTo>
                      <a:pt x="818" y="4100"/>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039;p69"/>
              <p:cNvSpPr/>
              <p:nvPr/>
            </p:nvSpPr>
            <p:spPr>
              <a:xfrm>
                <a:off x="4660075" y="4333800"/>
                <a:ext cx="102500" cy="111625"/>
              </a:xfrm>
              <a:custGeom>
                <a:avLst/>
                <a:gdLst/>
                <a:ahLst/>
                <a:cxnLst/>
                <a:rect l="l" t="t" r="r" b="b"/>
                <a:pathLst>
                  <a:path w="4100" h="4465" extrusionOk="0">
                    <a:moveTo>
                      <a:pt x="440" y="4465"/>
                    </a:moveTo>
                    <a:cubicBezTo>
                      <a:pt x="0" y="2440"/>
                      <a:pt x="1270" y="441"/>
                      <a:pt x="3295" y="1"/>
                    </a:cubicBezTo>
                    <a:lnTo>
                      <a:pt x="4100" y="3647"/>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40;p69"/>
              <p:cNvSpPr/>
              <p:nvPr/>
            </p:nvSpPr>
            <p:spPr>
              <a:xfrm>
                <a:off x="4242900" y="4230700"/>
                <a:ext cx="241450" cy="241450"/>
              </a:xfrm>
              <a:custGeom>
                <a:avLst/>
                <a:gdLst/>
                <a:ahLst/>
                <a:cxnLst/>
                <a:rect l="l" t="t" r="r" b="b"/>
                <a:pathLst>
                  <a:path w="9658" h="9658" extrusionOk="0">
                    <a:moveTo>
                      <a:pt x="3874" y="528"/>
                    </a:moveTo>
                    <a:cubicBezTo>
                      <a:pt x="6250" y="0"/>
                      <a:pt x="8614" y="1497"/>
                      <a:pt x="9130" y="3873"/>
                    </a:cubicBezTo>
                    <a:cubicBezTo>
                      <a:pt x="9658" y="6250"/>
                      <a:pt x="8162" y="8614"/>
                      <a:pt x="5785" y="9129"/>
                    </a:cubicBezTo>
                    <a:cubicBezTo>
                      <a:pt x="3408" y="9658"/>
                      <a:pt x="1057" y="8161"/>
                      <a:pt x="529" y="5785"/>
                    </a:cubicBezTo>
                    <a:cubicBezTo>
                      <a:pt x="0" y="3408"/>
                      <a:pt x="1497" y="1056"/>
                      <a:pt x="3874" y="528"/>
                    </a:cubicBez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041;p69"/>
              <p:cNvSpPr/>
              <p:nvPr/>
            </p:nvSpPr>
            <p:spPr>
              <a:xfrm>
                <a:off x="3580825" y="4135125"/>
                <a:ext cx="875550" cy="533825"/>
              </a:xfrm>
              <a:custGeom>
                <a:avLst/>
                <a:gdLst/>
                <a:ahLst/>
                <a:cxnLst/>
                <a:rect l="l" t="t" r="r" b="b"/>
                <a:pathLst>
                  <a:path w="35022" h="21353" extrusionOk="0">
                    <a:moveTo>
                      <a:pt x="2994" y="0"/>
                    </a:moveTo>
                    <a:lnTo>
                      <a:pt x="32029" y="0"/>
                    </a:lnTo>
                    <a:cubicBezTo>
                      <a:pt x="33676" y="0"/>
                      <a:pt x="35022" y="1346"/>
                      <a:pt x="35022" y="2993"/>
                    </a:cubicBezTo>
                    <a:lnTo>
                      <a:pt x="35022" y="18360"/>
                    </a:lnTo>
                    <a:cubicBezTo>
                      <a:pt x="35022" y="20007"/>
                      <a:pt x="33676" y="21352"/>
                      <a:pt x="32029" y="21352"/>
                    </a:cubicBezTo>
                    <a:lnTo>
                      <a:pt x="2994" y="21352"/>
                    </a:lnTo>
                    <a:cubicBezTo>
                      <a:pt x="1346" y="21352"/>
                      <a:pt x="1" y="20007"/>
                      <a:pt x="1" y="18360"/>
                    </a:cubicBezTo>
                    <a:lnTo>
                      <a:pt x="1" y="2993"/>
                    </a:lnTo>
                    <a:cubicBezTo>
                      <a:pt x="1" y="1346"/>
                      <a:pt x="1346" y="0"/>
                      <a:pt x="2994" y="0"/>
                    </a:cubicBezTo>
                    <a:close/>
                  </a:path>
                </a:pathLst>
              </a:custGeom>
              <a:solidFill>
                <a:srgbClr val="8738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042;p69"/>
              <p:cNvSpPr/>
              <p:nvPr/>
            </p:nvSpPr>
            <p:spPr>
              <a:xfrm>
                <a:off x="3628925" y="4180700"/>
                <a:ext cx="779350" cy="442675"/>
              </a:xfrm>
              <a:custGeom>
                <a:avLst/>
                <a:gdLst/>
                <a:ahLst/>
                <a:cxnLst/>
                <a:rect l="l" t="t" r="r" b="b"/>
                <a:pathLst>
                  <a:path w="31174" h="17707" fill="none" extrusionOk="0">
                    <a:moveTo>
                      <a:pt x="1925" y="1"/>
                    </a:moveTo>
                    <a:lnTo>
                      <a:pt x="29250" y="1"/>
                    </a:lnTo>
                    <a:cubicBezTo>
                      <a:pt x="30306" y="1"/>
                      <a:pt x="31174" y="868"/>
                      <a:pt x="31174" y="1925"/>
                    </a:cubicBezTo>
                    <a:lnTo>
                      <a:pt x="31174" y="15782"/>
                    </a:lnTo>
                    <a:cubicBezTo>
                      <a:pt x="31174" y="16838"/>
                      <a:pt x="30306" y="17706"/>
                      <a:pt x="29250" y="17706"/>
                    </a:cubicBezTo>
                    <a:lnTo>
                      <a:pt x="1925" y="17706"/>
                    </a:lnTo>
                    <a:cubicBezTo>
                      <a:pt x="856" y="17706"/>
                      <a:pt x="1" y="16838"/>
                      <a:pt x="1" y="15782"/>
                    </a:cubicBezTo>
                    <a:lnTo>
                      <a:pt x="1" y="1925"/>
                    </a:lnTo>
                    <a:cubicBezTo>
                      <a:pt x="1" y="868"/>
                      <a:pt x="856" y="1"/>
                      <a:pt x="1925" y="1"/>
                    </a:cubicBezTo>
                    <a:close/>
                  </a:path>
                </a:pathLst>
              </a:custGeom>
              <a:noFill/>
              <a:ln w="16350" cap="rnd" cmpd="sng">
                <a:solidFill>
                  <a:srgbClr val="C9928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043;p69"/>
              <p:cNvSpPr/>
              <p:nvPr/>
            </p:nvSpPr>
            <p:spPr>
              <a:xfrm>
                <a:off x="3946125" y="4112800"/>
                <a:ext cx="144650" cy="177025"/>
              </a:xfrm>
              <a:custGeom>
                <a:avLst/>
                <a:gdLst/>
                <a:ahLst/>
                <a:cxnLst/>
                <a:rect l="l" t="t" r="r" b="b"/>
                <a:pathLst>
                  <a:path w="5786" h="7081" extrusionOk="0">
                    <a:moveTo>
                      <a:pt x="818" y="1"/>
                    </a:moveTo>
                    <a:lnTo>
                      <a:pt x="4981" y="1"/>
                    </a:lnTo>
                    <a:cubicBezTo>
                      <a:pt x="5421" y="1"/>
                      <a:pt x="5785" y="365"/>
                      <a:pt x="5785" y="818"/>
                    </a:cubicBezTo>
                    <a:lnTo>
                      <a:pt x="5785" y="6275"/>
                    </a:lnTo>
                    <a:cubicBezTo>
                      <a:pt x="5785" y="6716"/>
                      <a:pt x="5421" y="7080"/>
                      <a:pt x="4981" y="7080"/>
                    </a:cubicBezTo>
                    <a:lnTo>
                      <a:pt x="818" y="7080"/>
                    </a:lnTo>
                    <a:cubicBezTo>
                      <a:pt x="366" y="7080"/>
                      <a:pt x="1" y="6716"/>
                      <a:pt x="1" y="6275"/>
                    </a:cubicBezTo>
                    <a:lnTo>
                      <a:pt x="1" y="818"/>
                    </a:lnTo>
                    <a:cubicBezTo>
                      <a:pt x="1" y="365"/>
                      <a:pt x="366" y="1"/>
                      <a:pt x="818" y="1"/>
                    </a:cubicBezTo>
                    <a:close/>
                  </a:path>
                </a:pathLst>
              </a:custGeom>
              <a:solidFill>
                <a:srgbClr val="C99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044;p69"/>
              <p:cNvSpPr/>
              <p:nvPr/>
            </p:nvSpPr>
            <p:spPr>
              <a:xfrm>
                <a:off x="3981350" y="4199575"/>
                <a:ext cx="74200" cy="74200"/>
              </a:xfrm>
              <a:custGeom>
                <a:avLst/>
                <a:gdLst/>
                <a:ahLst/>
                <a:cxnLst/>
                <a:rect l="l" t="t" r="r" b="b"/>
                <a:pathLst>
                  <a:path w="2968" h="2968" extrusionOk="0">
                    <a:moveTo>
                      <a:pt x="1484" y="2968"/>
                    </a:moveTo>
                    <a:cubicBezTo>
                      <a:pt x="2301" y="2968"/>
                      <a:pt x="2968" y="2301"/>
                      <a:pt x="2968" y="1484"/>
                    </a:cubicBezTo>
                    <a:cubicBezTo>
                      <a:pt x="2968" y="667"/>
                      <a:pt x="2301" y="0"/>
                      <a:pt x="1484" y="0"/>
                    </a:cubicBezTo>
                    <a:cubicBezTo>
                      <a:pt x="667" y="0"/>
                      <a:pt x="0" y="667"/>
                      <a:pt x="0" y="1484"/>
                    </a:cubicBezTo>
                    <a:cubicBezTo>
                      <a:pt x="0" y="2301"/>
                      <a:pt x="667" y="2968"/>
                      <a:pt x="1484" y="2968"/>
                    </a:cubicBezTo>
                    <a:close/>
                  </a:path>
                </a:pathLst>
              </a:custGeom>
              <a:solidFill>
                <a:srgbClr val="8738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Rectangle 1"/>
          <p:cNvSpPr/>
          <p:nvPr/>
        </p:nvSpPr>
        <p:spPr>
          <a:xfrm>
            <a:off x="137706" y="9336"/>
            <a:ext cx="7705499" cy="1200329"/>
          </a:xfrm>
          <a:prstGeom prst="rect">
            <a:avLst/>
          </a:prstGeom>
        </p:spPr>
        <p:txBody>
          <a:bodyPr wrap="square">
            <a:spAutoFit/>
          </a:bodyPr>
          <a:lstStyle/>
          <a:p>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chi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kế</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Theo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chi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a:t>
            </a:r>
          </a:p>
        </p:txBody>
      </p:sp>
      <p:graphicFrame>
        <p:nvGraphicFramePr>
          <p:cNvPr id="4" name="Table 3"/>
          <p:cNvGraphicFramePr>
            <a:graphicFrameLocks noGrp="1"/>
          </p:cNvGraphicFramePr>
          <p:nvPr>
            <p:extLst>
              <p:ext uri="{D42A27DB-BD31-4B8C-83A1-F6EECF244321}">
                <p14:modId xmlns:p14="http://schemas.microsoft.com/office/powerpoint/2010/main" val="3266902786"/>
              </p:ext>
            </p:extLst>
          </p:nvPr>
        </p:nvGraphicFramePr>
        <p:xfrm>
          <a:off x="137706" y="1328522"/>
          <a:ext cx="9013640" cy="3151862"/>
        </p:xfrm>
        <a:graphic>
          <a:graphicData uri="http://schemas.openxmlformats.org/drawingml/2006/table">
            <a:tbl>
              <a:tblPr firstRow="1" bandRow="1">
                <a:tableStyleId>{5C22544A-7EE6-4342-B048-85BDC9FD1C3A}</a:tableStyleId>
              </a:tblPr>
              <a:tblGrid>
                <a:gridCol w="2153329">
                  <a:extLst>
                    <a:ext uri="{9D8B030D-6E8A-4147-A177-3AD203B41FA5}">
                      <a16:colId xmlns:a16="http://schemas.microsoft.com/office/drawing/2014/main" val="3582217926"/>
                    </a:ext>
                  </a:extLst>
                </a:gridCol>
                <a:gridCol w="6860311">
                  <a:extLst>
                    <a:ext uri="{9D8B030D-6E8A-4147-A177-3AD203B41FA5}">
                      <a16:colId xmlns:a16="http://schemas.microsoft.com/office/drawing/2014/main" val="3469897382"/>
                    </a:ext>
                  </a:extLst>
                </a:gridCol>
              </a:tblGrid>
              <a:tr h="366372">
                <a:tc>
                  <a:txBody>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en-US" sz="2000" dirty="0" err="1" smtClean="0">
                          <a:latin typeface="Times New Roman" panose="02020603050405020304" pitchFamily="18" charset="0"/>
                          <a:cs typeface="Times New Roman" panose="02020603050405020304" pitchFamily="18" charset="0"/>
                        </a:rPr>
                        <a:t>Hình</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ảnh</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err="1" smtClean="0">
                          <a:latin typeface="Times New Roman" panose="02020603050405020304" pitchFamily="18" charset="0"/>
                          <a:cs typeface="Times New Roman" panose="02020603050405020304" pitchFamily="18" charset="0"/>
                        </a:rPr>
                        <a:t>Nhận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xét</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26754811"/>
                  </a:ext>
                </a:extLst>
              </a:tr>
              <a:tr h="422737">
                <a:tc>
                  <a:txBody>
                    <a:bodyPr/>
                    <a:lstStyle/>
                    <a:p>
                      <a:r>
                        <a:rPr lang="en-US" sz="2400" dirty="0" err="1" smtClean="0">
                          <a:latin typeface="Times New Roman" panose="02020603050405020304" pitchFamily="18" charset="0"/>
                          <a:cs typeface="Times New Roman" panose="02020603050405020304" pitchFamily="18" charset="0"/>
                        </a:rPr>
                        <a:t>Hình</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ảnh</a:t>
                      </a:r>
                      <a:r>
                        <a:rPr lang="en-US" sz="2400" baseline="0" dirty="0" smtClean="0">
                          <a:latin typeface="Times New Roman" panose="02020603050405020304" pitchFamily="18" charset="0"/>
                          <a:cs typeface="Times New Roman" panose="02020603050405020304" pitchFamily="18" charset="0"/>
                        </a:rPr>
                        <a:t> 1</a:t>
                      </a:r>
                    </a:p>
                  </a:txBody>
                  <a:tcPr/>
                </a:tc>
                <a:tc>
                  <a:txBody>
                    <a:bodyPr/>
                    <a:lstStyle/>
                    <a:p>
                      <a:endParaRPr lang="en-US" dirty="0"/>
                    </a:p>
                  </a:txBody>
                  <a:tcPr/>
                </a:tc>
                <a:extLst>
                  <a:ext uri="{0D108BD9-81ED-4DB2-BD59-A6C34878D82A}">
                    <a16:rowId xmlns:a16="http://schemas.microsoft.com/office/drawing/2014/main" val="4219741358"/>
                  </a:ext>
                </a:extLst>
              </a:tr>
              <a:tr h="760926">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en-US" sz="2400" dirty="0" err="1" smtClean="0">
                          <a:latin typeface="Times New Roman" panose="02020603050405020304" pitchFamily="18" charset="0"/>
                          <a:cs typeface="Times New Roman" panose="02020603050405020304" pitchFamily="18" charset="0"/>
                        </a:rPr>
                        <a:t>Hình</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ảnh</a:t>
                      </a:r>
                      <a:r>
                        <a:rPr lang="en-US" sz="2400" baseline="0" dirty="0" smtClean="0">
                          <a:latin typeface="Times New Roman" panose="02020603050405020304" pitchFamily="18" charset="0"/>
                          <a:cs typeface="Times New Roman" panose="02020603050405020304" pitchFamily="18" charset="0"/>
                        </a:rPr>
                        <a:t> 2</a:t>
                      </a:r>
                    </a:p>
                    <a:p>
                      <a:pPr marL="0" marR="0" indent="0" algn="l" defTabSz="342900" rtl="0" eaLnBrk="1" fontAlgn="auto" latinLnBrk="0" hangingPunct="1">
                        <a:lnSpc>
                          <a:spcPct val="100000"/>
                        </a:lnSpc>
                        <a:spcBef>
                          <a:spcPts val="0"/>
                        </a:spcBef>
                        <a:spcAft>
                          <a:spcPts val="0"/>
                        </a:spcAft>
                        <a:buClrTx/>
                        <a:buSzTx/>
                        <a:buFontTx/>
                        <a:buNone/>
                        <a:tabLst/>
                        <a:defRPr/>
                      </a:pPr>
                      <a:endParaRPr lang="en-US" sz="2400" dirty="0"/>
                    </a:p>
                  </a:txBody>
                  <a:tcPr/>
                </a:tc>
                <a:tc>
                  <a:txBody>
                    <a:bodyPr/>
                    <a:lstStyle/>
                    <a:p>
                      <a:endParaRPr lang="en-US" dirty="0"/>
                    </a:p>
                  </a:txBody>
                  <a:tcPr/>
                </a:tc>
                <a:extLst>
                  <a:ext uri="{0D108BD9-81ED-4DB2-BD59-A6C34878D82A}">
                    <a16:rowId xmlns:a16="http://schemas.microsoft.com/office/drawing/2014/main" val="312441444"/>
                  </a:ext>
                </a:extLst>
              </a:tr>
              <a:tr h="760926">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ảnh</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3</a:t>
                      </a:r>
                    </a:p>
                    <a:p>
                      <a:endParaRPr lang="en-US" sz="2400" dirty="0"/>
                    </a:p>
                  </a:txBody>
                  <a:tcPr/>
                </a:tc>
                <a:tc>
                  <a:txBody>
                    <a:bodyPr/>
                    <a:lstStyle/>
                    <a:p>
                      <a:endParaRPr lang="en-US"/>
                    </a:p>
                  </a:txBody>
                  <a:tcPr/>
                </a:tc>
                <a:extLst>
                  <a:ext uri="{0D108BD9-81ED-4DB2-BD59-A6C34878D82A}">
                    <a16:rowId xmlns:a16="http://schemas.microsoft.com/office/drawing/2014/main" val="2654777864"/>
                  </a:ext>
                </a:extLst>
              </a:tr>
              <a:tr h="652502">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ảnh</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4</a:t>
                      </a:r>
                    </a:p>
                  </a:txBody>
                  <a:tcPr/>
                </a:tc>
                <a:tc>
                  <a:txBody>
                    <a:bodyPr/>
                    <a:lstStyle/>
                    <a:p>
                      <a:endParaRPr lang="en-US" dirty="0"/>
                    </a:p>
                  </a:txBody>
                  <a:tcPr/>
                </a:tc>
                <a:extLst>
                  <a:ext uri="{0D108BD9-81ED-4DB2-BD59-A6C34878D82A}">
                    <a16:rowId xmlns:a16="http://schemas.microsoft.com/office/drawing/2014/main" val="2085701060"/>
                  </a:ext>
                </a:extLst>
              </a:tr>
            </a:tbl>
          </a:graphicData>
        </a:graphic>
      </p:graphicFrame>
      <p:sp>
        <p:nvSpPr>
          <p:cNvPr id="6" name="TextBox 5"/>
          <p:cNvSpPr txBox="1"/>
          <p:nvPr/>
        </p:nvSpPr>
        <p:spPr>
          <a:xfrm>
            <a:off x="2356677" y="1728431"/>
            <a:ext cx="6672607" cy="461665"/>
          </a:xfrm>
          <a:prstGeom prst="rect">
            <a:avLst/>
          </a:prstGeom>
          <a:noFill/>
        </p:spPr>
        <p:txBody>
          <a:bodyPr wrap="square" rtlCol="0">
            <a:spAutoFit/>
          </a:bodyPr>
          <a:lstStyle/>
          <a:p>
            <a:r>
              <a:rPr lang="vi-VN" sz="2400" kern="1200" dirty="0">
                <a:solidFill>
                  <a:schemeClr val="dk1"/>
                </a:solidFill>
                <a:latin typeface="Times New Roman" panose="02020603050405020304" pitchFamily="18" charset="0"/>
                <a:cs typeface="Times New Roman" panose="02020603050405020304" pitchFamily="18" charset="0"/>
              </a:rPr>
              <a:t>cả 2 bạn học sinh </a:t>
            </a:r>
            <a:r>
              <a:rPr lang="vi-VN" sz="2400" kern="1200" dirty="0" smtClean="0">
                <a:solidFill>
                  <a:schemeClr val="dk1"/>
                </a:solidFill>
                <a:latin typeface="Times New Roman" panose="02020603050405020304" pitchFamily="18" charset="0"/>
                <a:cs typeface="Times New Roman" panose="02020603050405020304" pitchFamily="18" charset="0"/>
              </a:rPr>
              <a:t>đều </a:t>
            </a:r>
            <a:r>
              <a:rPr lang="vi-VN" sz="2400" kern="1200" dirty="0">
                <a:solidFill>
                  <a:schemeClr val="dk1"/>
                </a:solidFill>
                <a:latin typeface="Times New Roman" panose="02020603050405020304" pitchFamily="18" charset="0"/>
                <a:cs typeface="Times New Roman" panose="02020603050405020304" pitchFamily="18" charset="0"/>
              </a:rPr>
              <a:t>chưa biết cách chi tiêu hợp lí.</a:t>
            </a:r>
            <a:endParaRPr lang="en-US" sz="2400" dirty="0">
              <a:latin typeface="Times New Roman" panose="02020603050405020304" pitchFamily="18" charset="0"/>
              <a:cs typeface="Times New Roman" panose="02020603050405020304" pitchFamily="18" charset="0"/>
            </a:endParaRPr>
          </a:p>
        </p:txBody>
      </p:sp>
      <p:sp>
        <p:nvSpPr>
          <p:cNvPr id="35" name="TextBox 34"/>
          <p:cNvSpPr txBox="1"/>
          <p:nvPr/>
        </p:nvSpPr>
        <p:spPr>
          <a:xfrm>
            <a:off x="2356677" y="2198201"/>
            <a:ext cx="6731772" cy="830997"/>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nhờ chi tiêu hợp lí mà bạn học sinh nam đã tiết kiệm thêm được 100.000 đồng.</a:t>
            </a:r>
            <a:endParaRPr lang="en-US" sz="2400"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2274011" y="3034615"/>
            <a:ext cx="6724516"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chi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chi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a:t>
            </a:r>
          </a:p>
        </p:txBody>
      </p:sp>
      <p:sp>
        <p:nvSpPr>
          <p:cNvPr id="37" name="TextBox 36"/>
          <p:cNvSpPr txBox="1"/>
          <p:nvPr/>
        </p:nvSpPr>
        <p:spPr>
          <a:xfrm>
            <a:off x="2356677" y="3891386"/>
            <a:ext cx="6559184"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đều</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chi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dirty="0"/>
              <a:t>.</a:t>
            </a:r>
          </a:p>
        </p:txBody>
      </p:sp>
      <p:sp>
        <p:nvSpPr>
          <p:cNvPr id="38" name="Rectangle 37"/>
          <p:cNvSpPr/>
          <p:nvPr/>
        </p:nvSpPr>
        <p:spPr>
          <a:xfrm>
            <a:off x="65179" y="4472328"/>
            <a:ext cx="9023269" cy="1015663"/>
          </a:xfrm>
          <a:prstGeom prst="rect">
            <a:avLst/>
          </a:prstGeom>
        </p:spPr>
        <p:txBody>
          <a:bodyPr wrap="square">
            <a:spAutoFit/>
          </a:bodyPr>
          <a:lstStyle/>
          <a:p>
            <a:r>
              <a:rPr lang="vi-VN" sz="2000" b="1" i="1" dirty="0">
                <a:solidFill>
                  <a:schemeClr val="tx1"/>
                </a:solidFill>
                <a:latin typeface="Times New Roman" panose="02020603050405020304" pitchFamily="18" charset="0"/>
                <a:cs typeface="Times New Roman" panose="02020603050405020304" pitchFamily="18" charset="0"/>
              </a:rPr>
              <a:t>- </a:t>
            </a:r>
            <a:r>
              <a:rPr lang="vi-VN" sz="2000" b="1" i="1" dirty="0">
                <a:solidFill>
                  <a:srgbClr val="1F1201"/>
                </a:solidFill>
                <a:latin typeface="Times New Roman" panose="02020603050405020304" pitchFamily="18" charset="0"/>
                <a:cs typeface="Times New Roman" panose="02020603050405020304" pitchFamily="18" charset="0"/>
              </a:rPr>
              <a:t>Ý nghĩa: nhờ có kế hoạch chi tiêu hợp lí, nên các bạn học sinh đã: cân đối được tài chính; tránh chi tiêu những khoản chi tiêu không cần thiết và tăng thêm khoản </a:t>
            </a:r>
            <a:r>
              <a:rPr lang="vi-VN" sz="2000" b="1" i="1" dirty="0">
                <a:solidFill>
                  <a:schemeClr val="tx1"/>
                </a:solidFill>
                <a:latin typeface="Times New Roman" panose="02020603050405020304" pitchFamily="18" charset="0"/>
                <a:cs typeface="Times New Roman" panose="02020603050405020304" pitchFamily="18" charset="0"/>
              </a:rPr>
              <a:t>tiền tiết kiệm.</a:t>
            </a:r>
            <a:endParaRPr lang="en-US" sz="2000" b="1" i="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
                                            <p:txEl>
                                              <p:pRg st="0" end="0"/>
                                            </p:txEl>
                                          </p:spTgt>
                                        </p:tgtEl>
                                        <p:attrNameLst>
                                          <p:attrName>style.visibility</p:attrName>
                                        </p:attrNameLst>
                                      </p:cBhvr>
                                      <p:to>
                                        <p:strVal val="visible"/>
                                      </p:to>
                                    </p:set>
                                    <p:anim calcmode="lin" valueType="num">
                                      <p:cBhvr additive="base">
                                        <p:cTn id="13"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
                                            <p:txEl>
                                              <p:pRg st="0" end="0"/>
                                            </p:txEl>
                                          </p:spTgt>
                                        </p:tgtEl>
                                        <p:attrNameLst>
                                          <p:attrName>style.visibility</p:attrName>
                                        </p:attrNameLst>
                                      </p:cBhvr>
                                      <p:to>
                                        <p:strVal val="visible"/>
                                      </p:to>
                                    </p:set>
                                    <p:anim calcmode="lin" valueType="num">
                                      <p:cBhvr additive="base">
                                        <p:cTn id="19"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7">
                                            <p:txEl>
                                              <p:pRg st="0" end="0"/>
                                            </p:txEl>
                                          </p:spTgt>
                                        </p:tgtEl>
                                        <p:attrNameLst>
                                          <p:attrName>style.visibility</p:attrName>
                                        </p:attrNameLst>
                                      </p:cBhvr>
                                      <p:to>
                                        <p:strVal val="visible"/>
                                      </p:to>
                                    </p:set>
                                    <p:anim calcmode="lin" valueType="num">
                                      <p:cBhvr additive="base">
                                        <p:cTn id="25"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ppt_x"/>
                                          </p:val>
                                        </p:tav>
                                        <p:tav tm="100000">
                                          <p:val>
                                            <p:strVal val="#ppt_x"/>
                                          </p:val>
                                        </p:tav>
                                      </p:tavLst>
                                    </p:anim>
                                    <p:anim calcmode="lin" valueType="num">
                                      <p:cBhvr additive="base">
                                        <p:cTn id="3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0829" y="608519"/>
            <a:ext cx="5939244" cy="68506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400" b="1" dirty="0" smtClean="0">
                <a:latin typeface="Times New Roman" panose="02020603050405020304" pitchFamily="18" charset="0"/>
                <a:cs typeface="Times New Roman" panose="02020603050405020304" pitchFamily="18" charset="0"/>
              </a:rPr>
              <a:t>1. </a:t>
            </a:r>
            <a:r>
              <a:rPr lang="en-US" sz="2400" b="1" dirty="0" err="1" smtClean="0">
                <a:latin typeface="Times New Roman" panose="02020603050405020304" pitchFamily="18" charset="0"/>
                <a:cs typeface="Times New Roman" panose="02020603050405020304" pitchFamily="18" charset="0"/>
              </a:rPr>
              <a:t>Sự</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cần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thiết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phải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lập</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kế</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hoạch</a:t>
            </a:r>
            <a:r>
              <a:rPr lang="en-US" sz="2400" b="1" dirty="0" smtClean="0">
                <a:latin typeface="Times New Roman" panose="02020603050405020304" pitchFamily="18" charset="0"/>
                <a:cs typeface="Times New Roman" panose="02020603050405020304" pitchFamily="18" charset="0"/>
              </a:rPr>
              <a:t> chi </a:t>
            </a:r>
            <a:r>
              <a:rPr lang="en-US" sz="2400" b="1" dirty="0" err="1" smtClean="0">
                <a:latin typeface="Times New Roman" panose="02020603050405020304" pitchFamily="18" charset="0"/>
                <a:cs typeface="Times New Roman" panose="02020603050405020304" pitchFamily="18" charset="0"/>
              </a:rPr>
              <a:t>tiêu</a:t>
            </a:r>
            <a:endParaRPr lang="en-US" sz="2400" b="1" dirty="0">
              <a:latin typeface="Times New Roman" panose="02020603050405020304" pitchFamily="18" charset="0"/>
              <a:cs typeface="Times New Roman" panose="02020603050405020304" pitchFamily="18" charset="0"/>
            </a:endParaRPr>
          </a:p>
        </p:txBody>
      </p:sp>
      <p:sp>
        <p:nvSpPr>
          <p:cNvPr id="9" name="Rectangle 8"/>
          <p:cNvSpPr/>
          <p:nvPr/>
        </p:nvSpPr>
        <p:spPr>
          <a:xfrm>
            <a:off x="2431450" y="69953"/>
            <a:ext cx="4144163" cy="44461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US" sz="2800" b="1" dirty="0">
                <a:latin typeface="Times New Roman" panose="02020603050405020304" pitchFamily="18" charset="0"/>
                <a:cs typeface="Times New Roman" panose="02020603050405020304" pitchFamily="18" charset="0"/>
              </a:rPr>
              <a:t>KHÁM PHÁ</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7071919" y="783017"/>
            <a:ext cx="2004969" cy="426715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2400" b="1" i="1" dirty="0" err="1" smtClean="0">
                <a:latin typeface="Times New Roman" panose="02020603050405020304" pitchFamily="18" charset="0"/>
                <a:cs typeface="Times New Roman" panose="02020603050405020304" pitchFamily="18" charset="0"/>
              </a:rPr>
              <a:t>Vì</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sao</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mỗi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người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cần</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lập</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kế</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hoạch</a:t>
            </a:r>
            <a:r>
              <a:rPr lang="en-US" sz="2400" b="1" i="1" dirty="0" smtClean="0">
                <a:latin typeface="Times New Roman" panose="02020603050405020304" pitchFamily="18" charset="0"/>
                <a:cs typeface="Times New Roman" panose="02020603050405020304" pitchFamily="18" charset="0"/>
              </a:rPr>
              <a:t> chi </a:t>
            </a:r>
            <a:r>
              <a:rPr lang="en-US" sz="2400" b="1" i="1" dirty="0" err="1" smtClean="0">
                <a:latin typeface="Times New Roman" panose="02020603050405020304" pitchFamily="18" charset="0"/>
                <a:cs typeface="Times New Roman" panose="02020603050405020304" pitchFamily="18" charset="0"/>
              </a:rPr>
              <a:t>tiêu</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Nếu</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chúng</a:t>
            </a:r>
            <a:r>
              <a:rPr lang="en-US" sz="2400" b="1" i="1" dirty="0" smtClean="0">
                <a:latin typeface="Times New Roman" panose="02020603050405020304" pitchFamily="18" charset="0"/>
                <a:cs typeface="Times New Roman" panose="02020603050405020304" pitchFamily="18" charset="0"/>
              </a:rPr>
              <a:t> ta chi </a:t>
            </a:r>
            <a:r>
              <a:rPr lang="en-US" sz="2400" b="1" i="1" dirty="0" err="1" smtClean="0">
                <a:latin typeface="Times New Roman" panose="02020603050405020304" pitchFamily="18" charset="0"/>
                <a:cs typeface="Times New Roman" panose="02020603050405020304" pitchFamily="18" charset="0"/>
              </a:rPr>
              <a:t>tiêu</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không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có</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kế</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hoạch</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thì</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có</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thể</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rơi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vào</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những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hoàn</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cảnh</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nào</a:t>
            </a:r>
            <a:r>
              <a:rPr lang="en-US" sz="2400" b="1" i="1" dirty="0" smtClean="0">
                <a:latin typeface="Times New Roman" panose="02020603050405020304" pitchFamily="18" charset="0"/>
                <a:cs typeface="Times New Roman" panose="02020603050405020304" pitchFamily="18" charset="0"/>
              </a:rPr>
              <a:t>?</a:t>
            </a:r>
            <a:endParaRPr lang="en-US" sz="2400" b="1" i="1" dirty="0">
              <a:latin typeface="Times New Roman" panose="02020603050405020304" pitchFamily="18" charset="0"/>
              <a:cs typeface="Times New Roman" panose="02020603050405020304" pitchFamily="18" charset="0"/>
            </a:endParaRPr>
          </a:p>
        </p:txBody>
      </p:sp>
      <p:sp>
        <p:nvSpPr>
          <p:cNvPr id="3" name="Rectangle 2"/>
          <p:cNvSpPr/>
          <p:nvPr/>
        </p:nvSpPr>
        <p:spPr>
          <a:xfrm>
            <a:off x="100828" y="1377463"/>
            <a:ext cx="6895589" cy="180311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vi-VN" sz="2400" b="1" dirty="0">
                <a:latin typeface="Times New Roman" panose="02020603050405020304" pitchFamily="18" charset="0"/>
                <a:cs typeface="Times New Roman" panose="02020603050405020304" pitchFamily="18" charset="0"/>
              </a:rPr>
              <a:t>a. Khái niệm</a:t>
            </a:r>
            <a:endParaRPr lang="vi-VN" sz="2400" dirty="0">
              <a:latin typeface="Times New Roman" panose="02020603050405020304" pitchFamily="18" charset="0"/>
              <a:cs typeface="Times New Roman" panose="02020603050405020304" pitchFamily="18" charset="0"/>
            </a:endParaRPr>
          </a:p>
          <a:p>
            <a:r>
              <a:rPr lang="vi-VN" sz="2400" b="1"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Kế hoạch chi tiêu là một bản danh sách các khoản tiền được phân chia để sử dụng cho những mục đích cụ thể trong một khoảng thời gian nhất định.</a:t>
            </a:r>
          </a:p>
        </p:txBody>
      </p:sp>
      <p:sp>
        <p:nvSpPr>
          <p:cNvPr id="12" name="Rectangle 11"/>
          <p:cNvSpPr/>
          <p:nvPr/>
        </p:nvSpPr>
        <p:spPr>
          <a:xfrm>
            <a:off x="100829" y="3182144"/>
            <a:ext cx="6895588" cy="196135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vi-VN" sz="2000" b="1" dirty="0">
                <a:latin typeface="Times New Roman" panose="02020603050405020304" pitchFamily="18" charset="0"/>
                <a:cs typeface="Times New Roman" panose="02020603050405020304" pitchFamily="18" charset="0"/>
              </a:rPr>
              <a:t>b. Sự cần thiết</a:t>
            </a:r>
            <a:endParaRPr lang="vi-VN" sz="2000" dirty="0">
              <a:latin typeface="Times New Roman" panose="02020603050405020304" pitchFamily="18" charset="0"/>
              <a:cs typeface="Times New Roman" panose="02020603050405020304" pitchFamily="18" charset="0"/>
            </a:endParaRPr>
          </a:p>
          <a:p>
            <a:r>
              <a:rPr lang="vi-VN" sz="2000" dirty="0" smtClean="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Giúp chúng ta cân đối các khoản thu và chi một cách hợp lí; tránh được các khoản chi tiêu không cần thiết;</a:t>
            </a:r>
          </a:p>
          <a:p>
            <a:r>
              <a:rPr lang="vi-VN" sz="2000" dirty="0">
                <a:latin typeface="Times New Roman" panose="02020603050405020304" pitchFamily="18" charset="0"/>
                <a:cs typeface="Times New Roman" panose="02020603050405020304" pitchFamily="18" charset="0"/>
              </a:rPr>
              <a:t>+ Có thể tăng khoản tiết kiệm, chủ động về tài chính trong hiện tại và tương lai.</a:t>
            </a:r>
          </a:p>
        </p:txBody>
      </p:sp>
    </p:spTree>
    <p:extLst>
      <p:ext uri="{BB962C8B-B14F-4D97-AF65-F5344CB8AC3E}">
        <p14:creationId xmlns:p14="http://schemas.microsoft.com/office/powerpoint/2010/main" val="419384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3"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2773" y="369916"/>
            <a:ext cx="7717500" cy="56206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lập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hoạch</a:t>
            </a:r>
            <a:r>
              <a:rPr lang="en-US" sz="2400" b="1" dirty="0">
                <a:latin typeface="Times New Roman" panose="02020603050405020304" pitchFamily="18" charset="0"/>
                <a:cs typeface="Times New Roman" panose="02020603050405020304" pitchFamily="18" charset="0"/>
              </a:rPr>
              <a:t> chi </a:t>
            </a:r>
            <a:r>
              <a:rPr lang="en-US" sz="2400" b="1" dirty="0" err="1">
                <a:latin typeface="Times New Roman" panose="02020603050405020304" pitchFamily="18" charset="0"/>
                <a:cs typeface="Times New Roman" panose="02020603050405020304" pitchFamily="18" charset="0"/>
              </a:rPr>
              <a:t>tiêu</a:t>
            </a:r>
            <a:endParaRPr lang="en-US" sz="2400" b="1" dirty="0">
              <a:latin typeface="Times New Roman" panose="02020603050405020304" pitchFamily="18" charset="0"/>
              <a:cs typeface="Times New Roman" panose="02020603050405020304" pitchFamily="18" charset="0"/>
            </a:endParaRPr>
          </a:p>
        </p:txBody>
      </p:sp>
      <p:sp>
        <p:nvSpPr>
          <p:cNvPr id="3" name="Rounded Rectangle 2"/>
          <p:cNvSpPr/>
          <p:nvPr/>
        </p:nvSpPr>
        <p:spPr>
          <a:xfrm>
            <a:off x="142773" y="1067601"/>
            <a:ext cx="7717500" cy="562063"/>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Đọc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trường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hợp</a:t>
            </a:r>
            <a:r>
              <a:rPr lang="en-US" sz="2400" b="1" dirty="0" smtClean="0">
                <a:latin typeface="Times New Roman" panose="02020603050405020304" pitchFamily="18" charset="0"/>
                <a:cs typeface="Times New Roman" panose="02020603050405020304" pitchFamily="18" charset="0"/>
              </a:rPr>
              <a:t> 1 </a:t>
            </a:r>
            <a:r>
              <a:rPr lang="en-US" sz="2400" b="1" dirty="0" err="1" smtClean="0">
                <a:latin typeface="Times New Roman" panose="02020603050405020304" pitchFamily="18" charset="0"/>
                <a:cs typeface="Times New Roman" panose="02020603050405020304" pitchFamily="18" charset="0"/>
              </a:rPr>
              <a:t>và</a:t>
            </a:r>
            <a:r>
              <a:rPr lang="en-US" sz="2400" b="1" dirty="0" smtClean="0">
                <a:latin typeface="Times New Roman" panose="02020603050405020304" pitchFamily="18" charset="0"/>
                <a:cs typeface="Times New Roman" panose="02020603050405020304" pitchFamily="18" charset="0"/>
              </a:rPr>
              <a:t> 2 (SGK/51, 52) </a:t>
            </a:r>
            <a:r>
              <a:rPr lang="en-US" sz="2400" b="1" dirty="0" err="1" smtClean="0">
                <a:latin typeface="Times New Roman" panose="02020603050405020304" pitchFamily="18" charset="0"/>
                <a:cs typeface="Times New Roman" panose="02020603050405020304" pitchFamily="18" charset="0"/>
              </a:rPr>
              <a:t>và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trả</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lời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câu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hỏi</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318756" y="1834598"/>
            <a:ext cx="3884128" cy="3031017"/>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n-US" sz="2400" b="1" dirty="0" smtClean="0">
                <a:solidFill>
                  <a:srgbClr val="002060"/>
                </a:solidFill>
                <a:latin typeface="Times New Roman" panose="02020603050405020304" pitchFamily="18" charset="0"/>
                <a:cs typeface="Times New Roman" panose="02020603050405020304" pitchFamily="18" charset="0"/>
              </a:rPr>
              <a:t>a. </a:t>
            </a:r>
            <a:r>
              <a:rPr lang="vi-VN" sz="2400" b="1" dirty="0" smtClean="0">
                <a:solidFill>
                  <a:srgbClr val="002060"/>
                </a:solidFill>
                <a:latin typeface="Times New Roman" panose="02020603050405020304" pitchFamily="18" charset="0"/>
                <a:cs typeface="Times New Roman" panose="02020603050405020304" pitchFamily="18" charset="0"/>
              </a:rPr>
              <a:t>Theo </a:t>
            </a:r>
            <a:r>
              <a:rPr lang="vi-VN" sz="2400" b="1" dirty="0">
                <a:solidFill>
                  <a:srgbClr val="002060"/>
                </a:solidFill>
                <a:latin typeface="Times New Roman" panose="02020603050405020304" pitchFamily="18" charset="0"/>
                <a:cs typeface="Times New Roman" panose="02020603050405020304" pitchFamily="18" charset="0"/>
              </a:rPr>
              <a:t>em, bạn Hà trong trường hợp 1 lập kế hoạch chi tiêu gồm mấy bước? Em hãy đặt tên cho từng bước trong kế hoạch chi tiêu đó.</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4446164" y="1765286"/>
            <a:ext cx="4395831" cy="294093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b="1" dirty="0" smtClean="0">
                <a:solidFill>
                  <a:srgbClr val="002060"/>
                </a:solidFill>
                <a:latin typeface="Times New Roman" panose="02020603050405020304" pitchFamily="18" charset="0"/>
                <a:cs typeface="Times New Roman" panose="02020603050405020304" pitchFamily="18" charset="0"/>
              </a:rPr>
              <a:t>b. </a:t>
            </a:r>
            <a:r>
              <a:rPr lang="vi-VN" sz="2400" b="1" dirty="0" smtClean="0">
                <a:solidFill>
                  <a:srgbClr val="002060"/>
                </a:solidFill>
                <a:latin typeface="Times New Roman" panose="02020603050405020304" pitchFamily="18" charset="0"/>
                <a:cs typeface="Times New Roman" panose="02020603050405020304" pitchFamily="18" charset="0"/>
              </a:rPr>
              <a:t>Em </a:t>
            </a:r>
            <a:r>
              <a:rPr lang="vi-VN" sz="2400" b="1" dirty="0">
                <a:solidFill>
                  <a:srgbClr val="002060"/>
                </a:solidFill>
                <a:latin typeface="Times New Roman" panose="02020603050405020304" pitchFamily="18" charset="0"/>
                <a:cs typeface="Times New Roman" panose="02020603050405020304" pitchFamily="18" charset="0"/>
              </a:rPr>
              <a:t>có nhận xét gì về thói quen chi tiêu của bạn An trong trường hợp 2? Từ </a:t>
            </a:r>
            <a:r>
              <a:rPr lang="vi-VN" sz="2400" b="1" dirty="0" smtClean="0">
                <a:solidFill>
                  <a:srgbClr val="002060"/>
                </a:solidFill>
                <a:latin typeface="Times New Roman" panose="02020603050405020304" pitchFamily="18" charset="0"/>
                <a:cs typeface="Times New Roman" panose="02020603050405020304" pitchFamily="18" charset="0"/>
              </a:rPr>
              <a:t>đ</a:t>
            </a:r>
            <a:r>
              <a:rPr lang="en-US" sz="2400" b="1" dirty="0">
                <a:solidFill>
                  <a:srgbClr val="002060"/>
                </a:solidFill>
                <a:latin typeface="Times New Roman" panose="02020603050405020304" pitchFamily="18" charset="0"/>
                <a:cs typeface="Times New Roman" panose="02020603050405020304" pitchFamily="18" charset="0"/>
              </a:rPr>
              <a:t>ó</a:t>
            </a:r>
            <a:r>
              <a:rPr lang="vi-VN" sz="2400" b="1" dirty="0" smtClean="0">
                <a:solidFill>
                  <a:srgbClr val="002060"/>
                </a:solidFill>
                <a:latin typeface="Times New Roman" panose="02020603050405020304" pitchFamily="18" charset="0"/>
                <a:cs typeface="Times New Roman" panose="02020603050405020304" pitchFamily="18" charset="0"/>
              </a:rPr>
              <a:t>, </a:t>
            </a:r>
            <a:r>
              <a:rPr lang="vi-VN" sz="2400" b="1" dirty="0">
                <a:solidFill>
                  <a:srgbClr val="002060"/>
                </a:solidFill>
                <a:latin typeface="Times New Roman" panose="02020603050405020304" pitchFamily="18" charset="0"/>
                <a:cs typeface="Times New Roman" panose="02020603050405020304" pitchFamily="18" charset="0"/>
              </a:rPr>
              <a:t>em hãy rút ra bài học về cách rèn luyện để tạo thói quen chi tiêu hợp lí cho bản thân.</a:t>
            </a:r>
            <a:endParaRPr lang="en-US"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274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ChangeArrowheads="1"/>
          </p:cNvSpPr>
          <p:nvPr/>
        </p:nvSpPr>
        <p:spPr bwMode="auto">
          <a:xfrm>
            <a:off x="205979" y="37774"/>
            <a:ext cx="8634470" cy="707886"/>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500">
                <a:solidFill>
                  <a:schemeClr val="tx1"/>
                </a:solidFill>
                <a:latin typeface="Arial" panose="020B0604020202020204" pitchFamily="34" charset="0"/>
                <a:cs typeface="Arial" panose="020B0604020202020204" pitchFamily="34" charset="0"/>
              </a:defRPr>
            </a:lvl1pPr>
            <a:lvl2pPr marL="742950" indent="-285750">
              <a:defRPr sz="2500">
                <a:solidFill>
                  <a:schemeClr val="tx1"/>
                </a:solidFill>
                <a:latin typeface="Arial" panose="020B0604020202020204" pitchFamily="34" charset="0"/>
                <a:cs typeface="Arial" panose="020B0604020202020204" pitchFamily="34" charset="0"/>
              </a:defRPr>
            </a:lvl2pPr>
            <a:lvl3pPr marL="1143000" indent="-228600">
              <a:defRPr sz="2500">
                <a:solidFill>
                  <a:schemeClr val="tx1"/>
                </a:solidFill>
                <a:latin typeface="Arial" panose="020B0604020202020204" pitchFamily="34" charset="0"/>
                <a:cs typeface="Arial" panose="020B0604020202020204" pitchFamily="34" charset="0"/>
              </a:defRPr>
            </a:lvl3pPr>
            <a:lvl4pPr marL="1600200" indent="-228600">
              <a:defRPr sz="2500">
                <a:solidFill>
                  <a:schemeClr val="tx1"/>
                </a:solidFill>
                <a:latin typeface="Arial" panose="020B0604020202020204" pitchFamily="34" charset="0"/>
                <a:cs typeface="Arial" panose="020B0604020202020204" pitchFamily="34" charset="0"/>
              </a:defRPr>
            </a:lvl4pPr>
            <a:lvl5pPr marL="2057400" indent="-228600">
              <a:defRPr sz="2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9pPr>
          </a:lstStyle>
          <a:p>
            <a:pPr eaLnBrk="1" hangingPunct="1"/>
            <a:r>
              <a:rPr lang="vi-VN" sz="2000" b="1" dirty="0">
                <a:solidFill>
                  <a:srgbClr val="002060"/>
                </a:solidFill>
                <a:latin typeface="Times New Roman" panose="02020603050405020304" pitchFamily="18" charset="0"/>
                <a:cs typeface="Times New Roman" panose="02020603050405020304" pitchFamily="18" charset="0"/>
              </a:rPr>
              <a:t>Theo em, bạn Hà trong trường hợp 1 lập kế hoạch chi tiêu gồm mấy bước? Em hãy đặt tên cho từng bước trong kế hoạch chi tiêu đó.</a:t>
            </a:r>
            <a:endParaRPr lang="vi-VN" altLang="en-US" sz="2000" b="1" dirty="0">
              <a:solidFill>
                <a:srgbClr val="002060"/>
              </a:solidFill>
              <a:latin typeface="Times New Roman" panose="02020603050405020304" pitchFamily="18" charset="0"/>
              <a:cs typeface="Times New Roman" panose="02020603050405020304" pitchFamily="18" charset="0"/>
            </a:endParaRPr>
          </a:p>
        </p:txBody>
      </p:sp>
      <p:sp>
        <p:nvSpPr>
          <p:cNvPr id="112644" name="Rectangle 4"/>
          <p:cNvSpPr>
            <a:spLocks noChangeArrowheads="1"/>
          </p:cNvSpPr>
          <p:nvPr/>
        </p:nvSpPr>
        <p:spPr bwMode="auto">
          <a:xfrm>
            <a:off x="195263" y="1099617"/>
            <a:ext cx="2672953" cy="1938992"/>
          </a:xfrm>
          <a:prstGeom prst="rect">
            <a:avLst/>
          </a:prstGeom>
          <a:noFill/>
          <a:ln w="9525">
            <a:solidFill>
              <a:srgbClr val="00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500">
                <a:solidFill>
                  <a:schemeClr val="tx1"/>
                </a:solidFill>
                <a:latin typeface="Arial" panose="020B0604020202020204" pitchFamily="34" charset="0"/>
                <a:cs typeface="Arial" panose="020B0604020202020204" pitchFamily="34" charset="0"/>
              </a:defRPr>
            </a:lvl1pPr>
            <a:lvl2pPr marL="742950" indent="-285750">
              <a:defRPr sz="2500">
                <a:solidFill>
                  <a:schemeClr val="tx1"/>
                </a:solidFill>
                <a:latin typeface="Arial" panose="020B0604020202020204" pitchFamily="34" charset="0"/>
                <a:cs typeface="Arial" panose="020B0604020202020204" pitchFamily="34" charset="0"/>
              </a:defRPr>
            </a:lvl2pPr>
            <a:lvl3pPr marL="1143000" indent="-228600">
              <a:defRPr sz="2500">
                <a:solidFill>
                  <a:schemeClr val="tx1"/>
                </a:solidFill>
                <a:latin typeface="Arial" panose="020B0604020202020204" pitchFamily="34" charset="0"/>
                <a:cs typeface="Arial" panose="020B0604020202020204" pitchFamily="34" charset="0"/>
              </a:defRPr>
            </a:lvl3pPr>
            <a:lvl4pPr marL="1600200" indent="-228600">
              <a:defRPr sz="2500">
                <a:solidFill>
                  <a:schemeClr val="tx1"/>
                </a:solidFill>
                <a:latin typeface="Arial" panose="020B0604020202020204" pitchFamily="34" charset="0"/>
                <a:cs typeface="Arial" panose="020B0604020202020204" pitchFamily="34" charset="0"/>
              </a:defRPr>
            </a:lvl4pPr>
            <a:lvl5pPr marL="2057400" indent="-228600">
              <a:defRPr sz="2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9pPr>
          </a:lstStyle>
          <a:p>
            <a:pPr algn="just" eaLnBrk="1" hangingPunct="1"/>
            <a:r>
              <a:rPr lang="vi-VN" sz="2400" b="1" dirty="0">
                <a:solidFill>
                  <a:srgbClr val="002060"/>
                </a:solidFill>
                <a:latin typeface="Times New Roman" panose="02020603050405020304" pitchFamily="18" charset="0"/>
                <a:cs typeface="Times New Roman" panose="02020603050405020304" pitchFamily="18" charset="0"/>
              </a:rPr>
              <a:t>Bước 1. Xác định mục tiêu của kế hoạch và thời hạn thực hiện dựa trên số tiền hiện có</a:t>
            </a:r>
            <a:endParaRPr lang="vi-VN" altLang="en-US" sz="2400" b="1" dirty="0">
              <a:solidFill>
                <a:srgbClr val="002060"/>
              </a:solidFill>
              <a:latin typeface="Times New Roman" panose="02020603050405020304" pitchFamily="18" charset="0"/>
              <a:cs typeface="Times New Roman" panose="02020603050405020304" pitchFamily="18" charset="0"/>
            </a:endParaRPr>
          </a:p>
        </p:txBody>
      </p:sp>
      <p:sp>
        <p:nvSpPr>
          <p:cNvPr id="112645" name="Rectangle 5"/>
          <p:cNvSpPr>
            <a:spLocks noChangeArrowheads="1"/>
          </p:cNvSpPr>
          <p:nvPr/>
        </p:nvSpPr>
        <p:spPr bwMode="auto">
          <a:xfrm>
            <a:off x="5913834" y="815945"/>
            <a:ext cx="2784872" cy="861774"/>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500">
                <a:solidFill>
                  <a:schemeClr val="tx1"/>
                </a:solidFill>
                <a:latin typeface="Arial" panose="020B0604020202020204" pitchFamily="34" charset="0"/>
                <a:cs typeface="Arial" panose="020B0604020202020204" pitchFamily="34" charset="0"/>
              </a:defRPr>
            </a:lvl1pPr>
            <a:lvl2pPr marL="742950" indent="-285750">
              <a:defRPr sz="2500">
                <a:solidFill>
                  <a:schemeClr val="tx1"/>
                </a:solidFill>
                <a:latin typeface="Arial" panose="020B0604020202020204" pitchFamily="34" charset="0"/>
                <a:cs typeface="Arial" panose="020B0604020202020204" pitchFamily="34" charset="0"/>
              </a:defRPr>
            </a:lvl2pPr>
            <a:lvl3pPr marL="1143000" indent="-228600">
              <a:defRPr sz="2500">
                <a:solidFill>
                  <a:schemeClr val="tx1"/>
                </a:solidFill>
                <a:latin typeface="Arial" panose="020B0604020202020204" pitchFamily="34" charset="0"/>
                <a:cs typeface="Arial" panose="020B0604020202020204" pitchFamily="34" charset="0"/>
              </a:defRPr>
            </a:lvl3pPr>
            <a:lvl4pPr marL="1600200" indent="-228600">
              <a:defRPr sz="2500">
                <a:solidFill>
                  <a:schemeClr val="tx1"/>
                </a:solidFill>
                <a:latin typeface="Arial" panose="020B0604020202020204" pitchFamily="34" charset="0"/>
                <a:cs typeface="Arial" panose="020B0604020202020204" pitchFamily="34" charset="0"/>
              </a:defRPr>
            </a:lvl4pPr>
            <a:lvl5pPr marL="2057400" indent="-228600">
              <a:defRPr sz="2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9pPr>
          </a:lstStyle>
          <a:p>
            <a:pPr algn="just" eaLnBrk="1" hangingPunct="1"/>
            <a:r>
              <a:rPr lang="vi-VN" b="1" dirty="0">
                <a:solidFill>
                  <a:srgbClr val="002060"/>
                </a:solidFill>
                <a:latin typeface="Times New Roman" panose="02020603050405020304" pitchFamily="18" charset="0"/>
                <a:cs typeface="Times New Roman" panose="02020603050405020304" pitchFamily="18" charset="0"/>
              </a:rPr>
              <a:t>Bước 3. Thiết lập nguyên tắc thu, chi</a:t>
            </a:r>
            <a:endParaRPr lang="vi-VN" altLang="en-US" sz="1800" b="1" dirty="0">
              <a:solidFill>
                <a:srgbClr val="002060"/>
              </a:solidFill>
              <a:latin typeface="Times New Roman" panose="02020603050405020304" pitchFamily="18" charset="0"/>
              <a:cs typeface="Times New Roman" panose="02020603050405020304" pitchFamily="18" charset="0"/>
            </a:endParaRPr>
          </a:p>
        </p:txBody>
      </p:sp>
      <p:sp>
        <p:nvSpPr>
          <p:cNvPr id="112646" name="Rectangle 6"/>
          <p:cNvSpPr>
            <a:spLocks noChangeArrowheads="1"/>
          </p:cNvSpPr>
          <p:nvPr/>
        </p:nvSpPr>
        <p:spPr bwMode="auto">
          <a:xfrm>
            <a:off x="149364" y="3668331"/>
            <a:ext cx="2801540" cy="830997"/>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500">
                <a:solidFill>
                  <a:schemeClr val="tx1"/>
                </a:solidFill>
                <a:latin typeface="Arial" panose="020B0604020202020204" pitchFamily="34" charset="0"/>
                <a:cs typeface="Arial" panose="020B0604020202020204" pitchFamily="34" charset="0"/>
              </a:defRPr>
            </a:lvl1pPr>
            <a:lvl2pPr marL="742950" indent="-285750">
              <a:defRPr sz="2500">
                <a:solidFill>
                  <a:schemeClr val="tx1"/>
                </a:solidFill>
                <a:latin typeface="Arial" panose="020B0604020202020204" pitchFamily="34" charset="0"/>
                <a:cs typeface="Arial" panose="020B0604020202020204" pitchFamily="34" charset="0"/>
              </a:defRPr>
            </a:lvl2pPr>
            <a:lvl3pPr marL="1143000" indent="-228600">
              <a:defRPr sz="2500">
                <a:solidFill>
                  <a:schemeClr val="tx1"/>
                </a:solidFill>
                <a:latin typeface="Arial" panose="020B0604020202020204" pitchFamily="34" charset="0"/>
                <a:cs typeface="Arial" panose="020B0604020202020204" pitchFamily="34" charset="0"/>
              </a:defRPr>
            </a:lvl3pPr>
            <a:lvl4pPr marL="1600200" indent="-228600">
              <a:defRPr sz="2500">
                <a:solidFill>
                  <a:schemeClr val="tx1"/>
                </a:solidFill>
                <a:latin typeface="Arial" panose="020B0604020202020204" pitchFamily="34" charset="0"/>
                <a:cs typeface="Arial" panose="020B0604020202020204" pitchFamily="34" charset="0"/>
              </a:defRPr>
            </a:lvl4pPr>
            <a:lvl5pPr marL="2057400" indent="-228600">
              <a:defRPr sz="2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9pPr>
          </a:lstStyle>
          <a:p>
            <a:pPr algn="just" eaLnBrk="1" hangingPunct="1"/>
            <a:r>
              <a:rPr lang="vi-VN" sz="2400" b="1" dirty="0">
                <a:solidFill>
                  <a:srgbClr val="002060"/>
                </a:solidFill>
                <a:latin typeface="Times New Roman" panose="02020603050405020304" pitchFamily="18" charset="0"/>
                <a:cs typeface="Times New Roman" panose="02020603050405020304" pitchFamily="18" charset="0"/>
              </a:rPr>
              <a:t>Bước 2. Xác định các khoản cần </a:t>
            </a:r>
            <a:r>
              <a:rPr lang="vi-VN" sz="2400" b="1" dirty="0" smtClean="0">
                <a:solidFill>
                  <a:srgbClr val="002060"/>
                </a:solidFill>
                <a:latin typeface="Times New Roman" panose="02020603050405020304" pitchFamily="18" charset="0"/>
                <a:cs typeface="Times New Roman" panose="02020603050405020304" pitchFamily="18" charset="0"/>
              </a:rPr>
              <a:t>ch</a:t>
            </a:r>
            <a:r>
              <a:rPr lang="en-US" sz="2400" b="1" dirty="0" err="1" smtClean="0">
                <a:solidFill>
                  <a:srgbClr val="002060"/>
                </a:solidFill>
                <a:latin typeface="Times New Roman" panose="02020603050405020304" pitchFamily="18" charset="0"/>
                <a:cs typeface="Times New Roman" panose="02020603050405020304" pitchFamily="18" charset="0"/>
              </a:rPr>
              <a:t>i</a:t>
            </a:r>
            <a:endParaRPr lang="vi-VN" altLang="en-US" sz="2400" b="1" dirty="0">
              <a:solidFill>
                <a:srgbClr val="002060"/>
              </a:solidFill>
              <a:latin typeface="Times New Roman" panose="02020603050405020304" pitchFamily="18" charset="0"/>
              <a:cs typeface="Times New Roman" panose="02020603050405020304" pitchFamily="18" charset="0"/>
            </a:endParaRPr>
          </a:p>
        </p:txBody>
      </p:sp>
      <p:sp>
        <p:nvSpPr>
          <p:cNvPr id="112647" name="Rectangle 7"/>
          <p:cNvSpPr>
            <a:spLocks noChangeArrowheads="1"/>
          </p:cNvSpPr>
          <p:nvPr/>
        </p:nvSpPr>
        <p:spPr bwMode="auto">
          <a:xfrm>
            <a:off x="5913834" y="2113449"/>
            <a:ext cx="2764631" cy="830997"/>
          </a:xfrm>
          <a:prstGeom prst="rect">
            <a:avLst/>
          </a:prstGeom>
          <a:noFill/>
          <a:ln w="9525">
            <a:solidFill>
              <a:srgbClr val="00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500">
                <a:solidFill>
                  <a:schemeClr val="tx1"/>
                </a:solidFill>
                <a:latin typeface="Arial" panose="020B0604020202020204" pitchFamily="34" charset="0"/>
                <a:cs typeface="Arial" panose="020B0604020202020204" pitchFamily="34" charset="0"/>
              </a:defRPr>
            </a:lvl1pPr>
            <a:lvl2pPr marL="742950" indent="-285750">
              <a:defRPr sz="2500">
                <a:solidFill>
                  <a:schemeClr val="tx1"/>
                </a:solidFill>
                <a:latin typeface="Arial" panose="020B0604020202020204" pitchFamily="34" charset="0"/>
                <a:cs typeface="Arial" panose="020B0604020202020204" pitchFamily="34" charset="0"/>
              </a:defRPr>
            </a:lvl2pPr>
            <a:lvl3pPr marL="1143000" indent="-228600">
              <a:defRPr sz="2500">
                <a:solidFill>
                  <a:schemeClr val="tx1"/>
                </a:solidFill>
                <a:latin typeface="Arial" panose="020B0604020202020204" pitchFamily="34" charset="0"/>
                <a:cs typeface="Arial" panose="020B0604020202020204" pitchFamily="34" charset="0"/>
              </a:defRPr>
            </a:lvl3pPr>
            <a:lvl4pPr marL="1600200" indent="-228600">
              <a:defRPr sz="2500">
                <a:solidFill>
                  <a:schemeClr val="tx1"/>
                </a:solidFill>
                <a:latin typeface="Arial" panose="020B0604020202020204" pitchFamily="34" charset="0"/>
                <a:cs typeface="Arial" panose="020B0604020202020204" pitchFamily="34" charset="0"/>
              </a:defRPr>
            </a:lvl4pPr>
            <a:lvl5pPr marL="2057400" indent="-228600">
              <a:defRPr sz="2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9pPr>
          </a:lstStyle>
          <a:p>
            <a:pPr algn="just" eaLnBrk="1" hangingPunct="1"/>
            <a:r>
              <a:rPr lang="vi-VN" sz="2400" b="1" dirty="0">
                <a:solidFill>
                  <a:srgbClr val="002060"/>
                </a:solidFill>
                <a:latin typeface="Times New Roman" panose="02020603050405020304" pitchFamily="18" charset="0"/>
                <a:cs typeface="Times New Roman" panose="02020603050405020304" pitchFamily="18" charset="0"/>
              </a:rPr>
              <a:t> Bước 4. Thực hiện kế hoạch chi tiêu</a:t>
            </a:r>
            <a:endParaRPr lang="vi-VN" altLang="en-US" sz="2400" b="1" dirty="0">
              <a:solidFill>
                <a:srgbClr val="002060"/>
              </a:solidFill>
              <a:latin typeface="Times New Roman" panose="02020603050405020304" pitchFamily="18" charset="0"/>
              <a:cs typeface="Times New Roman" panose="02020603050405020304" pitchFamily="18" charset="0"/>
            </a:endParaRPr>
          </a:p>
        </p:txBody>
      </p:sp>
      <p:sp>
        <p:nvSpPr>
          <p:cNvPr id="112648" name="Line 8"/>
          <p:cNvSpPr>
            <a:spLocks noChangeShapeType="1"/>
          </p:cNvSpPr>
          <p:nvPr/>
        </p:nvSpPr>
        <p:spPr bwMode="auto">
          <a:xfrm flipH="1" flipV="1">
            <a:off x="2868216" y="1593907"/>
            <a:ext cx="673834" cy="1145350"/>
          </a:xfrm>
          <a:prstGeom prst="line">
            <a:avLst/>
          </a:prstGeom>
          <a:noFill/>
          <a:ln w="9525">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12649" name="Line 9"/>
          <p:cNvSpPr>
            <a:spLocks noChangeShapeType="1"/>
          </p:cNvSpPr>
          <p:nvPr/>
        </p:nvSpPr>
        <p:spPr bwMode="auto">
          <a:xfrm flipH="1">
            <a:off x="2962274" y="2734811"/>
            <a:ext cx="594657" cy="1201396"/>
          </a:xfrm>
          <a:prstGeom prst="line">
            <a:avLst/>
          </a:prstGeom>
          <a:noFill/>
          <a:ln w="9525">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12650" name="Line 10"/>
          <p:cNvSpPr>
            <a:spLocks noChangeShapeType="1"/>
          </p:cNvSpPr>
          <p:nvPr/>
        </p:nvSpPr>
        <p:spPr bwMode="auto">
          <a:xfrm flipV="1">
            <a:off x="5278041" y="1371601"/>
            <a:ext cx="606028" cy="1241822"/>
          </a:xfrm>
          <a:prstGeom prst="line">
            <a:avLst/>
          </a:prstGeom>
          <a:noFill/>
          <a:ln w="9525">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12651" name="Line 11"/>
          <p:cNvSpPr>
            <a:spLocks noChangeShapeType="1"/>
          </p:cNvSpPr>
          <p:nvPr/>
        </p:nvSpPr>
        <p:spPr bwMode="auto">
          <a:xfrm>
            <a:off x="5268516" y="2589183"/>
            <a:ext cx="645318" cy="64721"/>
          </a:xfrm>
          <a:prstGeom prst="line">
            <a:avLst/>
          </a:prstGeom>
          <a:noFill/>
          <a:ln w="9525">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2" name="Rounded Rectangle 1"/>
          <p:cNvSpPr/>
          <p:nvPr/>
        </p:nvSpPr>
        <p:spPr>
          <a:xfrm>
            <a:off x="3556932" y="1371601"/>
            <a:ext cx="1721109" cy="270390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err="1" smtClean="0">
                <a:latin typeface="Times New Roman" panose="02020603050405020304" pitchFamily="18" charset="0"/>
                <a:cs typeface="Times New Roman" panose="02020603050405020304" pitchFamily="18" charset="0"/>
              </a:rPr>
              <a:t>Bạn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Hà</a:t>
            </a:r>
            <a:endParaRPr lang="en-US" sz="3600" dirty="0">
              <a:latin typeface="Times New Roman" panose="02020603050405020304" pitchFamily="18" charset="0"/>
              <a:cs typeface="Times New Roman" panose="02020603050405020304" pitchFamily="18" charset="0"/>
            </a:endParaRPr>
          </a:p>
        </p:txBody>
      </p:sp>
      <p:sp>
        <p:nvSpPr>
          <p:cNvPr id="13" name="Line 11"/>
          <p:cNvSpPr>
            <a:spLocks noChangeShapeType="1"/>
          </p:cNvSpPr>
          <p:nvPr/>
        </p:nvSpPr>
        <p:spPr bwMode="auto">
          <a:xfrm>
            <a:off x="5278041" y="2599915"/>
            <a:ext cx="635793" cy="1681752"/>
          </a:xfrm>
          <a:prstGeom prst="line">
            <a:avLst/>
          </a:prstGeom>
          <a:noFill/>
          <a:ln w="9525">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4" name="Rectangle 7"/>
          <p:cNvSpPr>
            <a:spLocks noChangeArrowheads="1"/>
          </p:cNvSpPr>
          <p:nvPr/>
        </p:nvSpPr>
        <p:spPr bwMode="auto">
          <a:xfrm>
            <a:off x="5956041" y="3493275"/>
            <a:ext cx="2764631" cy="1585049"/>
          </a:xfrm>
          <a:prstGeom prst="rect">
            <a:avLst/>
          </a:prstGeom>
          <a:noFill/>
          <a:ln w="9525">
            <a:solidFill>
              <a:srgbClr val="00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500">
                <a:solidFill>
                  <a:schemeClr val="tx1"/>
                </a:solidFill>
                <a:latin typeface="Arial" panose="020B0604020202020204" pitchFamily="34" charset="0"/>
                <a:cs typeface="Arial" panose="020B0604020202020204" pitchFamily="34" charset="0"/>
              </a:defRPr>
            </a:lvl1pPr>
            <a:lvl2pPr marL="742950" indent="-285750">
              <a:defRPr sz="2500">
                <a:solidFill>
                  <a:schemeClr val="tx1"/>
                </a:solidFill>
                <a:latin typeface="Arial" panose="020B0604020202020204" pitchFamily="34" charset="0"/>
                <a:cs typeface="Arial" panose="020B0604020202020204" pitchFamily="34" charset="0"/>
              </a:defRPr>
            </a:lvl2pPr>
            <a:lvl3pPr marL="1143000" indent="-228600">
              <a:defRPr sz="2500">
                <a:solidFill>
                  <a:schemeClr val="tx1"/>
                </a:solidFill>
                <a:latin typeface="Arial" panose="020B0604020202020204" pitchFamily="34" charset="0"/>
                <a:cs typeface="Arial" panose="020B0604020202020204" pitchFamily="34" charset="0"/>
              </a:defRPr>
            </a:lvl3pPr>
            <a:lvl4pPr marL="1600200" indent="-228600">
              <a:defRPr sz="2500">
                <a:solidFill>
                  <a:schemeClr val="tx1"/>
                </a:solidFill>
                <a:latin typeface="Arial" panose="020B0604020202020204" pitchFamily="34" charset="0"/>
                <a:cs typeface="Arial" panose="020B0604020202020204" pitchFamily="34" charset="0"/>
              </a:defRPr>
            </a:lvl4pPr>
            <a:lvl5pPr marL="2057400" indent="-228600">
              <a:defRPr sz="2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9pPr>
          </a:lstStyle>
          <a:p>
            <a:pPr algn="just" eaLnBrk="1" hangingPunct="1"/>
            <a:r>
              <a:rPr lang="vi-VN" dirty="0"/>
              <a:t> </a:t>
            </a:r>
            <a:r>
              <a:rPr lang="vi-VN" sz="2400" b="1" dirty="0">
                <a:solidFill>
                  <a:srgbClr val="002060"/>
                </a:solidFill>
                <a:latin typeface="Times New Roman" panose="02020603050405020304" pitchFamily="18" charset="0"/>
                <a:cs typeface="Times New Roman" panose="02020603050405020304" pitchFamily="18" charset="0"/>
              </a:rPr>
              <a:t>Bước 5. Kiểm tra và điều chỉnh kế hoạch chi tiêu cho phù hợp.</a:t>
            </a:r>
            <a:endParaRPr lang="vi-VN" altLang="en-US"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5673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44"/>
                                        </p:tgtEl>
                                        <p:attrNameLst>
                                          <p:attrName>style.visibility</p:attrName>
                                        </p:attrNameLst>
                                      </p:cBhvr>
                                      <p:to>
                                        <p:strVal val="visible"/>
                                      </p:to>
                                    </p:set>
                                    <p:animEffect transition="in" filter="blinds(horizontal)">
                                      <p:cBhvr>
                                        <p:cTn id="7" dur="500"/>
                                        <p:tgtEl>
                                          <p:spTgt spid="112644"/>
                                        </p:tgtEl>
                                      </p:cBhvr>
                                    </p:animEffect>
                                  </p:childTnLst>
                                </p:cTn>
                              </p:par>
                              <p:par>
                                <p:cTn id="8" presetID="3" presetClass="entr" presetSubtype="10" fill="hold" nodeType="withEffect">
                                  <p:stCondLst>
                                    <p:cond delay="0"/>
                                  </p:stCondLst>
                                  <p:childTnLst>
                                    <p:set>
                                      <p:cBhvr>
                                        <p:cTn id="9" dur="1" fill="hold">
                                          <p:stCondLst>
                                            <p:cond delay="0"/>
                                          </p:stCondLst>
                                        </p:cTn>
                                        <p:tgtEl>
                                          <p:spTgt spid="112648"/>
                                        </p:tgtEl>
                                        <p:attrNameLst>
                                          <p:attrName>style.visibility</p:attrName>
                                        </p:attrNameLst>
                                      </p:cBhvr>
                                      <p:to>
                                        <p:strVal val="visible"/>
                                      </p:to>
                                    </p:set>
                                    <p:animEffect transition="in" filter="blinds(horizontal)">
                                      <p:cBhvr>
                                        <p:cTn id="10" dur="500"/>
                                        <p:tgtEl>
                                          <p:spTgt spid="11264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12646"/>
                                        </p:tgtEl>
                                        <p:attrNameLst>
                                          <p:attrName>style.visibility</p:attrName>
                                        </p:attrNameLst>
                                      </p:cBhvr>
                                      <p:to>
                                        <p:strVal val="visible"/>
                                      </p:to>
                                    </p:set>
                                    <p:animEffect transition="in" filter="blinds(horizontal)">
                                      <p:cBhvr>
                                        <p:cTn id="15" dur="500"/>
                                        <p:tgtEl>
                                          <p:spTgt spid="112646"/>
                                        </p:tgtEl>
                                      </p:cBhvr>
                                    </p:animEffect>
                                  </p:childTnLst>
                                </p:cTn>
                              </p:par>
                              <p:par>
                                <p:cTn id="16" presetID="3" presetClass="entr" presetSubtype="10" fill="hold" nodeType="withEffect">
                                  <p:stCondLst>
                                    <p:cond delay="0"/>
                                  </p:stCondLst>
                                  <p:childTnLst>
                                    <p:set>
                                      <p:cBhvr>
                                        <p:cTn id="17" dur="1" fill="hold">
                                          <p:stCondLst>
                                            <p:cond delay="0"/>
                                          </p:stCondLst>
                                        </p:cTn>
                                        <p:tgtEl>
                                          <p:spTgt spid="112649"/>
                                        </p:tgtEl>
                                        <p:attrNameLst>
                                          <p:attrName>style.visibility</p:attrName>
                                        </p:attrNameLst>
                                      </p:cBhvr>
                                      <p:to>
                                        <p:strVal val="visible"/>
                                      </p:to>
                                    </p:set>
                                    <p:animEffect transition="in" filter="blinds(horizontal)">
                                      <p:cBhvr>
                                        <p:cTn id="18" dur="500"/>
                                        <p:tgtEl>
                                          <p:spTgt spid="11264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12645"/>
                                        </p:tgtEl>
                                        <p:attrNameLst>
                                          <p:attrName>style.visibility</p:attrName>
                                        </p:attrNameLst>
                                      </p:cBhvr>
                                      <p:to>
                                        <p:strVal val="visible"/>
                                      </p:to>
                                    </p:set>
                                    <p:animEffect transition="in" filter="blinds(horizontal)">
                                      <p:cBhvr>
                                        <p:cTn id="23" dur="500"/>
                                        <p:tgtEl>
                                          <p:spTgt spid="112645"/>
                                        </p:tgtEl>
                                      </p:cBhvr>
                                    </p:animEffect>
                                  </p:childTnLst>
                                </p:cTn>
                              </p:par>
                              <p:par>
                                <p:cTn id="24" presetID="3" presetClass="entr" presetSubtype="10" fill="hold" nodeType="withEffect">
                                  <p:stCondLst>
                                    <p:cond delay="0"/>
                                  </p:stCondLst>
                                  <p:childTnLst>
                                    <p:set>
                                      <p:cBhvr>
                                        <p:cTn id="25" dur="1" fill="hold">
                                          <p:stCondLst>
                                            <p:cond delay="0"/>
                                          </p:stCondLst>
                                        </p:cTn>
                                        <p:tgtEl>
                                          <p:spTgt spid="112650"/>
                                        </p:tgtEl>
                                        <p:attrNameLst>
                                          <p:attrName>style.visibility</p:attrName>
                                        </p:attrNameLst>
                                      </p:cBhvr>
                                      <p:to>
                                        <p:strVal val="visible"/>
                                      </p:to>
                                    </p:set>
                                    <p:animEffect transition="in" filter="blinds(horizontal)">
                                      <p:cBhvr>
                                        <p:cTn id="26" dur="500"/>
                                        <p:tgtEl>
                                          <p:spTgt spid="11265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12647"/>
                                        </p:tgtEl>
                                        <p:attrNameLst>
                                          <p:attrName>style.visibility</p:attrName>
                                        </p:attrNameLst>
                                      </p:cBhvr>
                                      <p:to>
                                        <p:strVal val="visible"/>
                                      </p:to>
                                    </p:set>
                                    <p:animEffect transition="in" filter="blinds(horizontal)">
                                      <p:cBhvr>
                                        <p:cTn id="31" dur="500"/>
                                        <p:tgtEl>
                                          <p:spTgt spid="112647"/>
                                        </p:tgtEl>
                                      </p:cBhvr>
                                    </p:animEffect>
                                  </p:childTnLst>
                                </p:cTn>
                              </p:par>
                              <p:par>
                                <p:cTn id="32" presetID="3" presetClass="entr" presetSubtype="10" fill="hold" nodeType="withEffect">
                                  <p:stCondLst>
                                    <p:cond delay="0"/>
                                  </p:stCondLst>
                                  <p:childTnLst>
                                    <p:set>
                                      <p:cBhvr>
                                        <p:cTn id="33" dur="1" fill="hold">
                                          <p:stCondLst>
                                            <p:cond delay="0"/>
                                          </p:stCondLst>
                                        </p:cTn>
                                        <p:tgtEl>
                                          <p:spTgt spid="112651"/>
                                        </p:tgtEl>
                                        <p:attrNameLst>
                                          <p:attrName>style.visibility</p:attrName>
                                        </p:attrNameLst>
                                      </p:cBhvr>
                                      <p:to>
                                        <p:strVal val="visible"/>
                                      </p:to>
                                    </p:set>
                                    <p:animEffect transition="in" filter="blinds(horizontal)">
                                      <p:cBhvr>
                                        <p:cTn id="34" dur="500"/>
                                        <p:tgtEl>
                                          <p:spTgt spid="112651"/>
                                        </p:tgtEl>
                                      </p:cBhvr>
                                    </p:animEffect>
                                  </p:childTnLst>
                                </p:cTn>
                              </p:par>
                              <p:par>
                                <p:cTn id="35" presetID="3" presetClass="entr" presetSubtype="1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4" grpId="0" animBg="1"/>
      <p:bldP spid="112645" grpId="0" animBg="1"/>
      <p:bldP spid="112646" grpId="0" animBg="1"/>
      <p:bldP spid="112647"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92280" y="37774"/>
            <a:ext cx="9051720" cy="707886"/>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500">
                <a:solidFill>
                  <a:schemeClr val="tx1"/>
                </a:solidFill>
                <a:latin typeface="Arial" panose="020B0604020202020204" pitchFamily="34" charset="0"/>
                <a:cs typeface="Arial" panose="020B0604020202020204" pitchFamily="34" charset="0"/>
              </a:defRPr>
            </a:lvl1pPr>
            <a:lvl2pPr marL="742950" indent="-285750">
              <a:defRPr sz="2500">
                <a:solidFill>
                  <a:schemeClr val="tx1"/>
                </a:solidFill>
                <a:latin typeface="Arial" panose="020B0604020202020204" pitchFamily="34" charset="0"/>
                <a:cs typeface="Arial" panose="020B0604020202020204" pitchFamily="34" charset="0"/>
              </a:defRPr>
            </a:lvl2pPr>
            <a:lvl3pPr marL="1143000" indent="-228600">
              <a:defRPr sz="2500">
                <a:solidFill>
                  <a:schemeClr val="tx1"/>
                </a:solidFill>
                <a:latin typeface="Arial" panose="020B0604020202020204" pitchFamily="34" charset="0"/>
                <a:cs typeface="Arial" panose="020B0604020202020204" pitchFamily="34" charset="0"/>
              </a:defRPr>
            </a:lvl3pPr>
            <a:lvl4pPr marL="1600200" indent="-228600">
              <a:defRPr sz="2500">
                <a:solidFill>
                  <a:schemeClr val="tx1"/>
                </a:solidFill>
                <a:latin typeface="Arial" panose="020B0604020202020204" pitchFamily="34" charset="0"/>
                <a:cs typeface="Arial" panose="020B0604020202020204" pitchFamily="34" charset="0"/>
              </a:defRPr>
            </a:lvl4pPr>
            <a:lvl5pPr marL="2057400" indent="-228600">
              <a:defRPr sz="25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9pPr>
          </a:lstStyle>
          <a:p>
            <a:pPr eaLnBrk="1" hangingPunct="1"/>
            <a:r>
              <a:rPr lang="en-US" sz="2000" dirty="0" smtClean="0">
                <a:solidFill>
                  <a:schemeClr val="bg1"/>
                </a:solidFill>
                <a:latin typeface="Times New Roman" panose="02020603050405020304" pitchFamily="18" charset="0"/>
                <a:cs typeface="Times New Roman" panose="02020603050405020304" pitchFamily="18" charset="0"/>
              </a:rPr>
              <a:t>b. </a:t>
            </a:r>
            <a:r>
              <a:rPr lang="vi-VN" sz="2000" dirty="0" smtClean="0">
                <a:solidFill>
                  <a:schemeClr val="bg1"/>
                </a:solidFill>
                <a:latin typeface="Times New Roman" panose="02020603050405020304" pitchFamily="18" charset="0"/>
                <a:cs typeface="Times New Roman" panose="02020603050405020304" pitchFamily="18" charset="0"/>
              </a:rPr>
              <a:t>Em </a:t>
            </a:r>
            <a:r>
              <a:rPr lang="vi-VN" sz="2000" dirty="0">
                <a:solidFill>
                  <a:schemeClr val="bg1"/>
                </a:solidFill>
                <a:latin typeface="Times New Roman" panose="02020603050405020304" pitchFamily="18" charset="0"/>
                <a:cs typeface="Times New Roman" panose="02020603050405020304" pitchFamily="18" charset="0"/>
              </a:rPr>
              <a:t>có nhận xét gì về thói quen chi tiêu của bạn An trong trường hợp 2? Từ </a:t>
            </a:r>
            <a:r>
              <a:rPr lang="vi-VN" sz="2000" dirty="0" smtClean="0">
                <a:solidFill>
                  <a:schemeClr val="bg1"/>
                </a:solidFill>
                <a:latin typeface="Times New Roman" panose="02020603050405020304" pitchFamily="18" charset="0"/>
                <a:cs typeface="Times New Roman" panose="02020603050405020304" pitchFamily="18" charset="0"/>
              </a:rPr>
              <a:t>đ</a:t>
            </a:r>
            <a:r>
              <a:rPr lang="en-US" sz="2000" dirty="0">
                <a:solidFill>
                  <a:schemeClr val="bg1"/>
                </a:solidFill>
                <a:latin typeface="Times New Roman" panose="02020603050405020304" pitchFamily="18" charset="0"/>
                <a:cs typeface="Times New Roman" panose="02020603050405020304" pitchFamily="18" charset="0"/>
              </a:rPr>
              <a:t>ó</a:t>
            </a:r>
            <a:r>
              <a:rPr lang="vi-VN" sz="2000" dirty="0" smtClean="0">
                <a:solidFill>
                  <a:schemeClr val="bg1"/>
                </a:solidFill>
                <a:latin typeface="Times New Roman" panose="02020603050405020304" pitchFamily="18" charset="0"/>
                <a:cs typeface="Times New Roman" panose="02020603050405020304" pitchFamily="18" charset="0"/>
              </a:rPr>
              <a:t>, </a:t>
            </a:r>
            <a:r>
              <a:rPr lang="vi-VN" sz="2000" dirty="0">
                <a:solidFill>
                  <a:schemeClr val="bg1"/>
                </a:solidFill>
                <a:latin typeface="Times New Roman" panose="02020603050405020304" pitchFamily="18" charset="0"/>
                <a:cs typeface="Times New Roman" panose="02020603050405020304" pitchFamily="18" charset="0"/>
              </a:rPr>
              <a:t>em hãy rút ra bài học về cách rèn luyện để tạo thói quen chi tiêu hợp lí cho bản thân.</a:t>
            </a:r>
            <a:endParaRPr lang="vi-VN" altLang="en-US" sz="20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710283943"/>
              </p:ext>
            </p:extLst>
          </p:nvPr>
        </p:nvGraphicFramePr>
        <p:xfrm>
          <a:off x="50335" y="876179"/>
          <a:ext cx="8914015" cy="4195961"/>
        </p:xfrm>
        <a:graphic>
          <a:graphicData uri="http://schemas.openxmlformats.org/drawingml/2006/table">
            <a:tbl>
              <a:tblPr firstRow="1" bandRow="1">
                <a:tableStyleId>{5C22544A-7EE6-4342-B048-85BDC9FD1C3A}</a:tableStyleId>
              </a:tblPr>
              <a:tblGrid>
                <a:gridCol w="1686186">
                  <a:extLst>
                    <a:ext uri="{9D8B030D-6E8A-4147-A177-3AD203B41FA5}">
                      <a16:colId xmlns:a16="http://schemas.microsoft.com/office/drawing/2014/main" val="3582217926"/>
                    </a:ext>
                  </a:extLst>
                </a:gridCol>
                <a:gridCol w="7227829">
                  <a:extLst>
                    <a:ext uri="{9D8B030D-6E8A-4147-A177-3AD203B41FA5}">
                      <a16:colId xmlns:a16="http://schemas.microsoft.com/office/drawing/2014/main" val="3469897382"/>
                    </a:ext>
                  </a:extLst>
                </a:gridCol>
              </a:tblGrid>
              <a:tr h="0">
                <a:tc>
                  <a:txBody>
                    <a:bodyPr/>
                    <a:lstStyle/>
                    <a:p>
                      <a:pPr marL="0" marR="0" indent="0" algn="ctr" defTabSz="342900" rtl="0" eaLnBrk="1" fontAlgn="auto" latinLnBrk="0" hangingPunct="1">
                        <a:lnSpc>
                          <a:spcPct val="100000"/>
                        </a:lnSpc>
                        <a:spcBef>
                          <a:spcPts val="0"/>
                        </a:spcBef>
                        <a:spcAft>
                          <a:spcPts val="0"/>
                        </a:spcAft>
                        <a:buClrTx/>
                        <a:buSzTx/>
                        <a:buFontTx/>
                        <a:buNone/>
                        <a:tabLst/>
                        <a:defRPr/>
                      </a:pPr>
                      <a:endParaRPr lang="en-US" sz="2000" dirty="0">
                        <a:latin typeface="Times New Roman" panose="02020603050405020304" pitchFamily="18" charset="0"/>
                        <a:cs typeface="Times New Roman" panose="02020603050405020304" pitchFamily="18" charset="0"/>
                      </a:endParaRPr>
                    </a:p>
                  </a:txBody>
                  <a:tcPr/>
                </a:tc>
                <a:tc>
                  <a:txBody>
                    <a:bodyPr/>
                    <a:lstStyle/>
                    <a:p>
                      <a:pPr algn="ct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26754811"/>
                  </a:ext>
                </a:extLst>
              </a:tr>
              <a:tr h="661355">
                <a:tc>
                  <a:txBody>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en-US" sz="1800" b="1" dirty="0" err="1" smtClean="0">
                          <a:latin typeface="Times New Roman" panose="02020603050405020304" pitchFamily="18" charset="0"/>
                          <a:cs typeface="Times New Roman" panose="02020603050405020304" pitchFamily="18" charset="0"/>
                        </a:rPr>
                        <a:t>Nhận</a:t>
                      </a:r>
                      <a:r>
                        <a:rPr lang="en-US" sz="1800" b="1" baseline="0" dirty="0" smtClean="0">
                          <a:latin typeface="Times New Roman" panose="02020603050405020304" pitchFamily="18" charset="0"/>
                          <a:cs typeface="Times New Roman" panose="02020603050405020304" pitchFamily="18" charset="0"/>
                        </a:rPr>
                        <a:t> </a:t>
                      </a:r>
                      <a:r>
                        <a:rPr lang="en-US" sz="1800" b="1" baseline="0" dirty="0" err="1" smtClean="0">
                          <a:latin typeface="Times New Roman" panose="02020603050405020304" pitchFamily="18" charset="0"/>
                          <a:cs typeface="Times New Roman" panose="02020603050405020304" pitchFamily="18" charset="0"/>
                        </a:rPr>
                        <a:t>xét</a:t>
                      </a:r>
                      <a:endParaRPr lang="en-US" sz="1800" b="1" baseline="0" dirty="0" smtClean="0">
                        <a:latin typeface="Times New Roman" panose="02020603050405020304" pitchFamily="18" charset="0"/>
                        <a:cs typeface="Times New Roman" panose="02020603050405020304" pitchFamily="18" charset="0"/>
                      </a:endParaRPr>
                    </a:p>
                    <a:p>
                      <a:pPr marL="0" marR="0" indent="0" algn="ctr" defTabSz="342900" rtl="0" eaLnBrk="1" fontAlgn="auto" latinLnBrk="0" hangingPunct="1">
                        <a:lnSpc>
                          <a:spcPct val="100000"/>
                        </a:lnSpc>
                        <a:spcBef>
                          <a:spcPts val="0"/>
                        </a:spcBef>
                        <a:spcAft>
                          <a:spcPts val="0"/>
                        </a:spcAft>
                        <a:buClrTx/>
                        <a:buSzTx/>
                        <a:buFontTx/>
                        <a:buNone/>
                        <a:tabLst/>
                        <a:defRPr/>
                      </a:pPr>
                      <a:endParaRPr lang="en-US" sz="1800" b="1" dirty="0" smtClean="0">
                        <a:latin typeface="Times New Roman" panose="02020603050405020304" pitchFamily="18" charset="0"/>
                        <a:cs typeface="Times New Roman" panose="02020603050405020304" pitchFamily="18" charset="0"/>
                      </a:endParaRPr>
                    </a:p>
                  </a:txBody>
                  <a:tcPr/>
                </a:tc>
                <a:tc>
                  <a:txBody>
                    <a:bodyPr/>
                    <a:lstStyle/>
                    <a:p>
                      <a:endParaRPr lang="en-US" dirty="0" smtClean="0"/>
                    </a:p>
                    <a:p>
                      <a:endParaRPr lang="en-US" dirty="0"/>
                    </a:p>
                  </a:txBody>
                  <a:tcPr/>
                </a:tc>
                <a:extLst>
                  <a:ext uri="{0D108BD9-81ED-4DB2-BD59-A6C34878D82A}">
                    <a16:rowId xmlns:a16="http://schemas.microsoft.com/office/drawing/2014/main" val="4219741358"/>
                  </a:ext>
                </a:extLst>
              </a:tr>
              <a:tr h="760926">
                <a:tc>
                  <a:txBody>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en-US" sz="1800" b="1" baseline="0" dirty="0" err="1" smtClean="0">
                          <a:latin typeface="Times New Roman" panose="02020603050405020304" pitchFamily="18" charset="0"/>
                          <a:cs typeface="Times New Roman" panose="02020603050405020304" pitchFamily="18" charset="0"/>
                        </a:rPr>
                        <a:t>Điểm</a:t>
                      </a:r>
                      <a:r>
                        <a:rPr lang="en-US" sz="1800" b="1" baseline="0" dirty="0" smtClean="0">
                          <a:latin typeface="Times New Roman" panose="02020603050405020304" pitchFamily="18" charset="0"/>
                          <a:cs typeface="Times New Roman" panose="02020603050405020304" pitchFamily="18" charset="0"/>
                        </a:rPr>
                        <a:t> </a:t>
                      </a:r>
                      <a:r>
                        <a:rPr lang="en-US" sz="1800" b="1" baseline="0" dirty="0" err="1" smtClean="0">
                          <a:latin typeface="Times New Roman" panose="02020603050405020304" pitchFamily="18" charset="0"/>
                          <a:cs typeface="Times New Roman" panose="02020603050405020304" pitchFamily="18" charset="0"/>
                        </a:rPr>
                        <a:t>hợp</a:t>
                      </a:r>
                      <a:r>
                        <a:rPr lang="en-US" sz="1800" b="1" baseline="0" dirty="0" smtClean="0">
                          <a:latin typeface="Times New Roman" panose="02020603050405020304" pitchFamily="18" charset="0"/>
                          <a:cs typeface="Times New Roman" panose="02020603050405020304" pitchFamily="18" charset="0"/>
                        </a:rPr>
                        <a:t> </a:t>
                      </a:r>
                      <a:r>
                        <a:rPr lang="en-US" sz="1800" b="1" baseline="0" dirty="0" err="1" smtClean="0">
                          <a:latin typeface="Times New Roman" panose="02020603050405020304" pitchFamily="18" charset="0"/>
                          <a:cs typeface="Times New Roman" panose="02020603050405020304" pitchFamily="18" charset="0"/>
                        </a:rPr>
                        <a:t>lí</a:t>
                      </a:r>
                      <a:endParaRPr lang="en-US" sz="1800" b="1" baseline="0" dirty="0" smtClean="0">
                        <a:latin typeface="Times New Roman" panose="02020603050405020304" pitchFamily="18" charset="0"/>
                        <a:cs typeface="Times New Roman" panose="02020603050405020304" pitchFamily="18" charset="0"/>
                      </a:endParaRPr>
                    </a:p>
                    <a:p>
                      <a:pPr marL="0" marR="0" indent="0" algn="ctr" defTabSz="342900" rtl="0" eaLnBrk="1" fontAlgn="auto" latinLnBrk="0" hangingPunct="1">
                        <a:lnSpc>
                          <a:spcPct val="100000"/>
                        </a:lnSpc>
                        <a:spcBef>
                          <a:spcPts val="0"/>
                        </a:spcBef>
                        <a:spcAft>
                          <a:spcPts val="0"/>
                        </a:spcAft>
                        <a:buClrTx/>
                        <a:buSzTx/>
                        <a:buFontTx/>
                        <a:buNone/>
                        <a:tabLst/>
                        <a:defRPr/>
                      </a:pPr>
                      <a:endParaRPr lang="en-US" sz="1800" b="1" dirty="0" smtClean="0">
                        <a:latin typeface="Times New Roman" panose="02020603050405020304" pitchFamily="18" charset="0"/>
                        <a:cs typeface="Times New Roman" panose="02020603050405020304" pitchFamily="18" charset="0"/>
                      </a:endParaRPr>
                    </a:p>
                  </a:txBody>
                  <a:tcPr/>
                </a:tc>
                <a:tc>
                  <a:txBody>
                    <a:bodyPr/>
                    <a:lstStyle/>
                    <a:p>
                      <a:endParaRPr lang="en-US" dirty="0"/>
                    </a:p>
                  </a:txBody>
                  <a:tcPr/>
                </a:tc>
                <a:extLst>
                  <a:ext uri="{0D108BD9-81ED-4DB2-BD59-A6C34878D82A}">
                    <a16:rowId xmlns:a16="http://schemas.microsoft.com/office/drawing/2014/main" val="312441444"/>
                  </a:ext>
                </a:extLst>
              </a:tr>
              <a:tr h="760926">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Điểm</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hạn</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chế</a:t>
                      </a: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algn="ctr"/>
                      <a:endParaRPr lang="en-US" sz="1800" b="1" dirty="0" smtClean="0">
                        <a:latin typeface="Times New Roman" panose="02020603050405020304" pitchFamily="18" charset="0"/>
                        <a:cs typeface="Times New Roman" panose="02020603050405020304" pitchFamily="18" charset="0"/>
                      </a:endParaRPr>
                    </a:p>
                    <a:p>
                      <a:pPr algn="ctr"/>
                      <a:endParaRPr lang="en-US" sz="1800" b="1" dirty="0" smtClean="0">
                        <a:latin typeface="Times New Roman" panose="02020603050405020304" pitchFamily="18" charset="0"/>
                        <a:cs typeface="Times New Roman" panose="02020603050405020304" pitchFamily="18" charset="0"/>
                      </a:endParaRPr>
                    </a:p>
                    <a:p>
                      <a:pPr algn="ctr"/>
                      <a:endParaRPr lang="en-US" sz="1800" b="1" dirty="0" smtClean="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txBody>
                  <a:tcPr/>
                </a:tc>
                <a:tc>
                  <a:txBody>
                    <a:bodyPr/>
                    <a:lstStyle/>
                    <a:p>
                      <a:endParaRPr lang="en-US" dirty="0"/>
                    </a:p>
                  </a:txBody>
                  <a:tcPr/>
                </a:tc>
                <a:extLst>
                  <a:ext uri="{0D108BD9-81ED-4DB2-BD59-A6C34878D82A}">
                    <a16:rowId xmlns:a16="http://schemas.microsoft.com/office/drawing/2014/main" val="2654777864"/>
                  </a:ext>
                </a:extLst>
              </a:tr>
              <a:tr h="652502">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thân</a:t>
                      </a: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endParaRPr lang="en-US" dirty="0"/>
                    </a:p>
                  </a:txBody>
                  <a:tcPr/>
                </a:tc>
                <a:extLst>
                  <a:ext uri="{0D108BD9-81ED-4DB2-BD59-A6C34878D82A}">
                    <a16:rowId xmlns:a16="http://schemas.microsoft.com/office/drawing/2014/main" val="2085701060"/>
                  </a:ext>
                </a:extLst>
              </a:tr>
            </a:tbl>
          </a:graphicData>
        </a:graphic>
      </p:graphicFrame>
      <p:sp>
        <p:nvSpPr>
          <p:cNvPr id="5" name="TextBox 4"/>
          <p:cNvSpPr txBox="1"/>
          <p:nvPr/>
        </p:nvSpPr>
        <p:spPr>
          <a:xfrm>
            <a:off x="1711354" y="1864398"/>
            <a:ext cx="7252995" cy="923330"/>
          </a:xfrm>
          <a:prstGeom prst="rect">
            <a:avLst/>
          </a:prstGeom>
          <a:noFill/>
        </p:spPr>
        <p:txBody>
          <a:bodyPr wrap="square" rtlCol="0">
            <a:spAutoFit/>
          </a:bodyPr>
          <a:lstStyle/>
          <a:p>
            <a:r>
              <a:rPr lang="vi-VN" sz="1800" dirty="0">
                <a:solidFill>
                  <a:srgbClr val="002060"/>
                </a:solidFill>
                <a:latin typeface="Times New Roman" panose="02020603050405020304" pitchFamily="18" charset="0"/>
                <a:cs typeface="Times New Roman" panose="02020603050405020304" pitchFamily="18" charset="0"/>
              </a:rPr>
              <a:t>(1) bạn An đã biết cách thống kê các khoản thu - chi trong 1 tháng của bản thân; (2) chia khoản tiền hiện có thành các mục nhỏ, như: mua đồ ăn sáng; mua đồ dùng học tập; giải trí, thiện nguyện và tiết kiệm.</a:t>
            </a:r>
            <a:endParaRPr lang="en-US" sz="1800" dirty="0">
              <a:solidFill>
                <a:srgbClr val="00206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803633" y="1299743"/>
            <a:ext cx="7143939" cy="646331"/>
          </a:xfrm>
          <a:prstGeom prst="rect">
            <a:avLst/>
          </a:prstGeom>
          <a:noFill/>
        </p:spPr>
        <p:txBody>
          <a:bodyPr wrap="square" rtlCol="0">
            <a:spAutoFit/>
          </a:bodyPr>
          <a:lstStyle/>
          <a:p>
            <a:r>
              <a:rPr lang="vi-VN" sz="1800" dirty="0">
                <a:solidFill>
                  <a:srgbClr val="002060"/>
                </a:solidFill>
                <a:latin typeface="Times New Roman" panose="02020603050405020304" pitchFamily="18" charset="0"/>
                <a:cs typeface="Times New Roman" panose="02020603050405020304" pitchFamily="18" charset="0"/>
              </a:rPr>
              <a:t>thói quen chi tiêu của bạn An có những điểm hợp lí nhưng cũng còn tồn tại một số hạn chế.</a:t>
            </a:r>
            <a:endParaRPr lang="en-US" sz="1800" dirty="0">
              <a:solidFill>
                <a:srgbClr val="00206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765881" y="2760111"/>
            <a:ext cx="7143939" cy="1323439"/>
          </a:xfrm>
          <a:prstGeom prst="rect">
            <a:avLst/>
          </a:prstGeom>
          <a:noFill/>
        </p:spPr>
        <p:txBody>
          <a:bodyPr wrap="square" rtlCol="0">
            <a:spAutoFit/>
          </a:bodyPr>
          <a:lstStyle/>
          <a:p>
            <a:r>
              <a:rPr lang="en-US" sz="1600" dirty="0" smtClean="0">
                <a:solidFill>
                  <a:srgbClr val="002060"/>
                </a:solidFill>
                <a:latin typeface="Times New Roman" panose="02020603050405020304" pitchFamily="18" charset="0"/>
                <a:cs typeface="Times New Roman" panose="02020603050405020304" pitchFamily="18" charset="0"/>
              </a:rPr>
              <a:t>1. </a:t>
            </a:r>
            <a:r>
              <a:rPr lang="en-US" sz="1600" dirty="0">
                <a:solidFill>
                  <a:srgbClr val="002060"/>
                </a:solidFill>
                <a:latin typeface="Times New Roman" panose="02020603050405020304" pitchFamily="18" charset="0"/>
                <a:cs typeface="Times New Roman" panose="02020603050405020304" pitchFamily="18" charset="0"/>
              </a:rPr>
              <a:t>C</a:t>
            </a:r>
            <a:r>
              <a:rPr lang="vi-VN" sz="1600" dirty="0" smtClean="0">
                <a:solidFill>
                  <a:srgbClr val="002060"/>
                </a:solidFill>
                <a:latin typeface="Times New Roman" panose="02020603050405020304" pitchFamily="18" charset="0"/>
                <a:cs typeface="Times New Roman" panose="02020603050405020304" pitchFamily="18" charset="0"/>
              </a:rPr>
              <a:t>hưa </a:t>
            </a:r>
            <a:r>
              <a:rPr lang="vi-VN" sz="1600" dirty="0">
                <a:solidFill>
                  <a:srgbClr val="002060"/>
                </a:solidFill>
                <a:latin typeface="Times New Roman" panose="02020603050405020304" pitchFamily="18" charset="0"/>
                <a:cs typeface="Times New Roman" panose="02020603050405020304" pitchFamily="18" charset="0"/>
              </a:rPr>
              <a:t>xác định được những khoản chi tiêu thiết yếu và không thiết yếu; </a:t>
            </a:r>
            <a:r>
              <a:rPr lang="en-US" sz="1600" dirty="0" smtClean="0">
                <a:solidFill>
                  <a:srgbClr val="002060"/>
                </a:solidFill>
                <a:latin typeface="Times New Roman" panose="02020603050405020304" pitchFamily="18" charset="0"/>
                <a:cs typeface="Times New Roman" panose="02020603050405020304" pitchFamily="18" charset="0"/>
              </a:rPr>
              <a:t>2. </a:t>
            </a:r>
            <a:r>
              <a:rPr lang="en-US" sz="1600" dirty="0">
                <a:solidFill>
                  <a:srgbClr val="002060"/>
                </a:solidFill>
                <a:latin typeface="Times New Roman" panose="02020603050405020304" pitchFamily="18" charset="0"/>
                <a:cs typeface="Times New Roman" panose="02020603050405020304" pitchFamily="18" charset="0"/>
              </a:rPr>
              <a:t>C</a:t>
            </a:r>
            <a:r>
              <a:rPr lang="vi-VN" sz="1600" dirty="0" smtClean="0">
                <a:solidFill>
                  <a:srgbClr val="002060"/>
                </a:solidFill>
                <a:latin typeface="Times New Roman" panose="02020603050405020304" pitchFamily="18" charset="0"/>
                <a:cs typeface="Times New Roman" panose="02020603050405020304" pitchFamily="18" charset="0"/>
              </a:rPr>
              <a:t>hưa </a:t>
            </a:r>
            <a:r>
              <a:rPr lang="vi-VN" sz="1600" dirty="0">
                <a:solidFill>
                  <a:srgbClr val="002060"/>
                </a:solidFill>
                <a:latin typeface="Times New Roman" panose="02020603050405020304" pitchFamily="18" charset="0"/>
                <a:cs typeface="Times New Roman" panose="02020603050405020304" pitchFamily="18" charset="0"/>
              </a:rPr>
              <a:t>đặt ra mục tiêu tiết kiệm cụ thể cho từng tháng; </a:t>
            </a:r>
            <a:r>
              <a:rPr lang="en-US" sz="1600" dirty="0" smtClean="0">
                <a:solidFill>
                  <a:srgbClr val="002060"/>
                </a:solidFill>
                <a:latin typeface="Times New Roman" panose="02020603050405020304" pitchFamily="18" charset="0"/>
                <a:cs typeface="Times New Roman" panose="02020603050405020304" pitchFamily="18" charset="0"/>
              </a:rPr>
              <a:t>3. </a:t>
            </a:r>
            <a:r>
              <a:rPr lang="en-US" sz="1600" dirty="0">
                <a:solidFill>
                  <a:srgbClr val="002060"/>
                </a:solidFill>
                <a:latin typeface="Times New Roman" panose="02020603050405020304" pitchFamily="18" charset="0"/>
                <a:cs typeface="Times New Roman" panose="02020603050405020304" pitchFamily="18" charset="0"/>
              </a:rPr>
              <a:t>K</a:t>
            </a:r>
            <a:r>
              <a:rPr lang="vi-VN" sz="1600" dirty="0" smtClean="0">
                <a:solidFill>
                  <a:srgbClr val="002060"/>
                </a:solidFill>
                <a:latin typeface="Times New Roman" panose="02020603050405020304" pitchFamily="18" charset="0"/>
                <a:cs typeface="Times New Roman" panose="02020603050405020304" pitchFamily="18" charset="0"/>
              </a:rPr>
              <a:t>hoản </a:t>
            </a:r>
            <a:r>
              <a:rPr lang="vi-VN" sz="1600" dirty="0">
                <a:solidFill>
                  <a:srgbClr val="002060"/>
                </a:solidFill>
                <a:latin typeface="Times New Roman" panose="02020603050405020304" pitchFamily="18" charset="0"/>
                <a:cs typeface="Times New Roman" panose="02020603050405020304" pitchFamily="18" charset="0"/>
              </a:rPr>
              <a:t>chi cho nhu cầu giải trí ở tháng 2 quá lớn (chiếm tới 40% tổng số tiền mà bạn hiện có); </a:t>
            </a:r>
            <a:r>
              <a:rPr lang="en-US" sz="1600" dirty="0" smtClean="0">
                <a:solidFill>
                  <a:srgbClr val="002060"/>
                </a:solidFill>
                <a:latin typeface="Times New Roman" panose="02020603050405020304" pitchFamily="18" charset="0"/>
                <a:cs typeface="Times New Roman" panose="02020603050405020304" pitchFamily="18" charset="0"/>
              </a:rPr>
              <a:t>4. </a:t>
            </a:r>
            <a:r>
              <a:rPr lang="en-US" sz="1600" dirty="0">
                <a:solidFill>
                  <a:srgbClr val="002060"/>
                </a:solidFill>
                <a:latin typeface="Times New Roman" panose="02020603050405020304" pitchFamily="18" charset="0"/>
                <a:cs typeface="Times New Roman" panose="02020603050405020304" pitchFamily="18" charset="0"/>
              </a:rPr>
              <a:t>B</a:t>
            </a:r>
            <a:r>
              <a:rPr lang="vi-VN" sz="1600" dirty="0" smtClean="0">
                <a:solidFill>
                  <a:srgbClr val="002060"/>
                </a:solidFill>
                <a:latin typeface="Times New Roman" panose="02020603050405020304" pitchFamily="18" charset="0"/>
                <a:cs typeface="Times New Roman" panose="02020603050405020304" pitchFamily="18" charset="0"/>
              </a:rPr>
              <a:t>ạn </a:t>
            </a:r>
            <a:r>
              <a:rPr lang="vi-VN" sz="1600" dirty="0">
                <a:solidFill>
                  <a:srgbClr val="002060"/>
                </a:solidFill>
                <a:latin typeface="Times New Roman" panose="02020603050405020304" pitchFamily="18" charset="0"/>
                <a:cs typeface="Times New Roman" panose="02020603050405020304" pitchFamily="18" charset="0"/>
              </a:rPr>
              <a:t>An còn chi tiêu tùy hứng, kế hoạch chi tiêu chưa cụ thể (tháng 1 chỉ dành 20.000 đồng cho mục đích giải trí; nhưng tháng 2, An dành tới 120.000 đồng để giải trí)</a:t>
            </a:r>
            <a:endParaRPr lang="en-US" sz="1600"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711354" y="4148810"/>
            <a:ext cx="7252995" cy="923330"/>
          </a:xfrm>
          <a:prstGeom prst="rect">
            <a:avLst/>
          </a:prstGeom>
          <a:noFill/>
        </p:spPr>
        <p:txBody>
          <a:bodyPr wrap="square" rtlCol="0">
            <a:spAutoFit/>
          </a:bodyPr>
          <a:lstStyle/>
          <a:p>
            <a:r>
              <a:rPr lang="vi-VN" sz="1800" dirty="0">
                <a:solidFill>
                  <a:srgbClr val="002060"/>
                </a:solidFill>
                <a:latin typeface="Times New Roman" panose="02020603050405020304" pitchFamily="18" charset="0"/>
                <a:cs typeface="Times New Roman" panose="02020603050405020304" pitchFamily="18" charset="0"/>
              </a:rPr>
              <a:t>+ Liệt kê những thứ cần mua trước khi đi mua sắm.</a:t>
            </a:r>
          </a:p>
          <a:p>
            <a:r>
              <a:rPr lang="vi-VN" sz="1800" dirty="0">
                <a:solidFill>
                  <a:srgbClr val="002060"/>
                </a:solidFill>
                <a:latin typeface="Times New Roman" panose="02020603050405020304" pitchFamily="18" charset="0"/>
                <a:cs typeface="Times New Roman" panose="02020603050405020304" pitchFamily="18" charset="0"/>
              </a:rPr>
              <a:t>+ Xác định thứ tự ưu tiên những thứ cần mua.</a:t>
            </a:r>
          </a:p>
          <a:p>
            <a:r>
              <a:rPr lang="vi-VN" sz="1800" dirty="0">
                <a:solidFill>
                  <a:srgbClr val="002060"/>
                </a:solidFill>
                <a:latin typeface="Times New Roman" panose="02020603050405020304" pitchFamily="18" charset="0"/>
                <a:cs typeface="Times New Roman" panose="02020603050405020304" pitchFamily="18" charset="0"/>
              </a:rPr>
              <a:t>+ Chỉ mua những thứ cần thiết, trong khả năng chi trả của bản thân</a:t>
            </a:r>
            <a:r>
              <a:rPr lang="vi-VN"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4388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p:nvPr/>
        </p:nvSpPr>
        <p:spPr>
          <a:xfrm>
            <a:off x="0" y="173306"/>
            <a:ext cx="9076888" cy="87531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1"/>
              </a:buClr>
              <a:buSzPts val="1800"/>
              <a:buFont typeface="Dosis"/>
              <a:buAutoNum type="arabicPeriod"/>
              <a:defRPr sz="1200" b="0" i="0" u="none" strike="noStrike" cap="none">
                <a:solidFill>
                  <a:srgbClr val="2F3C72"/>
                </a:solidFill>
                <a:latin typeface="Dosis"/>
                <a:ea typeface="Dosis"/>
                <a:cs typeface="Dosis"/>
                <a:sym typeface="Dosis"/>
              </a:defRPr>
            </a:lvl1pPr>
            <a:lvl2pPr marL="914400" marR="0" lvl="1" indent="-317500" algn="l" rtl="0">
              <a:lnSpc>
                <a:spcPct val="100000"/>
              </a:lnSpc>
              <a:spcBef>
                <a:spcPts val="0"/>
              </a:spcBef>
              <a:spcAft>
                <a:spcPts val="0"/>
              </a:spcAft>
              <a:buClr>
                <a:srgbClr val="2F3C72"/>
              </a:buClr>
              <a:buSzPts val="1400"/>
              <a:buFont typeface="Dosis"/>
              <a:buAutoNum type="alphaLcPeriod"/>
              <a:defRPr sz="1400" b="0" i="0" u="none" strike="noStrike" cap="none">
                <a:solidFill>
                  <a:srgbClr val="2F3C72"/>
                </a:solidFill>
                <a:latin typeface="Dosis"/>
                <a:ea typeface="Dosis"/>
                <a:cs typeface="Dosis"/>
                <a:sym typeface="Dosis"/>
              </a:defRPr>
            </a:lvl2pPr>
            <a:lvl3pPr marL="1371600" marR="0" lvl="2" indent="-317500" algn="l" rtl="0">
              <a:lnSpc>
                <a:spcPct val="100000"/>
              </a:lnSpc>
              <a:spcBef>
                <a:spcPts val="0"/>
              </a:spcBef>
              <a:spcAft>
                <a:spcPts val="0"/>
              </a:spcAft>
              <a:buClr>
                <a:srgbClr val="2F3C72"/>
              </a:buClr>
              <a:buSzPts val="1400"/>
              <a:buFont typeface="Dosis"/>
              <a:buAutoNum type="romanLcPeriod"/>
              <a:defRPr sz="1400" b="0" i="0" u="none" strike="noStrike" cap="none">
                <a:solidFill>
                  <a:srgbClr val="2F3C72"/>
                </a:solidFill>
                <a:latin typeface="Dosis"/>
                <a:ea typeface="Dosis"/>
                <a:cs typeface="Dosis"/>
                <a:sym typeface="Dosis"/>
              </a:defRPr>
            </a:lvl3pPr>
            <a:lvl4pPr marL="1828800" marR="0" lvl="3" indent="-317500" algn="l" rtl="0">
              <a:lnSpc>
                <a:spcPct val="100000"/>
              </a:lnSpc>
              <a:spcBef>
                <a:spcPts val="0"/>
              </a:spcBef>
              <a:spcAft>
                <a:spcPts val="0"/>
              </a:spcAft>
              <a:buClr>
                <a:srgbClr val="2F3C72"/>
              </a:buClr>
              <a:buSzPts val="1400"/>
              <a:buFont typeface="Dosis"/>
              <a:buAutoNum type="arabicPeriod"/>
              <a:defRPr sz="1400" b="0" i="0" u="none" strike="noStrike" cap="none">
                <a:solidFill>
                  <a:srgbClr val="2F3C72"/>
                </a:solidFill>
                <a:latin typeface="Dosis"/>
                <a:ea typeface="Dosis"/>
                <a:cs typeface="Dosis"/>
                <a:sym typeface="Dosis"/>
              </a:defRPr>
            </a:lvl4pPr>
            <a:lvl5pPr marL="2286000" marR="0" lvl="4" indent="-317500" algn="l" rtl="0">
              <a:lnSpc>
                <a:spcPct val="100000"/>
              </a:lnSpc>
              <a:spcBef>
                <a:spcPts val="0"/>
              </a:spcBef>
              <a:spcAft>
                <a:spcPts val="0"/>
              </a:spcAft>
              <a:buClr>
                <a:srgbClr val="2F3C72"/>
              </a:buClr>
              <a:buSzPts val="1400"/>
              <a:buFont typeface="Dosis"/>
              <a:buAutoNum type="alphaLcPeriod"/>
              <a:defRPr sz="1400" b="0" i="0" u="none" strike="noStrike" cap="none">
                <a:solidFill>
                  <a:srgbClr val="2F3C72"/>
                </a:solidFill>
                <a:latin typeface="Dosis"/>
                <a:ea typeface="Dosis"/>
                <a:cs typeface="Dosis"/>
                <a:sym typeface="Dosis"/>
              </a:defRPr>
            </a:lvl5pPr>
            <a:lvl6pPr marL="2743200" marR="0" lvl="5" indent="-317500" algn="l" rtl="0">
              <a:lnSpc>
                <a:spcPct val="100000"/>
              </a:lnSpc>
              <a:spcBef>
                <a:spcPts val="0"/>
              </a:spcBef>
              <a:spcAft>
                <a:spcPts val="0"/>
              </a:spcAft>
              <a:buClr>
                <a:srgbClr val="2F3C72"/>
              </a:buClr>
              <a:buSzPts val="1400"/>
              <a:buFont typeface="Dosis"/>
              <a:buAutoNum type="romanLcPeriod"/>
              <a:defRPr sz="1400" b="0" i="0" u="none" strike="noStrike" cap="none">
                <a:solidFill>
                  <a:srgbClr val="2F3C72"/>
                </a:solidFill>
                <a:latin typeface="Dosis"/>
                <a:ea typeface="Dosis"/>
                <a:cs typeface="Dosis"/>
                <a:sym typeface="Dosis"/>
              </a:defRPr>
            </a:lvl6pPr>
            <a:lvl7pPr marL="3200400" marR="0" lvl="6" indent="-317500" algn="l" rtl="0">
              <a:lnSpc>
                <a:spcPct val="100000"/>
              </a:lnSpc>
              <a:spcBef>
                <a:spcPts val="0"/>
              </a:spcBef>
              <a:spcAft>
                <a:spcPts val="0"/>
              </a:spcAft>
              <a:buClr>
                <a:srgbClr val="2F3C72"/>
              </a:buClr>
              <a:buSzPts val="1400"/>
              <a:buFont typeface="Dosis"/>
              <a:buAutoNum type="arabicPeriod"/>
              <a:defRPr sz="1400" b="0" i="0" u="none" strike="noStrike" cap="none">
                <a:solidFill>
                  <a:srgbClr val="2F3C72"/>
                </a:solidFill>
                <a:latin typeface="Dosis"/>
                <a:ea typeface="Dosis"/>
                <a:cs typeface="Dosis"/>
                <a:sym typeface="Dosis"/>
              </a:defRPr>
            </a:lvl7pPr>
            <a:lvl8pPr marL="3657600" marR="0" lvl="7" indent="-317500" algn="l" rtl="0">
              <a:lnSpc>
                <a:spcPct val="100000"/>
              </a:lnSpc>
              <a:spcBef>
                <a:spcPts val="0"/>
              </a:spcBef>
              <a:spcAft>
                <a:spcPts val="0"/>
              </a:spcAft>
              <a:buClr>
                <a:srgbClr val="2F3C72"/>
              </a:buClr>
              <a:buSzPts val="1400"/>
              <a:buFont typeface="Dosis"/>
              <a:buAutoNum type="alphaLcPeriod"/>
              <a:defRPr sz="1400" b="0" i="0" u="none" strike="noStrike" cap="none">
                <a:solidFill>
                  <a:srgbClr val="2F3C72"/>
                </a:solidFill>
                <a:latin typeface="Dosis"/>
                <a:ea typeface="Dosis"/>
                <a:cs typeface="Dosis"/>
                <a:sym typeface="Dosis"/>
              </a:defRPr>
            </a:lvl8pPr>
            <a:lvl9pPr marL="4114800" marR="0" lvl="8" indent="-317500" algn="l" rtl="0">
              <a:lnSpc>
                <a:spcPct val="115000"/>
              </a:lnSpc>
              <a:spcBef>
                <a:spcPts val="0"/>
              </a:spcBef>
              <a:spcAft>
                <a:spcPts val="0"/>
              </a:spcAft>
              <a:buClr>
                <a:srgbClr val="2F3C72"/>
              </a:buClr>
              <a:buSzPts val="1400"/>
              <a:buFont typeface="Dosis"/>
              <a:buAutoNum type="romanLcPeriod"/>
              <a:defRPr sz="1400" b="0" i="0" u="none" strike="noStrike" cap="none">
                <a:solidFill>
                  <a:srgbClr val="2F3C72"/>
                </a:solidFill>
                <a:latin typeface="Dosis"/>
                <a:ea typeface="Dosis"/>
                <a:cs typeface="Dosis"/>
                <a:sym typeface="Dosis"/>
              </a:defRPr>
            </a:lvl9pPr>
          </a:lstStyle>
          <a:p>
            <a:pPr marL="0" indent="0">
              <a:buFont typeface="Dosis"/>
              <a:buNone/>
            </a:pPr>
            <a:r>
              <a:rPr lang="en-US" sz="2400" b="1" i="1" dirty="0">
                <a:solidFill>
                  <a:schemeClr val="tx1"/>
                </a:solidFill>
                <a:latin typeface="Times New Roman" panose="02020603050405020304" pitchFamily="18" charset="0"/>
                <a:cs typeface="Times New Roman" panose="02020603050405020304" pitchFamily="18" charset="0"/>
              </a:rPr>
              <a:t>?</a:t>
            </a:r>
            <a:r>
              <a:rPr lang="en-US" sz="2400" b="1" i="1" dirty="0" smtClean="0">
                <a:solidFill>
                  <a:schemeClr val="tx1"/>
                </a:solidFill>
                <a:latin typeface="Times New Roman" panose="02020603050405020304" pitchFamily="18" charset="0"/>
                <a:cs typeface="Times New Roman" panose="02020603050405020304" pitchFamily="18" charset="0"/>
              </a:rPr>
              <a:t> </a:t>
            </a:r>
            <a:r>
              <a:rPr lang="vi-VN" sz="2400" b="1" i="1" dirty="0">
                <a:solidFill>
                  <a:schemeClr val="tx1"/>
                </a:solidFill>
                <a:latin typeface="Times New Roman" panose="02020603050405020304" pitchFamily="18" charset="0"/>
                <a:cs typeface="Times New Roman" panose="02020603050405020304" pitchFamily="18" charset="0"/>
              </a:rPr>
              <a:t>Em hãy sắp xếp thứ tự các bước lập kế hoạch chi tiêu sao cho hợp lí. </a:t>
            </a:r>
            <a:endParaRPr lang="en-US" sz="2400" b="1" i="1"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1083115" y="1194663"/>
            <a:ext cx="6256316" cy="3087415"/>
          </a:xfrm>
          <a:prstGeom prst="rect">
            <a:avLst/>
          </a:prstGeom>
        </p:spPr>
      </p:pic>
      <p:sp>
        <p:nvSpPr>
          <p:cNvPr id="2" name="Oval 1"/>
          <p:cNvSpPr/>
          <p:nvPr/>
        </p:nvSpPr>
        <p:spPr>
          <a:xfrm>
            <a:off x="1384182" y="3246538"/>
            <a:ext cx="486561" cy="40267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1</a:t>
            </a:r>
            <a:endParaRPr lang="en-US" sz="2000" b="1" dirty="0">
              <a:latin typeface="Times New Roman" panose="02020603050405020304" pitchFamily="18" charset="0"/>
              <a:cs typeface="Times New Roman" panose="02020603050405020304" pitchFamily="18" charset="0"/>
            </a:endParaRPr>
          </a:p>
        </p:txBody>
      </p:sp>
      <p:sp>
        <p:nvSpPr>
          <p:cNvPr id="12" name="Oval 11"/>
          <p:cNvSpPr/>
          <p:nvPr/>
        </p:nvSpPr>
        <p:spPr>
          <a:xfrm>
            <a:off x="1268134" y="1781258"/>
            <a:ext cx="486561" cy="40267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2</a:t>
            </a:r>
          </a:p>
        </p:txBody>
      </p:sp>
      <p:sp>
        <p:nvSpPr>
          <p:cNvPr id="13" name="Oval 12"/>
          <p:cNvSpPr/>
          <p:nvPr/>
        </p:nvSpPr>
        <p:spPr>
          <a:xfrm>
            <a:off x="3325533" y="1781257"/>
            <a:ext cx="486561" cy="40267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3</a:t>
            </a:r>
          </a:p>
        </p:txBody>
      </p:sp>
      <p:sp>
        <p:nvSpPr>
          <p:cNvPr id="14" name="Oval 13"/>
          <p:cNvSpPr/>
          <p:nvPr/>
        </p:nvSpPr>
        <p:spPr>
          <a:xfrm>
            <a:off x="5382933" y="1806427"/>
            <a:ext cx="486561" cy="40267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4</a:t>
            </a:r>
          </a:p>
        </p:txBody>
      </p:sp>
      <p:sp>
        <p:nvSpPr>
          <p:cNvPr id="15" name="Oval 14"/>
          <p:cNvSpPr/>
          <p:nvPr/>
        </p:nvSpPr>
        <p:spPr>
          <a:xfrm>
            <a:off x="4288170" y="3045202"/>
            <a:ext cx="486561" cy="40267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5</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P spid="14" grpId="0" animBg="1"/>
      <p:bldP spid="15" grpId="0" animBg="1"/>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113</TotalTime>
  <Words>972</Words>
  <Application>Microsoft Office PowerPoint</Application>
  <PresentationFormat>On-screen Show (16:9)</PresentationFormat>
  <Paragraphs>95</Paragraphs>
  <Slides>16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Fredoka One</vt:lpstr>
      <vt:lpstr>SVN-Dessert Menu Script</vt:lpstr>
      <vt:lpstr>SVN-Sarifa</vt:lpstr>
      <vt:lpstr>SVN-Internation</vt:lpstr>
      <vt:lpstr>inpin heiti</vt:lpstr>
      <vt:lpstr>Wingdings 3</vt:lpstr>
      <vt:lpstr>Arial</vt:lpstr>
      <vt:lpstr>Century Gothic</vt:lpstr>
      <vt:lpstr>Times New Roman</vt:lpstr>
      <vt:lpstr>Dosis</vt:lpstr>
      <vt:lpstr>Slice</vt:lpstr>
      <vt:lpstr>PowerPoint Presentation</vt:lpstr>
      <vt:lpstr>Hình ảnh chiếc xô bị thủng làm cho em liên tưởng đến điều gì trong  quản lí chi tiêu?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DT Computer</cp:lastModifiedBy>
  <cp:revision>50</cp:revision>
  <dcterms:created xsi:type="dcterms:W3CDTF">2023-08-03T03:40:01Z</dcterms:created>
  <dcterms:modified xsi:type="dcterms:W3CDTF">2024-02-18T13:11:31Z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4AC3EDB52AA142DA82512CC3A66933F9</vt:lpwstr>
  </property>
  <property fmtid="{D5CDD505-2E9C-101B-9397-08002B2CF9AE}" pid="3" name="KSOProductBuildVer">
    <vt:lpwstr>1033-11.2.0.11537</vt:lpwstr>
  </property>
</Properties>
</file>