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611" r:id="rId2"/>
    <p:sldId id="613" r:id="rId3"/>
    <p:sldId id="612" r:id="rId4"/>
    <p:sldId id="596" r:id="rId5"/>
    <p:sldId id="594" r:id="rId6"/>
    <p:sldId id="597" r:id="rId7"/>
    <p:sldId id="599" r:id="rId8"/>
    <p:sldId id="593" r:id="rId9"/>
    <p:sldId id="598" r:id="rId10"/>
    <p:sldId id="600" r:id="rId11"/>
    <p:sldId id="601" r:id="rId12"/>
    <p:sldId id="610" r:id="rId13"/>
    <p:sldId id="602" r:id="rId14"/>
    <p:sldId id="603" r:id="rId15"/>
    <p:sldId id="607" r:id="rId16"/>
    <p:sldId id="614" r:id="rId17"/>
    <p:sldId id="604" r:id="rId18"/>
    <p:sldId id="381" r:id="rId19"/>
    <p:sldId id="382"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 Trang" initials="TT" lastIdx="6" clrIdx="0">
    <p:extLst>
      <p:ext uri="{19B8F6BF-5375-455C-9EA6-DF929625EA0E}">
        <p15:presenceInfo xmlns:p15="http://schemas.microsoft.com/office/powerpoint/2012/main" userId="07b9ec9bca04933d" providerId="Windows Live"/>
      </p:ext>
    </p:extLst>
  </p:cmAuthor>
  <p:cmAuthor id="2" name="Kiều Thị Phương Thuỷ" initials="KTPT" lastIdx="9" clrIdx="1">
    <p:extLst>
      <p:ext uri="{19B8F6BF-5375-455C-9EA6-DF929625EA0E}">
        <p15:presenceInfo xmlns:p15="http://schemas.microsoft.com/office/powerpoint/2012/main" userId="S::phuongthuy@office365vn.org::21d9696b-2f94-4079-97fd-f009f3b739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93FF"/>
    <a:srgbClr val="FFECAF"/>
    <a:srgbClr val="FF4FFF"/>
    <a:srgbClr val="CC00CC"/>
    <a:srgbClr val="7F7F7F"/>
    <a:srgbClr val="E6E6E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0AF8A-C826-4D40-9480-5C1ECF0753A3}" type="datetimeFigureOut">
              <a:rPr lang="en-US" smtClean="0"/>
              <a:t>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E79D3-83D5-4E39-B492-F5F09D62E4C9}" type="slidenum">
              <a:rPr lang="en-US" smtClean="0"/>
              <a:t>‹#›</a:t>
            </a:fld>
            <a:endParaRPr lang="en-US"/>
          </a:p>
        </p:txBody>
      </p:sp>
    </p:spTree>
    <p:extLst>
      <p:ext uri="{BB962C8B-B14F-4D97-AF65-F5344CB8AC3E}">
        <p14:creationId xmlns:p14="http://schemas.microsoft.com/office/powerpoint/2010/main" val="236474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2/27/2024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video" Target="../media/media2.mp4"/><Relationship Id="rId7" Type="http://schemas.openxmlformats.org/officeDocument/2006/relationships/image" Target="../media/image20.wmf"/><Relationship Id="rId2" Type="http://schemas.microsoft.com/office/2007/relationships/media" Target="../media/media2.mp4"/><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1.png"/><Relationship Id="rId10" Type="http://schemas.openxmlformats.org/officeDocument/2006/relationships/image" Target="../media/image27.emf"/><Relationship Id="rId4" Type="http://schemas.openxmlformats.org/officeDocument/2006/relationships/slideLayout" Target="../slideLayouts/slideLayout2.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png"/><Relationship Id="rId5" Type="http://schemas.openxmlformats.org/officeDocument/2006/relationships/image" Target="../media/image46.png"/><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emf"/><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233634" y="761251"/>
            <a:ext cx="11544383" cy="14718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0000"/>
              </a:lnSpc>
            </a:pPr>
            <a:r>
              <a:rPr lang="en-US" altLang="en-US"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 dụ 1:</a:t>
            </a:r>
            <a:r>
              <a:rPr lang="en-US" alt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 17 </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 tả vị trí tương đối của Mặt Trời, Mặt Trăng và Trái Đất khi xảy ra hiện tượng Nhật thực. </a:t>
            </a:r>
          </a:p>
          <a:p>
            <a:pPr marL="0" indent="0" algn="just">
              <a:lnSpc>
                <a:spcPct val="110000"/>
              </a:lnSpc>
              <a:buNone/>
            </a:pPr>
            <a:endParaRPr lang="en-US">
              <a:solidFill>
                <a:schemeClr val="bg1"/>
              </a:solidFill>
            </a:endParaRPr>
          </a:p>
        </p:txBody>
      </p:sp>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9F3BBB9-BB6F-6B04-DAB9-1DC6B2365D82}"/>
              </a:ext>
            </a:extLst>
          </p:cNvPr>
          <p:cNvPicPr>
            <a:picLocks noChangeAspect="1"/>
          </p:cNvPicPr>
          <p:nvPr/>
        </p:nvPicPr>
        <p:blipFill>
          <a:blip r:embed="rId2"/>
          <a:stretch>
            <a:fillRect/>
          </a:stretch>
        </p:blipFill>
        <p:spPr>
          <a:xfrm>
            <a:off x="233634" y="3059058"/>
            <a:ext cx="7425377" cy="3373078"/>
          </a:xfrm>
          <a:prstGeom prst="rect">
            <a:avLst/>
          </a:prstGeom>
        </p:spPr>
      </p:pic>
      <p:sp>
        <p:nvSpPr>
          <p:cNvPr id="11"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80C48B-AE60-5F06-0967-A025F0D0971D}"/>
              </a:ext>
            </a:extLst>
          </p:cNvPr>
          <p:cNvSpPr txBox="1">
            <a:spLocks/>
          </p:cNvSpPr>
          <p:nvPr/>
        </p:nvSpPr>
        <p:spPr>
          <a:xfrm>
            <a:off x="233635" y="1918218"/>
            <a:ext cx="12088829" cy="11817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Gọi khoảng cách từ Trái Đất đến Mặt Trời, Mặt Trăng lần lượt là </a:t>
            </a:r>
            <a:r>
              <a:rPr 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i="1" baseline="-25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ES</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i="1" baseline="-25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just">
              <a:lnSpc>
                <a:spcPct val="100000"/>
              </a:lnSpc>
              <a:buNone/>
            </a:pP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Gọi bán kính của Mặt Trời, Mặt Trăng lần lượt là </a:t>
            </a:r>
            <a:r>
              <a:rPr 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i="1" baseline="-25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SH</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i="1" baseline="-25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a:t>
            </a:r>
            <a:r>
              <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00000"/>
              </a:lnSpc>
            </a:pPr>
            <a:endParaRPr lang="en-US">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buNone/>
            </a:pPr>
            <a:endParaRPr lang="en-US">
              <a:solidFill>
                <a:schemeClr val="bg1"/>
              </a:solidFill>
            </a:endParaRPr>
          </a:p>
        </p:txBody>
      </p:sp>
      <mc:AlternateContent xmlns:mc="http://schemas.openxmlformats.org/markup-compatibility/2006" xmlns:a14="http://schemas.microsoft.com/office/drawing/2010/main">
        <mc:Choice Requires="a14">
          <p:sp>
            <p:nvSpPr>
              <p:cNvPr id="12"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DF32488-EB0E-18B3-7214-2286021F9E48}"/>
                  </a:ext>
                </a:extLst>
              </p:cNvPr>
              <p:cNvSpPr txBox="1">
                <a:spLocks/>
              </p:cNvSpPr>
              <p:nvPr/>
            </p:nvSpPr>
            <p:spPr>
              <a:xfrm>
                <a:off x="7943732" y="4745597"/>
                <a:ext cx="4014634" cy="9553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7200" b="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Chứng minh: </a:t>
                </a:r>
                <a14:m>
                  <m:oMath xmlns:m="http://schemas.openxmlformats.org/officeDocument/2006/math">
                    <m:f>
                      <m:fPr>
                        <m:ctrlPr>
                          <a:rPr lang="en-US" i="1">
                            <a:solidFill>
                              <a:srgbClr val="FFFF00"/>
                            </a:solidFill>
                            <a:latin typeface="Cambria Math" panose="02040503050406030204" pitchFamily="18" charset="0"/>
                            <a:ea typeface="Times New Roman" panose="02020603050405020304" pitchFamily="18" charset="0"/>
                          </a:rPr>
                        </m:ctrlPr>
                      </m:fPr>
                      <m:num>
                        <m:r>
                          <m:rPr>
                            <m:nor/>
                          </m:rPr>
                          <a:rPr lang="en-US"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i="1" baseline="-25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m</m:t>
                        </m:r>
                      </m:num>
                      <m:den>
                        <m:r>
                          <m:rPr>
                            <m:nor/>
                          </m:rPr>
                          <a:rPr lang="en-US"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i="1" baseline="-25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s</m:t>
                        </m:r>
                      </m:den>
                    </m:f>
                    <m:r>
                      <a:rPr lang="en-US" i="1">
                        <a:solidFill>
                          <a:srgbClr val="FFFF00"/>
                        </a:solidFill>
                        <a:latin typeface="Cambria Math" panose="02040503050406030204" pitchFamily="18" charset="0"/>
                        <a:ea typeface="Times New Roman" panose="02020603050405020304" pitchFamily="18" charset="0"/>
                      </a:rPr>
                      <m:t>=</m:t>
                    </m:r>
                    <m:f>
                      <m:fPr>
                        <m:ctrlPr>
                          <a:rPr lang="en-US" i="1">
                            <a:solidFill>
                              <a:srgbClr val="FFFF00"/>
                            </a:solidFill>
                            <a:latin typeface="Cambria Math" panose="02040503050406030204" pitchFamily="18" charset="0"/>
                            <a:ea typeface="Times New Roman" panose="02020603050405020304" pitchFamily="18" charset="0"/>
                          </a:rPr>
                        </m:ctrlPr>
                      </m:fPr>
                      <m:num>
                        <m:r>
                          <m:rPr>
                            <m:nor/>
                          </m:rPr>
                          <a:rPr lang="en-US"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d</m:t>
                        </m:r>
                        <m:r>
                          <m:rPr>
                            <m:nor/>
                          </m:rPr>
                          <a:rPr lang="en-US" i="1" baseline="-25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m</m:t>
                        </m:r>
                      </m:num>
                      <m:den>
                        <m:r>
                          <m:rPr>
                            <m:nor/>
                          </m:rPr>
                          <a:rPr lang="en-US"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d</m:t>
                        </m:r>
                        <m:r>
                          <m:rPr>
                            <m:nor/>
                          </m:rPr>
                          <a:rPr lang="en-US" i="1" baseline="-25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s</m:t>
                        </m:r>
                      </m:den>
                    </m:f>
                  </m:oMath>
                </a14:m>
                <a:r>
                  <a:rPr lang="en-US">
                    <a:solidFill>
                      <a:srgbClr val="FFFF00"/>
                    </a:solidFill>
                    <a:latin typeface="Times New Roman" panose="02020603050405020304" pitchFamily="18" charset="0"/>
                    <a:cs typeface="Times New Roman" panose="02020603050405020304" pitchFamily="18" charset="0"/>
                  </a:rPr>
                  <a:t>.</a:t>
                </a:r>
              </a:p>
              <a:p>
                <a:pPr marL="0" indent="0" algn="just">
                  <a:lnSpc>
                    <a:spcPct val="100000"/>
                  </a:lnSpc>
                  <a:buNone/>
                </a:pPr>
                <a:endParaRPr lang="en-US">
                  <a:solidFill>
                    <a:schemeClr val="bg1"/>
                  </a:solidFill>
                </a:endParaRPr>
              </a:p>
            </p:txBody>
          </p:sp>
        </mc:Choice>
        <mc:Fallback xmlns="">
          <p:sp>
            <p:nvSpPr>
              <p:cNvPr id="12"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DF32488-EB0E-18B3-7214-2286021F9E48}"/>
                  </a:ext>
                </a:extLst>
              </p:cNvPr>
              <p:cNvSpPr txBox="1">
                <a:spLocks noRot="1" noChangeAspect="1" noMove="1" noResize="1" noEditPoints="1" noAdjustHandles="1" noChangeArrowheads="1" noChangeShapeType="1" noTextEdit="1"/>
              </p:cNvSpPr>
              <p:nvPr/>
            </p:nvSpPr>
            <p:spPr>
              <a:xfrm>
                <a:off x="7943732" y="4745597"/>
                <a:ext cx="4014634" cy="955343"/>
              </a:xfrm>
              <a:prstGeom prst="rect">
                <a:avLst/>
              </a:prstGeom>
              <a:blipFill>
                <a:blip r:embed="rId3"/>
                <a:stretch>
                  <a:fillRect l="-11381" t="-24204" r="-303" b="-77070"/>
                </a:stretch>
              </a:blipFill>
            </p:spPr>
            <p:txBody>
              <a:bodyPr/>
              <a:lstStyle/>
              <a:p>
                <a:r>
                  <a:rPr lang="en-US">
                    <a:noFill/>
                  </a:rPr>
                  <a:t> </a:t>
                </a:r>
              </a:p>
            </p:txBody>
          </p:sp>
        </mc:Fallback>
      </mc:AlternateContent>
      <p:sp>
        <p:nvSpPr>
          <p:cNvPr id="13"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6F0E9A7-7C41-DAD5-7EB0-22FAB6B4DFB7}"/>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endParaRPr lang="en-US" sz="2800" dirty="0">
              <a:solidFill>
                <a:srgbClr val="FFFF00"/>
              </a:solidFill>
            </a:endParaRPr>
          </a:p>
        </p:txBody>
      </p:sp>
    </p:spTree>
    <p:extLst>
      <p:ext uri="{BB962C8B-B14F-4D97-AF65-F5344CB8AC3E}">
        <p14:creationId xmlns:p14="http://schemas.microsoft.com/office/powerpoint/2010/main" val="48378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left)">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left)">
                                      <p:cBhvr>
                                        <p:cTn id="23" dur="5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3.15.47+K4lPs7H94VUqPe2XwIsfPRnrXQE//QTEXxb8/8N4CNc6FpgZahzpTjFhMzSA7T/nHJa11DE8Ng2TP3iAmRczFlmslSuUNOgUeb6yRvs0="/>
          <p:cNvSpPr/>
          <p:nvPr/>
        </p:nvSpPr>
        <p:spPr>
          <a:xfrm>
            <a:off x="545870" y="927216"/>
            <a:ext cx="11033760" cy="1578894"/>
          </a:xfrm>
          <a:prstGeom prst="rect">
            <a:avLst/>
          </a:prstGeom>
        </p:spPr>
        <p:txBody>
          <a:bodyPr wrap="square">
            <a:spAutoFit/>
          </a:bodyPr>
          <a:lstStyle/>
          <a:p>
            <a:pPr algn="just">
              <a:lnSpc>
                <a:spcPct val="115000"/>
              </a:lnSpc>
              <a:spcAft>
                <a:spcPts val="0"/>
              </a:spcAft>
            </a:pPr>
            <a:r>
              <a:rPr lang="fr-FR" sz="2800" b="1">
                <a:solidFill>
                  <a:srgbClr val="FFC000"/>
                </a:solidFill>
                <a:latin typeface="Times New Roman" panose="02020603050405020304" pitchFamily="18" charset="0"/>
                <a:ea typeface="Times New Roman" panose="02020603050405020304" pitchFamily="18" charset="0"/>
              </a:rPr>
              <a:t>Luyện tập 1: </a:t>
            </a:r>
            <a:r>
              <a:rPr lang="fr-FR" sz="2800">
                <a:solidFill>
                  <a:schemeClr val="bg1"/>
                </a:solidFill>
                <a:latin typeface="Times New Roman" panose="02020603050405020304" pitchFamily="18" charset="0"/>
                <a:ea typeface="Times New Roman" panose="02020603050405020304" pitchFamily="18" charset="0"/>
              </a:rPr>
              <a:t>Bạn Loan đặt một cái que lên bàn cờ vua như ở </a:t>
            </a:r>
            <a:r>
              <a:rPr lang="fr-FR" sz="2800" i="1">
                <a:solidFill>
                  <a:schemeClr val="bg1"/>
                </a:solidFill>
                <a:latin typeface="Times New Roman" panose="02020603050405020304" pitchFamily="18" charset="0"/>
                <a:ea typeface="Times New Roman" panose="02020603050405020304" pitchFamily="18" charset="0"/>
              </a:rPr>
              <a:t>Hình 20</a:t>
            </a:r>
            <a:r>
              <a:rPr lang="fr-FR" sz="2800">
                <a:solidFill>
                  <a:schemeClr val="bg1"/>
                </a:solidFill>
                <a:latin typeface="Times New Roman" panose="02020603050405020304" pitchFamily="18" charset="0"/>
                <a:ea typeface="Times New Roman" panose="02020603050405020304" pitchFamily="18" charset="0"/>
              </a:rPr>
              <a:t>. Bạn ấy nói rằng: Không sử dụng thước đo, có thể chia cái que đó thành ba phần bằng nhau. </a:t>
            </a:r>
            <a:r>
              <a:rPr lang="en-US" sz="2800">
                <a:solidFill>
                  <a:schemeClr val="bg1"/>
                </a:solidFill>
                <a:latin typeface="Times New Roman" panose="02020603050405020304" pitchFamily="18" charset="0"/>
                <a:ea typeface="Times New Roman" panose="02020603050405020304" pitchFamily="18" charset="0"/>
              </a:rPr>
              <a:t>Em hãy giải thích tại sao. </a:t>
            </a:r>
          </a:p>
        </p:txBody>
      </p:sp>
      <p:pic>
        <p:nvPicPr>
          <p:cNvPr id="3" name="Picture 2" descr="OPL20U25GSXzBJYl68kk8uQGfFKzs7yb1M4KJWUiLk6ZEvGF+qCIPSnY57AbBFCvTW2023.15.47+K4lPs7H94VUqPe2XwIsfPRnrXQE//QTEXxb8/8N4CNc6FpgZahzpTjFhMzSA7T/nHJa11DE8Ng2TP3iAmRczFlmslSuUNOgUeb6yRvs0="/>
          <p:cNvPicPr/>
          <p:nvPr/>
        </p:nvPicPr>
        <p:blipFill>
          <a:blip r:embed="rId4"/>
          <a:stretch>
            <a:fillRect/>
          </a:stretch>
        </p:blipFill>
        <p:spPr>
          <a:xfrm>
            <a:off x="3973483" y="2840529"/>
            <a:ext cx="4064924" cy="3817965"/>
          </a:xfrm>
          <a:prstGeom prst="rect">
            <a:avLst/>
          </a:prstGeom>
        </p:spPr>
      </p:pic>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94146" y="214746"/>
            <a:ext cx="11333323"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 ƯỚC LƯỢNG KHOẢNG CÁCH</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1C0FC2-C768-2C8D-193E-4B414C0847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9774" y="4530328"/>
            <a:ext cx="2327672" cy="2327672"/>
          </a:xfrm>
          <a:prstGeom prst="rect">
            <a:avLst/>
          </a:prstGeom>
        </p:spPr>
      </p:pic>
      <p:pic>
        <p:nvPicPr>
          <p:cNvPr id="9" name="3 Minute Timer with Music"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1AC0BA6E-3B17-891C-0111-46A370893C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0710" t="34405" r="21287" b="34493"/>
          <a:stretch/>
        </p:blipFill>
        <p:spPr>
          <a:xfrm>
            <a:off x="10559389" y="0"/>
            <a:ext cx="1632611" cy="492443"/>
          </a:xfrm>
          <a:prstGeom prst="rect">
            <a:avLst/>
          </a:prstGeom>
        </p:spPr>
      </p:pic>
    </p:spTree>
    <p:extLst>
      <p:ext uri="{BB962C8B-B14F-4D97-AF65-F5344CB8AC3E}">
        <p14:creationId xmlns:p14="http://schemas.microsoft.com/office/powerpoint/2010/main" val="238259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810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24" fill="hold" display="0">
                  <p:stCondLst>
                    <p:cond delay="indefinite"/>
                  </p:stCondLst>
                </p:cTn>
                <p:tgtEl>
                  <p:spTgt spid="9"/>
                </p:tgtEl>
              </p:cMediaNode>
            </p:video>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p:cNvPicPr/>
          <p:nvPr/>
        </p:nvPicPr>
        <p:blipFill>
          <a:blip r:embed="rId2"/>
          <a:stretch>
            <a:fillRect/>
          </a:stretch>
        </p:blipFill>
        <p:spPr>
          <a:xfrm>
            <a:off x="6466378" y="1406013"/>
            <a:ext cx="5562600" cy="5172933"/>
          </a:xfrm>
          <a:prstGeom prst="rect">
            <a:avLst/>
          </a:prstGeom>
        </p:spPr>
      </p:pic>
      <p:cxnSp>
        <p:nvCxnSpPr>
          <p:cNvPr id="3" name="Straight Connector 2" descr="OPL20U25GSXzBJYl68kk8uQGfFKzs7yb1M4KJWUiLk6ZEvGF+qCIPSnY57AbBFCvTW2023.15.47+K4lPs7H94VUqPe2XwIsfPRnrXQE//QTEXxb8/8N4CNc6FpgZahzpTjFhMzSA7T/nHJa11DE8Ng2TP3iAmRczFlmslSuUNOgUeb6yRvs0="/>
          <p:cNvCxnSpPr>
            <a:cxnSpLocks/>
          </p:cNvCxnSpPr>
          <p:nvPr/>
        </p:nvCxnSpPr>
        <p:spPr>
          <a:xfrm>
            <a:off x="7460214" y="2733937"/>
            <a:ext cx="354122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 name="Straight Connector 3" descr="OPL20U25GSXzBJYl68kk8uQGfFKzs7yb1M4KJWUiLk6ZEvGF+qCIPSnY57AbBFCvTW2023.15.47+K4lPs7H94VUqPe2XwIsfPRnrXQE//QTEXxb8/8N4CNc6FpgZahzpTjFhMzSA7T/nHJa11DE8Ng2TP3iAmRczFlmslSuUNOgUeb6yRvs0="/>
          <p:cNvCxnSpPr>
            <a:cxnSpLocks/>
          </p:cNvCxnSpPr>
          <p:nvPr/>
        </p:nvCxnSpPr>
        <p:spPr>
          <a:xfrm flipH="1">
            <a:off x="8636921" y="2773070"/>
            <a:ext cx="4200" cy="655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descr="OPL20U25GSXzBJYl68kk8uQGfFKzs7yb1M4KJWUiLk6ZEvGF+qCIPSnY57AbBFCvTW2023.15.47+K4lPs7H94VUqPe2XwIsfPRnrXQE//QTEXxb8/8N4CNc6FpgZahzpTjFhMzSA7T/nHJa11DE8Ng2TP3iAmRczFlmslSuUNOgUeb6yRvs0="/>
          <p:cNvCxnSpPr>
            <a:cxnSpLocks/>
          </p:cNvCxnSpPr>
          <p:nvPr/>
        </p:nvCxnSpPr>
        <p:spPr>
          <a:xfrm>
            <a:off x="9820214" y="2724105"/>
            <a:ext cx="0" cy="1366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descr="OPL20U25GSXzBJYl68kk8uQGfFKzs7yb1M4KJWUiLk6ZEvGF+qCIPSnY57AbBFCvTW2023.15.47+K4lPs7H94VUqPe2XwIsfPRnrXQE//QTEXxb8/8N4CNc6FpgZahzpTjFhMzSA7T/nHJa11DE8Ng2TP3iAmRczFlmslSuUNOgUeb6yRvs0="/>
          <p:cNvSpPr/>
          <p:nvPr/>
        </p:nvSpPr>
        <p:spPr>
          <a:xfrm>
            <a:off x="8586121" y="2673900"/>
            <a:ext cx="101601" cy="12007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descr="OPL20U25GSXzBJYl68kk8uQGfFKzs7yb1M4KJWUiLk6ZEvGF+qCIPSnY57AbBFCvTW2023.15.47+K4lPs7H94VUqPe2XwIsfPRnrXQE//QTEXxb8/8N4CNc6FpgZahzpTjFhMzSA7T/nHJa11DE8Ng2TP3iAmRczFlmslSuUNOgUeb6yRvs0="/>
          <p:cNvSpPr/>
          <p:nvPr/>
        </p:nvSpPr>
        <p:spPr>
          <a:xfrm>
            <a:off x="9752900" y="2661063"/>
            <a:ext cx="121458" cy="129309"/>
          </a:xfrm>
          <a:prstGeom prst="ellipse">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9436" y="152462"/>
            <a:ext cx="5729919"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 ƯỚC LƯỢNG KHOẢNG CÁCH</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1914267" y="825290"/>
            <a:ext cx="1269899" cy="492443"/>
          </a:xfrm>
          <a:prstGeom prst="rect">
            <a:avLst/>
          </a:prstGeom>
          <a:noFill/>
        </p:spPr>
        <p:txBody>
          <a:bodyPr wrap="non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p:sp>
        <p:nvSpPr>
          <p:cNvPr id="18" name="Rectangle 17" descr="OPL20U25GSXzBJYl68kk8uQGfFKzs7yb1M4KJWUiLk6ZEvGF+qCIPSnY57AbBFCvTW2023.15.47+K4lPs7H94VUqPe2XwIsfPRnrXQE//QTEXxb8/8N4CNc6FpgZahzpTjFhMzSA7T/nHJa11DE8Ng2TP3iAmRczFlmslSuUNOgUeb6yRvs0="/>
          <p:cNvSpPr/>
          <p:nvPr/>
        </p:nvSpPr>
        <p:spPr>
          <a:xfrm>
            <a:off x="213158" y="1637988"/>
            <a:ext cx="5782766" cy="4708981"/>
          </a:xfrm>
          <a:prstGeom prst="rect">
            <a:avLst/>
          </a:prstGeom>
        </p:spPr>
        <p:txBody>
          <a:bodyPr wrap="square">
            <a:spAutoFit/>
          </a:bodyPr>
          <a:lstStyle/>
          <a:p>
            <a:pPr marL="457200" indent="-457200" algn="just">
              <a:spcBef>
                <a:spcPts val="600"/>
              </a:spcBef>
              <a:spcAft>
                <a:spcPts val="600"/>
              </a:spcAft>
              <a:buFontTx/>
              <a:buChar char="-"/>
            </a:pPr>
            <a:r>
              <a:rPr lang="en-US" sz="2800">
                <a:solidFill>
                  <a:srgbClr val="FFC000"/>
                </a:solidFill>
                <a:latin typeface="Times New Roman" panose="02020603050405020304" pitchFamily="18" charset="0"/>
                <a:ea typeface="Times New Roman" panose="02020603050405020304" pitchFamily="18" charset="0"/>
              </a:rPr>
              <a:t>Bước 1: </a:t>
            </a:r>
            <a:r>
              <a:rPr lang="en-US" sz="2800">
                <a:solidFill>
                  <a:schemeClr val="bg1"/>
                </a:solidFill>
                <a:latin typeface="Times New Roman" panose="02020603050405020304" pitchFamily="18" charset="0"/>
                <a:ea typeface="Times New Roman" panose="02020603050405020304" pitchFamily="18" charset="0"/>
              </a:rPr>
              <a:t>Dựng tam giác vuông </a:t>
            </a:r>
            <a:r>
              <a:rPr lang="en-US" sz="2800" i="1">
                <a:solidFill>
                  <a:schemeClr val="bg1"/>
                </a:solidFill>
                <a:latin typeface="Times New Roman" panose="02020603050405020304" pitchFamily="18" charset="0"/>
                <a:ea typeface="Times New Roman" panose="02020603050405020304" pitchFamily="18" charset="0"/>
              </a:rPr>
              <a:t>ABC</a:t>
            </a:r>
            <a:r>
              <a:rPr lang="en-US" sz="2800">
                <a:solidFill>
                  <a:schemeClr val="bg1"/>
                </a:solidFill>
                <a:latin typeface="Times New Roman" panose="02020603050405020304" pitchFamily="18" charset="0"/>
                <a:ea typeface="Times New Roman" panose="02020603050405020304" pitchFamily="18" charset="0"/>
              </a:rPr>
              <a:t> có độ dài que là cạnh huyền </a:t>
            </a:r>
            <a:r>
              <a:rPr lang="en-US" sz="2800" i="1">
                <a:solidFill>
                  <a:schemeClr val="bg1"/>
                </a:solidFill>
                <a:latin typeface="Times New Roman" panose="02020603050405020304" pitchFamily="18" charset="0"/>
                <a:ea typeface="Times New Roman" panose="02020603050405020304" pitchFamily="18" charset="0"/>
              </a:rPr>
              <a:t>BC</a:t>
            </a:r>
            <a:r>
              <a:rPr lang="en-US" sz="2800">
                <a:solidFill>
                  <a:schemeClr val="bg1"/>
                </a:solidFill>
                <a:latin typeface="Times New Roman" panose="02020603050405020304" pitchFamily="18" charset="0"/>
                <a:ea typeface="Times New Roman" panose="02020603050405020304" pitchFamily="18" charset="0"/>
              </a:rPr>
              <a:t>.</a:t>
            </a:r>
          </a:p>
          <a:p>
            <a:pPr marL="457200" indent="-457200" algn="just">
              <a:spcBef>
                <a:spcPts val="600"/>
              </a:spcBef>
              <a:spcAft>
                <a:spcPts val="600"/>
              </a:spcAft>
              <a:buFontTx/>
              <a:buChar char="-"/>
            </a:pPr>
            <a:r>
              <a:rPr lang="en-US" sz="2800">
                <a:solidFill>
                  <a:srgbClr val="FFC000"/>
                </a:solidFill>
                <a:latin typeface="Times New Roman" panose="02020603050405020304" pitchFamily="18" charset="0"/>
                <a:ea typeface="Times New Roman" panose="02020603050405020304" pitchFamily="18" charset="0"/>
              </a:rPr>
              <a:t>Bước 2: </a:t>
            </a:r>
            <a:r>
              <a:rPr lang="en-US" sz="2800">
                <a:solidFill>
                  <a:prstClr val="white"/>
                </a:solidFill>
                <a:latin typeface="Times New Roman" panose="02020603050405020304" pitchFamily="18" charset="0"/>
                <a:ea typeface="Times New Roman" panose="02020603050405020304" pitchFamily="18" charset="0"/>
              </a:rPr>
              <a:t>Chia cạnh góc vuông </a:t>
            </a:r>
            <a:r>
              <a:rPr lang="en-US" sz="2800" i="1">
                <a:solidFill>
                  <a:prstClr val="white"/>
                </a:solidFill>
                <a:latin typeface="Times New Roman" panose="02020603050405020304" pitchFamily="18" charset="0"/>
                <a:ea typeface="Times New Roman" panose="02020603050405020304" pitchFamily="18" charset="0"/>
              </a:rPr>
              <a:t>AB</a:t>
            </a:r>
            <a:r>
              <a:rPr lang="en-US" sz="2800">
                <a:solidFill>
                  <a:prstClr val="white"/>
                </a:solidFill>
                <a:latin typeface="Times New Roman" panose="02020603050405020304" pitchFamily="18" charset="0"/>
                <a:ea typeface="Times New Roman" panose="02020603050405020304" pitchFamily="18" charset="0"/>
              </a:rPr>
              <a:t> thành 3 phần bằng nhau bởi 2 điểm </a:t>
            </a:r>
            <a:r>
              <a:rPr lang="en-US" sz="2800" i="1">
                <a:solidFill>
                  <a:prstClr val="white"/>
                </a:solidFill>
                <a:latin typeface="Times New Roman" panose="02020603050405020304" pitchFamily="18" charset="0"/>
                <a:ea typeface="Times New Roman" panose="02020603050405020304" pitchFamily="18" charset="0"/>
              </a:rPr>
              <a:t>D</a:t>
            </a:r>
            <a:r>
              <a:rPr lang="en-US" sz="2800">
                <a:solidFill>
                  <a:prstClr val="white"/>
                </a:solidFill>
                <a:latin typeface="Times New Roman" panose="02020603050405020304" pitchFamily="18" charset="0"/>
                <a:ea typeface="Times New Roman" panose="02020603050405020304" pitchFamily="18" charset="0"/>
              </a:rPr>
              <a:t> và </a:t>
            </a:r>
            <a:r>
              <a:rPr lang="en-US" sz="2800" i="1">
                <a:solidFill>
                  <a:prstClr val="white"/>
                </a:solidFill>
                <a:latin typeface="Times New Roman" panose="02020603050405020304" pitchFamily="18" charset="0"/>
                <a:ea typeface="Times New Roman" panose="02020603050405020304" pitchFamily="18" charset="0"/>
              </a:rPr>
              <a:t>E</a:t>
            </a:r>
            <a:r>
              <a:rPr lang="en-US" sz="2800">
                <a:solidFill>
                  <a:prstClr val="white"/>
                </a:solidFill>
                <a:latin typeface="Times New Roman" panose="02020603050405020304" pitchFamily="18" charset="0"/>
                <a:ea typeface="Times New Roman" panose="02020603050405020304" pitchFamily="18" charset="0"/>
              </a:rPr>
              <a:t>.</a:t>
            </a:r>
          </a:p>
          <a:p>
            <a:pPr marL="457200" indent="-457200" algn="just">
              <a:spcBef>
                <a:spcPts val="600"/>
              </a:spcBef>
              <a:spcAft>
                <a:spcPts val="600"/>
              </a:spcAft>
              <a:buFontTx/>
              <a:buChar char="-"/>
            </a:pPr>
            <a:r>
              <a:rPr lang="en-US" sz="2800">
                <a:solidFill>
                  <a:srgbClr val="FFC000"/>
                </a:solidFill>
                <a:latin typeface="Times New Roman" panose="02020603050405020304" pitchFamily="18" charset="0"/>
                <a:ea typeface="Times New Roman" panose="02020603050405020304" pitchFamily="18" charset="0"/>
              </a:rPr>
              <a:t>Bước 3: </a:t>
            </a:r>
            <a:r>
              <a:rPr lang="vi-VN" sz="2800">
                <a:solidFill>
                  <a:schemeClr val="bg1"/>
                </a:solidFill>
                <a:latin typeface="Times New Roman" panose="02020603050405020304" pitchFamily="18" charset="0"/>
                <a:ea typeface="Times New Roman" panose="02020603050405020304" pitchFamily="18" charset="0"/>
              </a:rPr>
              <a:t>Kẻ đường kẻ dọc của bàn cờ , đi qua </a:t>
            </a:r>
            <a:r>
              <a:rPr lang="en-US" sz="2800">
                <a:solidFill>
                  <a:prstClr val="white"/>
                </a:solidFill>
                <a:latin typeface="Times New Roman" panose="02020603050405020304" pitchFamily="18" charset="0"/>
                <a:ea typeface="Times New Roman" panose="02020603050405020304" pitchFamily="18" charset="0"/>
              </a:rPr>
              <a:t>2 điểm </a:t>
            </a:r>
            <a:r>
              <a:rPr lang="en-US" sz="2800" i="1">
                <a:solidFill>
                  <a:prstClr val="white"/>
                </a:solidFill>
                <a:latin typeface="Times New Roman" panose="02020603050405020304" pitchFamily="18" charset="0"/>
                <a:ea typeface="Times New Roman" panose="02020603050405020304" pitchFamily="18" charset="0"/>
              </a:rPr>
              <a:t>D</a:t>
            </a:r>
            <a:r>
              <a:rPr lang="en-US" sz="2800">
                <a:solidFill>
                  <a:prstClr val="white"/>
                </a:solidFill>
                <a:latin typeface="Times New Roman" panose="02020603050405020304" pitchFamily="18" charset="0"/>
                <a:ea typeface="Times New Roman" panose="02020603050405020304" pitchFamily="18" charset="0"/>
              </a:rPr>
              <a:t> và </a:t>
            </a:r>
            <a:r>
              <a:rPr lang="en-US" sz="2800" i="1">
                <a:solidFill>
                  <a:prstClr val="white"/>
                </a:solidFill>
                <a:latin typeface="Times New Roman" panose="02020603050405020304" pitchFamily="18" charset="0"/>
                <a:ea typeface="Times New Roman" panose="02020603050405020304" pitchFamily="18" charset="0"/>
              </a:rPr>
              <a:t>E </a:t>
            </a:r>
            <a:r>
              <a:rPr lang="vi-VN" sz="2800">
                <a:solidFill>
                  <a:schemeClr val="bg1"/>
                </a:solidFill>
                <a:latin typeface="Times New Roman" panose="02020603050405020304" pitchFamily="18" charset="0"/>
                <a:ea typeface="Times New Roman" panose="02020603050405020304" pitchFamily="18" charset="0"/>
              </a:rPr>
              <a:t>cắt que </a:t>
            </a:r>
            <a:r>
              <a:rPr lang="en-US" sz="2800" i="1">
                <a:solidFill>
                  <a:schemeClr val="bg1"/>
                </a:solidFill>
                <a:latin typeface="Times New Roman" panose="02020603050405020304" pitchFamily="18" charset="0"/>
                <a:ea typeface="Times New Roman" panose="02020603050405020304" pitchFamily="18" charset="0"/>
              </a:rPr>
              <a:t>BC </a:t>
            </a:r>
            <a:r>
              <a:rPr lang="vi-VN" sz="2800">
                <a:solidFill>
                  <a:schemeClr val="bg1"/>
                </a:solidFill>
                <a:latin typeface="Times New Roman" panose="02020603050405020304" pitchFamily="18" charset="0"/>
                <a:ea typeface="Times New Roman" panose="02020603050405020304" pitchFamily="18" charset="0"/>
              </a:rPr>
              <a:t>tại </a:t>
            </a:r>
            <a:r>
              <a:rPr lang="en-US" sz="2800">
                <a:solidFill>
                  <a:schemeClr val="bg1"/>
                </a:solidFill>
                <a:latin typeface="Times New Roman" panose="02020603050405020304" pitchFamily="18" charset="0"/>
                <a:ea typeface="Times New Roman" panose="02020603050405020304" pitchFamily="18" charset="0"/>
              </a:rPr>
              <a:t>hai</a:t>
            </a:r>
            <a:r>
              <a:rPr lang="vi-VN" sz="2800">
                <a:solidFill>
                  <a:schemeClr val="bg1"/>
                </a:solidFill>
                <a:latin typeface="Times New Roman" panose="02020603050405020304" pitchFamily="18" charset="0"/>
                <a:ea typeface="Times New Roman" panose="02020603050405020304" pitchFamily="18" charset="0"/>
              </a:rPr>
              <a:t> điểm</a:t>
            </a:r>
            <a:r>
              <a:rPr lang="en-US" sz="2800">
                <a:solidFill>
                  <a:schemeClr val="bg1"/>
                </a:solidFill>
                <a:latin typeface="Times New Roman" panose="02020603050405020304" pitchFamily="18" charset="0"/>
                <a:ea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rPr>
              <a:t>I</a:t>
            </a:r>
            <a:r>
              <a:rPr lang="en-US" sz="2800">
                <a:solidFill>
                  <a:schemeClr val="bg1"/>
                </a:solidFill>
                <a:latin typeface="Times New Roman" panose="02020603050405020304" pitchFamily="18" charset="0"/>
                <a:ea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rPr>
              <a:t>K</a:t>
            </a:r>
            <a:r>
              <a:rPr lang="en-US" sz="2800">
                <a:solidFill>
                  <a:schemeClr val="bg1"/>
                </a:solidFill>
                <a:latin typeface="Times New Roman" panose="02020603050405020304" pitchFamily="18" charset="0"/>
                <a:ea typeface="Times New Roman" panose="02020603050405020304" pitchFamily="18" charset="0"/>
              </a:rPr>
              <a:t>. Khi đó hai</a:t>
            </a:r>
            <a:r>
              <a:rPr lang="vi-VN" sz="2800">
                <a:solidFill>
                  <a:schemeClr val="bg1"/>
                </a:solidFill>
                <a:latin typeface="Times New Roman" panose="02020603050405020304" pitchFamily="18" charset="0"/>
                <a:ea typeface="Times New Roman" panose="02020603050405020304" pitchFamily="18" charset="0"/>
              </a:rPr>
              <a:t> điểm</a:t>
            </a:r>
            <a:r>
              <a:rPr lang="en-US" sz="2800">
                <a:solidFill>
                  <a:schemeClr val="bg1"/>
                </a:solidFill>
                <a:latin typeface="Times New Roman" panose="02020603050405020304" pitchFamily="18" charset="0"/>
                <a:ea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rPr>
              <a:t>I</a:t>
            </a:r>
            <a:r>
              <a:rPr lang="en-US" sz="2800">
                <a:solidFill>
                  <a:schemeClr val="bg1"/>
                </a:solidFill>
                <a:latin typeface="Times New Roman" panose="02020603050405020304" pitchFamily="18" charset="0"/>
                <a:ea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rPr>
              <a:t>K </a:t>
            </a:r>
            <a:r>
              <a:rPr lang="en-US" sz="2800">
                <a:solidFill>
                  <a:schemeClr val="bg1"/>
                </a:solidFill>
                <a:latin typeface="Times New Roman" panose="02020603050405020304" pitchFamily="18" charset="0"/>
                <a:ea typeface="Times New Roman" panose="02020603050405020304" pitchFamily="18" charset="0"/>
              </a:rPr>
              <a:t>sẽ chia </a:t>
            </a:r>
            <a:r>
              <a:rPr lang="en-US" sz="2800" i="1">
                <a:solidFill>
                  <a:schemeClr val="bg1"/>
                </a:solidFill>
                <a:latin typeface="Times New Roman" panose="02020603050405020304" pitchFamily="18" charset="0"/>
                <a:ea typeface="Times New Roman" panose="02020603050405020304" pitchFamily="18" charset="0"/>
              </a:rPr>
              <a:t>BC</a:t>
            </a:r>
            <a:r>
              <a:rPr lang="en-US" sz="2800">
                <a:solidFill>
                  <a:schemeClr val="bg1"/>
                </a:solidFill>
                <a:latin typeface="Times New Roman" panose="02020603050405020304" pitchFamily="18" charset="0"/>
                <a:ea typeface="Times New Roman" panose="02020603050405020304" pitchFamily="18" charset="0"/>
              </a:rPr>
              <a:t> thành ba phần bằng nhau.</a:t>
            </a:r>
            <a:endParaRPr lang="en-US" sz="2800">
              <a:solidFill>
                <a:prstClr val="white"/>
              </a:solidFill>
              <a:latin typeface="Times New Roman" panose="02020603050405020304" pitchFamily="18" charset="0"/>
              <a:ea typeface="Times New Roman" panose="02020603050405020304" pitchFamily="18" charset="0"/>
            </a:endParaRPr>
          </a:p>
        </p:txBody>
      </p:sp>
      <p:cxnSp>
        <p:nvCxnSpPr>
          <p:cNvPr id="12" name="Straight Connector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0CB833D-C2C4-A34B-8A72-A974A4BEB7FD}"/>
              </a:ext>
            </a:extLst>
          </p:cNvPr>
          <p:cNvCxnSpPr>
            <a:cxnSpLocks/>
          </p:cNvCxnSpPr>
          <p:nvPr/>
        </p:nvCxnSpPr>
        <p:spPr>
          <a:xfrm>
            <a:off x="10983886" y="2725718"/>
            <a:ext cx="0" cy="205275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D8172840-1315-7325-3281-87138CD5CFAB}"/>
              </a:ext>
            </a:extLst>
          </p:cNvPr>
          <p:cNvSpPr/>
          <p:nvPr/>
        </p:nvSpPr>
        <p:spPr>
          <a:xfrm>
            <a:off x="8572731" y="3325322"/>
            <a:ext cx="101601" cy="12007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FD8483-ABA9-D599-AB01-06CB89C0A23C}"/>
              </a:ext>
            </a:extLst>
          </p:cNvPr>
          <p:cNvSpPr/>
          <p:nvPr/>
        </p:nvSpPr>
        <p:spPr>
          <a:xfrm>
            <a:off x="9762828" y="4030182"/>
            <a:ext cx="101601" cy="12007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987959F-4475-E8F3-D50F-D9E8DA33A09F}"/>
              </a:ext>
            </a:extLst>
          </p:cNvPr>
          <p:cNvSpPr txBox="1"/>
          <p:nvPr/>
        </p:nvSpPr>
        <p:spPr>
          <a:xfrm>
            <a:off x="10607592" y="2269223"/>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A</a:t>
            </a:r>
          </a:p>
        </p:txBody>
      </p:sp>
      <p:sp>
        <p:nvSpPr>
          <p:cNvPr id="29" name="TextBox 28">
            <a:extLst>
              <a:ext uri="{FF2B5EF4-FFF2-40B4-BE49-F238E27FC236}">
                <a16:creationId xmlns:a16="http://schemas.microsoft.com/office/drawing/2014/main" id="{F21F18BC-3B20-B066-9E3E-E6C9F8EE4601}"/>
              </a:ext>
            </a:extLst>
          </p:cNvPr>
          <p:cNvSpPr txBox="1"/>
          <p:nvPr/>
        </p:nvSpPr>
        <p:spPr>
          <a:xfrm>
            <a:off x="10896265" y="4664329"/>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C</a:t>
            </a:r>
          </a:p>
        </p:txBody>
      </p:sp>
      <p:sp>
        <p:nvSpPr>
          <p:cNvPr id="30" name="TextBox 29">
            <a:extLst>
              <a:ext uri="{FF2B5EF4-FFF2-40B4-BE49-F238E27FC236}">
                <a16:creationId xmlns:a16="http://schemas.microsoft.com/office/drawing/2014/main" id="{E20975B7-4839-3832-A6F9-40BDD23D5D6D}"/>
              </a:ext>
            </a:extLst>
          </p:cNvPr>
          <p:cNvSpPr txBox="1"/>
          <p:nvPr/>
        </p:nvSpPr>
        <p:spPr>
          <a:xfrm>
            <a:off x="7107703" y="2269223"/>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a:t>
            </a:r>
          </a:p>
        </p:txBody>
      </p:sp>
      <p:sp>
        <p:nvSpPr>
          <p:cNvPr id="31" name="TextBox 30">
            <a:extLst>
              <a:ext uri="{FF2B5EF4-FFF2-40B4-BE49-F238E27FC236}">
                <a16:creationId xmlns:a16="http://schemas.microsoft.com/office/drawing/2014/main" id="{852C4E53-3C22-316E-27C9-96ECE640DAB4}"/>
              </a:ext>
            </a:extLst>
          </p:cNvPr>
          <p:cNvSpPr txBox="1"/>
          <p:nvPr/>
        </p:nvSpPr>
        <p:spPr>
          <a:xfrm>
            <a:off x="8289599" y="2241722"/>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D</a:t>
            </a:r>
          </a:p>
        </p:txBody>
      </p:sp>
      <p:sp>
        <p:nvSpPr>
          <p:cNvPr id="32" name="TextBox 31">
            <a:extLst>
              <a:ext uri="{FF2B5EF4-FFF2-40B4-BE49-F238E27FC236}">
                <a16:creationId xmlns:a16="http://schemas.microsoft.com/office/drawing/2014/main" id="{2CEE8947-D33D-1B2C-033E-031AD4BB1F1D}"/>
              </a:ext>
            </a:extLst>
          </p:cNvPr>
          <p:cNvSpPr txBox="1"/>
          <p:nvPr/>
        </p:nvSpPr>
        <p:spPr>
          <a:xfrm>
            <a:off x="9420956" y="2241722"/>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E</a:t>
            </a:r>
          </a:p>
        </p:txBody>
      </p:sp>
      <p:sp>
        <p:nvSpPr>
          <p:cNvPr id="33" name="TextBox 32">
            <a:extLst>
              <a:ext uri="{FF2B5EF4-FFF2-40B4-BE49-F238E27FC236}">
                <a16:creationId xmlns:a16="http://schemas.microsoft.com/office/drawing/2014/main" id="{788BFF2E-2E0C-649C-9896-56CD8C76915B}"/>
              </a:ext>
            </a:extLst>
          </p:cNvPr>
          <p:cNvSpPr txBox="1"/>
          <p:nvPr/>
        </p:nvSpPr>
        <p:spPr>
          <a:xfrm>
            <a:off x="8308629" y="3315679"/>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I</a:t>
            </a:r>
          </a:p>
        </p:txBody>
      </p:sp>
      <p:sp>
        <p:nvSpPr>
          <p:cNvPr id="34" name="TextBox 33">
            <a:extLst>
              <a:ext uri="{FF2B5EF4-FFF2-40B4-BE49-F238E27FC236}">
                <a16:creationId xmlns:a16="http://schemas.microsoft.com/office/drawing/2014/main" id="{C35EABFC-E42A-6E3C-7AD2-0A5C0340BC43}"/>
              </a:ext>
            </a:extLst>
          </p:cNvPr>
          <p:cNvSpPr txBox="1"/>
          <p:nvPr/>
        </p:nvSpPr>
        <p:spPr>
          <a:xfrm>
            <a:off x="9467015" y="4141109"/>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K</a:t>
            </a:r>
          </a:p>
        </p:txBody>
      </p:sp>
    </p:spTree>
    <p:extLst>
      <p:ext uri="{BB962C8B-B14F-4D97-AF65-F5344CB8AC3E}">
        <p14:creationId xmlns:p14="http://schemas.microsoft.com/office/powerpoint/2010/main" val="19825637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ppt_x</p:attrName>
                                        </p:attrNameLst>
                                      </p:cBhvr>
                                      <p:tavLst>
                                        <p:tav tm="0">
                                          <p:val>
                                            <p:strVal val="#ppt_x-#ppt_w/2"/>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childTnLst>
                                </p:cTn>
                              </p:par>
                              <p:par>
                                <p:cTn id="18" presetID="6" presetClass="entr" presetSubtype="16"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2000" fill="hold"/>
                                        <p:tgtEl>
                                          <p:spTgt spid="4"/>
                                        </p:tgtEl>
                                        <p:attrNameLst>
                                          <p:attrName>ppt_x</p:attrName>
                                        </p:attrNameLst>
                                      </p:cBhvr>
                                      <p:tavLst>
                                        <p:tav tm="0">
                                          <p:val>
                                            <p:strVal val="#ppt_x"/>
                                          </p:val>
                                        </p:tav>
                                        <p:tav tm="100000">
                                          <p:val>
                                            <p:strVal val="#ppt_x"/>
                                          </p:val>
                                        </p:tav>
                                      </p:tavLst>
                                    </p:anim>
                                    <p:anim calcmode="lin" valueType="num">
                                      <p:cBhvr>
                                        <p:cTn id="49" dur="2000" fill="hold"/>
                                        <p:tgtEl>
                                          <p:spTgt spid="4"/>
                                        </p:tgtEl>
                                        <p:attrNameLst>
                                          <p:attrName>ppt_y</p:attrName>
                                        </p:attrNameLst>
                                      </p:cBhvr>
                                      <p:tavLst>
                                        <p:tav tm="0">
                                          <p:val>
                                            <p:strVal val="#ppt_y-#ppt_h/2"/>
                                          </p:val>
                                        </p:tav>
                                        <p:tav tm="100000">
                                          <p:val>
                                            <p:strVal val="#ppt_y"/>
                                          </p:val>
                                        </p:tav>
                                      </p:tavLst>
                                    </p:anim>
                                    <p:anim calcmode="lin" valueType="num">
                                      <p:cBhvr>
                                        <p:cTn id="50" dur="2000" fill="hold"/>
                                        <p:tgtEl>
                                          <p:spTgt spid="4"/>
                                        </p:tgtEl>
                                        <p:attrNameLst>
                                          <p:attrName>ppt_w</p:attrName>
                                        </p:attrNameLst>
                                      </p:cBhvr>
                                      <p:tavLst>
                                        <p:tav tm="0">
                                          <p:val>
                                            <p:strVal val="#ppt_w"/>
                                          </p:val>
                                        </p:tav>
                                        <p:tav tm="100000">
                                          <p:val>
                                            <p:strVal val="#ppt_w"/>
                                          </p:val>
                                        </p:tav>
                                      </p:tavLst>
                                    </p:anim>
                                    <p:anim calcmode="lin" valueType="num">
                                      <p:cBhvr>
                                        <p:cTn id="51" dur="2000" fill="hold"/>
                                        <p:tgtEl>
                                          <p:spTgt spid="4"/>
                                        </p:tgtEl>
                                        <p:attrNameLst>
                                          <p:attrName>ppt_h</p:attrName>
                                        </p:attrNameLst>
                                      </p:cBhvr>
                                      <p:tavLst>
                                        <p:tav tm="0">
                                          <p:val>
                                            <p:fltVal val="0"/>
                                          </p:val>
                                        </p:tav>
                                        <p:tav tm="100000">
                                          <p:val>
                                            <p:strVal val="#ppt_h"/>
                                          </p:val>
                                        </p:tav>
                                      </p:tavLst>
                                    </p:anim>
                                  </p:childTnLst>
                                </p:cTn>
                              </p:par>
                              <p:par>
                                <p:cTn id="52" presetID="17" presetClass="entr" presetSubtype="1"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2000" fill="hold"/>
                                        <p:tgtEl>
                                          <p:spTgt spid="5"/>
                                        </p:tgtEl>
                                        <p:attrNameLst>
                                          <p:attrName>ppt_x</p:attrName>
                                        </p:attrNameLst>
                                      </p:cBhvr>
                                      <p:tavLst>
                                        <p:tav tm="0">
                                          <p:val>
                                            <p:strVal val="#ppt_x"/>
                                          </p:val>
                                        </p:tav>
                                        <p:tav tm="100000">
                                          <p:val>
                                            <p:strVal val="#ppt_x"/>
                                          </p:val>
                                        </p:tav>
                                      </p:tavLst>
                                    </p:anim>
                                    <p:anim calcmode="lin" valueType="num">
                                      <p:cBhvr>
                                        <p:cTn id="55" dur="2000" fill="hold"/>
                                        <p:tgtEl>
                                          <p:spTgt spid="5"/>
                                        </p:tgtEl>
                                        <p:attrNameLst>
                                          <p:attrName>ppt_y</p:attrName>
                                        </p:attrNameLst>
                                      </p:cBhvr>
                                      <p:tavLst>
                                        <p:tav tm="0">
                                          <p:val>
                                            <p:strVal val="#ppt_y-#ppt_h/2"/>
                                          </p:val>
                                        </p:tav>
                                        <p:tav tm="100000">
                                          <p:val>
                                            <p:strVal val="#ppt_y"/>
                                          </p:val>
                                        </p:tav>
                                      </p:tavLst>
                                    </p:anim>
                                    <p:anim calcmode="lin" valueType="num">
                                      <p:cBhvr>
                                        <p:cTn id="56" dur="2000" fill="hold"/>
                                        <p:tgtEl>
                                          <p:spTgt spid="5"/>
                                        </p:tgtEl>
                                        <p:attrNameLst>
                                          <p:attrName>ppt_w</p:attrName>
                                        </p:attrNameLst>
                                      </p:cBhvr>
                                      <p:tavLst>
                                        <p:tav tm="0">
                                          <p:val>
                                            <p:strVal val="#ppt_w"/>
                                          </p:val>
                                        </p:tav>
                                        <p:tav tm="100000">
                                          <p:val>
                                            <p:strVal val="#ppt_w"/>
                                          </p:val>
                                        </p:tav>
                                      </p:tavLst>
                                    </p:anim>
                                    <p:anim calcmode="lin" valueType="num">
                                      <p:cBhvr>
                                        <p:cTn id="57" dur="2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randombar(horizontal)">
                                      <p:cBhvr>
                                        <p:cTn id="62" dur="500"/>
                                        <p:tgtEl>
                                          <p:spTgt spid="22"/>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randombar(horizontal)">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500"/>
                                        <p:tgtEl>
                                          <p:spTgt spid="3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p:bldP spid="22" grpId="0" animBg="1"/>
      <p:bldP spid="23" grpId="0" animBg="1"/>
      <p:bldP spid="28" grpId="0"/>
      <p:bldP spid="29" grpId="0"/>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p:cNvPicPr/>
          <p:nvPr/>
        </p:nvPicPr>
        <p:blipFill>
          <a:blip r:embed="rId2"/>
          <a:stretch>
            <a:fillRect/>
          </a:stretch>
        </p:blipFill>
        <p:spPr>
          <a:xfrm>
            <a:off x="6466378" y="1406013"/>
            <a:ext cx="5562600" cy="5172933"/>
          </a:xfrm>
          <a:prstGeom prst="rect">
            <a:avLst/>
          </a:prstGeom>
        </p:spPr>
      </p:pic>
      <p:cxnSp>
        <p:nvCxnSpPr>
          <p:cNvPr id="3" name="Straight Connector 2" descr="OPL20U25GSXzBJYl68kk8uQGfFKzs7yb1M4KJWUiLk6ZEvGF+qCIPSnY57AbBFCvTW2023.15.47+K4lPs7H94VUqPe2XwIsfPRnrXQE//QTEXxb8/8N4CNc6FpgZahzpTjFhMzSA7T/nHJa11DE8Ng2TP3iAmRczFlmslSuUNOgUeb6yRvs0="/>
          <p:cNvCxnSpPr>
            <a:cxnSpLocks/>
          </p:cNvCxnSpPr>
          <p:nvPr/>
        </p:nvCxnSpPr>
        <p:spPr>
          <a:xfrm>
            <a:off x="7460214" y="2733937"/>
            <a:ext cx="354122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 name="Straight Connector 3" descr="OPL20U25GSXzBJYl68kk8uQGfFKzs7yb1M4KJWUiLk6ZEvGF+qCIPSnY57AbBFCvTW2023.15.47+K4lPs7H94VUqPe2XwIsfPRnrXQE//QTEXxb8/8N4CNc6FpgZahzpTjFhMzSA7T/nHJa11DE8Ng2TP3iAmRczFlmslSuUNOgUeb6yRvs0="/>
          <p:cNvCxnSpPr>
            <a:cxnSpLocks/>
          </p:cNvCxnSpPr>
          <p:nvPr/>
        </p:nvCxnSpPr>
        <p:spPr>
          <a:xfrm flipH="1">
            <a:off x="8636921" y="2773070"/>
            <a:ext cx="4200" cy="655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descr="OPL20U25GSXzBJYl68kk8uQGfFKzs7yb1M4KJWUiLk6ZEvGF+qCIPSnY57AbBFCvTW2023.15.47+K4lPs7H94VUqPe2XwIsfPRnrXQE//QTEXxb8/8N4CNc6FpgZahzpTjFhMzSA7T/nHJa11DE8Ng2TP3iAmRczFlmslSuUNOgUeb6yRvs0="/>
          <p:cNvCxnSpPr>
            <a:cxnSpLocks/>
          </p:cNvCxnSpPr>
          <p:nvPr/>
        </p:nvCxnSpPr>
        <p:spPr>
          <a:xfrm>
            <a:off x="9820214" y="2724105"/>
            <a:ext cx="0" cy="13661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descr="OPL20U25GSXzBJYl68kk8uQGfFKzs7yb1M4KJWUiLk6ZEvGF+qCIPSnY57AbBFCvTW2023.15.47+K4lPs7H94VUqPe2XwIsfPRnrXQE//QTEXxb8/8N4CNc6FpgZahzpTjFhMzSA7T/nHJa11DE8Ng2TP3iAmRczFlmslSuUNOgUeb6yRvs0="/>
          <p:cNvSpPr/>
          <p:nvPr/>
        </p:nvSpPr>
        <p:spPr>
          <a:xfrm>
            <a:off x="8586121" y="2673900"/>
            <a:ext cx="101601" cy="12007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descr="OPL20U25GSXzBJYl68kk8uQGfFKzs7yb1M4KJWUiLk6ZEvGF+qCIPSnY57AbBFCvTW2023.15.47+K4lPs7H94VUqPe2XwIsfPRnrXQE//QTEXxb8/8N4CNc6FpgZahzpTjFhMzSA7T/nHJa11DE8Ng2TP3iAmRczFlmslSuUNOgUeb6yRvs0="/>
          <p:cNvSpPr/>
          <p:nvPr/>
        </p:nvSpPr>
        <p:spPr>
          <a:xfrm>
            <a:off x="9752900" y="2661063"/>
            <a:ext cx="121458" cy="129309"/>
          </a:xfrm>
          <a:prstGeom prst="ellipse">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00391" y="120122"/>
            <a:ext cx="11333323"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 ƯỚC LƯỢNG KHOẢNG CÁCH</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12" name="Straight Connector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0CB833D-C2C4-A34B-8A72-A974A4BEB7FD}"/>
              </a:ext>
            </a:extLst>
          </p:cNvPr>
          <p:cNvCxnSpPr>
            <a:cxnSpLocks/>
          </p:cNvCxnSpPr>
          <p:nvPr/>
        </p:nvCxnSpPr>
        <p:spPr>
          <a:xfrm>
            <a:off x="10983886" y="2725718"/>
            <a:ext cx="0" cy="205275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Oval 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8172840-1315-7325-3281-87138CD5CFAB}"/>
              </a:ext>
            </a:extLst>
          </p:cNvPr>
          <p:cNvSpPr/>
          <p:nvPr/>
        </p:nvSpPr>
        <p:spPr>
          <a:xfrm>
            <a:off x="8572731" y="3325322"/>
            <a:ext cx="101601" cy="12007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6FD8483-ABA9-D599-AB01-06CB89C0A23C}"/>
              </a:ext>
            </a:extLst>
          </p:cNvPr>
          <p:cNvSpPr/>
          <p:nvPr/>
        </p:nvSpPr>
        <p:spPr>
          <a:xfrm>
            <a:off x="9762828" y="4030182"/>
            <a:ext cx="101601" cy="120074"/>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987959F-4475-E8F3-D50F-D9E8DA33A09F}"/>
              </a:ext>
            </a:extLst>
          </p:cNvPr>
          <p:cNvSpPr txBox="1"/>
          <p:nvPr/>
        </p:nvSpPr>
        <p:spPr>
          <a:xfrm>
            <a:off x="10607592" y="2269223"/>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A</a:t>
            </a:r>
          </a:p>
        </p:txBody>
      </p:sp>
      <p:sp>
        <p:nvSpPr>
          <p:cNvPr id="29" name="TextBox 28">
            <a:extLst>
              <a:ext uri="{FF2B5EF4-FFF2-40B4-BE49-F238E27FC236}">
                <a16:creationId xmlns:a16="http://schemas.microsoft.com/office/drawing/2014/main" id="{F21F18BC-3B20-B066-9E3E-E6C9F8EE4601}"/>
              </a:ext>
            </a:extLst>
          </p:cNvPr>
          <p:cNvSpPr txBox="1"/>
          <p:nvPr/>
        </p:nvSpPr>
        <p:spPr>
          <a:xfrm>
            <a:off x="10896265" y="4664329"/>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C</a:t>
            </a:r>
          </a:p>
        </p:txBody>
      </p:sp>
      <p:sp>
        <p:nvSpPr>
          <p:cNvPr id="30" name="TextBox 29">
            <a:extLst>
              <a:ext uri="{FF2B5EF4-FFF2-40B4-BE49-F238E27FC236}">
                <a16:creationId xmlns:a16="http://schemas.microsoft.com/office/drawing/2014/main" id="{E20975B7-4839-3832-A6F9-40BDD23D5D6D}"/>
              </a:ext>
            </a:extLst>
          </p:cNvPr>
          <p:cNvSpPr txBox="1"/>
          <p:nvPr/>
        </p:nvSpPr>
        <p:spPr>
          <a:xfrm>
            <a:off x="7107703" y="2269223"/>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a:t>
            </a:r>
          </a:p>
        </p:txBody>
      </p:sp>
      <p:sp>
        <p:nvSpPr>
          <p:cNvPr id="31" name="TextBox 30">
            <a:extLst>
              <a:ext uri="{FF2B5EF4-FFF2-40B4-BE49-F238E27FC236}">
                <a16:creationId xmlns:a16="http://schemas.microsoft.com/office/drawing/2014/main" id="{852C4E53-3C22-316E-27C9-96ECE640DAB4}"/>
              </a:ext>
            </a:extLst>
          </p:cNvPr>
          <p:cNvSpPr txBox="1"/>
          <p:nvPr/>
        </p:nvSpPr>
        <p:spPr>
          <a:xfrm>
            <a:off x="8289599" y="2241722"/>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D</a:t>
            </a:r>
          </a:p>
        </p:txBody>
      </p:sp>
      <p:sp>
        <p:nvSpPr>
          <p:cNvPr id="32" name="TextBox 31">
            <a:extLst>
              <a:ext uri="{FF2B5EF4-FFF2-40B4-BE49-F238E27FC236}">
                <a16:creationId xmlns:a16="http://schemas.microsoft.com/office/drawing/2014/main" id="{2CEE8947-D33D-1B2C-033E-031AD4BB1F1D}"/>
              </a:ext>
            </a:extLst>
          </p:cNvPr>
          <p:cNvSpPr txBox="1"/>
          <p:nvPr/>
        </p:nvSpPr>
        <p:spPr>
          <a:xfrm>
            <a:off x="9420956" y="2241722"/>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E</a:t>
            </a:r>
          </a:p>
        </p:txBody>
      </p:sp>
      <p:sp>
        <p:nvSpPr>
          <p:cNvPr id="33" name="TextBox 32">
            <a:extLst>
              <a:ext uri="{FF2B5EF4-FFF2-40B4-BE49-F238E27FC236}">
                <a16:creationId xmlns:a16="http://schemas.microsoft.com/office/drawing/2014/main" id="{788BFF2E-2E0C-649C-9896-56CD8C76915B}"/>
              </a:ext>
            </a:extLst>
          </p:cNvPr>
          <p:cNvSpPr txBox="1"/>
          <p:nvPr/>
        </p:nvSpPr>
        <p:spPr>
          <a:xfrm>
            <a:off x="8308629" y="3315679"/>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I</a:t>
            </a:r>
          </a:p>
        </p:txBody>
      </p:sp>
      <p:sp>
        <p:nvSpPr>
          <p:cNvPr id="34" name="TextBox 33">
            <a:extLst>
              <a:ext uri="{FF2B5EF4-FFF2-40B4-BE49-F238E27FC236}">
                <a16:creationId xmlns:a16="http://schemas.microsoft.com/office/drawing/2014/main" id="{C35EABFC-E42A-6E3C-7AD2-0A5C0340BC43}"/>
              </a:ext>
            </a:extLst>
          </p:cNvPr>
          <p:cNvSpPr txBox="1"/>
          <p:nvPr/>
        </p:nvSpPr>
        <p:spPr>
          <a:xfrm>
            <a:off x="9467015" y="4141109"/>
            <a:ext cx="466494"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K</a:t>
            </a:r>
          </a:p>
        </p:txBody>
      </p:sp>
      <mc:AlternateContent xmlns:mc="http://schemas.openxmlformats.org/markup-compatibility/2006" xmlns:a14="http://schemas.microsoft.com/office/drawing/2010/main">
        <mc:Choice Requires="a14">
          <p:sp>
            <p:nvSpPr>
              <p:cNvPr id="24" name="Rectangle 23"/>
              <p:cNvSpPr/>
              <p:nvPr/>
            </p:nvSpPr>
            <p:spPr>
              <a:xfrm>
                <a:off x="100391" y="941389"/>
                <a:ext cx="6572446" cy="5238998"/>
              </a:xfrm>
              <a:prstGeom prst="rect">
                <a:avLst/>
              </a:prstGeom>
            </p:spPr>
            <p:txBody>
              <a:bodyPr wrap="square">
                <a:spAutoFit/>
              </a:bodyPr>
              <a:lstStyle/>
              <a:p>
                <a:pPr algn="just">
                  <a:lnSpc>
                    <a:spcPct val="115000"/>
                  </a:lnSpc>
                  <a:spcBef>
                    <a:spcPts val="600"/>
                  </a:spcBef>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Xét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BEK</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ta có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DI</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EK</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nên:</a:t>
                </a:r>
              </a:p>
              <a:p>
                <a:pPr algn="just">
                  <a:lnSpc>
                    <a:spcPct val="115000"/>
                  </a:lnSpc>
                  <a:spcBef>
                    <a:spcPts val="600"/>
                  </a:spcBef>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BD</m:t>
                        </m:r>
                      </m:num>
                      <m:den>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DE</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BI</m:t>
                        </m:r>
                      </m:num>
                      <m:den>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IK</m:t>
                        </m:r>
                      </m:den>
                    </m:f>
                  </m:oMath>
                </a14:m>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 lí Thalès). </a:t>
                </a:r>
              </a:p>
              <a:p>
                <a:pPr algn="just">
                  <a:lnSpc>
                    <a:spcPct val="115000"/>
                  </a:lnSpc>
                  <a:spcBef>
                    <a:spcPts val="600"/>
                  </a:spcBef>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BD = DE</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do đó: </a:t>
                </a:r>
                <a14:m>
                  <m:oMath xmlns:m="http://schemas.openxmlformats.org/officeDocument/2006/math">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BI</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IK</m:t>
                    </m:r>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m:t>
                        </m:r>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K</m:t>
                        </m:r>
                      </m:num>
                      <m:den>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den>
                    </m:f>
                  </m:oMath>
                </a14:m>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a:t>
                </a:r>
              </a:p>
              <a:p>
                <a:pPr algn="just">
                  <a:lnSpc>
                    <a:spcPct val="115000"/>
                  </a:lnSpc>
                  <a:spcBef>
                    <a:spcPts val="1200"/>
                  </a:spcBef>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Xét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ABC</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ta có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EK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AC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nên:</a:t>
                </a:r>
              </a:p>
              <a:p>
                <a:pPr algn="just">
                  <a:lnSpc>
                    <a:spcPct val="115000"/>
                  </a:lnSpc>
                  <a:spcBef>
                    <a:spcPts val="600"/>
                  </a:spcBef>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AE</m:t>
                        </m:r>
                      </m:num>
                      <m:den>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E</m:t>
                        </m:r>
                      </m:den>
                    </m:f>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KC</m:t>
                        </m:r>
                      </m:num>
                      <m:den>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K</m:t>
                        </m:r>
                      </m:den>
                    </m:f>
                  </m:oMath>
                </a14:m>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rPr>
                  <a:t>(định lí Thalès)</a:t>
                </a:r>
              </a:p>
              <a:p>
                <a:pPr algn="just">
                  <a:lnSpc>
                    <a:spcPct val="115000"/>
                  </a:lnSpc>
                  <a:spcBef>
                    <a:spcPts val="600"/>
                  </a:spcBef>
                </a:pPr>
                <a:r>
                  <a:rPr lang="en-US" sz="2800">
                    <a:solidFill>
                      <a:schemeClr val="bg1"/>
                    </a:solidFill>
                    <a:latin typeface="Times New Roman" panose="02020603050405020304" pitchFamily="18" charset="0"/>
                    <a:ea typeface="Times New Roman" panose="02020603050405020304" pitchFamily="18" charset="0"/>
                  </a:rPr>
                  <a:t>Mà  </a:t>
                </a:r>
                <a14:m>
                  <m:oMath xmlns:m="http://schemas.openxmlformats.org/officeDocument/2006/math">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AE</m:t>
                    </m:r>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m:t>
                        </m:r>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E</m:t>
                        </m:r>
                      </m:num>
                      <m:den>
                        <m:r>
                          <m:rPr>
                            <m:nor/>
                          </m:rP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den>
                    </m:f>
                  </m:oMath>
                </a14:m>
                <a:r>
                  <a:rPr lang="en-US" sz="2800">
                    <a:solidFill>
                      <a:schemeClr val="bg1"/>
                    </a:solidFill>
                    <a:latin typeface="Times New Roman" panose="02020603050405020304" pitchFamily="18" charset="0"/>
                    <a:ea typeface="Times New Roman" panose="02020603050405020304" pitchFamily="18" charset="0"/>
                  </a:rPr>
                  <a:t> nên  </a:t>
                </a:r>
                <a14:m>
                  <m:oMath xmlns:m="http://schemas.openxmlformats.org/officeDocument/2006/math">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K</m:t>
                    </m:r>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m:t>
                    </m:r>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BK</m:t>
                        </m:r>
                      </m:num>
                      <m:den>
                        <m:r>
                          <m:rPr>
                            <m:nor/>
                          </m:rP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den>
                    </m:f>
                  </m:oMath>
                </a14:m>
                <a:r>
                  <a:rPr lang="en-US" sz="2800">
                    <a:solidFill>
                      <a:schemeClr val="bg1"/>
                    </a:solidFill>
                    <a:latin typeface="Times New Roman" panose="02020603050405020304" pitchFamily="18" charset="0"/>
                    <a:ea typeface="Times New Roman" panose="02020603050405020304" pitchFamily="18" charset="0"/>
                  </a:rPr>
                  <a:t>.    (2)</a:t>
                </a:r>
              </a:p>
              <a:p>
                <a:pPr algn="just">
                  <a:lnSpc>
                    <a:spcPct val="115000"/>
                  </a:lnSpc>
                  <a:spcBef>
                    <a:spcPts val="1200"/>
                  </a:spcBef>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 (1) và (2) suy ra: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 = IK = KC</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24" name="Rectangle 23"/>
              <p:cNvSpPr>
                <a:spLocks noRot="1" noChangeAspect="1" noMove="1" noResize="1" noEditPoints="1" noAdjustHandles="1" noChangeArrowheads="1" noChangeShapeType="1" noTextEdit="1"/>
              </p:cNvSpPr>
              <p:nvPr/>
            </p:nvSpPr>
            <p:spPr>
              <a:xfrm>
                <a:off x="100391" y="941389"/>
                <a:ext cx="6572446" cy="5238998"/>
              </a:xfrm>
              <a:prstGeom prst="rect">
                <a:avLst/>
              </a:prstGeom>
              <a:blipFill>
                <a:blip r:embed="rId3"/>
                <a:stretch>
                  <a:fillRect l="-1854" t="-814" b="-2209"/>
                </a:stretch>
              </a:blipFill>
            </p:spPr>
            <p:txBody>
              <a:bodyPr/>
              <a:lstStyle/>
              <a:p>
                <a:r>
                  <a:rPr lang="en-US">
                    <a:noFill/>
                  </a:rPr>
                  <a:t> </a:t>
                </a:r>
              </a:p>
            </p:txBody>
          </p:sp>
        </mc:Fallback>
      </mc:AlternateContent>
    </p:spTree>
    <p:extLst>
      <p:ext uri="{BB962C8B-B14F-4D97-AF65-F5344CB8AC3E}">
        <p14:creationId xmlns:p14="http://schemas.microsoft.com/office/powerpoint/2010/main" val="281325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left)">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wipe(left)">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wipe(left)">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wipe(left)">
                                      <p:cBhvr>
                                        <p:cTn id="27" dur="500"/>
                                        <p:tgtEl>
                                          <p:spTgt spid="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xEl>
                                              <p:pRg st="5" end="5"/>
                                            </p:txEl>
                                          </p:spTgt>
                                        </p:tgtEl>
                                        <p:attrNameLst>
                                          <p:attrName>style.visibility</p:attrName>
                                        </p:attrNameLst>
                                      </p:cBhvr>
                                      <p:to>
                                        <p:strVal val="visible"/>
                                      </p:to>
                                    </p:set>
                                    <p:animEffect transition="in" filter="wipe(left)">
                                      <p:cBhvr>
                                        <p:cTn id="32" dur="500"/>
                                        <p:tgtEl>
                                          <p:spTgt spid="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xEl>
                                              <p:pRg st="6" end="6"/>
                                            </p:txEl>
                                          </p:spTgt>
                                        </p:tgtEl>
                                        <p:attrNameLst>
                                          <p:attrName>style.visibility</p:attrName>
                                        </p:attrNameLst>
                                      </p:cBhvr>
                                      <p:to>
                                        <p:strVal val="visible"/>
                                      </p:to>
                                    </p:set>
                                    <p:animEffect transition="in" filter="wipe(left)">
                                      <p:cBhvr>
                                        <p:cTn id="37" dur="500"/>
                                        <p:tgtEl>
                                          <p:spTgt spid="2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Rectangle 11" descr="OPL20U25GSXzBJYl68kk8uQGfFKzs7yb1M4KJWUiLk6ZEvGF+qCIPSnY57AbBFCvTW2023.15.47+K4lPs7H94VUqPe2XwIsfPRnrXQE//QTEXxb8/8N4CNc6FpgZahzpTjFhMzSA7T/nHJa11DE8Ng2TP3iAmRczFlmslSuUNOgUeb6yRvs0="/>
              <p:cNvSpPr/>
              <p:nvPr/>
            </p:nvSpPr>
            <p:spPr>
              <a:xfrm>
                <a:off x="248461" y="2733758"/>
                <a:ext cx="6235772" cy="3762312"/>
              </a:xfrm>
              <a:prstGeom prst="rect">
                <a:avLst/>
              </a:prstGeom>
            </p:spPr>
            <p:txBody>
              <a:bodyPr wrap="square">
                <a:spAutoFit/>
              </a:bodyPr>
              <a:lstStyle/>
              <a:p>
                <a:r>
                  <a:rPr lang="en-US" sz="2800">
                    <a:solidFill>
                      <a:schemeClr val="bg1"/>
                    </a:solidFill>
                    <a:latin typeface="Times New Roman" panose="02020603050405020304" pitchFamily="18" charset="0"/>
                    <a:ea typeface="Times New Roman" panose="02020603050405020304" pitchFamily="18" charset="0"/>
                  </a:rPr>
                  <a:t>Ta có:                      (giả thiết). Mà hai góc này ở vị trí đồng vị nên </a:t>
                </a:r>
                <a:r>
                  <a:rPr lang="en-US" sz="2800" i="1">
                    <a:solidFill>
                      <a:schemeClr val="bg1"/>
                    </a:solidFill>
                    <a:latin typeface="Times New Roman" panose="02020603050405020304" pitchFamily="18" charset="0"/>
                    <a:ea typeface="Times New Roman" panose="02020603050405020304" pitchFamily="18" charset="0"/>
                  </a:rPr>
                  <a:t>DC // BE.</a:t>
                </a:r>
              </a:p>
              <a:p>
                <a:pPr>
                  <a:spcBef>
                    <a:spcPts val="600"/>
                  </a:spcBef>
                </a:pPr>
                <a:r>
                  <a:rPr lang="en-US" sz="2800">
                    <a:solidFill>
                      <a:schemeClr val="bg1"/>
                    </a:solidFill>
                    <a:latin typeface="Times New Roman" panose="02020603050405020304" pitchFamily="18" charset="0"/>
                    <a:ea typeface="Times New Roman" panose="02020603050405020304" pitchFamily="18" charset="0"/>
                  </a:rPr>
                  <a:t>Do đó, áp dụng hệ quả của định lí Thalès vào </a:t>
                </a:r>
                <a:r>
                  <a:rPr lang="en-US" sz="2800">
                    <a:solidFill>
                      <a:schemeClr val="bg1"/>
                    </a:solidFill>
                    <a:latin typeface="Times New Roman" panose="02020603050405020304" pitchFamily="18" charset="0"/>
                    <a:sym typeface="Symbol" panose="05050102010706020507" pitchFamily="18" charset="2"/>
                  </a:rPr>
                  <a:t></a:t>
                </a:r>
                <a:r>
                  <a:rPr lang="en-US" sz="2800" i="1">
                    <a:solidFill>
                      <a:schemeClr val="bg1"/>
                    </a:solidFill>
                    <a:latin typeface="Times New Roman" panose="02020603050405020304" pitchFamily="18" charset="0"/>
                    <a:sym typeface="Symbol" panose="05050102010706020507" pitchFamily="18" charset="2"/>
                  </a:rPr>
                  <a:t>ACD</a:t>
                </a:r>
                <a:r>
                  <a:rPr lang="en-US" sz="2800">
                    <a:solidFill>
                      <a:schemeClr val="bg1"/>
                    </a:solidFill>
                    <a:latin typeface="Times New Roman" panose="02020603050405020304" pitchFamily="18" charset="0"/>
                    <a:sym typeface="Symbol" panose="05050102010706020507" pitchFamily="18" charset="2"/>
                  </a:rPr>
                  <a:t>, ta có: </a:t>
                </a:r>
                <a14:m>
                  <m:oMath xmlns:m="http://schemas.openxmlformats.org/officeDocument/2006/math">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CD</m:t>
                        </m:r>
                      </m:num>
                      <m:den>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BE</m:t>
                        </m:r>
                      </m:den>
                    </m:f>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m:t>
                        </m:r>
                      </m:num>
                      <m:den>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den>
                    </m:f>
                  </m:oMath>
                </a14:m>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solidFill>
                    <a:schemeClr val="bg1"/>
                  </a:solidFill>
                  <a:latin typeface="Times New Roman" panose="02020603050405020304" pitchFamily="18" charset="0"/>
                  <a:sym typeface="Symbol" panose="05050102010706020507" pitchFamily="18" charset="2"/>
                </a:endParaRPr>
              </a:p>
              <a:p>
                <a:pPr>
                  <a:lnSpc>
                    <a:spcPct val="150000"/>
                  </a:lnSpc>
                </a:pPr>
                <a:r>
                  <a:rPr lang="en-US" sz="2800">
                    <a:solidFill>
                      <a:schemeClr val="bg1"/>
                    </a:solidFill>
                    <a:latin typeface="Times New Roman" panose="02020603050405020304" pitchFamily="18" charset="0"/>
                    <a:sym typeface="Symbol" panose="05050102010706020507" pitchFamily="18" charset="2"/>
                  </a:rPr>
                  <a:t>Hay  </a:t>
                </a:r>
                <a14:m>
                  <m:oMath xmlns:m="http://schemas.openxmlformats.org/officeDocument/2006/math">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CD</m:t>
                        </m:r>
                      </m:num>
                      <m:den>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3</m:t>
                        </m:r>
                      </m:den>
                    </m:f>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9</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6</m:t>
                        </m:r>
                      </m:num>
                      <m:den>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6</m:t>
                        </m:r>
                      </m:den>
                    </m:f>
                  </m:oMath>
                </a14:m>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5</m:t>
                        </m:r>
                      </m:num>
                      <m:den>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den>
                    </m:f>
                  </m:oMath>
                </a14:m>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schemeClr val="bg1"/>
                  </a:solidFill>
                  <a:latin typeface="Times New Roman" panose="02020603050405020304" pitchFamily="18" charset="0"/>
                  <a:sym typeface="Symbol" panose="05050102010706020507" pitchFamily="18" charset="2"/>
                </a:endParaRPr>
              </a:p>
              <a:p>
                <a:pPr>
                  <a:lnSpc>
                    <a:spcPct val="150000"/>
                  </a:lnSpc>
                </a:pPr>
                <a:r>
                  <a:rPr lang="en-US" sz="2800">
                    <a:solidFill>
                      <a:schemeClr val="bg1"/>
                    </a:solidFill>
                    <a:latin typeface="Times New Roman" panose="02020603050405020304" pitchFamily="18" charset="0"/>
                    <a:sym typeface="Symbol" panose="05050102010706020507" pitchFamily="18" charset="2"/>
                  </a:rPr>
                  <a:t>Suy ra: </a:t>
                </a:r>
                <a:r>
                  <a:rPr lang="en-US" sz="2800" i="1">
                    <a:solidFill>
                      <a:schemeClr val="bg1"/>
                    </a:solidFill>
                    <a:latin typeface="Times New Roman" panose="02020603050405020304" pitchFamily="18" charset="0"/>
                    <a:sym typeface="Symbol" panose="05050102010706020507" pitchFamily="18" charset="2"/>
                  </a:rPr>
                  <a:t>CD</a:t>
                </a:r>
                <a:r>
                  <a:rPr lang="en-US" sz="2800">
                    <a:solidFill>
                      <a:schemeClr val="bg1"/>
                    </a:solidFill>
                    <a:latin typeface="Times New Roman" panose="02020603050405020304" pitchFamily="18" charset="0"/>
                    <a:sym typeface="Symbol" panose="05050102010706020507" pitchFamily="18" charset="2"/>
                  </a:rPr>
                  <a:t> = 7,5 m.</a:t>
                </a:r>
                <a:endParaRPr lang="en-US" sz="2800">
                  <a:solidFill>
                    <a:schemeClr val="bg1"/>
                  </a:solidFill>
                </a:endParaRPr>
              </a:p>
            </p:txBody>
          </p:sp>
        </mc:Choice>
        <mc:Fallback xmlns="">
          <p:sp>
            <p:nvSpPr>
              <p:cNvPr id="12" name="Rectangle 11"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248461" y="2733758"/>
                <a:ext cx="6235772" cy="3762312"/>
              </a:xfrm>
              <a:prstGeom prst="rect">
                <a:avLst/>
              </a:prstGeom>
              <a:blipFill>
                <a:blip r:embed="rId5"/>
                <a:stretch>
                  <a:fillRect l="-2053" t="-1618" r="-2444" b="-3236"/>
                </a:stretch>
              </a:blipFill>
            </p:spPr>
            <p:txBody>
              <a:bodyPr/>
              <a:lstStyle/>
              <a:p>
                <a:r>
                  <a:rPr lang="en-US">
                    <a:noFill/>
                  </a:rPr>
                  <a:t> </a:t>
                </a:r>
              </a:p>
            </p:txBody>
          </p:sp>
        </mc:Fallback>
      </mc:AlternateContent>
      <p:sp>
        <p:nvSpPr>
          <p:cNvPr id="2" name="Rectangle 1" descr="OPL20U25GSXzBJYl68kk8uQGfFKzs7yb1M4KJWUiLk6ZEvGF+qCIPSnY57AbBFCvTW2023.15.47+K4lPs7H94VUqPe2XwIsfPRnrXQE//QTEXxb8/8N4CNc6FpgZahzpTjFhMzSA7T/nHJa11DE8Ng2TP3iAmRczFlmslSuUNOgUeb6yRvs0="/>
          <p:cNvSpPr/>
          <p:nvPr/>
        </p:nvSpPr>
        <p:spPr>
          <a:xfrm>
            <a:off x="248461" y="925629"/>
            <a:ext cx="11943539" cy="954107"/>
          </a:xfrm>
          <a:prstGeom prst="rect">
            <a:avLst/>
          </a:prstGeom>
        </p:spPr>
        <p:txBody>
          <a:bodyPr wrap="square">
            <a:spAutoFit/>
          </a:bodyPr>
          <a:lstStyle/>
          <a:p>
            <a:r>
              <a:rPr lang="fr-FR" sz="2800" b="1">
                <a:solidFill>
                  <a:srgbClr val="FFC000"/>
                </a:solidFill>
                <a:latin typeface="Times New Roman" panose="02020603050405020304" pitchFamily="18" charset="0"/>
                <a:ea typeface="Times New Roman" panose="02020603050405020304" pitchFamily="18" charset="0"/>
              </a:rPr>
              <a:t>Luyện tập 2: </a:t>
            </a:r>
            <a:r>
              <a:rPr lang="en-US" sz="2800">
                <a:solidFill>
                  <a:schemeClr val="bg1"/>
                </a:solidFill>
                <a:latin typeface="Times New Roman" panose="02020603050405020304" pitchFamily="18" charset="0"/>
                <a:ea typeface="Times New Roman" panose="02020603050405020304" pitchFamily="18" charset="0"/>
              </a:rPr>
              <a:t>Với số liệu đo đạc được ghi trên hình vẽ sau.</a:t>
            </a:r>
          </a:p>
          <a:p>
            <a:r>
              <a:rPr lang="en-US" sz="2800">
                <a:solidFill>
                  <a:schemeClr val="bg1"/>
                </a:solidFill>
                <a:latin typeface="Times New Roman" panose="02020603050405020304" pitchFamily="18" charset="0"/>
                <a:ea typeface="Times New Roman" panose="02020603050405020304" pitchFamily="18" charset="0"/>
              </a:rPr>
              <a:t>                        Hãy tính bề rộng </a:t>
            </a:r>
            <a:r>
              <a:rPr lang="en-US" sz="2800" i="1">
                <a:solidFill>
                  <a:schemeClr val="bg1"/>
                </a:solidFill>
                <a:latin typeface="Times New Roman" panose="02020603050405020304" pitchFamily="18" charset="0"/>
                <a:ea typeface="Times New Roman" panose="02020603050405020304" pitchFamily="18" charset="0"/>
              </a:rPr>
              <a:t>CD </a:t>
            </a:r>
            <a:r>
              <a:rPr lang="en-US" sz="2800">
                <a:solidFill>
                  <a:schemeClr val="bg1"/>
                </a:solidFill>
                <a:latin typeface="Times New Roman" panose="02020603050405020304" pitchFamily="18" charset="0"/>
                <a:ea typeface="Times New Roman" panose="02020603050405020304" pitchFamily="18" charset="0"/>
              </a:rPr>
              <a:t>của con kênh.</a:t>
            </a:r>
            <a:endParaRPr lang="en-US" sz="2800">
              <a:solidFill>
                <a:schemeClr val="bg1"/>
              </a:solidFill>
            </a:endParaRP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65028" y="204560"/>
            <a:ext cx="11333323" cy="492443"/>
          </a:xfrm>
          <a:prstGeom prst="rect">
            <a:avLst/>
          </a:prstGeom>
          <a:noFill/>
        </p:spPr>
        <p:txBody>
          <a:bodyPr wrap="square">
            <a:spAutoFit/>
          </a:bodyPr>
          <a:lstStyle/>
          <a:p>
            <a:r>
              <a:rPr lang="en-US" sz="2600" b="1">
                <a:solidFill>
                  <a:srgbClr val="FFFF00"/>
                </a:solidFill>
                <a:latin typeface="Times New Roman" panose="02020603050405020304" pitchFamily="18" charset="0"/>
                <a:ea typeface="Calibri" panose="020F0502020204030204" pitchFamily="34" charset="0"/>
              </a:rPr>
              <a:t> </a:t>
            </a:r>
            <a:r>
              <a:rPr lang="en-US" altLang="zh-CN" sz="26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 ƯỚC LƯỢNG KHOẢNG CÁCH</a:t>
            </a:r>
            <a:endParaRPr lang="zh-CN" altLang="en-US" sz="26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1924876" y="1971615"/>
            <a:ext cx="1350050" cy="523220"/>
          </a:xfrm>
          <a:prstGeom prst="rect">
            <a:avLst/>
          </a:prstGeom>
          <a:noFill/>
        </p:spPr>
        <p:txBody>
          <a:bodyPr wrap="none" rtlCol="0">
            <a:spAutoFit/>
          </a:bodyPr>
          <a:lstStyle/>
          <a:p>
            <a:r>
              <a:rPr lang="en-US" sz="2800" b="1" u="sng" dirty="0" err="1">
                <a:solidFill>
                  <a:srgbClr val="FFC000"/>
                </a:solidFill>
                <a:latin typeface="Times New Roman" pitchFamily="18" charset="0"/>
                <a:cs typeface="Times New Roman" pitchFamily="18" charset="0"/>
              </a:rPr>
              <a:t>Bài</a:t>
            </a:r>
            <a:r>
              <a:rPr lang="en-US" sz="2800" b="1" u="sng" dirty="0">
                <a:solidFill>
                  <a:srgbClr val="FFC000"/>
                </a:solidFill>
                <a:latin typeface="Times New Roman" pitchFamily="18" charset="0"/>
                <a:cs typeface="Times New Roman" pitchFamily="18" charset="0"/>
              </a:rPr>
              <a:t> </a:t>
            </a:r>
            <a:r>
              <a:rPr lang="en-US" sz="2800" b="1" u="sng" dirty="0" err="1">
                <a:solidFill>
                  <a:srgbClr val="FFC000"/>
                </a:solidFill>
                <a:latin typeface="Times New Roman" pitchFamily="18" charset="0"/>
                <a:cs typeface="Times New Roman" pitchFamily="18" charset="0"/>
              </a:rPr>
              <a:t>giải</a:t>
            </a:r>
            <a:endParaRPr lang="en-US" sz="2800" b="1" u="sng" dirty="0">
              <a:solidFill>
                <a:srgbClr val="FFC000"/>
              </a:solidFill>
              <a:latin typeface="Times New Roman" pitchFamily="18" charset="0"/>
              <a:cs typeface="Times New Roman" pitchFamily="18" charset="0"/>
            </a:endParaRPr>
          </a:p>
        </p:txBody>
      </p:sp>
      <p:graphicFrame>
        <p:nvGraphicFramePr>
          <p:cNvPr id="10" name="Object 9"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184190822"/>
              </p:ext>
            </p:extLst>
          </p:nvPr>
        </p:nvGraphicFramePr>
        <p:xfrm>
          <a:off x="1257240" y="2665518"/>
          <a:ext cx="1831267" cy="523219"/>
        </p:xfrm>
        <a:graphic>
          <a:graphicData uri="http://schemas.openxmlformats.org/presentationml/2006/ole">
            <mc:AlternateContent xmlns:mc="http://schemas.openxmlformats.org/markup-compatibility/2006">
              <mc:Choice xmlns:v="urn:schemas-microsoft-com:vml" Requires="v">
                <p:oleObj spid="_x0000_s1027" name="Equation" r:id="rId6" imgW="799920" imgH="228600" progId="Equation.DSMT4">
                  <p:embed/>
                </p:oleObj>
              </mc:Choice>
              <mc:Fallback>
                <p:oleObj name="Equation" r:id="rId6" imgW="799920" imgH="228600" progId="Equation.DSMT4">
                  <p:embed/>
                  <p:pic>
                    <p:nvPicPr>
                      <p:cNvPr id="0" name=""/>
                      <p:cNvPicPr/>
                      <p:nvPr/>
                    </p:nvPicPr>
                    <p:blipFill>
                      <a:blip r:embed="rId7"/>
                      <a:stretch>
                        <a:fillRect/>
                      </a:stretch>
                    </p:blipFill>
                    <p:spPr>
                      <a:xfrm>
                        <a:off x="1257240" y="2665518"/>
                        <a:ext cx="1831267" cy="523219"/>
                      </a:xfrm>
                      <a:prstGeom prst="rect">
                        <a:avLst/>
                      </a:prstGeom>
                    </p:spPr>
                  </p:pic>
                </p:oleObj>
              </mc:Fallback>
            </mc:AlternateContent>
          </a:graphicData>
        </a:graphic>
      </p:graphicFrame>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6D85174-9242-7CA5-E960-B7BEE6116BB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10795785" y="5094880"/>
            <a:ext cx="1751182" cy="1751182"/>
          </a:xfrm>
          <a:prstGeom prst="rect">
            <a:avLst/>
          </a:prstGeom>
        </p:spPr>
      </p:pic>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FC5930A-B107-4CBB-EB6C-3C74F22E7439}"/>
              </a:ext>
            </a:extLst>
          </p:cNvPr>
          <p:cNvSpPr/>
          <p:nvPr/>
        </p:nvSpPr>
        <p:spPr>
          <a:xfrm>
            <a:off x="10179109" y="131274"/>
            <a:ext cx="1847863" cy="1131457"/>
          </a:xfrm>
          <a:prstGeom prst="rect">
            <a:avLst/>
          </a:prstGeom>
          <a:noFill/>
          <a:ln>
            <a:solidFill>
              <a:srgbClr val="00B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8" name="ĐẾM NGƯỢC 2 PHÚT - BÓNG SỐ"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DC329868-D122-2BDB-EA0C-B949E501BA9A}"/>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9"/>
          <a:srcRect l="10191" t="23624" r="5195" b="-3005"/>
          <a:stretch/>
        </p:blipFill>
        <p:spPr>
          <a:xfrm>
            <a:off x="10814235" y="11938"/>
            <a:ext cx="1377765" cy="727056"/>
          </a:xfrm>
          <a:prstGeom prst="rect">
            <a:avLst/>
          </a:prstGeom>
        </p:spPr>
      </p:pic>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3BBB763-2AD7-2C4D-7323-AE3CD28B9D2D}"/>
              </a:ext>
            </a:extLst>
          </p:cNvPr>
          <p:cNvPicPr>
            <a:picLocks noChangeAspect="1"/>
          </p:cNvPicPr>
          <p:nvPr/>
        </p:nvPicPr>
        <p:blipFill>
          <a:blip r:embed="rId10"/>
          <a:stretch>
            <a:fillRect/>
          </a:stretch>
        </p:blipFill>
        <p:spPr>
          <a:xfrm>
            <a:off x="6564956" y="1718706"/>
            <a:ext cx="5462016" cy="3499104"/>
          </a:xfrm>
          <a:prstGeom prst="rect">
            <a:avLst/>
          </a:prstGeom>
        </p:spPr>
      </p:pic>
    </p:spTree>
    <p:extLst>
      <p:ext uri="{BB962C8B-B14F-4D97-AF65-F5344CB8AC3E}">
        <p14:creationId xmlns:p14="http://schemas.microsoft.com/office/powerpoint/2010/main" val="266396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wipe(left)">
                                      <p:cBhvr>
                                        <p:cTn id="40" dur="500"/>
                                        <p:tgtEl>
                                          <p:spTgt spid="12">
                                            <p:txEl>
                                              <p:pRg st="0" end="0"/>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2">
                                            <p:txEl>
                                              <p:pRg st="1" end="1"/>
                                            </p:txEl>
                                          </p:spTgt>
                                        </p:tgtEl>
                                        <p:attrNameLst>
                                          <p:attrName>style.visibility</p:attrName>
                                        </p:attrNameLst>
                                      </p:cBhvr>
                                      <p:to>
                                        <p:strVal val="visible"/>
                                      </p:to>
                                    </p:set>
                                    <p:animEffect transition="in" filter="wipe(left)">
                                      <p:cBhvr>
                                        <p:cTn id="48" dur="500"/>
                                        <p:tgtEl>
                                          <p:spTgt spid="1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2">
                                            <p:txEl>
                                              <p:pRg st="2" end="2"/>
                                            </p:txEl>
                                          </p:spTgt>
                                        </p:tgtEl>
                                        <p:attrNameLst>
                                          <p:attrName>style.visibility</p:attrName>
                                        </p:attrNameLst>
                                      </p:cBhvr>
                                      <p:to>
                                        <p:strVal val="visible"/>
                                      </p:to>
                                    </p:set>
                                    <p:animEffect transition="in" filter="wipe(left)">
                                      <p:cBhvr>
                                        <p:cTn id="53" dur="500"/>
                                        <p:tgtEl>
                                          <p:spTgt spid="1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2">
                                            <p:txEl>
                                              <p:pRg st="3" end="3"/>
                                            </p:txEl>
                                          </p:spTgt>
                                        </p:tgtEl>
                                        <p:attrNameLst>
                                          <p:attrName>style.visibility</p:attrName>
                                        </p:attrNameLst>
                                      </p:cBhvr>
                                      <p:to>
                                        <p:strVal val="visible"/>
                                      </p:to>
                                    </p:set>
                                    <p:animEffect transition="in" filter="wipe(left)">
                                      <p:cBhvr>
                                        <p:cTn id="5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8"/>
                </p:tgtEl>
              </p:cMediaNode>
            </p:video>
          </p:childTnLst>
        </p:cTn>
      </p:par>
    </p:tnLst>
    <p:bldLst>
      <p:bldP spid="12" grpId="0"/>
      <p:bldP spid="2" grpId="0"/>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3.15.47+K4lPs7H94VUqPe2XwIsfPRnrXQE//QTEXxb8/8N4CNc6FpgZahzpTjFhMzSA7T/nHJa11DE8Ng2TP3iAmRczFlmslSuUNOgUeb6yRvs0="/>
          <p:cNvSpPr/>
          <p:nvPr/>
        </p:nvSpPr>
        <p:spPr>
          <a:xfrm>
            <a:off x="346362" y="659241"/>
            <a:ext cx="11609077" cy="1539139"/>
          </a:xfrm>
          <a:prstGeom prst="rect">
            <a:avLst/>
          </a:prstGeom>
        </p:spPr>
        <p:txBody>
          <a:bodyPr wrap="square">
            <a:spAutoFit/>
          </a:bodyPr>
          <a:lstStyle/>
          <a:p>
            <a:pPr algn="just">
              <a:lnSpc>
                <a:spcPct val="115000"/>
              </a:lnSpc>
              <a:spcAft>
                <a:spcPts val="0"/>
              </a:spcAft>
            </a:pPr>
            <a:r>
              <a:rPr lang="en-US" sz="2800" b="1">
                <a:solidFill>
                  <a:srgbClr val="FFC000"/>
                </a:solidFill>
                <a:latin typeface="Times New Roman" panose="02020603050405020304" pitchFamily="18" charset="0"/>
                <a:ea typeface="Times New Roman" panose="02020603050405020304" pitchFamily="18" charset="0"/>
              </a:rPr>
              <a:t>Bài 1. </a:t>
            </a:r>
            <a:r>
              <a:rPr lang="en-US" sz="2800">
                <a:solidFill>
                  <a:schemeClr val="bg1"/>
                </a:solidFill>
                <a:latin typeface="Times New Roman" panose="02020603050405020304" pitchFamily="18" charset="0"/>
                <a:ea typeface="Times New Roman" panose="02020603050405020304" pitchFamily="18" charset="0"/>
              </a:rPr>
              <a:t>Để đo khoảng cách giữa hai vị trí </a:t>
            </a:r>
            <a:r>
              <a:rPr lang="en-US" sz="2800" i="1">
                <a:solidFill>
                  <a:schemeClr val="bg1"/>
                </a:solidFill>
                <a:latin typeface="Times New Roman" panose="02020603050405020304" pitchFamily="18" charset="0"/>
                <a:ea typeface="Times New Roman" panose="02020603050405020304" pitchFamily="18" charset="0"/>
              </a:rPr>
              <a:t>A</a:t>
            </a:r>
            <a:r>
              <a:rPr lang="en-US" sz="2800">
                <a:solidFill>
                  <a:schemeClr val="bg1"/>
                </a:solidFill>
                <a:latin typeface="Times New Roman" panose="02020603050405020304" pitchFamily="18" charset="0"/>
                <a:ea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rPr>
              <a:t>  trong đó </a:t>
            </a:r>
            <a:r>
              <a:rPr lang="en-US" sz="2800" i="1">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rPr>
              <a:t> không tới được, người ta tiến hành chọn các vị trí </a:t>
            </a:r>
            <a:r>
              <a:rPr lang="en-US" sz="2800" i="1">
                <a:solidFill>
                  <a:schemeClr val="bg1"/>
                </a:solidFill>
                <a:latin typeface="Times New Roman" panose="02020603050405020304" pitchFamily="18" charset="0"/>
                <a:ea typeface="Times New Roman" panose="02020603050405020304" pitchFamily="18" charset="0"/>
              </a:rPr>
              <a:t>C, D, E  </a:t>
            </a:r>
            <a:r>
              <a:rPr lang="en-US" sz="2800">
                <a:solidFill>
                  <a:schemeClr val="bg1"/>
                </a:solidFill>
                <a:latin typeface="Times New Roman" panose="02020603050405020304" pitchFamily="18" charset="0"/>
                <a:ea typeface="Times New Roman" panose="02020603050405020304" pitchFamily="18" charset="0"/>
              </a:rPr>
              <a:t>như ở </a:t>
            </a:r>
            <a:r>
              <a:rPr lang="en-US" sz="2800" i="1">
                <a:solidFill>
                  <a:schemeClr val="bg1"/>
                </a:solidFill>
                <a:latin typeface="Times New Roman" panose="02020603050405020304" pitchFamily="18" charset="0"/>
                <a:ea typeface="Times New Roman" panose="02020603050405020304" pitchFamily="18" charset="0"/>
              </a:rPr>
              <a:t>Hình 24</a:t>
            </a:r>
            <a:r>
              <a:rPr lang="en-US" sz="2800">
                <a:solidFill>
                  <a:schemeClr val="bg1"/>
                </a:solidFill>
                <a:latin typeface="Times New Roman" panose="02020603050405020304" pitchFamily="18" charset="0"/>
                <a:ea typeface="Times New Roman" panose="02020603050405020304" pitchFamily="18" charset="0"/>
              </a:rPr>
              <a:t> và đo được </a:t>
            </a:r>
            <a:r>
              <a:rPr lang="en-US" sz="2800" i="1">
                <a:solidFill>
                  <a:schemeClr val="bg1"/>
                </a:solidFill>
                <a:latin typeface="Times New Roman" panose="02020603050405020304" pitchFamily="18" charset="0"/>
                <a:ea typeface="Times New Roman" panose="02020603050405020304" pitchFamily="18" charset="0"/>
              </a:rPr>
              <a:t>AC </a:t>
            </a:r>
            <a:r>
              <a:rPr lang="en-US" sz="2800">
                <a:solidFill>
                  <a:schemeClr val="bg1"/>
                </a:solidFill>
                <a:latin typeface="Times New Roman" panose="02020603050405020304" pitchFamily="18" charset="0"/>
                <a:ea typeface="Times New Roman" panose="02020603050405020304" pitchFamily="18" charset="0"/>
              </a:rPr>
              <a:t>= 50m, </a:t>
            </a:r>
            <a:r>
              <a:rPr lang="en-US" sz="2800" i="1">
                <a:solidFill>
                  <a:schemeClr val="bg1"/>
                </a:solidFill>
                <a:latin typeface="Times New Roman" panose="02020603050405020304" pitchFamily="18" charset="0"/>
                <a:ea typeface="Times New Roman" panose="02020603050405020304" pitchFamily="18" charset="0"/>
              </a:rPr>
              <a:t>CD </a:t>
            </a:r>
            <a:r>
              <a:rPr lang="en-US" sz="2800">
                <a:solidFill>
                  <a:schemeClr val="bg1"/>
                </a:solidFill>
                <a:latin typeface="Times New Roman" panose="02020603050405020304" pitchFamily="18" charset="0"/>
                <a:ea typeface="Times New Roman" panose="02020603050405020304" pitchFamily="18" charset="0"/>
              </a:rPr>
              <a:t>= 20m, </a:t>
            </a:r>
            <a:r>
              <a:rPr lang="en-US" sz="2800" i="1">
                <a:solidFill>
                  <a:schemeClr val="bg1"/>
                </a:solidFill>
                <a:latin typeface="Times New Roman" panose="02020603050405020304" pitchFamily="18" charset="0"/>
                <a:ea typeface="Times New Roman" panose="02020603050405020304" pitchFamily="18" charset="0"/>
              </a:rPr>
              <a:t>DE</a:t>
            </a:r>
            <a:r>
              <a:rPr lang="en-US" sz="2800">
                <a:solidFill>
                  <a:schemeClr val="bg1"/>
                </a:solidFill>
                <a:latin typeface="Times New Roman" panose="02020603050405020304" pitchFamily="18" charset="0"/>
                <a:ea typeface="Times New Roman" panose="02020603050405020304" pitchFamily="18" charset="0"/>
              </a:rPr>
              <a:t> = 18m . Hỏi khoảng cách giữa hai vị trí </a:t>
            </a:r>
            <a:r>
              <a:rPr lang="en-US" sz="2800" i="1">
                <a:solidFill>
                  <a:schemeClr val="bg1"/>
                </a:solidFill>
                <a:latin typeface="Times New Roman" panose="02020603050405020304" pitchFamily="18" charset="0"/>
                <a:ea typeface="Times New Roman" panose="02020603050405020304" pitchFamily="18" charset="0"/>
              </a:rPr>
              <a:t>A </a:t>
            </a:r>
            <a:r>
              <a:rPr lang="en-US" sz="2800">
                <a:solidFill>
                  <a:schemeClr val="bg1"/>
                </a:solidFill>
                <a:latin typeface="Times New Roman" panose="02020603050405020304" pitchFamily="18" charset="0"/>
                <a:ea typeface="Times New Roman" panose="02020603050405020304" pitchFamily="18" charset="0"/>
              </a:rPr>
              <a:t>và </a:t>
            </a:r>
            <a:r>
              <a:rPr lang="en-US" sz="2800" i="1">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rPr>
              <a:t> là bao nhiêu?</a:t>
            </a: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78015" y="148244"/>
            <a:ext cx="5817985" cy="492443"/>
          </a:xfrm>
          <a:prstGeom prst="rect">
            <a:avLst/>
          </a:prstGeom>
          <a:noFill/>
        </p:spPr>
        <p:txBody>
          <a:bodyPr wrap="square">
            <a:spAutoFit/>
          </a:bodyPr>
          <a:lstStyle/>
          <a:p>
            <a:r>
              <a:rPr lang="en-US" sz="2600" b="1">
                <a:solidFill>
                  <a:srgbClr val="FFFF00"/>
                </a:solidFill>
                <a:latin typeface="Times New Roman" panose="02020603050405020304" pitchFamily="18" charset="0"/>
                <a:ea typeface="Calibri" panose="020F0502020204030204" pitchFamily="34" charset="0"/>
              </a:rPr>
              <a:t> </a:t>
            </a:r>
            <a:r>
              <a:rPr lang="en-US" altLang="zh-CN" sz="26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 ƯỚC LƯỢNG KHOẢNG CÁCH</a:t>
            </a:r>
            <a:endParaRPr lang="zh-CN" altLang="en-US" sz="26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4"/>
          <a:stretch>
            <a:fillRect/>
          </a:stretch>
        </p:blipFill>
        <p:spPr>
          <a:xfrm>
            <a:off x="6859648" y="640687"/>
            <a:ext cx="5286336" cy="4346196"/>
          </a:xfrm>
          <a:prstGeom prst="rect">
            <a:avLst/>
          </a:prstGeom>
        </p:spPr>
      </p:pic>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2742862" y="2502642"/>
            <a:ext cx="1269899" cy="492443"/>
          </a:xfrm>
          <a:prstGeom prst="rect">
            <a:avLst/>
          </a:prstGeom>
          <a:noFill/>
        </p:spPr>
        <p:txBody>
          <a:bodyPr wrap="non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8" name="Rectangle 7" descr="OPL20U25GSXzBJYl68kk8uQGfFKzs7yb1M4KJWUiLk6ZEvGF+qCIPSnY57AbBFCvTW2023.15.47+K4lPs7H94VUqPe2XwIsfPRnrXQE//QTEXxb8/8N4CNc6FpgZahzpTjFhMzSA7T/nHJa11DE8Ng2TP3iAmRczFlmslSuUNOgUeb6yRvs0="/>
              <p:cNvSpPr/>
              <p:nvPr/>
            </p:nvSpPr>
            <p:spPr>
              <a:xfrm>
                <a:off x="406868" y="2995085"/>
                <a:ext cx="7312102" cy="3714671"/>
              </a:xfrm>
              <a:prstGeom prst="rect">
                <a:avLst/>
              </a:prstGeom>
            </p:spPr>
            <p:txBody>
              <a:bodyPr wrap="square">
                <a:spAutoFit/>
              </a:bodyPr>
              <a:lstStyle/>
              <a:p>
                <a:r>
                  <a:rPr lang="en-US" sz="2800">
                    <a:solidFill>
                      <a:schemeClr val="bg1"/>
                    </a:solidFill>
                    <a:latin typeface="Times New Roman" panose="02020603050405020304" pitchFamily="18" charset="0"/>
                    <a:ea typeface="Times New Roman" panose="02020603050405020304" pitchFamily="18" charset="0"/>
                  </a:rPr>
                  <a:t>Vì </a:t>
                </a:r>
                <a:r>
                  <a:rPr lang="en-US" sz="2800" i="1">
                    <a:solidFill>
                      <a:schemeClr val="bg1"/>
                    </a:solidFill>
                    <a:latin typeface="Times New Roman" panose="02020603050405020304" pitchFamily="18" charset="0"/>
                    <a:ea typeface="Times New Roman" panose="02020603050405020304" pitchFamily="18" charset="0"/>
                  </a:rPr>
                  <a:t>AB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 AC</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DE  AC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nên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DE // AB</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p>
              <a:p>
                <a:pPr>
                  <a:spcBef>
                    <a:spcPts val="1200"/>
                  </a:spcBef>
                </a:pPr>
                <a:r>
                  <a:rPr lang="en-US" sz="2800">
                    <a:solidFill>
                      <a:schemeClr val="bg1"/>
                    </a:solidFill>
                    <a:latin typeface="Times New Roman" panose="02020603050405020304" pitchFamily="18" charset="0"/>
                    <a:ea typeface="Times New Roman" panose="02020603050405020304" pitchFamily="18" charset="0"/>
                  </a:rPr>
                  <a:t>Xét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ABC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có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DE // AB</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áp dụng hệ quả của </a:t>
                </a:r>
              </a:p>
              <a:p>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định lí </a:t>
                </a:r>
                <a:r>
                  <a:rPr lang="en-US" sz="2800">
                    <a:solidFill>
                      <a:schemeClr val="bg1"/>
                    </a:solidFill>
                    <a:latin typeface="Times New Roman" panose="02020603050405020304" pitchFamily="18" charset="0"/>
                    <a:sym typeface="Symbol" panose="05050102010706020507" pitchFamily="18" charset="2"/>
                  </a:rPr>
                  <a:t>Thalès, ta có:</a:t>
                </a:r>
              </a:p>
              <a:p>
                <a:r>
                  <a:rPr lang="en-US" sz="2800">
                    <a:solidFill>
                      <a:schemeClr val="bg1"/>
                    </a:solidFill>
                    <a:latin typeface="Times New Roman" panose="02020603050405020304" pitchFamily="18" charset="0"/>
                    <a:sym typeface="Symbol" panose="05050102010706020507" pitchFamily="18" charset="2"/>
                  </a:rPr>
                  <a:t>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DE</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CD</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AC</m:t>
                        </m:r>
                      </m:den>
                    </m:f>
                  </m:oMath>
                </a14:m>
                <a:r>
                  <a:rPr lang="en-US" sz="2600">
                    <a:solidFill>
                      <a:schemeClr val="bg1"/>
                    </a:solidFill>
                    <a:latin typeface="Times New Roman" panose="02020603050405020304" pitchFamily="18" charset="0"/>
                    <a:sym typeface="Symbol" panose="05050102010706020507" pitchFamily="18" charset="2"/>
                  </a:rPr>
                  <a:t>  </a:t>
                </a:r>
                <a:r>
                  <a:rPr lang="en-US" sz="2800">
                    <a:solidFill>
                      <a:schemeClr val="bg1"/>
                    </a:solidFill>
                    <a:latin typeface="Times New Roman" panose="02020603050405020304" pitchFamily="18" charset="0"/>
                    <a:sym typeface="Symbol" panose="05050102010706020507" pitchFamily="18" charset="2"/>
                  </a:rPr>
                  <a:t>hay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20</m:t>
                        </m:r>
                      </m:num>
                      <m:den>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50</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num>
                      <m:den>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5</m:t>
                        </m:r>
                      </m:den>
                    </m:f>
                  </m:oMath>
                </a14:m>
                <a:r>
                  <a:rPr lang="en-US" sz="2800">
                    <a:solidFill>
                      <a:schemeClr val="bg1"/>
                    </a:solidFill>
                  </a:rPr>
                  <a:t>.</a:t>
                </a:r>
              </a:p>
              <a:p>
                <a:pPr>
                  <a:lnSpc>
                    <a:spcPct val="150000"/>
                  </a:lnSpc>
                </a:pPr>
                <a:r>
                  <a:rPr lang="en-US" sz="2800">
                    <a:solidFill>
                      <a:schemeClr val="bg1"/>
                    </a:solidFill>
                    <a:latin typeface="Times New Roman" panose="02020603050405020304" pitchFamily="18" charset="0"/>
                    <a:sym typeface="Symbol" panose="05050102010706020507" pitchFamily="18" charset="2"/>
                  </a:rPr>
                  <a:t>Suy ra: </a:t>
                </a:r>
                <a14:m>
                  <m:oMath xmlns:m="http://schemas.openxmlformats.org/officeDocument/2006/math">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18 . 5</m:t>
                        </m:r>
                      </m:num>
                      <m:den>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den>
                    </m:f>
                    <m:r>
                      <a:rPr lang="en-US" sz="2600" i="1">
                        <a:solidFill>
                          <a:schemeClr val="bg1"/>
                        </a:solidFill>
                        <a:latin typeface="Cambria Math" panose="02040503050406030204" pitchFamily="18" charset="0"/>
                        <a:ea typeface="Times New Roman" panose="02020603050405020304" pitchFamily="18" charset="0"/>
                      </a:rPr>
                      <m:t>=</m:t>
                    </m:r>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45 (</m:t>
                    </m:r>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m:t>
                    </m:r>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endParaRPr lang="en-US" sz="2600"/>
              </a:p>
              <a:p>
                <a:pPr>
                  <a:lnSpc>
                    <a:spcPct val="150000"/>
                  </a:lnSpc>
                </a:pPr>
                <a:r>
                  <a:rPr lang="en-US" sz="2800">
                    <a:solidFill>
                      <a:schemeClr val="bg1"/>
                    </a:solidFill>
                    <a:latin typeface="Times New Roman" panose="02020603050405020304" pitchFamily="18" charset="0"/>
                    <a:sym typeface="Symbol" panose="05050102010706020507" pitchFamily="18" charset="2"/>
                  </a:rPr>
                  <a:t>Vậy khoảng cách giữa hai vị trí </a:t>
                </a:r>
                <a:r>
                  <a:rPr lang="en-US" sz="2800" i="1">
                    <a:solidFill>
                      <a:schemeClr val="bg1"/>
                    </a:solidFill>
                    <a:latin typeface="Times New Roman" panose="02020603050405020304" pitchFamily="18" charset="0"/>
                    <a:sym typeface="Symbol" panose="05050102010706020507" pitchFamily="18" charset="2"/>
                  </a:rPr>
                  <a:t>A </a:t>
                </a:r>
                <a:r>
                  <a:rPr lang="en-US" sz="2800">
                    <a:solidFill>
                      <a:schemeClr val="bg1"/>
                    </a:solidFill>
                    <a:latin typeface="Times New Roman" panose="02020603050405020304" pitchFamily="18" charset="0"/>
                    <a:sym typeface="Symbol" panose="05050102010706020507" pitchFamily="18" charset="2"/>
                  </a:rPr>
                  <a:t>và </a:t>
                </a:r>
                <a:r>
                  <a:rPr lang="en-US" sz="2800" i="1">
                    <a:solidFill>
                      <a:schemeClr val="bg1"/>
                    </a:solidFill>
                    <a:latin typeface="Times New Roman" panose="02020603050405020304" pitchFamily="18" charset="0"/>
                    <a:sym typeface="Symbol" panose="05050102010706020507" pitchFamily="18" charset="2"/>
                  </a:rPr>
                  <a:t>B</a:t>
                </a:r>
                <a:r>
                  <a:rPr lang="en-US" sz="2800">
                    <a:solidFill>
                      <a:schemeClr val="bg1"/>
                    </a:solidFill>
                    <a:latin typeface="Times New Roman" panose="02020603050405020304" pitchFamily="18" charset="0"/>
                    <a:sym typeface="Symbol" panose="05050102010706020507" pitchFamily="18" charset="2"/>
                  </a:rPr>
                  <a:t> là 45 m.</a:t>
                </a:r>
                <a:endParaRPr lang="en-US" sz="2800"/>
              </a:p>
            </p:txBody>
          </p:sp>
        </mc:Choice>
        <mc:Fallback xmlns="">
          <p:sp>
            <p:nvSpPr>
              <p:cNvPr id="8" name="Rectangle 7"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06868" y="2995085"/>
                <a:ext cx="7312102" cy="3714671"/>
              </a:xfrm>
              <a:prstGeom prst="rect">
                <a:avLst/>
              </a:prstGeom>
              <a:blipFill>
                <a:blip r:embed="rId5"/>
                <a:stretch>
                  <a:fillRect l="-1751" t="-1639" b="-3279"/>
                </a:stretch>
              </a:blipFill>
            </p:spPr>
            <p:txBody>
              <a:bodyPr/>
              <a:lstStyle/>
              <a:p>
                <a:r>
                  <a:rPr lang="en-US">
                    <a:noFill/>
                  </a:rPr>
                  <a:t> </a:t>
                </a:r>
              </a:p>
            </p:txBody>
          </p:sp>
        </mc:Fallback>
      </mc:AlternateContent>
      <p:sp>
        <p:nvSpPr>
          <p:cNvPr id="15" name="Rectangle 14" descr="OPL20U25GSXzBJYl68kk8uQGfFKzs7yb1M4KJWUiLk6ZEvGF+qCIPSnY57AbBFCvTW2023.15.47+K4lPs7H94VUqPe2XwIsfPRnrXQE//QTEXxb8/8N4CNc6FpgZahzpTjFhMzSA7T/nHJa11DE8Ng2TP3iAmRczFlmslSuUNOgUeb6yRvs0="/>
          <p:cNvSpPr/>
          <p:nvPr/>
        </p:nvSpPr>
        <p:spPr>
          <a:xfrm>
            <a:off x="8790010" y="4494440"/>
            <a:ext cx="1268296" cy="492443"/>
          </a:xfrm>
          <a:prstGeom prst="rect">
            <a:avLst/>
          </a:prstGeom>
        </p:spPr>
        <p:txBody>
          <a:bodyPr wrap="none">
            <a:spAutoFit/>
          </a:bodyPr>
          <a:lstStyle/>
          <a:p>
            <a:r>
              <a:rPr lang="en-US" sz="2600" i="1">
                <a:solidFill>
                  <a:schemeClr val="bg1"/>
                </a:solidFill>
                <a:latin typeface="Times New Roman" panose="02020603050405020304" pitchFamily="18" charset="0"/>
                <a:sym typeface="Symbol" panose="05050102010706020507" pitchFamily="18" charset="2"/>
              </a:rPr>
              <a:t>Hình 24</a:t>
            </a:r>
            <a:endParaRPr lang="en-US" sz="2600" i="1"/>
          </a:p>
        </p:txBody>
      </p:sp>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40F6EA9-4243-3756-E010-E43FC0A6D7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65510" y="4493080"/>
            <a:ext cx="2327672" cy="2327672"/>
          </a:xfrm>
          <a:prstGeom prst="rect">
            <a:avLst/>
          </a:prstGeom>
        </p:spPr>
      </p:pic>
      <p:pic>
        <p:nvPicPr>
          <p:cNvPr id="4" name="2 Minute Timer with Music [ELECTRIC] ⚡"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78B27A05-7A22-461E-81D9-9465166459C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22190" b="23061"/>
          <a:stretch/>
        </p:blipFill>
        <p:spPr>
          <a:xfrm>
            <a:off x="10536072" y="0"/>
            <a:ext cx="1637208" cy="734816"/>
          </a:xfrm>
          <a:prstGeom prst="rect">
            <a:avLst/>
          </a:prstGeom>
        </p:spPr>
      </p:pic>
    </p:spTree>
    <p:extLst>
      <p:ext uri="{BB962C8B-B14F-4D97-AF65-F5344CB8AC3E}">
        <p14:creationId xmlns:p14="http://schemas.microsoft.com/office/powerpoint/2010/main" val="168630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29056" fill="hold"/>
                                        <p:tgtEl>
                                          <p:spTgt spid="4"/>
                                        </p:tgtEl>
                                      </p:cBhvr>
                                    </p:cmd>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randombar(horizont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8">
                                            <p:txEl>
                                              <p:pRg st="0" end="0"/>
                                            </p:txEl>
                                          </p:spTgt>
                                        </p:tgtEl>
                                        <p:attrNameLst>
                                          <p:attrName>style.visibility</p:attrName>
                                        </p:attrNameLst>
                                      </p:cBhvr>
                                      <p:to>
                                        <p:strVal val="visible"/>
                                      </p:to>
                                    </p:set>
                                    <p:animEffect transition="in" filter="wipe(left)">
                                      <p:cBhvr>
                                        <p:cTn id="48" dur="500"/>
                                        <p:tgtEl>
                                          <p:spTgt spid="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8">
                                            <p:txEl>
                                              <p:pRg st="1" end="1"/>
                                            </p:txEl>
                                          </p:spTgt>
                                        </p:tgtEl>
                                        <p:attrNameLst>
                                          <p:attrName>style.visibility</p:attrName>
                                        </p:attrNameLst>
                                      </p:cBhvr>
                                      <p:to>
                                        <p:strVal val="visible"/>
                                      </p:to>
                                    </p:set>
                                    <p:animEffect transition="in" filter="wipe(left)">
                                      <p:cBhvr>
                                        <p:cTn id="53" dur="500"/>
                                        <p:tgtEl>
                                          <p:spTgt spid="8">
                                            <p:txEl>
                                              <p:pRg st="1" end="1"/>
                                            </p:txEl>
                                          </p:spTgt>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wipe(left)">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8">
                                            <p:txEl>
                                              <p:pRg st="3" end="3"/>
                                            </p:txEl>
                                          </p:spTgt>
                                        </p:tgtEl>
                                        <p:attrNameLst>
                                          <p:attrName>style.visibility</p:attrName>
                                        </p:attrNameLst>
                                      </p:cBhvr>
                                      <p:to>
                                        <p:strVal val="visible"/>
                                      </p:to>
                                    </p:set>
                                    <p:animEffect transition="in" filter="wipe(left)">
                                      <p:cBhvr>
                                        <p:cTn id="62" dur="500"/>
                                        <p:tgtEl>
                                          <p:spTgt spid="8">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8">
                                            <p:txEl>
                                              <p:pRg st="4" end="4"/>
                                            </p:txEl>
                                          </p:spTgt>
                                        </p:tgtEl>
                                        <p:attrNameLst>
                                          <p:attrName>style.visibility</p:attrName>
                                        </p:attrNameLst>
                                      </p:cBhvr>
                                      <p:to>
                                        <p:strVal val="visible"/>
                                      </p:to>
                                    </p:set>
                                    <p:animEffect transition="in" filter="wipe(left)">
                                      <p:cBhvr>
                                        <p:cTn id="67" dur="500"/>
                                        <p:tgtEl>
                                          <p:spTgt spid="8">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8">
                                            <p:txEl>
                                              <p:pRg st="5" end="5"/>
                                            </p:txEl>
                                          </p:spTgt>
                                        </p:tgtEl>
                                        <p:attrNameLst>
                                          <p:attrName>style.visibility</p:attrName>
                                        </p:attrNameLst>
                                      </p:cBhvr>
                                      <p:to>
                                        <p:strVal val="visible"/>
                                      </p:to>
                                    </p:set>
                                    <p:animEffect transition="in" filter="wipe(left)">
                                      <p:cBhvr>
                                        <p:cTn id="7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73" fill="hold" display="0">
                  <p:stCondLst>
                    <p:cond delay="indefinite"/>
                  </p:stCondLst>
                </p:cTn>
                <p:tgtEl>
                  <p:spTgt spid="4"/>
                </p:tgtEl>
              </p:cMediaNode>
            </p:video>
            <p:seq concurrent="1" nextAc="seek">
              <p:cTn id="74" restart="whenNotActive" fill="hold" evtFilter="cancelBubble" nodeType="interactiveSeq">
                <p:stCondLst>
                  <p:cond evt="onClick" delay="0">
                    <p:tgtEl>
                      <p:spTgt spid="4"/>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P spid="3" grpId="0"/>
      <p:bldP spid="7" grpId="0"/>
      <p:bldP spid="8"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VẬN DỤNG</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a:cxnSpLocks/>
          </p:cNvCxnSpPr>
          <p:nvPr/>
        </p:nvCxnSpPr>
        <p:spPr>
          <a:xfrm flipV="1">
            <a:off x="682486" y="2963223"/>
            <a:ext cx="5660125" cy="7617"/>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6374" y="2558563"/>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CD4D980-7739-44EB-AEC8-AB1889DC215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800">
              <a:solidFill>
                <a:srgbClr val="FFFF00"/>
              </a:solidFill>
            </a:endParaRPr>
          </a:p>
        </p:txBody>
      </p:sp>
      <p:sp>
        <p:nvSpPr>
          <p:cNvPr id="7" name="Rectangle 6" descr="OPL20U25GSXzBJYl68kk8uQGfFKzs7yb1M4KJWUiLk6ZEvGF+qCIPSnY57AbBFCvTW2023.15.47+K4lPs7H94VUqPe2XwIsfPRnrXQE//QTEXxb8/8N4CNc6FpgZahzpTjFhMzSA7T/nHJa11DE8Ng2TP3iAmRczFlmslSuUNOgUeb6yRvs0="/>
          <p:cNvSpPr/>
          <p:nvPr/>
        </p:nvSpPr>
        <p:spPr>
          <a:xfrm>
            <a:off x="512617" y="3181109"/>
            <a:ext cx="5956421" cy="1815882"/>
          </a:xfrm>
          <a:prstGeom prst="rect">
            <a:avLst/>
          </a:prstGeom>
        </p:spPr>
        <p:txBody>
          <a:bodyPr wrap="square">
            <a:spAutoFit/>
          </a:bodyPr>
          <a:lstStyle/>
          <a:p>
            <a:pPr algn="just"/>
            <a:r>
              <a:rPr lang="en-US" sz="2800">
                <a:solidFill>
                  <a:schemeClr val="bg1"/>
                </a:solidFill>
                <a:latin typeface="Times New Roman" panose="02020603050405020304" pitchFamily="18" charset="0"/>
                <a:ea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rPr>
              <a:t>Vận dụng định lí và hệ quả của định lí Thalès để tính tính được khoảng cách giữa hai vị trí khi không thể đo đạc trực tiếp khoảng cách giữa hai vị trí đó.</a:t>
            </a:r>
            <a:endParaRPr lang="en-US" sz="2800" i="1">
              <a:solidFill>
                <a:schemeClr val="bg1"/>
              </a:solidFill>
            </a:endParaRPr>
          </a:p>
        </p:txBody>
      </p:sp>
    </p:spTree>
    <p:extLst>
      <p:ext uri="{BB962C8B-B14F-4D97-AF65-F5344CB8AC3E}">
        <p14:creationId xmlns:p14="http://schemas.microsoft.com/office/powerpoint/2010/main" val="240863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815EAC-B8E4-EC34-BF9F-B8D7BABE59C7}"/>
              </a:ext>
            </a:extLst>
          </p:cNvPr>
          <p:cNvPicPr>
            <a:picLocks noChangeAspect="1"/>
          </p:cNvPicPr>
          <p:nvPr/>
        </p:nvPicPr>
        <p:blipFill>
          <a:blip r:embed="rId4"/>
          <a:stretch>
            <a:fillRect/>
          </a:stretch>
        </p:blipFill>
        <p:spPr>
          <a:xfrm>
            <a:off x="205752" y="1955126"/>
            <a:ext cx="4191000" cy="3071117"/>
          </a:xfrm>
          <a:prstGeom prst="rect">
            <a:avLst/>
          </a:prstGeom>
        </p:spPr>
      </p:pic>
      <p:sp>
        <p:nvSpPr>
          <p:cNvPr id="2" name="Rectangle 1" descr="OPL20U25GSXzBJYl68kk8uQGfFKzs7yb1M4KJWUiLk6ZEvGF+qCIPSnY57AbBFCvTW2023.15.47+K4lPs7H94VUqPe2XwIsfPRnrXQE//QTEXxb8/8N4CNc6FpgZahzpTjFhMzSA7T/nHJa11DE8Ng2TP3iAmRczFlmslSuUNOgUeb6yRvs0="/>
          <p:cNvSpPr/>
          <p:nvPr/>
        </p:nvSpPr>
        <p:spPr>
          <a:xfrm>
            <a:off x="266930" y="122728"/>
            <a:ext cx="11101655" cy="1539139"/>
          </a:xfrm>
          <a:prstGeom prst="rect">
            <a:avLst/>
          </a:prstGeom>
        </p:spPr>
        <p:txBody>
          <a:bodyPr wrap="square">
            <a:spAutoFit/>
          </a:bodyPr>
          <a:lstStyle/>
          <a:p>
            <a:pPr algn="just">
              <a:lnSpc>
                <a:spcPct val="115000"/>
              </a:lnSpc>
              <a:spcAft>
                <a:spcPts val="0"/>
              </a:spcAft>
            </a:pPr>
            <a:r>
              <a:rPr lang="en-US" sz="2800" b="1">
                <a:solidFill>
                  <a:srgbClr val="FFC000"/>
                </a:solidFill>
                <a:latin typeface="Times New Roman" panose="02020603050405020304" pitchFamily="18" charset="0"/>
                <a:ea typeface="Times New Roman" panose="02020603050405020304" pitchFamily="18" charset="0"/>
              </a:rPr>
              <a:t>Bài 4. </a:t>
            </a:r>
            <a:r>
              <a:rPr lang="en-US" sz="2800">
                <a:solidFill>
                  <a:schemeClr val="bg1"/>
                </a:solidFill>
                <a:latin typeface="Times New Roman" panose="02020603050405020304" pitchFamily="18" charset="0"/>
                <a:ea typeface="Times New Roman" panose="02020603050405020304" pitchFamily="18" charset="0"/>
              </a:rPr>
              <a:t>Anh Thiện và chị Lương đứng ở hai phía bờ sông và muốn ước lượng khoảng cách giữa hai vị trí </a:t>
            </a:r>
            <a:r>
              <a:rPr lang="en-US" sz="2800" i="1">
                <a:solidFill>
                  <a:schemeClr val="bg1"/>
                </a:solidFill>
                <a:latin typeface="Times New Roman" panose="02020603050405020304" pitchFamily="18" charset="0"/>
                <a:ea typeface="Times New Roman" panose="02020603050405020304" pitchFamily="18" charset="0"/>
              </a:rPr>
              <a:t>A</a:t>
            </a:r>
            <a:r>
              <a:rPr lang="en-US" sz="2800">
                <a:solidFill>
                  <a:schemeClr val="bg1"/>
                </a:solidFill>
                <a:latin typeface="Times New Roman" panose="02020603050405020304" pitchFamily="18" charset="0"/>
                <a:ea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rPr>
              <a:t>  ở hai bên bờ sông, anh Thiện đo được </a:t>
            </a:r>
            <a:r>
              <a:rPr lang="en-US" sz="2800" i="1">
                <a:solidFill>
                  <a:schemeClr val="bg1"/>
                </a:solidFill>
                <a:latin typeface="Times New Roman" panose="02020603050405020304" pitchFamily="18" charset="0"/>
                <a:ea typeface="Times New Roman" panose="02020603050405020304" pitchFamily="18" charset="0"/>
              </a:rPr>
              <a:t>BC</a:t>
            </a:r>
            <a:r>
              <a:rPr lang="en-US" sz="2800">
                <a:solidFill>
                  <a:schemeClr val="bg1"/>
                </a:solidFill>
                <a:latin typeface="Times New Roman" panose="02020603050405020304" pitchFamily="18" charset="0"/>
                <a:ea typeface="Times New Roman" panose="02020603050405020304" pitchFamily="18" charset="0"/>
              </a:rPr>
              <a:t> = 4 m, </a:t>
            </a:r>
            <a:r>
              <a:rPr lang="en-US" sz="2800" i="1">
                <a:solidFill>
                  <a:schemeClr val="bg1"/>
                </a:solidFill>
                <a:latin typeface="Times New Roman" panose="02020603050405020304" pitchFamily="18" charset="0"/>
                <a:ea typeface="Times New Roman" panose="02020603050405020304" pitchFamily="18" charset="0"/>
              </a:rPr>
              <a:t>CD</a:t>
            </a:r>
            <a:r>
              <a:rPr lang="en-US" sz="2800">
                <a:solidFill>
                  <a:schemeClr val="bg1"/>
                </a:solidFill>
                <a:latin typeface="Times New Roman" panose="02020603050405020304" pitchFamily="18" charset="0"/>
                <a:ea typeface="Times New Roman" panose="02020603050405020304" pitchFamily="18" charset="0"/>
              </a:rPr>
              <a:t> = 2 m, chị Lương đo được </a:t>
            </a:r>
            <a:r>
              <a:rPr lang="en-US" sz="2800" i="1">
                <a:solidFill>
                  <a:schemeClr val="bg1"/>
                </a:solidFill>
                <a:latin typeface="Times New Roman" panose="02020603050405020304" pitchFamily="18" charset="0"/>
                <a:ea typeface="Times New Roman" panose="02020603050405020304" pitchFamily="18" charset="0"/>
              </a:rPr>
              <a:t>AE</a:t>
            </a:r>
            <a:r>
              <a:rPr lang="en-US" sz="2800">
                <a:solidFill>
                  <a:schemeClr val="bg1"/>
                </a:solidFill>
                <a:latin typeface="Times New Roman" panose="02020603050405020304" pitchFamily="18" charset="0"/>
                <a:ea typeface="Times New Roman" panose="02020603050405020304" pitchFamily="18" charset="0"/>
              </a:rPr>
              <a:t> = 12 m.  (</a:t>
            </a:r>
            <a:r>
              <a:rPr lang="en-US" sz="2800" i="1">
                <a:solidFill>
                  <a:schemeClr val="bg1"/>
                </a:solidFill>
                <a:latin typeface="Times New Roman" panose="02020603050405020304" pitchFamily="18" charset="0"/>
                <a:ea typeface="Times New Roman" panose="02020603050405020304" pitchFamily="18" charset="0"/>
              </a:rPr>
              <a:t>Hình 27</a:t>
            </a:r>
            <a:r>
              <a:rPr lang="en-US" sz="2800">
                <a:solidFill>
                  <a:schemeClr val="bg1"/>
                </a:solidFill>
                <a:latin typeface="Times New Roman" panose="02020603050405020304" pitchFamily="18" charset="0"/>
                <a:ea typeface="Times New Roman" panose="02020603050405020304" pitchFamily="18" charset="0"/>
              </a:rPr>
              <a:t>). </a:t>
            </a:r>
          </a:p>
        </p:txBody>
      </p:sp>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4D97E5A-7771-218F-2B9B-7D0701761854}"/>
              </a:ext>
            </a:extLst>
          </p:cNvPr>
          <p:cNvPicPr>
            <a:picLocks noChangeAspect="1"/>
          </p:cNvPicPr>
          <p:nvPr/>
        </p:nvPicPr>
        <p:blipFill>
          <a:blip r:embed="rId5"/>
          <a:stretch>
            <a:fillRect/>
          </a:stretch>
        </p:blipFill>
        <p:spPr>
          <a:xfrm>
            <a:off x="13648" y="1757418"/>
            <a:ext cx="5489628" cy="4011871"/>
          </a:xfrm>
          <a:prstGeom prst="rect">
            <a:avLst/>
          </a:pr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86E63E5-13EC-C61F-385C-BD46526ECE2E}"/>
              </a:ext>
            </a:extLst>
          </p:cNvPr>
          <p:cNvPicPr>
            <a:picLocks noChangeAspect="1"/>
          </p:cNvPicPr>
          <p:nvPr/>
        </p:nvPicPr>
        <p:blipFill>
          <a:blip r:embed="rId6"/>
          <a:stretch>
            <a:fillRect/>
          </a:stretch>
        </p:blipFill>
        <p:spPr>
          <a:xfrm rot="265969">
            <a:off x="1320465" y="3454942"/>
            <a:ext cx="2953551" cy="2230839"/>
          </a:xfrm>
          <a:prstGeom prst="rect">
            <a:avLst/>
          </a:prstGeom>
        </p:spPr>
      </p:pic>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974FAC0-E6B7-4C78-998C-62EED435FC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0270" y="5296270"/>
            <a:ext cx="1561730" cy="1561730"/>
          </a:xfrm>
          <a:prstGeom prst="rect">
            <a:avLst/>
          </a:prstGeom>
        </p:spPr>
      </p:pic>
      <p:pic>
        <p:nvPicPr>
          <p:cNvPr id="6" name="2 Minute Timer with Music [ELECTRIC] ⚡"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60D44BEE-445F-9E43-3112-2D27CEE92FC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22190" b="23061"/>
          <a:stretch/>
        </p:blipFill>
        <p:spPr>
          <a:xfrm>
            <a:off x="8993062" y="6123184"/>
            <a:ext cx="1637208" cy="734816"/>
          </a:xfrm>
          <a:prstGeom prst="rect">
            <a:avLst/>
          </a:prstGeom>
        </p:spPr>
      </p:pic>
    </p:spTree>
    <p:extLst>
      <p:ext uri="{BB962C8B-B14F-4D97-AF65-F5344CB8AC3E}">
        <p14:creationId xmlns:p14="http://schemas.microsoft.com/office/powerpoint/2010/main" val="289049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37" presetClass="path" presetSubtype="0" accel="50000" decel="50000" fill="hold" nodeType="afterEffect">
                                  <p:stCondLst>
                                    <p:cond delay="0"/>
                                  </p:stCondLst>
                                  <p:childTnLst>
                                    <p:animMotion origin="layout" path="M 2.91667E-6 4.81481E-6 L 0.12422 0.04004 C 0.15013 0.04907 0.18893 0.05393 0.22981 0.05393 C 0.27617 0.05393 0.31328 0.04907 0.33919 0.04004 L 0.46354 4.81481E-6 " pathEditMode="relative" rAng="0" ptsTypes="AAAAA">
                                      <p:cBhvr>
                                        <p:cTn id="10" dur="2000" fill="hold"/>
                                        <p:tgtEl>
                                          <p:spTgt spid="8"/>
                                        </p:tgtEl>
                                        <p:attrNameLst>
                                          <p:attrName>ppt_x</p:attrName>
                                          <p:attrName>ppt_y</p:attrName>
                                        </p:attrNameLst>
                                      </p:cBhvr>
                                      <p:rCtr x="23177" y="2685"/>
                                    </p:animMotion>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9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0">
                <p:cTn id="20"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3.15.47+K4lPs7H94VUqPe2XwIsfPRnrXQE//QTEXxb8/8N4CNc6FpgZahzpTjFhMzSA7T/nHJa11DE8Ng2TP3iAmRczFlmslSuUNOgUeb6yRvs0="/>
          <p:cNvSpPr/>
          <p:nvPr/>
        </p:nvSpPr>
        <p:spPr>
          <a:xfrm>
            <a:off x="266930" y="122728"/>
            <a:ext cx="11101655" cy="1539139"/>
          </a:xfrm>
          <a:prstGeom prst="rect">
            <a:avLst/>
          </a:prstGeom>
        </p:spPr>
        <p:txBody>
          <a:bodyPr wrap="square">
            <a:spAutoFit/>
          </a:bodyPr>
          <a:lstStyle/>
          <a:p>
            <a:pPr algn="just">
              <a:lnSpc>
                <a:spcPct val="115000"/>
              </a:lnSpc>
              <a:spcAft>
                <a:spcPts val="0"/>
              </a:spcAft>
            </a:pPr>
            <a:r>
              <a:rPr lang="en-US" sz="2800" b="1">
                <a:solidFill>
                  <a:srgbClr val="FFC000"/>
                </a:solidFill>
                <a:latin typeface="Times New Roman" panose="02020603050405020304" pitchFamily="18" charset="0"/>
                <a:ea typeface="Times New Roman" panose="02020603050405020304" pitchFamily="18" charset="0"/>
              </a:rPr>
              <a:t>Bài 4. </a:t>
            </a:r>
            <a:r>
              <a:rPr lang="en-US" sz="2800">
                <a:solidFill>
                  <a:schemeClr val="bg1"/>
                </a:solidFill>
                <a:latin typeface="Times New Roman" panose="02020603050405020304" pitchFamily="18" charset="0"/>
                <a:ea typeface="Times New Roman" panose="02020603050405020304" pitchFamily="18" charset="0"/>
              </a:rPr>
              <a:t>Anh Thiện và chị Lương đứng ở hai phía bờ sông và muốn ước lượng khoảng cách giữa hai vị trí </a:t>
            </a:r>
            <a:r>
              <a:rPr lang="en-US" sz="2800" i="1">
                <a:solidFill>
                  <a:schemeClr val="bg1"/>
                </a:solidFill>
                <a:latin typeface="Times New Roman" panose="02020603050405020304" pitchFamily="18" charset="0"/>
                <a:ea typeface="Times New Roman" panose="02020603050405020304" pitchFamily="18" charset="0"/>
              </a:rPr>
              <a:t>A</a:t>
            </a:r>
            <a:r>
              <a:rPr lang="en-US" sz="2800">
                <a:solidFill>
                  <a:schemeClr val="bg1"/>
                </a:solidFill>
                <a:latin typeface="Times New Roman" panose="02020603050405020304" pitchFamily="18" charset="0"/>
                <a:ea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rPr>
              <a:t>  ở hai bên bờ sông, anh Thiện đo được </a:t>
            </a:r>
            <a:r>
              <a:rPr lang="en-US" sz="2800" i="1">
                <a:solidFill>
                  <a:schemeClr val="bg1"/>
                </a:solidFill>
                <a:latin typeface="Times New Roman" panose="02020603050405020304" pitchFamily="18" charset="0"/>
                <a:ea typeface="Times New Roman" panose="02020603050405020304" pitchFamily="18" charset="0"/>
              </a:rPr>
              <a:t>BC</a:t>
            </a:r>
            <a:r>
              <a:rPr lang="en-US" sz="2800">
                <a:solidFill>
                  <a:schemeClr val="bg1"/>
                </a:solidFill>
                <a:latin typeface="Times New Roman" panose="02020603050405020304" pitchFamily="18" charset="0"/>
                <a:ea typeface="Times New Roman" panose="02020603050405020304" pitchFamily="18" charset="0"/>
              </a:rPr>
              <a:t> = 4 m, </a:t>
            </a:r>
            <a:r>
              <a:rPr lang="en-US" sz="2800" i="1">
                <a:solidFill>
                  <a:schemeClr val="bg1"/>
                </a:solidFill>
                <a:latin typeface="Times New Roman" panose="02020603050405020304" pitchFamily="18" charset="0"/>
                <a:ea typeface="Times New Roman" panose="02020603050405020304" pitchFamily="18" charset="0"/>
              </a:rPr>
              <a:t>CD</a:t>
            </a:r>
            <a:r>
              <a:rPr lang="en-US" sz="2800">
                <a:solidFill>
                  <a:schemeClr val="bg1"/>
                </a:solidFill>
                <a:latin typeface="Times New Roman" panose="02020603050405020304" pitchFamily="18" charset="0"/>
                <a:ea typeface="Times New Roman" panose="02020603050405020304" pitchFamily="18" charset="0"/>
              </a:rPr>
              <a:t> = 2 m, chị Lương đo được </a:t>
            </a:r>
            <a:r>
              <a:rPr lang="en-US" sz="2800" i="1">
                <a:solidFill>
                  <a:schemeClr val="bg1"/>
                </a:solidFill>
                <a:latin typeface="Times New Roman" panose="02020603050405020304" pitchFamily="18" charset="0"/>
                <a:ea typeface="Times New Roman" panose="02020603050405020304" pitchFamily="18" charset="0"/>
              </a:rPr>
              <a:t>AE</a:t>
            </a:r>
            <a:r>
              <a:rPr lang="en-US" sz="2800">
                <a:solidFill>
                  <a:schemeClr val="bg1"/>
                </a:solidFill>
                <a:latin typeface="Times New Roman" panose="02020603050405020304" pitchFamily="18" charset="0"/>
                <a:ea typeface="Times New Roman" panose="02020603050405020304" pitchFamily="18" charset="0"/>
              </a:rPr>
              <a:t> = 12 m.  (</a:t>
            </a:r>
            <a:r>
              <a:rPr lang="en-US" sz="2800" i="1">
                <a:solidFill>
                  <a:schemeClr val="bg1"/>
                </a:solidFill>
                <a:latin typeface="Times New Roman" panose="02020603050405020304" pitchFamily="18" charset="0"/>
                <a:ea typeface="Times New Roman" panose="02020603050405020304" pitchFamily="18" charset="0"/>
              </a:rPr>
              <a:t>Hình 27</a:t>
            </a:r>
            <a:r>
              <a:rPr lang="en-US" sz="2800">
                <a:solidFill>
                  <a:schemeClr val="bg1"/>
                </a:solidFill>
                <a:latin typeface="Times New Roman" panose="02020603050405020304" pitchFamily="18" charset="0"/>
                <a:ea typeface="Times New Roman" panose="02020603050405020304" pitchFamily="18" charset="0"/>
              </a:rPr>
              <a:t>). </a:t>
            </a:r>
          </a:p>
        </p:txBody>
      </p:sp>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2284597" y="2008892"/>
            <a:ext cx="1350050" cy="523220"/>
          </a:xfrm>
          <a:prstGeom prst="rect">
            <a:avLst/>
          </a:prstGeom>
          <a:noFill/>
        </p:spPr>
        <p:txBody>
          <a:bodyPr wrap="none" rtlCol="0">
            <a:spAutoFit/>
          </a:bodyPr>
          <a:lstStyle/>
          <a:p>
            <a:r>
              <a:rPr lang="en-US" sz="2800" b="1" u="sng" dirty="0" err="1">
                <a:solidFill>
                  <a:srgbClr val="FFC000"/>
                </a:solidFill>
                <a:latin typeface="Times New Roman" pitchFamily="18" charset="0"/>
                <a:cs typeface="Times New Roman" pitchFamily="18" charset="0"/>
              </a:rPr>
              <a:t>Bài</a:t>
            </a:r>
            <a:r>
              <a:rPr lang="en-US" sz="2800" b="1" u="sng" dirty="0">
                <a:solidFill>
                  <a:srgbClr val="FFC000"/>
                </a:solidFill>
                <a:latin typeface="Times New Roman" pitchFamily="18" charset="0"/>
                <a:cs typeface="Times New Roman" pitchFamily="18" charset="0"/>
              </a:rPr>
              <a:t> </a:t>
            </a:r>
            <a:r>
              <a:rPr lang="en-US" sz="2800" b="1" u="sng" dirty="0" err="1">
                <a:solidFill>
                  <a:srgbClr val="FFC000"/>
                </a:solidFill>
                <a:latin typeface="Times New Roman" pitchFamily="18" charset="0"/>
                <a:cs typeface="Times New Roman" pitchFamily="18" charset="0"/>
              </a:rPr>
              <a:t>giải</a:t>
            </a:r>
            <a:endParaRPr lang="en-US" sz="2800" b="1" u="sng" dirty="0">
              <a:solidFill>
                <a:srgbClr val="FFC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0" name="Rectangle 9" descr="OPL20U25GSXzBJYl68kk8uQGfFKzs7yb1M4KJWUiLk6ZEvGF+qCIPSnY57AbBFCvTW2023.15.47+K4lPs7H94VUqPe2XwIsfPRnrXQE//QTEXxb8/8N4CNc6FpgZahzpTjFhMzSA7T/nHJa11DE8Ng2TP3iAmRczFlmslSuUNOgUeb6yRvs0="/>
              <p:cNvSpPr/>
              <p:nvPr/>
            </p:nvSpPr>
            <p:spPr>
              <a:xfrm>
                <a:off x="472210" y="2536168"/>
                <a:ext cx="7040645" cy="3579441"/>
              </a:xfrm>
              <a:prstGeom prst="rect">
                <a:avLst/>
              </a:prstGeom>
            </p:spPr>
            <p:txBody>
              <a:bodyPr wrap="none">
                <a:spAutoFit/>
              </a:bodyPr>
              <a:lstStyle/>
              <a:p>
                <a:pPr>
                  <a:spcBef>
                    <a:spcPts val="600"/>
                  </a:spcBef>
                </a:pPr>
                <a:r>
                  <a:rPr lang="en-US" sz="2800">
                    <a:solidFill>
                      <a:schemeClr val="bg1"/>
                    </a:solidFill>
                    <a:latin typeface="Times New Roman" panose="02020603050405020304" pitchFamily="18" charset="0"/>
                    <a:ea typeface="Times New Roman" panose="02020603050405020304" pitchFamily="18" charset="0"/>
                  </a:rPr>
                  <a:t>Vì </a:t>
                </a:r>
                <a:r>
                  <a:rPr lang="en-US" sz="2800" i="1">
                    <a:solidFill>
                      <a:schemeClr val="bg1"/>
                    </a:solidFill>
                    <a:latin typeface="Times New Roman" panose="02020603050405020304" pitchFamily="18" charset="0"/>
                    <a:ea typeface="Times New Roman" panose="02020603050405020304" pitchFamily="18" charset="0"/>
                  </a:rPr>
                  <a:t>AE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 AC</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CD  AC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nên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AE // CD</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p>
              <a:p>
                <a:pPr>
                  <a:spcBef>
                    <a:spcPts val="600"/>
                  </a:spcBef>
                </a:pP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Do đó, áp dụng hệ quả của định lí </a:t>
                </a:r>
                <a:r>
                  <a:rPr lang="en-US" sz="2800">
                    <a:solidFill>
                      <a:schemeClr val="bg1"/>
                    </a:solidFill>
                    <a:latin typeface="Times New Roman" panose="02020603050405020304" pitchFamily="18" charset="0"/>
                    <a:sym typeface="Symbol" panose="05050102010706020507" pitchFamily="18" charset="2"/>
                  </a:rPr>
                  <a:t>Thalès, ta có:</a:t>
                </a:r>
              </a:p>
              <a:p>
                <a:pPr algn="ctr">
                  <a:spcBef>
                    <a:spcPts val="600"/>
                  </a:spcBef>
                </a:pP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num>
                      <m:den>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BC</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AE</m:t>
                        </m:r>
                      </m:num>
                      <m:den>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CD</m:t>
                        </m:r>
                      </m:den>
                    </m:f>
                  </m:oMath>
                </a14:m>
                <a:r>
                  <a:rPr lang="en-US" sz="2800">
                    <a:solidFill>
                      <a:schemeClr val="bg1"/>
                    </a:solidFill>
                    <a:latin typeface="Times New Roman" panose="02020603050405020304" pitchFamily="18" charset="0"/>
                    <a:sym typeface="Symbol" panose="05050102010706020507" pitchFamily="18" charset="2"/>
                  </a:rPr>
                  <a:t>.</a:t>
                </a:r>
              </a:p>
              <a:p>
                <a:pPr>
                  <a:spcBef>
                    <a:spcPts val="600"/>
                  </a:spcBef>
                </a:pPr>
                <a:r>
                  <a:rPr lang="en-US" sz="2800">
                    <a:solidFill>
                      <a:schemeClr val="bg1"/>
                    </a:solidFill>
                    <a:latin typeface="Times New Roman" panose="02020603050405020304" pitchFamily="18" charset="0"/>
                    <a:ea typeface="Times New Roman" panose="02020603050405020304" pitchFamily="18" charset="0"/>
                  </a:rPr>
                  <a:t>Suy ra: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num>
                      <m:den>
                        <m:r>
                          <m:rPr>
                            <m:nor/>
                          </m:rPr>
                          <a:rPr lang="en-US" sz="26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4</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12</m:t>
                        </m:r>
                      </m:num>
                      <m:den>
                        <m:r>
                          <m:rPr>
                            <m:nor/>
                          </m:rPr>
                          <a:rPr lang="en-US" sz="26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den>
                    </m:f>
                    <m:r>
                      <m:rPr>
                        <m:nor/>
                      </m:rPr>
                      <a:rPr lang="en-US" sz="2600" b="0" i="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6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6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6</m:t>
                    </m:r>
                    <m:r>
                      <m:rPr>
                        <m:nor/>
                      </m:rPr>
                      <a:rPr lang="en-US" sz="26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endParaRPr lang="en-US" sz="2600">
                  <a:solidFill>
                    <a:schemeClr val="bg1"/>
                  </a:solidFill>
                  <a:latin typeface="Times New Roman" panose="02020603050405020304" pitchFamily="18" charset="0"/>
                  <a:sym typeface="Symbol" panose="05050102010706020507" pitchFamily="18" charset="2"/>
                </a:endParaRPr>
              </a:p>
              <a:p>
                <a:pPr>
                  <a:spcBef>
                    <a:spcPts val="600"/>
                  </a:spcBef>
                </a:pPr>
                <a:r>
                  <a:rPr lang="en-US" sz="2800">
                    <a:solidFill>
                      <a:schemeClr val="bg1"/>
                    </a:solidFill>
                    <a:latin typeface="Times New Roman" panose="02020603050405020304" pitchFamily="18" charset="0"/>
                    <a:sym typeface="Symbol" panose="05050102010706020507" pitchFamily="18" charset="2"/>
                  </a:rPr>
                  <a:t>Hay </a:t>
                </a:r>
                <a:r>
                  <a:rPr lang="en-US" sz="2800" i="1">
                    <a:solidFill>
                      <a:schemeClr val="bg1"/>
                    </a:solidFill>
                    <a:latin typeface="Times New Roman" panose="02020603050405020304" pitchFamily="18" charset="0"/>
                    <a:sym typeface="Symbol" panose="05050102010706020507" pitchFamily="18" charset="2"/>
                  </a:rPr>
                  <a:t>AB </a:t>
                </a:r>
                <a:r>
                  <a:rPr lang="en-US" sz="2800">
                    <a:solidFill>
                      <a:schemeClr val="bg1"/>
                    </a:solidFill>
                    <a:latin typeface="Times New Roman" panose="02020603050405020304" pitchFamily="18" charset="0"/>
                    <a:sym typeface="Symbol" panose="05050102010706020507" pitchFamily="18" charset="2"/>
                  </a:rPr>
                  <a:t>= 4.6 = 24 (m).</a:t>
                </a:r>
              </a:p>
              <a:p>
                <a:pPr>
                  <a:spcBef>
                    <a:spcPts val="1200"/>
                  </a:spcBef>
                </a:pPr>
                <a:r>
                  <a:rPr lang="en-US" sz="2800">
                    <a:solidFill>
                      <a:schemeClr val="bg1"/>
                    </a:solidFill>
                    <a:latin typeface="Times New Roman" panose="02020603050405020304" pitchFamily="18" charset="0"/>
                    <a:sym typeface="Symbol" panose="05050102010706020507" pitchFamily="18" charset="2"/>
                  </a:rPr>
                  <a:t>Vậy khoảng cách giữa hai vị trí </a:t>
                </a:r>
                <a:r>
                  <a:rPr lang="en-US" sz="2800" i="1">
                    <a:solidFill>
                      <a:schemeClr val="bg1"/>
                    </a:solidFill>
                    <a:latin typeface="Times New Roman" panose="02020603050405020304" pitchFamily="18" charset="0"/>
                    <a:sym typeface="Symbol" panose="05050102010706020507" pitchFamily="18" charset="2"/>
                  </a:rPr>
                  <a:t>A </a:t>
                </a:r>
                <a:r>
                  <a:rPr lang="en-US" sz="2800">
                    <a:solidFill>
                      <a:schemeClr val="bg1"/>
                    </a:solidFill>
                    <a:latin typeface="Times New Roman" panose="02020603050405020304" pitchFamily="18" charset="0"/>
                    <a:sym typeface="Symbol" panose="05050102010706020507" pitchFamily="18" charset="2"/>
                  </a:rPr>
                  <a:t>và </a:t>
                </a:r>
                <a:r>
                  <a:rPr lang="en-US" sz="2800" i="1">
                    <a:solidFill>
                      <a:schemeClr val="bg1"/>
                    </a:solidFill>
                    <a:latin typeface="Times New Roman" panose="02020603050405020304" pitchFamily="18" charset="0"/>
                    <a:sym typeface="Symbol" panose="05050102010706020507" pitchFamily="18" charset="2"/>
                  </a:rPr>
                  <a:t>B</a:t>
                </a:r>
                <a:r>
                  <a:rPr lang="en-US" sz="2800">
                    <a:solidFill>
                      <a:schemeClr val="bg1"/>
                    </a:solidFill>
                    <a:latin typeface="Times New Roman" panose="02020603050405020304" pitchFamily="18" charset="0"/>
                    <a:sym typeface="Symbol" panose="05050102010706020507" pitchFamily="18" charset="2"/>
                  </a:rPr>
                  <a:t> là 24 m.</a:t>
                </a:r>
                <a:endParaRPr lang="en-US" sz="2800">
                  <a:solidFill>
                    <a:schemeClr val="bg1"/>
                  </a:solidFill>
                </a:endParaRPr>
              </a:p>
            </p:txBody>
          </p:sp>
        </mc:Choice>
        <mc:Fallback xmlns="">
          <p:sp>
            <p:nvSpPr>
              <p:cNvPr id="10" name="Rectangle 9"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72210" y="2536168"/>
                <a:ext cx="7040645" cy="3579441"/>
              </a:xfrm>
              <a:prstGeom prst="rect">
                <a:avLst/>
              </a:prstGeom>
              <a:blipFill>
                <a:blip r:embed="rId2"/>
                <a:stretch>
                  <a:fillRect l="-1732" t="-1704" r="-779" b="-3066"/>
                </a:stretch>
              </a:blipFill>
            </p:spPr>
            <p:txBody>
              <a:bodyPr/>
              <a:lstStyle/>
              <a:p>
                <a:r>
                  <a:rPr lang="en-US">
                    <a:noFill/>
                  </a:rPr>
                  <a:t> </a:t>
                </a:r>
              </a:p>
            </p:txBody>
          </p:sp>
        </mc:Fallback>
      </mc:AlternateContent>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86E63E5-13EC-C61F-385C-BD46526ECE2E}"/>
              </a:ext>
            </a:extLst>
          </p:cNvPr>
          <p:cNvPicPr>
            <a:picLocks noChangeAspect="1"/>
          </p:cNvPicPr>
          <p:nvPr/>
        </p:nvPicPr>
        <p:blipFill>
          <a:blip r:embed="rId3"/>
          <a:stretch>
            <a:fillRect/>
          </a:stretch>
        </p:blipFill>
        <p:spPr>
          <a:xfrm>
            <a:off x="7697132" y="2610756"/>
            <a:ext cx="3662148" cy="2766047"/>
          </a:xfrm>
          <a:prstGeom prst="rect">
            <a:avLst/>
          </a:prstGeom>
        </p:spPr>
      </p:pic>
    </p:spTree>
    <p:extLst>
      <p:ext uri="{BB962C8B-B14F-4D97-AF65-F5344CB8AC3E}">
        <p14:creationId xmlns:p14="http://schemas.microsoft.com/office/powerpoint/2010/main" val="29431029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1037340" y="2841127"/>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927103" y="4013127"/>
            <a:ext cx="10204174" cy="1315873"/>
          </a:xfrm>
          <a:prstGeom prst="rect">
            <a:avLst/>
          </a:prstGeom>
          <a:noFill/>
        </p:spPr>
        <p:txBody>
          <a:bodyPr wrap="square" rtlCol="0">
            <a:spAutoFit/>
          </a:bodyPr>
          <a:lstStyle/>
          <a:p>
            <a:pPr marL="285750" indent="-285750">
              <a:lnSpc>
                <a:spcPct val="150000"/>
              </a:lnSpc>
              <a:buFontTx/>
              <a:buChar char="-"/>
            </a:pPr>
            <a:r>
              <a:rPr lang="pt-BR"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Học thuộc định lí và hệ quả của đinh lí Thalès.</a:t>
            </a:r>
          </a:p>
          <a:p>
            <a:pPr marL="285750" indent="-285750">
              <a:lnSpc>
                <a:spcPct val="150000"/>
              </a:lnSpc>
              <a:buFontTx/>
              <a:buChar char="-"/>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Đọc trước nội dung phần ước lượng chiều cao SGK – Trang 59.</a:t>
            </a:r>
            <a:endParaRPr lang="en-US" sz="2800"/>
          </a:p>
        </p:txBody>
      </p:sp>
    </p:spTree>
    <p:extLst>
      <p:ext uri="{BB962C8B-B14F-4D97-AF65-F5344CB8AC3E}">
        <p14:creationId xmlns:p14="http://schemas.microsoft.com/office/powerpoint/2010/main" val="3098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6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600">
              <a:solidFill>
                <a:srgbClr val="FFFF00"/>
              </a:solidFill>
            </a:endParaRPr>
          </a:p>
        </p:txBody>
      </p:sp>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996285" y="3429000"/>
            <a:ext cx="1282891" cy="492443"/>
          </a:xfrm>
          <a:prstGeom prst="rect">
            <a:avLst/>
          </a:prstGeom>
          <a:noFill/>
        </p:spPr>
        <p:txBody>
          <a:bodyPr wrap="squar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0" name="Rectangle 9" descr="OPL20U25GSXzBJYl68kk8uQGfFKzs7yb1M4KJWUiLk6ZEvGF+qCIPSnY57AbBFCvTW2023.15.47+K4lPs7H94VUqPe2XwIsfPRnrXQE//QTEXxb8/8N4CNc6FpgZahzpTjFhMzSA7T/nHJa11DE8Ng2TP3iAmRczFlmslSuUNOgUeb6yRvs0="/>
              <p:cNvSpPr/>
              <p:nvPr/>
            </p:nvSpPr>
            <p:spPr>
              <a:xfrm>
                <a:off x="99619" y="4139899"/>
                <a:ext cx="8580357" cy="2113977"/>
              </a:xfrm>
              <a:prstGeom prst="rect">
                <a:avLst/>
              </a:prstGeom>
            </p:spPr>
            <p:txBody>
              <a:bodyPr wrap="square">
                <a:spAutoFit/>
              </a:bodyPr>
              <a:lstStyle/>
              <a:p>
                <a:pPr algn="just">
                  <a:spcBef>
                    <a:spcPts val="600"/>
                  </a:spcBef>
                  <a:spcAft>
                    <a:spcPts val="600"/>
                  </a:spcAft>
                </a:pPr>
                <a:r>
                  <a:rPr lang="en-US" sz="2800">
                    <a:solidFill>
                      <a:schemeClr val="bg1"/>
                    </a:solidFill>
                    <a:latin typeface="Times New Roman" panose="02020603050405020304" pitchFamily="18" charset="0"/>
                    <a:ea typeface="Times New Roman" panose="02020603050405020304" pitchFamily="18" charset="0"/>
                  </a:rPr>
                  <a:t>Vì </a:t>
                </a:r>
                <a:r>
                  <a:rPr lang="en-US" sz="2800" i="1">
                    <a:solidFill>
                      <a:schemeClr val="bg1"/>
                    </a:solidFill>
                    <a:latin typeface="Times New Roman" panose="02020603050405020304" pitchFamily="18" charset="0"/>
                    <a:ea typeface="Times New Roman" panose="02020603050405020304" pitchFamily="18" charset="0"/>
                  </a:rPr>
                  <a:t>MI</a:t>
                </a:r>
                <a:r>
                  <a:rPr lang="en-US" sz="2800">
                    <a:solidFill>
                      <a:schemeClr val="bg1"/>
                    </a:solidFill>
                    <a:latin typeface="Times New Roman" panose="02020603050405020304" pitchFamily="18" charset="0"/>
                    <a:ea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EH</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SH</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EH</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nên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MI</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SH</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p>
              <a:p>
                <a:pPr algn="just">
                  <a:spcBef>
                    <a:spcPts val="600"/>
                  </a:spcBef>
                  <a:spcAft>
                    <a:spcPts val="600"/>
                  </a:spcAft>
                </a:pP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Do đó áp dụng hệ quả của định lí Thalès cho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ESH</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ta có:       </a:t>
                </a:r>
              </a:p>
              <a:p>
                <a:pPr algn="just">
                  <a:spcBef>
                    <a:spcPts val="1800"/>
                  </a:spcBef>
                  <a:spcAft>
                    <a:spcPts val="600"/>
                  </a:spcAft>
                </a:pP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14:m>
                  <m:oMath xmlns:m="http://schemas.openxmlformats.org/officeDocument/2006/math">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i="1" smtClean="0">
                            <a:solidFill>
                              <a:schemeClr val="bg1"/>
                            </a:solidFill>
                            <a:latin typeface="Times New Roman" panose="02020603050405020304" pitchFamily="18" charset="0"/>
                            <a:ea typeface="Times New Roman" panose="02020603050405020304" pitchFamily="18" charset="0"/>
                          </a:rPr>
                          <m:t>MI</m:t>
                        </m:r>
                      </m:num>
                      <m:den>
                        <m:r>
                          <m:rPr>
                            <m:nor/>
                          </m:rPr>
                          <a:rPr lang="en-US" sz="2800" b="0" i="1" smtClean="0">
                            <a:solidFill>
                              <a:schemeClr val="bg1"/>
                            </a:solidFill>
                            <a:latin typeface="Times New Roman" panose="02020603050405020304" pitchFamily="18" charset="0"/>
                            <a:ea typeface="Times New Roman" panose="02020603050405020304" pitchFamily="18" charset="0"/>
                          </a:rPr>
                          <m:t>SH</m:t>
                        </m:r>
                      </m:den>
                    </m:f>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i="1" smtClean="0">
                            <a:solidFill>
                              <a:schemeClr val="bg1"/>
                            </a:solidFill>
                            <a:latin typeface="Cambria Math" panose="02040503050406030204" pitchFamily="18" charset="0"/>
                            <a:ea typeface="Times New Roman" panose="02020603050405020304" pitchFamily="18" charset="0"/>
                          </a:rPr>
                          <m:t>EM</m:t>
                        </m:r>
                      </m:num>
                      <m:den>
                        <m:r>
                          <m:rPr>
                            <m:nor/>
                          </m:rPr>
                          <a:rPr lang="en-US" sz="2800" i="1">
                            <a:solidFill>
                              <a:schemeClr val="bg1"/>
                            </a:solidFill>
                            <a:latin typeface="Times New Roman" panose="02020603050405020304" pitchFamily="18" charset="0"/>
                            <a:ea typeface="Times New Roman" panose="02020603050405020304" pitchFamily="18" charset="0"/>
                          </a:rPr>
                          <m:t>ES</m:t>
                        </m:r>
                      </m:den>
                    </m:f>
                  </m:oMath>
                </a14:m>
                <a:endPar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0" name="Rectangle 9"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99619" y="4139899"/>
                <a:ext cx="8580357" cy="2113977"/>
              </a:xfrm>
              <a:prstGeom prst="rect">
                <a:avLst/>
              </a:prstGeom>
              <a:blipFill>
                <a:blip r:embed="rId2"/>
                <a:stretch>
                  <a:fillRect l="-1420" t="-2882"/>
                </a:stretch>
              </a:blipFill>
            </p:spPr>
            <p:txBody>
              <a:bodyPr/>
              <a:lstStyle/>
              <a:p>
                <a:r>
                  <a:rPr lang="en-US">
                    <a:noFill/>
                  </a:rPr>
                  <a:t> </a:t>
                </a:r>
              </a:p>
            </p:txBody>
          </p:sp>
        </mc:Fallback>
      </mc:AlternateContent>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799A025-D18E-309A-A6F6-D664A465566D}"/>
              </a:ext>
            </a:extLst>
          </p:cNvPr>
          <p:cNvPicPr>
            <a:picLocks noChangeAspect="1"/>
          </p:cNvPicPr>
          <p:nvPr/>
        </p:nvPicPr>
        <p:blipFill>
          <a:blip r:embed="rId3"/>
          <a:stretch>
            <a:fillRect/>
          </a:stretch>
        </p:blipFill>
        <p:spPr>
          <a:xfrm>
            <a:off x="4776717" y="865112"/>
            <a:ext cx="7110484" cy="3230034"/>
          </a:xfrm>
          <a:prstGeom prst="rect">
            <a:avLst/>
          </a:prstGeom>
        </p:spPr>
      </p:pic>
      <mc:AlternateContent xmlns:mc="http://schemas.openxmlformats.org/markup-compatibility/2006" xmlns:a14="http://schemas.microsoft.com/office/drawing/2010/main">
        <mc:Choice Requires="a14">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A7CC5B-FCA9-B909-C89B-6319391503B7}"/>
                  </a:ext>
                </a:extLst>
              </p:cNvPr>
              <p:cNvSpPr txBox="1"/>
              <p:nvPr/>
            </p:nvSpPr>
            <p:spPr>
              <a:xfrm>
                <a:off x="2732963" y="5454619"/>
                <a:ext cx="2262116" cy="790537"/>
              </a:xfrm>
              <a:prstGeom prst="rect">
                <a:avLst/>
              </a:prstGeom>
              <a:noFill/>
            </p:spPr>
            <p:txBody>
              <a:bodyPr wrap="square">
                <a:spAutoFit/>
              </a:bodyPr>
              <a:lstStyle/>
              <a:p>
                <a:r>
                  <a:rPr lang="en-US" sz="2800">
                    <a:solidFill>
                      <a:schemeClr val="bg1"/>
                    </a:solidFill>
                    <a:latin typeface="Times New Roman" panose="02020603050405020304" pitchFamily="18" charset="0"/>
                    <a:ea typeface="Times New Roman" panose="02020603050405020304" pitchFamily="18" charset="0"/>
                  </a:rPr>
                  <a:t>hay  </a:t>
                </a:r>
                <a14:m>
                  <m:oMath xmlns:m="http://schemas.openxmlformats.org/officeDocument/2006/math">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800" i="1" baseline="-25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m:t>
                        </m:r>
                      </m:num>
                      <m:den>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sz="2800" i="1" baseline="-25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s</m:t>
                        </m:r>
                      </m:den>
                    </m:f>
                    <m:r>
                      <a:rPr lang="en-US" sz="2800" i="1">
                        <a:solidFill>
                          <a:schemeClr val="bg1"/>
                        </a:solidFill>
                        <a:latin typeface="Cambria Math" panose="02040503050406030204" pitchFamily="18" charset="0"/>
                        <a:ea typeface="Times New Roman" panose="02020603050405020304" pitchFamily="18" charset="0"/>
                      </a:rPr>
                      <m:t>=</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d</m:t>
                        </m:r>
                        <m:r>
                          <m:rPr>
                            <m:nor/>
                          </m:rPr>
                          <a:rPr lang="en-US" sz="2800" i="1" baseline="-25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m:t>
                        </m:r>
                      </m:num>
                      <m:den>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d</m:t>
                        </m:r>
                        <m:r>
                          <m:rPr>
                            <m:nor/>
                          </m:rPr>
                          <a:rPr lang="en-US" sz="2800" i="1" baseline="-250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s</m:t>
                        </m:r>
                      </m:den>
                    </m:f>
                  </m:oMath>
                </a14:m>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p>
            </p:txBody>
          </p:sp>
        </mc:Choice>
        <mc:Fallback xmlns="">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A7CC5B-FCA9-B909-C89B-6319391503B7}"/>
                  </a:ext>
                </a:extLst>
              </p:cNvPr>
              <p:cNvSpPr txBox="1">
                <a:spLocks noRot="1" noChangeAspect="1" noMove="1" noResize="1" noEditPoints="1" noAdjustHandles="1" noChangeArrowheads="1" noChangeShapeType="1" noTextEdit="1"/>
              </p:cNvSpPr>
              <p:nvPr/>
            </p:nvSpPr>
            <p:spPr>
              <a:xfrm>
                <a:off x="2732963" y="5454619"/>
                <a:ext cx="2262116" cy="790537"/>
              </a:xfrm>
              <a:prstGeom prst="rect">
                <a:avLst/>
              </a:prstGeom>
              <a:blipFill>
                <a:blip r:embed="rId4"/>
                <a:stretch>
                  <a:fillRect l="-5391" r="-1348" b="-8527"/>
                </a:stretch>
              </a:blipFill>
            </p:spPr>
            <p:txBody>
              <a:bodyPr/>
              <a:lstStyle/>
              <a:p>
                <a:r>
                  <a:rPr lang="en-US">
                    <a:noFill/>
                  </a:rPr>
                  <a:t> </a:t>
                </a:r>
              </a:p>
            </p:txBody>
          </p:sp>
        </mc:Fallback>
      </mc:AlternateContent>
    </p:spTree>
    <p:extLst>
      <p:ext uri="{BB962C8B-B14F-4D97-AF65-F5344CB8AC3E}">
        <p14:creationId xmlns:p14="http://schemas.microsoft.com/office/powerpoint/2010/main" val="5281393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6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600">
              <a:solidFill>
                <a:srgbClr val="FFFF00"/>
              </a:solidFill>
            </a:endParaRPr>
          </a:p>
        </p:txBody>
      </p:sp>
      <p:sp>
        <p:nvSpPr>
          <p:cNvPr id="2"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7921C2-F1E2-0FE0-C290-53F24A7454FD}"/>
              </a:ext>
            </a:extLst>
          </p:cNvPr>
          <p:cNvSpPr txBox="1">
            <a:spLocks/>
          </p:cNvSpPr>
          <p:nvPr/>
        </p:nvSpPr>
        <p:spPr>
          <a:xfrm>
            <a:off x="589717" y="4361781"/>
            <a:ext cx="10828961" cy="22075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0"/>
              </a:spcAft>
              <a:buNone/>
            </a:pPr>
            <a:r>
              <a:rPr lang="en-US">
                <a:solidFill>
                  <a:schemeClr val="bg1"/>
                </a:solidFill>
                <a:latin typeface="Times New Roman" panose="02020603050405020304" pitchFamily="18" charset="0"/>
                <a:ea typeface="Times New Roman" panose="02020603050405020304" pitchFamily="18" charset="0"/>
              </a:rPr>
              <a:t>Các nhà toán học và thiên văn học Hy Lạp cổ đại đã sử dụng hệ thức trên và một số hệ thức có được từ hiện tượng Nguyệt thực để ước lượng bán kính của Mặt Trời, Trái Đất, Mặt Trăng cũng như khoảng cách từ Trái Đất đến Mặt Trăng và Mặt Trời.</a:t>
            </a:r>
          </a:p>
        </p:txBody>
      </p: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799A025-D18E-309A-A6F6-D664A465566D}"/>
              </a:ext>
            </a:extLst>
          </p:cNvPr>
          <p:cNvPicPr>
            <a:picLocks noChangeAspect="1"/>
          </p:cNvPicPr>
          <p:nvPr/>
        </p:nvPicPr>
        <p:blipFill>
          <a:blip r:embed="rId2"/>
          <a:stretch>
            <a:fillRect/>
          </a:stretch>
        </p:blipFill>
        <p:spPr>
          <a:xfrm>
            <a:off x="4450792" y="684013"/>
            <a:ext cx="7425377" cy="3373078"/>
          </a:xfrm>
          <a:prstGeom prst="rect">
            <a:avLst/>
          </a:prstGeom>
        </p:spPr>
      </p:pic>
      <mc:AlternateContent xmlns:mc="http://schemas.openxmlformats.org/markup-compatibility/2006" xmlns:a14="http://schemas.microsoft.com/office/drawing/2010/main">
        <mc:Choice Requires="a14">
          <p:sp>
            <p:nvSpPr>
              <p:cNvPr id="5"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0C35DCF-A0B7-2CF4-B975-F8CC46B4F4A0}"/>
                  </a:ext>
                </a:extLst>
              </p:cNvPr>
              <p:cNvSpPr txBox="1">
                <a:spLocks/>
              </p:cNvSpPr>
              <p:nvPr/>
            </p:nvSpPr>
            <p:spPr>
              <a:xfrm>
                <a:off x="1202936" y="1892880"/>
                <a:ext cx="2522903" cy="955343"/>
              </a:xfrm>
              <a:prstGeom prst="rect">
                <a:avLst/>
              </a:prstGeom>
              <a:ln>
                <a:solidFill>
                  <a:srgbClr val="FFFF0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14:m>
                  <m:oMathPara xmlns:m="http://schemas.openxmlformats.org/officeDocument/2006/math">
                    <m:oMathParaPr>
                      <m:jc m:val="centerGroup"/>
                    </m:oMathParaPr>
                    <m:oMath xmlns:m="http://schemas.openxmlformats.org/officeDocument/2006/math">
                      <m:f>
                        <m:fPr>
                          <m:ctrlPr>
                            <a:rPr lang="en-US" i="1">
                              <a:solidFill>
                                <a:srgbClr val="FFFF00"/>
                              </a:solidFill>
                              <a:latin typeface="Cambria Math" panose="02040503050406030204" pitchFamily="18" charset="0"/>
                              <a:ea typeface="Times New Roman" panose="02020603050405020304" pitchFamily="18" charset="0"/>
                            </a:rPr>
                          </m:ctrlPr>
                        </m:fPr>
                        <m:num>
                          <m:r>
                            <m:rPr>
                              <m:nor/>
                            </m:rPr>
                            <a:rPr lang="en-US"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i="1" baseline="-25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m</m:t>
                          </m:r>
                        </m:num>
                        <m:den>
                          <m:r>
                            <m:rPr>
                              <m:nor/>
                            </m:rPr>
                            <a:rPr lang="en-US"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R</m:t>
                          </m:r>
                          <m:r>
                            <m:rPr>
                              <m:nor/>
                            </m:rPr>
                            <a:rPr lang="en-US" i="1" baseline="-25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s</m:t>
                          </m:r>
                        </m:den>
                      </m:f>
                      <m:r>
                        <a:rPr lang="en-US" i="1">
                          <a:solidFill>
                            <a:srgbClr val="FFFF00"/>
                          </a:solidFill>
                          <a:latin typeface="Cambria Math" panose="02040503050406030204" pitchFamily="18" charset="0"/>
                          <a:ea typeface="Times New Roman" panose="02020603050405020304" pitchFamily="18" charset="0"/>
                        </a:rPr>
                        <m:t>=</m:t>
                      </m:r>
                      <m:f>
                        <m:fPr>
                          <m:ctrlPr>
                            <a:rPr lang="en-US" i="1">
                              <a:solidFill>
                                <a:srgbClr val="FFFF00"/>
                              </a:solidFill>
                              <a:latin typeface="Cambria Math" panose="02040503050406030204" pitchFamily="18" charset="0"/>
                              <a:ea typeface="Times New Roman" panose="02020603050405020304" pitchFamily="18" charset="0"/>
                            </a:rPr>
                          </m:ctrlPr>
                        </m:fPr>
                        <m:num>
                          <m:r>
                            <m:rPr>
                              <m:nor/>
                            </m:rPr>
                            <a:rPr lang="en-US"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d</m:t>
                          </m:r>
                          <m:r>
                            <m:rPr>
                              <m:nor/>
                            </m:rPr>
                            <a:rPr lang="en-US" i="1" baseline="-25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m</m:t>
                          </m:r>
                        </m:num>
                        <m:den>
                          <m:r>
                            <m:rPr>
                              <m:nor/>
                            </m:rPr>
                            <a:rPr lang="en-US" i="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d</m:t>
                          </m:r>
                          <m:r>
                            <m:rPr>
                              <m:nor/>
                            </m:rPr>
                            <a:rPr lang="en-US" i="1" baseline="-2500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m:t>s</m:t>
                          </m:r>
                        </m:den>
                      </m:f>
                    </m:oMath>
                  </m:oMathPara>
                </a14:m>
                <a:endParaRPr lang="en-US">
                  <a:solidFill>
                    <a:srgbClr val="FFFF00"/>
                  </a:solidFill>
                  <a:latin typeface="Times New Roman" panose="02020603050405020304" pitchFamily="18" charset="0"/>
                  <a:cs typeface="Times New Roman" panose="02020603050405020304" pitchFamily="18" charset="0"/>
                </a:endParaRPr>
              </a:p>
              <a:p>
                <a:pPr marL="0" indent="0" algn="just">
                  <a:lnSpc>
                    <a:spcPct val="100000"/>
                  </a:lnSpc>
                  <a:buNone/>
                </a:pPr>
                <a:endParaRPr lang="en-US">
                  <a:solidFill>
                    <a:schemeClr val="bg1"/>
                  </a:solidFill>
                </a:endParaRPr>
              </a:p>
            </p:txBody>
          </p:sp>
        </mc:Choice>
        <mc:Fallback xmlns="">
          <p:sp>
            <p:nvSpPr>
              <p:cNvPr id="5"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0C35DCF-A0B7-2CF4-B975-F8CC46B4F4A0}"/>
                  </a:ext>
                </a:extLst>
              </p:cNvPr>
              <p:cNvSpPr txBox="1">
                <a:spLocks noRot="1" noChangeAspect="1" noMove="1" noResize="1" noEditPoints="1" noAdjustHandles="1" noChangeArrowheads="1" noChangeShapeType="1" noTextEdit="1"/>
              </p:cNvSpPr>
              <p:nvPr/>
            </p:nvSpPr>
            <p:spPr>
              <a:xfrm>
                <a:off x="1202936" y="1892880"/>
                <a:ext cx="2522903" cy="955343"/>
              </a:xfrm>
              <a:prstGeom prst="rect">
                <a:avLst/>
              </a:prstGeom>
              <a:blipFill>
                <a:blip r:embed="rId3"/>
                <a:stretch>
                  <a:fillRect/>
                </a:stretch>
              </a:blipFill>
              <a:ln>
                <a:solidFill>
                  <a:srgbClr val="FFFF00"/>
                </a:solidFill>
              </a:ln>
            </p:spPr>
            <p:txBody>
              <a:bodyPr/>
              <a:lstStyle/>
              <a:p>
                <a:r>
                  <a:rPr lang="en-US">
                    <a:noFill/>
                  </a:rPr>
                  <a:t> </a:t>
                </a:r>
              </a:p>
            </p:txBody>
          </p:sp>
        </mc:Fallback>
      </mc:AlternateContent>
    </p:spTree>
    <p:extLst>
      <p:ext uri="{BB962C8B-B14F-4D97-AF65-F5344CB8AC3E}">
        <p14:creationId xmlns:p14="http://schemas.microsoft.com/office/powerpoint/2010/main" val="39054880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8DC44CD-7D4C-4F4A-8010-D73F67586D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01647"/>
            <a:ext cx="1945178" cy="309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descr="OPL20U25GSXzBJYl68kk8uQGfFKzs7yb1M4KJWUiLk6ZEvGF+qCIPSnY57AbBFCvTW2023.15.47+K4lPs7H94VUqPe2XwIsfPRnrXQE//QTEXxb8/8N4CNc6FpgZahzpTjFhMzSA7T/nHJa11DE8Ng2TP3iAmRczFlmslSuUNOgUeb6yRvs0="/>
          <p:cNvSpPr/>
          <p:nvPr/>
        </p:nvSpPr>
        <p:spPr>
          <a:xfrm>
            <a:off x="2461490" y="1188077"/>
            <a:ext cx="8045797" cy="2677656"/>
          </a:xfrm>
          <a:prstGeom prst="rect">
            <a:avLst/>
          </a:prstGeom>
        </p:spPr>
        <p:txBody>
          <a:bodyPr wrap="square">
            <a:spAutoFit/>
          </a:bodyPr>
          <a:lstStyle/>
          <a:p>
            <a:pPr algn="just">
              <a:lnSpc>
                <a:spcPct val="150000"/>
              </a:lnSpc>
            </a:pPr>
            <a:r>
              <a:rPr lang="en-US" sz="2800">
                <a:solidFill>
                  <a:schemeClr val="bg1"/>
                </a:solidFill>
                <a:latin typeface="Times New Roman" panose="02020603050405020304" pitchFamily="18" charset="0"/>
                <a:ea typeface="Times New Roman" panose="02020603050405020304" pitchFamily="18" charset="0"/>
              </a:rPr>
              <a:t>Vậy để tính được khoảng cách giữa hai vị trí khi không thể đo đạc trực tiếp khoảng cách giữa hai vị trí đó thì ta thường sử dụng định lí Thalès. </a:t>
            </a:r>
          </a:p>
          <a:p>
            <a:pPr algn="just">
              <a:lnSpc>
                <a:spcPct val="150000"/>
              </a:lnSpc>
            </a:pPr>
            <a:r>
              <a:rPr lang="en-US" sz="2800">
                <a:solidFill>
                  <a:schemeClr val="bg1"/>
                </a:solidFill>
                <a:latin typeface="Times New Roman" panose="02020603050405020304" pitchFamily="18" charset="0"/>
                <a:ea typeface="Times New Roman" panose="02020603050405020304" pitchFamily="18" charset="0"/>
              </a:rPr>
              <a:t>Cụ thể hơn chúng ta cùng tìm hiểu bài học hôm nay. </a:t>
            </a:r>
            <a:endParaRPr lang="en-US" sz="2800">
              <a:solidFill>
                <a:schemeClr val="bg1"/>
              </a:solidFill>
            </a:endParaRPr>
          </a:p>
        </p:txBody>
      </p:sp>
      <p:sp>
        <p:nvSpPr>
          <p:cNvPr id="6" name="Cloud 5" descr="OPL20U25GSXzBJYl68kk8uQGfFKzs7yb1M4KJWUiLk6ZEvGF+qCIPSnY57AbBFCvTW2023.15.47+K4lPs7H94VUqPe2XwIsfPRnrXQE//QTEXxb8/8N4CNc6FpgZahzpTjFhMzSA7T/nHJa11DE8Ng2TP3iAmRczFlmslSuUNOgUeb6yRvs0="/>
          <p:cNvSpPr/>
          <p:nvPr/>
        </p:nvSpPr>
        <p:spPr>
          <a:xfrm>
            <a:off x="1337425" y="279401"/>
            <a:ext cx="10450022" cy="4475480"/>
          </a:xfrm>
          <a:prstGeom prst="cloud">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9779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333403" y="1179443"/>
            <a:ext cx="8553676" cy="1979393"/>
          </a:xfrm>
        </p:spPr>
        <p:txBody>
          <a:bodyPr>
            <a:normAutofit fontScale="90000"/>
          </a:bodyPr>
          <a:lstStyle/>
          <a:p>
            <a:pPr algn="ctr">
              <a:lnSpc>
                <a:spcPct val="150000"/>
              </a:lnSpc>
              <a:spcBef>
                <a:spcPts val="1200"/>
              </a:spcBef>
              <a:spcAft>
                <a:spcPts val="1800"/>
              </a:spcAft>
            </a:pPr>
            <a:r>
              <a:rPr lang="en-US" sz="3600" b="1">
                <a:solidFill>
                  <a:srgbClr val="FFFF00"/>
                </a:solidFill>
                <a:latin typeface="Times New Roman" panose="02020603050405020304" pitchFamily="18" charset="0"/>
                <a:cs typeface="Times New Roman" panose="02020603050405020304" pitchFamily="18" charset="0"/>
              </a:rPr>
              <a:t>BÀI 8.2. ỨNG DỤNG CỦA </a:t>
            </a:r>
            <a:br>
              <a:rPr lang="en-US" sz="3600" b="1">
                <a:solidFill>
                  <a:srgbClr val="FFFF00"/>
                </a:solidFill>
                <a:latin typeface="Times New Roman" panose="02020603050405020304" pitchFamily="18" charset="0"/>
                <a:cs typeface="Times New Roman" panose="02020603050405020304" pitchFamily="18" charset="0"/>
              </a:rPr>
            </a:br>
            <a:r>
              <a:rPr lang="en-US" sz="3600" b="1">
                <a:solidFill>
                  <a:srgbClr val="FFFF00"/>
                </a:solidFill>
                <a:latin typeface="Times New Roman" panose="02020603050405020304" pitchFamily="18" charset="0"/>
                <a:cs typeface="Times New Roman" panose="02020603050405020304" pitchFamily="18" charset="0"/>
              </a:rPr>
              <a:t>ĐỊNH LÍ THALÈS  TRONG TAM GIÁC</a:t>
            </a:r>
            <a:r>
              <a:rPr lang="en-US" sz="3200" b="1">
                <a:solidFill>
                  <a:srgbClr val="FFFF00"/>
                </a:solidFill>
                <a:latin typeface="Times New Roman" panose="02020603050405020304" pitchFamily="18" charset="0"/>
                <a:cs typeface="Times New Roman" panose="02020603050405020304" pitchFamily="18" charset="0"/>
              </a:rPr>
              <a:t/>
            </a:r>
            <a:br>
              <a:rPr lang="en-US" sz="3200" b="1">
                <a:solidFill>
                  <a:srgbClr val="FFFF00"/>
                </a:solidFill>
                <a:latin typeface="Times New Roman" panose="02020603050405020304" pitchFamily="18" charset="0"/>
                <a:cs typeface="Times New Roman" panose="02020603050405020304" pitchFamily="18" charset="0"/>
              </a:rPr>
            </a:br>
            <a:r>
              <a:rPr lang="en-US" sz="3100" b="1">
                <a:solidFill>
                  <a:srgbClr val="FFFF00"/>
                </a:solidFill>
                <a:latin typeface="Times New Roman" panose="02020603050405020304" pitchFamily="18" charset="0"/>
                <a:cs typeface="Times New Roman" panose="02020603050405020304" pitchFamily="18" charset="0"/>
              </a:rPr>
              <a:t>(Tiết 1)</a:t>
            </a:r>
            <a:endParaRPr lang="en-US" sz="3200">
              <a:solidFill>
                <a:srgbClr val="FFFF00"/>
              </a:solidFill>
            </a:endParaRPr>
          </a:p>
        </p:txBody>
      </p:sp>
      <p:pic>
        <p:nvPicPr>
          <p:cNvPr id="4" name="Google Shape;54;p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31394">
            <a:off x="9032292" y="3641348"/>
            <a:ext cx="3194131" cy="3194131"/>
          </a:xfrm>
          <a:prstGeom prst="rect">
            <a:avLst/>
          </a:prstGeom>
        </p:spPr>
      </p:pic>
      <p:pic>
        <p:nvPicPr>
          <p:cNvPr id="7" name="Graphic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8889495">
            <a:off x="9468242" y="4560227"/>
            <a:ext cx="1574403" cy="1574403"/>
          </a:xfrm>
          <a:prstGeom prst="rect">
            <a:avLst/>
          </a:prstGeom>
        </p:spPr>
      </p:pic>
      <p:pic>
        <p:nvPicPr>
          <p:cNvPr id="8" name="Graphic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20520790">
            <a:off x="10268921" y="4774497"/>
            <a:ext cx="1488402" cy="1488402"/>
          </a:xfrm>
          <a:prstGeom prst="rect">
            <a:avLst/>
          </a:prstGeom>
        </p:spPr>
      </p:pic>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CD2F2C0-E707-D3A4-26E4-66E279E1CF8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7136" b="84038" l="21429" r="77189">
                        <a14:foregroundMark x1="27189" y1="80047" x2="31106" y2="73709"/>
                        <a14:foregroundMark x1="26267" y1="84272" x2="24654" y2="76761"/>
                        <a14:foregroundMark x1="46083" y1="18779" x2="55530" y2="18075"/>
                        <a14:foregroundMark x1="45161" y1="18779" x2="49078" y2="17136"/>
                        <a14:foregroundMark x1="41935" y1="21362" x2="47005" y2="17371"/>
                      </a14:backgroundRemoval>
                    </a14:imgEffect>
                  </a14:imgLayer>
                </a14:imgProps>
              </a:ext>
              <a:ext uri="{28A0092B-C50C-407E-A947-70E740481C1C}">
                <a14:useLocalDpi xmlns:a14="http://schemas.microsoft.com/office/drawing/2010/main" val="0"/>
              </a:ext>
            </a:extLst>
          </a:blip>
          <a:srcRect l="14416" t="13503" r="15377" b="13993"/>
          <a:stretch/>
        </p:blipFill>
        <p:spPr>
          <a:xfrm>
            <a:off x="920605" y="936604"/>
            <a:ext cx="2552053" cy="2745935"/>
          </a:xfrm>
          <a:prstGeom prst="rect">
            <a:avLst/>
          </a:prstGeom>
          <a:ln>
            <a:noFill/>
          </a:ln>
        </p:spPr>
      </p:pic>
    </p:spTree>
    <p:extLst>
      <p:ext uri="{BB962C8B-B14F-4D97-AF65-F5344CB8AC3E}">
        <p14:creationId xmlns:p14="http://schemas.microsoft.com/office/powerpoint/2010/main" val="24283866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800">
              <a:solidFill>
                <a:srgbClr val="FFFF00"/>
              </a:solidFill>
            </a:endParaRPr>
          </a:p>
        </p:txBody>
      </p:sp>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4259" y="1954557"/>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1289315" y="2201400"/>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FFC000"/>
                </a:solidFill>
                <a:latin typeface="Times New Roman" panose="02020603050405020304" pitchFamily="18" charset="0"/>
                <a:cs typeface="Times New Roman" panose="02020603050405020304" pitchFamily="18" charset="0"/>
              </a:rPr>
              <a:t> HÌNH THÀNH KIẾN THỨC</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3" name="Straight Connector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flipV="1">
            <a:off x="682486" y="2951018"/>
            <a:ext cx="6582838" cy="19822"/>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589717" y="3202690"/>
            <a:ext cx="6850173" cy="180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5000"/>
              </a:lnSpc>
              <a:spcAft>
                <a:spcPts val="0"/>
              </a:spcAft>
            </a:pPr>
            <a:r>
              <a:rPr lang="en-US">
                <a:solidFill>
                  <a:schemeClr val="bg1"/>
                </a:solidFill>
                <a:latin typeface="Times New Roman" panose="02020603050405020304" pitchFamily="18" charset="0"/>
                <a:ea typeface="Times New Roman" panose="02020603050405020304" pitchFamily="18" charset="0"/>
              </a:rPr>
              <a:t>Vận dụng được định lí Thalès tính được khoảng cách giữa hai vị trí khi không thể đo đạc trực tiếp khoảng cách giữa hai vị trí đó. </a:t>
            </a:r>
          </a:p>
        </p:txBody>
      </p:sp>
    </p:spTree>
    <p:extLst>
      <p:ext uri="{BB962C8B-B14F-4D97-AF65-F5344CB8AC3E}">
        <p14:creationId xmlns:p14="http://schemas.microsoft.com/office/powerpoint/2010/main" val="70969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77520" y="65117"/>
            <a:ext cx="11333323"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 ƯỚC LƯỢNG KHOẢNG CÁCH</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0" name="Rectangle 9" descr="OPL20U25GSXzBJYl68kk8uQGfFKzs7yb1M4KJWUiLk6ZEvGF+qCIPSnY57AbBFCvTW2023.15.47+K4lPs7H94VUqPe2XwIsfPRnrXQE//QTEXxb8/8N4CNc6FpgZahzpTjFhMzSA7T/nHJa11DE8Ng2TP3iAmRczFlmslSuUNOgUeb6yRvs0="/>
          <p:cNvSpPr/>
          <p:nvPr/>
        </p:nvSpPr>
        <p:spPr>
          <a:xfrm>
            <a:off x="535861" y="613757"/>
            <a:ext cx="10668000" cy="1083374"/>
          </a:xfrm>
          <a:prstGeom prst="rect">
            <a:avLst/>
          </a:prstGeom>
        </p:spPr>
        <p:txBody>
          <a:bodyPr wrap="square">
            <a:spAutoFit/>
          </a:bodyPr>
          <a:lstStyle/>
          <a:p>
            <a:pPr algn="just">
              <a:lnSpc>
                <a:spcPct val="115000"/>
              </a:lnSpc>
            </a:pPr>
            <a:r>
              <a:rPr lang="en-US" sz="2800" b="1">
                <a:solidFill>
                  <a:srgbClr val="FFC000"/>
                </a:solidFill>
                <a:latin typeface="Times New Roman" panose="02020603050405020304" pitchFamily="18" charset="0"/>
                <a:ea typeface="Times New Roman" panose="02020603050405020304" pitchFamily="18" charset="0"/>
              </a:rPr>
              <a:t>Ví dụ 2: </a:t>
            </a:r>
            <a:r>
              <a:rPr lang="en-US" sz="2800">
                <a:solidFill>
                  <a:schemeClr val="bg1"/>
                </a:solidFill>
                <a:latin typeface="Times New Roman" panose="02020603050405020304" pitchFamily="18" charset="0"/>
                <a:ea typeface="Times New Roman" panose="02020603050405020304" pitchFamily="18" charset="0"/>
              </a:rPr>
              <a:t>Để đo khoảng cách giữa hai vị trí </a:t>
            </a:r>
            <a:r>
              <a:rPr lang="en-US" sz="2800" i="1">
                <a:solidFill>
                  <a:schemeClr val="bg1"/>
                </a:solidFill>
                <a:latin typeface="Times New Roman" panose="02020603050405020304" pitchFamily="18" charset="0"/>
                <a:ea typeface="Times New Roman" panose="02020603050405020304" pitchFamily="18" charset="0"/>
              </a:rPr>
              <a:t>B </a:t>
            </a:r>
            <a:r>
              <a:rPr lang="en-US" sz="2800">
                <a:solidFill>
                  <a:schemeClr val="bg1"/>
                </a:solidFill>
                <a:latin typeface="Times New Roman" panose="02020603050405020304" pitchFamily="18" charset="0"/>
                <a:ea typeface="Times New Roman" panose="02020603050405020304" pitchFamily="18" charset="0"/>
              </a:rPr>
              <a:t>và </a:t>
            </a:r>
            <a:r>
              <a:rPr lang="en-US" sz="2800" i="1">
                <a:solidFill>
                  <a:schemeClr val="bg1"/>
                </a:solidFill>
                <a:latin typeface="Times New Roman" panose="02020603050405020304" pitchFamily="18" charset="0"/>
                <a:ea typeface="Times New Roman" panose="02020603050405020304" pitchFamily="18" charset="0"/>
              </a:rPr>
              <a:t>C</a:t>
            </a:r>
            <a:r>
              <a:rPr lang="en-US" sz="2800">
                <a:solidFill>
                  <a:schemeClr val="bg1"/>
                </a:solidFill>
                <a:latin typeface="Times New Roman" panose="02020603050405020304" pitchFamily="18" charset="0"/>
                <a:ea typeface="Times New Roman" panose="02020603050405020304" pitchFamily="18" charset="0"/>
              </a:rPr>
              <a:t> như ở </a:t>
            </a:r>
            <a:r>
              <a:rPr lang="en-US" sz="2800" i="1">
                <a:solidFill>
                  <a:schemeClr val="bg1"/>
                </a:solidFill>
                <a:latin typeface="Times New Roman" panose="02020603050405020304" pitchFamily="18" charset="0"/>
                <a:ea typeface="Times New Roman" panose="02020603050405020304" pitchFamily="18" charset="0"/>
              </a:rPr>
              <a:t>Hình 18 </a:t>
            </a:r>
            <a:r>
              <a:rPr lang="en-US" sz="2800">
                <a:solidFill>
                  <a:schemeClr val="bg1"/>
                </a:solidFill>
                <a:latin typeface="Times New Roman" panose="02020603050405020304" pitchFamily="18" charset="0"/>
                <a:ea typeface="Times New Roman" panose="02020603050405020304" pitchFamily="18" charset="0"/>
              </a:rPr>
              <a:t>mà không thể đo trực tiếp, người ta có thể làm như sau (</a:t>
            </a:r>
            <a:r>
              <a:rPr lang="en-US" sz="2800" i="1">
                <a:solidFill>
                  <a:schemeClr val="bg1"/>
                </a:solidFill>
                <a:latin typeface="Times New Roman" panose="02020603050405020304" pitchFamily="18" charset="0"/>
                <a:ea typeface="Times New Roman" panose="02020603050405020304" pitchFamily="18" charset="0"/>
              </a:rPr>
              <a:t>Hình 19):</a:t>
            </a:r>
            <a:endParaRPr lang="en-US" sz="2800">
              <a:solidFill>
                <a:schemeClr val="bg1"/>
              </a:solidFill>
              <a:latin typeface="Times New Roman" panose="02020603050405020304" pitchFamily="18" charset="0"/>
              <a:ea typeface="Times New Roman" panose="02020603050405020304" pitchFamily="18" charset="0"/>
            </a:endParaRPr>
          </a:p>
        </p:txBody>
      </p:sp>
      <p:sp>
        <p:nvSpPr>
          <p:cNvPr id="13" name="Rectangle 12" descr="OPL20U25GSXzBJYl68kk8uQGfFKzs7yb1M4KJWUiLk6ZEvGF+qCIPSnY57AbBFCvTW2023.15.47+K4lPs7H94VUqPe2XwIsfPRnrXQE//QTEXxb8/8N4CNc6FpgZahzpTjFhMzSA7T/nHJa11DE8Ng2TP3iAmRczFlmslSuUNOgUeb6yRvs0="/>
          <p:cNvSpPr/>
          <p:nvPr/>
        </p:nvSpPr>
        <p:spPr>
          <a:xfrm>
            <a:off x="1779847" y="3916681"/>
            <a:ext cx="1351652" cy="492443"/>
          </a:xfrm>
          <a:prstGeom prst="rect">
            <a:avLst/>
          </a:prstGeom>
        </p:spPr>
        <p:txBody>
          <a:bodyPr wrap="none">
            <a:spAutoFit/>
          </a:bodyPr>
          <a:lstStyle/>
          <a:p>
            <a:r>
              <a:rPr lang="en-US" sz="2600" i="1">
                <a:solidFill>
                  <a:schemeClr val="bg1"/>
                </a:solidFill>
                <a:latin typeface="Times New Roman" panose="02020603050405020304" pitchFamily="18" charset="0"/>
                <a:ea typeface="Times New Roman" panose="02020603050405020304" pitchFamily="18" charset="0"/>
              </a:rPr>
              <a:t>Hình 18 </a:t>
            </a:r>
            <a:endParaRPr lang="en-US" sz="2600">
              <a:solidFill>
                <a:schemeClr val="bg1"/>
              </a:solidFill>
            </a:endParaRPr>
          </a:p>
        </p:txBody>
      </p:sp>
      <p:sp>
        <p:nvSpPr>
          <p:cNvPr id="14" name="Rectangle 13" descr="OPL20U25GSXzBJYl68kk8uQGfFKzs7yb1M4KJWUiLk6ZEvGF+qCIPSnY57AbBFCvTW2023.15.47+K4lPs7H94VUqPe2XwIsfPRnrXQE//QTEXxb8/8N4CNc6FpgZahzpTjFhMzSA7T/nHJa11DE8Ng2TP3iAmRczFlmslSuUNOgUeb6yRvs0="/>
          <p:cNvSpPr/>
          <p:nvPr/>
        </p:nvSpPr>
        <p:spPr>
          <a:xfrm>
            <a:off x="8943475" y="2366862"/>
            <a:ext cx="1351652" cy="492443"/>
          </a:xfrm>
          <a:prstGeom prst="rect">
            <a:avLst/>
          </a:prstGeom>
        </p:spPr>
        <p:txBody>
          <a:bodyPr wrap="none">
            <a:spAutoFit/>
          </a:bodyPr>
          <a:lstStyle/>
          <a:p>
            <a:r>
              <a:rPr lang="en-US" sz="2600" i="1">
                <a:solidFill>
                  <a:schemeClr val="bg1"/>
                </a:solidFill>
                <a:latin typeface="Times New Roman" panose="02020603050405020304" pitchFamily="18" charset="0"/>
                <a:ea typeface="Times New Roman" panose="02020603050405020304" pitchFamily="18" charset="0"/>
              </a:rPr>
              <a:t>Hình 19 </a:t>
            </a:r>
            <a:endParaRPr lang="en-US" sz="2600">
              <a:solidFill>
                <a:schemeClr val="bg1"/>
              </a:solidFill>
            </a:endParaRPr>
          </a:p>
        </p:txBody>
      </p:sp>
      <mc:AlternateContent xmlns:mc="http://schemas.openxmlformats.org/markup-compatibility/2006" xmlns:a14="http://schemas.microsoft.com/office/drawing/2010/main">
        <mc:Choice Requires="a14">
          <p:sp>
            <p:nvSpPr>
              <p:cNvPr id="15" name="Rectangle 14" descr="OPL20U25GSXzBJYl68kk8uQGfFKzs7yb1M4KJWUiLk6ZEvGF+qCIPSnY57AbBFCvTW2023.15.47+K4lPs7H94VUqPe2XwIsfPRnrXQE//QTEXxb8/8N4CNc6FpgZahzpTjFhMzSA7T/nHJa11DE8Ng2TP3iAmRczFlmslSuUNOgUeb6yRvs0="/>
              <p:cNvSpPr/>
              <p:nvPr/>
            </p:nvSpPr>
            <p:spPr>
              <a:xfrm>
                <a:off x="540328" y="4509283"/>
                <a:ext cx="10881360" cy="1778885"/>
              </a:xfrm>
              <a:prstGeom prst="rect">
                <a:avLst/>
              </a:prstGeom>
            </p:spPr>
            <p:txBody>
              <a:bodyPr wrap="square">
                <a:spAutoFit/>
              </a:bodyPr>
              <a:lstStyle/>
              <a:p>
                <a:pPr algn="just">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ở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khoảng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 AC.</a:t>
                </a:r>
              </a:p>
              <a:p>
                <a:pPr marL="285750" indent="-285750" algn="just">
                  <a:lnSpc>
                    <a:spcPct val="115000"/>
                  </a:lnSpc>
                  <a:spcAft>
                    <a:spcPts val="0"/>
                  </a:spcAft>
                  <a:buFontTx/>
                  <a:buChar char="-"/>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 N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 AC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cho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t>
                        </m:r>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m:t>
                        </m:r>
                      </m:num>
                      <m:den>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AN</m:t>
                        </m:r>
                      </m:num>
                      <m:den>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AC</m:t>
                        </m:r>
                      </m:den>
                    </m:f>
                  </m:oMath>
                </a14:m>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Đo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p:txBody>
          </p:sp>
        </mc:Choice>
        <mc:Fallback xmlns="">
          <p:sp>
            <p:nvSpPr>
              <p:cNvPr id="15" name="Rectangle 14"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40328" y="4509283"/>
                <a:ext cx="10881360" cy="1778885"/>
              </a:xfrm>
              <a:prstGeom prst="rect">
                <a:avLst/>
              </a:prstGeom>
              <a:blipFill>
                <a:blip r:embed="rId2"/>
                <a:stretch>
                  <a:fillRect l="-1176" t="-2397" b="-8904"/>
                </a:stretch>
              </a:blipFill>
            </p:spPr>
            <p:txBody>
              <a:bodyPr/>
              <a:lstStyle/>
              <a:p>
                <a:r>
                  <a:rPr lang="en-US">
                    <a:noFill/>
                  </a:rPr>
                  <a:t> </a:t>
                </a:r>
              </a:p>
            </p:txBody>
          </p:sp>
        </mc:Fallback>
      </mc:AlternateContent>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0927037-77CE-91CD-0ED1-70F07D9AEF6E}"/>
              </a:ext>
            </a:extLst>
          </p:cNvPr>
          <p:cNvPicPr>
            <a:picLocks noChangeAspect="1"/>
          </p:cNvPicPr>
          <p:nvPr/>
        </p:nvPicPr>
        <p:blipFill>
          <a:blip r:embed="rId3"/>
          <a:stretch>
            <a:fillRect/>
          </a:stretch>
        </p:blipFill>
        <p:spPr>
          <a:xfrm>
            <a:off x="6265619" y="2225826"/>
            <a:ext cx="4355592" cy="2916936"/>
          </a:xfrm>
          <a:prstGeom prst="rect">
            <a:avLst/>
          </a:prstGeom>
        </p:spPr>
      </p:pic>
      <p:pic>
        <p:nvPicPr>
          <p:cNvPr id="18" name="Picture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41CAB1B-0368-5602-D794-ADE726EE205C}"/>
              </a:ext>
            </a:extLst>
          </p:cNvPr>
          <p:cNvPicPr>
            <a:picLocks noChangeAspect="1"/>
          </p:cNvPicPr>
          <p:nvPr/>
        </p:nvPicPr>
        <p:blipFill>
          <a:blip r:embed="rId4"/>
          <a:stretch>
            <a:fillRect/>
          </a:stretch>
        </p:blipFill>
        <p:spPr>
          <a:xfrm>
            <a:off x="6418019" y="1722551"/>
            <a:ext cx="4050792" cy="2374392"/>
          </a:xfrm>
          <a:prstGeom prst="rect">
            <a:avLst/>
          </a:prstGeom>
        </p:spPr>
      </p:pic>
      <p:pic>
        <p:nvPicPr>
          <p:cNvPr id="19" name="Picture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0B455CA-A05B-505D-A9F1-24FC9ACDF254}"/>
              </a:ext>
            </a:extLst>
          </p:cNvPr>
          <p:cNvPicPr>
            <a:picLocks noChangeAspect="1"/>
          </p:cNvPicPr>
          <p:nvPr/>
        </p:nvPicPr>
        <p:blipFill>
          <a:blip r:embed="rId5"/>
          <a:stretch>
            <a:fillRect/>
          </a:stretch>
        </p:blipFill>
        <p:spPr>
          <a:xfrm>
            <a:off x="6851791" y="2132966"/>
            <a:ext cx="1661160" cy="603504"/>
          </a:xfrm>
          <a:prstGeom prst="rect">
            <a:avLst/>
          </a:prstGeom>
        </p:spPr>
      </p:pic>
      <p:pic>
        <p:nvPicPr>
          <p:cNvPr id="20" name="Picture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ACA7FC7-43E7-AB2E-D3CD-D724C0F73955}"/>
              </a:ext>
            </a:extLst>
          </p:cNvPr>
          <p:cNvPicPr>
            <a:picLocks noChangeAspect="1"/>
          </p:cNvPicPr>
          <p:nvPr/>
        </p:nvPicPr>
        <p:blipFill>
          <a:blip r:embed="rId6"/>
          <a:stretch>
            <a:fillRect/>
          </a:stretch>
        </p:blipFill>
        <p:spPr>
          <a:xfrm>
            <a:off x="7224935" y="2454040"/>
            <a:ext cx="966216" cy="192024"/>
          </a:xfrm>
          <a:prstGeom prst="rect">
            <a:avLst/>
          </a:prstGeom>
        </p:spPr>
      </p:pic>
      <p:pic>
        <p:nvPicPr>
          <p:cNvPr id="21" name="Picture 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9A28F0B-4164-70F2-7DE5-303E3623FF3A}"/>
              </a:ext>
            </a:extLst>
          </p:cNvPr>
          <p:cNvPicPr>
            <a:picLocks noChangeAspect="1"/>
          </p:cNvPicPr>
          <p:nvPr/>
        </p:nvPicPr>
        <p:blipFill>
          <a:blip r:embed="rId3"/>
          <a:stretch>
            <a:fillRect/>
          </a:stretch>
        </p:blipFill>
        <p:spPr>
          <a:xfrm>
            <a:off x="578266" y="1482851"/>
            <a:ext cx="4355592" cy="2916936"/>
          </a:xfrm>
          <a:prstGeom prst="rect">
            <a:avLst/>
          </a:prstGeom>
        </p:spPr>
      </p:pic>
    </p:spTree>
    <p:extLst>
      <p:ext uri="{BB962C8B-B14F-4D97-AF65-F5344CB8AC3E}">
        <p14:creationId xmlns:p14="http://schemas.microsoft.com/office/powerpoint/2010/main" val="5636724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left)">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5">
                                            <p:txEl>
                                              <p:pRg st="1" end="1"/>
                                            </p:txEl>
                                          </p:spTgt>
                                        </p:tgtEl>
                                        <p:attrNameLst>
                                          <p:attrName>style.visibility</p:attrName>
                                        </p:attrNameLst>
                                      </p:cBhvr>
                                      <p:to>
                                        <p:strVal val="visible"/>
                                      </p:to>
                                    </p:set>
                                    <p:animEffect transition="in" filter="wipe(left)">
                                      <p:cBhvr>
                                        <p:cTn id="31" dur="500"/>
                                        <p:tgtEl>
                                          <p:spTgt spid="1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5">
                                            <p:txEl>
                                              <p:pRg st="2" end="2"/>
                                            </p:txEl>
                                          </p:spTgt>
                                        </p:tgtEl>
                                        <p:attrNameLst>
                                          <p:attrName>style.visibility</p:attrName>
                                        </p:attrNameLst>
                                      </p:cBhvr>
                                      <p:to>
                                        <p:strVal val="visible"/>
                                      </p:to>
                                    </p:set>
                                    <p:animEffect transition="in" filter="wipe(left)">
                                      <p:cBhvr>
                                        <p:cTn id="40"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descr="OPL20U25GSXzBJYl68kk8uQGfFKzs7yb1M4KJWUiLk6ZEvGF+qCIPSnY57AbBFCvTW2023.15.47+K4lPs7H94VUqPe2XwIsfPRnrXQE//QTEXxb8/8N4CNc6FpgZahzpTjFhMzSA7T/nHJa11DE8Ng2TP3iAmRczFlmslSuUNOgUeb6yRvs0="/>
              <p:cNvSpPr/>
              <p:nvPr/>
            </p:nvSpPr>
            <p:spPr>
              <a:xfrm>
                <a:off x="304801" y="670445"/>
                <a:ext cx="11635047" cy="1859740"/>
              </a:xfrm>
              <a:prstGeom prst="rect">
                <a:avLst/>
              </a:prstGeom>
            </p:spPr>
            <p:txBody>
              <a:bodyPr wrap="square">
                <a:spAutoFit/>
              </a:bodyPr>
              <a:lstStyle/>
              <a:p>
                <a:pPr algn="just">
                  <a:lnSpc>
                    <a:spcPct val="115000"/>
                  </a:lnSpc>
                  <a:spcAft>
                    <a:spcPts val="0"/>
                  </a:spcAft>
                </a:pPr>
                <a:r>
                  <a:rPr lang="en-US" sz="2800">
                    <a:solidFill>
                      <a:schemeClr val="bg1"/>
                    </a:solidFill>
                    <a:latin typeface="Times New Roman" panose="02020603050405020304" pitchFamily="18" charset="0"/>
                    <a:ea typeface="Times New Roman" panose="02020603050405020304" pitchFamily="18" charset="0"/>
                  </a:rPr>
                  <a:t>a) Giải thích tại sao ta có thể xác định được khoảng cách giữa hai vị trí </a:t>
                </a:r>
                <a:r>
                  <a:rPr lang="en-US" sz="2800" i="1">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rPr>
                  <a:t>C</a:t>
                </a:r>
                <a:r>
                  <a:rPr lang="en-US" sz="2800">
                    <a:solidFill>
                      <a:schemeClr val="bg1"/>
                    </a:solidFill>
                    <a:latin typeface="Times New Roman" panose="02020603050405020304" pitchFamily="18" charset="0"/>
                    <a:ea typeface="Times New Roman" panose="02020603050405020304" pitchFamily="18" charset="0"/>
                  </a:rPr>
                  <a:t> ?</a:t>
                </a:r>
              </a:p>
              <a:p>
                <a:pPr algn="just">
                  <a:lnSpc>
                    <a:spcPct val="115000"/>
                  </a:lnSpc>
                  <a:spcBef>
                    <a:spcPts val="600"/>
                  </a:spcBef>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Tính khoảng cách giữa hai vị trí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khi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AN</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AC</m:t>
                        </m:r>
                      </m:den>
                    </m:f>
                  </m:oMath>
                </a14:m>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600" i="1" smtClean="0">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5</m:t>
                        </m:r>
                      </m:den>
                    </m:f>
                  </m:oMath>
                </a14:m>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MN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18 m.</a:t>
                </a:r>
              </a:p>
              <a:p>
                <a:pPr marL="514350" indent="-514350" algn="just">
                  <a:lnSpc>
                    <a:spcPct val="115000"/>
                  </a:lnSpc>
                  <a:spcAft>
                    <a:spcPts val="0"/>
                  </a:spcAft>
                  <a:buAutoNum type="alphaLcParenR"/>
                </a:pPr>
                <a:endParaRPr lang="en-US" sz="2800">
                  <a:solidFill>
                    <a:schemeClr val="bg1"/>
                  </a:solidFill>
                  <a:latin typeface="Times New Roman" panose="02020603050405020304" pitchFamily="18" charset="0"/>
                  <a:ea typeface="Times New Roman" panose="02020603050405020304" pitchFamily="18" charset="0"/>
                </a:endParaRPr>
              </a:p>
            </p:txBody>
          </p:sp>
        </mc:Choice>
        <mc:Fallback xmlns="">
          <p:sp>
            <p:nvSpPr>
              <p:cNvPr id="2" name="Rectangle 1"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304801" y="670445"/>
                <a:ext cx="11635047" cy="1859740"/>
              </a:xfrm>
              <a:prstGeom prst="rect">
                <a:avLst/>
              </a:prstGeom>
              <a:blipFill>
                <a:blip r:embed="rId4"/>
                <a:stretch>
                  <a:fillRect l="-1048" t="-2295" r="-157"/>
                </a:stretch>
              </a:blipFill>
            </p:spPr>
            <p:txBody>
              <a:bodyPr/>
              <a:lstStyle/>
              <a:p>
                <a:r>
                  <a:rPr lang="en-US">
                    <a:noFill/>
                  </a:rPr>
                  <a:t> </a:t>
                </a:r>
              </a:p>
            </p:txBody>
          </p:sp>
        </mc:Fallback>
      </mc:AlternateContent>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5368838" y="2114686"/>
            <a:ext cx="1269899" cy="492443"/>
          </a:xfrm>
          <a:prstGeom prst="rect">
            <a:avLst/>
          </a:prstGeom>
          <a:noFill/>
        </p:spPr>
        <p:txBody>
          <a:bodyPr wrap="non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8" name="Rectangle 7" descr="OPL20U25GSXzBJYl68kk8uQGfFKzs7yb1M4KJWUiLk6ZEvGF+qCIPSnY57AbBFCvTW2023.15.47+K4lPs7H94VUqPe2XwIsfPRnrXQE//QTEXxb8/8N4CNc6FpgZahzpTjFhMzSA7T/nHJa11DE8Ng2TP3iAmRczFlmslSuUNOgUeb6yRvs0="/>
              <p:cNvSpPr/>
              <p:nvPr/>
            </p:nvSpPr>
            <p:spPr>
              <a:xfrm>
                <a:off x="178884" y="2763683"/>
                <a:ext cx="12013116" cy="3981731"/>
              </a:xfrm>
              <a:prstGeom prst="rect">
                <a:avLst/>
              </a:prstGeom>
            </p:spPr>
            <p:txBody>
              <a:bodyPr wrap="square">
                <a:spAutoFit/>
              </a:bodyPr>
              <a:lstStyle/>
              <a:p>
                <a:pPr marL="514350" indent="-514350" algn="just">
                  <a:lnSpc>
                    <a:spcPct val="115000"/>
                  </a:lnSpc>
                  <a:buAutoNum type="alphaLcParenR"/>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Xét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ABC</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ta có</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AN</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AC</m:t>
                        </m:r>
                      </m:den>
                    </m:f>
                  </m:oMath>
                </a14:m>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p>
              <a:p>
                <a:pPr algn="just">
                  <a:lnSpc>
                    <a:spcPct val="115000"/>
                  </a:lnSpc>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nên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MN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BC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(định lí Thalès đảo).</a:t>
                </a:r>
              </a:p>
              <a:p>
                <a:pPr algn="just">
                  <a:lnSpc>
                    <a:spcPct val="115000"/>
                  </a:lnSpc>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Suy ra: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m:t>
                        </m:r>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N</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m:t>
                        </m:r>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C</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smtClean="0">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t>
                        </m:r>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t>
                        </m:r>
                        <m:r>
                          <m:rPr>
                            <m:nor/>
                          </m:rPr>
                          <a:rPr lang="en-US" sz="26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m:t>
                        </m:r>
                      </m:den>
                    </m:f>
                  </m:oMath>
                </a14:m>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(hệ quả định lí Thalès).</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Bef>
                    <a:spcPts val="600"/>
                  </a:spcBef>
                </a:pP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Do đó:</a:t>
                </a: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BC</m:t>
                    </m:r>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 </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26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MN</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m:t>
                        </m:r>
                      </m:den>
                    </m:f>
                  </m:oMath>
                </a14:m>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a:t>
                </a:r>
              </a:p>
              <a:p>
                <a:pPr algn="just">
                  <a:lnSpc>
                    <a:spcPct val="115000"/>
                  </a:lnSpc>
                  <a:spcBef>
                    <a:spcPts val="1200"/>
                  </a:spcBef>
                </a:pPr>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Vậy ta có thể xác định được khoảng cách giữa hai vị trí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endPar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endPar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8" name="Rectangle 7"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78884" y="2763683"/>
                <a:ext cx="12013116" cy="3981731"/>
              </a:xfrm>
              <a:prstGeom prst="rect">
                <a:avLst/>
              </a:prstGeom>
              <a:blipFill>
                <a:blip r:embed="rId5"/>
                <a:stretch>
                  <a:fillRect l="-913"/>
                </a:stretch>
              </a:blipFill>
            </p:spPr>
            <p:txBody>
              <a:bodyPr/>
              <a:lstStyle/>
              <a:p>
                <a:r>
                  <a:rPr lang="en-US">
                    <a:noFill/>
                  </a:rPr>
                  <a:t> </a:t>
                </a:r>
              </a:p>
            </p:txBody>
          </p:sp>
        </mc:Fallback>
      </mc:AlternateContent>
      <p:sp>
        <p:nvSpPr>
          <p:cNvPr id="15" name="TextBox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37127" y="140855"/>
            <a:ext cx="11333323"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 ƯỚC LƯỢNG KHOẢNG CÁCH</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70B497-45CA-272C-212A-74FFAD0F004C}"/>
              </a:ext>
            </a:extLst>
          </p:cNvPr>
          <p:cNvPicPr>
            <a:picLocks noChangeAspect="1"/>
          </p:cNvPicPr>
          <p:nvPr/>
        </p:nvPicPr>
        <p:blipFill>
          <a:blip r:embed="rId6"/>
          <a:stretch>
            <a:fillRect/>
          </a:stretch>
        </p:blipFill>
        <p:spPr>
          <a:xfrm>
            <a:off x="7484819" y="2360907"/>
            <a:ext cx="4355592" cy="3441192"/>
          </a:xfrm>
          <a:prstGeom prst="rect">
            <a:avLst/>
          </a:prstGeom>
        </p:spPr>
      </p:pic>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2DB9CE6-FC14-53E5-15B2-80EB1E8E6F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8051" y="5262196"/>
            <a:ext cx="1561730" cy="1561730"/>
          </a:xfrm>
          <a:prstGeom prst="rect">
            <a:avLst/>
          </a:prstGeom>
        </p:spPr>
      </p:pic>
      <p:pic>
        <p:nvPicPr>
          <p:cNvPr id="6" name="3 Minute Timer with Music"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98A891A1-E0C2-1E5E-9BB7-C966C91E8D1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0710" t="34405" r="21287" b="34493"/>
          <a:stretch/>
        </p:blipFill>
        <p:spPr>
          <a:xfrm>
            <a:off x="10559389" y="0"/>
            <a:ext cx="1632611" cy="492443"/>
          </a:xfrm>
          <a:prstGeom prst="rect">
            <a:avLst/>
          </a:prstGeom>
        </p:spPr>
      </p:pic>
    </p:spTree>
    <p:extLst>
      <p:ext uri="{BB962C8B-B14F-4D97-AF65-F5344CB8AC3E}">
        <p14:creationId xmlns:p14="http://schemas.microsoft.com/office/powerpoint/2010/main" val="5236614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81070"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wipe(left)">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wipe(left)">
                                      <p:cBhvr>
                                        <p:cTn id="42" dur="500"/>
                                        <p:tgtEl>
                                          <p:spTgt spid="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wipe(left)">
                                      <p:cBhvr>
                                        <p:cTn id="47" dur="500"/>
                                        <p:tgtEl>
                                          <p:spTgt spid="8">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wipe(left)">
                                      <p:cBhvr>
                                        <p:cTn id="5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53" fill="hold" display="0">
                  <p:stCondLst>
                    <p:cond delay="indefinite"/>
                  </p:stCondLst>
                </p:cTn>
                <p:tgtEl>
                  <p:spTgt spid="6"/>
                </p:tgtEl>
              </p:cMediaNode>
            </p:video>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descr="OPL20U25GSXzBJYl68kk8uQGfFKzs7yb1M4KJWUiLk6ZEvGF+qCIPSnY57AbBFCvTW2023.15.47+K4lPs7H94VUqPe2XwIsfPRnrXQE//QTEXxb8/8N4CNc6FpgZahzpTjFhMzSA7T/nHJa11DE8Ng2TP3iAmRczFlmslSuUNOgUeb6yRvs0="/>
              <p:cNvSpPr/>
              <p:nvPr/>
            </p:nvSpPr>
            <p:spPr>
              <a:xfrm>
                <a:off x="494146" y="974835"/>
                <a:ext cx="10773335" cy="2312621"/>
              </a:xfrm>
              <a:prstGeom prst="rect">
                <a:avLst/>
              </a:prstGeom>
            </p:spPr>
            <p:txBody>
              <a:bodyPr wrap="square">
                <a:spAutoFit/>
              </a:bodyPr>
              <a:lstStyle/>
              <a:p>
                <a:pPr algn="just">
                  <a:lnSpc>
                    <a:spcPct val="115000"/>
                  </a:lnSpc>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Áp dụng công thức (1) với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  </a:t>
                </a:r>
                <a14:m>
                  <m:oMath xmlns:m="http://schemas.openxmlformats.org/officeDocument/2006/math">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den>
                    </m:f>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AN</m:t>
                        </m:r>
                      </m:num>
                      <m:den>
                        <m:r>
                          <m:rPr>
                            <m:nor/>
                          </m:rPr>
                          <a:rPr lang="en-US" sz="26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AC</m:t>
                        </m:r>
                      </m:den>
                    </m:f>
                  </m:oMath>
                </a14:m>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600" i="1">
                        <a:solidFill>
                          <a:schemeClr val="bg1"/>
                        </a:solidFill>
                        <a:latin typeface="Cambria Math" panose="02040503050406030204" pitchFamily="18" charset="0"/>
                        <a:ea typeface="Times New Roman" panose="02020603050405020304" pitchFamily="18" charset="0"/>
                      </a:rPr>
                      <m:t>=</m:t>
                    </m:r>
                    <m:f>
                      <m:fPr>
                        <m:ctrlPr>
                          <a:rPr lang="en-US" sz="2600" i="1">
                            <a:solidFill>
                              <a:schemeClr val="bg1"/>
                            </a:solidFill>
                            <a:latin typeface="Cambria Math" panose="02040503050406030204" pitchFamily="18" charset="0"/>
                            <a:ea typeface="Times New Roman" panose="02020603050405020304" pitchFamily="18" charset="0"/>
                          </a:rPr>
                        </m:ctrlPr>
                      </m:fPr>
                      <m:num>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5</m:t>
                        </m:r>
                      </m:den>
                    </m:f>
                  </m:oMath>
                </a14:m>
                <a:r>
                  <a:rPr lang="en-US" sz="2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và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MN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18 m ta được:</a:t>
                </a:r>
              </a:p>
              <a:p>
                <a:pPr algn="ctr">
                  <a:lnSpc>
                    <a:spcPct val="115000"/>
                  </a:lnSpc>
                  <a:spcBef>
                    <a:spcPts val="600"/>
                  </a:spcBef>
                </a:pPr>
                <a14:m>
                  <m:oMath xmlns:m="http://schemas.openxmlformats.org/officeDocument/2006/math">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BC</m:t>
                    </m:r>
                    <m:r>
                      <m:rPr>
                        <m:nor/>
                      </m:rPr>
                      <a:rPr lang="en-US" sz="280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 </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28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MN</m:t>
                        </m:r>
                      </m:num>
                      <m:den>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m:t>
                        </m:r>
                      </m:den>
                    </m:f>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m:t>
                        </m:r>
                      </m:num>
                      <m:den>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m:t>
                        </m:r>
                      </m:den>
                    </m:f>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28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MN</m:t>
                    </m:r>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f>
                      <m:fPr>
                        <m:ctrlPr>
                          <a:rPr lang="en-US" sz="2800" i="1">
                            <a:solidFill>
                              <a:schemeClr val="bg1"/>
                            </a:solidFill>
                            <a:latin typeface="Cambria Math" panose="02040503050406030204" pitchFamily="18" charset="0"/>
                            <a:ea typeface="Times New Roman" panose="02020603050405020304" pitchFamily="18" charset="0"/>
                          </a:rPr>
                        </m:ctrlPr>
                      </m:fPr>
                      <m:num>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5</m:t>
                        </m:r>
                      </m:den>
                    </m:f>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a:rPr lang="en-US" sz="2800" i="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 90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Bef>
                    <a:spcPts val="1200"/>
                  </a:spcBef>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Vậy khoảng cách giữa hai vị trí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 90 m.</a:t>
                </a:r>
              </a:p>
            </p:txBody>
          </p:sp>
        </mc:Choice>
        <mc:Fallback xmlns="">
          <p:sp>
            <p:nvSpPr>
              <p:cNvPr id="2" name="Rectangle 1" descr="OPL20U25GSXzBJYl68kk8uQGfFKzs7yb1M4KJWUiLk6ZEvGF+qCIPSnY57AbBFCvTW2023.15.47+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94146" y="974835"/>
                <a:ext cx="10773335" cy="2312621"/>
              </a:xfrm>
              <a:prstGeom prst="rect">
                <a:avLst/>
              </a:prstGeom>
              <a:blipFill>
                <a:blip r:embed="rId2"/>
                <a:stretch>
                  <a:fillRect l="-1132" b="-6596"/>
                </a:stretch>
              </a:blipFill>
            </p:spPr>
            <p:txBody>
              <a:bodyPr/>
              <a:lstStyle/>
              <a:p>
                <a:r>
                  <a:rPr lang="en-US">
                    <a:noFill/>
                  </a:rPr>
                  <a:t> </a:t>
                </a:r>
              </a:p>
            </p:txBody>
          </p:sp>
        </mc:Fallback>
      </mc:AlternateContent>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94146" y="214746"/>
            <a:ext cx="11333323"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 ƯỚC LƯỢNG KHOẢNG CÁCH</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D42CB84-7A51-D09A-570F-0E6C9934119C}"/>
              </a:ext>
            </a:extLst>
          </p:cNvPr>
          <p:cNvPicPr>
            <a:picLocks noChangeAspect="1"/>
          </p:cNvPicPr>
          <p:nvPr/>
        </p:nvPicPr>
        <p:blipFill>
          <a:blip r:embed="rId3"/>
          <a:stretch>
            <a:fillRect/>
          </a:stretch>
        </p:blipFill>
        <p:spPr>
          <a:xfrm>
            <a:off x="7111780" y="3287456"/>
            <a:ext cx="4355592" cy="3441192"/>
          </a:xfrm>
          <a:prstGeom prst="rect">
            <a:avLst/>
          </a:prstGeom>
        </p:spPr>
      </p:pic>
    </p:spTree>
    <p:extLst>
      <p:ext uri="{BB962C8B-B14F-4D97-AF65-F5344CB8AC3E}">
        <p14:creationId xmlns:p14="http://schemas.microsoft.com/office/powerpoint/2010/main" val="29873279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left)">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5918</TotalTime>
  <Words>1042</Words>
  <Application>Microsoft Office PowerPoint</Application>
  <PresentationFormat>Widescreen</PresentationFormat>
  <Paragraphs>103</Paragraphs>
  <Slides>19</Slides>
  <Notes>0</Notes>
  <HiddenSlides>0</HiddenSlides>
  <MMClips>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9" baseType="lpstr">
      <vt:lpstr>Arial</vt:lpstr>
      <vt:lpstr>Arial Unicode MS</vt:lpstr>
      <vt:lpstr>Calibri</vt:lpstr>
      <vt:lpstr>Calibri Light</vt:lpstr>
      <vt:lpstr>Cambria Math</vt:lpstr>
      <vt:lpstr>Symbol</vt:lpstr>
      <vt:lpstr>Times New Roman</vt:lpstr>
      <vt:lpstr>字魂59号-创粗黑</vt:lpstr>
      <vt:lpstr>1_Office Theme</vt:lpstr>
      <vt:lpstr>Equation</vt:lpstr>
      <vt:lpstr>PowerPoint Presentation</vt:lpstr>
      <vt:lpstr>BÀI 8.2. ỨNG DỤNG CỦA ĐỊNH LÍ THALÈS  TRONG TAM GIÁC</vt:lpstr>
      <vt:lpstr>BÀI 8.2. ỨNG DỤNG CỦA ĐỊNH LÍ THALÈS  TRONG TAM GIÁC</vt:lpstr>
      <vt:lpstr>PowerPoint Presentation</vt:lpstr>
      <vt:lpstr>BÀI 8.2. ỨNG DỤNG CỦA  ĐỊNH LÍ THALÈS  TRONG TAM GIÁC (Tiết 1)</vt:lpstr>
      <vt:lpstr>BÀI 8.2. ỨNG DỤNG CỦA ĐỊNH LÍ THALÈS  TRONG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VẬN DỤNG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Admin</cp:lastModifiedBy>
  <cp:revision>483</cp:revision>
  <dcterms:created xsi:type="dcterms:W3CDTF">2022-08-03T11:07:12Z</dcterms:created>
  <dcterms:modified xsi:type="dcterms:W3CDTF">2024-02-27T00:36:44Z</dcterms:modified>
</cp:coreProperties>
</file>