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4" r:id="rId2"/>
    <p:sldId id="299" r:id="rId3"/>
    <p:sldId id="288" r:id="rId4"/>
    <p:sldId id="285" r:id="rId5"/>
    <p:sldId id="302" r:id="rId6"/>
    <p:sldId id="295" r:id="rId7"/>
    <p:sldId id="303" r:id="rId8"/>
    <p:sldId id="304" r:id="rId9"/>
    <p:sldId id="297" r:id="rId10"/>
    <p:sldId id="306" r:id="rId11"/>
    <p:sldId id="305" r:id="rId12"/>
    <p:sldId id="298" r:id="rId13"/>
    <p:sldId id="296" r:id="rId14"/>
    <p:sldId id="286" r:id="rId15"/>
    <p:sldId id="273" r:id="rId16"/>
    <p:sldId id="29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BAC"/>
    <a:srgbClr val="3AB5BA"/>
    <a:srgbClr val="01C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73" autoAdjust="0"/>
  </p:normalViewPr>
  <p:slideViewPr>
    <p:cSldViewPr snapToGrid="0">
      <p:cViewPr>
        <p:scale>
          <a:sx n="60" d="100"/>
          <a:sy n="60" d="100"/>
        </p:scale>
        <p:origin x="-522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921F-D51A-49BD-B512-0060A1A92717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788C2-434B-4825-80CF-101BE4B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3814-23C9-4EC5-93A6-7FF93AB5A690}" type="datetimeFigureOut">
              <a:rPr lang="en-US" smtClean="0"/>
              <a:t>04/11/2023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mat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36" y="654269"/>
            <a:ext cx="11366938" cy="1095703"/>
          </a:xfrm>
          <a:solidFill>
            <a:srgbClr val="114BAC">
              <a:alpha val="31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2 - </a:t>
            </a:r>
            <a:r>
              <a:rPr lang="vi-VN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53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4:  KHÍ HẬU VIỆT </a:t>
            </a:r>
            <a:r>
              <a:rPr lang="vi-VN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62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56423" y="145044"/>
            <a:ext cx="3459287" cy="6497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753571"/>
              </p:ext>
            </p:extLst>
          </p:nvPr>
        </p:nvGraphicFramePr>
        <p:xfrm>
          <a:off x="3559234" y="579566"/>
          <a:ext cx="8632766" cy="62607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568643">
                  <a:extLst>
                    <a:ext uri="{9D8B030D-6E8A-4147-A177-3AD203B41FA5}">
                      <a16:colId xmlns="" xmlns:a16="http://schemas.microsoft.com/office/drawing/2014/main" val="2196252703"/>
                    </a:ext>
                  </a:extLst>
                </a:gridCol>
                <a:gridCol w="1570386">
                  <a:extLst>
                    <a:ext uri="{9D8B030D-6E8A-4147-A177-3AD203B41FA5}">
                      <a16:colId xmlns="" xmlns:a16="http://schemas.microsoft.com/office/drawing/2014/main" val="2535521674"/>
                    </a:ext>
                  </a:extLst>
                </a:gridCol>
                <a:gridCol w="1435058">
                  <a:extLst>
                    <a:ext uri="{9D8B030D-6E8A-4147-A177-3AD203B41FA5}">
                      <a16:colId xmlns="" xmlns:a16="http://schemas.microsoft.com/office/drawing/2014/main" val="2003321528"/>
                    </a:ext>
                  </a:extLst>
                </a:gridCol>
                <a:gridCol w="1705713">
                  <a:extLst>
                    <a:ext uri="{9D8B030D-6E8A-4147-A177-3AD203B41FA5}">
                      <a16:colId xmlns="" xmlns:a16="http://schemas.microsoft.com/office/drawing/2014/main" val="2764892584"/>
                    </a:ext>
                  </a:extLst>
                </a:gridCol>
                <a:gridCol w="2352966">
                  <a:extLst>
                    <a:ext uri="{9D8B030D-6E8A-4147-A177-3AD203B41FA5}">
                      <a16:colId xmlns="" xmlns:a16="http://schemas.microsoft.com/office/drawing/2014/main" val="2190605458"/>
                    </a:ext>
                  </a:extLst>
                </a:gridCol>
              </a:tblGrid>
              <a:tr h="78163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r>
                        <a:rPr lang="vi-VN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 vi ảnh hưởng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 chất và ảnh hưởng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9779008"/>
                  </a:ext>
                </a:extLst>
              </a:tr>
              <a:tr h="514995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 smtClean="0">
                        <a:effectLst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marR="0" indent="-1905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 </a:t>
                      </a:r>
                      <a:r>
                        <a:rPr lang="en-US" sz="28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8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lang="en-US" sz="28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905" algn="just" defTabSz="914400" rtl="0" eaLnBrk="1" latinLnBrk="0" hangingPunct="1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Gió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mùa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đông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</a:t>
                      </a:r>
                      <a:r>
                        <a:rPr lang="vi-VN" sz="22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en-US" sz="22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905" algn="just" defTabSz="914400" rtl="0" eaLnBrk="1" latinLnBrk="0" hangingPunct="1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Đông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</a:t>
                      </a:r>
                      <a:r>
                        <a:rPr lang="vi-VN" sz="22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en-US" sz="22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905" algn="just" defTabSz="914400" rtl="0" eaLnBrk="1" latinLnBrk="0" hangingPunct="1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Bạch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Mã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trở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</a:t>
                      </a:r>
                      <a:endParaRPr lang="en-US" sz="22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Nửa đầu mùa đông có kiểu thời tiết lạnh, khô</a:t>
                      </a:r>
                    </a:p>
                    <a:p>
                      <a:pPr algn="just"/>
                      <a:r>
                        <a:rPr lang="vi-VN" sz="2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Nửa sau mùa đông, thời tiết lạnh, ẩm, có mưa phùn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22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82579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396199" y="145044"/>
            <a:ext cx="6734256" cy="4345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 MÙA </a:t>
            </a:r>
            <a:r>
              <a:rPr lang="en-US" sz="2800" b="1" cap="small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ĐÔNG </a:t>
            </a:r>
            <a:r>
              <a:rPr lang="en-US" sz="2800" b="1" cap="sm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cap="small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cap="sm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small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cap="sm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small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cap="sm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small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cap="sm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04681" y="4220515"/>
            <a:ext cx="14232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9201" y="4180249"/>
            <a:ext cx="1675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7887" y="4229250"/>
            <a:ext cx="16105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90820" y="4060473"/>
            <a:ext cx="20699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73711" y="3934338"/>
            <a:ext cx="683961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9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5" y="0"/>
            <a:ext cx="7296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r="33121" b="68889"/>
          <a:stretch>
            <a:fillRect/>
          </a:stretch>
        </p:blipFill>
        <p:spPr bwMode="auto">
          <a:xfrm>
            <a:off x="3251200" y="76200"/>
            <a:ext cx="345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7" t="36667" r="31728" b="38889"/>
          <a:stretch>
            <a:fillRect/>
          </a:stretch>
        </p:blipFill>
        <p:spPr bwMode="auto">
          <a:xfrm>
            <a:off x="4165600" y="1790700"/>
            <a:ext cx="264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bd3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18889" r="28961" b="32222"/>
          <a:stretch>
            <a:fillRect/>
          </a:stretch>
        </p:blipFill>
        <p:spPr bwMode="auto">
          <a:xfrm>
            <a:off x="3251200" y="152400"/>
            <a:ext cx="355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b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4445" r="35181" b="42223"/>
          <a:stretch>
            <a:fillRect/>
          </a:stretch>
        </p:blipFill>
        <p:spPr bwMode="auto">
          <a:xfrm>
            <a:off x="4360333" y="3232151"/>
            <a:ext cx="314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1281366">
            <a:off x="2743200" y="1143001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554672">
            <a:off x="3860800" y="2362200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554672">
            <a:off x="5181600" y="3657601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mui ten cong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3333" b="33334"/>
          <a:stretch>
            <a:fillRect/>
          </a:stretch>
        </p:blipFill>
        <p:spPr bwMode="auto">
          <a:xfrm rot="554672">
            <a:off x="5994400" y="5791201"/>
            <a:ext cx="9144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mui ten cong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4" b="42667"/>
          <a:stretch>
            <a:fillRect/>
          </a:stretch>
        </p:blipFill>
        <p:spPr bwMode="auto">
          <a:xfrm>
            <a:off x="6502400" y="1371602"/>
            <a:ext cx="91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mui ten cong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4" b="42667"/>
          <a:stretch>
            <a:fillRect/>
          </a:stretch>
        </p:blipFill>
        <p:spPr bwMode="auto">
          <a:xfrm>
            <a:off x="5994400" y="1600202"/>
            <a:ext cx="914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44455" y="268014"/>
            <a:ext cx="334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 MÙA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93889E-18 -4.44444E-6 L 0.05 -0.02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2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96296E-6 L 0.0375 -0.0328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96296E-6 L 0.0375 -0.0328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96296E-6 L 0.0375 -0.0328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-0.02917 -0.0435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217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7.40741E-7 L -0.02917 -0.0435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2454"/>
          <a:stretch/>
        </p:blipFill>
        <p:spPr>
          <a:xfrm>
            <a:off x="56423" y="145044"/>
            <a:ext cx="4699959" cy="6514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7463" y="346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42865"/>
              </p:ext>
            </p:extLst>
          </p:nvPr>
        </p:nvGraphicFramePr>
        <p:xfrm>
          <a:off x="4736951" y="682220"/>
          <a:ext cx="7245500" cy="6048883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017463">
                  <a:extLst>
                    <a:ext uri="{9D8B030D-6E8A-4147-A177-3AD203B41FA5}">
                      <a16:colId xmlns="" xmlns:a16="http://schemas.microsoft.com/office/drawing/2014/main" val="2196252703"/>
                    </a:ext>
                  </a:extLst>
                </a:gridCol>
                <a:gridCol w="1103586">
                  <a:extLst>
                    <a:ext uri="{9D8B030D-6E8A-4147-A177-3AD203B41FA5}">
                      <a16:colId xmlns="" xmlns:a16="http://schemas.microsoft.com/office/drawing/2014/main" val="2535521674"/>
                    </a:ext>
                  </a:extLst>
                </a:gridCol>
                <a:gridCol w="1324303">
                  <a:extLst>
                    <a:ext uri="{9D8B030D-6E8A-4147-A177-3AD203B41FA5}">
                      <a16:colId xmlns="" xmlns:a16="http://schemas.microsoft.com/office/drawing/2014/main" val="2003321528"/>
                    </a:ext>
                  </a:extLst>
                </a:gridCol>
                <a:gridCol w="1135118">
                  <a:extLst>
                    <a:ext uri="{9D8B030D-6E8A-4147-A177-3AD203B41FA5}">
                      <a16:colId xmlns="" xmlns:a16="http://schemas.microsoft.com/office/drawing/2014/main" val="2764892584"/>
                    </a:ext>
                  </a:extLst>
                </a:gridCol>
                <a:gridCol w="2665030">
                  <a:extLst>
                    <a:ext uri="{9D8B030D-6E8A-4147-A177-3AD203B41FA5}">
                      <a16:colId xmlns="" xmlns:a16="http://schemas.microsoft.com/office/drawing/2014/main" val="2190605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>
                          <a:effectLst/>
                        </a:rPr>
                        <a:t>Thời 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 smtClean="0">
                          <a:effectLst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</a:rPr>
                        <a:t>Loại</a:t>
                      </a:r>
                      <a:r>
                        <a:rPr lang="en-US" sz="2600" baseline="0" dirty="0" smtClean="0">
                          <a:effectLst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</a:rPr>
                        <a:t>gió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 smtClean="0">
                          <a:effectLst/>
                        </a:rPr>
                        <a:t>Hướng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>
                          <a:effectLst/>
                        </a:rPr>
                        <a:t>Phạm </a:t>
                      </a:r>
                      <a:r>
                        <a:rPr lang="vi-VN" sz="2600" dirty="0" smtClean="0">
                          <a:effectLst/>
                        </a:rPr>
                        <a:t>vi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>
                          <a:effectLst/>
                        </a:rPr>
                        <a:t>Tính chất và ảnh hưởng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9779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 smtClean="0">
                        <a:effectLst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82579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995287" y="0"/>
            <a:ext cx="6529603" cy="678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 MÙA </a:t>
            </a:r>
            <a:r>
              <a:rPr lang="en-US" sz="3200" b="1" cap="small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HẠ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46102"/>
          <a:stretch/>
        </p:blipFill>
        <p:spPr>
          <a:xfrm>
            <a:off x="2750497" y="4863789"/>
            <a:ext cx="2005886" cy="1721374"/>
          </a:xfrm>
          <a:prstGeom prst="rect">
            <a:avLst/>
          </a:prstGeom>
          <a:ln>
            <a:solidFill>
              <a:srgbClr val="01C26E"/>
            </a:solidFill>
          </a:ln>
        </p:spPr>
      </p:pic>
    </p:spTree>
    <p:extLst>
      <p:ext uri="{BB962C8B-B14F-4D97-AF65-F5344CB8AC3E}">
        <p14:creationId xmlns:p14="http://schemas.microsoft.com/office/powerpoint/2010/main" val="30456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2454"/>
          <a:stretch/>
        </p:blipFill>
        <p:spPr>
          <a:xfrm>
            <a:off x="56424" y="145044"/>
            <a:ext cx="3884956" cy="65145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7463" y="346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826877"/>
              </p:ext>
            </p:extLst>
          </p:nvPr>
        </p:nvGraphicFramePr>
        <p:xfrm>
          <a:off x="4114799" y="682220"/>
          <a:ext cx="7867652" cy="6048883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104830">
                  <a:extLst>
                    <a:ext uri="{9D8B030D-6E8A-4147-A177-3AD203B41FA5}">
                      <a16:colId xmlns="" xmlns:a16="http://schemas.microsoft.com/office/drawing/2014/main" val="2196252703"/>
                    </a:ext>
                  </a:extLst>
                </a:gridCol>
                <a:gridCol w="1335302">
                  <a:extLst>
                    <a:ext uri="{9D8B030D-6E8A-4147-A177-3AD203B41FA5}">
                      <a16:colId xmlns="" xmlns:a16="http://schemas.microsoft.com/office/drawing/2014/main" val="2535521674"/>
                    </a:ext>
                  </a:extLst>
                </a:gridCol>
                <a:gridCol w="1264766">
                  <a:extLst>
                    <a:ext uri="{9D8B030D-6E8A-4147-A177-3AD203B41FA5}">
                      <a16:colId xmlns="" xmlns:a16="http://schemas.microsoft.com/office/drawing/2014/main" val="2003321528"/>
                    </a:ext>
                  </a:extLst>
                </a:gridCol>
                <a:gridCol w="1103586">
                  <a:extLst>
                    <a:ext uri="{9D8B030D-6E8A-4147-A177-3AD203B41FA5}">
                      <a16:colId xmlns="" xmlns:a16="http://schemas.microsoft.com/office/drawing/2014/main" val="2764892584"/>
                    </a:ext>
                  </a:extLst>
                </a:gridCol>
                <a:gridCol w="3059168">
                  <a:extLst>
                    <a:ext uri="{9D8B030D-6E8A-4147-A177-3AD203B41FA5}">
                      <a16:colId xmlns="" xmlns:a16="http://schemas.microsoft.com/office/drawing/2014/main" val="2190605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>
                          <a:effectLst/>
                        </a:rPr>
                        <a:t>Thời 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 smtClean="0">
                          <a:effectLst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</a:rPr>
                        <a:t>Loại</a:t>
                      </a:r>
                      <a:r>
                        <a:rPr lang="en-US" sz="2600" baseline="0" dirty="0" smtClean="0">
                          <a:effectLst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</a:rPr>
                        <a:t>gió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 smtClean="0">
                          <a:effectLst/>
                        </a:rPr>
                        <a:t>Hướng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>
                          <a:effectLst/>
                        </a:rPr>
                        <a:t>Phạm </a:t>
                      </a:r>
                      <a:r>
                        <a:rPr lang="vi-VN" sz="2600" dirty="0" smtClean="0">
                          <a:effectLst/>
                        </a:rPr>
                        <a:t>vi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600" dirty="0">
                          <a:effectLst/>
                        </a:rPr>
                        <a:t>Tính chất và ảnh hưởng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9779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 smtClean="0">
                        <a:effectLst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82579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995287" y="116667"/>
            <a:ext cx="6529603" cy="56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 MÙA </a:t>
            </a:r>
            <a:r>
              <a:rPr lang="en-US" sz="3200" b="1" cap="small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HẠ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0921" y="2137705"/>
            <a:ext cx="1052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62980" y="2401500"/>
            <a:ext cx="1396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Gió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mùa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tây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nam</a:t>
            </a:r>
            <a:endParaRPr lang="pl-PL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74848" y="2401499"/>
            <a:ext cx="11894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7030A0"/>
                </a:solidFill>
              </a:rPr>
              <a:t>Tây</a:t>
            </a:r>
            <a:r>
              <a:rPr lang="en-US" sz="2400" dirty="0" smtClean="0">
                <a:solidFill>
                  <a:srgbClr val="7030A0"/>
                </a:solidFill>
              </a:rPr>
              <a:t> Nam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Vịnh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Bắc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Bộ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</a:rPr>
              <a:t>Đông</a:t>
            </a:r>
            <a:r>
              <a:rPr lang="en-US" sz="2400" dirty="0" smtClean="0">
                <a:solidFill>
                  <a:srgbClr val="FF0000"/>
                </a:solidFill>
              </a:rPr>
              <a:t> Nam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06230" y="2417905"/>
            <a:ext cx="1404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</a:rPr>
              <a:t>Cả </a:t>
            </a:r>
            <a:endParaRPr lang="en-US" sz="2400" dirty="0" smtClean="0">
              <a:solidFill>
                <a:srgbClr val="7030A0"/>
              </a:solidFill>
            </a:endParaRPr>
          </a:p>
          <a:p>
            <a:r>
              <a:rPr lang="vi-VN" sz="2400" dirty="0" smtClean="0">
                <a:solidFill>
                  <a:srgbClr val="7030A0"/>
                </a:solidFill>
              </a:rPr>
              <a:t>nước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70579" y="1607389"/>
            <a:ext cx="30112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7030A0"/>
                </a:solidFill>
              </a:rPr>
              <a:t>- Vào đầu mùa hạ, gây mưa cho Nam Bộ và Tây Nguyên nhưng cũng gây hiệu ứng phơn khô, nóng cho </a:t>
            </a:r>
            <a:r>
              <a:rPr lang="en-US" sz="2200" dirty="0" err="1" smtClean="0">
                <a:solidFill>
                  <a:srgbClr val="7030A0"/>
                </a:solidFill>
              </a:rPr>
              <a:t>đông</a:t>
            </a:r>
            <a:r>
              <a:rPr lang="en-US" sz="2200" dirty="0" smtClean="0">
                <a:solidFill>
                  <a:srgbClr val="7030A0"/>
                </a:solidFill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</a:rPr>
              <a:t>Trường</a:t>
            </a:r>
            <a:r>
              <a:rPr lang="en-US" sz="2200" dirty="0" smtClean="0">
                <a:solidFill>
                  <a:srgbClr val="7030A0"/>
                </a:solidFill>
              </a:rPr>
              <a:t> </a:t>
            </a:r>
            <a:r>
              <a:rPr lang="en-US" sz="2200" dirty="0" err="1" smtClean="0">
                <a:solidFill>
                  <a:srgbClr val="7030A0"/>
                </a:solidFill>
              </a:rPr>
              <a:t>Sơn</a:t>
            </a:r>
            <a:r>
              <a:rPr lang="vi-VN" sz="2200" dirty="0" smtClean="0">
                <a:solidFill>
                  <a:srgbClr val="7030A0"/>
                </a:solidFill>
              </a:rPr>
              <a:t>, </a:t>
            </a:r>
            <a:r>
              <a:rPr lang="vi-VN" sz="2200" dirty="0">
                <a:solidFill>
                  <a:srgbClr val="7030A0"/>
                </a:solidFill>
              </a:rPr>
              <a:t>nam Tây Bắc.</a:t>
            </a:r>
          </a:p>
          <a:p>
            <a:pPr algn="just"/>
            <a:r>
              <a:rPr lang="vi-VN" sz="2200" dirty="0">
                <a:solidFill>
                  <a:srgbClr val="7030A0"/>
                </a:solidFill>
              </a:rPr>
              <a:t>- Vào giữa và cuối mùa hạ, gây mưa lớn và kéo dài cho nhiều nơi trên cả nước, gây nhiều hiện tượng thời tiết </a:t>
            </a:r>
            <a:r>
              <a:rPr lang="vi-VN" sz="2400" dirty="0">
                <a:solidFill>
                  <a:srgbClr val="7030A0"/>
                </a:solidFill>
              </a:rPr>
              <a:t>cực </a:t>
            </a:r>
            <a:r>
              <a:rPr lang="vi-VN" sz="2400" dirty="0" smtClean="0">
                <a:solidFill>
                  <a:srgbClr val="7030A0"/>
                </a:solidFill>
              </a:rPr>
              <a:t>đoan</a:t>
            </a:r>
            <a:r>
              <a:rPr lang="en-US" sz="2400" dirty="0" smtClean="0">
                <a:solidFill>
                  <a:srgbClr val="7030A0"/>
                </a:solidFill>
              </a:rPr>
              <a:t> ( </a:t>
            </a:r>
            <a:r>
              <a:rPr lang="en-US" sz="2400" dirty="0" err="1" smtClean="0">
                <a:solidFill>
                  <a:srgbClr val="7030A0"/>
                </a:solidFill>
              </a:rPr>
              <a:t>bão</a:t>
            </a:r>
            <a:r>
              <a:rPr lang="en-US" sz="2400" dirty="0" smtClean="0">
                <a:solidFill>
                  <a:srgbClr val="7030A0"/>
                </a:solidFill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</a:rPr>
              <a:t>áp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thấp</a:t>
            </a:r>
            <a:r>
              <a:rPr lang="en-US" sz="2400" dirty="0" smtClean="0">
                <a:solidFill>
                  <a:srgbClr val="7030A0"/>
                </a:solidFill>
              </a:rPr>
              <a:t>..)</a:t>
            </a:r>
            <a:r>
              <a:rPr lang="vi-VN" sz="2400" dirty="0" smtClean="0">
                <a:solidFill>
                  <a:srgbClr val="7030A0"/>
                </a:solidFill>
              </a:rPr>
              <a:t> </a:t>
            </a:r>
            <a:endParaRPr lang="vi-VN" sz="2400" dirty="0">
              <a:solidFill>
                <a:srgbClr val="7030A0"/>
              </a:solidFill>
            </a:endParaRPr>
          </a:p>
          <a:p>
            <a:pPr algn="just"/>
            <a:endParaRPr lang="vi-V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93" y="112750"/>
            <a:ext cx="11700134" cy="869045"/>
          </a:xfrm>
        </p:spPr>
        <p:txBody>
          <a:bodyPr>
            <a:normAutofit/>
          </a:bodyPr>
          <a:lstStyle/>
          <a:p>
            <a:r>
              <a:rPr lang="vi-VN" sz="4800" cap="small" dirty="0">
                <a:solidFill>
                  <a:srgbClr val="C00000"/>
                </a:solidFill>
              </a:rPr>
              <a:t>nhiệm vụ 2, phân tích trạm khí tượng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20593" y="1324079"/>
            <a:ext cx="2364828" cy="175432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Phân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tích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trạm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khí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tượng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8263" y="1214440"/>
            <a:ext cx="45719" cy="564356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119379" y="1383375"/>
            <a:ext cx="1611719" cy="2045625"/>
          </a:xfrm>
          <a:prstGeom prst="rect">
            <a:avLst/>
          </a:prstGeom>
          <a:ln/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00612"/>
              </p:ext>
            </p:extLst>
          </p:nvPr>
        </p:nvGraphicFramePr>
        <p:xfrm>
          <a:off x="5186855" y="1324079"/>
          <a:ext cx="6660326" cy="3192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9690">
                  <a:extLst>
                    <a:ext uri="{9D8B030D-6E8A-4147-A177-3AD203B41FA5}">
                      <a16:colId xmlns="" xmlns:a16="http://schemas.microsoft.com/office/drawing/2014/main" val="2603415452"/>
                    </a:ext>
                  </a:extLst>
                </a:gridCol>
                <a:gridCol w="1810636">
                  <a:extLst>
                    <a:ext uri="{9D8B030D-6E8A-4147-A177-3AD203B41FA5}">
                      <a16:colId xmlns="" xmlns:a16="http://schemas.microsoft.com/office/drawing/2014/main" val="24479927"/>
                    </a:ext>
                  </a:extLst>
                </a:gridCol>
              </a:tblGrid>
              <a:tr h="1064137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tháng cao nhất (°C)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5448872"/>
                  </a:ext>
                </a:extLst>
              </a:tr>
              <a:tr h="1064137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tháng thấp nhất (°C)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36916947"/>
                  </a:ext>
                </a:extLst>
              </a:tr>
              <a:tr h="1064137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Biên độ nhiệt độ năm (°C)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6736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60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152" y="294437"/>
            <a:ext cx="6529603" cy="8690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small" dirty="0" smtClean="0">
                <a:solidFill>
                  <a:srgbClr val="C00000"/>
                </a:solidFill>
              </a:rPr>
              <a:t>NHÓM 1 – HÀ NỘI</a:t>
            </a:r>
            <a:endParaRPr lang="en-US" sz="48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662908"/>
              </p:ext>
            </p:extLst>
          </p:nvPr>
        </p:nvGraphicFramePr>
        <p:xfrm>
          <a:off x="157656" y="1457918"/>
          <a:ext cx="6858000" cy="20663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6951">
                  <a:extLst>
                    <a:ext uri="{9D8B030D-6E8A-4147-A177-3AD203B41FA5}">
                      <a16:colId xmlns="" xmlns:a16="http://schemas.microsoft.com/office/drawing/2014/main" val="2603415452"/>
                    </a:ext>
                  </a:extLst>
                </a:gridCol>
                <a:gridCol w="2081049">
                  <a:extLst>
                    <a:ext uri="{9D8B030D-6E8A-4147-A177-3AD203B41FA5}">
                      <a16:colId xmlns="" xmlns:a16="http://schemas.microsoft.com/office/drawing/2014/main" val="24479927"/>
                    </a:ext>
                  </a:extLst>
                </a:gridCol>
              </a:tblGrid>
              <a:tr h="68877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tháng cao nhất (°C)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5448872"/>
                  </a:ext>
                </a:extLst>
              </a:tr>
              <a:tr h="68877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tháng thấp nhất (°C)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36916947"/>
                  </a:ext>
                </a:extLst>
              </a:tr>
              <a:tr h="688777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Biên độ nhiệt độ năm </a:t>
                      </a:r>
                      <a:r>
                        <a:rPr lang="vi-VN" sz="2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(°</a:t>
                      </a:r>
                      <a:r>
                        <a:rPr lang="vi-VN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6736042"/>
                  </a:ext>
                </a:extLst>
              </a:tr>
            </a:tbl>
          </a:graphicData>
        </a:graphic>
      </p:graphicFrame>
      <p:pic>
        <p:nvPicPr>
          <p:cNvPr id="7" name="image1.png"/>
          <p:cNvPicPr/>
          <p:nvPr/>
        </p:nvPicPr>
        <p:blipFill rotWithShape="1">
          <a:blip r:embed="rId2"/>
          <a:srcRect l="18596" t="7500" r="16927" b="11746"/>
          <a:stretch/>
        </p:blipFill>
        <p:spPr>
          <a:xfrm>
            <a:off x="7772400" y="704850"/>
            <a:ext cx="3295650" cy="5238750"/>
          </a:xfrm>
          <a:prstGeom prst="rect">
            <a:avLst/>
          </a:prstGeom>
          <a:ln/>
        </p:spPr>
      </p:pic>
      <p:grpSp>
        <p:nvGrpSpPr>
          <p:cNvPr id="41" name="Group 40"/>
          <p:cNvGrpSpPr/>
          <p:nvPr/>
        </p:nvGrpSpPr>
        <p:grpSpPr>
          <a:xfrm>
            <a:off x="6954632" y="294437"/>
            <a:ext cx="5011395" cy="6178737"/>
            <a:chOff x="6954633" y="294437"/>
            <a:chExt cx="4755962" cy="617873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7772400" y="652759"/>
              <a:ext cx="0" cy="5271791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1068050" y="652759"/>
              <a:ext cx="0" cy="527179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0885949" y="315693"/>
              <a:ext cx="425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dirty="0">
                  <a:solidFill>
                    <a:srgbClr val="C00000"/>
                  </a:solidFill>
                </a:rPr>
                <a:t>°C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59842" y="294437"/>
              <a:ext cx="6431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accent5">
                      <a:lumMod val="50000"/>
                    </a:schemeClr>
                  </a:solidFill>
                </a:rPr>
                <a:t>mm</a:t>
              </a:r>
              <a:endParaRPr lang="en-US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670800" y="46990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670800" y="9652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670800" y="22098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670800" y="34544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962748" y="504190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962748" y="102235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962748" y="343408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962748" y="423799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962748" y="182626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962748" y="263017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772400" y="5924550"/>
              <a:ext cx="33261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969367" y="4468167"/>
              <a:ext cx="6591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100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54633" y="3243280"/>
              <a:ext cx="6944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2</a:t>
              </a:r>
              <a:r>
                <a:rPr lang="en-US" sz="2400" dirty="0" smtClean="0">
                  <a:solidFill>
                    <a:srgbClr val="002060"/>
                  </a:solidFill>
                </a:rPr>
                <a:t>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86434" y="2018393"/>
              <a:ext cx="6976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300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971700" y="793506"/>
              <a:ext cx="710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400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157739" y="4845599"/>
              <a:ext cx="325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57739" y="4037811"/>
              <a:ext cx="4732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10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157739" y="3230023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15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198916" y="806659"/>
              <a:ext cx="5116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30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157739" y="1614447"/>
              <a:ext cx="4635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25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157739" y="2422235"/>
              <a:ext cx="5084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20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157739" y="5653385"/>
              <a:ext cx="3706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201253" y="6011509"/>
              <a:ext cx="4058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III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059190" y="6011509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VI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86452" y="6011509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IX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844389" y="6011509"/>
              <a:ext cx="5036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XII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5083264" y="1475947"/>
            <a:ext cx="1404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28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83264" y="2209800"/>
            <a:ext cx="1404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16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01162" y="2937634"/>
            <a:ext cx="2200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28-16 = 12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7968" y="3999213"/>
            <a:ext cx="64327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Nội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biên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nhiệt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lớn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nhiệt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mùa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xuống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thấp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10.png"/>
          <p:cNvPicPr/>
          <p:nvPr/>
        </p:nvPicPr>
        <p:blipFill rotWithShape="1">
          <a:blip r:embed="rId2"/>
          <a:srcRect l="17776" t="6355" r="11456" b="9024"/>
          <a:stretch/>
        </p:blipFill>
        <p:spPr>
          <a:xfrm>
            <a:off x="7810500" y="704850"/>
            <a:ext cx="3238500" cy="5181600"/>
          </a:xfrm>
          <a:prstGeom prst="rect">
            <a:avLst/>
          </a:prstGeom>
          <a:ln/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152" y="294437"/>
            <a:ext cx="6529603" cy="8690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small" dirty="0" smtClean="0">
                <a:solidFill>
                  <a:srgbClr val="C00000"/>
                </a:solidFill>
              </a:rPr>
              <a:t>NHÓM 2 – TP HỒ CHÍ MINH</a:t>
            </a:r>
            <a:endParaRPr lang="en-US" sz="48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3780" y="1457918"/>
          <a:ext cx="6436975" cy="3206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8544">
                  <a:extLst>
                    <a:ext uri="{9D8B030D-6E8A-4147-A177-3AD203B41FA5}">
                      <a16:colId xmlns="" xmlns:a16="http://schemas.microsoft.com/office/drawing/2014/main" val="2603415452"/>
                    </a:ext>
                  </a:extLst>
                </a:gridCol>
                <a:gridCol w="2358431">
                  <a:extLst>
                    <a:ext uri="{9D8B030D-6E8A-4147-A177-3AD203B41FA5}">
                      <a16:colId xmlns="" xmlns:a16="http://schemas.microsoft.com/office/drawing/2014/main" val="24479927"/>
                    </a:ext>
                  </a:extLst>
                </a:gridCol>
              </a:tblGrid>
              <a:tr h="68877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Nhiệt độ tháng cao nhất (°C)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5448872"/>
                  </a:ext>
                </a:extLst>
              </a:tr>
              <a:tr h="68877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Nhiệt độ tháng thấp nhất (°C)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36916947"/>
                  </a:ext>
                </a:extLst>
              </a:tr>
              <a:tr h="688777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Biên độ nhiệt độ năm </a:t>
                      </a:r>
                      <a:endParaRPr lang="en-US" sz="3200" dirty="0" smtClean="0">
                        <a:effectLst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(°</a:t>
                      </a:r>
                      <a:r>
                        <a:rPr lang="vi-VN" sz="3200" dirty="0">
                          <a:effectLst/>
                        </a:rPr>
                        <a:t>C)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" marR="44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6736042"/>
                  </a:ext>
                </a:extLst>
              </a:tr>
            </a:tbl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6954633" y="294437"/>
            <a:ext cx="4755962" cy="6178737"/>
            <a:chOff x="6954633" y="294437"/>
            <a:chExt cx="4755962" cy="617873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7772400" y="652759"/>
              <a:ext cx="0" cy="5271791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1068050" y="652759"/>
              <a:ext cx="0" cy="527179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0885949" y="315693"/>
              <a:ext cx="425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dirty="0">
                  <a:solidFill>
                    <a:srgbClr val="C00000"/>
                  </a:solidFill>
                </a:rPr>
                <a:t>°C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59842" y="294437"/>
              <a:ext cx="6431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accent5">
                      <a:lumMod val="50000"/>
                    </a:schemeClr>
                  </a:solidFill>
                </a:rPr>
                <a:t>mm</a:t>
              </a:r>
              <a:endParaRPr lang="en-US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670800" y="46990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670800" y="9652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670800" y="22098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670800" y="3454400"/>
              <a:ext cx="210604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962748" y="504190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962748" y="102235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962748" y="343408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962748" y="423799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962748" y="182626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962748" y="2630170"/>
              <a:ext cx="210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772400" y="5924550"/>
              <a:ext cx="33261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969367" y="4468167"/>
              <a:ext cx="6591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100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54633" y="3243280"/>
              <a:ext cx="6944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2</a:t>
              </a:r>
              <a:r>
                <a:rPr lang="en-US" sz="2400" dirty="0" smtClean="0">
                  <a:solidFill>
                    <a:srgbClr val="002060"/>
                  </a:solidFill>
                </a:rPr>
                <a:t>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86434" y="2018393"/>
              <a:ext cx="6976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300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971700" y="793506"/>
              <a:ext cx="710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400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157739" y="4845599"/>
              <a:ext cx="325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57739" y="4037811"/>
              <a:ext cx="4732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10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157739" y="3230023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15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198916" y="806659"/>
              <a:ext cx="5116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30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157739" y="1614447"/>
              <a:ext cx="4635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25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157739" y="2422235"/>
              <a:ext cx="5084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20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157739" y="5653385"/>
              <a:ext cx="3706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0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201253" y="6011509"/>
              <a:ext cx="4058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III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059190" y="6011509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VI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86452" y="6011509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IX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844389" y="6011509"/>
              <a:ext cx="5036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XII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5083264" y="1475947"/>
            <a:ext cx="1404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28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25313" y="2656625"/>
            <a:ext cx="1404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25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70028" y="3745423"/>
            <a:ext cx="2020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28-25 = 3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7968" y="5014876"/>
            <a:ext cx="6920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Tp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Hồ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Chí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Minh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biên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nhiệt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nhỏ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do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mùa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lạnh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nhiệt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quanh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cao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5551" y="344214"/>
            <a:ext cx="5676354" cy="6306978"/>
            <a:chOff x="4856601" y="1109822"/>
            <a:chExt cx="2830247" cy="31446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6601" y="1109822"/>
              <a:ext cx="1588407" cy="3144678"/>
            </a:xfrm>
            <a:prstGeom prst="rect">
              <a:avLst/>
            </a:prstGeom>
          </p:spPr>
        </p:pic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5149654" y="1205656"/>
              <a:ext cx="535585" cy="3907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 err="1" smtClean="0">
                  <a:solidFill>
                    <a:srgbClr val="FF0000"/>
                  </a:solidFill>
                </a:rPr>
                <a:t>Bắc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5887065" y="3198120"/>
              <a:ext cx="535585" cy="3907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rgbClr val="FF0000"/>
                  </a:solidFill>
                </a:rPr>
                <a:t>Nam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6208484" y="2532500"/>
              <a:ext cx="1478364" cy="3353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u="none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i="1" dirty="0" err="1" smtClean="0">
                  <a:solidFill>
                    <a:srgbClr val="C00000"/>
                  </a:solidFill>
                  <a:latin typeface="#9Slide03 SVNPF Din Text Pro" panose="02000506020000020004" pitchFamily="2" charset="0"/>
                  <a:sym typeface="Wingdings" panose="05000000000000000000" pitchFamily="2" charset="2"/>
                </a:rPr>
                <a:t>Bạch</a:t>
              </a:r>
              <a:r>
                <a:rPr lang="en-US" sz="3600" i="1" dirty="0" smtClean="0">
                  <a:solidFill>
                    <a:srgbClr val="C00000"/>
                  </a:solidFill>
                  <a:latin typeface="#9Slide03 SVNPF Din Text Pro" panose="02000506020000020004" pitchFamily="2" charset="0"/>
                  <a:sym typeface="Wingdings" panose="05000000000000000000" pitchFamily="2" charset="2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#9Slide03 SVNPF Din Text Pro" panose="02000506020000020004" pitchFamily="2" charset="0"/>
                  <a:sym typeface="Wingdings" panose="05000000000000000000" pitchFamily="2" charset="2"/>
                </a:rPr>
                <a:t>Mã</a:t>
              </a:r>
              <a:r>
                <a:rPr lang="en-US" sz="3600" i="1" dirty="0" smtClean="0">
                  <a:solidFill>
                    <a:srgbClr val="C00000"/>
                  </a:solidFill>
                  <a:latin typeface="#9Slide03 SVNPF Din Text Pro" panose="02000506020000020004" pitchFamily="2" charset="0"/>
                  <a:sym typeface="Wingdings" panose="05000000000000000000" pitchFamily="2" charset="2"/>
                </a:rPr>
                <a:t> </a:t>
              </a:r>
              <a:endParaRPr lang="en-US" sz="3600" i="1" dirty="0">
                <a:solidFill>
                  <a:srgbClr val="C00000"/>
                </a:solidFill>
                <a:latin typeface="#9Slide03 SVNPF Din Text Pro" panose="02000506020000020004" pitchFamily="2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935649" y="284322"/>
            <a:ext cx="7016854" cy="6803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VỀ NHÀ TÌM HIỂU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5649" y="1260237"/>
            <a:ext cx="64327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ym typeface="Wingdings" panose="05000000000000000000" pitchFamily="2" charset="2"/>
              </a:rPr>
              <a:t>Hoạt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động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của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gió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mùa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đã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góp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phần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làm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cho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thiên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nhiên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Việt</a:t>
            </a:r>
            <a:r>
              <a:rPr lang="en-US" sz="3200" b="1" dirty="0" smtClean="0">
                <a:sym typeface="Wingdings" panose="05000000000000000000" pitchFamily="2" charset="2"/>
              </a:rPr>
              <a:t> Nam </a:t>
            </a:r>
            <a:r>
              <a:rPr lang="en-US" sz="3200" b="1" dirty="0" err="1" smtClean="0"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hóa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theo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chiều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Bắc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– Nam.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ym typeface="Wingdings" panose="05000000000000000000" pitchFamily="2" charset="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ym typeface="Wingdings" panose="05000000000000000000" pitchFamily="2" charset="2"/>
              </a:rPr>
              <a:t>Ngoài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ra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còn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có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sự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phân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hóa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theo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các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chiều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nào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nữa</a:t>
            </a:r>
            <a:r>
              <a:rPr lang="en-US" sz="3200" b="1" dirty="0" smtClean="0">
                <a:sym typeface="Wingdings" panose="05000000000000000000" pitchFamily="2" charset="2"/>
              </a:rPr>
              <a:t>?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nhà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nghiên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cứu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thêm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 smtClean="0">
              <a:sym typeface="Wingdings" panose="05000000000000000000" pitchFamily="2" charset="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ym typeface="Wingdings" panose="05000000000000000000" pitchFamily="2" charset="2"/>
              </a:rPr>
              <a:t>Chuẩn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bị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giấy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A3</a:t>
            </a:r>
            <a:r>
              <a:rPr lang="en-US" sz="3200" b="1" dirty="0" smtClean="0">
                <a:sym typeface="Wingdings" panose="05000000000000000000" pitchFamily="2" charset="2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bút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màu</a:t>
            </a:r>
            <a:r>
              <a:rPr lang="en-US" sz="3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để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vẽ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sơ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đồ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tư</a:t>
            </a:r>
            <a:r>
              <a:rPr lang="en-US" sz="3200" b="1" dirty="0" smtClean="0"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ym typeface="Wingdings" panose="05000000000000000000" pitchFamily="2" charset="2"/>
              </a:rPr>
              <a:t>duy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22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4868" y="158798"/>
            <a:ext cx="7399283" cy="824483"/>
          </a:xfrm>
        </p:spPr>
        <p:txBody>
          <a:bodyPr>
            <a:normAutofit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c</a:t>
            </a:r>
            <a:r>
              <a:rPr lang="en-US" sz="4400" b="1" cap="small" dirty="0" smtClean="0">
                <a:solidFill>
                  <a:srgbClr val="C00000"/>
                </a:solidFill>
              </a:rPr>
              <a:t>/ TÍNH </a:t>
            </a:r>
            <a:r>
              <a:rPr lang="en-US" sz="4400" b="1" cap="small" dirty="0">
                <a:solidFill>
                  <a:srgbClr val="C00000"/>
                </a:solidFill>
              </a:rPr>
              <a:t>CHẤT GIÓ MÙA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1" y="1066121"/>
            <a:ext cx="4124867" cy="4866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56942" y="5932252"/>
            <a:ext cx="4168216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solidFill>
                  <a:srgbClr val="C00000"/>
                </a:solidFill>
              </a:rPr>
              <a:t>GIÓ MÙA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14" name="图片 1">
            <a:extLst>
              <a:ext uri="{FF2B5EF4-FFF2-40B4-BE49-F238E27FC236}">
                <a16:creationId xmlns="" xmlns:a16="http://schemas.microsoft.com/office/drawing/2014/main" id="{BF71E83D-48D2-4090-AA75-4D69258D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3" y="1066121"/>
            <a:ext cx="5097517" cy="52783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88789" y="1885652"/>
            <a:ext cx="3257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Gió mùa là gió thổi theo 2 hướng, 2 tính chất và 2 mùa đối lập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vi-VN" sz="3200" dirty="0" smtClean="0"/>
              <a:t>.</a:t>
            </a:r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 dirty="0" smtClean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42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15" y="208905"/>
            <a:ext cx="11918731" cy="68972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PHƯƠNG PHÁP NHÌN HƯỚNG GIÓ TRÊN BẢN ĐỒ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2345" y="843341"/>
            <a:ext cx="9144000" cy="654383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</a:rPr>
              <a:t>Lưu</a:t>
            </a:r>
            <a:r>
              <a:rPr lang="en-US" sz="3600" b="1" dirty="0" smtClean="0">
                <a:solidFill>
                  <a:srgbClr val="7030A0"/>
                </a:solidFill>
              </a:rPr>
              <a:t> ý: </a:t>
            </a:r>
            <a:r>
              <a:rPr lang="en-US" sz="3600" b="1" dirty="0" err="1" smtClean="0">
                <a:solidFill>
                  <a:srgbClr val="7030A0"/>
                </a:solidFill>
              </a:rPr>
              <a:t>Nhìn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hướng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gốc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mũi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tên</a:t>
            </a:r>
            <a:endParaRPr lang="en-US" sz="3600" b="1" dirty="0">
              <a:solidFill>
                <a:srgbClr val="7030A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97582" y="3077938"/>
            <a:ext cx="2854161" cy="2854161"/>
            <a:chOff x="1097582" y="3077938"/>
            <a:chExt cx="2854161" cy="2854161"/>
          </a:xfrm>
        </p:grpSpPr>
        <p:grpSp>
          <p:nvGrpSpPr>
            <p:cNvPr id="8" name="Group 7"/>
            <p:cNvGrpSpPr/>
            <p:nvPr/>
          </p:nvGrpSpPr>
          <p:grpSpPr>
            <a:xfrm>
              <a:off x="2524663" y="3077938"/>
              <a:ext cx="0" cy="2854161"/>
              <a:chOff x="2524663" y="3077938"/>
              <a:chExt cx="0" cy="2854161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2524663" y="3077938"/>
                <a:ext cx="0" cy="1356040"/>
              </a:xfrm>
              <a:prstGeom prst="straightConnector1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2524663" y="4576059"/>
                <a:ext cx="0" cy="1356040"/>
              </a:xfrm>
              <a:prstGeom prst="straightConnector1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6200000">
              <a:off x="2524663" y="3062714"/>
              <a:ext cx="0" cy="2854161"/>
              <a:chOff x="2524663" y="3077938"/>
              <a:chExt cx="0" cy="2854161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2524663" y="3077938"/>
                <a:ext cx="0" cy="1356040"/>
              </a:xfrm>
              <a:prstGeom prst="straightConnector1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524663" y="4576059"/>
                <a:ext cx="0" cy="1356040"/>
              </a:xfrm>
              <a:prstGeom prst="straightConnector1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 rot="2700000">
            <a:off x="1097582" y="3093545"/>
            <a:ext cx="2854161" cy="2854161"/>
            <a:chOff x="1097582" y="3077938"/>
            <a:chExt cx="2854161" cy="2854161"/>
          </a:xfrm>
        </p:grpSpPr>
        <p:grpSp>
          <p:nvGrpSpPr>
            <p:cNvPr id="14" name="Group 13"/>
            <p:cNvGrpSpPr/>
            <p:nvPr/>
          </p:nvGrpSpPr>
          <p:grpSpPr>
            <a:xfrm>
              <a:off x="2524663" y="3077938"/>
              <a:ext cx="0" cy="2854161"/>
              <a:chOff x="2524663" y="3077938"/>
              <a:chExt cx="0" cy="285416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2524663" y="3077938"/>
                <a:ext cx="0" cy="13560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2524663" y="4576059"/>
                <a:ext cx="0" cy="13560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 rot="16200000">
              <a:off x="2524663" y="3062714"/>
              <a:ext cx="0" cy="2854161"/>
              <a:chOff x="2524663" y="3077938"/>
              <a:chExt cx="0" cy="2854161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2524663" y="3077938"/>
                <a:ext cx="0" cy="13560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524663" y="4576059"/>
                <a:ext cx="0" cy="13560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/>
          <p:cNvSpPr txBox="1"/>
          <p:nvPr/>
        </p:nvSpPr>
        <p:spPr>
          <a:xfrm>
            <a:off x="2034826" y="2499103"/>
            <a:ext cx="108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Bắc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994997" y="6015146"/>
            <a:ext cx="108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Nam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000759" y="4198018"/>
            <a:ext cx="108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-118997" y="4228185"/>
            <a:ext cx="108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Tây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04572" y="2977542"/>
            <a:ext cx="134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bắc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041684" y="2925915"/>
            <a:ext cx="182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bắc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504572" y="5516078"/>
            <a:ext cx="134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041684" y="5464451"/>
            <a:ext cx="182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21" y="2449978"/>
            <a:ext cx="5419725" cy="43148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561764" y="4031359"/>
            <a:ext cx="182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030083" y="4582902"/>
            <a:ext cx="182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358706" y="2955410"/>
            <a:ext cx="182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bắc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8568684" y="2439583"/>
            <a:ext cx="182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bắc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6096000" y="4375650"/>
            <a:ext cx="134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6964134" y="5726061"/>
            <a:ext cx="134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5530981" y="3500762"/>
            <a:ext cx="1346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16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1527" y="112750"/>
            <a:ext cx="7399283" cy="869045"/>
          </a:xfrm>
        </p:spPr>
        <p:txBody>
          <a:bodyPr>
            <a:normAutofit/>
          </a:bodyPr>
          <a:lstStyle/>
          <a:p>
            <a:pPr algn="l"/>
            <a:r>
              <a:rPr lang="en-US" sz="4400" b="1" cap="small" dirty="0" smtClean="0">
                <a:solidFill>
                  <a:srgbClr val="C00000"/>
                </a:solidFill>
              </a:rPr>
              <a:t>c/ TÌM </a:t>
            </a:r>
            <a:r>
              <a:rPr lang="en-US" sz="4400" b="1" cap="small" dirty="0">
                <a:solidFill>
                  <a:srgbClr val="C00000"/>
                </a:solidFill>
              </a:rPr>
              <a:t>HIỂU VỀ GIÓ MÙA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7346"/>
              </p:ext>
            </p:extLst>
          </p:nvPr>
        </p:nvGraphicFramePr>
        <p:xfrm>
          <a:off x="225316" y="1094544"/>
          <a:ext cx="11472700" cy="4439153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84683">
                  <a:extLst>
                    <a:ext uri="{9D8B030D-6E8A-4147-A177-3AD203B41FA5}">
                      <a16:colId xmlns="" xmlns:a16="http://schemas.microsoft.com/office/drawing/2014/main" val="2196252703"/>
                    </a:ext>
                  </a:extLst>
                </a:gridCol>
                <a:gridCol w="2086997">
                  <a:extLst>
                    <a:ext uri="{9D8B030D-6E8A-4147-A177-3AD203B41FA5}">
                      <a16:colId xmlns="" xmlns:a16="http://schemas.microsoft.com/office/drawing/2014/main" val="2535521674"/>
                    </a:ext>
                  </a:extLst>
                </a:gridCol>
                <a:gridCol w="2086997">
                  <a:extLst>
                    <a:ext uri="{9D8B030D-6E8A-4147-A177-3AD203B41FA5}">
                      <a16:colId xmlns="" xmlns:a16="http://schemas.microsoft.com/office/drawing/2014/main" val="2003321528"/>
                    </a:ext>
                  </a:extLst>
                </a:gridCol>
                <a:gridCol w="2086997">
                  <a:extLst>
                    <a:ext uri="{9D8B030D-6E8A-4147-A177-3AD203B41FA5}">
                      <a16:colId xmlns="" xmlns:a16="http://schemas.microsoft.com/office/drawing/2014/main" val="2764892584"/>
                    </a:ext>
                  </a:extLst>
                </a:gridCol>
                <a:gridCol w="3127026">
                  <a:extLst>
                    <a:ext uri="{9D8B030D-6E8A-4147-A177-3AD203B41FA5}">
                      <a16:colId xmlns="" xmlns:a16="http://schemas.microsoft.com/office/drawing/2014/main" val="2190605458"/>
                    </a:ext>
                  </a:extLst>
                </a:gridCol>
              </a:tblGrid>
              <a:tr h="175908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Thời 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Hướng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Xuất phát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Phạm vi ảnh hưởng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Tính chất và ảnh hưởng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9779008"/>
                  </a:ext>
                </a:extLst>
              </a:tr>
              <a:tr h="2680067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8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0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9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31" y="0"/>
            <a:ext cx="8007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7721600" cy="68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502400" y="3810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5892800" y="18288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705600" y="25908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622800" y="1827490"/>
            <a:ext cx="2743200" cy="6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00" b="1" dirty="0">
                <a:solidFill>
                  <a:srgbClr val="FF0000"/>
                </a:solidFill>
              </a:rPr>
              <a:t> </a:t>
            </a:r>
            <a:r>
              <a:rPr lang="en-US" altLang="en-US" sz="3700" b="1" dirty="0" smtClean="0">
                <a:solidFill>
                  <a:srgbClr val="FF0000"/>
                </a:solidFill>
              </a:rPr>
              <a:t>MIỀN BẮC</a:t>
            </a:r>
            <a:endParaRPr lang="en-US" altLang="en-US" sz="3500" b="1" dirty="0">
              <a:solidFill>
                <a:srgbClr val="FF0000"/>
              </a:solidFill>
            </a:endParaRPr>
          </a:p>
        </p:txBody>
      </p:sp>
      <p:pic>
        <p:nvPicPr>
          <p:cNvPr id="11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722533" y="538164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7620000" y="19812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807200" y="12954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7823200" y="7620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7486651" y="6191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8432800" y="1447800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5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1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56424" y="145044"/>
            <a:ext cx="3443522" cy="6497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56827"/>
              </p:ext>
            </p:extLst>
          </p:nvPr>
        </p:nvGraphicFramePr>
        <p:xfrm>
          <a:off x="3499948" y="636872"/>
          <a:ext cx="8482503" cy="581339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718438">
                  <a:extLst>
                    <a:ext uri="{9D8B030D-6E8A-4147-A177-3AD203B41FA5}">
                      <a16:colId xmlns="" xmlns:a16="http://schemas.microsoft.com/office/drawing/2014/main" val="2196252703"/>
                    </a:ext>
                  </a:extLst>
                </a:gridCol>
                <a:gridCol w="1365953">
                  <a:extLst>
                    <a:ext uri="{9D8B030D-6E8A-4147-A177-3AD203B41FA5}">
                      <a16:colId xmlns="" xmlns:a16="http://schemas.microsoft.com/office/drawing/2014/main" val="2535521674"/>
                    </a:ext>
                  </a:extLst>
                </a:gridCol>
                <a:gridCol w="1543051">
                  <a:extLst>
                    <a:ext uri="{9D8B030D-6E8A-4147-A177-3AD203B41FA5}">
                      <a16:colId xmlns="" xmlns:a16="http://schemas.microsoft.com/office/drawing/2014/main" val="2003321528"/>
                    </a:ext>
                  </a:extLst>
                </a:gridCol>
                <a:gridCol w="1543051">
                  <a:extLst>
                    <a:ext uri="{9D8B030D-6E8A-4147-A177-3AD203B41FA5}">
                      <a16:colId xmlns="" xmlns:a16="http://schemas.microsoft.com/office/drawing/2014/main" val="2764892584"/>
                    </a:ext>
                  </a:extLst>
                </a:gridCol>
                <a:gridCol w="2312010">
                  <a:extLst>
                    <a:ext uri="{9D8B030D-6E8A-4147-A177-3AD203B41FA5}">
                      <a16:colId xmlns="" xmlns:a16="http://schemas.microsoft.com/office/drawing/2014/main" val="2190605458"/>
                    </a:ext>
                  </a:extLst>
                </a:gridCol>
              </a:tblGrid>
              <a:tr h="144417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Thời 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 smtClean="0">
                          <a:effectLst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</a:rPr>
                        <a:t>Loại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gió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 smtClean="0">
                          <a:effectLst/>
                        </a:rPr>
                        <a:t>Hướng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Phạm vi ảnh hưởng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Tính chất và ảnh hưởng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9779008"/>
                  </a:ext>
                </a:extLst>
              </a:tr>
              <a:tr h="436922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 smtClean="0">
                        <a:effectLst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82579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168708" y="0"/>
            <a:ext cx="6529603" cy="56755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GIÓ MÙA </a:t>
            </a:r>
            <a:r>
              <a:rPr lang="en-US" sz="3600" b="1" cap="small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ĐÔNG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9946" y="2222060"/>
            <a:ext cx="1668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Tháng</a:t>
            </a:r>
            <a:r>
              <a:rPr lang="en-US" sz="2400" dirty="0">
                <a:solidFill>
                  <a:srgbClr val="7030A0"/>
                </a:solidFill>
              </a:rPr>
              <a:t> 11 </a:t>
            </a:r>
            <a:r>
              <a:rPr lang="en-US" sz="2400" dirty="0" smtClean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en-US" sz="2400" dirty="0" err="1" smtClean="0">
                <a:solidFill>
                  <a:srgbClr val="7030A0"/>
                </a:solidFill>
              </a:rPr>
              <a:t>tháng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4 </a:t>
            </a:r>
            <a:r>
              <a:rPr lang="en-US" sz="2400" dirty="0" err="1">
                <a:solidFill>
                  <a:srgbClr val="7030A0"/>
                </a:solidFill>
              </a:rPr>
              <a:t>năm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sau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5844" y="2545225"/>
            <a:ext cx="1537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đông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bắc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13834" y="2406726"/>
            <a:ext cx="1210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Bạch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đổ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ra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bắc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95793" y="2222060"/>
            <a:ext cx="22866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</a:rPr>
              <a:t>- Nửa đầu mùa đông có kiểu thời tiết lạnh, khô</a:t>
            </a:r>
          </a:p>
          <a:p>
            <a:r>
              <a:rPr lang="vi-VN" sz="2400" dirty="0">
                <a:solidFill>
                  <a:srgbClr val="7030A0"/>
                </a:solidFill>
              </a:rPr>
              <a:t>- Nửa sau mùa đông, thời tiết lạnh, ẩm, có mưa </a:t>
            </a:r>
            <a:r>
              <a:rPr lang="vi-VN" sz="2400" dirty="0" smtClean="0">
                <a:solidFill>
                  <a:srgbClr val="7030A0"/>
                </a:solidFill>
              </a:rPr>
              <a:t>phùn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4223" y="2217056"/>
            <a:ext cx="1271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Gió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mùa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bắc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9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34" y="0"/>
            <a:ext cx="7296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bd3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18889" r="28961" b="32222"/>
          <a:stretch>
            <a:fillRect/>
          </a:stretch>
        </p:blipFill>
        <p:spPr bwMode="auto">
          <a:xfrm>
            <a:off x="3251200" y="152400"/>
            <a:ext cx="355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b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4445" r="35181" b="42223"/>
          <a:stretch>
            <a:fillRect/>
          </a:stretch>
        </p:blipFill>
        <p:spPr bwMode="auto">
          <a:xfrm>
            <a:off x="4368800" y="3200400"/>
            <a:ext cx="314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9" descr="mui ten cong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5748867" y="38417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mui ten cong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5365751" y="200977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 descr="mui ten cong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6248400" y="274637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6028267" y="3309939"/>
            <a:ext cx="660400" cy="114300"/>
          </a:xfrm>
          <a:custGeom>
            <a:avLst/>
            <a:gdLst>
              <a:gd name="T0" fmla="*/ 0 w 312"/>
              <a:gd name="T1" fmla="*/ 2147483646 h 72"/>
              <a:gd name="T2" fmla="*/ 2147483646 w 312"/>
              <a:gd name="T3" fmla="*/ 2147483646 h 72"/>
              <a:gd name="T4" fmla="*/ 2147483646 w 312"/>
              <a:gd name="T5" fmla="*/ 2147483646 h 72"/>
              <a:gd name="T6" fmla="*/ 0 60000 65536"/>
              <a:gd name="T7" fmla="*/ 0 60000 65536"/>
              <a:gd name="T8" fmla="*/ 0 60000 65536"/>
              <a:gd name="T9" fmla="*/ 0 w 312"/>
              <a:gd name="T10" fmla="*/ 0 h 72"/>
              <a:gd name="T11" fmla="*/ 312 w 312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72">
                <a:moveTo>
                  <a:pt x="0" y="27"/>
                </a:moveTo>
                <a:cubicBezTo>
                  <a:pt x="81" y="0"/>
                  <a:pt x="31" y="10"/>
                  <a:pt x="152" y="19"/>
                </a:cubicBezTo>
                <a:cubicBezTo>
                  <a:pt x="231" y="72"/>
                  <a:pt x="181" y="51"/>
                  <a:pt x="312" y="51"/>
                </a:cubicBezTo>
              </a:path>
            </a:pathLst>
          </a:custGeom>
          <a:noFill/>
          <a:ln w="38100">
            <a:solidFill>
              <a:srgbClr val="8A3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5486400" y="3429001"/>
            <a:ext cx="223520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0033CC"/>
                </a:solidFill>
              </a:rPr>
              <a:t>BẠCH MÃ</a:t>
            </a:r>
          </a:p>
        </p:txBody>
      </p:sp>
      <p:sp>
        <p:nvSpPr>
          <p:cNvPr id="10250" name="Rectangle 13"/>
          <p:cNvSpPr>
            <a:spLocks noChangeArrowheads="1"/>
          </p:cNvSpPr>
          <p:nvPr/>
        </p:nvSpPr>
        <p:spPr bwMode="auto">
          <a:xfrm>
            <a:off x="5486400" y="5156201"/>
            <a:ext cx="1996694" cy="5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FF0000"/>
                </a:solidFill>
              </a:rPr>
              <a:t>MIỀN NAM</a:t>
            </a:r>
          </a:p>
        </p:txBody>
      </p:sp>
      <p:sp>
        <p:nvSpPr>
          <p:cNvPr id="10251" name="Rectangle 14"/>
          <p:cNvSpPr>
            <a:spLocks noChangeArrowheads="1"/>
          </p:cNvSpPr>
          <p:nvPr/>
        </p:nvSpPr>
        <p:spPr bwMode="auto">
          <a:xfrm>
            <a:off x="4267200" y="1498600"/>
            <a:ext cx="1958222" cy="5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FF0000"/>
                </a:solidFill>
              </a:rPr>
              <a:t>MIỀN BẮC</a:t>
            </a:r>
          </a:p>
        </p:txBody>
      </p:sp>
    </p:spTree>
    <p:extLst>
      <p:ext uri="{BB962C8B-B14F-4D97-AF65-F5344CB8AC3E}">
        <p14:creationId xmlns:p14="http://schemas.microsoft.com/office/powerpoint/2010/main" val="179317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4404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9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6" y="0"/>
            <a:ext cx="8007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C:\Users\Administrator.8SC3ZQDAFABDN6J\Downloads\anh quý\mien-nam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971800"/>
            <a:ext cx="7291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>
            <a:off x="7620000" y="347027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 rot="358858">
            <a:off x="7823200" y="453707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892800" y="4800600"/>
            <a:ext cx="274320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>
                <a:solidFill>
                  <a:srgbClr val="FF0000"/>
                </a:solidFill>
              </a:rPr>
              <a:t>MIỀN NAM</a:t>
            </a:r>
          </a:p>
        </p:txBody>
      </p:sp>
      <p:pic>
        <p:nvPicPr>
          <p:cNvPr id="3" name="Picture 19" descr="mui ten cong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4" t="66667"/>
          <a:stretch>
            <a:fillRect/>
          </a:stretch>
        </p:blipFill>
        <p:spPr bwMode="auto">
          <a:xfrm rot="504027">
            <a:off x="7924800" y="5451476"/>
            <a:ext cx="914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1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4445 L 3.33333E-6 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4445 L 3.33333E-6 2.22222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2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4445 L 3.33333E-6 2.22222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2712"/>
          <a:stretch/>
        </p:blipFill>
        <p:spPr>
          <a:xfrm>
            <a:off x="56423" y="145044"/>
            <a:ext cx="4699959" cy="6497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137404"/>
              </p:ext>
            </p:extLst>
          </p:nvPr>
        </p:nvGraphicFramePr>
        <p:xfrm>
          <a:off x="4756383" y="987020"/>
          <a:ext cx="7226068" cy="498030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313035">
                  <a:extLst>
                    <a:ext uri="{9D8B030D-6E8A-4147-A177-3AD203B41FA5}">
                      <a16:colId xmlns="" xmlns:a16="http://schemas.microsoft.com/office/drawing/2014/main" val="2196252703"/>
                    </a:ext>
                  </a:extLst>
                </a:gridCol>
                <a:gridCol w="1314493">
                  <a:extLst>
                    <a:ext uri="{9D8B030D-6E8A-4147-A177-3AD203B41FA5}">
                      <a16:colId xmlns="" xmlns:a16="http://schemas.microsoft.com/office/drawing/2014/main" val="2535521674"/>
                    </a:ext>
                  </a:extLst>
                </a:gridCol>
                <a:gridCol w="1314493">
                  <a:extLst>
                    <a:ext uri="{9D8B030D-6E8A-4147-A177-3AD203B41FA5}">
                      <a16:colId xmlns="" xmlns:a16="http://schemas.microsoft.com/office/drawing/2014/main" val="2003321528"/>
                    </a:ext>
                  </a:extLst>
                </a:gridCol>
                <a:gridCol w="1314493">
                  <a:extLst>
                    <a:ext uri="{9D8B030D-6E8A-4147-A177-3AD203B41FA5}">
                      <a16:colId xmlns="" xmlns:a16="http://schemas.microsoft.com/office/drawing/2014/main" val="2764892584"/>
                    </a:ext>
                  </a:extLst>
                </a:gridCol>
                <a:gridCol w="1969554">
                  <a:extLst>
                    <a:ext uri="{9D8B030D-6E8A-4147-A177-3AD203B41FA5}">
                      <a16:colId xmlns="" xmlns:a16="http://schemas.microsoft.com/office/drawing/2014/main" val="2190605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Thời 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 smtClean="0">
                          <a:effectLst/>
                        </a:rPr>
                        <a:t>Loại</a:t>
                      </a:r>
                      <a:r>
                        <a:rPr lang="en-US" sz="2800" baseline="0" dirty="0" smtClean="0"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</a:rPr>
                        <a:t>gió</a:t>
                      </a:r>
                      <a:r>
                        <a:rPr lang="vi-VN" sz="2800" dirty="0" smtClean="0">
                          <a:effectLst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 smtClean="0">
                          <a:effectLst/>
                        </a:rPr>
                        <a:t>Hướng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</a:rPr>
                        <a:t>Phạm vi ảnh hưởng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Tính chất và ảnh hưởng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49779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 smtClean="0">
                        <a:effectLst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7982579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168708" y="0"/>
            <a:ext cx="6529603" cy="8690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cap="small" dirty="0" smtClean="0">
                <a:solidFill>
                  <a:srgbClr val="C00000"/>
                </a:solidFill>
              </a:rPr>
              <a:t>GIÓ MÙA </a:t>
            </a:r>
            <a:r>
              <a:rPr lang="en-US" sz="4400" b="1" cap="small" dirty="0" err="1" smtClean="0">
                <a:solidFill>
                  <a:srgbClr val="C00000"/>
                </a:solidFill>
              </a:rPr>
              <a:t>MÙA</a:t>
            </a:r>
            <a:r>
              <a:rPr lang="en-US" sz="4400" b="1" cap="small" dirty="0" smtClean="0">
                <a:solidFill>
                  <a:srgbClr val="C00000"/>
                </a:solidFill>
              </a:rPr>
              <a:t> ĐÔNG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2805" y="2452893"/>
            <a:ext cx="1170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Tháng</a:t>
            </a:r>
            <a:r>
              <a:rPr lang="en-US" sz="2400" dirty="0">
                <a:solidFill>
                  <a:srgbClr val="7030A0"/>
                </a:solidFill>
              </a:rPr>
              <a:t> 11 </a:t>
            </a:r>
            <a:r>
              <a:rPr lang="en-US" sz="2400" dirty="0" err="1">
                <a:solidFill>
                  <a:srgbClr val="7030A0"/>
                </a:solidFill>
              </a:rPr>
              <a:t>đến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tháng</a:t>
            </a:r>
            <a:r>
              <a:rPr lang="en-US" sz="2400" dirty="0">
                <a:solidFill>
                  <a:srgbClr val="7030A0"/>
                </a:solidFill>
              </a:rPr>
              <a:t> 4 </a:t>
            </a:r>
            <a:r>
              <a:rPr lang="en-US" sz="2400" dirty="0" err="1">
                <a:solidFill>
                  <a:srgbClr val="7030A0"/>
                </a:solidFill>
              </a:rPr>
              <a:t>năm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sau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61425" y="2637558"/>
            <a:ext cx="1271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</a:rPr>
              <a:t>Đông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bắc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2483436"/>
            <a:ext cx="1308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7030A0"/>
                </a:solidFill>
              </a:rPr>
              <a:t>Tín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phong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bắc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33046" y="2406726"/>
            <a:ext cx="1210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Bạch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Mã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trở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vào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nam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43361" y="2406726"/>
            <a:ext cx="2069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</a:rPr>
              <a:t>- </a:t>
            </a:r>
            <a:r>
              <a:rPr lang="en-US" sz="2400" dirty="0" err="1" smtClean="0">
                <a:solidFill>
                  <a:srgbClr val="7030A0"/>
                </a:solidFill>
              </a:rPr>
              <a:t>Gây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mưa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cho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vùng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biển</a:t>
            </a:r>
            <a:r>
              <a:rPr lang="en-US" sz="2400" dirty="0" smtClean="0">
                <a:solidFill>
                  <a:srgbClr val="7030A0"/>
                </a:solidFill>
              </a:rPr>
              <a:t> Nam </a:t>
            </a:r>
            <a:r>
              <a:rPr lang="en-US" sz="2400" dirty="0" err="1" smtClean="0">
                <a:solidFill>
                  <a:srgbClr val="7030A0"/>
                </a:solidFill>
              </a:rPr>
              <a:t>Trung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Bộ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  <a:endParaRPr lang="vi-VN" sz="2400" dirty="0">
              <a:solidFill>
                <a:srgbClr val="7030A0"/>
              </a:solidFill>
            </a:endParaRPr>
          </a:p>
          <a:p>
            <a:r>
              <a:rPr lang="vi-VN" sz="2400" dirty="0">
                <a:solidFill>
                  <a:srgbClr val="7030A0"/>
                </a:solidFill>
              </a:rPr>
              <a:t>- </a:t>
            </a:r>
            <a:r>
              <a:rPr lang="en-US" sz="2400" dirty="0" err="1" smtClean="0">
                <a:solidFill>
                  <a:srgbClr val="7030A0"/>
                </a:solidFill>
              </a:rPr>
              <a:t>Tây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Nguyên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và</a:t>
            </a:r>
            <a:r>
              <a:rPr lang="en-US" sz="2400" dirty="0" smtClean="0">
                <a:solidFill>
                  <a:srgbClr val="7030A0"/>
                </a:solidFill>
              </a:rPr>
              <a:t> Nam </a:t>
            </a:r>
            <a:r>
              <a:rPr lang="en-US" sz="2400" dirty="0" err="1" smtClean="0">
                <a:solidFill>
                  <a:srgbClr val="7030A0"/>
                </a:solidFill>
              </a:rPr>
              <a:t>Bộ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nóng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và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khô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  <a:endParaRPr lang="vi-VN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516</TotalTime>
  <Words>694</Words>
  <Application>Microsoft Office PowerPoint</Application>
  <PresentationFormat>Custom</PresentationFormat>
  <Paragraphs>222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TIẾT 2 - Bài 4:  KHÍ HẬU VIỆT NAM </vt:lpstr>
      <vt:lpstr>c/ TÍNH CHẤT GIÓ MÙA</vt:lpstr>
      <vt:lpstr>PHƯƠNG PHÁP NHÌN HƯỚNG GIÓ TRÊN BẢN ĐỒ</vt:lpstr>
      <vt:lpstr>c/ TÌM HIỂU VỀ GIÓ MÙA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2, phân tích trạm khí tượng </vt:lpstr>
      <vt:lpstr>PowerPoint Presentation</vt:lpstr>
      <vt:lpstr>PowerPoint Presentation</vt:lpstr>
      <vt:lpstr>VỀ NHÀ TÌM HIỂU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2: ĐẶC ĐIỂM KHÍ HẬU VÀ THỦY VĂN VIỆT NAM Bài 6: ĐẶC  ĐIỂM  KHÍ  HẬU</dc:title>
  <dc:creator>Admin</dc:creator>
  <cp:lastModifiedBy>Admin</cp:lastModifiedBy>
  <cp:revision>113</cp:revision>
  <dcterms:created xsi:type="dcterms:W3CDTF">2023-07-08T00:41:34Z</dcterms:created>
  <dcterms:modified xsi:type="dcterms:W3CDTF">2023-11-04T14:52:55Z</dcterms:modified>
</cp:coreProperties>
</file>