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7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8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9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0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6" r:id="rId3"/>
    <p:sldMasterId id="2147483691" r:id="rId4"/>
    <p:sldMasterId id="2147483706" r:id="rId5"/>
    <p:sldMasterId id="2147483721" r:id="rId6"/>
    <p:sldMasterId id="2147483736" r:id="rId7"/>
    <p:sldMasterId id="2147483751" r:id="rId8"/>
    <p:sldMasterId id="2147483766" r:id="rId9"/>
    <p:sldMasterId id="2147483781" r:id="rId10"/>
    <p:sldMasterId id="2147483809" r:id="rId11"/>
  </p:sldMasterIdLst>
  <p:notesMasterIdLst>
    <p:notesMasterId r:id="rId45"/>
  </p:notesMasterIdLst>
  <p:sldIdLst>
    <p:sldId id="331" r:id="rId12"/>
    <p:sldId id="285" r:id="rId13"/>
    <p:sldId id="262" r:id="rId14"/>
    <p:sldId id="364" r:id="rId15"/>
    <p:sldId id="347" r:id="rId16"/>
    <p:sldId id="344" r:id="rId17"/>
    <p:sldId id="366" r:id="rId18"/>
    <p:sldId id="367" r:id="rId19"/>
    <p:sldId id="356" r:id="rId20"/>
    <p:sldId id="365" r:id="rId21"/>
    <p:sldId id="368" r:id="rId22"/>
    <p:sldId id="369" r:id="rId23"/>
    <p:sldId id="370" r:id="rId24"/>
    <p:sldId id="357" r:id="rId25"/>
    <p:sldId id="371" r:id="rId26"/>
    <p:sldId id="360" r:id="rId27"/>
    <p:sldId id="358" r:id="rId28"/>
    <p:sldId id="372" r:id="rId29"/>
    <p:sldId id="373" r:id="rId30"/>
    <p:sldId id="359" r:id="rId31"/>
    <p:sldId id="349" r:id="rId32"/>
    <p:sldId id="361" r:id="rId33"/>
    <p:sldId id="376" r:id="rId34"/>
    <p:sldId id="374" r:id="rId35"/>
    <p:sldId id="377" r:id="rId36"/>
    <p:sldId id="363" r:id="rId37"/>
    <p:sldId id="350" r:id="rId38"/>
    <p:sldId id="351" r:id="rId39"/>
    <p:sldId id="352" r:id="rId40"/>
    <p:sldId id="353" r:id="rId41"/>
    <p:sldId id="354" r:id="rId42"/>
    <p:sldId id="355" r:id="rId43"/>
    <p:sldId id="341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0" d="100"/>
          <a:sy n="70" d="100"/>
        </p:scale>
        <p:origin x="-180" y="-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600" b="1" i="0" u="none" strike="noStrike" kern="1200" spc="0" baseline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r>
              <a:rPr lang="en-US" sz="36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Cơ</a:t>
            </a:r>
            <a:r>
              <a:rPr lang="en-US" sz="3600" b="1" baseline="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600" b="1" baseline="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cấu</a:t>
            </a:r>
            <a:r>
              <a:rPr lang="en-US" sz="3600" b="1" baseline="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600" b="1" baseline="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kinh</a:t>
            </a:r>
            <a:r>
              <a:rPr lang="en-US" sz="3600" b="1" baseline="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600" b="1" baseline="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tế</a:t>
            </a:r>
            <a:r>
              <a:rPr lang="en-US" sz="3600" b="1" baseline="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TP.HCM 2017 (</a:t>
            </a:r>
            <a:r>
              <a:rPr lang="en-US" sz="36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%)</a:t>
            </a:r>
          </a:p>
        </c:rich>
      </c:tx>
      <c:layout>
        <c:manualLayout>
          <c:xMode val="edge"/>
          <c:yMode val="edge"/>
          <c:x val="6.8125000000000019E-2"/>
          <c:y val="7.0312495674674236E-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8D9-405E-86CC-B7848CCA89E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C5E-4E87-9459-2C0A88BF250D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FC5E-4E87-9459-2C0A88BF250D}"/>
              </c:ext>
            </c:extLst>
          </c:dPt>
          <c:dLbls>
            <c:dLbl>
              <c:idx val="1"/>
              <c:layout>
                <c:manualLayout>
                  <c:x val="-0.16083341535433071"/>
                  <c:y val="0.14668220062240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C5E-4E87-9459-2C0A88BF250D}"/>
                </c:ext>
              </c:extLst>
            </c:dLbl>
            <c:dLbl>
              <c:idx val="2"/>
              <c:layout>
                <c:manualLayout>
                  <c:x val="0.13148720472440945"/>
                  <c:y val="-0.1897320872458115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C5E-4E87-9459-2C0A88BF25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Nông - lâm - ngư - nghiệp</c:v>
                </c:pt>
                <c:pt idx="1">
                  <c:v>Công nghiệp - xây dựng</c:v>
                </c:pt>
                <c:pt idx="2">
                  <c:v>Dịch vụ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0.7</c:v>
                </c:pt>
                <c:pt idx="1">
                  <c:v>28.5</c:v>
                </c:pt>
                <c:pt idx="2">
                  <c:v>70.8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C5E-4E87-9459-2C0A88BF25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lnSpc>
              <a:spcPct val="110000"/>
            </a:lnSpc>
            <a:defRPr sz="2200" b="1" i="0" u="none" strike="noStrike" kern="1200" baseline="0">
              <a:solidFill>
                <a:srgbClr val="0070C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B4A195-AC5D-4672-B790-90F1A9931D84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3A8956-A089-45B5-80C8-215129B68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151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tabLst>
                <a:tab pos="857250" algn="l"/>
              </a:tabLst>
            </a:pP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Cử nhóm trưởng quản lí chung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tabLst>
                <a:tab pos="857250" algn="l"/>
              </a:tabLst>
            </a:pP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Cử thư kí ghi chép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tabLst>
                <a:tab pos="857250" algn="l"/>
              </a:tabLst>
            </a:pP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Cử các thành viên nghiên cứu các nội dung tương ứng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tabLst>
                <a:tab pos="857250" algn="l"/>
              </a:tabLst>
            </a:pP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GV hỗ trợ các nhóm khó khăn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tabLst>
                <a:tab pos="857250" algn="l"/>
              </a:tabLst>
            </a:pP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HS làm việc trên giấy A1, dùng bút màu để hoàn thành nhiệm vụ. HS vẽ biểu tượng để giúp sản phẩm sinh động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D4FFB-8C48-4EBE-96AC-E7EFD53921A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751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612C08-72FB-4BAF-9411-A5FB0F7E067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803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612C08-72FB-4BAF-9411-A5FB0F7E0673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803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37F3BC4-489F-446A-97E7-DA37130922E0}" type="slidenum">
              <a:rPr lang="en-US" altLang="vi-VN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pPr eaLnBrk="1" hangingPunct="1"/>
              <a:t>13</a:t>
            </a:fld>
            <a:endParaRPr lang="en-US" altLang="vi-VN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891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vi-VN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612C08-72FB-4BAF-9411-A5FB0F7E067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459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612C08-72FB-4BAF-9411-A5FB0F7E0673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4599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612C08-72FB-4BAF-9411-A5FB0F7E0673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459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86AB3E5-8F76-4DBC-9B3E-53C8AB1D2A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2F763B9-3854-4829-9CA7-1F8340B45F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A1AF159-F68A-4F28-844E-8337EE463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0144-E962-426C-9B3B-D19107286ADE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CD48E6A-A42D-4304-8E60-8A10799DB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74F42CE-5746-4F4E-A54B-F87D507BD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65949-F522-47EA-A3A7-CBB520EFF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820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94265B4-F409-474C-B637-A5C71E100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BFD625F-5E2D-4E20-B029-D1842A1192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79ACA0A-B531-4415-8719-2C28D0E85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0144-E962-426C-9B3B-D19107286ADE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074FA62-6A94-4978-B5C4-80E6775A7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C5E4929-DCEC-4ACC-89C8-53A8FCEF1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65949-F522-47EA-A3A7-CBB520EFF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89287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D79C8D-E29A-485A-8DDC-2225CD68E22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68623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65B799-6B92-41D2-AE47-2BFCD3286A9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64367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5B0CB5-2331-444F-93A7-1596730CC39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01324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1FB977-4288-4E12-9491-DA2CE95A8DA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13047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3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4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3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63DF73-C767-47D2-AA5A-7EB22F6B167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86138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3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4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3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531429-92AA-48D6-B3D8-9067091EAEE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32774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2DF584-A35F-46DA-ABF6-8DCDB826881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27959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8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60B65A-76E6-4F56-8163-441E157265D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76691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E9DAB3-7922-4B3C-ABEB-A55D751B9EC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4176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58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F8F20B-32BA-41B0-BC32-9007B10540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149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118C018C-8724-46DB-BE7B-0412E06354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9CB7F0E-F462-4948-A90C-8251E134C5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53C8457-FB3F-456C-8414-10FC0AAF3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0144-E962-426C-9B3B-D19107286ADE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E6A6D98-2285-45AC-9A72-0EFE2383D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E5EB836-D973-400F-AC73-F7F9589E2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65949-F522-47EA-A3A7-CBB520EFF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19932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60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60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09B9CA-5985-4E6B-BBE9-FBD2FC60351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4984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AE2CCB-D6B1-4DCA-9691-D5843E05E44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88238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7C7024-DD66-4786-86B8-B7F0EF59846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33246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0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495B43-8A27-4983-964C-949C03703D3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2291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D79C8D-E29A-485A-8DDC-2225CD68E22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09996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65B799-6B92-41D2-AE47-2BFCD3286A9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35643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5B0CB5-2331-444F-93A7-1596730CC39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54603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1FB977-4288-4E12-9491-DA2CE95A8DA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47315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0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20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63DF73-C767-47D2-AA5A-7EB22F6B167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01315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0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20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531429-92AA-48D6-B3D8-9067091EAEE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021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nyPPT.c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5021125"/>
      </p:ext>
    </p:extLst>
  </p:cSld>
  <p:clrMapOvr>
    <a:masterClrMapping/>
  </p:clrMapOvr>
  <p:transition spd="med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2DF584-A35F-46DA-ABF6-8DCDB826881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65190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60B65A-76E6-4F56-8163-441E157265D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49809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E9DAB3-7922-4B3C-ABEB-A55D751B9EC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41548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F8F20B-32BA-41B0-BC32-9007B10540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24457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09B9CA-5985-4E6B-BBE9-FBD2FC60351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22258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AE2CCB-D6B1-4DCA-9691-D5843E05E44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80454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7C7024-DD66-4786-86B8-B7F0EF59846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32073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495B43-8A27-4983-964C-949C03703D3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15659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D79C8D-E29A-485A-8DDC-2225CD68E22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66537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65B799-6B92-41D2-AE47-2BFCD3286A9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997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AE2CCB-D6B1-4DCA-9691-D5843E05E44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81322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5B0CB5-2331-444F-93A7-1596730CC39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82070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1FB977-4288-4E12-9491-DA2CE95A8DA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58434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63DF73-C767-47D2-AA5A-7EB22F6B167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63738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531429-92AA-48D6-B3D8-9067091EAEE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01688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2DF584-A35F-46DA-ABF6-8DCDB826881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06336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60B65A-76E6-4F56-8163-441E157265D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07560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E9DAB3-7922-4B3C-ABEB-A55D751B9EC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61211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F8F20B-32BA-41B0-BC32-9007B10540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38963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09B9CA-5985-4E6B-BBE9-FBD2FC60351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49458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86AB3E5-8F76-4DBC-9B3E-53C8AB1D2A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2F763B9-3854-4829-9CA7-1F8340B45F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A1AF159-F68A-4F28-844E-8337EE463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0144-E962-426C-9B3B-D19107286A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CD48E6A-A42D-4304-8E60-8A10799DB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74F42CE-5746-4F4E-A54B-F87D507BD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65949-F522-47EA-A3A7-CBB520EFF0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8135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7C7024-DD66-4786-86B8-B7F0EF59846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01479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695FB4-A350-4416-85D4-2E48D2633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E657055-0577-4FBB-8857-BA6A9A46B5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4794DF6-FDF3-435B-87EA-38850FB84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0144-E962-426C-9B3B-D19107286A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677F223-CF0A-44C3-B069-7F80EA146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EE80C49-9E41-4D42-B74B-2281164E2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65949-F522-47EA-A3A7-CBB520EFF0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27268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AEC9FF-0666-4E6F-8001-C84075218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0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BC26B7D-1B23-43D1-B915-5526A33D1C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4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2712430-23C9-4A54-855B-F176688E6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0144-E962-426C-9B3B-D19107286A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F312703-B6BB-4516-AADD-B42E1A6F0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BE7EBA6-CD0D-423D-AABD-F70AC8551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65949-F522-47EA-A3A7-CBB520EFF0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9199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2AB7FF-0307-4DA0-96C0-4F82B02D3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563D1DC-0F3C-40C6-A240-4C52342C06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9C88FA4-DE95-47BA-AC3B-DCA43096C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67B7693-0055-4328-AD24-8ADCEFC0D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0144-E962-426C-9B3B-D19107286A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A3C7213-E85C-449E-BEA2-08A066885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75AC453-3BC2-4A54-B6BF-E8AB495AA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65949-F522-47EA-A3A7-CBB520EFF0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9687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CE523F3-F4AE-49F0-AFC9-BEE1A6D93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1BAE1AC-A205-47D7-950A-521E7CCD4C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AAED333-A04B-4F31-94A6-176A11B464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9D03AFB-8615-4158-8327-B12BA7D32C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5F16EDB-AE8A-45B3-ACA9-7F42F116EC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F10E7B95-3604-43A7-818E-ED20D33F1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0144-E962-426C-9B3B-D19107286A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F42BFC66-BDF0-43F4-B626-09452D81B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5CBD42F-DC10-4782-8E8F-AAA569735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65949-F522-47EA-A3A7-CBB520EFF0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89939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46EB16-8A6E-4358-8AAB-DB0CF2A0B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C06D976-BB8C-4F90-A2B9-B748C7FCC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0144-E962-426C-9B3B-D19107286A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CF35E91-388A-488E-B292-AA76CD0EF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0E4405A2-003D-40B9-8876-4C908AB1C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65949-F522-47EA-A3A7-CBB520EFF0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33067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48E1765-D604-4D89-AC08-E90762DB2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0144-E962-426C-9B3B-D19107286A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C665DAE-CF2A-43A5-8470-8A21C74C6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CB664BE-8E90-4FB2-916E-2A1DC375A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65949-F522-47EA-A3A7-CBB520EFF0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87695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BAE623A-E256-46B4-8760-9C4EB01AD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D8A54E1-AF9E-4BDD-A6F1-3A819B140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9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2E1E0CE-5ECB-47AC-8098-9DD920884F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EE2730B-971D-41D6-85E9-B987A33DA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0144-E962-426C-9B3B-D19107286A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A2044E6-42AC-485E-8E1F-C2AF5D838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F075885-9F65-45F6-A01B-2566138CD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65949-F522-47EA-A3A7-CBB520EFF0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06894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B8B88E2-26AF-49F5-BE30-E630C2692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403788FB-6402-432E-85C2-D87E7C78B2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9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0A18342-5A77-45E4-8F6B-567B307EB1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8AD9B22-AF8E-4EFE-9807-75FE8B983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0144-E962-426C-9B3B-D19107286A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9F13A95-79C2-47FE-A6F7-C8001E1F8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F595F5E-B72E-4F18-B95E-A37374C5B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65949-F522-47EA-A3A7-CBB520EFF0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63804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94265B4-F409-474C-B637-A5C71E100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BFD625F-5E2D-4E20-B029-D1842A1192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79ACA0A-B531-4415-8719-2C28D0E85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0144-E962-426C-9B3B-D19107286A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074FA62-6A94-4978-B5C4-80E6775A7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C5E4929-DCEC-4ACC-89C8-53A8FCEF1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65949-F522-47EA-A3A7-CBB520EFF0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75303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118C018C-8724-46DB-BE7B-0412E06354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9CB7F0E-F462-4948-A90C-8251E134C5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53C8457-FB3F-456C-8414-10FC0AAF3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0144-E962-426C-9B3B-D19107286A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E6A6D98-2285-45AC-9A72-0EFE2383D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E5EB836-D973-400F-AC73-F7F9589E2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65949-F522-47EA-A3A7-CBB520EFF0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0561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0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42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495B43-8A27-4983-964C-949C03703D3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00581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nyPPT.c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657826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D79C8D-E29A-485A-8DDC-2225CD68E22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4935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65B799-6B92-41D2-AE47-2BFCD3286A9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8792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5B0CB5-2331-444F-93A7-1596730CC39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8918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1FB977-4288-4E12-9491-DA2CE95A8DA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727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695FB4-A350-4416-85D4-2E48D2633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E657055-0577-4FBB-8857-BA6A9A46B5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4794DF6-FDF3-435B-87EA-38850FB84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0144-E962-426C-9B3B-D19107286ADE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677F223-CF0A-44C3-B069-7F80EA146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EE80C49-9E41-4D42-B74B-2281164E2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65949-F522-47EA-A3A7-CBB520EFF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6858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64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9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64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63DF73-C767-47D2-AA5A-7EB22F6B167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118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64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9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64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531429-92AA-48D6-B3D8-9067091EAEE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6449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2DF584-A35F-46DA-ABF6-8DCDB826881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5958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02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02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60B65A-76E6-4F56-8163-441E157265D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4911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E9DAB3-7922-4B3C-ABEB-A55D751B9EC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7767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702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F8F20B-32BA-41B0-BC32-9007B10540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7562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658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658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09B9CA-5985-4E6B-BBE9-FBD2FC60351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2744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AE2CCB-D6B1-4DCA-9691-D5843E05E44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4130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7C7024-DD66-4786-86B8-B7F0EF59846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1334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9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38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495B43-8A27-4983-964C-949C03703D3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450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AEC9FF-0666-4E6F-8001-C84075218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0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BC26B7D-1B23-43D1-B915-5526A33D1C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4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2712430-23C9-4A54-855B-F176688E6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0144-E962-426C-9B3B-D19107286ADE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F312703-B6BB-4516-AADD-B42E1A6F0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BE7EBA6-CD0D-423D-AABD-F70AC8551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65949-F522-47EA-A3A7-CBB520EFF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3522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D79C8D-E29A-485A-8DDC-2225CD68E22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0395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65B799-6B92-41D2-AE47-2BFCD3286A9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7892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5B0CB5-2331-444F-93A7-1596730CC39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6980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1FB977-4288-4E12-9491-DA2CE95A8DA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7015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64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8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64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63DF73-C767-47D2-AA5A-7EB22F6B167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2387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64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8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64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531429-92AA-48D6-B3D8-9067091EAEE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7346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2DF584-A35F-46DA-ABF6-8DCDB826881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1869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9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98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60B65A-76E6-4F56-8163-441E157265D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1948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E9DAB3-7922-4B3C-ABEB-A55D751B9EC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174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98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F8F20B-32BA-41B0-BC32-9007B10540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715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2AB7FF-0307-4DA0-96C0-4F82B02D3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563D1DC-0F3C-40C6-A240-4C52342C06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9C88FA4-DE95-47BA-AC3B-DCA43096C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67B7693-0055-4328-AD24-8ADCEFC0D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0144-E962-426C-9B3B-D19107286ADE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A3C7213-E85C-449E-BEA2-08A066885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75AC453-3BC2-4A54-B6BF-E8AB495AA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65949-F522-47EA-A3A7-CBB520EFF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0984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648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648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09B9CA-5985-4E6B-BBE9-FBD2FC60351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8414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AE2CCB-D6B1-4DCA-9691-D5843E05E44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045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7C7024-DD66-4786-86B8-B7F0EF59846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2331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9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3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495B43-8A27-4983-964C-949C03703D3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4891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D79C8D-E29A-485A-8DDC-2225CD68E22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8869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65B799-6B92-41D2-AE47-2BFCD3286A9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5132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5B0CB5-2331-444F-93A7-1596730CC39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6387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1FB977-4288-4E12-9491-DA2CE95A8DA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2612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64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8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64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63DF73-C767-47D2-AA5A-7EB22F6B167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4167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64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8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64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531429-92AA-48D6-B3D8-9067091EAEE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676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CE523F3-F4AE-49F0-AFC9-BEE1A6D93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1BAE1AC-A205-47D7-950A-521E7CCD4C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AAED333-A04B-4F31-94A6-176A11B464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9D03AFB-8615-4158-8327-B12BA7D32C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5F16EDB-AE8A-45B3-ACA9-7F42F116EC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F10E7B95-3604-43A7-818E-ED20D33F1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0144-E962-426C-9B3B-D19107286ADE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F42BFC66-BDF0-43F4-B626-09452D81B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5CBD42F-DC10-4782-8E8F-AAA569735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65949-F522-47EA-A3A7-CBB520EFF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1807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2DF584-A35F-46DA-ABF6-8DCDB826881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0613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93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93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60B65A-76E6-4F56-8163-441E157265D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6624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E9DAB3-7922-4B3C-ABEB-A55D751B9EC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7760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93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F8F20B-32BA-41B0-BC32-9007B10540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4228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648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648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09B9CA-5985-4E6B-BBE9-FBD2FC60351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7498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AE2CCB-D6B1-4DCA-9691-D5843E05E44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16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7C7024-DD66-4786-86B8-B7F0EF59846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2315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8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26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495B43-8A27-4983-964C-949C03703D3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345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D79C8D-E29A-485A-8DDC-2225CD68E22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5807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65B799-6B92-41D2-AE47-2BFCD3286A9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958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46EB16-8A6E-4358-8AAB-DB0CF2A0B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C06D976-BB8C-4F90-A2B9-B748C7FCC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0144-E962-426C-9B3B-D19107286ADE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CF35E91-388A-488E-B292-AA76CD0EF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0E4405A2-003D-40B9-8876-4C908AB1C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65949-F522-47EA-A3A7-CBB520EFF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80788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5B0CB5-2331-444F-93A7-1596730CC39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7666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1FB977-4288-4E12-9491-DA2CE95A8DA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57482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5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7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5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63DF73-C767-47D2-AA5A-7EB22F6B167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65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5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7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5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531429-92AA-48D6-B3D8-9067091EAEE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1722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2DF584-A35F-46DA-ABF6-8DCDB826881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16422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8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88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60B65A-76E6-4F56-8163-441E157265D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82463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E9DAB3-7922-4B3C-ABEB-A55D751B9EC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6432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88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F8F20B-32BA-41B0-BC32-9007B10540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10491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638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638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09B9CA-5985-4E6B-BBE9-FBD2FC60351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4730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AE2CCB-D6B1-4DCA-9691-D5843E05E44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325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48E1765-D604-4D89-AC08-E90762DB2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0144-E962-426C-9B3B-D19107286ADE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C665DAE-CF2A-43A5-8470-8A21C74C6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CB664BE-8E90-4FB2-916E-2A1DC375A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65949-F522-47EA-A3A7-CBB520EFF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3001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7C7024-DD66-4786-86B8-B7F0EF59846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54054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7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18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495B43-8A27-4983-964C-949C03703D3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7895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D79C8D-E29A-485A-8DDC-2225CD68E22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7860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65B799-6B92-41D2-AE47-2BFCD3286A9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09395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5B0CB5-2331-444F-93A7-1596730CC39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9585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1FB977-4288-4E12-9491-DA2CE95A8DA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67528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54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6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54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63DF73-C767-47D2-AA5A-7EB22F6B167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92570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54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6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54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531429-92AA-48D6-B3D8-9067091EAEE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47274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2DF584-A35F-46DA-ABF6-8DCDB826881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1882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7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78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60B65A-76E6-4F56-8163-441E157265D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207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BAE623A-E256-46B4-8760-9C4EB01AD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D8A54E1-AF9E-4BDD-A6F1-3A819B140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9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2E1E0CE-5ECB-47AC-8098-9DD920884F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EE2730B-971D-41D6-85E9-B987A33DA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0144-E962-426C-9B3B-D19107286ADE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A2044E6-42AC-485E-8E1F-C2AF5D838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F075885-9F65-45F6-A01B-2566138CD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65949-F522-47EA-A3A7-CBB520EFF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82760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E9DAB3-7922-4B3C-ABEB-A55D751B9EC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22088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78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F8F20B-32BA-41B0-BC32-9007B10540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00569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628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628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09B9CA-5985-4E6B-BBE9-FBD2FC60351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02692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AE2CCB-D6B1-4DCA-9691-D5843E05E44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54926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7C7024-DD66-4786-86B8-B7F0EF59846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65036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08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495B43-8A27-4983-964C-949C03703D3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2542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D79C8D-E29A-485A-8DDC-2225CD68E22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07866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65B799-6B92-41D2-AE47-2BFCD3286A9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63891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5B0CB5-2331-444F-93A7-1596730CC39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31061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1FB977-4288-4E12-9491-DA2CE95A8DA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674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B8B88E2-26AF-49F5-BE30-E630C2692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403788FB-6402-432E-85C2-D87E7C78B2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9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0A18342-5A77-45E4-8F6B-567B307EB1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8AD9B22-AF8E-4EFE-9807-75FE8B983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0144-E962-426C-9B3B-D19107286ADE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9F13A95-79C2-47FE-A6F7-C8001E1F8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F595F5E-B72E-4F18-B95E-A37374C5B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65949-F522-47EA-A3A7-CBB520EFF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44394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4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5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4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63DF73-C767-47D2-AA5A-7EB22F6B167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29491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4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5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4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531429-92AA-48D6-B3D8-9067091EAEE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26712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2DF584-A35F-46DA-ABF6-8DCDB826881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64204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68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60B65A-76E6-4F56-8163-441E157265D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20027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E9DAB3-7922-4B3C-ABEB-A55D751B9EC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18297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8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F8F20B-32BA-41B0-BC32-9007B10540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88139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61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61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09B9CA-5985-4E6B-BBE9-FBD2FC60351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61312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AE2CCB-D6B1-4DCA-9691-D5843E05E44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31622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7C7024-DD66-4786-86B8-B7F0EF59846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37281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96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495B43-8A27-4983-964C-949C03703D3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470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slideLayout" Target="../slideLayouts/slideLayout136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4" Type="http://schemas.openxmlformats.org/officeDocument/2006/relationships/slideLayout" Target="../slideLayouts/slideLayout13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slideLayout" Target="../slideLayouts/slideLayout150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1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93DED1DD-F01F-42A8-9335-92A80A602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028E371-61B6-4C18-B2E3-ED9E8548AD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E549B4-FED2-4CC5-8B92-B186FC6057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90144-E962-426C-9B3B-D19107286ADE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02E2210-C056-4FB7-BB73-0AC56C8F8A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2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C35A012-2444-45D3-8D02-883FFFC24A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65949-F522-47EA-A3A7-CBB520EFF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023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1E59309-F8C3-4989-A547-40A438C68F2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676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  <p:sldLayoutId id="2147483795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93DED1DD-F01F-42A8-9335-92A80A602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028E371-61B6-4C18-B2E3-ED9E8548AD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E549B4-FED2-4CC5-8B92-B186FC6057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90144-E962-426C-9B3B-D19107286A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02E2210-C056-4FB7-BB73-0AC56C8F8A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2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C35A012-2444-45D3-8D02-883FFFC24A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65949-F522-47EA-A3A7-CBB520EFF0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685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1E59309-F8C3-4989-A547-40A438C68F2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58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1E59309-F8C3-4989-A547-40A438C68F2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251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1E59309-F8C3-4989-A547-40A438C68F2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201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1E59309-F8C3-4989-A547-40A438C68F2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600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1E59309-F8C3-4989-A547-40A438C68F2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39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1E59309-F8C3-4989-A547-40A438C68F2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161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1E59309-F8C3-4989-A547-40A438C68F2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201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4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1E59309-F8C3-4989-A547-40A438C68F2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294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3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3.m4a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4.jpe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Relationship Id="rId9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http://images.vietnamnet.vn/dataimages/200808/original/images1612171_hoa%20dau.jpg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83D157C-46BC-4507-A1BA-1A9B29C983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E04FDF5-4E2F-41DC-B60E-59F72BEB77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3044" y="1931288"/>
            <a:ext cx="12195047" cy="22068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2500" lnSpcReduction="10000"/>
          </a:bodyPr>
          <a:lstStyle/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sz="6000" dirty="0" err="1">
                <a:solidFill>
                  <a:srgbClr val="FFFF00"/>
                </a:solidFill>
                <a:latin typeface="#9Slide07 SVNDessert Menu Scrip" panose="00000500000000000000" pitchFamily="2" charset="0"/>
              </a:rPr>
              <a:t>Chào</a:t>
            </a:r>
            <a:r>
              <a:rPr lang="en-US" sz="6000" dirty="0">
                <a:solidFill>
                  <a:srgbClr val="FFFF00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#9Slide07 SVNDessert Menu Scrip" panose="00000500000000000000" pitchFamily="2" charset="0"/>
              </a:rPr>
              <a:t>mừng</a:t>
            </a:r>
            <a:r>
              <a:rPr lang="en-US" sz="6000" dirty="0">
                <a:solidFill>
                  <a:srgbClr val="FFFF00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000" dirty="0" err="1" smtClean="0">
                <a:solidFill>
                  <a:srgbClr val="FFFF00"/>
                </a:solidFill>
                <a:latin typeface="#9Slide07 SVNDessert Menu Scrip" panose="00000500000000000000" pitchFamily="2" charset="0"/>
              </a:rPr>
              <a:t>các</a:t>
            </a:r>
            <a:r>
              <a:rPr lang="en-US" sz="6000" dirty="0" smtClean="0">
                <a:solidFill>
                  <a:srgbClr val="FFFF00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#9Slide07 SVNDessert Menu Scrip" panose="00000500000000000000" pitchFamily="2" charset="0"/>
              </a:rPr>
              <a:t>em</a:t>
            </a:r>
            <a:r>
              <a:rPr lang="en-US" sz="6000" dirty="0">
                <a:solidFill>
                  <a:srgbClr val="FFFF00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#9Slide07 SVNDessert Menu Scrip" panose="00000500000000000000" pitchFamily="2" charset="0"/>
              </a:rPr>
              <a:t>tham</a:t>
            </a:r>
            <a:r>
              <a:rPr lang="en-US" sz="6000" dirty="0">
                <a:solidFill>
                  <a:srgbClr val="FFFF00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#9Slide07 SVNDessert Menu Scrip" panose="00000500000000000000" pitchFamily="2" charset="0"/>
              </a:rPr>
              <a:t>gia</a:t>
            </a:r>
            <a:r>
              <a:rPr lang="en-US" sz="6000" dirty="0">
                <a:solidFill>
                  <a:srgbClr val="FFFF00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#9Slide07 SVNDessert Menu Scrip" panose="00000500000000000000" pitchFamily="2" charset="0"/>
              </a:rPr>
              <a:t>tiết</a:t>
            </a:r>
            <a:r>
              <a:rPr lang="en-US" sz="6000" dirty="0">
                <a:solidFill>
                  <a:srgbClr val="FFFF00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#9Slide07 SVNDessert Menu Scrip" panose="00000500000000000000" pitchFamily="2" charset="0"/>
              </a:rPr>
              <a:t>học</a:t>
            </a:r>
            <a:r>
              <a:rPr lang="en-US" sz="6000" dirty="0">
                <a:solidFill>
                  <a:srgbClr val="FFFF00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#9Slide07 SVNDessert Menu Scrip" panose="00000500000000000000" pitchFamily="2" charset="0"/>
              </a:rPr>
              <a:t>Địa</a:t>
            </a:r>
            <a:r>
              <a:rPr lang="en-US" sz="6000" dirty="0">
                <a:solidFill>
                  <a:srgbClr val="FFFF00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#9Slide07 SVNDessert Menu Scrip" panose="00000500000000000000" pitchFamily="2" charset="0"/>
              </a:rPr>
              <a:t>lí</a:t>
            </a:r>
            <a:r>
              <a:rPr lang="en-US" sz="6000" dirty="0">
                <a:solidFill>
                  <a:srgbClr val="FFFF00"/>
                </a:solidFill>
                <a:latin typeface="#9Slide07 SVNDessert Menu Scrip" panose="00000500000000000000" pitchFamily="2" charset="0"/>
              </a:rPr>
              <a:t> 9</a:t>
            </a:r>
          </a:p>
        </p:txBody>
      </p:sp>
      <p:pic>
        <p:nvPicPr>
          <p:cNvPr id="2" name="2- Tu hao -Here Comes The King">
            <a:hlinkClick r:id="" action="ppaction://media"/>
            <a:extLst>
              <a:ext uri="{FF2B5EF4-FFF2-40B4-BE49-F238E27FC236}">
                <a16:creationId xmlns="" xmlns:a16="http://schemas.microsoft.com/office/drawing/2014/main" id="{C24A504A-3806-44F2-8D12-3804CB2CA1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63521" y="3616505"/>
            <a:ext cx="1043113" cy="104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201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878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A813E7-DA5A-4991-B6F9-FDA047035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495" y="230214"/>
            <a:ext cx="7355048" cy="774346"/>
          </a:xfrm>
          <a:solidFill>
            <a:srgbClr val="00B050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CÔNG NGHIỆP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E30FFE5-BAA1-463E-A77F-1C29CCDAF4B3}"/>
              </a:ext>
            </a:extLst>
          </p:cNvPr>
          <p:cNvSpPr txBox="1"/>
          <p:nvPr/>
        </p:nvSpPr>
        <p:spPr>
          <a:xfrm>
            <a:off x="135671" y="3693550"/>
            <a:ext cx="6959969" cy="14219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323850" algn="l"/>
              </a:tabLst>
            </a:pPr>
            <a:r>
              <a:rPr lang="nl-NL" sz="2400" b="1" dirty="0">
                <a:solidFill>
                  <a:prstClr val="black"/>
                </a:solidFill>
              </a:rPr>
              <a:t>TP.HCM là trung tâm lớn nhất, 50% giá trị sản xuất vùng</a:t>
            </a:r>
          </a:p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323850" algn="l"/>
              </a:tabLst>
            </a:pPr>
            <a:r>
              <a:rPr lang="nl-NL" sz="2400" b="1" dirty="0">
                <a:solidFill>
                  <a:prstClr val="black"/>
                </a:solidFill>
              </a:rPr>
              <a:t>Bà Rịa – Vũng Tàu là trung tâm khai thác dầu khí</a:t>
            </a: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A2216723-DAF1-4106-9859-88512EBD0591}"/>
              </a:ext>
            </a:extLst>
          </p:cNvPr>
          <p:cNvSpPr txBox="1"/>
          <p:nvPr/>
        </p:nvSpPr>
        <p:spPr>
          <a:xfrm>
            <a:off x="135671" y="5225410"/>
            <a:ext cx="6959969" cy="978729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tabLst>
                <a:tab pos="323850" algn="l"/>
              </a:tabLst>
            </a:pPr>
            <a:r>
              <a:rPr lang="nl-NL" sz="2400" b="1" dirty="0" smtClean="0">
                <a:solidFill>
                  <a:prstClr val="white"/>
                </a:solidFill>
              </a:rPr>
              <a:t>Khó khăn: Vấn </a:t>
            </a:r>
            <a:r>
              <a:rPr lang="nl-NL" sz="2400" b="1" dirty="0">
                <a:solidFill>
                  <a:prstClr val="white"/>
                </a:solidFill>
              </a:rPr>
              <a:t>đề hạ tầng, vốn, môi trường cần được quan tâm chú ý</a:t>
            </a:r>
            <a:endParaRPr lang="en-US" sz="2000" b="1" dirty="0">
              <a:solidFill>
                <a:prstClr val="white"/>
              </a:solidFill>
            </a:endParaRPr>
          </a:p>
        </p:txBody>
      </p:sp>
      <p:pic>
        <p:nvPicPr>
          <p:cNvPr id="38" name="Picture 37" descr="Map&#10;&#10;Description automatically generated">
            <a:extLst>
              <a:ext uri="{FF2B5EF4-FFF2-40B4-BE49-F238E27FC236}">
                <a16:creationId xmlns="" xmlns:a16="http://schemas.microsoft.com/office/drawing/2014/main" id="{047B5BFC-EBD4-4D04-AD28-AF45EC4401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2" t="7077" r="29606" b="43723"/>
          <a:stretch/>
        </p:blipFill>
        <p:spPr>
          <a:xfrm>
            <a:off x="7552900" y="257954"/>
            <a:ext cx="4499429" cy="6293033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ADEF1E28-911B-42D4-BBFA-4F1723C7A8F0}"/>
              </a:ext>
            </a:extLst>
          </p:cNvPr>
          <p:cNvSpPr txBox="1"/>
          <p:nvPr/>
        </p:nvSpPr>
        <p:spPr>
          <a:xfrm>
            <a:off x="135635" y="1195826"/>
            <a:ext cx="6920980" cy="23083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marL="38100">
              <a:lnSpc>
                <a:spcPct val="120000"/>
              </a:lnSpc>
            </a:pPr>
            <a:r>
              <a:rPr lang="en-US" sz="2400" b="1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lang="en-US" sz="2400" b="1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Tăng</a:t>
            </a:r>
            <a:r>
              <a:rPr lang="en-US" sz="2400" b="1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trưởng</a:t>
            </a:r>
            <a:r>
              <a:rPr lang="en-US" sz="2400" b="1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nhanh</a:t>
            </a:r>
            <a:r>
              <a:rPr lang="en-US" sz="2400" b="1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chiếm</a:t>
            </a:r>
            <a:r>
              <a:rPr lang="en-US" sz="2400" b="1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tỉ</a:t>
            </a:r>
            <a:r>
              <a:rPr lang="en-US" sz="2400" b="1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trọng</a:t>
            </a:r>
            <a:r>
              <a:rPr lang="en-US" sz="2400" b="1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2400" b="1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en-US" sz="2400" b="1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400" b="1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cơ</a:t>
            </a:r>
            <a:r>
              <a:rPr lang="en-US" sz="2400" b="1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cấu</a:t>
            </a:r>
            <a:r>
              <a:rPr lang="en-US" sz="2400" b="1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GDP </a:t>
            </a:r>
            <a:r>
              <a:rPr lang="en-US" sz="2400" b="1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vùng</a:t>
            </a:r>
            <a:endParaRPr lang="en-US" sz="2400" b="1" dirty="0">
              <a:solidFill>
                <a:srgbClr val="0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8100">
              <a:lnSpc>
                <a:spcPct val="120000"/>
              </a:lnSpc>
            </a:pPr>
            <a:r>
              <a:rPr lang="en-US" sz="2400" b="1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lang="en-US" sz="2400" b="1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Cơ</a:t>
            </a:r>
            <a:r>
              <a:rPr lang="en-US" sz="2400" b="1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cấu</a:t>
            </a:r>
            <a:r>
              <a:rPr lang="en-US" sz="2400" b="1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2400" b="1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lang="en-US" sz="2400" b="1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cân</a:t>
            </a:r>
            <a:r>
              <a:rPr lang="en-US" sz="2400" b="1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đối</a:t>
            </a:r>
            <a:endParaRPr lang="en-US" sz="2400" b="1" dirty="0">
              <a:solidFill>
                <a:srgbClr val="0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8100">
              <a:lnSpc>
                <a:spcPct val="120000"/>
              </a:lnSpc>
            </a:pPr>
            <a:r>
              <a:rPr lang="en-US" sz="2400" b="1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lang="en-US" sz="2400" b="1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2400" b="1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nghiệp</a:t>
            </a:r>
            <a:r>
              <a:rPr lang="en-US" sz="2400" b="1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2400" b="1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đại</a:t>
            </a:r>
            <a:r>
              <a:rPr lang="en-US" sz="2400" b="1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sz="2400" b="1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dầu</a:t>
            </a:r>
            <a:r>
              <a:rPr lang="en-US" sz="2400" b="1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r>
              <a:rPr lang="en-US" sz="2400" b="1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lang="en-US" sz="2400" b="1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tử</a:t>
            </a:r>
            <a:r>
              <a:rPr lang="en-US" sz="2400" b="1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… </a:t>
            </a:r>
            <a:r>
              <a:rPr lang="en-US" sz="2400" b="1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đang</a:t>
            </a:r>
            <a:r>
              <a:rPr lang="en-US" sz="2400" b="1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US" sz="2400" b="1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triển</a:t>
            </a:r>
            <a:r>
              <a:rPr lang="en-US" sz="2400" b="1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mạnh</a:t>
            </a:r>
            <a:endParaRPr lang="en-US" sz="2400" b="1" dirty="0">
              <a:solidFill>
                <a:srgbClr val="0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411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8" grpId="0" animBg="1"/>
      <p:bldP spid="5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16"/>
          <p:cNvSpPr txBox="1">
            <a:spLocks noChangeArrowheads="1"/>
          </p:cNvSpPr>
          <p:nvPr/>
        </p:nvSpPr>
        <p:spPr bwMode="auto">
          <a:xfrm>
            <a:off x="7924800" y="2667073"/>
            <a:ext cx="1828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vi-VN" sz="1800" smtClean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1747" name="Text Box 17"/>
          <p:cNvSpPr txBox="1">
            <a:spLocks noChangeArrowheads="1"/>
          </p:cNvSpPr>
          <p:nvPr/>
        </p:nvSpPr>
        <p:spPr bwMode="auto">
          <a:xfrm>
            <a:off x="9529282" y="559911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vi-VN" sz="1800" smtClean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1748" name="Text Box 18"/>
          <p:cNvSpPr txBox="1">
            <a:spLocks noChangeArrowheads="1"/>
          </p:cNvSpPr>
          <p:nvPr/>
        </p:nvSpPr>
        <p:spPr bwMode="auto">
          <a:xfrm>
            <a:off x="3454400" y="4038665"/>
            <a:ext cx="264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vi-VN" sz="1800" smtClean="0">
              <a:solidFill>
                <a:srgbClr val="000000"/>
              </a:solidFill>
              <a:cs typeface="Times New Roman" pitchFamily="18" charset="0"/>
            </a:endParaRPr>
          </a:p>
        </p:txBody>
      </p:sp>
      <p:graphicFrame>
        <p:nvGraphicFramePr>
          <p:cNvPr id="119894" name="Group 8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1582659"/>
              </p:ext>
            </p:extLst>
          </p:nvPr>
        </p:nvGraphicFramePr>
        <p:xfrm>
          <a:off x="771856" y="2667003"/>
          <a:ext cx="10871200" cy="2544763"/>
        </p:xfrm>
        <a:graphic>
          <a:graphicData uri="http://schemas.openxmlformats.org/drawingml/2006/table">
            <a:tbl>
              <a:tblPr/>
              <a:tblGrid>
                <a:gridCol w="2743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149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2352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Vùng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Nông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lâm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nghiệp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Công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nghiệp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Xây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dựng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Dịch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vụ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22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Đông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Nam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Bộ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6,2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59,3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34,5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9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Cả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23,0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38,5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38,5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31771" name="Text Box 84"/>
          <p:cNvSpPr txBox="1">
            <a:spLocks noChangeArrowheads="1"/>
          </p:cNvSpPr>
          <p:nvPr/>
        </p:nvSpPr>
        <p:spPr bwMode="auto">
          <a:xfrm>
            <a:off x="203200" y="1884562"/>
            <a:ext cx="11582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4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altLang="vi-VN" sz="24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32.1 </a:t>
            </a:r>
            <a:r>
              <a:rPr lang="en-US" altLang="vi-VN" sz="24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altLang="vi-VN" sz="24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altLang="vi-VN" sz="24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altLang="vi-VN" sz="24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altLang="vi-VN" sz="24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vi-VN" sz="24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altLang="vi-VN" sz="24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altLang="vi-VN" sz="24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altLang="vi-VN" sz="24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vi-VN" sz="24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altLang="vi-VN" sz="24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vi-VN" sz="24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vi-VN" sz="24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24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vi-VN" sz="24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2002 (</a:t>
            </a:r>
            <a:r>
              <a:rPr lang="en-US" altLang="vi-VN" sz="24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altLang="vi-VN" sz="24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altLang="vi-VN" sz="24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%)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14400" y="5506483"/>
            <a:ext cx="10160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altLang="vi-VN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biêt</a:t>
            </a:r>
            <a:r>
              <a:rPr lang="en-US" altLang="vi-V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altLang="vi-V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altLang="vi-V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altLang="vi-V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altLang="vi-V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vi-V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altLang="vi-V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altLang="vi-V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GDP </a:t>
            </a:r>
            <a:r>
              <a:rPr lang="en-US" altLang="vi-VN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vi-V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altLang="vi-V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AFA813E7-DA5A-4991-B6F9-FDA047035DF2}"/>
              </a:ext>
            </a:extLst>
          </p:cNvPr>
          <p:cNvSpPr txBox="1">
            <a:spLocks/>
          </p:cNvSpPr>
          <p:nvPr/>
        </p:nvSpPr>
        <p:spPr bwMode="auto">
          <a:xfrm>
            <a:off x="115084" y="206314"/>
            <a:ext cx="5644311" cy="774346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4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NÔNG NGHIỆP</a:t>
            </a:r>
            <a:endParaRPr lang="en-US" sz="4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976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508000" y="3048065"/>
            <a:ext cx="8940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vi-VN" sz="2800" b="1" u="sng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8099" name="Group 403"/>
          <p:cNvGraphicFramePr>
            <a:graphicFrameLocks noGrp="1"/>
          </p:cNvGraphicFramePr>
          <p:nvPr/>
        </p:nvGraphicFramePr>
        <p:xfrm>
          <a:off x="406400" y="1143052"/>
          <a:ext cx="11582400" cy="3963989"/>
        </p:xfrm>
        <a:graphic>
          <a:graphicData uri="http://schemas.openxmlformats.org/drawingml/2006/table">
            <a:tbl>
              <a:tblPr/>
              <a:tblGrid>
                <a:gridCol w="20796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3918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26353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3717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Cây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công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nghiệp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21920" marR="121920" marT="45703" marB="45703" horzOverflow="overflow">
                    <a:lnL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Diện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tích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(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nghìn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ha)</a:t>
                      </a:r>
                    </a:p>
                  </a:txBody>
                  <a:tcPr marL="121920" marR="121920" marT="45703" marB="45703" horzOverflow="overflow">
                    <a:lnL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Địa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bàn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phân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bố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chủ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yếu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21920" marR="121920" marT="45703" marB="45703" horzOverflow="overflow">
                    <a:lnL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449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Cao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su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Ariston" pitchFamily="2" charset="0"/>
                      </a:endParaRPr>
                    </a:p>
                  </a:txBody>
                  <a:tcPr marL="121920" marR="121920" marT="45703" marB="45703" horzOverflow="overflow">
                    <a:lnL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281,3  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Ariston" pitchFamily="2" charset="0"/>
                      </a:endParaRPr>
                    </a:p>
                  </a:txBody>
                  <a:tcPr marL="121920" marR="121920" marT="45703" marB="45703" horzOverflow="overflow">
                    <a:lnL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Bình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Dương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Bình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Phước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Đồng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Nai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Ariston" pitchFamily="2" charset="0"/>
                      </a:endParaRPr>
                    </a:p>
                  </a:txBody>
                  <a:tcPr marL="121920" marR="121920" marT="45703" marB="45703" horzOverflow="overflow">
                    <a:lnL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181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Cà phê   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Ariston" pitchFamily="2" charset="0"/>
                      </a:endParaRPr>
                    </a:p>
                  </a:txBody>
                  <a:tcPr marL="121920" marR="121920" marT="45703" marB="45703" horzOverflow="overflow">
                    <a:lnL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53,6   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Ariston" pitchFamily="2" charset="0"/>
                      </a:endParaRPr>
                    </a:p>
                  </a:txBody>
                  <a:tcPr marL="121920" marR="121920" marT="45703" marB="45703" horzOverflow="overflow">
                    <a:lnL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Đồng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Nai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Bình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Phước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Bà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Rịa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– VT 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Ariston" pitchFamily="2" charset="0"/>
                      </a:endParaRPr>
                    </a:p>
                  </a:txBody>
                  <a:tcPr marL="121920" marR="121920" marT="45703" marB="45703" horzOverflow="overflow">
                    <a:lnL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109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Hồ tiêu 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Ariston" pitchFamily="2" charset="0"/>
                      </a:endParaRPr>
                    </a:p>
                  </a:txBody>
                  <a:tcPr marL="121920" marR="121920" marT="45703" marB="45703" horzOverflow="overflow">
                    <a:lnL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27,8  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Ariston" pitchFamily="2" charset="0"/>
                      </a:endParaRPr>
                    </a:p>
                  </a:txBody>
                  <a:tcPr marL="121920" marR="121920" marT="45703" marB="45703" horzOverflow="overflow">
                    <a:lnL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Bình Phước, Bà Rịa-VT, Đồng Nai </a:t>
                      </a:r>
                    </a:p>
                  </a:txBody>
                  <a:tcPr marL="121920" marR="121920" marT="45703" marB="45703" horzOverflow="overflow">
                    <a:lnL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181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Điều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21920" marR="121920" marT="45703" marB="45703" horzOverflow="overflow">
                    <a:lnL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158,2 </a:t>
                      </a:r>
                    </a:p>
                  </a:txBody>
                  <a:tcPr marL="121920" marR="121920" marT="45703" marB="45703" horzOverflow="overflow">
                    <a:lnL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Bình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Phước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Đồng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Nai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Bình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Dương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Ariston" pitchFamily="2" charset="0"/>
                      </a:endParaRPr>
                    </a:p>
                  </a:txBody>
                  <a:tcPr marL="121920" marR="121920" marT="45703" marB="45703" horzOverflow="overflow">
                    <a:lnL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33821" name="Text Box 96"/>
          <p:cNvSpPr txBox="1">
            <a:spLocks noChangeArrowheads="1"/>
          </p:cNvSpPr>
          <p:nvPr/>
        </p:nvSpPr>
        <p:spPr bwMode="auto">
          <a:xfrm>
            <a:off x="406400" y="285808"/>
            <a:ext cx="11480800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4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Bảng 32.2: Một số cây công nghiệp lâu năm của vùng Đông Nam Bộ (2002)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406400" y="5181665"/>
            <a:ext cx="11277600" cy="4616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smtClean="0">
                <a:solidFill>
                  <a:srgbClr val="000000"/>
                </a:solidFill>
              </a:rPr>
              <a:t> Từ bảng 32.2, nhận xét tình hình phân bố cây công nghiệp lâu năm ở Đông Nam Bộ?</a:t>
            </a:r>
            <a:endParaRPr lang="en-US" sz="2400" b="1" i="1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18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20" descr="http://baogialai.com.vn/dataimages/201304/original/images836992_images272059_cao_su_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" y="-1"/>
            <a:ext cx="5892801" cy="45386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22" descr="http://www.chephamsinhhoc.net/upload/images/-131307195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17464"/>
            <a:ext cx="6193368" cy="4521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06968" y="4538719"/>
            <a:ext cx="11480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su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ĐôngNam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Bô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452163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ăm 2020, Công ty Cổ phần đầu tư xây dựng cao su Phú Thịnh nộp ngân sách  nhà nước 20 tỷ đồng - Binh Phuoc, Tin tuc Binh Phuoc, Tin mới tỉnh Bình  Phước">
            <a:extLst>
              <a:ext uri="{FF2B5EF4-FFF2-40B4-BE49-F238E27FC236}">
                <a16:creationId xmlns="" xmlns:a16="http://schemas.microsoft.com/office/drawing/2014/main" id="{4B45430E-8B8B-46E5-9ED5-770B9D44D3F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1" r="-1" b="9689"/>
          <a:stretch/>
        </p:blipFill>
        <p:spPr bwMode="auto">
          <a:xfrm>
            <a:off x="321784" y="321733"/>
            <a:ext cx="11548535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6520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Box 3"/>
          <p:cNvSpPr txBox="1">
            <a:spLocks noChangeArrowheads="1"/>
          </p:cNvSpPr>
          <p:nvPr/>
        </p:nvSpPr>
        <p:spPr bwMode="auto">
          <a:xfrm>
            <a:off x="2133600" y="152433"/>
            <a:ext cx="8128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Đáp án: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914400"/>
            <a:ext cx="11582400" cy="498598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  <a:defRPr/>
            </a:pPr>
            <a:r>
              <a:rPr lang="vi-VN" sz="2400">
                <a:solidFill>
                  <a:srgbClr val="000000"/>
                </a:solidFill>
              </a:rPr>
              <a:t>Điều kiện tự nhiên: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vi-VN" sz="2400">
                <a:solidFill>
                  <a:srgbClr val="000000"/>
                </a:solidFill>
              </a:rPr>
              <a:t> Địa hình và đất: địa hình thoải</a:t>
            </a:r>
            <a:r>
              <a:rPr lang="en-US" sz="2400">
                <a:solidFill>
                  <a:srgbClr val="000000"/>
                </a:solidFill>
              </a:rPr>
              <a:t>;</a:t>
            </a:r>
            <a:r>
              <a:rPr lang="vi-VN" sz="2400">
                <a:solidFill>
                  <a:srgbClr val="000000"/>
                </a:solidFill>
              </a:rPr>
              <a:t> có diện tích lớn đất ba dan, đất xám </a:t>
            </a:r>
            <a:endParaRPr lang="en-US" sz="2400">
              <a:solidFill>
                <a:srgbClr val="000000"/>
              </a:solidFill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vi-VN" sz="2400">
                <a:solidFill>
                  <a:srgbClr val="000000"/>
                </a:solidFill>
              </a:rPr>
              <a:t> Khí hậu </a:t>
            </a:r>
            <a:r>
              <a:rPr lang="en-US" sz="2400">
                <a:solidFill>
                  <a:srgbClr val="000000"/>
                </a:solidFill>
              </a:rPr>
              <a:t>cận xích đạo nóng ẩm</a:t>
            </a:r>
            <a:r>
              <a:rPr lang="vi-VN" sz="2400">
                <a:solidFill>
                  <a:srgbClr val="000000"/>
                </a:solidFill>
              </a:rPr>
              <a:t>, thời tiết ít biến động, ít gió mạnh.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vi-VN" sz="2400">
                <a:solidFill>
                  <a:srgbClr val="000000"/>
                </a:solidFill>
              </a:rPr>
              <a:t> Nguồn nước: thủy lợi đã được cải thiện, nổi bật là hồ Dầu Tiếng (hồ thủy lợi lớn nhất nước ta).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  <a:defRPr/>
            </a:pPr>
            <a:r>
              <a:rPr lang="vi-VN" sz="2400">
                <a:solidFill>
                  <a:srgbClr val="000000"/>
                </a:solidFill>
              </a:rPr>
              <a:t> Điều kiện kinh tế - xã hội: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vi-VN" sz="2400">
                <a:solidFill>
                  <a:srgbClr val="000000"/>
                </a:solidFill>
              </a:rPr>
              <a:t> Nguồn lao động dồi dào, có nhiều kinh nghiệm trồng, chăm sóc và khai thác mủ cao su.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vi-VN" sz="2400">
                <a:solidFill>
                  <a:srgbClr val="000000"/>
                </a:solidFill>
              </a:rPr>
              <a:t> Có nhiều cơ sở chế biến sản phẩm cây cao su </a:t>
            </a:r>
            <a:endParaRPr lang="en-US" sz="2400">
              <a:solidFill>
                <a:srgbClr val="000000"/>
              </a:solidFill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vi-VN" sz="2400">
                <a:solidFill>
                  <a:srgbClr val="000000"/>
                </a:solidFill>
              </a:rPr>
              <a:t>Cây cao su mang lại hiệu quả kinh tế cao,</a:t>
            </a:r>
            <a:r>
              <a:rPr lang="en-US" sz="2400">
                <a:solidFill>
                  <a:srgbClr val="000000"/>
                </a:solidFill>
              </a:rPr>
              <a:t> </a:t>
            </a:r>
            <a:r>
              <a:rPr lang="vi-VN" sz="2400">
                <a:solidFill>
                  <a:srgbClr val="000000"/>
                </a:solidFill>
              </a:rPr>
              <a:t>thị trường tiêu thụ rộng lớn và ổn định (trong nước, nước ngoài)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>
                <a:solidFill>
                  <a:srgbClr val="000000"/>
                </a:solidFill>
              </a:rPr>
              <a:t/>
            </a:r>
            <a:br>
              <a:rPr lang="vi-VN">
                <a:solidFill>
                  <a:srgbClr val="000000"/>
                </a:solidFill>
              </a:rPr>
            </a:br>
            <a:r>
              <a:rPr lang="vi-VN">
                <a:solidFill>
                  <a:srgbClr val="000000"/>
                </a:solidFill>
              </a:rPr>
              <a:t/>
            </a:r>
            <a:br>
              <a:rPr lang="vi-VN">
                <a:solidFill>
                  <a:srgbClr val="000000"/>
                </a:solidFill>
              </a:rPr>
            </a:b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34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Bình Phước: Doanh nghiệp điều &quot; điêu đứng: vì COVID-19">
            <a:extLst>
              <a:ext uri="{FF2B5EF4-FFF2-40B4-BE49-F238E27FC236}">
                <a16:creationId xmlns="" xmlns:a16="http://schemas.microsoft.com/office/drawing/2014/main" id="{C7D8F42F-8187-4717-A0E9-C65071E55ED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7211"/>
          <a:stretch/>
        </p:blipFill>
        <p:spPr bwMode="auto">
          <a:xfrm>
            <a:off x="321784" y="321733"/>
            <a:ext cx="11548535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2606CA6-4FC6-44A2-9E02-70E365FEDFFA}"/>
              </a:ext>
            </a:extLst>
          </p:cNvPr>
          <p:cNvSpPr txBox="1"/>
          <p:nvPr/>
        </p:nvSpPr>
        <p:spPr>
          <a:xfrm>
            <a:off x="2762283" y="5961367"/>
            <a:ext cx="7286625" cy="609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tabLst>
                <a:tab pos="323850" algn="l"/>
              </a:tabLst>
            </a:pPr>
            <a:r>
              <a:rPr lang="nl-NL" sz="2800" b="1" dirty="0">
                <a:solidFill>
                  <a:schemeClr val="bg1"/>
                </a:solidFill>
                <a:highlight>
                  <a:srgbClr val="FFFF00"/>
                </a:highlight>
              </a:rPr>
              <a:t>Bình Phước – Tỉnh trồng điều số 1 cả nước</a:t>
            </a:r>
          </a:p>
        </p:txBody>
      </p:sp>
    </p:spTree>
    <p:extLst>
      <p:ext uri="{BB962C8B-B14F-4D97-AF65-F5344CB8AC3E}">
        <p14:creationId xmlns:p14="http://schemas.microsoft.com/office/powerpoint/2010/main" val="14425671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iá hạt tiêu tăng và sẽ còn tăng mạnh">
            <a:extLst>
              <a:ext uri="{FF2B5EF4-FFF2-40B4-BE49-F238E27FC236}">
                <a16:creationId xmlns="" xmlns:a16="http://schemas.microsoft.com/office/drawing/2014/main" id="{960ABD2B-FBCA-4EA5-A6AD-8F9B42EC812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5175"/>
          <a:stretch/>
        </p:blipFill>
        <p:spPr bwMode="auto">
          <a:xfrm>
            <a:off x="321784" y="321733"/>
            <a:ext cx="11548535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780C491-5FFB-4356-812C-51FD035A4ACA}"/>
              </a:ext>
            </a:extLst>
          </p:cNvPr>
          <p:cNvSpPr txBox="1"/>
          <p:nvPr/>
        </p:nvSpPr>
        <p:spPr>
          <a:xfrm>
            <a:off x="419100" y="414932"/>
            <a:ext cx="6096000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tabLst>
                <a:tab pos="323850" algn="l"/>
              </a:tabLst>
            </a:pPr>
            <a:r>
              <a:rPr lang="nl-NL" sz="2400" b="1" dirty="0"/>
              <a:t>Bình Phước – Tỉnh trồng tiêu số 1 cả nước</a:t>
            </a:r>
          </a:p>
        </p:txBody>
      </p:sp>
    </p:spTree>
    <p:extLst>
      <p:ext uri="{BB962C8B-B14F-4D97-AF65-F5344CB8AC3E}">
        <p14:creationId xmlns:p14="http://schemas.microsoft.com/office/powerpoint/2010/main" val="10803149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508000" y="3048035"/>
            <a:ext cx="8940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vi-VN" sz="2800" b="1" u="sng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87" name="Picture 5" descr="cay%20mia%2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ext Box 6"/>
          <p:cNvSpPr txBox="1">
            <a:spLocks noChangeArrowheads="1"/>
          </p:cNvSpPr>
          <p:nvPr/>
        </p:nvSpPr>
        <p:spPr bwMode="auto">
          <a:xfrm flipV="1">
            <a:off x="9144000" y="4419600"/>
            <a:ext cx="101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vi-VN" sz="24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89" name="Picture 10" descr="dt-2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7600"/>
            <a:ext cx="6096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12" descr="tobacco-flowe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3657600"/>
            <a:ext cx="5994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2" name="Text Box 22"/>
          <p:cNvSpPr txBox="1">
            <a:spLocks noChangeArrowheads="1"/>
          </p:cNvSpPr>
          <p:nvPr/>
        </p:nvSpPr>
        <p:spPr bwMode="auto">
          <a:xfrm>
            <a:off x="2540000" y="381021"/>
            <a:ext cx="101600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000" b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MÍA</a:t>
            </a:r>
          </a:p>
        </p:txBody>
      </p:sp>
      <p:sp>
        <p:nvSpPr>
          <p:cNvPr id="153623" name="Text Box 23"/>
          <p:cNvSpPr txBox="1">
            <a:spLocks noChangeArrowheads="1"/>
          </p:cNvSpPr>
          <p:nvPr/>
        </p:nvSpPr>
        <p:spPr bwMode="auto">
          <a:xfrm>
            <a:off x="8026400" y="5105435"/>
            <a:ext cx="213360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000" b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THUỐC LÁ</a:t>
            </a:r>
          </a:p>
        </p:txBody>
      </p:sp>
      <p:sp>
        <p:nvSpPr>
          <p:cNvPr id="153625" name="Text Box 25"/>
          <p:cNvSpPr txBox="1">
            <a:spLocks noChangeArrowheads="1"/>
          </p:cNvSpPr>
          <p:nvPr/>
        </p:nvSpPr>
        <p:spPr bwMode="auto">
          <a:xfrm>
            <a:off x="1219200" y="5029235"/>
            <a:ext cx="254000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000" b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ĐỖ TƯƠNG</a:t>
            </a:r>
          </a:p>
        </p:txBody>
      </p:sp>
      <p:pic>
        <p:nvPicPr>
          <p:cNvPr id="41994" name="Picture 28" descr="la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0"/>
            <a:ext cx="59944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0" name="Text Box 30"/>
          <p:cNvSpPr txBox="1">
            <a:spLocks noChangeArrowheads="1"/>
          </p:cNvSpPr>
          <p:nvPr/>
        </p:nvSpPr>
        <p:spPr bwMode="auto">
          <a:xfrm>
            <a:off x="8331200" y="304801"/>
            <a:ext cx="101600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000" b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</a:p>
        </p:txBody>
      </p:sp>
    </p:spTree>
    <p:extLst>
      <p:ext uri="{BB962C8B-B14F-4D97-AF65-F5344CB8AC3E}">
        <p14:creationId xmlns:p14="http://schemas.microsoft.com/office/powerpoint/2010/main" val="3808172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53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53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36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36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53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3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3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153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2" grpId="0" animBg="1"/>
      <p:bldP spid="153623" grpId="0" animBg="1"/>
      <p:bldP spid="153625" grpId="0" animBg="1"/>
      <p:bldP spid="15363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DSCF0011(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533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5" descr="vtc_303140_lehoitraicay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3" y="152400"/>
            <a:ext cx="60325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main_image" descr="mangcutvj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3657600"/>
            <a:ext cx="5283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Text Box 8"/>
          <p:cNvSpPr txBox="1">
            <a:spLocks noChangeArrowheads="1"/>
          </p:cNvSpPr>
          <p:nvPr/>
        </p:nvSpPr>
        <p:spPr bwMode="auto">
          <a:xfrm>
            <a:off x="1727201" y="3205164"/>
            <a:ext cx="112723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18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Sầu riêng</a:t>
            </a:r>
            <a:endParaRPr lang="vi-VN" altLang="vi-VN" sz="18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14" name="Text Box 9"/>
          <p:cNvSpPr txBox="1">
            <a:spLocks noChangeArrowheads="1"/>
          </p:cNvSpPr>
          <p:nvPr/>
        </p:nvSpPr>
        <p:spPr bwMode="auto">
          <a:xfrm>
            <a:off x="7620000" y="3205164"/>
            <a:ext cx="13837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18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Chôm chôm</a:t>
            </a:r>
            <a:endParaRPr lang="vi-VN" altLang="vi-VN" sz="18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15" name="Text Box 10"/>
          <p:cNvSpPr txBox="1">
            <a:spLocks noChangeArrowheads="1"/>
          </p:cNvSpPr>
          <p:nvPr/>
        </p:nvSpPr>
        <p:spPr bwMode="auto">
          <a:xfrm>
            <a:off x="1727200" y="6400800"/>
            <a:ext cx="25400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18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Măng cụt</a:t>
            </a:r>
            <a:endParaRPr lang="vi-VN" altLang="vi-VN" sz="18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16" name="Text Box 11"/>
          <p:cNvSpPr txBox="1">
            <a:spLocks noChangeArrowheads="1"/>
          </p:cNvSpPr>
          <p:nvPr/>
        </p:nvSpPr>
        <p:spPr bwMode="auto">
          <a:xfrm>
            <a:off x="7924800" y="6400800"/>
            <a:ext cx="20320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18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Mít tố nữ </a:t>
            </a:r>
            <a:endParaRPr lang="vi-VN" altLang="vi-VN" sz="18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17" name="Picture 9" descr="Trai-Cay-Con-phu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657600"/>
            <a:ext cx="6096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866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tro_6">
            <a:hlinkClick r:id="" action="ppaction://media"/>
            <a:extLst>
              <a:ext uri="{FF2B5EF4-FFF2-40B4-BE49-F238E27FC236}">
                <a16:creationId xmlns="" xmlns:a16="http://schemas.microsoft.com/office/drawing/2014/main" id="{66641D5C-153E-1C49-BBC9-EC7A6DC208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" y="-66179"/>
            <a:ext cx="12309652" cy="6924179"/>
          </a:xfrm>
          <a:prstGeom prst="rect">
            <a:avLst/>
          </a:prstGeom>
        </p:spPr>
      </p:pic>
      <p:sp>
        <p:nvSpPr>
          <p:cNvPr id="3" name="TextBox 0">
            <a:extLst>
              <a:ext uri="{FF2B5EF4-FFF2-40B4-BE49-F238E27FC236}">
                <a16:creationId xmlns="" xmlns:a16="http://schemas.microsoft.com/office/drawing/2014/main" id="{7F16E813-277D-4543-B024-789395366FEC}"/>
              </a:ext>
            </a:extLst>
          </p:cNvPr>
          <p:cNvSpPr txBox="1"/>
          <p:nvPr/>
        </p:nvSpPr>
        <p:spPr>
          <a:xfrm>
            <a:off x="3" y="3977003"/>
            <a:ext cx="12309652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500">
                <a:solidFill>
                  <a:srgbClr val="535353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endParaRPr lang="en-US" sz="3600" b="1" dirty="0">
              <a:solidFill>
                <a:srgbClr val="66FFFF"/>
              </a:solidFill>
              <a:latin typeface="#9Slide07 SVNDessert Menu Scrip" panose="00000500000000000000" pitchFamily="2" charset="0"/>
              <a:ea typeface="Brush Script MT" panose="03060802040406070304" pitchFamily="66" charset="-122"/>
              <a:cs typeface="Brush Script MT" panose="03060802040406070304" pitchFamily="66" charset="-122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4012C054-F02A-4B44-B602-3B1E0B00ADCA}"/>
              </a:ext>
            </a:extLst>
          </p:cNvPr>
          <p:cNvSpPr/>
          <p:nvPr/>
        </p:nvSpPr>
        <p:spPr>
          <a:xfrm>
            <a:off x="1" y="1801478"/>
            <a:ext cx="1230965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SVNNexa Rust Slab Bla" panose="020B0606040200020203" pitchFamily="34" charset="0"/>
              </a:rPr>
              <a:t>VÙNG ĐÔNG NAM BỘ</a:t>
            </a:r>
          </a:p>
        </p:txBody>
      </p:sp>
      <p:sp>
        <p:nvSpPr>
          <p:cNvPr id="6" name="TextBox 0">
            <a:extLst>
              <a:ext uri="{FF2B5EF4-FFF2-40B4-BE49-F238E27FC236}">
                <a16:creationId xmlns="" xmlns:a16="http://schemas.microsoft.com/office/drawing/2014/main" id="{24BD499F-1FB5-4556-8443-61B99BFD7F3D}"/>
              </a:ext>
            </a:extLst>
          </p:cNvPr>
          <p:cNvSpPr txBox="1"/>
          <p:nvPr/>
        </p:nvSpPr>
        <p:spPr>
          <a:xfrm>
            <a:off x="-1" y="3198604"/>
            <a:ext cx="12309652" cy="70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500">
                <a:solidFill>
                  <a:srgbClr val="535353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Dessert Menu Scrip" panose="00000500000000000000" pitchFamily="2" charset="0"/>
              <a:ea typeface="Brush Script MT" panose="03060802040406070304" pitchFamily="66" charset="-122"/>
              <a:cs typeface="Brush Script MT" panose="03060802040406070304" pitchFamily="66" charset="-122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230B2F96-B120-42B2-BE20-37F2AC4F160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7" name="TextBox 0">
            <a:extLst>
              <a:ext uri="{FF2B5EF4-FFF2-40B4-BE49-F238E27FC236}">
                <a16:creationId xmlns="" xmlns:a16="http://schemas.microsoft.com/office/drawing/2014/main" id="{4D0082AD-9498-430D-B60C-0B9714A97F21}"/>
              </a:ext>
            </a:extLst>
          </p:cNvPr>
          <p:cNvSpPr txBox="1"/>
          <p:nvPr/>
        </p:nvSpPr>
        <p:spPr>
          <a:xfrm>
            <a:off x="3" y="704395"/>
            <a:ext cx="12309652" cy="70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500">
                <a:solidFill>
                  <a:srgbClr val="535353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lang="en-US" sz="40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Dessert Menu Scrip" panose="00000500000000000000" pitchFamily="2" charset="0"/>
                <a:ea typeface="Brush Script MT" panose="03060802040406070304" pitchFamily="66" charset="-122"/>
                <a:cs typeface="Brush Script MT" panose="03060802040406070304" pitchFamily="66" charset="-122"/>
              </a:rPr>
              <a:t>BÀI 32</a:t>
            </a:r>
          </a:p>
        </p:txBody>
      </p:sp>
    </p:spTree>
    <p:extLst>
      <p:ext uri="{BB962C8B-B14F-4D97-AF65-F5344CB8AC3E}">
        <p14:creationId xmlns:p14="http://schemas.microsoft.com/office/powerpoint/2010/main" val="3620000997"/>
      </p:ext>
    </p:extLst>
  </p:cSld>
  <p:clrMapOvr>
    <a:masterClrMapping/>
  </p:clrMapOvr>
  <p:transition spd="med" advTm="114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mph" presetSubtype="2" fill="hold" grpId="1" nodeType="withEffect" nodePh="1">
                                  <p:stCondLst>
                                    <p:cond delay="650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mph" presetSubtype="2" fill="hold" grpId="1" nodeType="withEffect" nodePh="1">
                                  <p:stCondLst>
                                    <p:cond delay="650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mph" presetSubtype="2" fill="hold" grpId="1" nodeType="withEffect">
                                  <p:stCondLst>
                                    <p:cond delay="6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 advAuto="0"/>
      <p:bldP spid="3" grpId="1" animBg="1"/>
      <p:bldP spid="5" grpId="0"/>
      <p:bldP spid="6" grpId="0" animBg="1" advAuto="0"/>
      <p:bldP spid="6" grpId="1" animBg="1"/>
      <p:bldP spid="7" grpId="0" animBg="1" advAuto="0"/>
      <p:bldP spid="7" grpId="1" animBg="1"/>
    </p:bldLst>
  </p:timing>
  <p:extLst mod="1">
    <p:ext uri="{E180D4A7-C9FB-4DFB-919C-405C955672EB}">
      <p14:showEvtLst xmlns:p14="http://schemas.microsoft.com/office/powerpoint/2010/main">
        <p14:playEvt time="399" objId="2"/>
        <p14:stopEvt time="11413" objId="2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Về quê thăm Vườn trái cây Long Khánh hái trái bơ sầu riêng mít trên cây  thưởng thức | ZaiTri - YouTube">
            <a:extLst>
              <a:ext uri="{FF2B5EF4-FFF2-40B4-BE49-F238E27FC236}">
                <a16:creationId xmlns="" xmlns:a16="http://schemas.microsoft.com/office/drawing/2014/main" id="{1CFCDF59-8DF2-40C1-B447-F0A69AEE41F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4" r="-1" b="-1"/>
          <a:stretch/>
        </p:blipFill>
        <p:spPr bwMode="auto">
          <a:xfrm>
            <a:off x="321784" y="321733"/>
            <a:ext cx="11548535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87386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A813E7-DA5A-4991-B6F9-FDA047035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44" y="42541"/>
            <a:ext cx="7355048" cy="774346"/>
          </a:xfrm>
          <a:solidFill>
            <a:srgbClr val="00B050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NÔNG NGHIỆP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ADEF1E28-911B-42D4-BBFA-4F1723C7A8F0}"/>
              </a:ext>
            </a:extLst>
          </p:cNvPr>
          <p:cNvSpPr txBox="1"/>
          <p:nvPr/>
        </p:nvSpPr>
        <p:spPr>
          <a:xfrm>
            <a:off x="154664" y="1148247"/>
            <a:ext cx="11650655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b="1" dirty="0" smtClean="0"/>
              <a:t>- </a:t>
            </a:r>
            <a:r>
              <a:rPr lang="en-US" sz="2400" b="1" dirty="0" err="1" smtClean="0"/>
              <a:t>Nông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nghiệp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chiếm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tỉ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trọng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nhỏ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nhưng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giữ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vai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trò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quan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trọng</a:t>
            </a:r>
            <a:r>
              <a:rPr lang="en-US" sz="2400" b="1" dirty="0" smtClean="0"/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2400" b="1" dirty="0" err="1" smtClean="0"/>
              <a:t>Là</a:t>
            </a:r>
            <a:r>
              <a:rPr lang="en-US" sz="2400" b="1" dirty="0" smtClean="0"/>
              <a:t> </a:t>
            </a:r>
            <a:r>
              <a:rPr lang="en-US" sz="2400" b="1" dirty="0" err="1"/>
              <a:t>vùng</a:t>
            </a:r>
            <a:r>
              <a:rPr lang="en-US" sz="2400" b="1" dirty="0"/>
              <a:t> </a:t>
            </a:r>
            <a:r>
              <a:rPr lang="en-US" sz="2400" b="1" dirty="0" err="1" smtClean="0"/>
              <a:t>trồng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cây</a:t>
            </a:r>
            <a:r>
              <a:rPr lang="en-US" sz="2400" b="1" dirty="0" smtClean="0"/>
              <a:t> </a:t>
            </a:r>
            <a:r>
              <a:rPr lang="en-US" sz="2400" b="1" dirty="0" err="1"/>
              <a:t>công</a:t>
            </a:r>
            <a:r>
              <a:rPr lang="en-US" sz="2400" b="1" dirty="0"/>
              <a:t> </a:t>
            </a:r>
            <a:r>
              <a:rPr lang="en-US" sz="2400" b="1" dirty="0" err="1"/>
              <a:t>nghiệp</a:t>
            </a:r>
            <a:r>
              <a:rPr lang="en-US" sz="2400" b="1" dirty="0"/>
              <a:t> </a:t>
            </a:r>
            <a:r>
              <a:rPr lang="en-US" sz="2400" b="1" dirty="0" err="1" smtClean="0"/>
              <a:t>quan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trọng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của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cả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nước</a:t>
            </a:r>
            <a:r>
              <a:rPr lang="en-US" sz="2400" b="1" dirty="0" smtClean="0"/>
              <a:t>: </a:t>
            </a:r>
            <a:r>
              <a:rPr lang="en-US" sz="2400" b="1" dirty="0" err="1"/>
              <a:t>Tiêu</a:t>
            </a:r>
            <a:r>
              <a:rPr lang="en-US" sz="2400" b="1" dirty="0"/>
              <a:t> </a:t>
            </a:r>
            <a:r>
              <a:rPr lang="en-US" sz="2400" b="1" dirty="0" err="1"/>
              <a:t>biểu</a:t>
            </a:r>
            <a:r>
              <a:rPr lang="en-US" sz="2400" b="1" dirty="0"/>
              <a:t> </a:t>
            </a:r>
            <a:r>
              <a:rPr lang="en-US" sz="2400" b="1" dirty="0" err="1"/>
              <a:t>cao</a:t>
            </a:r>
            <a:r>
              <a:rPr lang="en-US" sz="2400" b="1" dirty="0"/>
              <a:t> </a:t>
            </a:r>
            <a:r>
              <a:rPr lang="en-US" sz="2400" b="1" dirty="0" err="1"/>
              <a:t>su</a:t>
            </a:r>
            <a:r>
              <a:rPr lang="en-US" sz="2400" b="1" dirty="0"/>
              <a:t>, </a:t>
            </a:r>
            <a:r>
              <a:rPr lang="en-US" sz="2400" b="1" dirty="0" err="1"/>
              <a:t>cà</a:t>
            </a:r>
            <a:r>
              <a:rPr lang="en-US" sz="2400" b="1" dirty="0"/>
              <a:t> </a:t>
            </a:r>
            <a:r>
              <a:rPr lang="en-US" sz="2400" b="1" dirty="0" err="1"/>
              <a:t>phê</a:t>
            </a:r>
            <a:r>
              <a:rPr lang="en-US" sz="2400" b="1" dirty="0"/>
              <a:t>, </a:t>
            </a:r>
            <a:r>
              <a:rPr lang="en-US" sz="2400" b="1" dirty="0" err="1"/>
              <a:t>tiêu</a:t>
            </a:r>
            <a:r>
              <a:rPr lang="en-US" sz="2400" b="1" dirty="0"/>
              <a:t>, </a:t>
            </a:r>
            <a:r>
              <a:rPr lang="en-US" sz="2400" b="1" dirty="0" err="1"/>
              <a:t>điều</a:t>
            </a:r>
            <a:r>
              <a:rPr lang="en-US" sz="2400" b="1" dirty="0" smtClean="0"/>
              <a:t>. </a:t>
            </a:r>
            <a:r>
              <a:rPr lang="en-US" sz="2400" b="1" dirty="0" err="1" smtClean="0"/>
              <a:t>Là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vùng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dẫn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đầu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cả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nước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về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diện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tích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trồng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cây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cao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su</a:t>
            </a:r>
            <a:r>
              <a:rPr lang="en-US" sz="2400" b="1" dirty="0" smtClean="0"/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2400" b="1" dirty="0" smtClean="0"/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Cây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công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nghiệp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/>
              <a:t>hàng</a:t>
            </a:r>
            <a:r>
              <a:rPr lang="en-US" sz="2400" b="1" dirty="0"/>
              <a:t> </a:t>
            </a:r>
            <a:r>
              <a:rPr lang="en-US" sz="2400" b="1" dirty="0" err="1"/>
              <a:t>năm</a:t>
            </a:r>
            <a:r>
              <a:rPr lang="en-US" sz="2400" b="1" dirty="0"/>
              <a:t> </a:t>
            </a:r>
            <a:r>
              <a:rPr lang="en-US" sz="2400" b="1" dirty="0" err="1"/>
              <a:t>và</a:t>
            </a:r>
            <a:r>
              <a:rPr lang="en-US" sz="2400" b="1" dirty="0"/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cây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ăn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quả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/>
              <a:t>cũng</a:t>
            </a:r>
            <a:r>
              <a:rPr lang="en-US" sz="2400" b="1" dirty="0"/>
              <a:t> </a:t>
            </a:r>
            <a:r>
              <a:rPr lang="en-US" sz="2400" b="1" dirty="0" err="1"/>
              <a:t>là</a:t>
            </a:r>
            <a:r>
              <a:rPr lang="en-US" sz="2400" b="1" dirty="0"/>
              <a:t> </a:t>
            </a:r>
            <a:r>
              <a:rPr lang="en-US" sz="2400" b="1" dirty="0" err="1"/>
              <a:t>thế</a:t>
            </a:r>
            <a:r>
              <a:rPr lang="en-US" sz="2400" b="1" dirty="0"/>
              <a:t> </a:t>
            </a:r>
            <a:r>
              <a:rPr lang="en-US" sz="2400" b="1" dirty="0" err="1"/>
              <a:t>mạnh</a:t>
            </a:r>
            <a:r>
              <a:rPr lang="en-US" sz="2400" b="1" dirty="0"/>
              <a:t> </a:t>
            </a:r>
            <a:r>
              <a:rPr lang="en-US" sz="2400" b="1" dirty="0" err="1"/>
              <a:t>của</a:t>
            </a:r>
            <a:r>
              <a:rPr lang="en-US" sz="2400" b="1" dirty="0"/>
              <a:t> </a:t>
            </a:r>
            <a:r>
              <a:rPr lang="en-US" sz="2400" b="1" dirty="0" err="1"/>
              <a:t>vùng</a:t>
            </a:r>
            <a:r>
              <a:rPr lang="en-US" sz="2400" b="1" dirty="0" smtClean="0"/>
              <a:t>.</a:t>
            </a:r>
            <a:endParaRPr lang="en-US" sz="2400" b="1" dirty="0"/>
          </a:p>
        </p:txBody>
      </p:sp>
      <p:sp>
        <p:nvSpPr>
          <p:cNvPr id="3" name="Rectangle 2"/>
          <p:cNvSpPr/>
          <p:nvPr/>
        </p:nvSpPr>
        <p:spPr>
          <a:xfrm>
            <a:off x="2620370" y="3603009"/>
            <a:ext cx="7574508" cy="137842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trọt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29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5 nguồn năng lượng sạch đang được phát triển trên toàn cầu">
            <a:extLst>
              <a:ext uri="{FF2B5EF4-FFF2-40B4-BE49-F238E27FC236}">
                <a16:creationId xmlns="" xmlns:a16="http://schemas.microsoft.com/office/drawing/2014/main" id="{57D8381E-7A77-40EC-B7C0-4055A0D7329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4" r="-1" b="-1"/>
          <a:stretch/>
        </p:blipFill>
        <p:spPr bwMode="auto">
          <a:xfrm>
            <a:off x="321784" y="321733"/>
            <a:ext cx="11548535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50736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A813E7-DA5A-4991-B6F9-FDA047035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44" y="42541"/>
            <a:ext cx="7355048" cy="774346"/>
          </a:xfrm>
          <a:solidFill>
            <a:srgbClr val="00B050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NÔNG NGHIỆP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ADEF1E28-911B-42D4-BBFA-4F1723C7A8F0}"/>
              </a:ext>
            </a:extLst>
          </p:cNvPr>
          <p:cNvSpPr txBox="1"/>
          <p:nvPr/>
        </p:nvSpPr>
        <p:spPr>
          <a:xfrm>
            <a:off x="154664" y="1148247"/>
            <a:ext cx="11650655" cy="400725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b="1" dirty="0" smtClean="0">
                <a:solidFill>
                  <a:prstClr val="black"/>
                </a:solidFill>
              </a:rPr>
              <a:t>- </a:t>
            </a:r>
            <a:r>
              <a:rPr lang="en-US" sz="2400" b="1" dirty="0" err="1" smtClean="0">
                <a:solidFill>
                  <a:prstClr val="black"/>
                </a:solidFill>
              </a:rPr>
              <a:t>Nông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</a:rPr>
              <a:t>nghiệp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</a:rPr>
              <a:t>chiếm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</a:rPr>
              <a:t>tỉ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</a:rPr>
              <a:t>trọng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</a:rPr>
              <a:t>nhỏ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</a:rPr>
              <a:t>nhưng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</a:rPr>
              <a:t>giữ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</a:rPr>
              <a:t>vai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</a:rPr>
              <a:t>trò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</a:rPr>
              <a:t>quan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</a:rPr>
              <a:t>trọng</a:t>
            </a:r>
            <a:r>
              <a:rPr lang="en-US" sz="2400" b="1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2400" b="1" dirty="0" err="1" smtClean="0">
                <a:solidFill>
                  <a:prstClr val="black"/>
                </a:solidFill>
              </a:rPr>
              <a:t>Là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vùng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</a:rPr>
              <a:t>trồng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</a:rPr>
              <a:t>cây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công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nghiệp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</a:rPr>
              <a:t>quan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</a:rPr>
              <a:t>trọng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</a:rPr>
              <a:t>của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</a:rPr>
              <a:t>cả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</a:rPr>
              <a:t>nước</a:t>
            </a:r>
            <a:r>
              <a:rPr lang="en-US" sz="2400" b="1" dirty="0" smtClean="0">
                <a:solidFill>
                  <a:prstClr val="black"/>
                </a:solidFill>
              </a:rPr>
              <a:t>: </a:t>
            </a:r>
            <a:r>
              <a:rPr lang="en-US" sz="2400" b="1" dirty="0" err="1">
                <a:solidFill>
                  <a:prstClr val="black"/>
                </a:solidFill>
              </a:rPr>
              <a:t>Tiêu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biểu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cao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su</a:t>
            </a:r>
            <a:r>
              <a:rPr lang="en-US" sz="2400" b="1" dirty="0">
                <a:solidFill>
                  <a:prstClr val="black"/>
                </a:solidFill>
              </a:rPr>
              <a:t>, </a:t>
            </a:r>
            <a:r>
              <a:rPr lang="en-US" sz="2400" b="1" dirty="0" err="1">
                <a:solidFill>
                  <a:prstClr val="black"/>
                </a:solidFill>
              </a:rPr>
              <a:t>cà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phê</a:t>
            </a:r>
            <a:r>
              <a:rPr lang="en-US" sz="2400" b="1" dirty="0">
                <a:solidFill>
                  <a:prstClr val="black"/>
                </a:solidFill>
              </a:rPr>
              <a:t>, </a:t>
            </a:r>
            <a:r>
              <a:rPr lang="en-US" sz="2400" b="1" dirty="0" err="1">
                <a:solidFill>
                  <a:prstClr val="black"/>
                </a:solidFill>
              </a:rPr>
              <a:t>tiêu</a:t>
            </a:r>
            <a:r>
              <a:rPr lang="en-US" sz="2400" b="1" dirty="0">
                <a:solidFill>
                  <a:prstClr val="black"/>
                </a:solidFill>
              </a:rPr>
              <a:t>, </a:t>
            </a:r>
            <a:r>
              <a:rPr lang="en-US" sz="2400" b="1" dirty="0" err="1">
                <a:solidFill>
                  <a:prstClr val="black"/>
                </a:solidFill>
              </a:rPr>
              <a:t>điều</a:t>
            </a:r>
            <a:r>
              <a:rPr lang="en-US" sz="2400" b="1" dirty="0" smtClean="0">
                <a:solidFill>
                  <a:prstClr val="black"/>
                </a:solidFill>
              </a:rPr>
              <a:t>. </a:t>
            </a:r>
            <a:r>
              <a:rPr lang="en-US" sz="2400" b="1" dirty="0" err="1" smtClean="0">
                <a:solidFill>
                  <a:prstClr val="black"/>
                </a:solidFill>
              </a:rPr>
              <a:t>Là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</a:rPr>
              <a:t>vùng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</a:rPr>
              <a:t>dẫn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</a:rPr>
              <a:t>đầu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</a:rPr>
              <a:t>cả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</a:rPr>
              <a:t>nước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</a:rPr>
              <a:t>về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</a:rPr>
              <a:t>diện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</a:rPr>
              <a:t>tích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</a:rPr>
              <a:t>trồng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</a:rPr>
              <a:t>cây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</a:rPr>
              <a:t>cao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</a:rPr>
              <a:t>su</a:t>
            </a:r>
            <a:r>
              <a:rPr lang="en-US" sz="2400" b="1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Cây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công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nghiệp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hàng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năm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và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cây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ăn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quả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cũng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là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thế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mạnh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của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vùng</a:t>
            </a:r>
            <a:r>
              <a:rPr lang="en-US" sz="2400" b="1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ü"/>
              <a:tabLst>
                <a:tab pos="323850" algn="l"/>
              </a:tabLst>
            </a:pPr>
            <a:r>
              <a:rPr lang="nl-NL" sz="2400" b="1" dirty="0">
                <a:solidFill>
                  <a:prstClr val="black"/>
                </a:solidFill>
              </a:rPr>
              <a:t>Mùa khô kéo dài &gt;&gt;&gt; thiếu </a:t>
            </a:r>
            <a:r>
              <a:rPr lang="nl-NL" sz="2400" b="1" dirty="0" smtClean="0">
                <a:solidFill>
                  <a:prstClr val="black"/>
                </a:solidFill>
              </a:rPr>
              <a:t>nước </a:t>
            </a:r>
            <a:r>
              <a:rPr lang="nl-NL" sz="2400" b="1" dirty="0" smtClean="0">
                <a:solidFill>
                  <a:prstClr val="black"/>
                </a:solidFill>
                <a:sym typeface="Wingdings" pitchFamily="2" charset="2"/>
              </a:rPr>
              <a:t> </a:t>
            </a:r>
            <a:r>
              <a:rPr lang="nl-NL" sz="2400" b="1" dirty="0">
                <a:solidFill>
                  <a:prstClr val="black"/>
                </a:solidFill>
              </a:rPr>
              <a:t>Phát triển thủy </a:t>
            </a:r>
            <a:r>
              <a:rPr lang="nl-NL" sz="2400" b="1" dirty="0" smtClean="0">
                <a:solidFill>
                  <a:prstClr val="black"/>
                </a:solidFill>
              </a:rPr>
              <a:t>lợi</a:t>
            </a:r>
            <a:endParaRPr lang="nl-NL" sz="2400" b="1" dirty="0">
              <a:solidFill>
                <a:prstClr val="black"/>
              </a:solidFill>
            </a:endParaRP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ü"/>
              <a:tabLst>
                <a:tab pos="323850" algn="l"/>
              </a:tabLst>
            </a:pPr>
            <a:r>
              <a:rPr lang="nl-NL" sz="2400" b="1" dirty="0">
                <a:solidFill>
                  <a:prstClr val="black"/>
                </a:solidFill>
              </a:rPr>
              <a:t>Rừng khai thác nhiều &gt;&gt;&gt; mất cân bằng sinh </a:t>
            </a:r>
            <a:r>
              <a:rPr lang="nl-NL" sz="2400" b="1" dirty="0" smtClean="0">
                <a:solidFill>
                  <a:prstClr val="black"/>
                </a:solidFill>
              </a:rPr>
              <a:t>thái </a:t>
            </a:r>
            <a:r>
              <a:rPr lang="nl-NL" sz="2400" b="1" dirty="0" smtClean="0">
                <a:solidFill>
                  <a:prstClr val="black"/>
                </a:solidFill>
                <a:sym typeface="Wingdings" pitchFamily="2" charset="2"/>
              </a:rPr>
              <a:t></a:t>
            </a:r>
            <a:r>
              <a:rPr lang="nl-NL" sz="2400" b="1" dirty="0">
                <a:solidFill>
                  <a:prstClr val="black"/>
                </a:solidFill>
              </a:rPr>
              <a:t>Bảo vệ vốn rừng</a:t>
            </a:r>
            <a:endParaRPr lang="en-US" sz="2400" b="1" dirty="0">
              <a:solidFill>
                <a:prstClr val="black"/>
              </a:solidFill>
            </a:endParaRPr>
          </a:p>
          <a:p>
            <a:pPr algn="just">
              <a:lnSpc>
                <a:spcPct val="120000"/>
              </a:lnSpc>
              <a:tabLst>
                <a:tab pos="323850" algn="l"/>
              </a:tabLst>
            </a:pPr>
            <a:endParaRPr lang="nl-NL" sz="2400" b="1" dirty="0" smtClean="0">
              <a:solidFill>
                <a:prstClr val="black"/>
              </a:solidFill>
            </a:endParaRP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ü"/>
              <a:tabLst>
                <a:tab pos="323850" algn="l"/>
              </a:tabLst>
            </a:pPr>
            <a:endParaRPr lang="en-US" sz="2000" b="1" dirty="0">
              <a:solidFill>
                <a:prstClr val="black"/>
              </a:solidFill>
            </a:endParaRPr>
          </a:p>
          <a:p>
            <a:pPr marL="342900" indent="-342900" algn="just">
              <a:buFontTx/>
              <a:buChar char="-"/>
            </a:pPr>
            <a:endParaRPr lang="en-US" sz="2400" b="1" dirty="0" smtClean="0">
              <a:solidFill>
                <a:prstClr val="black"/>
              </a:solidFill>
            </a:endParaRPr>
          </a:p>
          <a:p>
            <a:pPr marL="342900" indent="-342900" algn="just">
              <a:buFontTx/>
              <a:buChar char="-"/>
            </a:pPr>
            <a:endParaRPr lang="en-US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93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508000" y="3048003"/>
            <a:ext cx="8940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vi-VN" sz="2800" b="1" u="sng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059" name="Picture 24" descr="19877050bantraichannuoigaomyjpg-1145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37592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14" descr="ngu_d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3" y="3416300"/>
            <a:ext cx="599440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15" descr="NI200711032357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16300"/>
            <a:ext cx="609600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8" descr="20080815160251_trang%206+7%281%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00" y="0"/>
            <a:ext cx="40640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5" descr="lon ĐN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0" y="0"/>
            <a:ext cx="436880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27"/>
          <p:cNvSpPr txBox="1">
            <a:spLocks noChangeArrowheads="1"/>
          </p:cNvSpPr>
          <p:nvPr/>
        </p:nvSpPr>
        <p:spPr bwMode="auto">
          <a:xfrm>
            <a:off x="2556933" y="228602"/>
            <a:ext cx="6688667" cy="4619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i="0" dirty="0" smtClean="0">
                <a:solidFill>
                  <a:srgbClr val="FFFFFF"/>
                </a:solidFill>
              </a:rPr>
              <a:t>CHĂN NUÔI GIA CẦM, GIA SÚC</a:t>
            </a:r>
          </a:p>
        </p:txBody>
      </p:sp>
      <p:sp>
        <p:nvSpPr>
          <p:cNvPr id="19" name="Text Box 27"/>
          <p:cNvSpPr txBox="1">
            <a:spLocks noChangeArrowheads="1"/>
          </p:cNvSpPr>
          <p:nvPr/>
        </p:nvSpPr>
        <p:spPr bwMode="auto">
          <a:xfrm>
            <a:off x="4817533" y="3643316"/>
            <a:ext cx="2540000" cy="4603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i="0" dirty="0" smtClean="0">
                <a:solidFill>
                  <a:srgbClr val="FFFFFF"/>
                </a:solidFill>
              </a:rPr>
              <a:t>THỦY SẢN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0" y="2374710"/>
            <a:ext cx="2715904" cy="2603690"/>
          </a:xfrm>
          <a:prstGeom prst="cloudCallout">
            <a:avLst>
              <a:gd name="adj1" fmla="val 114829"/>
              <a:gd name="adj2" fmla="val 1856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quát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7564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A813E7-DA5A-4991-B6F9-FDA047035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44" y="42541"/>
            <a:ext cx="7355048" cy="774346"/>
          </a:xfrm>
          <a:solidFill>
            <a:srgbClr val="00B050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NÔNG NGHIỆP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ADEF1E28-911B-42D4-BBFA-4F1723C7A8F0}"/>
              </a:ext>
            </a:extLst>
          </p:cNvPr>
          <p:cNvSpPr txBox="1"/>
          <p:nvPr/>
        </p:nvSpPr>
        <p:spPr>
          <a:xfrm>
            <a:off x="154664" y="1148247"/>
            <a:ext cx="11650655" cy="51891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b="1" dirty="0" smtClean="0">
                <a:solidFill>
                  <a:prstClr val="black"/>
                </a:solidFill>
              </a:rPr>
              <a:t>- </a:t>
            </a:r>
            <a:r>
              <a:rPr lang="en-US" sz="2400" b="1" dirty="0" err="1" smtClean="0">
                <a:solidFill>
                  <a:prstClr val="black"/>
                </a:solidFill>
              </a:rPr>
              <a:t>Nông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</a:rPr>
              <a:t>nghiệp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</a:rPr>
              <a:t>chiếm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</a:rPr>
              <a:t>tỉ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</a:rPr>
              <a:t>trọng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</a:rPr>
              <a:t>nhỏ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</a:rPr>
              <a:t>nhưng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</a:rPr>
              <a:t>giữ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</a:rPr>
              <a:t>vai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</a:rPr>
              <a:t>trò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</a:rPr>
              <a:t>quan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</a:rPr>
              <a:t>trọng</a:t>
            </a:r>
            <a:r>
              <a:rPr lang="en-US" sz="2400" b="1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2400" b="1" dirty="0" err="1" smtClean="0">
                <a:solidFill>
                  <a:prstClr val="black"/>
                </a:solidFill>
              </a:rPr>
              <a:t>Là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vùng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</a:rPr>
              <a:t>trồng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</a:rPr>
              <a:t>cây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công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nghiệp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</a:rPr>
              <a:t>quan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</a:rPr>
              <a:t>trọng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</a:rPr>
              <a:t>của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</a:rPr>
              <a:t>cả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</a:rPr>
              <a:t>nước</a:t>
            </a:r>
            <a:r>
              <a:rPr lang="en-US" sz="2400" b="1" dirty="0" smtClean="0">
                <a:solidFill>
                  <a:prstClr val="black"/>
                </a:solidFill>
              </a:rPr>
              <a:t>: </a:t>
            </a:r>
            <a:r>
              <a:rPr lang="en-US" sz="2400" b="1" dirty="0" err="1">
                <a:solidFill>
                  <a:prstClr val="black"/>
                </a:solidFill>
              </a:rPr>
              <a:t>Tiêu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biểu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cao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su</a:t>
            </a:r>
            <a:r>
              <a:rPr lang="en-US" sz="2400" b="1" dirty="0">
                <a:solidFill>
                  <a:prstClr val="black"/>
                </a:solidFill>
              </a:rPr>
              <a:t>, </a:t>
            </a:r>
            <a:r>
              <a:rPr lang="en-US" sz="2400" b="1" dirty="0" err="1">
                <a:solidFill>
                  <a:prstClr val="black"/>
                </a:solidFill>
              </a:rPr>
              <a:t>cà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phê</a:t>
            </a:r>
            <a:r>
              <a:rPr lang="en-US" sz="2400" b="1" dirty="0">
                <a:solidFill>
                  <a:prstClr val="black"/>
                </a:solidFill>
              </a:rPr>
              <a:t>, </a:t>
            </a:r>
            <a:r>
              <a:rPr lang="en-US" sz="2400" b="1" dirty="0" err="1">
                <a:solidFill>
                  <a:prstClr val="black"/>
                </a:solidFill>
              </a:rPr>
              <a:t>tiêu</a:t>
            </a:r>
            <a:r>
              <a:rPr lang="en-US" sz="2400" b="1" dirty="0">
                <a:solidFill>
                  <a:prstClr val="black"/>
                </a:solidFill>
              </a:rPr>
              <a:t>, </a:t>
            </a:r>
            <a:r>
              <a:rPr lang="en-US" sz="2400" b="1" dirty="0" err="1">
                <a:solidFill>
                  <a:prstClr val="black"/>
                </a:solidFill>
              </a:rPr>
              <a:t>điều</a:t>
            </a:r>
            <a:r>
              <a:rPr lang="en-US" sz="2400" b="1" dirty="0" smtClean="0">
                <a:solidFill>
                  <a:prstClr val="black"/>
                </a:solidFill>
              </a:rPr>
              <a:t>. </a:t>
            </a:r>
            <a:r>
              <a:rPr lang="en-US" sz="2400" b="1" dirty="0" err="1" smtClean="0">
                <a:solidFill>
                  <a:prstClr val="black"/>
                </a:solidFill>
              </a:rPr>
              <a:t>Là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</a:rPr>
              <a:t>vùng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</a:rPr>
              <a:t>dẫn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</a:rPr>
              <a:t>đầu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</a:rPr>
              <a:t>cả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</a:rPr>
              <a:t>nước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</a:rPr>
              <a:t>về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</a:rPr>
              <a:t>diện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</a:rPr>
              <a:t>tích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</a:rPr>
              <a:t>trồng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</a:rPr>
              <a:t>cây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</a:rPr>
              <a:t>cao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</a:rPr>
              <a:t>su</a:t>
            </a:r>
            <a:r>
              <a:rPr lang="en-US" sz="2400" b="1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Cây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công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nghiệp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hàng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năm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và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cây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ăn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quả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cũng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là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thế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mạnh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của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vùng</a:t>
            </a:r>
            <a:r>
              <a:rPr lang="en-US" sz="2400" b="1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ü"/>
              <a:tabLst>
                <a:tab pos="323850" algn="l"/>
              </a:tabLst>
            </a:pPr>
            <a:r>
              <a:rPr lang="nl-NL" sz="2400" b="1" dirty="0">
                <a:solidFill>
                  <a:prstClr val="black"/>
                </a:solidFill>
              </a:rPr>
              <a:t>Mùa khô kéo dài &gt;&gt;&gt; thiếu </a:t>
            </a:r>
            <a:r>
              <a:rPr lang="nl-NL" sz="2400" b="1" dirty="0" smtClean="0">
                <a:solidFill>
                  <a:prstClr val="black"/>
                </a:solidFill>
              </a:rPr>
              <a:t>nước </a:t>
            </a:r>
            <a:r>
              <a:rPr lang="nl-NL" sz="2400" b="1" dirty="0" smtClean="0">
                <a:solidFill>
                  <a:prstClr val="black"/>
                </a:solidFill>
                <a:sym typeface="Wingdings" pitchFamily="2" charset="2"/>
              </a:rPr>
              <a:t> </a:t>
            </a:r>
            <a:r>
              <a:rPr lang="nl-NL" sz="2400" b="1" dirty="0">
                <a:solidFill>
                  <a:prstClr val="black"/>
                </a:solidFill>
              </a:rPr>
              <a:t>Phát triển thủy </a:t>
            </a:r>
            <a:r>
              <a:rPr lang="nl-NL" sz="2400" b="1" dirty="0" smtClean="0">
                <a:solidFill>
                  <a:prstClr val="black"/>
                </a:solidFill>
              </a:rPr>
              <a:t>lợi</a:t>
            </a:r>
            <a:endParaRPr lang="nl-NL" sz="2400" b="1" dirty="0">
              <a:solidFill>
                <a:prstClr val="black"/>
              </a:solidFill>
            </a:endParaRP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ü"/>
              <a:tabLst>
                <a:tab pos="323850" algn="l"/>
              </a:tabLst>
            </a:pPr>
            <a:r>
              <a:rPr lang="nl-NL" sz="2400" b="1" dirty="0">
                <a:solidFill>
                  <a:prstClr val="black"/>
                </a:solidFill>
              </a:rPr>
              <a:t>Rừng khai thác nhiều &gt;&gt;&gt; mất cân bằng sinh </a:t>
            </a:r>
            <a:r>
              <a:rPr lang="nl-NL" sz="2400" b="1" dirty="0" smtClean="0">
                <a:solidFill>
                  <a:prstClr val="black"/>
                </a:solidFill>
              </a:rPr>
              <a:t>thái </a:t>
            </a:r>
            <a:r>
              <a:rPr lang="nl-NL" sz="2400" b="1" dirty="0" smtClean="0">
                <a:solidFill>
                  <a:prstClr val="black"/>
                </a:solidFill>
                <a:sym typeface="Wingdings" pitchFamily="2" charset="2"/>
              </a:rPr>
              <a:t></a:t>
            </a:r>
            <a:r>
              <a:rPr lang="nl-NL" sz="2400" b="1" dirty="0">
                <a:solidFill>
                  <a:prstClr val="black"/>
                </a:solidFill>
              </a:rPr>
              <a:t>Bảo vệ vốn </a:t>
            </a:r>
            <a:r>
              <a:rPr lang="nl-NL" sz="2400" b="1" dirty="0" smtClean="0">
                <a:solidFill>
                  <a:prstClr val="black"/>
                </a:solidFill>
              </a:rPr>
              <a:t>rừng</a:t>
            </a:r>
          </a:p>
          <a:p>
            <a:pPr algn="just"/>
            <a:r>
              <a:rPr lang="nl-NL" sz="2400" b="1" dirty="0" smtClean="0">
                <a:solidFill>
                  <a:prstClr val="black"/>
                </a:solidFill>
              </a:rPr>
              <a:t>- </a:t>
            </a:r>
            <a:r>
              <a:rPr lang="en-US" sz="2400" b="1" dirty="0" err="1" smtClean="0">
                <a:solidFill>
                  <a:srgbClr val="FF0000"/>
                </a:solidFill>
              </a:rPr>
              <a:t>Chăn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nuôi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gia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súc</a:t>
            </a:r>
            <a:r>
              <a:rPr lang="en-US" sz="2400" b="1" dirty="0">
                <a:solidFill>
                  <a:prstClr val="black"/>
                </a:solidFill>
              </a:rPr>
              <a:t>, </a:t>
            </a:r>
            <a:r>
              <a:rPr lang="en-US" sz="2400" b="1" dirty="0" err="1">
                <a:solidFill>
                  <a:prstClr val="black"/>
                </a:solidFill>
              </a:rPr>
              <a:t>gia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cầm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theo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hướng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chăn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nuôi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công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nghiệp</a:t>
            </a:r>
            <a:endParaRPr lang="en-US" sz="2400" b="1" dirty="0">
              <a:solidFill>
                <a:prstClr val="black"/>
              </a:solidFill>
            </a:endParaRPr>
          </a:p>
          <a:p>
            <a:pPr algn="just"/>
            <a:r>
              <a:rPr lang="en-US" sz="2400" b="1" dirty="0" smtClean="0">
                <a:solidFill>
                  <a:prstClr val="black"/>
                </a:solidFill>
              </a:rPr>
              <a:t>- </a:t>
            </a:r>
            <a:r>
              <a:rPr lang="en-US" sz="2400" b="1" dirty="0" err="1" smtClean="0">
                <a:solidFill>
                  <a:prstClr val="black"/>
                </a:solidFill>
              </a:rPr>
              <a:t>Sản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xuất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thủy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sản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đem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lại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những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nguồn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lợi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lớn</a:t>
            </a:r>
            <a:endParaRPr lang="en-US" sz="2400" b="1" dirty="0">
              <a:solidFill>
                <a:prstClr val="black"/>
              </a:solidFill>
            </a:endParaRPr>
          </a:p>
          <a:p>
            <a:pPr algn="just">
              <a:lnSpc>
                <a:spcPct val="120000"/>
              </a:lnSpc>
              <a:tabLst>
                <a:tab pos="323850" algn="l"/>
              </a:tabLst>
            </a:pPr>
            <a:endParaRPr lang="en-US" sz="2400" b="1" dirty="0">
              <a:solidFill>
                <a:prstClr val="black"/>
              </a:solidFill>
            </a:endParaRPr>
          </a:p>
          <a:p>
            <a:pPr algn="just">
              <a:lnSpc>
                <a:spcPct val="120000"/>
              </a:lnSpc>
              <a:tabLst>
                <a:tab pos="323850" algn="l"/>
              </a:tabLst>
            </a:pPr>
            <a:endParaRPr lang="nl-NL" sz="2400" b="1" dirty="0" smtClean="0">
              <a:solidFill>
                <a:prstClr val="black"/>
              </a:solidFill>
            </a:endParaRP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ü"/>
              <a:tabLst>
                <a:tab pos="323850" algn="l"/>
              </a:tabLst>
            </a:pPr>
            <a:endParaRPr lang="en-US" sz="2000" b="1" dirty="0">
              <a:solidFill>
                <a:prstClr val="black"/>
              </a:solidFill>
            </a:endParaRPr>
          </a:p>
          <a:p>
            <a:pPr marL="342900" indent="-342900" algn="just">
              <a:buFontTx/>
              <a:buChar char="-"/>
            </a:pPr>
            <a:endParaRPr lang="en-US" sz="2400" b="1" dirty="0" smtClean="0">
              <a:solidFill>
                <a:prstClr val="black"/>
              </a:solidFill>
            </a:endParaRPr>
          </a:p>
          <a:p>
            <a:pPr marL="342900" indent="-342900" algn="just">
              <a:buFontTx/>
              <a:buChar char="-"/>
            </a:pPr>
            <a:endParaRPr lang="en-US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117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="" xmlns:a16="http://schemas.microsoft.com/office/drawing/2014/main" id="{D2281A38-8A7A-4FB1-A9A1-D0E6735949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0850906"/>
              </p:ext>
            </p:extLst>
          </p:nvPr>
        </p:nvGraphicFramePr>
        <p:xfrm>
          <a:off x="119743" y="201994"/>
          <a:ext cx="8077200" cy="64540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03AC5DB-BAD3-449D-BE4F-007AB1D22B8A}"/>
              </a:ext>
            </a:extLst>
          </p:cNvPr>
          <p:cNvSpPr txBox="1"/>
          <p:nvPr/>
        </p:nvSpPr>
        <p:spPr>
          <a:xfrm>
            <a:off x="8196944" y="482421"/>
            <a:ext cx="3516085" cy="592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b="1" dirty="0">
                <a:solidFill>
                  <a:srgbClr val="7030A0"/>
                </a:solidFill>
              </a:rPr>
              <a:t>NHẬN XÉT</a:t>
            </a:r>
          </a:p>
          <a:p>
            <a:pPr marL="457200" indent="-457200" algn="just">
              <a:lnSpc>
                <a:spcPct val="120000"/>
              </a:lnSpc>
              <a:buFontTx/>
              <a:buChar char="-"/>
            </a:pP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</a:rPr>
              <a:t>Cơ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</a:rPr>
              <a:t>cấu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</a:rPr>
              <a:t>kinh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</a:rPr>
              <a:t>tế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</a:rPr>
              <a:t>có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</a:rPr>
              <a:t>sự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</a:rPr>
              <a:t>chuyển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</a:rPr>
              <a:t>dịch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</a:rPr>
              <a:t>rõ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</a:rPr>
              <a:t>nét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</a:rPr>
              <a:t>tích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</a:rPr>
              <a:t>cực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457200" indent="-457200" algn="just">
              <a:lnSpc>
                <a:spcPct val="120000"/>
              </a:lnSpc>
              <a:buFontTx/>
              <a:buChar char="-"/>
            </a:pP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</a:rPr>
              <a:t>Tỉ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</a:rPr>
              <a:t>trọng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</a:rPr>
              <a:t>Nông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 –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</a:rPr>
              <a:t>lâm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 -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</a:rPr>
              <a:t>ngư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</a:rPr>
              <a:t>nghiệp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</a:rPr>
              <a:t>rất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</a:rPr>
              <a:t>nhỏ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</a:rPr>
              <a:t>dẫn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</a:rPr>
              <a:t>chứng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pPr marL="457200" indent="-457200" algn="just">
              <a:lnSpc>
                <a:spcPct val="120000"/>
              </a:lnSpc>
              <a:buFontTx/>
              <a:buChar char="-"/>
            </a:pP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</a:rPr>
              <a:t>Tỉ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</a:rPr>
              <a:t>trọng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</a:rPr>
              <a:t>Dịch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</a:rPr>
              <a:t>vụ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</a:rPr>
              <a:t>cao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</a:rPr>
              <a:t>nhất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</a:rPr>
              <a:t>và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</a:rPr>
              <a:t>tăng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</a:rPr>
              <a:t>lên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</a:rPr>
              <a:t>dẫn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</a:rPr>
              <a:t>chứng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6" name="Frame 5">
            <a:extLst>
              <a:ext uri="{FF2B5EF4-FFF2-40B4-BE49-F238E27FC236}">
                <a16:creationId xmlns="" xmlns:a16="http://schemas.microsoft.com/office/drawing/2014/main" id="{479A1D7B-0D6F-498D-B4E3-BBE0AE509F3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8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217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category"/>
        </p:bldSub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55DFDB3-65B7-40FB-A02A-0A007F028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135" y="361912"/>
            <a:ext cx="11243732" cy="1057275"/>
          </a:xfrm>
          <a:solidFill>
            <a:schemeClr val="accent5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rgbClr val="FFFF00"/>
                </a:solidFill>
              </a:rPr>
              <a:t>AI NHANH HƠN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E6A5753-6401-4B74-A8AE-B9CAAE867005}"/>
              </a:ext>
            </a:extLst>
          </p:cNvPr>
          <p:cNvSpPr txBox="1"/>
          <p:nvPr/>
        </p:nvSpPr>
        <p:spPr>
          <a:xfrm>
            <a:off x="414871" y="1551311"/>
            <a:ext cx="4762500" cy="4315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tabLst>
                <a:tab pos="228600" algn="l"/>
              </a:tabLst>
            </a:pPr>
            <a:r>
              <a:rPr lang="en-US" sz="28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1: </a:t>
            </a:r>
            <a:r>
              <a:rPr lang="en-US" sz="28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Trung</a:t>
            </a: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tâm</a:t>
            </a: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nghiệp</a:t>
            </a: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Đông</a:t>
            </a: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Nam </a:t>
            </a:r>
            <a:r>
              <a:rPr lang="en-US" sz="28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marL="342900" marR="0" lvl="0" indent="-34290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  <a:tabLst>
                <a:tab pos="228600" algn="l"/>
              </a:tabLst>
            </a:pP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Biên</a:t>
            </a: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Hòa</a:t>
            </a: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342900" marR="0" lvl="0" indent="-34290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  <a:tabLst>
                <a:tab pos="228600" algn="l"/>
              </a:tabLst>
            </a:pP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Vũng</a:t>
            </a: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Tàu</a:t>
            </a: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342900" marR="0" lvl="0" indent="-34290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  <a:tabLst>
                <a:tab pos="228600" algn="l"/>
              </a:tabLst>
            </a:pP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Thủ</a:t>
            </a: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Dầu</a:t>
            </a: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342900" marR="0" lvl="0" indent="-34290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  <a:tabLst>
                <a:tab pos="228600" algn="l"/>
              </a:tabLst>
            </a:pP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TP.HCM.</a:t>
            </a:r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E1FC03DE-710A-46A1-A3BD-786F7489F620}"/>
              </a:ext>
            </a:extLst>
          </p:cNvPr>
          <p:cNvSpPr/>
          <p:nvPr/>
        </p:nvSpPr>
        <p:spPr>
          <a:xfrm>
            <a:off x="334437" y="5168180"/>
            <a:ext cx="609600" cy="62103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sky, outdoor, city, day&#10;&#10;Description automatically generated">
            <a:extLst>
              <a:ext uri="{FF2B5EF4-FFF2-40B4-BE49-F238E27FC236}">
                <a16:creationId xmlns="" xmlns:a16="http://schemas.microsoft.com/office/drawing/2014/main" id="{0C8CBE93-B68A-4327-A262-3F837B4719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053594"/>
            <a:ext cx="6519333" cy="3667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Frame 5">
            <a:extLst>
              <a:ext uri="{FF2B5EF4-FFF2-40B4-BE49-F238E27FC236}">
                <a16:creationId xmlns="" xmlns:a16="http://schemas.microsoft.com/office/drawing/2014/main" id="{479A1D7B-0D6F-498D-B4E3-BBE0AE509F3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8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910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55DFDB3-65B7-40FB-A02A-0A007F028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44" y="345200"/>
            <a:ext cx="11382375" cy="1057275"/>
          </a:xfrm>
          <a:solidFill>
            <a:schemeClr val="accent5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rgbClr val="FFFF00"/>
                </a:solidFill>
              </a:rPr>
              <a:t>AI NHANH HƠN</a:t>
            </a:r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E1FC03DE-710A-46A1-A3BD-786F7489F620}"/>
              </a:ext>
            </a:extLst>
          </p:cNvPr>
          <p:cNvSpPr/>
          <p:nvPr/>
        </p:nvSpPr>
        <p:spPr>
          <a:xfrm>
            <a:off x="380325" y="3962240"/>
            <a:ext cx="609600" cy="62103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AA09766-FC49-4BA2-8F2A-F75131FD612E}"/>
              </a:ext>
            </a:extLst>
          </p:cNvPr>
          <p:cNvSpPr txBox="1"/>
          <p:nvPr/>
        </p:nvSpPr>
        <p:spPr>
          <a:xfrm>
            <a:off x="483057" y="1513303"/>
            <a:ext cx="6129339" cy="4315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tabLst>
                <a:tab pos="228600" algn="l"/>
              </a:tabLst>
            </a:pP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Câu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2: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Ngành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công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nghiệp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nào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có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mặt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ở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tất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cả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các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trung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tâm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ông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nghiệp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?</a:t>
            </a:r>
          </a:p>
          <a:p>
            <a:pPr marL="342900" marR="0" lvl="0" indent="-34290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  <a:tabLst>
                <a:tab pos="228600" algn="l"/>
              </a:tabLst>
            </a:pP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Sản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xuất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vật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liệu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xây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dựng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342900" marR="0" lvl="0" indent="-34290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  <a:tabLst>
                <a:tab pos="228600" algn="l"/>
              </a:tabLst>
            </a:pP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Chế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biến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lương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thực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thực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phẩm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342900" marR="0" lvl="0" indent="-34290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  <a:tabLst>
                <a:tab pos="228600" algn="l"/>
              </a:tabLst>
            </a:pP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Sản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xuất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hàng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tiêu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dùng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342900" marR="0" lvl="0" indent="-34290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  <a:tabLst>
                <a:tab pos="228600" algn="l"/>
              </a:tabLst>
            </a:pP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Năng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lượng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</p:txBody>
      </p:sp>
      <p:pic>
        <p:nvPicPr>
          <p:cNvPr id="2050" name="Picture 2" descr="Trách nhiệm xã hội đối với môi trường: Nhìn từ các doanh nghiệp chế biến  thủy sản tại Thanh Hóa">
            <a:extLst>
              <a:ext uri="{FF2B5EF4-FFF2-40B4-BE49-F238E27FC236}">
                <a16:creationId xmlns="" xmlns:a16="http://schemas.microsoft.com/office/drawing/2014/main" id="{EBDA9FDB-2152-41B1-A8F4-2B618C067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5" y="2244285"/>
            <a:ext cx="4876800" cy="3105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ame 5">
            <a:extLst>
              <a:ext uri="{FF2B5EF4-FFF2-40B4-BE49-F238E27FC236}">
                <a16:creationId xmlns="" xmlns:a16="http://schemas.microsoft.com/office/drawing/2014/main" id="{479A1D7B-0D6F-498D-B4E3-BBE0AE509F3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8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75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55DFDB3-65B7-40FB-A02A-0A007F028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08" y="495300"/>
            <a:ext cx="11337469" cy="1057275"/>
          </a:xfrm>
          <a:solidFill>
            <a:schemeClr val="accent5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rgbClr val="FFFF00"/>
                </a:solidFill>
              </a:rPr>
              <a:t>AI NHANH HƠN</a:t>
            </a:r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E1FC03DE-710A-46A1-A3BD-786F7489F620}"/>
              </a:ext>
            </a:extLst>
          </p:cNvPr>
          <p:cNvSpPr/>
          <p:nvPr/>
        </p:nvSpPr>
        <p:spPr>
          <a:xfrm>
            <a:off x="480337" y="3584257"/>
            <a:ext cx="609600" cy="62103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566C996-4261-4247-9875-8AA54800BF33}"/>
              </a:ext>
            </a:extLst>
          </p:cNvPr>
          <p:cNvSpPr txBox="1"/>
          <p:nvPr/>
        </p:nvSpPr>
        <p:spPr>
          <a:xfrm>
            <a:off x="561975" y="1736435"/>
            <a:ext cx="6134100" cy="3711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tabLst>
                <a:tab pos="228600" algn="l"/>
              </a:tabLst>
            </a:pP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Câu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3: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Nhà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máy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thủy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được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phát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triển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ở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hai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tỉnh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nào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?</a:t>
            </a:r>
          </a:p>
          <a:p>
            <a:pPr marL="342900" marR="0" lvl="0" indent="-34290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  <a:tabLst>
                <a:tab pos="228600" algn="l"/>
              </a:tabLst>
            </a:pP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Bình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Dương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và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Bình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Phước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342900" marR="0" lvl="0" indent="-34290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  <a:tabLst>
                <a:tab pos="228600" algn="l"/>
              </a:tabLst>
            </a:pP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Bình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Phước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và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Đồng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Nai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342900" marR="0" lvl="0" indent="-34290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  <a:tabLst>
                <a:tab pos="228600" algn="l"/>
              </a:tabLst>
            </a:pP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Đồng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Nai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và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Bà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Rịa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–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Vũng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Tàu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342900" marR="0" lvl="0" indent="-34290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  <a:tabLst>
                <a:tab pos="228600" algn="l"/>
              </a:tabLst>
            </a:pP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Bà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Rịa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-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Vũng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Tàu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và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Bình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Phước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</p:txBody>
      </p:sp>
      <p:pic>
        <p:nvPicPr>
          <p:cNvPr id="9" name="Picture 8" descr="A picture containing sky, outdoor, train, water&#10;&#10;Description automatically generated">
            <a:extLst>
              <a:ext uri="{FF2B5EF4-FFF2-40B4-BE49-F238E27FC236}">
                <a16:creationId xmlns="" xmlns:a16="http://schemas.microsoft.com/office/drawing/2014/main" id="{1CF7B6F9-8B3A-496E-8B96-D068DB21F1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654" y="1877873"/>
            <a:ext cx="4932423" cy="2872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Frame 5">
            <a:extLst>
              <a:ext uri="{FF2B5EF4-FFF2-40B4-BE49-F238E27FC236}">
                <a16:creationId xmlns="" xmlns:a16="http://schemas.microsoft.com/office/drawing/2014/main" id="{479A1D7B-0D6F-498D-B4E3-BBE0AE509F3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8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65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="" xmlns:a16="http://schemas.microsoft.com/office/drawing/2014/main" id="{4EEACF61-EA17-4AD4-AE1B-9517EFC666E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6684708"/>
              </p:ext>
            </p:extLst>
          </p:nvPr>
        </p:nvGraphicFramePr>
        <p:xfrm>
          <a:off x="1427883" y="4298426"/>
          <a:ext cx="9106809" cy="25217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96684">
                  <a:extLst>
                    <a:ext uri="{9D8B030D-6E8A-4147-A177-3AD203B41FA5}">
                      <a16:colId xmlns="" xmlns:a16="http://schemas.microsoft.com/office/drawing/2014/main" val="857147261"/>
                    </a:ext>
                  </a:extLst>
                </a:gridCol>
                <a:gridCol w="2362200">
                  <a:extLst>
                    <a:ext uri="{9D8B030D-6E8A-4147-A177-3AD203B41FA5}">
                      <a16:colId xmlns="" xmlns:a16="http://schemas.microsoft.com/office/drawing/2014/main" val="3456707850"/>
                    </a:ext>
                  </a:extLst>
                </a:gridCol>
                <a:gridCol w="2447925">
                  <a:extLst>
                    <a:ext uri="{9D8B030D-6E8A-4147-A177-3AD203B41FA5}">
                      <a16:colId xmlns="" xmlns:a16="http://schemas.microsoft.com/office/drawing/2014/main" val="779789265"/>
                    </a:ext>
                  </a:extLst>
                </a:gridCol>
              </a:tblGrid>
              <a:tr h="518634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Ngành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76350" algn="l"/>
                        </a:tabLs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Công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nghiệp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Nông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nghiệp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46024175"/>
                  </a:ext>
                </a:extLst>
              </a:tr>
              <a:tr h="667692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sz="2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nổi</a:t>
                      </a:r>
                      <a:r>
                        <a:rPr lang="en-US" sz="2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bật</a:t>
                      </a:r>
                      <a:endParaRPr lang="en-US" sz="2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+mn-lt"/>
                        </a:rPr>
                        <a:t> </a:t>
                      </a:r>
                      <a:endParaRPr lang="en-US" sz="2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+mn-lt"/>
                        </a:rPr>
                        <a:t> </a:t>
                      </a:r>
                      <a:endParaRPr lang="en-US" sz="2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627697879"/>
                  </a:ext>
                </a:extLst>
              </a:tr>
              <a:tr h="667692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96950" algn="ctr"/>
                        </a:tabLst>
                      </a:pPr>
                      <a:r>
                        <a:rPr lang="en-US" sz="28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ngành</a:t>
                      </a:r>
                      <a:endParaRPr lang="en-US" sz="2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+mn-lt"/>
                        </a:rPr>
                        <a:t> </a:t>
                      </a:r>
                      <a:endParaRPr lang="en-US" sz="2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+mn-lt"/>
                        </a:rPr>
                        <a:t> </a:t>
                      </a:r>
                      <a:endParaRPr lang="en-US" sz="2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03367645"/>
                  </a:ext>
                </a:extLst>
              </a:tr>
              <a:tr h="667692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96950" algn="ctr"/>
                        </a:tabLst>
                      </a:pPr>
                      <a:r>
                        <a:rPr lang="en-US" sz="28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2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khăn</a:t>
                      </a:r>
                      <a:r>
                        <a:rPr lang="en-US" sz="2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endParaRPr lang="en-US" sz="2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763374654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936F1ED-9DBC-40A3-B91B-A8EAC228F583}"/>
              </a:ext>
            </a:extLst>
          </p:cNvPr>
          <p:cNvSpPr/>
          <p:nvPr/>
        </p:nvSpPr>
        <p:spPr>
          <a:xfrm>
            <a:off x="6336178" y="2252210"/>
            <a:ext cx="151127" cy="1892649"/>
          </a:xfrm>
          <a:prstGeom prst="rect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6" descr="Image result for iNDUSTRY ICON&quot;">
            <a:extLst>
              <a:ext uri="{FF2B5EF4-FFF2-40B4-BE49-F238E27FC236}">
                <a16:creationId xmlns="" xmlns:a16="http://schemas.microsoft.com/office/drawing/2014/main" id="{BB41A2E9-F140-4C13-9E2C-7E694BF97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060" y="1708821"/>
            <a:ext cx="2208997" cy="2208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Image result for Agriculture ICON&quot;">
            <a:extLst>
              <a:ext uri="{FF2B5EF4-FFF2-40B4-BE49-F238E27FC236}">
                <a16:creationId xmlns="" xmlns:a16="http://schemas.microsoft.com/office/drawing/2014/main" id="{2814447E-0F42-4A7F-ABEE-0AE48F2D9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2" t="22291" r="23137" b="21176"/>
          <a:stretch/>
        </p:blipFill>
        <p:spPr bwMode="auto">
          <a:xfrm>
            <a:off x="277483" y="1426660"/>
            <a:ext cx="2705748" cy="276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="" xmlns:a16="http://schemas.microsoft.com/office/drawing/2014/main" id="{1D114BF2-163F-4F97-8750-B8465F55968F}"/>
              </a:ext>
            </a:extLst>
          </p:cNvPr>
          <p:cNvSpPr txBox="1">
            <a:spLocks/>
          </p:cNvSpPr>
          <p:nvPr/>
        </p:nvSpPr>
        <p:spPr>
          <a:xfrm>
            <a:off x="6715191" y="2343279"/>
            <a:ext cx="2657412" cy="172327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30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ÔNG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</a:p>
        </p:txBody>
      </p:sp>
      <p:sp>
        <p:nvSpPr>
          <p:cNvPr id="11" name="Title 1">
            <a:extLst>
              <a:ext uri="{FF2B5EF4-FFF2-40B4-BE49-F238E27FC236}">
                <a16:creationId xmlns="" xmlns:a16="http://schemas.microsoft.com/office/drawing/2014/main" id="{C848D9CA-84E3-4390-87CE-C8A7A79DAA19}"/>
              </a:ext>
            </a:extLst>
          </p:cNvPr>
          <p:cNvSpPr txBox="1">
            <a:spLocks/>
          </p:cNvSpPr>
          <p:nvPr/>
        </p:nvSpPr>
        <p:spPr>
          <a:xfrm>
            <a:off x="3452295" y="2299121"/>
            <a:ext cx="2657412" cy="172327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30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ÔNG NGHIỆP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Image result for icon rice&quot;">
            <a:extLst>
              <a:ext uri="{FF2B5EF4-FFF2-40B4-BE49-F238E27FC236}">
                <a16:creationId xmlns="" xmlns:a16="http://schemas.microsoft.com/office/drawing/2014/main" id="{A75B3BA8-A75F-4791-B514-460C99D6C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0" y="4230287"/>
            <a:ext cx="1209591" cy="120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icon pig&quot;">
            <a:extLst>
              <a:ext uri="{FF2B5EF4-FFF2-40B4-BE49-F238E27FC236}">
                <a16:creationId xmlns="" xmlns:a16="http://schemas.microsoft.com/office/drawing/2014/main" id="{01C516BC-CBDB-4C9D-86B8-FA5D380FB8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2889" y1="76923" x2="42889" y2="76923"/>
                        <a14:foregroundMark x1="66111" y1="78846" x2="66111" y2="78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87" t="13909" r="19830" b="13861"/>
          <a:stretch/>
        </p:blipFill>
        <p:spPr bwMode="auto">
          <a:xfrm flipH="1">
            <a:off x="109900" y="5830095"/>
            <a:ext cx="1239621" cy="863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picture containing room, refrigerator&#10;&#10;Description automatically generated">
            <a:extLst>
              <a:ext uri="{FF2B5EF4-FFF2-40B4-BE49-F238E27FC236}">
                <a16:creationId xmlns="" xmlns:a16="http://schemas.microsoft.com/office/drawing/2014/main" id="{BCF3A877-C59B-4F9B-8A33-379E415F81B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5" t="70238" r="66642" b="7208"/>
          <a:stretch/>
        </p:blipFill>
        <p:spPr>
          <a:xfrm>
            <a:off x="10764159" y="5391157"/>
            <a:ext cx="1131292" cy="1302839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2B0F6559-22CD-4248-AB6D-E04E7C390D82}"/>
              </a:ext>
            </a:extLst>
          </p:cNvPr>
          <p:cNvSpPr txBox="1">
            <a:spLocks/>
          </p:cNvSpPr>
          <p:nvPr/>
        </p:nvSpPr>
        <p:spPr>
          <a:xfrm>
            <a:off x="2743201" y="164082"/>
            <a:ext cx="6895859" cy="1085870"/>
          </a:xfrm>
          <a:prstGeom prst="rect">
            <a:avLst/>
          </a:prstGeom>
          <a:solidFill>
            <a:srgbClr val="002060"/>
          </a:solidFill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IV. TÌNH HÌNH PHÁT TRIỂN KINH TẾ</a:t>
            </a:r>
          </a:p>
        </p:txBody>
      </p:sp>
      <p:pic>
        <p:nvPicPr>
          <p:cNvPr id="18" name="Picture 17" descr="A screenshot of a cell phone&#10;&#10;Description automatically generated">
            <a:extLst>
              <a:ext uri="{FF2B5EF4-FFF2-40B4-BE49-F238E27FC236}">
                <a16:creationId xmlns="" xmlns:a16="http://schemas.microsoft.com/office/drawing/2014/main" id="{EDC14345-A147-46B3-83C2-410F163735A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" t="77900" r="72448"/>
          <a:stretch/>
        </p:blipFill>
        <p:spPr>
          <a:xfrm>
            <a:off x="10651651" y="4022463"/>
            <a:ext cx="1287932" cy="113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205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44F45AC-BB37-409D-A645-5EACC8653BBB}"/>
              </a:ext>
            </a:extLst>
          </p:cNvPr>
          <p:cNvSpPr txBox="1"/>
          <p:nvPr/>
        </p:nvSpPr>
        <p:spPr>
          <a:xfrm>
            <a:off x="632735" y="1856642"/>
            <a:ext cx="5129892" cy="4315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tabLst>
                <a:tab pos="228600" algn="l"/>
              </a:tabLst>
            </a:pP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Câu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4: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Cây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công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nghiệp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lâu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năm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nào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không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tiêu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biểu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của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vùng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Đông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Nam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Bộ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?</a:t>
            </a:r>
          </a:p>
          <a:p>
            <a:pPr marL="342900" marR="0" lvl="0" indent="-34290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  <a:tabLst>
                <a:tab pos="228600" algn="l"/>
              </a:tabLst>
            </a:pP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Cao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342900" marR="0" lvl="0" indent="-34290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  <a:tabLst>
                <a:tab pos="228600" algn="l"/>
              </a:tabLst>
            </a:pP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Điều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342900" marR="0" lvl="0" indent="-34290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  <a:tabLst>
                <a:tab pos="228600" algn="l"/>
              </a:tabLst>
            </a:pP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Hồ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tiêu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342900" marR="0" lvl="0" indent="-34290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  <a:tabLst>
                <a:tab pos="228600" algn="l"/>
              </a:tabLst>
            </a:pP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Cà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phê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55DFDB3-65B7-40FB-A02A-0A007F028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03" y="572589"/>
            <a:ext cx="11057164" cy="1057275"/>
          </a:xfrm>
          <a:solidFill>
            <a:schemeClr val="accent5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rgbClr val="FFFF00"/>
                </a:solidFill>
              </a:rPr>
              <a:t>AI NHANH HƠN</a:t>
            </a:r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E1FC03DE-710A-46A1-A3BD-786F7489F620}"/>
              </a:ext>
            </a:extLst>
          </p:cNvPr>
          <p:cNvSpPr/>
          <p:nvPr/>
        </p:nvSpPr>
        <p:spPr>
          <a:xfrm>
            <a:off x="502103" y="5489536"/>
            <a:ext cx="609600" cy="62103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Cà phê Robusta (Cà phê vối) là gì? - iCup">
            <a:extLst>
              <a:ext uri="{FF2B5EF4-FFF2-40B4-BE49-F238E27FC236}">
                <a16:creationId xmlns="" xmlns:a16="http://schemas.microsoft.com/office/drawing/2014/main" id="{D46ACCB7-4D77-4A28-BBC0-339945F13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495" y="2515718"/>
            <a:ext cx="5378904" cy="3456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ame 5">
            <a:extLst>
              <a:ext uri="{FF2B5EF4-FFF2-40B4-BE49-F238E27FC236}">
                <a16:creationId xmlns="" xmlns:a16="http://schemas.microsoft.com/office/drawing/2014/main" id="{479A1D7B-0D6F-498D-B4E3-BBE0AE509F3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8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678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9F9C224-100C-4D4C-BC09-0DAD35235C46}"/>
              </a:ext>
            </a:extLst>
          </p:cNvPr>
          <p:cNvSpPr txBox="1"/>
          <p:nvPr/>
        </p:nvSpPr>
        <p:spPr>
          <a:xfrm>
            <a:off x="556533" y="1597366"/>
            <a:ext cx="6920592" cy="4315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tabLst>
                <a:tab pos="228600" algn="l"/>
              </a:tabLst>
            </a:pP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Câu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5: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Vùng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có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thế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mạnh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phát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triển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cây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công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nghiệp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lâu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năm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bởi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có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các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nhân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tố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tự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nhiên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nổi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bật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là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gì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?</a:t>
            </a:r>
          </a:p>
          <a:p>
            <a:pPr marL="342900" marR="0" lvl="0" indent="-34290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  <a:tabLst>
                <a:tab pos="228600" algn="l"/>
              </a:tabLst>
            </a:pP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Đất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trồng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và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khí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hậu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342900" marR="0" lvl="0" indent="-34290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  <a:tabLst>
                <a:tab pos="228600" algn="l"/>
              </a:tabLst>
            </a:pP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Địa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hình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và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nguồn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nước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342900" marR="0" lvl="0" indent="-34290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  <a:tabLst>
                <a:tab pos="228600" algn="l"/>
              </a:tabLst>
            </a:pP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Nguồn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nước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và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khí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hậu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342900" marR="0" lvl="0" indent="-34290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  <a:tabLst>
                <a:tab pos="228600" algn="l"/>
              </a:tabLst>
            </a:pP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Địa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hình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và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đất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trồng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55DFDB3-65B7-40FB-A02A-0A007F028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3" y="321271"/>
            <a:ext cx="11468100" cy="1057275"/>
          </a:xfrm>
          <a:solidFill>
            <a:schemeClr val="accent5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rgbClr val="FFFF00"/>
                </a:solidFill>
              </a:rPr>
              <a:t>AI NHANH HƠN</a:t>
            </a:r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E1FC03DE-710A-46A1-A3BD-786F7489F620}"/>
              </a:ext>
            </a:extLst>
          </p:cNvPr>
          <p:cNvSpPr/>
          <p:nvPr/>
        </p:nvSpPr>
        <p:spPr>
          <a:xfrm>
            <a:off x="465364" y="3413784"/>
            <a:ext cx="609600" cy="62103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348526D-C680-4077-A0F2-E6CC8D9F58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3" b="24745"/>
          <a:stretch/>
        </p:blipFill>
        <p:spPr>
          <a:xfrm>
            <a:off x="8879514" y="3556704"/>
            <a:ext cx="2241655" cy="13853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15CDC48-61E7-4F96-B20C-D62EF158D4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189" y="3429067"/>
            <a:ext cx="3050987" cy="1640753"/>
          </a:xfrm>
          <a:prstGeom prst="rect">
            <a:avLst/>
          </a:prstGeom>
        </p:spPr>
      </p:pic>
      <p:sp>
        <p:nvSpPr>
          <p:cNvPr id="8" name="Frame 7">
            <a:extLst>
              <a:ext uri="{FF2B5EF4-FFF2-40B4-BE49-F238E27FC236}">
                <a16:creationId xmlns="" xmlns:a16="http://schemas.microsoft.com/office/drawing/2014/main" id="{479A1D7B-0D6F-498D-B4E3-BBE0AE509F3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8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412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91AFD0E-C740-483C-B4D6-08F42689B02C}"/>
              </a:ext>
            </a:extLst>
          </p:cNvPr>
          <p:cNvSpPr txBox="1"/>
          <p:nvPr/>
        </p:nvSpPr>
        <p:spPr>
          <a:xfrm>
            <a:off x="346985" y="1392221"/>
            <a:ext cx="11416395" cy="3711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tabLst>
                <a:tab pos="228600" algn="l"/>
              </a:tabLst>
            </a:pP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Câu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6: 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Rừng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đầu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nguồn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cần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được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bảo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vệ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trong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vùng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vì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lí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do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chủ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yếu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nào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dưới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đây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?</a:t>
            </a:r>
          </a:p>
          <a:p>
            <a:pPr marL="342900" marR="0" lvl="0" indent="-34290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  <a:tabLst>
                <a:tab pos="228600" algn="l"/>
              </a:tabLst>
            </a:pP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Cung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cấp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gỗ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củi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nguyên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liệu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cho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công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nghiệp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342900" marR="0" lvl="0" indent="-34290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  <a:tabLst>
                <a:tab pos="228600" algn="l"/>
              </a:tabLst>
            </a:pP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Cân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bằng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hệ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sinh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thái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bảo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vệ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nguồn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nước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342900" marR="0" lvl="0" indent="-34290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  <a:tabLst>
                <a:tab pos="228600" algn="l"/>
              </a:tabLst>
            </a:pP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Bảo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tồn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nguồn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gen,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phát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triển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du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lịch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sinh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thái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342900" marR="0" lvl="0" indent="-34290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  <a:tabLst>
                <a:tab pos="228600" algn="l"/>
              </a:tabLst>
            </a:pP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Nâng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cao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chất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lượng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đời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sống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người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dân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55DFDB3-65B7-40FB-A02A-0A007F028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855" y="310011"/>
            <a:ext cx="11416393" cy="1057275"/>
          </a:xfrm>
          <a:solidFill>
            <a:schemeClr val="accent5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rgbClr val="FFFF00"/>
                </a:solidFill>
              </a:rPr>
              <a:t>AI NHANH HƠN</a:t>
            </a:r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E1FC03DE-710A-46A1-A3BD-786F7489F620}"/>
              </a:ext>
            </a:extLst>
          </p:cNvPr>
          <p:cNvSpPr/>
          <p:nvPr/>
        </p:nvSpPr>
        <p:spPr>
          <a:xfrm>
            <a:off x="288516" y="3173104"/>
            <a:ext cx="620487" cy="62103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5148811-33A2-4B2B-9985-A0FB215125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618" y="4997651"/>
            <a:ext cx="1532161" cy="15335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E17CCA0-C4FB-443B-A9BF-5D6FC4E0A2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439" y="2625740"/>
            <a:ext cx="1644044" cy="17157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99DB0900-5306-4C5C-BEBB-0D10F598DC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453" y="4997651"/>
            <a:ext cx="1533559" cy="15335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5ECE0FD0-9F29-43DF-9E3B-233CFCDB5C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276" y="4718232"/>
            <a:ext cx="1644045" cy="1716899"/>
          </a:xfrm>
          <a:prstGeom prst="rect">
            <a:avLst/>
          </a:prstGeom>
        </p:spPr>
      </p:pic>
      <p:sp>
        <p:nvSpPr>
          <p:cNvPr id="9" name="Frame 8">
            <a:extLst>
              <a:ext uri="{FF2B5EF4-FFF2-40B4-BE49-F238E27FC236}">
                <a16:creationId xmlns="" xmlns:a16="http://schemas.microsoft.com/office/drawing/2014/main" id="{479A1D7B-0D6F-498D-B4E3-BBE0AE509F3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8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207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5 Powerful Ways to Give Thanks to Your People">
            <a:extLst>
              <a:ext uri="{FF2B5EF4-FFF2-40B4-BE49-F238E27FC236}">
                <a16:creationId xmlns="" xmlns:a16="http://schemas.microsoft.com/office/drawing/2014/main" id="{1E6D1591-8F71-4088-B5D7-8A0F52BB85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83" r="-1" b="-1"/>
          <a:stretch/>
        </p:blipFill>
        <p:spPr bwMode="auto">
          <a:xfrm>
            <a:off x="321784" y="321733"/>
            <a:ext cx="11548535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6892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1A1D004-AEEC-496B-9CDA-C560797E579A}"/>
              </a:ext>
            </a:extLst>
          </p:cNvPr>
          <p:cNvSpPr txBox="1"/>
          <p:nvPr/>
        </p:nvSpPr>
        <p:spPr>
          <a:xfrm>
            <a:off x="175777" y="206674"/>
            <a:ext cx="9262107" cy="64633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IV. TÌNH HÌNH PHÁT TRIỂN KINH TẾ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7F37608-028C-4E7A-BE99-57D68E22CA2A}"/>
              </a:ext>
            </a:extLst>
          </p:cNvPr>
          <p:cNvSpPr txBox="1"/>
          <p:nvPr/>
        </p:nvSpPr>
        <p:spPr>
          <a:xfrm>
            <a:off x="175776" y="1001465"/>
            <a:ext cx="3637773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sz="3600" b="1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600" b="1" dirty="0" err="1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3600" b="1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nghiệp</a:t>
            </a:r>
            <a:endParaRPr lang="en-US" sz="3600" b="1" dirty="0">
              <a:solidFill>
                <a:prstClr val="black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7537784B-0B85-42B3-8635-93ED00BE7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779" y="3109006"/>
            <a:ext cx="11247308" cy="646331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+mn-lt"/>
              </a:rPr>
              <a:t>Dựa</a:t>
            </a:r>
            <a:r>
              <a:rPr lang="en-US" sz="28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+mn-lt"/>
              </a:rPr>
              <a:t>vào</a:t>
            </a:r>
            <a:r>
              <a:rPr lang="en-US" sz="28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+mn-lt"/>
              </a:rPr>
              <a:t>nội</a:t>
            </a:r>
            <a:r>
              <a:rPr lang="en-US" sz="2800" b="1" dirty="0" smtClean="0">
                <a:solidFill>
                  <a:srgbClr val="C00000"/>
                </a:solidFill>
                <a:latin typeface="+mn-lt"/>
              </a:rPr>
              <a:t> dung SGK, </a:t>
            </a:r>
            <a:r>
              <a:rPr lang="en-US" sz="2800" b="1" dirty="0" err="1" smtClean="0">
                <a:solidFill>
                  <a:srgbClr val="C00000"/>
                </a:solidFill>
                <a:latin typeface="+mn-lt"/>
              </a:rPr>
              <a:t>trình</a:t>
            </a:r>
            <a:r>
              <a:rPr lang="en-US" sz="28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+mn-lt"/>
              </a:rPr>
              <a:t>bày</a:t>
            </a:r>
            <a:r>
              <a:rPr lang="en-US" sz="28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+mn-lt"/>
              </a:rPr>
              <a:t>đặc</a:t>
            </a:r>
            <a:r>
              <a:rPr lang="en-US" sz="28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+mn-lt"/>
              </a:rPr>
              <a:t>điểm</a:t>
            </a:r>
            <a:r>
              <a:rPr lang="en-US" sz="28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+mn-lt"/>
              </a:rPr>
              <a:t>ngành</a:t>
            </a:r>
            <a:r>
              <a:rPr lang="en-US" sz="28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+mn-lt"/>
              </a:rPr>
              <a:t>công</a:t>
            </a:r>
            <a:r>
              <a:rPr lang="en-US" sz="28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+mn-lt"/>
              </a:rPr>
              <a:t>nghiệp</a:t>
            </a:r>
            <a:r>
              <a:rPr lang="en-US" sz="28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+mn-lt"/>
              </a:rPr>
              <a:t>của</a:t>
            </a:r>
            <a:r>
              <a:rPr lang="en-US" sz="28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+mn-lt"/>
              </a:rPr>
              <a:t>vùng</a:t>
            </a:r>
            <a:r>
              <a:rPr lang="en-US" sz="28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+mn-lt"/>
              </a:rPr>
              <a:t>trước</a:t>
            </a:r>
            <a:r>
              <a:rPr lang="en-US" sz="28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+mn-lt"/>
              </a:rPr>
              <a:t>và</a:t>
            </a:r>
            <a:r>
              <a:rPr lang="en-US" sz="28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+mn-lt"/>
              </a:rPr>
              <a:t>sau</a:t>
            </a:r>
            <a:r>
              <a:rPr lang="en-US" sz="28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+mn-lt"/>
              </a:rPr>
              <a:t>khi</a:t>
            </a:r>
            <a:r>
              <a:rPr lang="en-US" sz="28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+mn-lt"/>
              </a:rPr>
              <a:t>đất</a:t>
            </a:r>
            <a:r>
              <a:rPr lang="en-US" sz="28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+mn-lt"/>
              </a:rPr>
              <a:t>nước</a:t>
            </a:r>
            <a:r>
              <a:rPr lang="en-US" sz="28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+mn-lt"/>
              </a:rPr>
              <a:t>thống</a:t>
            </a:r>
            <a:r>
              <a:rPr lang="en-US" sz="28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+mn-lt"/>
              </a:rPr>
              <a:t>nhất</a:t>
            </a:r>
            <a:r>
              <a:rPr lang="en-US" sz="2800" b="1" dirty="0" smtClean="0">
                <a:solidFill>
                  <a:srgbClr val="C00000"/>
                </a:solidFill>
                <a:latin typeface="+mn-lt"/>
              </a:rPr>
              <a:t>? </a:t>
            </a:r>
            <a:endParaRPr lang="en-US" sz="2800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2081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24EA99C-52F9-482A-9D8F-E3371D199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19" y="1914191"/>
            <a:ext cx="12065249" cy="37963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1A1D004-AEEC-496B-9CDA-C560797E579A}"/>
              </a:ext>
            </a:extLst>
          </p:cNvPr>
          <p:cNvSpPr txBox="1"/>
          <p:nvPr/>
        </p:nvSpPr>
        <p:spPr>
          <a:xfrm>
            <a:off x="175777" y="206674"/>
            <a:ext cx="9262107" cy="64633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IV. TÌNH HÌNH PHÁT TRIỂN KINH TẾ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7F37608-028C-4E7A-BE99-57D68E22CA2A}"/>
              </a:ext>
            </a:extLst>
          </p:cNvPr>
          <p:cNvSpPr txBox="1"/>
          <p:nvPr/>
        </p:nvSpPr>
        <p:spPr>
          <a:xfrm>
            <a:off x="924704" y="1024143"/>
            <a:ext cx="3637773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sz="3600" b="1" dirty="0" smtClean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600" b="1" dirty="0" err="1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3600" b="1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nghiệp</a:t>
            </a:r>
            <a:endParaRPr lang="en-US" sz="3600" b="1" dirty="0">
              <a:solidFill>
                <a:schemeClr val="tx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7537784B-0B85-42B3-8635-93ED00BE7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232" y="1737408"/>
            <a:ext cx="9480429" cy="646331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+mn-lt"/>
              </a:rPr>
              <a:t>Bảng</a:t>
            </a:r>
            <a:r>
              <a:rPr lang="en-US" sz="2800" b="1" dirty="0">
                <a:solidFill>
                  <a:srgbClr val="C00000"/>
                </a:solidFill>
                <a:latin typeface="+mn-lt"/>
              </a:rPr>
              <a:t>: </a:t>
            </a:r>
            <a:r>
              <a:rPr lang="en-US" sz="2800" b="1" dirty="0" err="1">
                <a:solidFill>
                  <a:srgbClr val="C00000"/>
                </a:solidFill>
                <a:latin typeface="+mn-lt"/>
              </a:rPr>
              <a:t>Cơ</a:t>
            </a:r>
            <a:r>
              <a:rPr lang="en-US" sz="28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+mn-lt"/>
              </a:rPr>
              <a:t>cấu</a:t>
            </a:r>
            <a:r>
              <a:rPr lang="en-US" sz="28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+mn-lt"/>
              </a:rPr>
              <a:t>kinh</a:t>
            </a:r>
            <a:r>
              <a:rPr lang="en-US" sz="28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+mn-lt"/>
              </a:rPr>
              <a:t>tế</a:t>
            </a:r>
            <a:r>
              <a:rPr lang="en-US" sz="28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+mn-lt"/>
              </a:rPr>
              <a:t>phân</a:t>
            </a:r>
            <a:r>
              <a:rPr lang="en-US" sz="28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+mn-lt"/>
              </a:rPr>
              <a:t>theo</a:t>
            </a:r>
            <a:r>
              <a:rPr lang="en-US" sz="28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+mn-lt"/>
              </a:rPr>
              <a:t>ngành</a:t>
            </a:r>
            <a:r>
              <a:rPr lang="en-US" sz="28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+mn-lt"/>
              </a:rPr>
              <a:t>Đông</a:t>
            </a:r>
            <a:r>
              <a:rPr lang="en-US" sz="2800" b="1" dirty="0">
                <a:solidFill>
                  <a:srgbClr val="C00000"/>
                </a:solidFill>
                <a:latin typeface="+mn-lt"/>
              </a:rPr>
              <a:t> Nam </a:t>
            </a:r>
            <a:r>
              <a:rPr lang="en-US" sz="2800" b="1" dirty="0" err="1">
                <a:solidFill>
                  <a:srgbClr val="C00000"/>
                </a:solidFill>
                <a:latin typeface="+mn-lt"/>
              </a:rPr>
              <a:t>Bộ</a:t>
            </a:r>
            <a:r>
              <a:rPr lang="en-US" sz="28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+mn-lt"/>
              </a:rPr>
              <a:t>năm</a:t>
            </a:r>
            <a:r>
              <a:rPr lang="en-US" sz="2800" b="1" dirty="0">
                <a:solidFill>
                  <a:srgbClr val="C00000"/>
                </a:solidFill>
                <a:latin typeface="+mn-lt"/>
              </a:rPr>
              <a:t> 2017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="" xmlns:a16="http://schemas.microsoft.com/office/drawing/2014/main" id="{CF4A1A86-0C1F-40D5-A68C-66E1B4802523}"/>
              </a:ext>
            </a:extLst>
          </p:cNvPr>
          <p:cNvSpPr txBox="1">
            <a:spLocks/>
          </p:cNvSpPr>
          <p:nvPr/>
        </p:nvSpPr>
        <p:spPr>
          <a:xfrm>
            <a:off x="387229" y="2256445"/>
            <a:ext cx="10515600" cy="61799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i="1" dirty="0" err="1"/>
              <a:t>Nguồn</a:t>
            </a:r>
            <a:r>
              <a:rPr lang="en-US" sz="2400" b="1" i="1" dirty="0"/>
              <a:t>: </a:t>
            </a:r>
            <a:r>
              <a:rPr lang="en-US" sz="2400" b="1" i="1" dirty="0" err="1"/>
              <a:t>Tổng</a:t>
            </a:r>
            <a:r>
              <a:rPr lang="en-US" sz="2400" b="1" i="1" dirty="0"/>
              <a:t> </a:t>
            </a:r>
            <a:r>
              <a:rPr lang="en-US" sz="2400" b="1" i="1" dirty="0" err="1"/>
              <a:t>cục</a:t>
            </a:r>
            <a:r>
              <a:rPr lang="en-US" sz="2400" b="1" i="1" dirty="0"/>
              <a:t> </a:t>
            </a:r>
            <a:r>
              <a:rPr lang="en-US" sz="2400" b="1" i="1" dirty="0" err="1"/>
              <a:t>thống</a:t>
            </a:r>
            <a:r>
              <a:rPr lang="en-US" sz="2400" b="1" i="1" dirty="0"/>
              <a:t> </a:t>
            </a:r>
            <a:r>
              <a:rPr lang="en-US" sz="2400" b="1" i="1" dirty="0" err="1"/>
              <a:t>kê</a:t>
            </a:r>
            <a:r>
              <a:rPr lang="en-US" sz="2400" b="1" i="1" dirty="0"/>
              <a:t> 2018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="" xmlns:a16="http://schemas.microsoft.com/office/drawing/2014/main" id="{28FA7AFB-F8A5-4D15-8417-DEDF2790941D}"/>
              </a:ext>
            </a:extLst>
          </p:cNvPr>
          <p:cNvSpPr txBox="1">
            <a:spLocks/>
          </p:cNvSpPr>
          <p:nvPr/>
        </p:nvSpPr>
        <p:spPr>
          <a:xfrm>
            <a:off x="175776" y="5731408"/>
            <a:ext cx="11952848" cy="97245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400" b="1" i="1" dirty="0"/>
              <a:t>Quan </a:t>
            </a:r>
            <a:r>
              <a:rPr lang="en-US" sz="2400" b="1" i="1" dirty="0" err="1"/>
              <a:t>sát</a:t>
            </a:r>
            <a:r>
              <a:rPr lang="en-US" sz="2400" b="1" i="1" dirty="0"/>
              <a:t> </a:t>
            </a:r>
            <a:r>
              <a:rPr lang="en-US" sz="2400" b="1" i="1" dirty="0" err="1"/>
              <a:t>bảng</a:t>
            </a:r>
            <a:r>
              <a:rPr lang="en-US" sz="2400" b="1" i="1" dirty="0"/>
              <a:t>, </a:t>
            </a:r>
            <a:r>
              <a:rPr lang="en-US" sz="2400" b="1" i="1" dirty="0" err="1"/>
              <a:t>em</a:t>
            </a:r>
            <a:r>
              <a:rPr lang="en-US" sz="2400" b="1" i="1" dirty="0"/>
              <a:t> </a:t>
            </a:r>
            <a:r>
              <a:rPr lang="en-US" sz="2400" b="1" i="1" dirty="0" err="1"/>
              <a:t>hãy</a:t>
            </a:r>
            <a:r>
              <a:rPr lang="en-US" sz="2400" b="1" i="1" dirty="0"/>
              <a:t> </a:t>
            </a:r>
            <a:r>
              <a:rPr lang="en-US" sz="2400" b="1" i="1" dirty="0" err="1"/>
              <a:t>rút</a:t>
            </a:r>
            <a:r>
              <a:rPr lang="en-US" sz="2400" b="1" i="1" dirty="0"/>
              <a:t> ra </a:t>
            </a:r>
            <a:r>
              <a:rPr lang="en-US" sz="2400" b="1" i="1" dirty="0" err="1"/>
              <a:t>nhận</a:t>
            </a:r>
            <a:r>
              <a:rPr lang="en-US" sz="2400" b="1" i="1" dirty="0"/>
              <a:t> </a:t>
            </a:r>
            <a:r>
              <a:rPr lang="en-US" sz="2400" b="1" i="1" dirty="0" err="1"/>
              <a:t>xét</a:t>
            </a:r>
            <a:r>
              <a:rPr lang="en-US" sz="2400" b="1" i="1" dirty="0"/>
              <a:t> </a:t>
            </a:r>
            <a:r>
              <a:rPr lang="en-US" sz="2400" b="1" i="1" dirty="0" err="1"/>
              <a:t>ngắn</a:t>
            </a:r>
            <a:r>
              <a:rPr lang="en-US" sz="2400" b="1" i="1" dirty="0"/>
              <a:t> </a:t>
            </a:r>
            <a:r>
              <a:rPr lang="en-US" sz="2400" b="1" i="1" dirty="0" err="1"/>
              <a:t>gọn</a:t>
            </a:r>
            <a:r>
              <a:rPr lang="en-US" sz="2400" b="1" i="1" dirty="0"/>
              <a:t> </a:t>
            </a:r>
            <a:r>
              <a:rPr lang="en-US" sz="2400" b="1" i="1" dirty="0" err="1"/>
              <a:t>về</a:t>
            </a:r>
            <a:r>
              <a:rPr lang="en-US" sz="2400" b="1" i="1" dirty="0"/>
              <a:t> </a:t>
            </a:r>
            <a:r>
              <a:rPr lang="en-US" sz="2400" b="1" i="1" dirty="0" err="1"/>
              <a:t>cơ</a:t>
            </a:r>
            <a:r>
              <a:rPr lang="en-US" sz="2400" b="1" i="1" dirty="0"/>
              <a:t> </a:t>
            </a:r>
            <a:r>
              <a:rPr lang="en-US" sz="2400" b="1" i="1" dirty="0" err="1"/>
              <a:t>cấu</a:t>
            </a:r>
            <a:r>
              <a:rPr lang="en-US" sz="2400" b="1" i="1" dirty="0"/>
              <a:t> </a:t>
            </a:r>
            <a:r>
              <a:rPr lang="en-US" sz="2400" b="1" i="1" dirty="0" err="1"/>
              <a:t>kinh</a:t>
            </a:r>
            <a:r>
              <a:rPr lang="en-US" sz="2400" b="1" i="1" dirty="0"/>
              <a:t> </a:t>
            </a:r>
            <a:r>
              <a:rPr lang="en-US" sz="2400" b="1" i="1" dirty="0" err="1"/>
              <a:t>tế</a:t>
            </a:r>
            <a:r>
              <a:rPr lang="en-US" sz="2400" b="1" i="1" dirty="0"/>
              <a:t> </a:t>
            </a:r>
            <a:r>
              <a:rPr lang="en-US" sz="2400" b="1" i="1" dirty="0" err="1"/>
              <a:t>theo</a:t>
            </a:r>
            <a:r>
              <a:rPr lang="en-US" sz="2400" b="1" i="1" dirty="0"/>
              <a:t> </a:t>
            </a:r>
            <a:r>
              <a:rPr lang="en-US" sz="2400" b="1" i="1" dirty="0" err="1"/>
              <a:t>ngành</a:t>
            </a:r>
            <a:r>
              <a:rPr lang="en-US" sz="2400" b="1" i="1" dirty="0"/>
              <a:t> </a:t>
            </a:r>
            <a:r>
              <a:rPr lang="en-US" sz="2400" b="1" i="1" dirty="0" err="1"/>
              <a:t>của</a:t>
            </a:r>
            <a:r>
              <a:rPr lang="en-US" sz="2400" b="1" i="1" dirty="0"/>
              <a:t> </a:t>
            </a:r>
            <a:r>
              <a:rPr lang="en-US" sz="2400" b="1" i="1" dirty="0" err="1"/>
              <a:t>Đông</a:t>
            </a:r>
            <a:r>
              <a:rPr lang="en-US" sz="2400" b="1" i="1" dirty="0"/>
              <a:t> Nam </a:t>
            </a:r>
            <a:r>
              <a:rPr lang="en-US" sz="2400" b="1" i="1" dirty="0" err="1"/>
              <a:t>Bộ</a:t>
            </a:r>
            <a:r>
              <a:rPr lang="en-US" sz="2400" b="1" i="1" dirty="0"/>
              <a:t> </a:t>
            </a:r>
            <a:r>
              <a:rPr lang="en-US" sz="2400" b="1" i="1" dirty="0" err="1"/>
              <a:t>năm</a:t>
            </a:r>
            <a:r>
              <a:rPr lang="en-US" sz="2400" b="1" i="1" dirty="0"/>
              <a:t> 2017.</a:t>
            </a:r>
          </a:p>
        </p:txBody>
      </p:sp>
    </p:spTree>
    <p:extLst>
      <p:ext uri="{BB962C8B-B14F-4D97-AF65-F5344CB8AC3E}">
        <p14:creationId xmlns:p14="http://schemas.microsoft.com/office/powerpoint/2010/main" val="53340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A813E7-DA5A-4991-B6F9-FDA047035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496" y="230214"/>
            <a:ext cx="5266653" cy="774346"/>
          </a:xfrm>
          <a:solidFill>
            <a:srgbClr val="00B050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CÔNG NGHIỆP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ADEF1E28-911B-42D4-BBFA-4F1723C7A8F0}"/>
              </a:ext>
            </a:extLst>
          </p:cNvPr>
          <p:cNvSpPr txBox="1"/>
          <p:nvPr/>
        </p:nvSpPr>
        <p:spPr>
          <a:xfrm>
            <a:off x="140661" y="1228688"/>
            <a:ext cx="6344360" cy="14219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marL="38100" marR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 smtClean="0">
                <a:solidFill>
                  <a:srgbClr val="00000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Dựa</a:t>
            </a:r>
            <a:r>
              <a:rPr lang="en-US" sz="2400" b="1" dirty="0" smtClean="0">
                <a:solidFill>
                  <a:srgbClr val="00000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400" b="1" dirty="0" smtClean="0">
                <a:solidFill>
                  <a:srgbClr val="00000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 H32.2, </a:t>
            </a:r>
            <a:r>
              <a:rPr lang="en-US" sz="2400" b="1" dirty="0" err="1" smtClean="0">
                <a:solidFill>
                  <a:srgbClr val="00000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2400" b="1" dirty="0" smtClean="0">
                <a:solidFill>
                  <a:srgbClr val="00000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sz="2400" b="1" dirty="0" smtClean="0">
                <a:solidFill>
                  <a:srgbClr val="00000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xét</a:t>
            </a:r>
            <a:r>
              <a:rPr lang="en-US" sz="2400" b="1" dirty="0" smtClean="0">
                <a:solidFill>
                  <a:srgbClr val="00000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400" b="1" dirty="0" smtClean="0">
                <a:solidFill>
                  <a:srgbClr val="00000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2400" b="1" dirty="0" smtClean="0">
                <a:solidFill>
                  <a:srgbClr val="00000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bố</a:t>
            </a:r>
            <a:r>
              <a:rPr lang="en-US" sz="2400" b="1" dirty="0" smtClean="0">
                <a:solidFill>
                  <a:srgbClr val="00000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2400" b="1" dirty="0" smtClean="0">
                <a:solidFill>
                  <a:srgbClr val="00000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lang="en-US" sz="2400" b="1" dirty="0" smtClean="0">
                <a:solidFill>
                  <a:srgbClr val="00000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2400" b="1" dirty="0" smtClean="0">
                <a:solidFill>
                  <a:srgbClr val="00000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nghiệp</a:t>
            </a:r>
            <a:r>
              <a:rPr lang="en-US" sz="2400" b="1" dirty="0" smtClean="0">
                <a:solidFill>
                  <a:srgbClr val="00000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2400" b="1" dirty="0" err="1" smtClean="0">
                <a:solidFill>
                  <a:srgbClr val="00000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Đông</a:t>
            </a:r>
            <a:r>
              <a:rPr lang="en-US" sz="2400" b="1" dirty="0" smtClean="0">
                <a:solidFill>
                  <a:srgbClr val="00000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 Nam </a:t>
            </a:r>
            <a:r>
              <a:rPr lang="en-US" sz="2400" b="1" dirty="0" err="1" smtClean="0">
                <a:solidFill>
                  <a:srgbClr val="00000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sz="2400" b="1" dirty="0" smtClean="0">
                <a:solidFill>
                  <a:srgbClr val="00000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r>
              <a:rPr lang="en-US" sz="2400" b="1" dirty="0" err="1" smtClean="0">
                <a:solidFill>
                  <a:srgbClr val="00000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2400" b="1" dirty="0" smtClean="0">
                <a:solidFill>
                  <a:srgbClr val="00000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2400" b="1" dirty="0" smtClean="0">
                <a:solidFill>
                  <a:srgbClr val="00000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400" b="1" dirty="0" smtClean="0">
                <a:solidFill>
                  <a:srgbClr val="00000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ngành</a:t>
            </a:r>
            <a:r>
              <a:rPr lang="en-US" sz="2400" b="1" dirty="0" smtClean="0">
                <a:solidFill>
                  <a:srgbClr val="00000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2400" b="1" dirty="0" smtClean="0">
                <a:solidFill>
                  <a:srgbClr val="00000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nghiệp</a:t>
            </a:r>
            <a:r>
              <a:rPr lang="en-US" sz="2400" b="1" dirty="0" smtClean="0">
                <a:solidFill>
                  <a:srgbClr val="00000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400" b="1" dirty="0" smtClean="0">
                <a:solidFill>
                  <a:srgbClr val="00000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vùng</a:t>
            </a:r>
            <a:r>
              <a:rPr lang="en-US" sz="2400" b="1" dirty="0" smtClean="0">
                <a:solidFill>
                  <a:srgbClr val="00000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2400" b="1" dirty="0">
              <a:solidFill>
                <a:srgbClr val="000000"/>
              </a:solidFill>
              <a:effectLst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9" name="Content Placeholder 4" descr="img006.jpg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05600" y="1"/>
            <a:ext cx="5486400" cy="6737297"/>
          </a:xfrm>
        </p:spPr>
      </p:pic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ADEF1E28-911B-42D4-BBFA-4F1723C7A8F0}"/>
              </a:ext>
            </a:extLst>
          </p:cNvPr>
          <p:cNvSpPr txBox="1"/>
          <p:nvPr/>
        </p:nvSpPr>
        <p:spPr>
          <a:xfrm>
            <a:off x="140661" y="2814706"/>
            <a:ext cx="6344360" cy="14219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marL="38100" marR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 smtClean="0">
                <a:solidFill>
                  <a:srgbClr val="00000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Dựa</a:t>
            </a:r>
            <a:r>
              <a:rPr lang="en-US" sz="2400" b="1" dirty="0" smtClean="0">
                <a:solidFill>
                  <a:srgbClr val="00000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400" b="1" dirty="0" smtClean="0">
                <a:solidFill>
                  <a:srgbClr val="00000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nội</a:t>
            </a:r>
            <a:r>
              <a:rPr lang="en-US" sz="2400" b="1" dirty="0" smtClean="0">
                <a:solidFill>
                  <a:srgbClr val="00000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 dung SGK, </a:t>
            </a:r>
            <a:r>
              <a:rPr lang="en-US" sz="2400" b="1" dirty="0" err="1" smtClean="0">
                <a:solidFill>
                  <a:srgbClr val="00000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400" b="1" dirty="0" smtClean="0">
                <a:solidFill>
                  <a:srgbClr val="00000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2400" b="1" dirty="0" smtClean="0">
                <a:solidFill>
                  <a:srgbClr val="00000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400" b="1" dirty="0" smtClean="0">
                <a:solidFill>
                  <a:srgbClr val="00000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2400" b="1" dirty="0" smtClean="0">
                <a:solidFill>
                  <a:srgbClr val="00000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2400" b="1" dirty="0" smtClean="0">
                <a:solidFill>
                  <a:srgbClr val="00000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khó</a:t>
            </a:r>
            <a:r>
              <a:rPr lang="en-US" sz="2400" b="1" dirty="0" smtClean="0">
                <a:solidFill>
                  <a:srgbClr val="00000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khăn</a:t>
            </a:r>
            <a:r>
              <a:rPr lang="en-US" sz="2400" b="1" dirty="0" smtClean="0">
                <a:solidFill>
                  <a:srgbClr val="00000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400" b="1" dirty="0" smtClean="0">
                <a:solidFill>
                  <a:srgbClr val="00000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2400" b="1" dirty="0" smtClean="0">
                <a:solidFill>
                  <a:srgbClr val="00000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lang="en-US" sz="2400" b="1" dirty="0" smtClean="0">
                <a:solidFill>
                  <a:srgbClr val="00000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2400" b="1" dirty="0" smtClean="0">
                <a:solidFill>
                  <a:srgbClr val="00000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nghiệp</a:t>
            </a:r>
            <a:r>
              <a:rPr lang="en-US" sz="2400" b="1" dirty="0" smtClean="0">
                <a:solidFill>
                  <a:srgbClr val="00000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2400" b="1" dirty="0" err="1" smtClean="0">
                <a:solidFill>
                  <a:srgbClr val="00000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Đông</a:t>
            </a:r>
            <a:r>
              <a:rPr lang="en-US" sz="2400" b="1" dirty="0" smtClean="0">
                <a:solidFill>
                  <a:srgbClr val="00000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 Nam </a:t>
            </a:r>
            <a:r>
              <a:rPr lang="en-US" sz="2400" b="1" dirty="0" err="1" smtClean="0">
                <a:solidFill>
                  <a:srgbClr val="00000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sz="2400" b="1" dirty="0" smtClean="0">
                <a:solidFill>
                  <a:srgbClr val="00000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2400" b="1" dirty="0">
              <a:solidFill>
                <a:srgbClr val="000000"/>
              </a:solidFill>
              <a:effectLst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666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xmoz12553151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5715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7843" name="Picture 3" descr="20713669_images1353504_dien t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61976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7844" name="Picture 4" descr="1ngoaikhoi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352800"/>
            <a:ext cx="54864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7845" name="Text Box 5"/>
          <p:cNvSpPr txBox="1">
            <a:spLocks noChangeArrowheads="1"/>
          </p:cNvSpPr>
          <p:nvPr/>
        </p:nvSpPr>
        <p:spPr bwMode="auto">
          <a:xfrm>
            <a:off x="6582908" y="2779714"/>
            <a:ext cx="2544607" cy="36933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ráp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TP.HCM</a:t>
            </a:r>
          </a:p>
        </p:txBody>
      </p:sp>
      <p:sp>
        <p:nvSpPr>
          <p:cNvPr id="547846" name="Text Box 6"/>
          <p:cNvSpPr txBox="1">
            <a:spLocks noChangeArrowheads="1"/>
          </p:cNvSpPr>
          <p:nvPr/>
        </p:nvSpPr>
        <p:spPr bwMode="auto">
          <a:xfrm>
            <a:off x="1524000" y="6324600"/>
            <a:ext cx="1479892" cy="36933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ráp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</a:p>
        </p:txBody>
      </p:sp>
      <p:pic>
        <p:nvPicPr>
          <p:cNvPr id="547848" name="Picture 8"/>
          <p:cNvPicPr>
            <a:picLocks noChangeAspect="1" noChangeArrowheads="1"/>
          </p:cNvPicPr>
          <p:nvPr>
            <p:ph type="title"/>
          </p:nvPr>
        </p:nvPicPr>
        <p:blipFill>
          <a:blip r:embed="rId5">
            <a:lum bright="10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096000" cy="2590800"/>
          </a:xfrm>
          <a:noFill/>
        </p:spPr>
      </p:pic>
      <p:sp>
        <p:nvSpPr>
          <p:cNvPr id="547849" name="Text Box 9"/>
          <p:cNvSpPr txBox="1">
            <a:spLocks noChangeArrowheads="1"/>
          </p:cNvSpPr>
          <p:nvPr/>
        </p:nvSpPr>
        <p:spPr bwMode="auto">
          <a:xfrm>
            <a:off x="182044" y="2703514"/>
            <a:ext cx="2727029" cy="36933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endParaRPr lang="en-US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7850" name="Text Box 10"/>
          <p:cNvSpPr txBox="1">
            <a:spLocks noChangeArrowheads="1"/>
          </p:cNvSpPr>
          <p:nvPr/>
        </p:nvSpPr>
        <p:spPr bwMode="auto">
          <a:xfrm>
            <a:off x="6887687" y="6477000"/>
            <a:ext cx="3025187" cy="36933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Dàn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khoan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endParaRPr lang="en-US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22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47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547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547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547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547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547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547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7845" grpId="0" animBg="1"/>
      <p:bldP spid="547846" grpId="0" animBg="1"/>
      <p:bldP spid="547849" grpId="0" animBg="1"/>
      <p:bldP spid="5478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http://images.vietnamnet.vn/dataimages/200808/original/images1612171_hoa%20dau.jp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4"/>
          <p:cNvSpPr>
            <a:spLocks noChangeArrowheads="1"/>
          </p:cNvSpPr>
          <p:nvPr>
            <p:ph type="body" idx="1"/>
          </p:nvPr>
        </p:nvSpPr>
        <p:spPr>
          <a:xfrm>
            <a:off x="0" y="6019800"/>
            <a:ext cx="12192000" cy="838200"/>
          </a:xfrm>
          <a:noFill/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vi-VN" b="1" smtClean="0">
                <a:latin typeface="Times New Roman" pitchFamily="18" charset="0"/>
              </a:rPr>
              <a:t>Khu công nghiệp hóa dầu </a:t>
            </a:r>
            <a:r>
              <a:rPr lang="en-US" altLang="vi-VN" b="1" smtClean="0">
                <a:latin typeface="Times New Roman" pitchFamily="18" charset="0"/>
              </a:rPr>
              <a:t>L</a:t>
            </a:r>
            <a:r>
              <a:rPr lang="vi-VN" altLang="vi-VN" b="1" smtClean="0">
                <a:latin typeface="Times New Roman" pitchFamily="18" charset="0"/>
              </a:rPr>
              <a:t>ong </a:t>
            </a:r>
            <a:r>
              <a:rPr lang="en-US" altLang="vi-VN" b="1" smtClean="0">
                <a:latin typeface="Times New Roman" pitchFamily="18" charset="0"/>
              </a:rPr>
              <a:t>S</a:t>
            </a:r>
            <a:r>
              <a:rPr lang="vi-VN" altLang="vi-VN" b="1" smtClean="0">
                <a:latin typeface="Times New Roman" pitchFamily="18" charset="0"/>
              </a:rPr>
              <a:t>ơn ở  </a:t>
            </a:r>
            <a:r>
              <a:rPr lang="en-US" altLang="vi-VN" b="1" smtClean="0">
                <a:latin typeface="Times New Roman" pitchFamily="18" charset="0"/>
              </a:rPr>
              <a:t>V</a:t>
            </a:r>
            <a:r>
              <a:rPr lang="vi-VN" altLang="vi-VN" b="1" smtClean="0">
                <a:latin typeface="Times New Roman" pitchFamily="18" charset="0"/>
              </a:rPr>
              <a:t>ũng </a:t>
            </a:r>
            <a:r>
              <a:rPr lang="en-US" altLang="vi-VN" b="1" smtClean="0">
                <a:latin typeface="Times New Roman" pitchFamily="18" charset="0"/>
              </a:rPr>
              <a:t>T</a:t>
            </a:r>
            <a:r>
              <a:rPr lang="vi-VN" altLang="vi-VN" b="1" smtClean="0">
                <a:latin typeface="Times New Roman" pitchFamily="18" charset="0"/>
              </a:rPr>
              <a:t>àu</a:t>
            </a:r>
            <a:r>
              <a:rPr lang="vi-VN" altLang="vi-VN" smtClean="0">
                <a:latin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5401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ước sông Đồng Nai đang ô nhiễm nặng - Tạp chí điện tử Môi trường &amp; Cuộc  sống">
            <a:extLst>
              <a:ext uri="{FF2B5EF4-FFF2-40B4-BE49-F238E27FC236}">
                <a16:creationId xmlns="" xmlns:a16="http://schemas.microsoft.com/office/drawing/2014/main" id="{04ECAABA-87F7-4855-8A22-FF84006C461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9078"/>
          <a:stretch/>
        </p:blipFill>
        <p:spPr bwMode="auto">
          <a:xfrm>
            <a:off x="321784" y="321733"/>
            <a:ext cx="11548535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6B8EC1A-229C-4873-B39A-15FAD6BFD922}"/>
              </a:ext>
            </a:extLst>
          </p:cNvPr>
          <p:cNvSpPr txBox="1"/>
          <p:nvPr/>
        </p:nvSpPr>
        <p:spPr>
          <a:xfrm>
            <a:off x="1847895" y="419860"/>
            <a:ext cx="9725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Sông Đồng Nai – Con sông quan trọng nhất vùng bị ô nhiễm 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357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</TotalTime>
  <Words>1448</Words>
  <Application>Microsoft Office PowerPoint</Application>
  <PresentationFormat>Custom</PresentationFormat>
  <Paragraphs>178</Paragraphs>
  <Slides>33</Slides>
  <Notes>7</Notes>
  <HiddenSlides>0</HiddenSlides>
  <MMClips>3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Office Theme</vt:lpstr>
      <vt:lpstr>Default Design</vt:lpstr>
      <vt:lpstr>1_Default Design</vt:lpstr>
      <vt:lpstr>2_Default Design</vt:lpstr>
      <vt:lpstr>3_Default Design</vt:lpstr>
      <vt:lpstr>4_Default Design</vt:lpstr>
      <vt:lpstr>5_Default Design</vt:lpstr>
      <vt:lpstr>6_Default Design</vt:lpstr>
      <vt:lpstr>7_Default Design</vt:lpstr>
      <vt:lpstr>8_Default Design</vt:lpstr>
      <vt:lpstr>2_Office Theme</vt:lpstr>
      <vt:lpstr>PowerPoint Presentation</vt:lpstr>
      <vt:lpstr>PowerPoint Presentation</vt:lpstr>
      <vt:lpstr>PowerPoint Presentation</vt:lpstr>
      <vt:lpstr>Dựa vào nội dung SGK, trình bày đặc điểm ngành công nghiệp của vùng trước và sau khi đất nước thống nhất? </vt:lpstr>
      <vt:lpstr>Bảng: Cơ cấu kinh tế phân theo ngành Đông Nam Bộ năm 2017</vt:lpstr>
      <vt:lpstr>1. CÔNG NGHIỆP</vt:lpstr>
      <vt:lpstr>PowerPoint Presentation</vt:lpstr>
      <vt:lpstr>PowerPoint Presentation</vt:lpstr>
      <vt:lpstr>PowerPoint Presentation</vt:lpstr>
      <vt:lpstr>1. CÔNG NGHIỆP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NÔNG NGHIỆP</vt:lpstr>
      <vt:lpstr>PowerPoint Presentation</vt:lpstr>
      <vt:lpstr>2. NÔNG NGHIỆP</vt:lpstr>
      <vt:lpstr>PowerPoint Presentation</vt:lpstr>
      <vt:lpstr>2. NÔNG NGHIỆP</vt:lpstr>
      <vt:lpstr>PowerPoint Presentation</vt:lpstr>
      <vt:lpstr>AI NHANH HƠN</vt:lpstr>
      <vt:lpstr>AI NHANH HƠN</vt:lpstr>
      <vt:lpstr>AI NHANH HƠN</vt:lpstr>
      <vt:lpstr>AI NHANH HƠN</vt:lpstr>
      <vt:lpstr>AI NHANH HƠN</vt:lpstr>
      <vt:lpstr>AI NHANH HƠN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Tuấn Nguyễn Chí</dc:creator>
  <cp:lastModifiedBy>Admin</cp:lastModifiedBy>
  <cp:revision>24</cp:revision>
  <dcterms:created xsi:type="dcterms:W3CDTF">2021-01-09T02:20:00Z</dcterms:created>
  <dcterms:modified xsi:type="dcterms:W3CDTF">2021-12-01T08:23:01Z</dcterms:modified>
</cp:coreProperties>
</file>