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04" r:id="rId2"/>
    <p:sldId id="305" r:id="rId3"/>
    <p:sldId id="307" r:id="rId4"/>
    <p:sldId id="306" r:id="rId5"/>
    <p:sldId id="308" r:id="rId6"/>
    <p:sldId id="264" r:id="rId7"/>
    <p:sldId id="297" r:id="rId8"/>
    <p:sldId id="293" r:id="rId9"/>
    <p:sldId id="260" r:id="rId10"/>
    <p:sldId id="302" r:id="rId11"/>
    <p:sldId id="261" r:id="rId12"/>
    <p:sldId id="310" r:id="rId13"/>
    <p:sldId id="309" r:id="rId14"/>
    <p:sldId id="311" r:id="rId15"/>
    <p:sldId id="312" r:id="rId16"/>
    <p:sldId id="313" r:id="rId17"/>
    <p:sldId id="317" r:id="rId18"/>
    <p:sldId id="314" r:id="rId19"/>
    <p:sldId id="315" r:id="rId20"/>
    <p:sldId id="316" r:id="rId21"/>
    <p:sldId id="294" r:id="rId22"/>
    <p:sldId id="262" r:id="rId23"/>
    <p:sldId id="295" r:id="rId24"/>
    <p:sldId id="303" r:id="rId25"/>
    <p:sldId id="321" r:id="rId26"/>
    <p:sldId id="319" r:id="rId27"/>
    <p:sldId id="32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A1DA"/>
    <a:srgbClr val="F16649"/>
    <a:srgbClr val="62C8CE"/>
    <a:srgbClr val="C0E6EA"/>
    <a:srgbClr val="CB2027"/>
    <a:srgbClr val="97E4FF"/>
    <a:srgbClr val="00B0F0"/>
    <a:srgbClr val="B7ECFF"/>
    <a:srgbClr val="6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-1236" y="-72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12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4.xml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audio" Target="../media/audio1.wav"/><Relationship Id="rId5" Type="http://schemas.openxmlformats.org/officeDocument/2006/relationships/slide" Target="slide13.xml"/><Relationship Id="rId10" Type="http://schemas.openxmlformats.org/officeDocument/2006/relationships/slide" Target="slide19.xml"/><Relationship Id="rId4" Type="http://schemas.openxmlformats.org/officeDocument/2006/relationships/slide" Target="slide15.xml"/><Relationship Id="rId9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76225" y="5532438"/>
            <a:ext cx="8791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chemeClr val="accent6"/>
                </a:solidFill>
                <a:latin typeface="Arial" charset="0"/>
              </a:rPr>
              <a:t>Song </a:t>
            </a:r>
            <a:r>
              <a:rPr lang="en-US" altLang="en-US" sz="3600" b="1" dirty="0" err="1" smtClean="0">
                <a:solidFill>
                  <a:schemeClr val="accent6"/>
                </a:solidFill>
                <a:latin typeface="Arial" charset="0"/>
              </a:rPr>
              <a:t>Ve</a:t>
            </a:r>
            <a:r>
              <a:rPr lang="en-US" altLang="en-US" sz="3600" b="1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vi-VN" altLang="en-US" sz="3600" b="1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altLang="en-US" sz="3600" b="1" dirty="0">
                <a:solidFill>
                  <a:schemeClr val="accent6"/>
                </a:solidFill>
                <a:latin typeface="Arial" charset="0"/>
              </a:rPr>
              <a:t>Lower Secondary School</a:t>
            </a:r>
          </a:p>
        </p:txBody>
      </p:sp>
      <p:sp>
        <p:nvSpPr>
          <p:cNvPr id="7172" name="WordArt 7"/>
          <p:cNvSpPr>
            <a:spLocks noChangeArrowheads="1" noChangeShapeType="1" noTextEdit="1"/>
          </p:cNvSpPr>
          <p:nvPr/>
        </p:nvSpPr>
        <p:spPr bwMode="auto">
          <a:xfrm>
            <a:off x="276225" y="1820863"/>
            <a:ext cx="6858000" cy="2895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Warmly welcome to our class </a:t>
            </a:r>
          </a:p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English 6 A</a:t>
            </a:r>
          </a:p>
        </p:txBody>
      </p:sp>
    </p:spTree>
    <p:extLst>
      <p:ext uri="{BB962C8B-B14F-4D97-AF65-F5344CB8AC3E}">
        <p14:creationId xmlns:p14="http://schemas.microsoft.com/office/powerpoint/2010/main" val="41445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9776" y="67133"/>
            <a:ext cx="81201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(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activities children should do at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cross (×) the ones they shouldn’t.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01207" y="1543620"/>
            <a:ext cx="3024186" cy="2497589"/>
            <a:chOff x="501207" y="1642773"/>
            <a:chExt cx="3024186" cy="24975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32" y="1642773"/>
              <a:ext cx="2754217" cy="1789659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10" name="Rectangle 9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01207" y="3670568"/>
              <a:ext cx="3024186" cy="469794"/>
              <a:chOff x="187227" y="3670568"/>
              <a:chExt cx="3024186" cy="46979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87227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29007" y="3670568"/>
                <a:ext cx="2582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go out with friends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316848" y="1417605"/>
            <a:ext cx="2855282" cy="2623604"/>
            <a:chOff x="790751" y="1516758"/>
            <a:chExt cx="2855282" cy="2623604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51" y="1516758"/>
              <a:ext cx="2538730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3188833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052056" y="3670568"/>
              <a:ext cx="2302580" cy="469794"/>
              <a:chOff x="738076" y="3670568"/>
              <a:chExt cx="2302580" cy="469794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738076" y="3678697"/>
                <a:ext cx="474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6.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179856" y="3670568"/>
                <a:ext cx="1860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make a wish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671661" y="4234396"/>
            <a:ext cx="2853185" cy="2623604"/>
            <a:chOff x="671661" y="1516758"/>
            <a:chExt cx="2853185" cy="262360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1" y="1516758"/>
              <a:ext cx="2534559" cy="2041689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73241" y="3670568"/>
              <a:ext cx="1393690" cy="469794"/>
              <a:chOff x="859261" y="3670568"/>
              <a:chExt cx="1393690" cy="46979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859261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7.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334092" y="3670568"/>
                <a:ext cx="9188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fight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4851036" y="4234396"/>
            <a:ext cx="3422629" cy="2623604"/>
            <a:chOff x="324939" y="1516758"/>
            <a:chExt cx="3422629" cy="2623604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" r="2745"/>
            <a:stretch/>
          </p:blipFill>
          <p:spPr>
            <a:xfrm>
              <a:off x="671661" y="1516758"/>
              <a:ext cx="2534559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86" name="Rectangle 85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24939" y="3670568"/>
              <a:ext cx="3422629" cy="469794"/>
              <a:chOff x="10959" y="3670568"/>
              <a:chExt cx="3422629" cy="469794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10959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8.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85789" y="3670568"/>
                <a:ext cx="29477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help with housework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22B1D02-1CC6-46DD-827A-093D798A5399}"/>
              </a:ext>
            </a:extLst>
          </p:cNvPr>
          <p:cNvSpPr txBox="1"/>
          <p:nvPr/>
        </p:nvSpPr>
        <p:spPr>
          <a:xfrm>
            <a:off x="3027348" y="310535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83E6392-E9E1-42FC-8976-E361DF881704}"/>
              </a:ext>
            </a:extLst>
          </p:cNvPr>
          <p:cNvSpPr txBox="1"/>
          <p:nvPr/>
        </p:nvSpPr>
        <p:spPr>
          <a:xfrm>
            <a:off x="7664367" y="3087964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92EC358-B040-43BF-86AA-FDF3190C176D}"/>
              </a:ext>
            </a:extLst>
          </p:cNvPr>
          <p:cNvSpPr txBox="1"/>
          <p:nvPr/>
        </p:nvSpPr>
        <p:spPr>
          <a:xfrm>
            <a:off x="3038551" y="5922292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E5FCFD8-DA6D-4C85-A421-2D1CAFF108ED}"/>
              </a:ext>
            </a:extLst>
          </p:cNvPr>
          <p:cNvSpPr txBox="1"/>
          <p:nvPr/>
        </p:nvSpPr>
        <p:spPr>
          <a:xfrm>
            <a:off x="7553475" y="590804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09297"/>
            <a:ext cx="8336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activities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Take turns to say what you think children should / shouldn’t do.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193" y="1143475"/>
            <a:ext cx="15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8249" y="1300935"/>
            <a:ext cx="6147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Children should behave well.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Children shouldn’t eat lots of sweets.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61832" y="2514736"/>
            <a:ext cx="2963014" cy="2888407"/>
            <a:chOff x="561832" y="1251955"/>
            <a:chExt cx="2963014" cy="2888407"/>
          </a:xfrm>
        </p:grpSpPr>
        <p:grpSp>
          <p:nvGrpSpPr>
            <p:cNvPr id="10" name="Group 9"/>
            <p:cNvGrpSpPr/>
            <p:nvPr/>
          </p:nvGrpSpPr>
          <p:grpSpPr>
            <a:xfrm>
              <a:off x="561832" y="1251955"/>
              <a:ext cx="2754217" cy="2306493"/>
              <a:chOff x="627961" y="1251955"/>
              <a:chExt cx="2754217" cy="230649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19" t="14111" r="14324" b="17645"/>
              <a:stretch/>
            </p:blipFill>
            <p:spPr>
              <a:xfrm>
                <a:off x="627961" y="1516758"/>
                <a:ext cx="2754217" cy="2041690"/>
              </a:xfrm>
              <a:prstGeom prst="roundRect">
                <a:avLst>
                  <a:gd name="adj" fmla="val 7695"/>
                </a:avLst>
              </a:prstGeom>
              <a:ln>
                <a:solidFill>
                  <a:srgbClr val="F16649"/>
                </a:solidFill>
                <a:prstDash val="dash"/>
              </a:ln>
            </p:spPr>
          </p:pic>
          <p:sp>
            <p:nvSpPr>
              <p:cNvPr id="16" name="Oval Callout 15"/>
              <p:cNvSpPr/>
              <p:nvPr/>
            </p:nvSpPr>
            <p:spPr>
              <a:xfrm>
                <a:off x="1784733" y="1251955"/>
                <a:ext cx="1453675" cy="479631"/>
              </a:xfrm>
              <a:prstGeom prst="wedgeEllipseCallout">
                <a:avLst>
                  <a:gd name="adj1" fmla="val 9419"/>
                  <a:gd name="adj2" fmla="val 9326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17784" y="1308977"/>
                <a:ext cx="1471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Thank you.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09683" y="3670568"/>
              <a:ext cx="2258515" cy="469794"/>
              <a:chOff x="495703" y="3670568"/>
              <a:chExt cx="2258515" cy="46979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95703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70534" y="3670568"/>
                <a:ext cx="17836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behave well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126457" y="2779539"/>
            <a:ext cx="3092123" cy="2623604"/>
            <a:chOff x="600360" y="1516758"/>
            <a:chExt cx="3092123" cy="262360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73" t="-540" r="-6078" b="540"/>
            <a:stretch/>
          </p:blipFill>
          <p:spPr>
            <a:xfrm>
              <a:off x="670117" y="1516758"/>
              <a:ext cx="2779998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3188833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00360" y="3670568"/>
              <a:ext cx="3092123" cy="469794"/>
              <a:chOff x="286380" y="3670568"/>
              <a:chExt cx="3092123" cy="46979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86380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61210" y="3670568"/>
                <a:ext cx="2617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eat lots of sweets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6607" y="395288"/>
            <a:ext cx="9144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22533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45364" y="12334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62946" y="1233488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93164" y="12334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40964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93164" y="29860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745364" y="29860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40964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 smtClean="0">
                <a:solidFill>
                  <a:srgbClr val="FF3300"/>
                </a:solidFill>
                <a:latin typeface=".VnTifani HeavyH" pitchFamily="34" charset="0"/>
              </a:rPr>
              <a:t>7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" name="Rectangle 1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164964" y="2986088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0" y="2983435"/>
            <a:ext cx="15240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119425" y="382301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129381" y="382301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129381" y="386669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25" name="_s3086"/>
          <p:cNvSpPr>
            <a:spLocks noChangeArrowheads="1"/>
          </p:cNvSpPr>
          <p:nvPr/>
        </p:nvSpPr>
        <p:spPr bwMode="auto">
          <a:xfrm>
            <a:off x="77448" y="3852387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26" name="Oval 32">
            <a:hlinkClick r:id="rId9" action="ppaction://hlinksldjump" highlightClick="1">
              <a:snd r:embed="rId11" name="click.wav"/>
            </a:hlinkClick>
          </p:cNvPr>
          <p:cNvSpPr>
            <a:spLocks noChangeArrowheads="1"/>
          </p:cNvSpPr>
          <p:nvPr/>
        </p:nvSpPr>
        <p:spPr bwMode="auto">
          <a:xfrm>
            <a:off x="77448" y="390048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 smtClean="0"/>
              <a:t>10</a:t>
            </a:r>
            <a:endParaRPr lang="en-US" altLang="en-US" sz="5000" dirty="0"/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7843542" y="3030107"/>
            <a:ext cx="15240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</a:t>
            </a:r>
            <a:r>
              <a:rPr lang="en-US" altLang="en-US" sz="2700" b="1" dirty="0" smtClean="0">
                <a:solidFill>
                  <a:srgbClr val="FF0066"/>
                </a:solidFill>
              </a:rPr>
              <a:t>B</a:t>
            </a:r>
            <a:endParaRPr lang="en-US" altLang="en-US" sz="2700" b="1" dirty="0">
              <a:solidFill>
                <a:srgbClr val="FF0066"/>
              </a:solidFill>
            </a:endParaRPr>
          </a:p>
        </p:txBody>
      </p:sp>
      <p:sp>
        <p:nvSpPr>
          <p:cNvPr id="39" name="Oval 22"/>
          <p:cNvSpPr>
            <a:spLocks noChangeArrowheads="1"/>
          </p:cNvSpPr>
          <p:nvPr/>
        </p:nvSpPr>
        <p:spPr bwMode="auto">
          <a:xfrm>
            <a:off x="8212318" y="3720851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8242890" y="3739924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41" name="Oval 26"/>
          <p:cNvSpPr>
            <a:spLocks noChangeArrowheads="1"/>
          </p:cNvSpPr>
          <p:nvPr/>
        </p:nvSpPr>
        <p:spPr bwMode="auto">
          <a:xfrm>
            <a:off x="8261010" y="383109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42" name="_s3086"/>
          <p:cNvSpPr>
            <a:spLocks noChangeArrowheads="1"/>
          </p:cNvSpPr>
          <p:nvPr/>
        </p:nvSpPr>
        <p:spPr bwMode="auto">
          <a:xfrm>
            <a:off x="8232549" y="3796507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43" name="Oval 32">
            <a:hlinkClick r:id="rId9" action="ppaction://hlinksldjump" highlightClick="1">
              <a:snd r:embed="rId11" name="click.wav"/>
            </a:hlinkClick>
          </p:cNvPr>
          <p:cNvSpPr>
            <a:spLocks noChangeArrowheads="1"/>
          </p:cNvSpPr>
          <p:nvPr/>
        </p:nvSpPr>
        <p:spPr bwMode="auto">
          <a:xfrm>
            <a:off x="8189391" y="383109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 smtClean="0"/>
              <a:t>10</a:t>
            </a:r>
            <a:endParaRPr lang="en-US" altLang="en-US" sz="5000" dirty="0"/>
          </a:p>
        </p:txBody>
      </p:sp>
      <p:sp>
        <p:nvSpPr>
          <p:cNvPr id="3" name="Right Arrow 2">
            <a:hlinkClick r:id="rId12" action="ppaction://hlinksldjump"/>
          </p:cNvPr>
          <p:cNvSpPr/>
          <p:nvPr/>
        </p:nvSpPr>
        <p:spPr>
          <a:xfrm>
            <a:off x="7576456" y="6283235"/>
            <a:ext cx="894169" cy="574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2531" grpId="0"/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50218" y="1216876"/>
            <a:ext cx="2534559" cy="2615475"/>
            <a:chOff x="671661" y="1516758"/>
            <a:chExt cx="2534559" cy="26154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1" y="1516758"/>
              <a:ext cx="2534559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284514" y="3670568"/>
              <a:ext cx="1783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083969" y="3658515"/>
            <a:ext cx="5401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</a:rPr>
              <a:t>Children </a:t>
            </a:r>
            <a:r>
              <a:rPr lang="en-US" sz="2800" b="1" dirty="0">
                <a:solidFill>
                  <a:srgbClr val="FF0000"/>
                </a:solidFill>
              </a:rPr>
              <a:t>should plant trees</a:t>
            </a:r>
          </a:p>
          <a:p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64286" y="5630091"/>
            <a:ext cx="796834" cy="8229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7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76" y="888274"/>
            <a:ext cx="3493870" cy="2579298"/>
          </a:xfrm>
          <a:prstGeom prst="roundRect">
            <a:avLst>
              <a:gd name="adj" fmla="val 7695"/>
            </a:avLst>
          </a:prstGeom>
          <a:ln>
            <a:solidFill>
              <a:srgbClr val="F16649"/>
            </a:solidFill>
            <a:prstDash val="dash"/>
          </a:ln>
        </p:spPr>
      </p:pic>
      <p:sp>
        <p:nvSpPr>
          <p:cNvPr id="8" name="Rectangle 7"/>
          <p:cNvSpPr/>
          <p:nvPr/>
        </p:nvSpPr>
        <p:spPr>
          <a:xfrm>
            <a:off x="2044781" y="3659077"/>
            <a:ext cx="5401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4. </a:t>
            </a:r>
            <a:r>
              <a:rPr lang="en-US" sz="2800" b="1" dirty="0" smtClean="0">
                <a:solidFill>
                  <a:srgbClr val="FF0000"/>
                </a:solidFill>
              </a:rPr>
              <a:t>Children shouldn’t  </a:t>
            </a:r>
            <a:r>
              <a:rPr lang="en-US" sz="2800" b="1" dirty="0">
                <a:solidFill>
                  <a:srgbClr val="FF0000"/>
                </a:solidFill>
              </a:rPr>
              <a:t>break </a:t>
            </a:r>
            <a:r>
              <a:rPr lang="en-US" sz="2800" b="1" dirty="0" smtClean="0">
                <a:solidFill>
                  <a:srgbClr val="FF0000"/>
                </a:solidFill>
              </a:rPr>
              <a:t>thin</a:t>
            </a:r>
            <a:r>
              <a:rPr lang="en-US" sz="2800" dirty="0" smtClean="0">
                <a:solidFill>
                  <a:srgbClr val="FF0000"/>
                </a:solidFill>
              </a:rPr>
              <a:t>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64286" y="5630091"/>
            <a:ext cx="796834" cy="8229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90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64193" y="588744"/>
            <a:ext cx="4745613" cy="3355828"/>
            <a:chOff x="-183633" y="1262668"/>
            <a:chExt cx="3499682" cy="28720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98" y="1262668"/>
              <a:ext cx="3024851" cy="2169763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-183633" y="367300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614914" y="3421352"/>
            <a:ext cx="5401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Children </a:t>
            </a:r>
            <a:r>
              <a:rPr lang="en-US" sz="2800" b="1" dirty="0" smtClean="0">
                <a:solidFill>
                  <a:srgbClr val="FF0000"/>
                </a:solidFill>
              </a:rPr>
              <a:t>should </a:t>
            </a:r>
            <a:r>
              <a:rPr lang="en-US" sz="2800" b="1" dirty="0">
                <a:solidFill>
                  <a:srgbClr val="FF0000"/>
                </a:solidFill>
              </a:rPr>
              <a:t>go out with </a:t>
            </a:r>
            <a:r>
              <a:rPr lang="en-US" sz="2800" b="1" dirty="0" smtClean="0">
                <a:solidFill>
                  <a:srgbClr val="FF0000"/>
                </a:solidFill>
              </a:rPr>
              <a:t>friends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64286" y="5630091"/>
            <a:ext cx="796834" cy="8229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16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76" y="1151396"/>
            <a:ext cx="3686180" cy="2041690"/>
          </a:xfrm>
          <a:prstGeom prst="roundRect">
            <a:avLst>
              <a:gd name="adj" fmla="val 7695"/>
            </a:avLst>
          </a:prstGeom>
          <a:ln>
            <a:solidFill>
              <a:srgbClr val="F16649"/>
            </a:solidFill>
            <a:prstDash val="dash"/>
          </a:ln>
        </p:spPr>
      </p:pic>
      <p:sp>
        <p:nvSpPr>
          <p:cNvPr id="9" name="Rectangle 8"/>
          <p:cNvSpPr/>
          <p:nvPr/>
        </p:nvSpPr>
        <p:spPr>
          <a:xfrm>
            <a:off x="1210151" y="3294585"/>
            <a:ext cx="5401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</a:rPr>
              <a:t>. Children should make a wish.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8164286" y="5630091"/>
            <a:ext cx="796834" cy="8229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67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164286" y="5630091"/>
            <a:ext cx="796834" cy="8229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30162" y="1045029"/>
            <a:ext cx="5093152" cy="3043186"/>
            <a:chOff x="-48955" y="1516758"/>
            <a:chExt cx="3255175" cy="25033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1" y="1516758"/>
              <a:ext cx="2534559" cy="2041689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-48955" y="35584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7.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345321" y="3526995"/>
            <a:ext cx="5401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Children </a:t>
            </a:r>
            <a:r>
              <a:rPr lang="en-US" sz="2800" b="1" dirty="0" smtClean="0">
                <a:solidFill>
                  <a:srgbClr val="FF0000"/>
                </a:solidFill>
              </a:rPr>
              <a:t>shouldn’t fight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64286" y="5630091"/>
            <a:ext cx="796834" cy="8229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42310" y="906739"/>
            <a:ext cx="4917688" cy="3644538"/>
            <a:chOff x="324939" y="1516758"/>
            <a:chExt cx="2881281" cy="26236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" r="2745"/>
            <a:stretch/>
          </p:blipFill>
          <p:spPr>
            <a:xfrm>
              <a:off x="671661" y="1516758"/>
              <a:ext cx="2534559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24939" y="36786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47523" y="3969009"/>
            <a:ext cx="610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Children </a:t>
            </a:r>
            <a:r>
              <a:rPr lang="en-US" sz="2800" b="1" dirty="0" smtClean="0">
                <a:solidFill>
                  <a:srgbClr val="FF0000"/>
                </a:solidFill>
              </a:rPr>
              <a:t>should help </a:t>
            </a:r>
            <a:r>
              <a:rPr lang="en-US" sz="2800" b="1" dirty="0">
                <a:solidFill>
                  <a:srgbClr val="FF0000"/>
                </a:solidFill>
              </a:rPr>
              <a:t>with housework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8164286" y="5630091"/>
            <a:ext cx="796834" cy="8229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6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575" y="3843208"/>
            <a:ext cx="76504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cs typeface="Arial" charset="0"/>
              </a:rPr>
              <a:t>UNIT 6: OUR TET HOLIDAY</a:t>
            </a: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77" y="5332332"/>
            <a:ext cx="4176100" cy="720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62" y="5322997"/>
            <a:ext cx="961782" cy="77761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4" y="0"/>
            <a:ext cx="5094515" cy="386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22" y="247932"/>
            <a:ext cx="3257586" cy="359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5634" y="4612649"/>
            <a:ext cx="2769326" cy="534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Bodoni" pitchFamily="34" charset="0"/>
              </a:rPr>
              <a:t>LESSON 3</a:t>
            </a:r>
            <a:endParaRPr lang="en-GB" sz="3200" b="1" dirty="0">
              <a:solidFill>
                <a:srgbClr val="FF0000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164286" y="5630091"/>
            <a:ext cx="796834" cy="8229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54" y="2090052"/>
            <a:ext cx="8824770" cy="20637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041" y="178062"/>
            <a:ext cx="25540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FB7BD"/>
                </a:solidFill>
              </a:rPr>
              <a:t>* Grammar 2.</a:t>
            </a:r>
            <a:endParaRPr lang="en-US" sz="3000" b="1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138" y="300986"/>
            <a:ext cx="3708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Some / any </a:t>
            </a:r>
            <a:r>
              <a:rPr lang="en-US" sz="2800" b="1" dirty="0"/>
              <a:t>for amount </a:t>
            </a:r>
            <a:endParaRPr lang="en-US" sz="28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45" y="1117399"/>
            <a:ext cx="3703791" cy="947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6155" y="1996246"/>
            <a:ext cx="146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2038" y="1996246"/>
            <a:ext cx="146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07" y="2953505"/>
            <a:ext cx="4565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(+) My mother bought </a:t>
            </a:r>
            <a:r>
              <a:rPr lang="en-US" sz="2400" b="1"/>
              <a:t>some fruits</a:t>
            </a:r>
            <a:r>
              <a:rPr lang="en-US" sz="2400"/>
              <a:t>. </a:t>
            </a:r>
          </a:p>
          <a:p>
            <a:pPr>
              <a:lnSpc>
                <a:spcPct val="150000"/>
              </a:lnSpc>
            </a:pPr>
            <a:r>
              <a:rPr lang="en-US" sz="2400"/>
              <a:t>(+) I need </a:t>
            </a:r>
            <a:r>
              <a:rPr lang="en-US" sz="2400" b="1"/>
              <a:t>some milk </a:t>
            </a:r>
            <a:r>
              <a:rPr lang="en-US" sz="2400"/>
              <a:t>for the cake.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54693" y="2953505"/>
            <a:ext cx="456517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(-) I can’t answer </a:t>
            </a:r>
            <a:r>
              <a:rPr lang="en-US" sz="2400" b="1" dirty="0"/>
              <a:t>any questions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(?) Do you have </a:t>
            </a:r>
            <a:r>
              <a:rPr lang="en-US" sz="2400" b="1" dirty="0"/>
              <a:t>any sugar</a:t>
            </a:r>
            <a:r>
              <a:rPr lang="en-US" sz="24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0845" y="992777"/>
            <a:ext cx="4963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Some / any: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vài</a:t>
            </a:r>
            <a:r>
              <a:rPr lang="en-US" sz="2800" dirty="0" smtClean="0"/>
              <a:t>,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9041" y="4349931"/>
            <a:ext cx="8241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u="sng" dirty="0" smtClean="0">
                <a:solidFill>
                  <a:srgbClr val="FF0000"/>
                </a:solidFill>
              </a:rPr>
              <a:t>Note: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400" b="1" dirty="0" smtClean="0">
                <a:solidFill>
                  <a:srgbClr val="FF0000"/>
                </a:solidFill>
              </a:rPr>
              <a:t>Some 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Dùng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định</a:t>
            </a:r>
            <a:r>
              <a:rPr lang="en-US" sz="2400" b="1" dirty="0" smtClean="0"/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- Any : </a:t>
            </a:r>
            <a:r>
              <a:rPr lang="en-US" sz="2400" b="1" dirty="0" err="1"/>
              <a:t>D</a:t>
            </a:r>
            <a:r>
              <a:rPr lang="en-US" sz="2400" b="1" dirty="0" err="1" smtClean="0"/>
              <a:t>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phủ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định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hỏi</a:t>
            </a:r>
            <a:r>
              <a:rPr lang="en-US" sz="2400" b="1" dirty="0" smtClean="0"/>
              <a:t>.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46155" y="5956663"/>
            <a:ext cx="5799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</a:t>
            </a:r>
            <a:r>
              <a:rPr lang="en-US" sz="2000" dirty="0" err="1" smtClean="0"/>
              <a:t>Ngoại</a:t>
            </a:r>
            <a:r>
              <a:rPr lang="en-US" sz="2000" dirty="0" smtClean="0"/>
              <a:t> </a:t>
            </a:r>
            <a:r>
              <a:rPr lang="en-US" sz="2000" dirty="0" err="1" smtClean="0"/>
              <a:t>lệ</a:t>
            </a:r>
            <a:r>
              <a:rPr lang="en-US" sz="2000" dirty="0" smtClean="0"/>
              <a:t> </a:t>
            </a: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mời</a:t>
            </a:r>
            <a:r>
              <a:rPr lang="en-US" sz="2000" dirty="0" smtClean="0"/>
              <a:t> : Would you like </a:t>
            </a:r>
            <a:r>
              <a:rPr lang="en-US" sz="2000" u="sng" dirty="0" smtClean="0">
                <a:solidFill>
                  <a:srgbClr val="FF0000"/>
                </a:solidFill>
              </a:rPr>
              <a:t>some</a:t>
            </a:r>
            <a:r>
              <a:rPr lang="en-US" sz="2000" dirty="0" smtClean="0"/>
              <a:t> tea?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8937" r="5400" b="9831"/>
          <a:stretch/>
        </p:blipFill>
        <p:spPr>
          <a:xfrm rot="497610">
            <a:off x="6385027" y="4118174"/>
            <a:ext cx="2448570" cy="182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10265" r="5742" b="8501"/>
          <a:stretch/>
        </p:blipFill>
        <p:spPr>
          <a:xfrm rot="20700000">
            <a:off x="6271677" y="2049436"/>
            <a:ext cx="2486828" cy="182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132146" y="119451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6976" y="1175369"/>
            <a:ext cx="695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What do you need to decorate your room?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need             </a:t>
            </a:r>
            <a:r>
              <a:rPr lang="en-US" sz="2400" dirty="0" err="1"/>
              <a:t>colour</a:t>
            </a:r>
            <a:r>
              <a:rPr lang="en-US" sz="2400" dirty="0"/>
              <a:t> paper and             pictures.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825767" y="1884212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38524" y="187846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5437" y="24923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0267" y="2473198"/>
            <a:ext cx="695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Do you have             free time for </a:t>
            </a:r>
            <a:r>
              <a:rPr lang="en-US" sz="2400" dirty="0" err="1"/>
              <a:t>spotrs</a:t>
            </a:r>
            <a:r>
              <a:rPr lang="en-US" sz="2400" dirty="0"/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Yes, I do.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592272" y="2829501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5437" y="38343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0266" y="3815167"/>
            <a:ext cx="551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/>
              <a:t>Are there             interesting activities here during Tet?</a:t>
            </a:r>
          </a:p>
          <a:p>
            <a:pPr marL="342900" indent="-342900">
              <a:buFontTx/>
              <a:buChar char="-"/>
            </a:pPr>
            <a:r>
              <a:rPr lang="en-US" sz="2400"/>
              <a:t>Yes, there are              traditional games like human chess, running and cooking.</a:t>
            </a:r>
            <a:endParaRPr lang="en-US" sz="24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206679" y="4160453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71113" y="4896747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713E253-A895-4392-9552-FC539351E60E}"/>
              </a:ext>
            </a:extLst>
          </p:cNvPr>
          <p:cNvSpPr txBox="1"/>
          <p:nvPr/>
        </p:nvSpPr>
        <p:spPr>
          <a:xfrm>
            <a:off x="1825767" y="1544879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E445152-0260-42A2-8A99-B4F0237120BB}"/>
              </a:ext>
            </a:extLst>
          </p:cNvPr>
          <p:cNvSpPr txBox="1"/>
          <p:nvPr/>
        </p:nvSpPr>
        <p:spPr>
          <a:xfrm>
            <a:off x="2689851" y="2470398"/>
            <a:ext cx="64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5F9973A-BA19-4D4D-A324-9DB4BCAD98A3}"/>
              </a:ext>
            </a:extLst>
          </p:cNvPr>
          <p:cNvSpPr txBox="1"/>
          <p:nvPr/>
        </p:nvSpPr>
        <p:spPr>
          <a:xfrm>
            <a:off x="4817032" y="1544879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3B59EC4-4F79-4B1D-AA5D-79A2C7588FC3}"/>
              </a:ext>
            </a:extLst>
          </p:cNvPr>
          <p:cNvSpPr txBox="1"/>
          <p:nvPr/>
        </p:nvSpPr>
        <p:spPr>
          <a:xfrm>
            <a:off x="2278371" y="3819089"/>
            <a:ext cx="64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593BF6F-9D37-4DA4-B24F-C1C9003F998C}"/>
              </a:ext>
            </a:extLst>
          </p:cNvPr>
          <p:cNvSpPr txBox="1"/>
          <p:nvPr/>
        </p:nvSpPr>
        <p:spPr>
          <a:xfrm>
            <a:off x="2749621" y="454028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some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42229"/>
            <a:ext cx="8052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fridge. Make sentences with the words / phrases provided,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432" y="1057197"/>
            <a:ext cx="4745751" cy="518702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2194" y="1133627"/>
            <a:ext cx="15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392" y="2280492"/>
            <a:ext cx="186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16649"/>
                </a:solidFill>
              </a:rPr>
              <a:t>- ice </a:t>
            </a:r>
            <a:r>
              <a:rPr lang="en-US" sz="2400" b="1" dirty="0">
                <a:solidFill>
                  <a:srgbClr val="F16649"/>
                </a:solidFill>
              </a:rPr>
              <a:t>cream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995" y="2897436"/>
            <a:ext cx="374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There is not any ice cream.</a:t>
            </a:r>
          </a:p>
        </p:txBody>
      </p:sp>
      <p:cxnSp>
        <p:nvCxnSpPr>
          <p:cNvPr id="10" name="Straight Arrow Connector 9"/>
          <p:cNvCxnSpPr>
            <a:endCxn id="4" idx="1"/>
          </p:cNvCxnSpPr>
          <p:nvPr/>
        </p:nvCxnSpPr>
        <p:spPr>
          <a:xfrm flipV="1">
            <a:off x="315392" y="3128269"/>
            <a:ext cx="334603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5392" y="3824694"/>
            <a:ext cx="206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16649"/>
                </a:solidFill>
              </a:rPr>
              <a:t>- cucumbers</a:t>
            </a:r>
            <a:endParaRPr lang="en-US" sz="2400" b="1" dirty="0">
              <a:solidFill>
                <a:srgbClr val="F1664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9995" y="4441638"/>
            <a:ext cx="374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There are some cucumbers.</a:t>
            </a:r>
          </a:p>
        </p:txBody>
      </p:sp>
      <p:cxnSp>
        <p:nvCxnSpPr>
          <p:cNvPr id="32" name="Straight Arrow Connector 31"/>
          <p:cNvCxnSpPr>
            <a:endCxn id="31" idx="1"/>
          </p:cNvCxnSpPr>
          <p:nvPr/>
        </p:nvCxnSpPr>
        <p:spPr>
          <a:xfrm flipV="1">
            <a:off x="315392" y="4672471"/>
            <a:ext cx="334603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04" y="1420197"/>
            <a:ext cx="4975198" cy="543780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0153" y="423178"/>
            <a:ext cx="1388339" cy="470318"/>
            <a:chOff x="363373" y="1262747"/>
            <a:chExt cx="1388339" cy="470318"/>
          </a:xfrm>
        </p:grpSpPr>
        <p:sp>
          <p:nvSpPr>
            <p:cNvPr id="7" name="TextBox 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313" y="1271400"/>
              <a:ext cx="924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eggs</a:t>
              </a:r>
              <a:endParaRPr lang="en-US" sz="2400" i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0153" y="1420197"/>
            <a:ext cx="2122117" cy="461665"/>
            <a:chOff x="369902" y="2142097"/>
            <a:chExt cx="2122117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4732" y="2142097"/>
              <a:ext cx="1647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fruit juice</a:t>
              </a:r>
              <a:endParaRPr lang="en-US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0153" y="2408563"/>
            <a:ext cx="1670563" cy="470318"/>
            <a:chOff x="363373" y="4026312"/>
            <a:chExt cx="1670563" cy="470318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4" y="4026312"/>
              <a:ext cx="11957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apples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0153" y="3396929"/>
            <a:ext cx="1896339" cy="470318"/>
            <a:chOff x="363373" y="3312302"/>
            <a:chExt cx="1896339" cy="4703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204" y="3312302"/>
              <a:ext cx="1421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bread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351114" y="126138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1505" y="232818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65630" y="333580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5630" y="4236345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9959" y="4499532"/>
            <a:ext cx="2032000" cy="470318"/>
            <a:chOff x="363373" y="3312302"/>
            <a:chExt cx="2032000" cy="470318"/>
          </a:xfrm>
        </p:grpSpPr>
        <p:sp>
          <p:nvSpPr>
            <p:cNvPr id="23" name="TextBox 2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4" y="3312302"/>
              <a:ext cx="1557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bananas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365436" y="5338948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42107" y="5500830"/>
            <a:ext cx="2032000" cy="470318"/>
            <a:chOff x="363373" y="3312302"/>
            <a:chExt cx="2032000" cy="470318"/>
          </a:xfrm>
        </p:grpSpPr>
        <p:sp>
          <p:nvSpPr>
            <p:cNvPr id="27" name="TextBox 26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4" y="3312302"/>
              <a:ext cx="1557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cheese</a:t>
              </a:r>
            </a:p>
          </p:txBody>
        </p:sp>
      </p:grpSp>
      <p:cxnSp>
        <p:nvCxnSpPr>
          <p:cNvPr id="29" name="Straight Connector 28"/>
          <p:cNvCxnSpPr/>
          <p:nvPr/>
        </p:nvCxnSpPr>
        <p:spPr>
          <a:xfrm flipV="1">
            <a:off x="357584" y="6340246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5EF4C9E3-58E0-45BD-AA96-93B69FE7213F}"/>
              </a:ext>
            </a:extLst>
          </p:cNvPr>
          <p:cNvCxnSpPr/>
          <p:nvPr/>
        </p:nvCxnSpPr>
        <p:spPr>
          <a:xfrm flipV="1">
            <a:off x="342107" y="1132321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ABEED7C5-C692-44F2-A0BC-F7F475035123}"/>
              </a:ext>
            </a:extLst>
          </p:cNvPr>
          <p:cNvCxnSpPr/>
          <p:nvPr/>
        </p:nvCxnSpPr>
        <p:spPr>
          <a:xfrm flipV="1">
            <a:off x="342107" y="2213870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7015BC88-CF7F-4C72-90EF-72EBEBE67829}"/>
              </a:ext>
            </a:extLst>
          </p:cNvPr>
          <p:cNvCxnSpPr/>
          <p:nvPr/>
        </p:nvCxnSpPr>
        <p:spPr>
          <a:xfrm flipV="1">
            <a:off x="342107" y="3216760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511B6B8C-51C7-4E3E-B913-F6AD857A3260}"/>
              </a:ext>
            </a:extLst>
          </p:cNvPr>
          <p:cNvCxnSpPr/>
          <p:nvPr/>
        </p:nvCxnSpPr>
        <p:spPr>
          <a:xfrm flipV="1">
            <a:off x="342107" y="4140992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5C1524E2-DAA5-4074-A9D4-7029B2ED8248}"/>
              </a:ext>
            </a:extLst>
          </p:cNvPr>
          <p:cNvCxnSpPr/>
          <p:nvPr/>
        </p:nvCxnSpPr>
        <p:spPr>
          <a:xfrm flipV="1">
            <a:off x="342107" y="5222541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6FE5E4BC-CAF2-4D8D-829A-3A0ABB04556E}"/>
              </a:ext>
            </a:extLst>
          </p:cNvPr>
          <p:cNvCxnSpPr/>
          <p:nvPr/>
        </p:nvCxnSpPr>
        <p:spPr>
          <a:xfrm flipV="1">
            <a:off x="342107" y="6245102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78486D-6089-4B47-A3E8-599211BE31B9}"/>
              </a:ext>
            </a:extLst>
          </p:cNvPr>
          <p:cNvSpPr txBox="1"/>
          <p:nvPr/>
        </p:nvSpPr>
        <p:spPr>
          <a:xfrm>
            <a:off x="676710" y="856859"/>
            <a:ext cx="4700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are some eggs (in the fridge).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A2CFE52-CF5F-4ABF-90DD-C297FED066D8}"/>
              </a:ext>
            </a:extLst>
          </p:cNvPr>
          <p:cNvSpPr txBox="1"/>
          <p:nvPr/>
        </p:nvSpPr>
        <p:spPr>
          <a:xfrm>
            <a:off x="676710" y="1925412"/>
            <a:ext cx="3326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is some fruit juice.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5B79989-34CB-45A7-A14E-94BB486773DE}"/>
              </a:ext>
            </a:extLst>
          </p:cNvPr>
          <p:cNvSpPr txBox="1"/>
          <p:nvPr/>
        </p:nvSpPr>
        <p:spPr>
          <a:xfrm>
            <a:off x="676710" y="2951356"/>
            <a:ext cx="326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aren’t any apples.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5250D2F-1AD3-4B03-A0BF-06A1DC8F15A6}"/>
              </a:ext>
            </a:extLst>
          </p:cNvPr>
          <p:cNvSpPr txBox="1"/>
          <p:nvPr/>
        </p:nvSpPr>
        <p:spPr>
          <a:xfrm>
            <a:off x="676710" y="3854411"/>
            <a:ext cx="2959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isn’t any bread.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A6D9D5A-1959-40B4-9A9C-00A212FFB126}"/>
              </a:ext>
            </a:extLst>
          </p:cNvPr>
          <p:cNvSpPr txBox="1"/>
          <p:nvPr/>
        </p:nvSpPr>
        <p:spPr>
          <a:xfrm>
            <a:off x="676710" y="4953898"/>
            <a:ext cx="3390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are some bananas.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E2E7B6D-F2BE-463D-914D-011E99CDD8F5}"/>
              </a:ext>
            </a:extLst>
          </p:cNvPr>
          <p:cNvSpPr txBox="1"/>
          <p:nvPr/>
        </p:nvSpPr>
        <p:spPr>
          <a:xfrm>
            <a:off x="676710" y="5957279"/>
            <a:ext cx="298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is some cheese.</a:t>
            </a:r>
          </a:p>
        </p:txBody>
      </p:sp>
    </p:spTree>
    <p:extLst>
      <p:ext uri="{BB962C8B-B14F-4D97-AF65-F5344CB8AC3E}">
        <p14:creationId xmlns:p14="http://schemas.microsoft.com/office/powerpoint/2010/main" val="67217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4" y="438505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GB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Rewrite </a:t>
            </a:r>
            <a:r>
              <a:rPr lang="en-GB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following sentences without changing their original meanings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1.  It’s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good if children go to bed early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→ Children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should…………………………………………………….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.</a:t>
            </a:r>
          </a:p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2. It’s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not a good idea when students copy other students’ work.</a:t>
            </a:r>
          </a:p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→ Students shouldn’t	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………………………………………………………...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3. I’m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not happy when children lie to their parents.</a:t>
            </a:r>
          </a:p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→ Children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shouldn’t………………………………………………………..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4. It’s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good if you say “Thank you” to a person who has helped you.</a:t>
            </a:r>
          </a:p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→ You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should ………………………………………………………………</a:t>
            </a:r>
            <a:endParaRPr lang="en-GB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5. There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is no water in the bottle.</a:t>
            </a:r>
          </a:p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→ There is not	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…………………………………………………………...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6. We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have no peach flowers for the New Year here. any water in the bottle</a:t>
            </a:r>
          </a:p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→ We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don’t…………………………………….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8823" y="111768"/>
            <a:ext cx="262563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* </a:t>
            </a:r>
            <a:r>
              <a:rPr lang="en-US" sz="2400" b="1" u="sng" dirty="0" smtClean="0">
                <a:solidFill>
                  <a:schemeClr val="bg1"/>
                </a:solidFill>
              </a:rPr>
              <a:t>PRODUCTION</a:t>
            </a:r>
            <a:endParaRPr lang="en-GB" sz="2400" b="1" u="sng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522" y="1769845"/>
            <a:ext cx="20160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>
                <a:solidFill>
                  <a:srgbClr val="FF0000"/>
                </a:solidFill>
              </a:rPr>
              <a:t>go to bed early.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2388" y="2424851"/>
            <a:ext cx="57345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copy other students’ work.</a:t>
            </a:r>
            <a:endParaRPr lang="en-GB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2388" y="3138372"/>
            <a:ext cx="23006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200" dirty="0" smtClean="0">
                <a:solidFill>
                  <a:srgbClr val="FF0000"/>
                </a:solidFill>
                <a:latin typeface="+mj-lt"/>
              </a:rPr>
              <a:t>lie </a:t>
            </a:r>
            <a:r>
              <a:rPr lang="vi-VN" sz="2200" dirty="0">
                <a:solidFill>
                  <a:srgbClr val="FF0000"/>
                </a:solidFill>
                <a:latin typeface="+mj-lt"/>
              </a:rPr>
              <a:t>to their parents.</a:t>
            </a:r>
            <a:endParaRPr lang="en-GB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6107" y="3789727"/>
            <a:ext cx="67223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say “Thank you” to a person who has helped you 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6107" y="4472243"/>
            <a:ext cx="27783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 water in the bottle.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61696" y="5125385"/>
            <a:ext cx="54975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any peach flowers for the New Year here.</a:t>
            </a:r>
          </a:p>
        </p:txBody>
      </p:sp>
    </p:spTree>
    <p:extLst>
      <p:ext uri="{BB962C8B-B14F-4D97-AF65-F5344CB8AC3E}">
        <p14:creationId xmlns:p14="http://schemas.microsoft.com/office/powerpoint/2010/main" val="155956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3" y="1371600"/>
            <a:ext cx="8380413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Learn by heart all new words.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2800" b="1" dirty="0" smtClean="0">
                <a:latin typeface="Times New Roman" pitchFamily="18" charset="0"/>
              </a:rPr>
              <a:t>Do exercises on workbook.</a:t>
            </a:r>
            <a:endParaRPr lang="en-US" altLang="en-US" sz="28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Prepare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Communication</a:t>
            </a:r>
            <a:r>
              <a:rPr lang="en-US" altLang="en-US" sz="2800" b="1" dirty="0" smtClean="0">
                <a:latin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.VnVogue" pitchFamily="34" charset="0"/>
            </a:endParaRPr>
          </a:p>
        </p:txBody>
      </p:sp>
      <p:pic>
        <p:nvPicPr>
          <p:cNvPr id="17415" name="Picture 8" descr="http://1.bp.blogspot.com/-HkSgouNeQmA/URMbtBrzBMI/AAAAAAAAAkg/biR29V7u7ec/s400/3+kids+vietname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52" y="4786315"/>
            <a:ext cx="395287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774" y="304800"/>
            <a:ext cx="4647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499090" y="5257802"/>
            <a:ext cx="2644909" cy="160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4937750"/>
            <a:ext cx="2133599" cy="190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4763"/>
            <a:ext cx="3429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1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2" y="170776"/>
            <a:ext cx="8846820" cy="6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4776" y="1007907"/>
            <a:ext cx="48703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5638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3419475" y="139700"/>
            <a:ext cx="5038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/>
              <a:t>Game</a:t>
            </a:r>
            <a:r>
              <a:rPr lang="en-US" sz="4400" b="1" dirty="0" smtClean="0">
                <a:solidFill>
                  <a:srgbClr val="FF0000"/>
                </a:solidFill>
              </a:rPr>
              <a:t>:   </a:t>
            </a:r>
            <a:r>
              <a:rPr lang="en-US" sz="4400" b="1" dirty="0" err="1" smtClean="0">
                <a:solidFill>
                  <a:srgbClr val="FF0000"/>
                </a:solidFill>
              </a:rPr>
              <a:t>Pelmanism</a:t>
            </a:r>
            <a:endParaRPr lang="en-US" sz="4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950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 smtClean="0">
                <a:solidFill>
                  <a:srgbClr val="FFC000"/>
                </a:solidFill>
              </a:rPr>
              <a:t>fireworks</a:t>
            </a:r>
            <a:endParaRPr lang="en-US" sz="3500" b="1" dirty="0">
              <a:ln w="38100">
                <a:noFill/>
              </a:ln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97125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Lucky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money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57725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s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pecial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food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48488" y="148431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visit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relatives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5725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Tiền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lì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xì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76488" y="3284538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n</a:t>
            </a:r>
            <a:r>
              <a:rPr 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ew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clothes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35500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</a:t>
            </a:r>
            <a:r>
              <a:rPr 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ecorate houses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26263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Pháo</a:t>
            </a:r>
            <a:r>
              <a:rPr lang="en-US" sz="36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hoa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5725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Món</a:t>
            </a:r>
            <a:r>
              <a:rPr lang="en-US" sz="36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ăn</a:t>
            </a:r>
            <a:r>
              <a:rPr lang="en-US" sz="36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ngon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76488" y="508476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Trang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trí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nhà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35500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Thăm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họ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hàng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26263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Quần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áo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mới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950" y="1465157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397125" y="151847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57725" y="1484139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3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948488" y="1505411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4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6184" y="32843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75359" y="3258682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57056" y="3301361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927181" y="3284538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5725" y="5084763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401253" y="5084589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57725" y="5084763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927181" y="5107505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1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342459" cy="75721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* Vocabulary:</a:t>
            </a:r>
            <a:endParaRPr lang="en-GB" dirty="0"/>
          </a:p>
        </p:txBody>
      </p:sp>
      <p:pic>
        <p:nvPicPr>
          <p:cNvPr id="4" name="Picture 14" descr="Káº¿t quáº£ hÃ¬nh áº£nh cho há»c sinh lÃ m vá»¡ bÃ¡t trong ngÃ y táº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24" y="867955"/>
            <a:ext cx="3886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Káº¿t quáº£ hÃ¬nh áº£nh cho hÃ¬nh áº£nh ÄÃ¡nh nhau cá»§a há»c sinh th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24" y="831165"/>
            <a:ext cx="41878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61" y="809026"/>
            <a:ext cx="3814354" cy="2613217"/>
          </a:xfrm>
          <a:prstGeom prst="roundRect">
            <a:avLst>
              <a:gd name="adj" fmla="val 7695"/>
            </a:avLst>
          </a:prstGeom>
          <a:ln>
            <a:solidFill>
              <a:srgbClr val="F16649"/>
            </a:solidFill>
            <a:prstDash val="dash"/>
          </a:ln>
        </p:spPr>
      </p:pic>
      <p:sp>
        <p:nvSpPr>
          <p:cNvPr id="7" name="TextBox 6"/>
          <p:cNvSpPr txBox="1"/>
          <p:nvPr/>
        </p:nvSpPr>
        <p:spPr>
          <a:xfrm>
            <a:off x="326571" y="1580960"/>
            <a:ext cx="208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behave (v):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6571" y="2102692"/>
            <a:ext cx="208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plant (v):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52697" y="2578538"/>
            <a:ext cx="208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fight (v):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91886" y="3061081"/>
            <a:ext cx="208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break (v):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5955" y="1554484"/>
            <a:ext cx="20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ư</a:t>
            </a:r>
            <a:r>
              <a:rPr lang="en-US" sz="2800" dirty="0" smtClean="0"/>
              <a:t> </a:t>
            </a:r>
            <a:r>
              <a:rPr lang="en-US" sz="2800" dirty="0" err="1" smtClean="0"/>
              <a:t>xử</a:t>
            </a:r>
            <a:r>
              <a:rPr lang="en-US" sz="2800" dirty="0" smtClean="0"/>
              <a:t>,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xử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9017" y="2076108"/>
            <a:ext cx="201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Trồng</a:t>
            </a:r>
            <a:r>
              <a:rPr lang="en-US" sz="2800" dirty="0" smtClean="0"/>
              <a:t> ( </a:t>
            </a:r>
            <a:r>
              <a:rPr lang="en-US" sz="2800" dirty="0" err="1" smtClean="0"/>
              <a:t>cây</a:t>
            </a:r>
            <a:r>
              <a:rPr lang="en-US" sz="2800" dirty="0" smtClean="0"/>
              <a:t>)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558529" y="2515441"/>
            <a:ext cx="201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đánh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541113" y="3001783"/>
            <a:ext cx="201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bể</a:t>
            </a:r>
            <a:r>
              <a:rPr lang="en-US" sz="2800" dirty="0" smtClean="0"/>
              <a:t>, </a:t>
            </a:r>
            <a:r>
              <a:rPr lang="en-US" sz="2800" dirty="0" err="1" smtClean="0"/>
              <a:t>vỡ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00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571" y="1580960"/>
            <a:ext cx="208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behave (v):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6571" y="2102692"/>
            <a:ext cx="208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plant (v):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2697" y="2578538"/>
            <a:ext cx="208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fight (v):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1886" y="3061081"/>
            <a:ext cx="208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break (v):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65955" y="1594024"/>
            <a:ext cx="2659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ư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xử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đối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xử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9017" y="2121388"/>
            <a:ext cx="2566663" cy="53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Trồng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(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8529" y="2560721"/>
            <a:ext cx="2566663" cy="53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đánh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nhau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1113" y="3047063"/>
            <a:ext cx="2566663" cy="53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Làm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bể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vỡ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508" y="488072"/>
            <a:ext cx="28717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2800" b="1" dirty="0"/>
              <a:t>* Checking Vocab:</a:t>
            </a:r>
          </a:p>
        </p:txBody>
      </p:sp>
    </p:spTree>
    <p:extLst>
      <p:ext uri="{BB962C8B-B14F-4D97-AF65-F5344CB8AC3E}">
        <p14:creationId xmlns:p14="http://schemas.microsoft.com/office/powerpoint/2010/main" val="416731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227" y="267999"/>
            <a:ext cx="2184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</a:t>
            </a:r>
            <a:r>
              <a:rPr lang="en-US" sz="2800" b="1" u="sng" dirty="0" smtClean="0">
                <a:solidFill>
                  <a:srgbClr val="0FB7BD"/>
                </a:solidFill>
              </a:rPr>
              <a:t>Grammar 1</a:t>
            </a:r>
            <a:endParaRPr lang="en-US" sz="2800" b="1" u="sng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4078" y="267999"/>
            <a:ext cx="4492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Should / shouldn’t </a:t>
            </a:r>
            <a:r>
              <a:rPr lang="en-US" sz="2800" b="1" dirty="0"/>
              <a:t>for advice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t="15118" r="1170" b="11468"/>
          <a:stretch/>
        </p:blipFill>
        <p:spPr>
          <a:xfrm>
            <a:off x="1170961" y="1528176"/>
            <a:ext cx="7006728" cy="4484698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842352" y="1308951"/>
            <a:ext cx="3459296" cy="1337061"/>
          </a:xfrm>
          <a:prstGeom prst="wedgeEllipseCallout">
            <a:avLst>
              <a:gd name="adj1" fmla="val 21591"/>
              <a:gd name="adj2" fmla="val 91508"/>
            </a:avLst>
          </a:prstGeom>
          <a:solidFill>
            <a:schemeClr val="bg1"/>
          </a:solidFill>
          <a:ln>
            <a:solidFill>
              <a:srgbClr val="97E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24758" y="1478568"/>
            <a:ext cx="2699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Nam, you shouldn't come in with your  raincoat on.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89291" y="74839"/>
            <a:ext cx="82547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Look at the signs at the library and complete the sentences with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shouldn’t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"/>
          <a:stretch/>
        </p:blipFill>
        <p:spPr>
          <a:xfrm>
            <a:off x="1023255" y="1156853"/>
            <a:ext cx="1947167" cy="1860668"/>
          </a:xfrm>
          <a:prstGeom prst="ellipse">
            <a:avLst/>
          </a:prstGeom>
          <a:ln w="76200">
            <a:solidFill>
              <a:srgbClr val="CB2027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13" y="1098538"/>
            <a:ext cx="1933562" cy="1918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7475" r="7131" b="7414"/>
          <a:stretch/>
        </p:blipFill>
        <p:spPr>
          <a:xfrm>
            <a:off x="1106689" y="4046269"/>
            <a:ext cx="1863734" cy="1779766"/>
          </a:xfrm>
          <a:prstGeom prst="ellipse">
            <a:avLst/>
          </a:prstGeom>
          <a:ln w="76200">
            <a:solidFill>
              <a:srgbClr val="CB2027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5965113" y="4046269"/>
            <a:ext cx="1933562" cy="1779765"/>
            <a:chOff x="4814370" y="4320886"/>
            <a:chExt cx="2127317" cy="20588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62" t="-11602" r="-10665" b="-4059"/>
            <a:stretch/>
          </p:blipFill>
          <p:spPr>
            <a:xfrm>
              <a:off x="4814370" y="4320886"/>
              <a:ext cx="2127317" cy="2058864"/>
            </a:xfrm>
            <a:prstGeom prst="ellipse">
              <a:avLst/>
            </a:prstGeom>
            <a:ln w="139700">
              <a:solidFill>
                <a:srgbClr val="CB2027"/>
              </a:solidFill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5103874" y="4611383"/>
              <a:ext cx="1536192" cy="1455836"/>
            </a:xfrm>
            <a:prstGeom prst="line">
              <a:avLst/>
            </a:prstGeom>
            <a:ln w="152400">
              <a:solidFill>
                <a:srgbClr val="CB2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95577" y="3237837"/>
            <a:ext cx="4429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You. .……….keep </a:t>
            </a:r>
            <a:r>
              <a:rPr lang="en-US" sz="3200" dirty="0"/>
              <a:t>quiet.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33EF860-517A-45A0-ADAE-A15FE9D04833}"/>
              </a:ext>
            </a:extLst>
          </p:cNvPr>
          <p:cNvSpPr txBox="1"/>
          <p:nvPr/>
        </p:nvSpPr>
        <p:spPr>
          <a:xfrm>
            <a:off x="1609766" y="3200487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hould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A7B7B90-3300-449B-90A5-22D49C8B4C93}"/>
              </a:ext>
            </a:extLst>
          </p:cNvPr>
          <p:cNvSpPr txBox="1"/>
          <p:nvPr/>
        </p:nvSpPr>
        <p:spPr>
          <a:xfrm>
            <a:off x="4818288" y="3316482"/>
            <a:ext cx="4113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="1" dirty="0" smtClean="0"/>
              <a:t>. </a:t>
            </a:r>
            <a:r>
              <a:rPr lang="en-US" sz="2800" dirty="0" smtClean="0"/>
              <a:t>You …………..eat </a:t>
            </a:r>
            <a:r>
              <a:rPr lang="en-US" sz="2800" dirty="0"/>
              <a:t>or drink.</a:t>
            </a:r>
          </a:p>
        </p:txBody>
      </p:sp>
      <p:sp>
        <p:nvSpPr>
          <p:cNvPr id="2" name="Rectangle 1"/>
          <p:cNvSpPr/>
          <p:nvPr/>
        </p:nvSpPr>
        <p:spPr>
          <a:xfrm>
            <a:off x="6445534" y="5974228"/>
            <a:ext cx="139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shouldn’t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530" y="6105022"/>
            <a:ext cx="556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You…..………. </a:t>
            </a:r>
            <a:r>
              <a:rPr lang="en-US" sz="2400" dirty="0"/>
              <a:t>knock before you enter.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AAED75E-4720-4A87-9B2F-E00526AB3F54}"/>
              </a:ext>
            </a:extLst>
          </p:cNvPr>
          <p:cNvSpPr txBox="1"/>
          <p:nvPr/>
        </p:nvSpPr>
        <p:spPr>
          <a:xfrm>
            <a:off x="967669" y="6024845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should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7029" y="6078896"/>
            <a:ext cx="336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You……………....run</a:t>
            </a:r>
            <a:endParaRPr lang="en-GB" sz="2400" dirty="0"/>
          </a:p>
        </p:txBody>
      </p:sp>
      <p:sp>
        <p:nvSpPr>
          <p:cNvPr id="18" name="Rectangle 17"/>
          <p:cNvSpPr/>
          <p:nvPr/>
        </p:nvSpPr>
        <p:spPr>
          <a:xfrm>
            <a:off x="5743042" y="3316604"/>
            <a:ext cx="139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shouldn’t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32" y="4441362"/>
            <a:ext cx="8629936" cy="16413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7032" y="456916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</a:t>
            </a:r>
            <a:r>
              <a:rPr lang="en-US" sz="2800" b="1" u="sng" dirty="0" smtClean="0">
                <a:solidFill>
                  <a:srgbClr val="0FB7BD"/>
                </a:solidFill>
              </a:rPr>
              <a:t>Grammar</a:t>
            </a:r>
            <a:endParaRPr lang="en-US" sz="2800" b="1" u="sng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6555" y="1307662"/>
            <a:ext cx="4460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Should / shouldn’t </a:t>
            </a:r>
            <a:r>
              <a:rPr lang="en-US" sz="2800" b="1" dirty="0"/>
              <a:t>for advice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9209" y="4790082"/>
            <a:ext cx="73073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We use </a:t>
            </a:r>
            <a:r>
              <a:rPr lang="en-US" sz="2600" i="1" dirty="0"/>
              <a:t>should</a:t>
            </a:r>
            <a:r>
              <a:rPr lang="en-US" sz="2600" dirty="0"/>
              <a:t> for things that are </a:t>
            </a:r>
            <a:r>
              <a:rPr lang="en-US" sz="2600" b="1" dirty="0">
                <a:solidFill>
                  <a:srgbClr val="FF0000"/>
                </a:solidFill>
              </a:rPr>
              <a:t>good</a:t>
            </a:r>
            <a:r>
              <a:rPr lang="en-US" sz="2600" dirty="0"/>
              <a:t> to do.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We use </a:t>
            </a:r>
            <a:r>
              <a:rPr lang="en-US" sz="2600" i="1" dirty="0"/>
              <a:t>shouldn’t</a:t>
            </a:r>
            <a:r>
              <a:rPr lang="en-US" sz="2600" dirty="0"/>
              <a:t> for things that are </a:t>
            </a:r>
            <a:r>
              <a:rPr lang="en-US" sz="2600" b="1" dirty="0">
                <a:solidFill>
                  <a:srgbClr val="FF0000"/>
                </a:solidFill>
              </a:rPr>
              <a:t>not good</a:t>
            </a:r>
            <a:r>
              <a:rPr lang="en-US" sz="2600" dirty="0"/>
              <a:t> to do.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9" y="3756137"/>
            <a:ext cx="3703791" cy="947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2937" y="678987"/>
            <a:ext cx="6505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33CC"/>
                </a:solidFill>
              </a:rPr>
              <a:t>When do you use should /shouldn’t?</a:t>
            </a:r>
            <a:endParaRPr lang="en-GB" sz="3200" b="1" i="1" dirty="0">
              <a:solidFill>
                <a:srgbClr val="00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7567" y="197095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 smtClean="0"/>
              <a:t>-  </a:t>
            </a:r>
            <a:r>
              <a:rPr lang="en-GB" sz="3200" dirty="0"/>
              <a:t>should : </a:t>
            </a:r>
            <a:r>
              <a:rPr lang="en-GB" sz="3200" dirty="0" err="1"/>
              <a:t>nên</a:t>
            </a:r>
            <a:r>
              <a:rPr lang="en-GB" sz="3200" dirty="0"/>
              <a:t>,</a:t>
            </a:r>
            <a:br>
              <a:rPr lang="en-GB" sz="3200" dirty="0"/>
            </a:br>
            <a:r>
              <a:rPr lang="en-GB" sz="3200" dirty="0" smtClean="0"/>
              <a:t>-  shouldn’t </a:t>
            </a:r>
            <a:r>
              <a:rPr lang="en-GB" sz="3200" dirty="0"/>
              <a:t>: </a:t>
            </a:r>
            <a:r>
              <a:rPr lang="en-GB" sz="3200" dirty="0" err="1"/>
              <a:t>không</a:t>
            </a:r>
            <a:r>
              <a:rPr lang="en-GB" sz="3200" dirty="0"/>
              <a:t> </a:t>
            </a:r>
            <a:r>
              <a:rPr lang="en-GB" sz="3200" dirty="0" err="1" smtClean="0"/>
              <a:t>nên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840896" y="3171362"/>
            <a:ext cx="6036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*  </a:t>
            </a:r>
            <a:r>
              <a:rPr lang="en-GB" sz="3200" dirty="0"/>
              <a:t>Form : S + should(</a:t>
            </a:r>
            <a:r>
              <a:rPr lang="en-GB" sz="3200" dirty="0" err="1"/>
              <a:t>n’t</a:t>
            </a:r>
            <a:r>
              <a:rPr lang="en-GB" sz="3200" dirty="0"/>
              <a:t>) + bare-inf..</a:t>
            </a:r>
          </a:p>
        </p:txBody>
      </p:sp>
    </p:spTree>
    <p:extLst>
      <p:ext uri="{BB962C8B-B14F-4D97-AF65-F5344CB8AC3E}">
        <p14:creationId xmlns:p14="http://schemas.microsoft.com/office/powerpoint/2010/main" val="24883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9776" y="67133"/>
            <a:ext cx="81201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(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activities children should do at Tet and cross (×) the ones they shouldn’t.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61832" y="1152802"/>
            <a:ext cx="2963014" cy="2888407"/>
            <a:chOff x="561832" y="1251955"/>
            <a:chExt cx="2963014" cy="2888407"/>
          </a:xfrm>
        </p:grpSpPr>
        <p:grpSp>
          <p:nvGrpSpPr>
            <p:cNvPr id="5" name="Group 4"/>
            <p:cNvGrpSpPr/>
            <p:nvPr/>
          </p:nvGrpSpPr>
          <p:grpSpPr>
            <a:xfrm>
              <a:off x="561832" y="1251955"/>
              <a:ext cx="2754217" cy="2306493"/>
              <a:chOff x="627961" y="1251955"/>
              <a:chExt cx="2754217" cy="230649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19" t="14111" r="14324" b="17645"/>
              <a:stretch/>
            </p:blipFill>
            <p:spPr>
              <a:xfrm>
                <a:off x="627961" y="1516758"/>
                <a:ext cx="2754217" cy="2041690"/>
              </a:xfrm>
              <a:prstGeom prst="roundRect">
                <a:avLst>
                  <a:gd name="adj" fmla="val 7695"/>
                </a:avLst>
              </a:prstGeom>
              <a:ln>
                <a:solidFill>
                  <a:srgbClr val="F16649"/>
                </a:solidFill>
                <a:prstDash val="dash"/>
              </a:ln>
            </p:spPr>
          </p:pic>
          <p:sp>
            <p:nvSpPr>
              <p:cNvPr id="3" name="Oval Callout 2"/>
              <p:cNvSpPr/>
              <p:nvPr/>
            </p:nvSpPr>
            <p:spPr>
              <a:xfrm>
                <a:off x="1784733" y="1251955"/>
                <a:ext cx="1453675" cy="479631"/>
              </a:xfrm>
              <a:prstGeom prst="wedgeEllipseCallout">
                <a:avLst>
                  <a:gd name="adj1" fmla="val 9419"/>
                  <a:gd name="adj2" fmla="val 9326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817784" y="1308977"/>
                <a:ext cx="1471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Thank you.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09683" y="3670568"/>
              <a:ext cx="2258515" cy="469794"/>
              <a:chOff x="495703" y="3670568"/>
              <a:chExt cx="2258515" cy="46979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495703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70534" y="3670568"/>
                <a:ext cx="17836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behave well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126457" y="1417605"/>
            <a:ext cx="3092123" cy="2623604"/>
            <a:chOff x="600360" y="1516758"/>
            <a:chExt cx="3092123" cy="2623604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73" t="-540" r="-6078" b="540"/>
            <a:stretch/>
          </p:blipFill>
          <p:spPr>
            <a:xfrm>
              <a:off x="670117" y="1516758"/>
              <a:ext cx="2779998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3188833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600360" y="3670568"/>
              <a:ext cx="3092123" cy="469794"/>
              <a:chOff x="286380" y="3670568"/>
              <a:chExt cx="3092123" cy="469794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286380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61210" y="3670568"/>
                <a:ext cx="2617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eat lots of sweets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671661" y="4234396"/>
            <a:ext cx="2853185" cy="2623604"/>
            <a:chOff x="671661" y="1516758"/>
            <a:chExt cx="2853185" cy="262360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1" y="1516758"/>
              <a:ext cx="2534559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809683" y="3670568"/>
              <a:ext cx="2258515" cy="469794"/>
              <a:chOff x="495703" y="3670568"/>
              <a:chExt cx="2258515" cy="46979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495703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70534" y="3670568"/>
                <a:ext cx="17836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plant trees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5197758" y="4234396"/>
            <a:ext cx="2853185" cy="2623604"/>
            <a:chOff x="671661" y="1516758"/>
            <a:chExt cx="2853185" cy="2623604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1" y="1516758"/>
              <a:ext cx="2534559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86" name="Rectangle 85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809683" y="3670568"/>
              <a:ext cx="2258515" cy="469794"/>
              <a:chOff x="495703" y="3670568"/>
              <a:chExt cx="2258515" cy="469794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495703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970534" y="3670568"/>
                <a:ext cx="17836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break things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0D03BB2-D0F5-4ECA-90FD-03612CD038D4}"/>
              </a:ext>
            </a:extLst>
          </p:cNvPr>
          <p:cNvSpPr txBox="1"/>
          <p:nvPr/>
        </p:nvSpPr>
        <p:spPr>
          <a:xfrm>
            <a:off x="3027348" y="310535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1F20EE9-9F4B-4CBF-BF32-41ABC5AA1046}"/>
              </a:ext>
            </a:extLst>
          </p:cNvPr>
          <p:cNvSpPr txBox="1"/>
          <p:nvPr/>
        </p:nvSpPr>
        <p:spPr>
          <a:xfrm>
            <a:off x="7703695" y="3058468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0CC8804-DA42-4799-BCBB-4E8CB3DCB8E5}"/>
              </a:ext>
            </a:extLst>
          </p:cNvPr>
          <p:cNvSpPr txBox="1"/>
          <p:nvPr/>
        </p:nvSpPr>
        <p:spPr>
          <a:xfrm>
            <a:off x="3038551" y="592229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FC95A52-41C7-44A1-96E0-E4D5192F1C33}"/>
              </a:ext>
            </a:extLst>
          </p:cNvPr>
          <p:cNvSpPr txBox="1"/>
          <p:nvPr/>
        </p:nvSpPr>
        <p:spPr>
          <a:xfrm>
            <a:off x="7563307" y="5878552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2557</TotalTime>
  <Words>836</Words>
  <Application>Microsoft Office PowerPoint</Application>
  <PresentationFormat>On-screen Show (4:3)</PresentationFormat>
  <Paragraphs>224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* Vocabulary: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136</cp:revision>
  <dcterms:created xsi:type="dcterms:W3CDTF">2020-12-09T02:04:09Z</dcterms:created>
  <dcterms:modified xsi:type="dcterms:W3CDTF">2022-12-19T00:45:11Z</dcterms:modified>
</cp:coreProperties>
</file>