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1" r:id="rId2"/>
    <p:sldId id="312" r:id="rId3"/>
    <p:sldId id="315" r:id="rId4"/>
    <p:sldId id="316" r:id="rId5"/>
    <p:sldId id="317" r:id="rId6"/>
    <p:sldId id="258" r:id="rId7"/>
    <p:sldId id="260" r:id="rId8"/>
    <p:sldId id="309" r:id="rId9"/>
    <p:sldId id="291" r:id="rId10"/>
    <p:sldId id="262" r:id="rId11"/>
    <p:sldId id="301" r:id="rId12"/>
    <p:sldId id="319" r:id="rId13"/>
    <p:sldId id="318" r:id="rId14"/>
  </p:sldIdLst>
  <p:sldSz cx="13716000" cy="82296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2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4FF"/>
    <a:srgbClr val="CFD5EA"/>
    <a:srgbClr val="005AAB"/>
    <a:srgbClr val="0088EE"/>
    <a:srgbClr val="57B7FF"/>
    <a:srgbClr val="F16649"/>
    <a:srgbClr val="0FB7BD"/>
    <a:srgbClr val="A3E7FF"/>
    <a:srgbClr val="FFE89F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3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-894" y="-102"/>
      </p:cViewPr>
      <p:guideLst>
        <p:guide orient="horz" pos="2678"/>
        <p:guide pos="4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5596976"/>
            <a:ext cx="1372663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5401" tIns="62700" rIns="125401" bIns="6270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28700" y="2103122"/>
            <a:ext cx="11658600" cy="219571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6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028700" y="4333928"/>
            <a:ext cx="11658600" cy="1439645"/>
          </a:xfrm>
        </p:spPr>
        <p:txBody>
          <a:bodyPr lIns="62700" rIns="62700"/>
          <a:lstStyle>
            <a:lvl1pPr marL="0" marR="87781" indent="0" algn="r">
              <a:buNone/>
              <a:defRPr>
                <a:solidFill>
                  <a:schemeClr val="tx2"/>
                </a:solidFill>
              </a:defRPr>
            </a:lvl1pPr>
            <a:lvl2pPr marL="627004" indent="0" algn="ctr">
              <a:buNone/>
            </a:lvl2pPr>
            <a:lvl3pPr marL="1254008" indent="0" algn="ctr">
              <a:buNone/>
            </a:lvl3pPr>
            <a:lvl4pPr marL="1881012" indent="0" algn="ctr">
              <a:buNone/>
            </a:lvl4pPr>
            <a:lvl5pPr marL="2508016" indent="0" algn="ctr">
              <a:buNone/>
            </a:lvl5pPr>
            <a:lvl6pPr marL="3135020" indent="0" algn="ctr">
              <a:buNone/>
            </a:lvl6pPr>
            <a:lvl7pPr marL="3762024" indent="0" algn="ctr">
              <a:buNone/>
            </a:lvl7pPr>
            <a:lvl8pPr marL="4389029" indent="0" algn="ctr">
              <a:buNone/>
            </a:lvl8pPr>
            <a:lvl9pPr marL="5016033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647" y="5943600"/>
            <a:ext cx="13721648" cy="229450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77596"/>
            <a:ext cx="12344400" cy="526328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020" y="329569"/>
            <a:ext cx="2666205" cy="6711313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9569"/>
            <a:ext cx="9486900" cy="671131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64" y="1271654"/>
            <a:ext cx="11658600" cy="21945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6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4070" y="3518054"/>
            <a:ext cx="6858000" cy="1745866"/>
          </a:xfrm>
        </p:spPr>
        <p:txBody>
          <a:bodyPr lIns="125401" rIns="125401" anchor="t"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5455020" y="3606566"/>
            <a:ext cx="274320" cy="2743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5401" tIns="62700" rIns="125401" bIns="62700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5175396" y="3606566"/>
            <a:ext cx="274320" cy="2743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5401" tIns="62700" rIns="125401" bIns="62700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7594"/>
            <a:ext cx="6057900" cy="5431156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777594"/>
            <a:ext cx="6057900" cy="5431156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7660"/>
            <a:ext cx="12344400" cy="13716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492240"/>
            <a:ext cx="6060282" cy="9144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50802" anchor="ctr"/>
          <a:lstStyle>
            <a:lvl1pPr marL="0" indent="0">
              <a:buNone/>
              <a:defRPr sz="3300" b="0">
                <a:solidFill>
                  <a:schemeClr val="bg1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967540" y="6492240"/>
            <a:ext cx="6062663" cy="9144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50802" anchor="ctr"/>
          <a:lstStyle>
            <a:lvl1pPr marL="0" indent="0">
              <a:buNone/>
              <a:defRPr sz="3300" b="0">
                <a:solidFill>
                  <a:schemeClr val="bg1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85800" y="1733153"/>
            <a:ext cx="6060282" cy="473011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1733153"/>
            <a:ext cx="6062663" cy="473011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852160"/>
            <a:ext cx="11222664" cy="54864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34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29400" y="6426122"/>
            <a:ext cx="5961888" cy="1097280"/>
          </a:xfrm>
        </p:spPr>
        <p:txBody>
          <a:bodyPr/>
          <a:lstStyle>
            <a:lvl1pPr marL="0" indent="0" algn="r">
              <a:buNone/>
              <a:defRPr sz="2200"/>
            </a:lvl1pPr>
            <a:lvl2pPr>
              <a:buNone/>
              <a:defRPr sz="1600"/>
            </a:lvl2pPr>
            <a:lvl3pPr>
              <a:buNone/>
              <a:defRPr sz="1400"/>
            </a:lvl3pPr>
            <a:lvl4pPr>
              <a:buNone/>
              <a:defRPr sz="1200"/>
            </a:lvl4pPr>
            <a:lvl5pPr>
              <a:buNone/>
              <a:defRPr sz="12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329184"/>
            <a:ext cx="11219688" cy="548640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90548" y="7689533"/>
            <a:ext cx="2880360" cy="438912"/>
          </a:xfrm>
        </p:spPr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1848" y="6532083"/>
            <a:ext cx="10744200" cy="777878"/>
          </a:xfrm>
          <a:noFill/>
        </p:spPr>
        <p:txBody>
          <a:bodyPr lIns="125401" tIns="0" rIns="125401" anchor="t"/>
          <a:lstStyle>
            <a:lvl1pPr marL="0" marR="25080" indent="0" algn="r">
              <a:buNone/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27962"/>
            <a:ext cx="13030200" cy="526694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44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0109" y="7689533"/>
            <a:ext cx="3526022" cy="4381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838147"/>
            <a:ext cx="12113148" cy="675206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41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48910" y="7133923"/>
            <a:ext cx="7410936" cy="110529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01" tIns="62700" rIns="125401" bIns="6270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28576" y="7126813"/>
            <a:ext cx="5535677" cy="11201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01" tIns="62700" rIns="125401" bIns="6270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9063" y="6949503"/>
            <a:ext cx="5103471" cy="1297042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5401" tIns="62700" rIns="125401" bIns="6270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3855" y="6945286"/>
            <a:ext cx="5108264" cy="130126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2996168" y="5986128"/>
            <a:ext cx="274320" cy="2743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5401" tIns="62700" rIns="125401" bIns="62700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2716544" y="5986128"/>
            <a:ext cx="274320" cy="2743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5401" tIns="62700" rIns="125401" bIns="62700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48910" y="7133923"/>
            <a:ext cx="7410936" cy="110529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01" tIns="62700" rIns="125401" bIns="6270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728576" y="7126813"/>
            <a:ext cx="5535677" cy="11201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01" tIns="62700" rIns="125401" bIns="6270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9063" y="6949503"/>
            <a:ext cx="5103471" cy="1297042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5401" tIns="62700" rIns="125401" bIns="6270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3855" y="6945286"/>
            <a:ext cx="5108264" cy="130126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vert="horz" lIns="125401" tIns="62700" rIns="125401" bIns="627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85800" y="1777594"/>
            <a:ext cx="12344400" cy="5431156"/>
          </a:xfrm>
          <a:prstGeom prst="rect">
            <a:avLst/>
          </a:prstGeom>
        </p:spPr>
        <p:txBody>
          <a:bodyPr vert="horz" lIns="125401" tIns="62700" rIns="125401" bIns="6270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0090548" y="7689533"/>
            <a:ext cx="2880360" cy="438912"/>
          </a:xfrm>
          <a:prstGeom prst="rect">
            <a:avLst/>
          </a:prstGeom>
        </p:spPr>
        <p:txBody>
          <a:bodyPr vert="horz" lIns="125401" tIns="62700" rIns="125401" bIns="62700" anchor="b"/>
          <a:lstStyle>
            <a:lvl1pPr algn="l" eaLnBrk="1" latinLnBrk="0" hangingPunct="1">
              <a:defRPr kumimoji="0" sz="1400"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70109" y="7689533"/>
            <a:ext cx="3526022" cy="438150"/>
          </a:xfrm>
          <a:prstGeom prst="rect">
            <a:avLst/>
          </a:prstGeom>
        </p:spPr>
        <p:txBody>
          <a:bodyPr vert="horz" lIns="125401" tIns="62700" rIns="125401" bIns="62700" anchor="b"/>
          <a:lstStyle>
            <a:lvl1pPr algn="r" eaLnBrk="1" latinLnBrk="0" hangingPunct="1">
              <a:defRPr kumimoji="0" sz="14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2970908" y="7689533"/>
            <a:ext cx="548640" cy="438150"/>
          </a:xfrm>
          <a:prstGeom prst="rect">
            <a:avLst/>
          </a:prstGeom>
        </p:spPr>
        <p:txBody>
          <a:bodyPr vert="horz" lIns="125401" tIns="62700" rIns="125401" bIns="62700" anchor="b"/>
          <a:lstStyle>
            <a:lvl1pPr algn="r" eaLnBrk="1" latinLnBrk="0" hangingPunct="1">
              <a:defRPr kumimoji="0" sz="1400" b="0"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6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01603" indent="-351122" algn="l" rtl="0" eaLnBrk="1" latinLnBrk="0" hangingPunct="1">
        <a:spcBef>
          <a:spcPts val="549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726" indent="-313502" algn="l" rtl="0" eaLnBrk="1" latinLnBrk="0" hangingPunct="1">
        <a:spcBef>
          <a:spcPts val="444"/>
        </a:spcBef>
        <a:buClr>
          <a:schemeClr val="accent1"/>
        </a:buClr>
        <a:buFont typeface="Verdana"/>
        <a:buChar char="◦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78768" indent="-313502" algn="l" rtl="0" eaLnBrk="1" latinLnBrk="0" hangingPunct="1">
        <a:spcBef>
          <a:spcPts val="480"/>
        </a:spcBef>
        <a:buClr>
          <a:schemeClr val="accent2"/>
        </a:buClr>
        <a:buSzPct val="100000"/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510" indent="-313502" algn="l" rtl="0" eaLnBrk="1" latinLnBrk="0" hangingPunct="1">
        <a:spcBef>
          <a:spcPts val="480"/>
        </a:spcBef>
        <a:buClr>
          <a:schemeClr val="accent2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881012" indent="-313502" algn="l" rtl="0" eaLnBrk="1" latinLnBrk="0" hangingPunct="1">
        <a:spcBef>
          <a:spcPts val="480"/>
        </a:spcBef>
        <a:buClr>
          <a:schemeClr val="accent2"/>
        </a:buClr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194514" indent="-313502" algn="l" rtl="0" eaLnBrk="1" latinLnBrk="0" hangingPunct="1">
        <a:spcBef>
          <a:spcPts val="480"/>
        </a:spcBef>
        <a:buClr>
          <a:schemeClr val="accent3"/>
        </a:buClr>
        <a:buFont typeface="Wingdings 2"/>
        <a:buChar char="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508016" indent="-313502" algn="l" rtl="0" eaLnBrk="1" latinLnBrk="0" hangingPunct="1">
        <a:spcBef>
          <a:spcPts val="480"/>
        </a:spcBef>
        <a:buClr>
          <a:schemeClr val="accent3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821518" indent="-313502" algn="l" rtl="0" eaLnBrk="1" latinLnBrk="0" hangingPunct="1">
        <a:spcBef>
          <a:spcPts val="480"/>
        </a:spcBef>
        <a:buClr>
          <a:schemeClr val="accent3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135020" indent="-313502" algn="l" rtl="0" eaLnBrk="1" latinLnBrk="0" hangingPunct="1">
        <a:spcBef>
          <a:spcPts val="480"/>
        </a:spcBef>
        <a:buClr>
          <a:schemeClr val="accent3"/>
        </a:buClr>
        <a:buFont typeface="Wingdings 2"/>
        <a:buChar char="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2"/>
            <a:ext cx="13716000" cy="82296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898795">
            <a:off x="818886" y="717200"/>
            <a:ext cx="3800697" cy="15116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25401" tIns="62700" rIns="125401" bIns="6270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6000" dirty="0">
                <a:solidFill>
                  <a:srgbClr val="0084B1"/>
                </a:solidFill>
                <a:latin typeface=".VnBahamasB" pitchFamily="34" charset="0"/>
              </a:rPr>
              <a:t>ENGLISH 6</a:t>
            </a:r>
          </a:p>
        </p:txBody>
      </p:sp>
      <p:sp>
        <p:nvSpPr>
          <p:cNvPr id="4" name="TextBox 3"/>
          <p:cNvSpPr txBox="1"/>
          <p:nvPr/>
        </p:nvSpPr>
        <p:spPr>
          <a:xfrm rot="21208348">
            <a:off x="474716" y="4701295"/>
            <a:ext cx="10013601" cy="973010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GB" sz="5500" dirty="0">
                <a:solidFill>
                  <a:srgbClr val="993366"/>
                </a:solidFill>
                <a:latin typeface=".VnBodoni" pitchFamily="34" charset="0"/>
              </a:rPr>
              <a:t>HELLO EVERY ONE !!!</a:t>
            </a:r>
            <a:endParaRPr lang="en-US" sz="5500" dirty="0">
              <a:solidFill>
                <a:srgbClr val="993366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87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87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87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87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2" y="136100"/>
            <a:ext cx="881114" cy="725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422497" y="51279"/>
            <a:ext cx="11373908" cy="1111510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Discuss what you think robots can do in the following places.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606185"/>
              </p:ext>
            </p:extLst>
          </p:nvPr>
        </p:nvGraphicFramePr>
        <p:xfrm>
          <a:off x="748146" y="1377145"/>
          <a:ext cx="12266470" cy="4495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133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33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Places</a:t>
                      </a:r>
                    </a:p>
                  </a:txBody>
                  <a:tcPr marL="137160" marR="137160" marT="54864" marB="54864" anchor="ctr"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What</a:t>
                      </a:r>
                      <a:r>
                        <a:rPr lang="en-US" sz="2900" baseline="0" dirty="0"/>
                        <a:t> robots can do</a:t>
                      </a:r>
                      <a:endParaRPr lang="en-US" sz="2900" dirty="0"/>
                    </a:p>
                  </a:txBody>
                  <a:tcPr marL="137160" marR="137160" marT="54864" marB="54864" anchor="ctr"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Home</a:t>
                      </a:r>
                    </a:p>
                  </a:txBody>
                  <a:tcPr marL="137160" marR="137160" marT="54864" marB="548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b="1" dirty="0">
                        <a:solidFill>
                          <a:srgbClr val="F16649"/>
                        </a:solidFill>
                      </a:endParaRPr>
                    </a:p>
                  </a:txBody>
                  <a:tcPr marL="137160" marR="137160" marT="54864" marB="548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Schools</a:t>
                      </a:r>
                    </a:p>
                  </a:txBody>
                  <a:tcPr marL="137160" marR="137160" marT="54864" marB="548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b="1">
                        <a:solidFill>
                          <a:srgbClr val="F16649"/>
                        </a:solidFill>
                      </a:endParaRPr>
                    </a:p>
                  </a:txBody>
                  <a:tcPr marL="137160" marR="137160" marT="54864" marB="548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Factory</a:t>
                      </a:r>
                    </a:p>
                  </a:txBody>
                  <a:tcPr marL="137160" marR="137160" marT="54864" marB="548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b="1">
                        <a:solidFill>
                          <a:srgbClr val="F16649"/>
                        </a:solidFill>
                      </a:endParaRPr>
                    </a:p>
                  </a:txBody>
                  <a:tcPr marL="137160" marR="137160" marT="54864" marB="548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Hospital</a:t>
                      </a:r>
                    </a:p>
                  </a:txBody>
                  <a:tcPr marL="137160" marR="137160" marT="54864" marB="548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b="1">
                        <a:solidFill>
                          <a:srgbClr val="F16649"/>
                        </a:solidFill>
                      </a:endParaRPr>
                    </a:p>
                  </a:txBody>
                  <a:tcPr marL="137160" marR="137160" marT="54864" marB="548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Garden</a:t>
                      </a:r>
                    </a:p>
                  </a:txBody>
                  <a:tcPr marL="137160" marR="137160" marT="54864" marB="548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b="1" dirty="0">
                        <a:solidFill>
                          <a:srgbClr val="F16649"/>
                        </a:solidFill>
                      </a:endParaRPr>
                    </a:p>
                  </a:txBody>
                  <a:tcPr marL="137160" marR="137160" marT="54864" marB="548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8146" y="5915917"/>
            <a:ext cx="2914650" cy="634456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4" name="Rectangle 3"/>
          <p:cNvSpPr/>
          <p:nvPr/>
        </p:nvSpPr>
        <p:spPr>
          <a:xfrm>
            <a:off x="3055967" y="5949112"/>
            <a:ext cx="7019058" cy="1650119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i="1" dirty="0">
                <a:latin typeface=".VnArial Narrow" pitchFamily="34" charset="0"/>
              </a:rPr>
              <a:t>A:  </a:t>
            </a:r>
            <a:r>
              <a:rPr lang="en-US" sz="3300" dirty="0">
                <a:latin typeface=".VnArial Narrow" pitchFamily="34" charset="0"/>
              </a:rPr>
              <a:t>What can robots do at home?</a:t>
            </a:r>
          </a:p>
          <a:p>
            <a:pPr>
              <a:lnSpc>
                <a:spcPct val="150000"/>
              </a:lnSpc>
            </a:pPr>
            <a:r>
              <a:rPr lang="en-US" sz="3300" b="1" i="1" dirty="0">
                <a:latin typeface=".VnArial Narrow" pitchFamily="34" charset="0"/>
              </a:rPr>
              <a:t>B:  </a:t>
            </a:r>
            <a:r>
              <a:rPr lang="en-US" sz="3300" dirty="0">
                <a:latin typeface=".VnArial Narrow" pitchFamily="34" charset="0"/>
              </a:rPr>
              <a:t>They can take care of children.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2" y="166405"/>
            <a:ext cx="881114" cy="664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97805" y="51279"/>
            <a:ext cx="11888259" cy="988399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robots and what you think they can do. Can you think of other types of robots?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1106" y="2386063"/>
            <a:ext cx="5181364" cy="330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 smtClean="0">
                <a:latin typeface=".VnArial Narrow" pitchFamily="34" charset="0"/>
              </a:rPr>
              <a:t>I </a:t>
            </a:r>
            <a:r>
              <a:rPr lang="en-GB" sz="3600" dirty="0">
                <a:latin typeface=".VnArial Narrow" pitchFamily="34" charset="0"/>
              </a:rPr>
              <a:t>think another type of robot is entertainment robots. These robots can sing, dance and tell stories to make me happy.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1106" y="1315953"/>
            <a:ext cx="2334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* Example: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349" y="1315953"/>
            <a:ext cx="3291840" cy="405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7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1028700" y="2011682"/>
            <a:ext cx="10544175" cy="30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5383" tIns="62692" rIns="125383" bIns="626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Learn new words by heart.</a:t>
            </a:r>
          </a:p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Choose a type of robot in reading text and write about what they can do.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Prepare: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Skill 2.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116378" y="182880"/>
            <a:ext cx="13599622" cy="786384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5383" tIns="62692" rIns="125383" bIns="62692"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4207668" y="577215"/>
            <a:ext cx="7365206" cy="126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5383" tIns="62692" rIns="125383" bIns="626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400" b="1" dirty="0">
                <a:solidFill>
                  <a:srgbClr val="C00000"/>
                </a:solidFill>
              </a:rPr>
              <a:t>* </a:t>
            </a:r>
            <a:r>
              <a:rPr lang="en-US" sz="7400" b="1" u="sng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2761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135"/>
            <a:ext cx="13716000" cy="825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202" y="333973"/>
            <a:ext cx="4752003" cy="254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1" y="2834640"/>
            <a:ext cx="8801408" cy="40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6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98" y="3301918"/>
            <a:ext cx="5739152" cy="903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75" y="3310063"/>
            <a:ext cx="1442673" cy="933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8448" y="4635288"/>
            <a:ext cx="4034246" cy="711400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3800" b="1" dirty="0">
                <a:solidFill>
                  <a:srgbClr val="008080"/>
                </a:solidFill>
              </a:rPr>
              <a:t>* Reading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8447" y="5441198"/>
            <a:ext cx="4034246" cy="711400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3800" b="1" dirty="0">
                <a:solidFill>
                  <a:srgbClr val="008080"/>
                </a:solidFill>
              </a:rPr>
              <a:t>* Speaking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3398" y="2130437"/>
            <a:ext cx="4937759" cy="711384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25383" tIns="62692" rIns="125383" bIns="62692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.VnArial" pitchFamily="34" charset="0"/>
              </a:rPr>
              <a:t>LESSON 5: </a:t>
            </a:r>
            <a:endParaRPr lang="en-GB" sz="3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988" y="13424"/>
            <a:ext cx="12312711" cy="176051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D2CB6C"/>
            </a:solidFill>
            <a:prstDash val="solid"/>
          </a:ln>
          <a:effectLst/>
        </p:spPr>
        <p:txBody>
          <a:bodyPr wrap="square" lIns="234723" tIns="117363" rIns="234723" bIns="117363">
            <a:spAutoFit/>
          </a:bodyPr>
          <a:lstStyle/>
          <a:p>
            <a:pPr algn="ctr">
              <a:defRPr/>
            </a:pPr>
            <a:r>
              <a:rPr lang="en-US" sz="99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UNIT 12: </a:t>
            </a:r>
            <a:r>
              <a:rPr lang="en-US" sz="99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ROBOTS</a:t>
            </a:r>
            <a:endParaRPr lang="en-US" sz="9900" b="1" kern="0" dirty="0">
              <a:ln/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1.jpg" descr="../Documents/My%20EndNote%20Library.Data/SpaceRobotics.jpg">
            <a:extLst>
              <a:ext uri="{FF2B5EF4-FFF2-40B4-BE49-F238E27FC236}">
                <a16:creationId xmlns:a16="http://schemas.microsoft.com/office/drawing/2014/main" xmlns="" id="{C35D9F39-1E8A-47E6-A0AB-B72AB74C7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652" y="1619788"/>
            <a:ext cx="2656094" cy="21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6.jpg" descr="../Documents/My%20EndNote%20Library.Data/images%20(2).jpeg">
            <a:extLst>
              <a:ext uri="{FF2B5EF4-FFF2-40B4-BE49-F238E27FC236}">
                <a16:creationId xmlns:a16="http://schemas.microsoft.com/office/drawing/2014/main" xmlns="" id="{DA0B3110-3A87-4B32-BB11-41FF78686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4766"/>
            <a:ext cx="2871481" cy="19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5.jpg" descr="../Documents/My%20EndNote%20Library.Data/_110849280_robots.boxes.g.jpg">
            <a:extLst>
              <a:ext uri="{FF2B5EF4-FFF2-40B4-BE49-F238E27FC236}">
                <a16:creationId xmlns:a16="http://schemas.microsoft.com/office/drawing/2014/main" xmlns="" id="{C8046F1F-D23B-44BF-87F6-62D96F46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81" y="2821934"/>
            <a:ext cx="2533747" cy="215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2.jpg" descr="../Documents/My%20EndNote%20Library.Data/tải%20xuống%20(1).jpeg">
            <a:extLst>
              <a:ext uri="{FF2B5EF4-FFF2-40B4-BE49-F238E27FC236}">
                <a16:creationId xmlns:a16="http://schemas.microsoft.com/office/drawing/2014/main" xmlns="" id="{A2ABA68E-FA4E-47E9-BEEC-77D183458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08" y="3013249"/>
            <a:ext cx="2658539" cy="239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9.jpg" descr="../Documents/My%20EndNote%20Library.Data/tải%20xuống.jpeg">
            <a:extLst>
              <a:ext uri="{FF2B5EF4-FFF2-40B4-BE49-F238E27FC236}">
                <a16:creationId xmlns:a16="http://schemas.microsoft.com/office/drawing/2014/main" xmlns="" id="{CEE78C1D-2015-464D-9991-CC58431E8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21" y="3759920"/>
            <a:ext cx="2688963" cy="200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F116C78-4D56-47A1-86FE-C7085769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1838"/>
            <a:ext cx="10926041" cy="49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5339" tIns="52669" rIns="105339" bIns="5266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ABE6C47B-D592-4C47-B720-460325FC5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3" y="3759920"/>
            <a:ext cx="2673333" cy="188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5339" tIns="52669" rIns="105339" bIns="52669" numCol="1" anchor="ctr" anchorCtr="0" compatLnSpc="1">
            <a:prstTxWarp prst="textNoShape">
              <a:avLst/>
            </a:prstTxWarp>
            <a:spAutoFit/>
          </a:bodyPr>
          <a:lstStyle/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Home robot</a:t>
            </a:r>
            <a:endParaRPr lang="en-US" altLang="en-US" sz="2300" dirty="0"/>
          </a:p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Space robot</a:t>
            </a:r>
            <a:endParaRPr lang="en-US" altLang="en-US" sz="2300" dirty="0"/>
          </a:p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Teacher robot</a:t>
            </a:r>
            <a:endParaRPr lang="en-US" altLang="en-US" sz="2300" dirty="0"/>
          </a:p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Doctor robot</a:t>
            </a:r>
            <a:endParaRPr lang="en-US" altLang="en-US" sz="2300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378A5768-F58C-4A8E-82B1-2C7AA67E8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061" y="5274799"/>
            <a:ext cx="3000375" cy="246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5339" tIns="52669" rIns="105339" bIns="52669" numCol="1" anchor="ctr" anchorCtr="0" compatLnSpc="1">
            <a:prstTxWarp prst="textNoShape">
              <a:avLst/>
            </a:prstTxWarp>
            <a:spAutoFit/>
          </a:bodyPr>
          <a:lstStyle/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Worker robot</a:t>
            </a:r>
            <a:endParaRPr lang="en-US" altLang="en-US" sz="2300" dirty="0"/>
          </a:p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Space robot</a:t>
            </a:r>
            <a:endParaRPr lang="en-US" altLang="en-US" sz="2300" dirty="0"/>
          </a:p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Teacher robot</a:t>
            </a:r>
            <a:endParaRPr lang="en-US" altLang="en-US" sz="2300" dirty="0"/>
          </a:p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Doctor robot</a:t>
            </a:r>
            <a:endParaRPr lang="en-US" altLang="en-US" sz="2300" dirty="0"/>
          </a:p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100" dirty="0">
              <a:latin typeface="arial" panose="020B0604020202020204" pitchFamily="34" charset="0"/>
            </a:endParaRPr>
          </a:p>
        </p:txBody>
      </p:sp>
      <p:sp>
        <p:nvSpPr>
          <p:cNvPr id="12" name="Google Shape;1088;p15">
            <a:extLst>
              <a:ext uri="{FF2B5EF4-FFF2-40B4-BE49-F238E27FC236}">
                <a16:creationId xmlns:a16="http://schemas.microsoft.com/office/drawing/2014/main" xmlns="" id="{68EE25F2-AC48-4579-823F-8F2AAC0834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29750" y="0"/>
            <a:ext cx="4333645" cy="916200"/>
          </a:xfrm>
          <a:prstGeom prst="rect">
            <a:avLst/>
          </a:prstGeom>
        </p:spPr>
        <p:txBody>
          <a:bodyPr spcFirstLastPara="1" wrap="square" lIns="140429" tIns="140429" rIns="140429" bIns="140429" anchor="t" anchorCtr="0"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Mali Medium" panose="020B0604020202020204" charset="-34"/>
                <a:cs typeface="Mali Medium" panose="020B0604020202020204" charset="-34"/>
              </a:rPr>
              <a:t>Brainstorming</a:t>
            </a:r>
            <a:r>
              <a:rPr lang="en-US" sz="5100" dirty="0">
                <a:latin typeface="Mali Medium" panose="020B0604020202020204" charset="-34"/>
                <a:cs typeface="Mali Medium" panose="020B0604020202020204" charset="-34"/>
              </a:rPr>
              <a:t/>
            </a:r>
            <a:br>
              <a:rPr lang="en-US" sz="5100" dirty="0">
                <a:latin typeface="Mali Medium" panose="020B0604020202020204" charset="-34"/>
                <a:cs typeface="Mali Medium" panose="020B0604020202020204" charset="-34"/>
              </a:rPr>
            </a:br>
            <a:endParaRPr sz="5100" dirty="0">
              <a:latin typeface="Mali Medium" panose="020B0604020202020204" charset="-34"/>
              <a:cs typeface="Mali Medium" panose="020B0604020202020204" charset="-34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4421754F-1537-45A0-A1C8-28F8B21A9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3395" y="5342480"/>
            <a:ext cx="3000375" cy="246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5339" tIns="52669" rIns="105339" bIns="52669" numCol="1" anchor="ctr" anchorCtr="0" compatLnSpc="1">
            <a:prstTxWarp prst="textNoShape">
              <a:avLst/>
            </a:prstTxWarp>
            <a:spAutoFit/>
          </a:bodyPr>
          <a:lstStyle/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Worker robot</a:t>
            </a:r>
            <a:endParaRPr lang="en-US" altLang="en-US" sz="2300" dirty="0"/>
          </a:p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Space robot</a:t>
            </a:r>
            <a:endParaRPr lang="en-US" altLang="en-US" sz="2300" dirty="0"/>
          </a:p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Teacher robot</a:t>
            </a:r>
            <a:endParaRPr lang="en-US" altLang="en-US" sz="2300" dirty="0"/>
          </a:p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Doctor robot</a:t>
            </a:r>
            <a:endParaRPr lang="en-US" altLang="en-US" sz="2300" dirty="0"/>
          </a:p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100" dirty="0">
              <a:latin typeface="arial" panose="020B0604020202020204" pitchFamily="34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04109106-8BD2-4F10-B6EB-62F9EC799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5624" y="3819666"/>
            <a:ext cx="3000375" cy="246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5339" tIns="52669" rIns="105339" bIns="52669" numCol="1" anchor="ctr" anchorCtr="0" compatLnSpc="1">
            <a:prstTxWarp prst="textNoShape">
              <a:avLst/>
            </a:prstTxWarp>
            <a:spAutoFit/>
          </a:bodyPr>
          <a:lstStyle/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Worker robot</a:t>
            </a:r>
            <a:endParaRPr lang="en-US" altLang="en-US" sz="2300" dirty="0"/>
          </a:p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Space robot</a:t>
            </a:r>
            <a:endParaRPr lang="en-US" altLang="en-US" sz="2300" dirty="0"/>
          </a:p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Teacher robot</a:t>
            </a:r>
            <a:endParaRPr lang="en-US" altLang="en-US" sz="2300" dirty="0"/>
          </a:p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Doctor robot</a:t>
            </a:r>
            <a:endParaRPr lang="en-US" altLang="en-US" sz="2300" dirty="0"/>
          </a:p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100" dirty="0">
              <a:latin typeface="arial" panose="020B060402020202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C8DE7DCA-BADC-46CF-A8D7-2639E5590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802" y="5940878"/>
            <a:ext cx="2744042" cy="188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5339" tIns="52669" rIns="105339" bIns="52669" numCol="1" anchor="ctr" anchorCtr="0" compatLnSpc="1">
            <a:prstTxWarp prst="textNoShape">
              <a:avLst/>
            </a:prstTxWarp>
            <a:spAutoFit/>
          </a:bodyPr>
          <a:lstStyle/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Home robot</a:t>
            </a:r>
            <a:endParaRPr lang="en-US" altLang="en-US" sz="2300" dirty="0"/>
          </a:p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Space robot</a:t>
            </a:r>
            <a:endParaRPr lang="en-US" altLang="en-US" sz="2300" dirty="0"/>
          </a:p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Teacher robot</a:t>
            </a:r>
            <a:endParaRPr lang="en-US" altLang="en-US" sz="2300" dirty="0"/>
          </a:p>
          <a:p>
            <a:pPr defTabSz="1053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Doctor robot</a:t>
            </a:r>
            <a:endParaRPr lang="en-US" altLang="en-US" sz="23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C5CF741-4393-48BE-8DE9-D81F2071165F}"/>
              </a:ext>
            </a:extLst>
          </p:cNvPr>
          <p:cNvSpPr/>
          <p:nvPr/>
        </p:nvSpPr>
        <p:spPr>
          <a:xfrm>
            <a:off x="-52814" y="5074947"/>
            <a:ext cx="528670" cy="570491"/>
          </a:xfrm>
          <a:prstGeom prst="ellipse">
            <a:avLst/>
          </a:prstGeom>
          <a:solidFill>
            <a:schemeClr val="bg1">
              <a:alpha val="30000"/>
            </a:schemeClr>
          </a:solidFill>
          <a:ln w="5715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81EE244-FF38-42A8-8FB4-6B2EED409D23}"/>
              </a:ext>
            </a:extLst>
          </p:cNvPr>
          <p:cNvSpPr/>
          <p:nvPr/>
        </p:nvSpPr>
        <p:spPr>
          <a:xfrm>
            <a:off x="2623773" y="5274799"/>
            <a:ext cx="528670" cy="570491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4385CCF-C47B-4232-8E58-C19986AAE22D}"/>
              </a:ext>
            </a:extLst>
          </p:cNvPr>
          <p:cNvSpPr/>
          <p:nvPr/>
        </p:nvSpPr>
        <p:spPr>
          <a:xfrm>
            <a:off x="5611915" y="5940878"/>
            <a:ext cx="528670" cy="570491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192314A-CAEF-40F2-A7B4-5CCFDA842553}"/>
              </a:ext>
            </a:extLst>
          </p:cNvPr>
          <p:cNvSpPr/>
          <p:nvPr/>
        </p:nvSpPr>
        <p:spPr>
          <a:xfrm>
            <a:off x="8394402" y="6219982"/>
            <a:ext cx="528670" cy="570491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F0290ED-E837-456D-BBE5-2D4E91B0FA0F}"/>
              </a:ext>
            </a:extLst>
          </p:cNvPr>
          <p:cNvSpPr/>
          <p:nvPr/>
        </p:nvSpPr>
        <p:spPr>
          <a:xfrm>
            <a:off x="11045106" y="4254590"/>
            <a:ext cx="528670" cy="570491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00069" y="904987"/>
            <a:ext cx="55066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.VnArial Narrow" pitchFamily="34" charset="0"/>
              </a:rPr>
              <a:t>What type of robot is that?</a:t>
            </a:r>
            <a:endParaRPr lang="en-US" sz="4000" b="1" dirty="0">
              <a:solidFill>
                <a:srgbClr val="002060"/>
              </a:solidFill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4.jpg">
            <a:extLst>
              <a:ext uri="{FF2B5EF4-FFF2-40B4-BE49-F238E27FC236}">
                <a16:creationId xmlns:a16="http://schemas.microsoft.com/office/drawing/2014/main" xmlns="" id="{93BD4703-AD78-4351-8E05-DDD2632DAF2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63912" y="218489"/>
            <a:ext cx="4566396" cy="3084182"/>
          </a:xfrm>
          <a:prstGeom prst="rect">
            <a:avLst/>
          </a:prstGeom>
          <a:ln/>
        </p:spPr>
      </p:pic>
      <p:pic>
        <p:nvPicPr>
          <p:cNvPr id="6" name="image10.jpg">
            <a:extLst>
              <a:ext uri="{FF2B5EF4-FFF2-40B4-BE49-F238E27FC236}">
                <a16:creationId xmlns:a16="http://schemas.microsoft.com/office/drawing/2014/main" xmlns="" id="{E156B387-BB28-4D86-AF18-DF898E9932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99745" y="388975"/>
            <a:ext cx="4797055" cy="3373517"/>
          </a:xfrm>
          <a:prstGeom prst="rect">
            <a:avLst/>
          </a:prstGeom>
          <a:ln/>
        </p:spPr>
      </p:pic>
      <p:pic>
        <p:nvPicPr>
          <p:cNvPr id="7" name="image7.jpg">
            <a:extLst>
              <a:ext uri="{FF2B5EF4-FFF2-40B4-BE49-F238E27FC236}">
                <a16:creationId xmlns:a16="http://schemas.microsoft.com/office/drawing/2014/main" xmlns="" id="{E705D951-BE31-4C5D-AAEF-8924F9F434C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677853" y="299929"/>
            <a:ext cx="4661590" cy="2781300"/>
          </a:xfrm>
          <a:prstGeom prst="rect">
            <a:avLst/>
          </a:prstGeom>
          <a:ln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B3F343-60F5-445E-8AEB-A514822F467C}"/>
              </a:ext>
            </a:extLst>
          </p:cNvPr>
          <p:cNvSpPr txBox="1"/>
          <p:nvPr/>
        </p:nvSpPr>
        <p:spPr>
          <a:xfrm>
            <a:off x="1031873" y="946337"/>
            <a:ext cx="39401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literature 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</a:p>
          <a:p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/ˈ</a:t>
            </a:r>
            <a:r>
              <a:rPr lang="en-US" sz="30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lɪtrətʃər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3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subject (n)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30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sʌbdʒekt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3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planet (n)</a:t>
            </a:r>
          </a:p>
          <a:p>
            <a:r>
              <a:rPr lang="en-US" sz="3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/ˈ</a:t>
            </a:r>
            <a:r>
              <a:rPr lang="en-US" sz="30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plænɪt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space station (</a:t>
            </a:r>
            <a:r>
              <a:rPr lang="en-US" sz="3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nph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/ˈ</a:t>
            </a:r>
            <a:r>
              <a:rPr lang="en-US" sz="30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speɪs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steɪʃn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improve (v)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ɪmˈpruːv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3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 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after (</a:t>
            </a:r>
            <a:r>
              <a:rPr lang="en-US" sz="3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phv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/ˈ</a:t>
            </a:r>
            <a:r>
              <a:rPr lang="en-US" sz="30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lʊk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æftər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Google Shape;1088;p15">
            <a:extLst>
              <a:ext uri="{FF2B5EF4-FFF2-40B4-BE49-F238E27FC236}">
                <a16:creationId xmlns:a16="http://schemas.microsoft.com/office/drawing/2014/main" xmlns="" id="{8AA1F83E-05BB-438B-AA41-B511A168FE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322" y="0"/>
            <a:ext cx="3356672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0088EE"/>
                </a:solidFill>
                <a:latin typeface="Mali Medium" panose="020B0604020202020204" charset="-34"/>
                <a:cs typeface="Mali Medium" panose="020B0604020202020204" charset="-34"/>
              </a:rPr>
              <a:t>* Vocabulary </a:t>
            </a:r>
            <a:endParaRPr sz="3600" b="1" dirty="0">
              <a:solidFill>
                <a:srgbClr val="0088EE"/>
              </a:solidFill>
              <a:latin typeface="Mali Medium" panose="020B0604020202020204" charset="-34"/>
              <a:cs typeface="Mali Medium" panose="020B060402020202020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D88014-2170-4D36-B6C7-28D9D6035823}"/>
              </a:ext>
            </a:extLst>
          </p:cNvPr>
          <p:cNvSpPr txBox="1"/>
          <p:nvPr/>
        </p:nvSpPr>
        <p:spPr>
          <a:xfrm>
            <a:off x="4568188" y="946337"/>
            <a:ext cx="293116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endParaRPr lang="en-US" sz="3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Môn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Hành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tinh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Trạm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gian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Cải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thiện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Chăm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sóc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Improve Images, Stock Photos &amp; Vectors | Shutterstock">
            <a:extLst>
              <a:ext uri="{FF2B5EF4-FFF2-40B4-BE49-F238E27FC236}">
                <a16:creationId xmlns:a16="http://schemas.microsoft.com/office/drawing/2014/main" xmlns="" id="{7F0CB079-4D62-4152-A56B-7C1B809E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412" y="533642"/>
            <a:ext cx="4737031" cy="308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ook After là gì và cấu trúc cụm từ Look After trong câu Tiếng Anh">
            <a:extLst>
              <a:ext uri="{FF2B5EF4-FFF2-40B4-BE49-F238E27FC236}">
                <a16:creationId xmlns:a16="http://schemas.microsoft.com/office/drawing/2014/main" xmlns="" id="{D0431F89-C3AC-44E1-8166-F7A03916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000" y="388975"/>
            <a:ext cx="4483996" cy="448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49" y="38445"/>
            <a:ext cx="3034145" cy="407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63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B3F343-60F5-445E-8AEB-A514822F467C}"/>
              </a:ext>
            </a:extLst>
          </p:cNvPr>
          <p:cNvSpPr txBox="1"/>
          <p:nvPr/>
        </p:nvSpPr>
        <p:spPr>
          <a:xfrm>
            <a:off x="1031873" y="1029462"/>
            <a:ext cx="39401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literature 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</a:p>
          <a:p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lang="en-US" sz="3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subject 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3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planet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(n)</a:t>
            </a:r>
          </a:p>
          <a:p>
            <a:r>
              <a:rPr lang="en-US" sz="3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space </a:t>
            </a:r>
            <a:r>
              <a:rPr lang="en-US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station 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nph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(v)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3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 </a:t>
            </a:r>
            <a:r>
              <a:rPr lang="en-US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phv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D88014-2170-4D36-B6C7-28D9D6035823}"/>
              </a:ext>
            </a:extLst>
          </p:cNvPr>
          <p:cNvSpPr txBox="1"/>
          <p:nvPr/>
        </p:nvSpPr>
        <p:spPr>
          <a:xfrm>
            <a:off x="5199955" y="1060794"/>
            <a:ext cx="356166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5AA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000" b="1" dirty="0">
                <a:solidFill>
                  <a:srgbClr val="005AA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5AA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000" b="1" dirty="0">
                <a:solidFill>
                  <a:srgbClr val="005AA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5AA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000" b="1" dirty="0">
                <a:solidFill>
                  <a:srgbClr val="005AA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5AA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endParaRPr lang="en-US" sz="3000" b="1" dirty="0">
              <a:solidFill>
                <a:srgbClr val="005AAB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3000" b="1" dirty="0">
              <a:solidFill>
                <a:srgbClr val="005AAB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5AA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Môn</a:t>
            </a:r>
            <a:r>
              <a:rPr lang="en-US" sz="3000" b="1" dirty="0">
                <a:solidFill>
                  <a:srgbClr val="005AA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5AA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endParaRPr lang="en-US" sz="3000" b="1" dirty="0">
              <a:solidFill>
                <a:srgbClr val="005AAB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3000" b="1" dirty="0">
              <a:solidFill>
                <a:srgbClr val="005AAB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5AA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Hành</a:t>
            </a:r>
            <a:r>
              <a:rPr lang="en-US" sz="3000" b="1" dirty="0">
                <a:solidFill>
                  <a:srgbClr val="005AA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5AA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tinh</a:t>
            </a:r>
            <a:endParaRPr lang="en-US" sz="3000" b="1" dirty="0">
              <a:solidFill>
                <a:srgbClr val="005AAB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3000" b="1" dirty="0">
              <a:solidFill>
                <a:srgbClr val="005AAB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5AA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Trạm</a:t>
            </a:r>
            <a:r>
              <a:rPr lang="en-US" sz="3000" b="1" dirty="0">
                <a:solidFill>
                  <a:srgbClr val="005AA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5AA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3000" b="1" dirty="0">
                <a:solidFill>
                  <a:srgbClr val="005AA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5AA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gian</a:t>
            </a:r>
            <a:endParaRPr lang="en-US" sz="3000" b="1" dirty="0">
              <a:solidFill>
                <a:srgbClr val="005AAB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3000" b="1" dirty="0">
              <a:solidFill>
                <a:srgbClr val="005AAB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5AA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Cải</a:t>
            </a:r>
            <a:r>
              <a:rPr lang="en-US" sz="3000" b="1" dirty="0">
                <a:solidFill>
                  <a:srgbClr val="005AA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5AA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thiện</a:t>
            </a:r>
            <a:endParaRPr lang="en-US" sz="3000" b="1" dirty="0">
              <a:solidFill>
                <a:srgbClr val="005AAB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3000" b="1" dirty="0">
              <a:solidFill>
                <a:srgbClr val="005AAB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5AA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Chăm</a:t>
            </a:r>
            <a:r>
              <a:rPr lang="en-US" sz="3000" b="1" dirty="0">
                <a:solidFill>
                  <a:srgbClr val="005AA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5AA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sóc</a:t>
            </a:r>
            <a:endParaRPr lang="en-US" sz="3000" b="1" dirty="0">
              <a:solidFill>
                <a:srgbClr val="005AAB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144" y="251924"/>
            <a:ext cx="83134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* Checking vocab :</a:t>
            </a:r>
            <a:r>
              <a:rPr lang="en-GB" b="1" dirty="0" smtClean="0">
                <a:solidFill>
                  <a:srgbClr val="FF0000"/>
                </a:solidFill>
              </a:rPr>
              <a:t>             Rub </a:t>
            </a:r>
            <a:r>
              <a:rPr lang="en-GB" b="1" dirty="0">
                <a:solidFill>
                  <a:srgbClr val="FF0000"/>
                </a:solidFill>
              </a:rPr>
              <a:t>out and </a:t>
            </a:r>
            <a:r>
              <a:rPr lang="en-GB" b="1" dirty="0" err="1">
                <a:solidFill>
                  <a:srgbClr val="FF0000"/>
                </a:solidFill>
              </a:rPr>
              <a:t>remmember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8" y="89807"/>
            <a:ext cx="757668" cy="8178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354060" y="203246"/>
            <a:ext cx="12520307" cy="6806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3600" b="1" spc="-137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09371" y="1473930"/>
            <a:ext cx="9397250" cy="610548"/>
            <a:chOff x="363373" y="1262747"/>
            <a:chExt cx="6264833" cy="508789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62747"/>
              <a:ext cx="474830" cy="500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7314" y="1271400"/>
              <a:ext cx="5800892" cy="500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dirty="0"/>
                <a:t>What types of robots are there?</a:t>
              </a:r>
              <a:endParaRPr lang="en-US" sz="3300" i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09371" y="3561441"/>
            <a:ext cx="9397250" cy="610548"/>
            <a:chOff x="363373" y="1262747"/>
            <a:chExt cx="6264833" cy="508789"/>
          </a:xfrm>
        </p:grpSpPr>
        <p:sp>
          <p:nvSpPr>
            <p:cNvPr id="22" name="TextBox 21"/>
            <p:cNvSpPr txBox="1"/>
            <p:nvPr/>
          </p:nvSpPr>
          <p:spPr>
            <a:xfrm>
              <a:off x="363373" y="1262747"/>
              <a:ext cx="474830" cy="500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7314" y="1271400"/>
              <a:ext cx="5800892" cy="500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dirty="0"/>
                <a:t>What robots are children interested in?</a:t>
              </a:r>
              <a:endParaRPr lang="en-US" sz="3300" i="1" dirty="0"/>
            </a:p>
          </p:txBody>
        </p:sp>
      </p:grpSp>
      <p:sp>
        <p:nvSpPr>
          <p:cNvPr id="15" name="Google Shape;1088;p15">
            <a:extLst>
              <a:ext uri="{FF2B5EF4-FFF2-40B4-BE49-F238E27FC236}">
                <a16:creationId xmlns:a16="http://schemas.microsoft.com/office/drawing/2014/main" xmlns="" id="{97401DA1-1191-430F-9949-9D7EC459289E}"/>
              </a:ext>
            </a:extLst>
          </p:cNvPr>
          <p:cNvSpPr txBox="1">
            <a:spLocks/>
          </p:cNvSpPr>
          <p:nvPr/>
        </p:nvSpPr>
        <p:spPr>
          <a:xfrm>
            <a:off x="1354060" y="2152996"/>
            <a:ext cx="10982027" cy="86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  <a:cs typeface="Mali Medium" panose="020B0604020202020204" charset="-34"/>
              </a:rPr>
              <a:t>=&gt; They are: home robots, teacher robots, space robots, doctor robots and worker robots. </a:t>
            </a:r>
          </a:p>
        </p:txBody>
      </p:sp>
      <p:sp>
        <p:nvSpPr>
          <p:cNvPr id="16" name="Google Shape;1088;p15">
            <a:extLst>
              <a:ext uri="{FF2B5EF4-FFF2-40B4-BE49-F238E27FC236}">
                <a16:creationId xmlns:a16="http://schemas.microsoft.com/office/drawing/2014/main" xmlns="" id="{C6CC4924-1614-4A60-B8F2-796DA450ADDA}"/>
              </a:ext>
            </a:extLst>
          </p:cNvPr>
          <p:cNvSpPr txBox="1">
            <a:spLocks/>
          </p:cNvSpPr>
          <p:nvPr/>
        </p:nvSpPr>
        <p:spPr>
          <a:xfrm>
            <a:off x="1354060" y="4317189"/>
            <a:ext cx="9027191" cy="86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.VnMemorandum" pitchFamily="34" charset="0"/>
                <a:cs typeface="Mali Medium" panose="020B0604020202020204" charset="-34"/>
              </a:rPr>
              <a:t>=&gt; Teacher </a:t>
            </a:r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  <a:cs typeface="Mali Medium" panose="020B0604020202020204" charset="-34"/>
              </a:rPr>
              <a:t>robots</a:t>
            </a:r>
            <a:r>
              <a:rPr lang="en-US" sz="2800" b="1" dirty="0">
                <a:solidFill>
                  <a:srgbClr val="FF0000"/>
                </a:solidFill>
                <a:latin typeface=".VnMemorandum" pitchFamily="34" charset="0"/>
                <a:cs typeface="Mali Medium" panose="020B060402020202020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7" y="100796"/>
            <a:ext cx="780528" cy="7459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442754" y="36511"/>
            <a:ext cx="11321640" cy="55751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just"/>
            <a:r>
              <a:rPr lang="en-US" sz="2800" b="1" spc="-69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and choose the best answer to each of the questions.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127" y="2717564"/>
            <a:ext cx="13216368" cy="3881499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>
              <a:spcAft>
                <a:spcPts val="823"/>
              </a:spcAft>
            </a:pPr>
            <a:r>
              <a:rPr lang="en-US" sz="2800" spc="-69" dirty="0">
                <a:latin typeface=".VnArial Narrow" pitchFamily="34" charset="0"/>
              </a:rPr>
              <a:t>Today there is an international robot show in Ha </a:t>
            </a:r>
            <a:r>
              <a:rPr lang="en-US" sz="2800" spc="-69" dirty="0" err="1">
                <a:latin typeface=".VnArial Narrow" pitchFamily="34" charset="0"/>
              </a:rPr>
              <a:t>Noi</a:t>
            </a:r>
            <a:r>
              <a:rPr lang="en-US" sz="2800" spc="-69" dirty="0">
                <a:latin typeface=".VnArial Narrow" pitchFamily="34" charset="0"/>
              </a:rPr>
              <a:t>. People can see many types of robots there.</a:t>
            </a:r>
          </a:p>
          <a:p>
            <a:pPr>
              <a:spcAft>
                <a:spcPts val="823"/>
              </a:spcAft>
            </a:pPr>
            <a:r>
              <a:rPr lang="en-US" sz="2800" spc="-69" dirty="0">
                <a:latin typeface=".VnArial Narrow" pitchFamily="34" charset="0"/>
              </a:rPr>
              <a:t>Home robots are useful for housework. They can do most of the housework: cook meals, clean the house, do the washing, and iron clothes.</a:t>
            </a:r>
          </a:p>
          <a:p>
            <a:pPr>
              <a:spcAft>
                <a:spcPts val="823"/>
              </a:spcAft>
            </a:pPr>
            <a:r>
              <a:rPr lang="en-US" sz="2800" spc="-69" dirty="0">
                <a:latin typeface=".VnArial Narrow" pitchFamily="34" charset="0"/>
              </a:rPr>
              <a:t>Teacher robots are the best choice for children. They can help them to study. They can teach them English, literature, </a:t>
            </a:r>
            <a:r>
              <a:rPr lang="en-US" sz="2800" spc="-69" dirty="0" err="1">
                <a:latin typeface=".VnArial Narrow" pitchFamily="34" charset="0"/>
              </a:rPr>
              <a:t>maths</a:t>
            </a:r>
            <a:r>
              <a:rPr lang="en-US" sz="2800" spc="-69" dirty="0">
                <a:latin typeface=".VnArial Narrow" pitchFamily="34" charset="0"/>
              </a:rPr>
              <a:t> and other subjects. They can also help children to improve their English pronunciation.</a:t>
            </a:r>
          </a:p>
          <a:p>
            <a:pPr>
              <a:spcAft>
                <a:spcPts val="823"/>
              </a:spcAft>
            </a:pPr>
            <a:r>
              <a:rPr lang="en-US" sz="2800" spc="-69" dirty="0">
                <a:latin typeface=".VnArial Narrow" pitchFamily="34" charset="0"/>
              </a:rPr>
              <a:t>People are also interested in other types of robots at the show. Worker robots can build houses and move heavy things; doctor robots can look after sick people and space robots can build space stations on the Moon and on planets.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3" y="607654"/>
            <a:ext cx="3151197" cy="2011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25" y="607654"/>
            <a:ext cx="2839857" cy="210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5296" y="3607873"/>
            <a:ext cx="11285648" cy="600164"/>
            <a:chOff x="-59760" y="2142097"/>
            <a:chExt cx="7523765" cy="500137"/>
          </a:xfrm>
        </p:grpSpPr>
        <p:sp>
          <p:nvSpPr>
            <p:cNvPr id="3" name="TextBox 2"/>
            <p:cNvSpPr txBox="1"/>
            <p:nvPr/>
          </p:nvSpPr>
          <p:spPr>
            <a:xfrm>
              <a:off x="-59760" y="2142097"/>
              <a:ext cx="474830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>
                  <a:solidFill>
                    <a:srgbClr val="0070C0"/>
                  </a:solidFill>
                  <a:latin typeface=".VnArial Narrow" pitchFamily="34" charset="0"/>
                </a:rPr>
                <a:t>3.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7953" y="2142097"/>
              <a:ext cx="7126052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>
                  <a:latin typeface=".VnArial Narrow" pitchFamily="34" charset="0"/>
                </a:rPr>
                <a:t>Doctor robots can _______.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5296" y="5597903"/>
            <a:ext cx="11285648" cy="1107996"/>
            <a:chOff x="-66290" y="4026312"/>
            <a:chExt cx="7523765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-66290" y="4034965"/>
              <a:ext cx="474830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>
                  <a:solidFill>
                    <a:srgbClr val="0070C0"/>
                  </a:solidFill>
                  <a:latin typeface=".VnArial Narrow" pitchFamily="34" charset="0"/>
                </a:rPr>
                <a:t>4.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5492" y="4026312"/>
              <a:ext cx="70819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>
                  <a:latin typeface=".VnArial Narrow" pitchFamily="34" charset="0"/>
                </a:rPr>
                <a:t>Which of the following sentences is NOT true according to the passage?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5296" y="1734954"/>
            <a:ext cx="11285648" cy="600164"/>
            <a:chOff x="-59760" y="2142097"/>
            <a:chExt cx="7523765" cy="500137"/>
          </a:xfrm>
        </p:grpSpPr>
        <p:sp>
          <p:nvSpPr>
            <p:cNvPr id="18" name="TextBox 17"/>
            <p:cNvSpPr txBox="1"/>
            <p:nvPr/>
          </p:nvSpPr>
          <p:spPr>
            <a:xfrm>
              <a:off x="-59760" y="2142097"/>
              <a:ext cx="474830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>
                  <a:solidFill>
                    <a:srgbClr val="0070C0"/>
                  </a:solidFill>
                  <a:latin typeface=".VnArial Narrow" pitchFamily="34" charset="0"/>
                </a:rPr>
                <a:t>2.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7953" y="2142097"/>
              <a:ext cx="7126052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>
                  <a:latin typeface=".VnArial Narrow" pitchFamily="34" charset="0"/>
                </a:rPr>
                <a:t>Which type of robots can help children in their study?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5296" y="325069"/>
            <a:ext cx="11285648" cy="600164"/>
            <a:chOff x="-59760" y="2142097"/>
            <a:chExt cx="7523765" cy="500137"/>
          </a:xfrm>
        </p:grpSpPr>
        <p:sp>
          <p:nvSpPr>
            <p:cNvPr id="39" name="TextBox 38"/>
            <p:cNvSpPr txBox="1"/>
            <p:nvPr/>
          </p:nvSpPr>
          <p:spPr>
            <a:xfrm>
              <a:off x="-59760" y="2142097"/>
              <a:ext cx="474830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>
                  <a:solidFill>
                    <a:srgbClr val="0070C0"/>
                  </a:solidFill>
                  <a:latin typeface=".VnArial Narrow" pitchFamily="34" charset="0"/>
                </a:rPr>
                <a:t>1.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7953" y="2142097"/>
              <a:ext cx="7126052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dirty="0">
                  <a:latin typeface=".VnArial Narrow" pitchFamily="34" charset="0"/>
                </a:rPr>
                <a:t>What show is on in Ha </a:t>
              </a:r>
              <a:r>
                <a:rPr lang="en-US" sz="3300" dirty="0" err="1">
                  <a:latin typeface=".VnArial Narrow" pitchFamily="34" charset="0"/>
                </a:rPr>
                <a:t>Noi</a:t>
              </a:r>
              <a:r>
                <a:rPr lang="en-US" sz="3300" dirty="0">
                  <a:latin typeface=".VnArial Narrow" pitchFamily="34" charset="0"/>
                </a:rPr>
                <a:t> now?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78139" y="997592"/>
            <a:ext cx="3815979" cy="600164"/>
            <a:chOff x="1230086" y="1785257"/>
            <a:chExt cx="2543986" cy="500137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>
                  <a:solidFill>
                    <a:srgbClr val="0070C0"/>
                  </a:solidFill>
                  <a:latin typeface=".VnArial Narrow" pitchFamily="34" charset="0"/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2162986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dirty="0">
                  <a:latin typeface=".VnArial Narrow" pitchFamily="34" charset="0"/>
                </a:rPr>
                <a:t>A fashion show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428638" y="989986"/>
            <a:ext cx="3387728" cy="600164"/>
            <a:chOff x="1230086" y="1785257"/>
            <a:chExt cx="2258485" cy="500137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>
                  <a:solidFill>
                    <a:srgbClr val="0070C0"/>
                  </a:solidFill>
                  <a:latin typeface=".VnArial Narrow" pitchFamily="34" charset="0"/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877485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>
                  <a:latin typeface=".VnArial Narrow" pitchFamily="34" charset="0"/>
                </a:rPr>
                <a:t>A robot show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408653" y="1013251"/>
            <a:ext cx="4261743" cy="600164"/>
            <a:chOff x="1230086" y="1785257"/>
            <a:chExt cx="2841162" cy="500137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>
                  <a:solidFill>
                    <a:srgbClr val="0070C0"/>
                  </a:solidFill>
                  <a:latin typeface=".VnArial Narrow" pitchFamily="34" charset="0"/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2460162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>
                  <a:latin typeface=".VnArial Narrow" pitchFamily="34" charset="0"/>
                </a:rPr>
                <a:t>A pet show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45789" y="2369107"/>
            <a:ext cx="3396326" cy="600164"/>
            <a:chOff x="1230086" y="1785257"/>
            <a:chExt cx="2264217" cy="500137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>
                  <a:solidFill>
                    <a:srgbClr val="0070C0"/>
                  </a:solidFill>
                  <a:latin typeface=".VnArial Narrow" pitchFamily="34" charset="0"/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7" y="1785257"/>
              <a:ext cx="1883216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>
                  <a:latin typeface=".VnArial Narrow" pitchFamily="34" charset="0"/>
                </a:rPr>
                <a:t>Home robots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437250" y="2374382"/>
            <a:ext cx="6249825" cy="600164"/>
            <a:chOff x="1230086" y="1785257"/>
            <a:chExt cx="4166550" cy="500137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>
                  <a:solidFill>
                    <a:srgbClr val="0070C0"/>
                  </a:solidFill>
                  <a:latin typeface=".VnArial Narrow" pitchFamily="34" charset="0"/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5" y="1785257"/>
              <a:ext cx="3785551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>
                  <a:latin typeface=".VnArial Narrow" pitchFamily="34" charset="0"/>
                </a:rPr>
                <a:t>Worker robots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29152" y="2978174"/>
            <a:ext cx="3885132" cy="600164"/>
            <a:chOff x="1230086" y="1785257"/>
            <a:chExt cx="2590088" cy="500137"/>
          </a:xfrm>
        </p:grpSpPr>
        <p:sp>
          <p:nvSpPr>
            <p:cNvPr id="57" name="TextBox 56"/>
            <p:cNvSpPr txBox="1"/>
            <p:nvPr/>
          </p:nvSpPr>
          <p:spPr>
            <a:xfrm>
              <a:off x="1230086" y="1785257"/>
              <a:ext cx="566057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>
                  <a:solidFill>
                    <a:srgbClr val="0070C0"/>
                  </a:solidFill>
                  <a:latin typeface=".VnArial Narrow" pitchFamily="34" charset="0"/>
                </a:rPr>
                <a:t>C.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11085" y="1785257"/>
              <a:ext cx="2209089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>
                  <a:latin typeface=".VnArial Narrow" pitchFamily="34" charset="0"/>
                </a:rPr>
                <a:t>Teacher robots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028054" y="6515485"/>
            <a:ext cx="11501741" cy="600164"/>
            <a:chOff x="1230086" y="1785257"/>
            <a:chExt cx="7667827" cy="500137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>
                  <a:solidFill>
                    <a:srgbClr val="0070C0"/>
                  </a:solidFill>
                  <a:latin typeface=".VnArial Narrow" pitchFamily="34" charset="0"/>
                </a:rPr>
                <a:t>A.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7286827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>
                  <a:latin typeface=".VnArial Narrow" pitchFamily="34" charset="0"/>
                </a:rPr>
                <a:t>Worker robots can build houses and move heavy things.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011417" y="7037268"/>
            <a:ext cx="12361683" cy="600164"/>
            <a:chOff x="1230086" y="1785257"/>
            <a:chExt cx="8241122" cy="500137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>
                  <a:solidFill>
                    <a:srgbClr val="0070C0"/>
                  </a:solidFill>
                  <a:latin typeface=".VnArial Narrow" pitchFamily="34" charset="0"/>
                </a:rPr>
                <a:t>B.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5" y="1785257"/>
              <a:ext cx="7860123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>
                  <a:latin typeface=".VnArial Narrow" pitchFamily="34" charset="0"/>
                </a:rPr>
                <a:t>Space robots can build space stations on the Moon.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11418" y="7581078"/>
            <a:ext cx="11536751" cy="600164"/>
            <a:chOff x="1230086" y="1785257"/>
            <a:chExt cx="7691167" cy="500137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>
                  <a:solidFill>
                    <a:srgbClr val="0070C0"/>
                  </a:solidFill>
                  <a:latin typeface=".VnArial Narrow" pitchFamily="34" charset="0"/>
                </a:rPr>
                <a:t>C.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5" y="1785257"/>
              <a:ext cx="7310168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>
                  <a:latin typeface=".VnArial Narrow" pitchFamily="34" charset="0"/>
                </a:rPr>
                <a:t>Home robots can’t do much of the housework.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062425" y="4350446"/>
            <a:ext cx="4962959" cy="600164"/>
            <a:chOff x="1230086" y="1785257"/>
            <a:chExt cx="3308639" cy="500137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>
                  <a:solidFill>
                    <a:srgbClr val="0070C0"/>
                  </a:solidFill>
                  <a:latin typeface=".VnArial Narrow" pitchFamily="34" charset="0"/>
                </a:rPr>
                <a:t>A.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2927639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>
                  <a:latin typeface=".VnArial Narrow" pitchFamily="34" charset="0"/>
                </a:rPr>
                <a:t>help children to study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279969" y="4355721"/>
            <a:ext cx="6249825" cy="600164"/>
            <a:chOff x="1230086" y="1785257"/>
            <a:chExt cx="4166550" cy="500137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>
                  <a:solidFill>
                    <a:srgbClr val="0070C0"/>
                  </a:solidFill>
                  <a:latin typeface=".VnArial Narrow" pitchFamily="34" charset="0"/>
                </a:rPr>
                <a:t>B.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085" y="1785257"/>
              <a:ext cx="3785551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>
                  <a:latin typeface=".VnArial Narrow" pitchFamily="34" charset="0"/>
                </a:rPr>
                <a:t>build houses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45788" y="4959513"/>
            <a:ext cx="5231936" cy="600164"/>
            <a:chOff x="1230086" y="1785257"/>
            <a:chExt cx="3487957" cy="500137"/>
          </a:xfrm>
        </p:grpSpPr>
        <p:sp>
          <p:nvSpPr>
            <p:cNvPr id="75" name="TextBox 74"/>
            <p:cNvSpPr txBox="1"/>
            <p:nvPr/>
          </p:nvSpPr>
          <p:spPr>
            <a:xfrm>
              <a:off x="1230086" y="1785257"/>
              <a:ext cx="566057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>
                  <a:solidFill>
                    <a:srgbClr val="0070C0"/>
                  </a:solidFill>
                  <a:latin typeface=".VnArial Narrow" pitchFamily="34" charset="0"/>
                </a:rPr>
                <a:t>C.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611085" y="1785257"/>
              <a:ext cx="3106958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>
                  <a:latin typeface=".VnArial Narrow" pitchFamily="34" charset="0"/>
                </a:rPr>
                <a:t>take care of sick people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EAB5498-B916-477A-9575-5CC10AF1B5AD}"/>
              </a:ext>
            </a:extLst>
          </p:cNvPr>
          <p:cNvSpPr/>
          <p:nvPr/>
        </p:nvSpPr>
        <p:spPr>
          <a:xfrm>
            <a:off x="5407851" y="1006567"/>
            <a:ext cx="68580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>
              <a:latin typeface=".VnArial Narrow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499DA961-52A5-4051-A1BE-59BA6CB5413E}"/>
              </a:ext>
            </a:extLst>
          </p:cNvPr>
          <p:cNvSpPr/>
          <p:nvPr/>
        </p:nvSpPr>
        <p:spPr>
          <a:xfrm>
            <a:off x="1007292" y="3004165"/>
            <a:ext cx="68580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>
              <a:latin typeface=".VnArial Narrow" pitchFamily="34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959293C3-0981-4626-A050-E11321850A99}"/>
              </a:ext>
            </a:extLst>
          </p:cNvPr>
          <p:cNvSpPr/>
          <p:nvPr/>
        </p:nvSpPr>
        <p:spPr>
          <a:xfrm>
            <a:off x="1047517" y="4970863"/>
            <a:ext cx="68580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>
              <a:latin typeface=".VnArial Narrow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131F21B2-7188-4C5F-A9DB-92E46011E128}"/>
              </a:ext>
            </a:extLst>
          </p:cNvPr>
          <p:cNvSpPr/>
          <p:nvPr/>
        </p:nvSpPr>
        <p:spPr>
          <a:xfrm>
            <a:off x="1006020" y="7608694"/>
            <a:ext cx="68580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3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70" y="87680"/>
            <a:ext cx="881114" cy="7459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11105" y="212066"/>
            <a:ext cx="12335595" cy="619067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fill the table below.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333026"/>
              </p:ext>
            </p:extLst>
          </p:nvPr>
        </p:nvGraphicFramePr>
        <p:xfrm>
          <a:off x="724764" y="1022471"/>
          <a:ext cx="12266469" cy="636422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00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65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11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Types of</a:t>
                      </a:r>
                      <a:r>
                        <a:rPr lang="en-US" sz="2800" baseline="0" dirty="0">
                          <a:solidFill>
                            <a:srgbClr val="0070C0"/>
                          </a:solidFill>
                        </a:rPr>
                        <a:t> robots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marL="137160" marR="137160" marT="54864" marB="54864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What</a:t>
                      </a:r>
                      <a:r>
                        <a:rPr lang="en-US" sz="2800" baseline="0" dirty="0"/>
                        <a:t> they can do</a:t>
                      </a:r>
                      <a:endParaRPr lang="en-US" sz="2800" dirty="0"/>
                    </a:p>
                  </a:txBody>
                  <a:tcPr marL="137160" marR="137160" marT="54864" marB="54864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1178">
                <a:tc>
                  <a:txBody>
                    <a:bodyPr/>
                    <a:lstStyle/>
                    <a:p>
                      <a:r>
                        <a:rPr lang="en-US" sz="2800" dirty="0"/>
                        <a:t>Home robots</a:t>
                      </a:r>
                    </a:p>
                  </a:txBody>
                  <a:tcPr marL="137160" marR="137160" marT="54864" marB="548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 marL="137160" marR="137160" marT="54864" marB="548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8334">
                <a:tc>
                  <a:txBody>
                    <a:bodyPr/>
                    <a:lstStyle/>
                    <a:p>
                      <a:r>
                        <a:rPr lang="en-US" sz="2800" dirty="0"/>
                        <a:t>Teacher robots</a:t>
                      </a:r>
                    </a:p>
                  </a:txBody>
                  <a:tcPr marL="137160" marR="137160" marT="54864" marB="548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16649"/>
                        </a:solidFill>
                      </a:endParaRPr>
                    </a:p>
                  </a:txBody>
                  <a:tcPr marL="137160" marR="137160" marT="54864" marB="548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1178">
                <a:tc>
                  <a:txBody>
                    <a:bodyPr/>
                    <a:lstStyle/>
                    <a:p>
                      <a:r>
                        <a:rPr lang="en-US" sz="2800"/>
                        <a:t>Worker</a:t>
                      </a:r>
                      <a:r>
                        <a:rPr lang="en-US" sz="2800" baseline="0"/>
                        <a:t> robots</a:t>
                      </a:r>
                      <a:endParaRPr lang="en-US" sz="2800"/>
                    </a:p>
                  </a:txBody>
                  <a:tcPr marL="137160" marR="137160" marT="54864" marB="548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16649"/>
                        </a:solidFill>
                      </a:endParaRPr>
                    </a:p>
                  </a:txBody>
                  <a:tcPr marL="137160" marR="137160" marT="54864" marB="548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1178">
                <a:tc>
                  <a:txBody>
                    <a:bodyPr/>
                    <a:lstStyle/>
                    <a:p>
                      <a:r>
                        <a:rPr lang="en-US" sz="2800"/>
                        <a:t>Doctor robots</a:t>
                      </a:r>
                    </a:p>
                  </a:txBody>
                  <a:tcPr marL="137160" marR="137160" marT="54864" marB="548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16649"/>
                        </a:solidFill>
                      </a:endParaRPr>
                    </a:p>
                  </a:txBody>
                  <a:tcPr marL="137160" marR="137160" marT="54864" marB="548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1178">
                <a:tc>
                  <a:txBody>
                    <a:bodyPr/>
                    <a:lstStyle/>
                    <a:p>
                      <a:r>
                        <a:rPr lang="en-US" sz="2800"/>
                        <a:t>Space robots</a:t>
                      </a:r>
                    </a:p>
                  </a:txBody>
                  <a:tcPr marL="137160" marR="137160" marT="54864" marB="548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16649"/>
                        </a:solidFill>
                      </a:endParaRPr>
                    </a:p>
                  </a:txBody>
                  <a:tcPr marL="137160" marR="137160" marT="54864" marB="548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2B127D-4CDD-4DD6-A2BE-E1F154E374F8}"/>
              </a:ext>
            </a:extLst>
          </p:cNvPr>
          <p:cNvSpPr txBox="1"/>
          <p:nvPr/>
        </p:nvSpPr>
        <p:spPr>
          <a:xfrm>
            <a:off x="4391890" y="2079120"/>
            <a:ext cx="8599346" cy="988399"/>
          </a:xfrm>
          <a:prstGeom prst="rect">
            <a:avLst/>
          </a:prstGeom>
          <a:noFill/>
        </p:spPr>
        <p:txBody>
          <a:bodyPr wrap="square" lIns="125401" tIns="62700" rIns="125401" bIns="6270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cook meals, clean the house, do the washing and iron clothes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E5BD49-4F6A-4265-A1EF-563AFF278BE3}"/>
              </a:ext>
            </a:extLst>
          </p:cNvPr>
          <p:cNvSpPr txBox="1"/>
          <p:nvPr/>
        </p:nvSpPr>
        <p:spPr>
          <a:xfrm>
            <a:off x="4391890" y="3100487"/>
            <a:ext cx="8880767" cy="988399"/>
          </a:xfrm>
          <a:prstGeom prst="rect">
            <a:avLst/>
          </a:prstGeom>
          <a:noFill/>
        </p:spPr>
        <p:txBody>
          <a:bodyPr wrap="square" lIns="125401" tIns="62700" rIns="125401" bIns="6270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help children study, teach English, literature, </a:t>
            </a:r>
            <a:r>
              <a:rPr lang="en-US" sz="2800" b="1" dirty="0" err="1">
                <a:solidFill>
                  <a:srgbClr val="FF0000"/>
                </a:solidFill>
                <a:latin typeface=".VnArial Narrow" pitchFamily="34" charset="0"/>
              </a:rPr>
              <a:t>maths</a:t>
            </a:r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 and other subjects, help children improve English pronunciation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50F1E8-487D-4C45-9F7A-739731B99ABA}"/>
              </a:ext>
            </a:extLst>
          </p:cNvPr>
          <p:cNvSpPr txBox="1"/>
          <p:nvPr/>
        </p:nvSpPr>
        <p:spPr>
          <a:xfrm>
            <a:off x="4391888" y="4697617"/>
            <a:ext cx="8599346" cy="557512"/>
          </a:xfrm>
          <a:prstGeom prst="rect">
            <a:avLst/>
          </a:prstGeom>
          <a:noFill/>
        </p:spPr>
        <p:txBody>
          <a:bodyPr wrap="square" lIns="125401" tIns="62700" rIns="125401" bIns="6270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build houses, move heavy things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A91528-6CE3-402C-B56D-81773E2C3B42}"/>
              </a:ext>
            </a:extLst>
          </p:cNvPr>
          <p:cNvSpPr txBox="1"/>
          <p:nvPr/>
        </p:nvSpPr>
        <p:spPr>
          <a:xfrm>
            <a:off x="4391888" y="5645230"/>
            <a:ext cx="8599346" cy="557512"/>
          </a:xfrm>
          <a:prstGeom prst="rect">
            <a:avLst/>
          </a:prstGeom>
          <a:noFill/>
        </p:spPr>
        <p:txBody>
          <a:bodyPr wrap="square" lIns="125401" tIns="62700" rIns="125401" bIns="6270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look after sick people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26ECF31-1C3B-4769-8009-71D68178F049}"/>
              </a:ext>
            </a:extLst>
          </p:cNvPr>
          <p:cNvSpPr txBox="1"/>
          <p:nvPr/>
        </p:nvSpPr>
        <p:spPr>
          <a:xfrm>
            <a:off x="4391887" y="6483689"/>
            <a:ext cx="8599346" cy="557512"/>
          </a:xfrm>
          <a:prstGeom prst="rect">
            <a:avLst/>
          </a:prstGeom>
          <a:noFill/>
        </p:spPr>
        <p:txBody>
          <a:bodyPr wrap="square" lIns="125401" tIns="62700" rIns="125401" bIns="6270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build space stations on the Moon and on planets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1701</TotalTime>
  <Words>780</Words>
  <Application>Microsoft Office PowerPoint</Application>
  <PresentationFormat>Custom</PresentationFormat>
  <Paragraphs>151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PowerPoint Presentation</vt:lpstr>
      <vt:lpstr>PowerPoint Presentation</vt:lpstr>
      <vt:lpstr>Brainstorming </vt:lpstr>
      <vt:lpstr>* Vocabulary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138</cp:revision>
  <dcterms:created xsi:type="dcterms:W3CDTF">2020-12-09T02:04:09Z</dcterms:created>
  <dcterms:modified xsi:type="dcterms:W3CDTF">2022-03-20T14:34:20Z</dcterms:modified>
</cp:coreProperties>
</file>