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0" r:id="rId2"/>
    <p:sldId id="301" r:id="rId3"/>
    <p:sldId id="302" r:id="rId4"/>
    <p:sldId id="303" r:id="rId5"/>
    <p:sldId id="304" r:id="rId6"/>
    <p:sldId id="298" r:id="rId7"/>
    <p:sldId id="305" r:id="rId8"/>
    <p:sldId id="306" r:id="rId9"/>
    <p:sldId id="307" r:id="rId10"/>
    <p:sldId id="308" r:id="rId11"/>
    <p:sldId id="309" r:id="rId12"/>
    <p:sldId id="311" r:id="rId13"/>
    <p:sldId id="312" r:id="rId14"/>
    <p:sldId id="264" r:id="rId15"/>
    <p:sldId id="265" r:id="rId16"/>
    <p:sldId id="266" r:id="rId17"/>
    <p:sldId id="267" r:id="rId18"/>
    <p:sldId id="268" r:id="rId19"/>
    <p:sldId id="313" r:id="rId20"/>
    <p:sldId id="314" r:id="rId21"/>
    <p:sldId id="315" r:id="rId22"/>
    <p:sldId id="316" r:id="rId23"/>
    <p:sldId id="318" r:id="rId24"/>
    <p:sldId id="319" r:id="rId25"/>
    <p:sldId id="320" r:id="rId26"/>
    <p:sldId id="317" r:id="rId27"/>
    <p:sldId id="275" r:id="rId28"/>
    <p:sldId id="276" r:id="rId29"/>
    <p:sldId id="292" r:id="rId30"/>
    <p:sldId id="291" r:id="rId31"/>
    <p:sldId id="278" r:id="rId32"/>
    <p:sldId id="294" r:id="rId33"/>
    <p:sldId id="293" r:id="rId34"/>
    <p:sldId id="295" r:id="rId35"/>
    <p:sldId id="280" r:id="rId36"/>
    <p:sldId id="281" r:id="rId37"/>
    <p:sldId id="321" r:id="rId38"/>
    <p:sldId id="322" r:id="rId39"/>
    <p:sldId id="323" r:id="rId40"/>
    <p:sldId id="324" r:id="rId41"/>
    <p:sldId id="325" r:id="rId42"/>
    <p:sldId id="326" r:id="rId43"/>
    <p:sldId id="327" r:id="rId44"/>
    <p:sldId id="328" r:id="rId45"/>
    <p:sldId id="329" r:id="rId46"/>
    <p:sldId id="330" r:id="rId47"/>
    <p:sldId id="331" r:id="rId48"/>
    <p:sldId id="332" r:id="rId49"/>
    <p:sldId id="333" r:id="rId50"/>
    <p:sldId id="334" r:id="rId51"/>
    <p:sldId id="335" r:id="rId52"/>
    <p:sldId id="336" r:id="rId53"/>
    <p:sldId id="337" r:id="rId54"/>
    <p:sldId id="338" r:id="rId55"/>
    <p:sldId id="339" r:id="rId56"/>
    <p:sldId id="340" r:id="rId57"/>
    <p:sldId id="341" r:id="rId58"/>
    <p:sldId id="342" r:id="rId59"/>
    <p:sldId id="343" r:id="rId60"/>
    <p:sldId id="344" r:id="rId61"/>
    <p:sldId id="345" r:id="rId62"/>
    <p:sldId id="346" r:id="rId63"/>
    <p:sldId id="347" r:id="rId64"/>
    <p:sldId id="348" r:id="rId65"/>
    <p:sldId id="349" r:id="rId66"/>
    <p:sldId id="350" r:id="rId67"/>
    <p:sldId id="351" r:id="rId68"/>
    <p:sldId id="352" r:id="rId69"/>
    <p:sldId id="353" r:id="rId70"/>
    <p:sldId id="354" r:id="rId71"/>
    <p:sldId id="355" r:id="rId72"/>
    <p:sldId id="356"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3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41A2B4-E882-447D-9077-C575F490234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FC298-7534-430E-990A-D231A0E9C82F}"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1A2B4-E882-447D-9077-C575F490234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FC298-7534-430E-990A-D231A0E9C8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41A2B4-E882-447D-9077-C575F490234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FC298-7534-430E-990A-D231A0E9C8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8147FFC-447A-47CB-92F1-4A1A2E5B5730}"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5002275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41A2B4-E882-447D-9077-C575F490234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FC298-7534-430E-990A-D231A0E9C82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1A2B4-E882-447D-9077-C575F4902340}"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FC298-7534-430E-990A-D231A0E9C8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41A2B4-E882-447D-9077-C575F4902340}"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FC298-7534-430E-990A-D231A0E9C82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41A2B4-E882-447D-9077-C575F4902340}" type="datetimeFigureOut">
              <a:rPr lang="en-US" smtClean="0"/>
              <a:t>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FC298-7534-430E-990A-D231A0E9C82F}"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41A2B4-E882-447D-9077-C575F4902340}" type="datetimeFigureOut">
              <a:rPr lang="en-US" smtClean="0"/>
              <a:t>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FC298-7534-430E-990A-D231A0E9C8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1A2B4-E882-447D-9077-C575F4902340}" type="datetimeFigureOut">
              <a:rPr lang="en-US" smtClean="0"/>
              <a:t>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FC298-7534-430E-990A-D231A0E9C8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1A2B4-E882-447D-9077-C575F4902340}"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FC298-7534-430E-990A-D231A0E9C82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1A2B4-E882-447D-9077-C575F4902340}"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FC298-7534-430E-990A-D231A0E9C82F}"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C41A2B4-E882-447D-9077-C575F4902340}" type="datetimeFigureOut">
              <a:rPr lang="en-US" smtClean="0"/>
              <a:t>21/8/2022</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D8FC298-7534-430E-990A-D231A0E9C8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18" name="Rectangle 17"/>
          <p:cNvSpPr/>
          <p:nvPr/>
        </p:nvSpPr>
        <p:spPr>
          <a:xfrm>
            <a:off x="1631504" y="44624"/>
            <a:ext cx="9073008" cy="1569660"/>
          </a:xfrm>
          <a:prstGeom prst="rect">
            <a:avLst/>
          </a:prstGeom>
        </p:spPr>
        <p:txBody>
          <a:bodyPr wrap="square">
            <a:spAutoFit/>
          </a:bodyPr>
          <a:lstStyle/>
          <a:p>
            <a:pPr algn="ctr"/>
            <a:r>
              <a:rPr lang="de-DE" sz="4800" b="1">
                <a:solidFill>
                  <a:srgbClr val="C00000"/>
                </a:solidFill>
                <a:latin typeface="Times New Roman" pitchFamily="18" charset="0"/>
                <a:cs typeface="Times New Roman" pitchFamily="18" charset="0"/>
              </a:rPr>
              <a:t>TỔNG KẾT VỀ NGỮ </a:t>
            </a:r>
            <a:r>
              <a:rPr lang="de-DE" sz="4800" b="1" smtClean="0">
                <a:solidFill>
                  <a:srgbClr val="C00000"/>
                </a:solidFill>
                <a:latin typeface="Times New Roman" pitchFamily="18" charset="0"/>
                <a:cs typeface="Times New Roman" pitchFamily="18" charset="0"/>
              </a:rPr>
              <a:t>PHÁP</a:t>
            </a:r>
          </a:p>
          <a:p>
            <a:pPr algn="ctr"/>
            <a:r>
              <a:rPr lang="de-DE" sz="4800" b="1" smtClean="0">
                <a:solidFill>
                  <a:srgbClr val="C00000"/>
                </a:solidFill>
                <a:latin typeface="Times New Roman" pitchFamily="18" charset="0"/>
                <a:cs typeface="Times New Roman" pitchFamily="18" charset="0"/>
              </a:rPr>
              <a:t>Trang 130 – 133</a:t>
            </a:r>
            <a:endParaRPr lang="en-US" sz="4800">
              <a:solidFill>
                <a:srgbClr val="C00000"/>
              </a:solidFill>
              <a:latin typeface="Times New Roman" pitchFamily="18" charset="0"/>
              <a:cs typeface="Times New Roman" pitchFamily="18" charset="0"/>
            </a:endParaRPr>
          </a:p>
        </p:txBody>
      </p:sp>
      <p:sp>
        <p:nvSpPr>
          <p:cNvPr id="19" name="Rectangle 18"/>
          <p:cNvSpPr/>
          <p:nvPr/>
        </p:nvSpPr>
        <p:spPr>
          <a:xfrm>
            <a:off x="1343472" y="1740872"/>
            <a:ext cx="9361040" cy="4524315"/>
          </a:xfrm>
          <a:prstGeom prst="rect">
            <a:avLst/>
          </a:prstGeom>
        </p:spPr>
        <p:txBody>
          <a:bodyPr wrap="square">
            <a:spAutoFit/>
          </a:bodyPr>
          <a:lstStyle/>
          <a:p>
            <a:pPr marL="914400" indent="-914400" algn="just">
              <a:buFont typeface="+mj-lt"/>
              <a:buAutoNum type="alphaUcPeriod"/>
            </a:pPr>
            <a:r>
              <a:rPr lang="en-US" sz="4800" b="1" smtClean="0">
                <a:latin typeface="Times New Roman" pitchFamily="18" charset="0"/>
                <a:cs typeface="Times New Roman" pitchFamily="18" charset="0"/>
              </a:rPr>
              <a:t>Từ </a:t>
            </a:r>
            <a:r>
              <a:rPr lang="en-US" sz="4800" b="1">
                <a:latin typeface="Times New Roman" pitchFamily="18" charset="0"/>
                <a:cs typeface="Times New Roman" pitchFamily="18" charset="0"/>
              </a:rPr>
              <a:t>loại: danh từ, động từ, tính từ</a:t>
            </a:r>
            <a:r>
              <a:rPr lang="en-US" sz="4800" smtClean="0">
                <a:latin typeface="Times New Roman" pitchFamily="18" charset="0"/>
                <a:cs typeface="Times New Roman" pitchFamily="18" charset="0"/>
              </a:rPr>
              <a:t>.</a:t>
            </a:r>
          </a:p>
          <a:p>
            <a:pPr marL="914400" indent="-914400" algn="just">
              <a:buFont typeface="+mj-lt"/>
              <a:buAutoNum type="alphaUcPeriod"/>
            </a:pPr>
            <a:r>
              <a:rPr lang="en-US" sz="4800" b="1" smtClean="0">
                <a:latin typeface="Times New Roman" pitchFamily="18" charset="0"/>
                <a:cs typeface="Times New Roman" pitchFamily="18" charset="0"/>
              </a:rPr>
              <a:t>Cụm từ: cụm danh </a:t>
            </a:r>
            <a:r>
              <a:rPr lang="en-US" sz="4800" b="1">
                <a:latin typeface="Times New Roman" pitchFamily="18" charset="0"/>
                <a:cs typeface="Times New Roman" pitchFamily="18" charset="0"/>
              </a:rPr>
              <a:t>từ, </a:t>
            </a:r>
            <a:r>
              <a:rPr lang="en-US" sz="4800" b="1" smtClean="0">
                <a:latin typeface="Times New Roman" pitchFamily="18" charset="0"/>
                <a:cs typeface="Times New Roman" pitchFamily="18" charset="0"/>
              </a:rPr>
              <a:t>cụm động </a:t>
            </a:r>
            <a:r>
              <a:rPr lang="en-US" sz="4800" b="1">
                <a:latin typeface="Times New Roman" pitchFamily="18" charset="0"/>
                <a:cs typeface="Times New Roman" pitchFamily="18" charset="0"/>
              </a:rPr>
              <a:t>từ, </a:t>
            </a:r>
            <a:r>
              <a:rPr lang="en-US" sz="4800" b="1" smtClean="0">
                <a:latin typeface="Times New Roman" pitchFamily="18" charset="0"/>
                <a:cs typeface="Times New Roman" pitchFamily="18" charset="0"/>
              </a:rPr>
              <a:t>cụm tính </a:t>
            </a:r>
            <a:r>
              <a:rPr lang="en-US" sz="4800" b="1">
                <a:latin typeface="Times New Roman" pitchFamily="18" charset="0"/>
                <a:cs typeface="Times New Roman" pitchFamily="18" charset="0"/>
              </a:rPr>
              <a:t>từ</a:t>
            </a:r>
            <a:r>
              <a:rPr lang="en-US" sz="4800" smtClean="0">
                <a:latin typeface="Times New Roman" pitchFamily="18" charset="0"/>
                <a:cs typeface="Times New Roman" pitchFamily="18" charset="0"/>
              </a:rPr>
              <a:t>.</a:t>
            </a:r>
          </a:p>
          <a:p>
            <a:pPr marL="914400" indent="-914400" algn="just">
              <a:buFont typeface="+mj-lt"/>
              <a:buAutoNum type="alphaUcPeriod"/>
            </a:pPr>
            <a:r>
              <a:rPr lang="en-US" sz="4800" b="1">
                <a:latin typeface="Times New Roman" pitchFamily="18" charset="0"/>
                <a:cs typeface="Times New Roman" pitchFamily="18" charset="0"/>
              </a:rPr>
              <a:t>Thành phần câu </a:t>
            </a:r>
            <a:r>
              <a:rPr lang="de-DE" sz="4800" b="1">
                <a:solidFill>
                  <a:srgbClr val="C00000"/>
                </a:solidFill>
                <a:latin typeface="Times New Roman" pitchFamily="18" charset="0"/>
                <a:cs typeface="Times New Roman" pitchFamily="18" charset="0"/>
              </a:rPr>
              <a:t>(tiếp theo, trang </a:t>
            </a:r>
            <a:r>
              <a:rPr lang="de-DE" sz="4800" b="1">
                <a:solidFill>
                  <a:srgbClr val="C00000"/>
                </a:solidFill>
                <a:latin typeface="Times New Roman" pitchFamily="18" charset="0"/>
                <a:cs typeface="Times New Roman" pitchFamily="18" charset="0"/>
              </a:rPr>
              <a:t>145</a:t>
            </a:r>
            <a:r>
              <a:rPr lang="de-DE" sz="4800" b="1" smtClean="0">
                <a:solidFill>
                  <a:srgbClr val="C00000"/>
                </a:solidFill>
                <a:latin typeface="Times New Roman" pitchFamily="18" charset="0"/>
                <a:cs typeface="Times New Roman" pitchFamily="18" charset="0"/>
              </a:rPr>
              <a:t>)</a:t>
            </a:r>
            <a:endParaRPr lang="en-US" sz="48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24439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767409" y="29458"/>
            <a:ext cx="10585176" cy="6863417"/>
          </a:xfrm>
          <a:prstGeom prst="rect">
            <a:avLst/>
          </a:prstGeom>
        </p:spPr>
        <p:txBody>
          <a:bodyPr wrap="square">
            <a:spAutoFit/>
          </a:bodyPr>
          <a:lstStyle/>
          <a:p>
            <a:pPr algn="just"/>
            <a:r>
              <a:rPr lang="en-US" sz="4000" b="1">
                <a:latin typeface="Times New Roman" pitchFamily="18" charset="0"/>
                <a:cs typeface="Times New Roman" pitchFamily="18" charset="0"/>
              </a:rPr>
              <a:t>Bài tập </a:t>
            </a:r>
            <a:r>
              <a:rPr lang="en-US" sz="4000" b="1" smtClean="0">
                <a:latin typeface="Times New Roman" pitchFamily="18" charset="0"/>
                <a:cs typeface="Times New Roman" pitchFamily="18" charset="0"/>
              </a:rPr>
              <a:t>1/130</a:t>
            </a:r>
            <a:r>
              <a:rPr lang="en-US" sz="4000" smtClean="0">
                <a:latin typeface="Times New Roman" pitchFamily="18" charset="0"/>
                <a:cs typeface="Times New Roman" pitchFamily="18" charset="0"/>
              </a:rPr>
              <a:t>. </a:t>
            </a:r>
            <a:r>
              <a:rPr lang="en-US" sz="4000">
                <a:latin typeface="Times New Roman" pitchFamily="18" charset="0"/>
                <a:cs typeface="Times New Roman" pitchFamily="18" charset="0"/>
              </a:rPr>
              <a:t>Trong các từ in đậm sau đây, từ nào là danh từ, từ nào là động từ, từ nào là tính từ?</a:t>
            </a:r>
          </a:p>
          <a:p>
            <a:pPr algn="just"/>
            <a:r>
              <a:rPr lang="en-US" sz="4000">
                <a:latin typeface="Times New Roman" pitchFamily="18" charset="0"/>
                <a:cs typeface="Times New Roman" pitchFamily="18" charset="0"/>
              </a:rPr>
              <a:t>a) Một bài thơ </a:t>
            </a:r>
            <a:r>
              <a:rPr lang="en-US" sz="4000" b="1">
                <a:solidFill>
                  <a:srgbClr val="C00000"/>
                </a:solidFill>
                <a:latin typeface="Times New Roman" pitchFamily="18" charset="0"/>
                <a:cs typeface="Times New Roman" pitchFamily="18" charset="0"/>
              </a:rPr>
              <a:t>hay</a:t>
            </a:r>
            <a:r>
              <a:rPr lang="en-US" sz="4000">
                <a:latin typeface="Times New Roman" pitchFamily="18" charset="0"/>
                <a:cs typeface="Times New Roman" pitchFamily="18" charset="0"/>
              </a:rPr>
              <a:t> không bao giờ ta </a:t>
            </a:r>
            <a:r>
              <a:rPr lang="en-US" sz="4000" b="1">
                <a:solidFill>
                  <a:srgbClr val="C00000"/>
                </a:solidFill>
                <a:latin typeface="Times New Roman" pitchFamily="18" charset="0"/>
                <a:cs typeface="Times New Roman" pitchFamily="18" charset="0"/>
              </a:rPr>
              <a:t>đọc</a:t>
            </a:r>
            <a:r>
              <a:rPr lang="en-US" sz="4000">
                <a:latin typeface="Times New Roman" pitchFamily="18" charset="0"/>
                <a:cs typeface="Times New Roman" pitchFamily="18" charset="0"/>
              </a:rPr>
              <a:t> qua một </a:t>
            </a:r>
            <a:r>
              <a:rPr lang="en-US" sz="4000" b="1">
                <a:solidFill>
                  <a:srgbClr val="C00000"/>
                </a:solidFill>
                <a:latin typeface="Times New Roman" pitchFamily="18" charset="0"/>
                <a:cs typeface="Times New Roman" pitchFamily="18" charset="0"/>
              </a:rPr>
              <a:t>lần</a:t>
            </a:r>
            <a:r>
              <a:rPr lang="en-US" sz="4000">
                <a:latin typeface="Times New Roman" pitchFamily="18" charset="0"/>
                <a:cs typeface="Times New Roman" pitchFamily="18" charset="0"/>
              </a:rPr>
              <a:t> mà bỏ xuống được.</a:t>
            </a:r>
          </a:p>
          <a:p>
            <a:pPr algn="just"/>
            <a:r>
              <a:rPr lang="en-US" sz="4000">
                <a:latin typeface="Times New Roman" pitchFamily="18" charset="0"/>
                <a:cs typeface="Times New Roman" pitchFamily="18" charset="0"/>
              </a:rPr>
              <a:t>b) Mà ông, thì ông không thích </a:t>
            </a:r>
            <a:r>
              <a:rPr lang="en-US" sz="4000" b="1">
                <a:solidFill>
                  <a:srgbClr val="C00000"/>
                </a:solidFill>
                <a:latin typeface="Times New Roman" pitchFamily="18" charset="0"/>
                <a:cs typeface="Times New Roman" pitchFamily="18" charset="0"/>
              </a:rPr>
              <a:t>nghĩ ngợi</a:t>
            </a:r>
            <a:r>
              <a:rPr lang="en-US" sz="4000">
                <a:solidFill>
                  <a:srgbClr val="C00000"/>
                </a:solidFill>
                <a:latin typeface="Times New Roman" pitchFamily="18" charset="0"/>
                <a:cs typeface="Times New Roman" pitchFamily="18" charset="0"/>
              </a:rPr>
              <a:t> </a:t>
            </a:r>
            <a:r>
              <a:rPr lang="en-US" sz="4000">
                <a:latin typeface="Times New Roman" pitchFamily="18" charset="0"/>
                <a:cs typeface="Times New Roman" pitchFamily="18" charset="0"/>
              </a:rPr>
              <a:t>như thế một tí nào.</a:t>
            </a:r>
          </a:p>
          <a:p>
            <a:pPr algn="just"/>
            <a:r>
              <a:rPr lang="en-US" sz="4000">
                <a:latin typeface="Times New Roman" pitchFamily="18" charset="0"/>
                <a:cs typeface="Times New Roman" pitchFamily="18" charset="0"/>
              </a:rPr>
              <a:t>c)Xây cái </a:t>
            </a:r>
            <a:r>
              <a:rPr lang="en-US" sz="4000" b="1">
                <a:solidFill>
                  <a:srgbClr val="C00000"/>
                </a:solidFill>
                <a:latin typeface="Times New Roman" pitchFamily="18" charset="0"/>
                <a:cs typeface="Times New Roman" pitchFamily="18" charset="0"/>
              </a:rPr>
              <a:t>lăng </a:t>
            </a:r>
            <a:r>
              <a:rPr lang="en-US" sz="4000">
                <a:latin typeface="Times New Roman" pitchFamily="18" charset="0"/>
                <a:cs typeface="Times New Roman" pitchFamily="18" charset="0"/>
              </a:rPr>
              <a:t>ấy cả làng </a:t>
            </a:r>
            <a:r>
              <a:rPr lang="en-US" sz="4000" b="1">
                <a:solidFill>
                  <a:srgbClr val="C00000"/>
                </a:solidFill>
                <a:latin typeface="Times New Roman" pitchFamily="18" charset="0"/>
                <a:cs typeface="Times New Roman" pitchFamily="18" charset="0"/>
              </a:rPr>
              <a:t>phục dịch</a:t>
            </a:r>
            <a:r>
              <a:rPr lang="en-US" sz="4000">
                <a:latin typeface="Times New Roman" pitchFamily="18" charset="0"/>
                <a:cs typeface="Times New Roman" pitchFamily="18" charset="0"/>
              </a:rPr>
              <a:t>, cả </a:t>
            </a:r>
            <a:r>
              <a:rPr lang="en-US" sz="4000" b="1">
                <a:solidFill>
                  <a:srgbClr val="C00000"/>
                </a:solidFill>
                <a:latin typeface="Times New Roman" pitchFamily="18" charset="0"/>
                <a:cs typeface="Times New Roman" pitchFamily="18" charset="0"/>
              </a:rPr>
              <a:t>làng</a:t>
            </a:r>
            <a:r>
              <a:rPr lang="en-US" sz="4000">
                <a:latin typeface="Times New Roman" pitchFamily="18" charset="0"/>
                <a:cs typeface="Times New Roman" pitchFamily="18" charset="0"/>
              </a:rPr>
              <a:t> gánh gạch, </a:t>
            </a:r>
            <a:r>
              <a:rPr lang="en-US" sz="4000" b="1">
                <a:solidFill>
                  <a:srgbClr val="C00000"/>
                </a:solidFill>
                <a:latin typeface="Times New Roman" pitchFamily="18" charset="0"/>
                <a:cs typeface="Times New Roman" pitchFamily="18" charset="0"/>
              </a:rPr>
              <a:t>đập</a:t>
            </a:r>
            <a:r>
              <a:rPr lang="en-US" sz="4000">
                <a:latin typeface="Times New Roman" pitchFamily="18" charset="0"/>
                <a:cs typeface="Times New Roman" pitchFamily="18" charset="0"/>
              </a:rPr>
              <a:t> đá, làm phu hồ cho nó.</a:t>
            </a:r>
          </a:p>
          <a:p>
            <a:pPr algn="just"/>
            <a:r>
              <a:rPr lang="en-US" sz="4000">
                <a:latin typeface="Times New Roman" pitchFamily="18" charset="0"/>
                <a:cs typeface="Times New Roman" pitchFamily="18" charset="0"/>
              </a:rPr>
              <a:t>d) Đối với cháu, thật là </a:t>
            </a:r>
            <a:r>
              <a:rPr lang="en-US" sz="4000" b="1">
                <a:solidFill>
                  <a:srgbClr val="C00000"/>
                </a:solidFill>
                <a:latin typeface="Times New Roman" pitchFamily="18" charset="0"/>
                <a:cs typeface="Times New Roman" pitchFamily="18" charset="0"/>
              </a:rPr>
              <a:t>đột ngột </a:t>
            </a:r>
            <a:r>
              <a:rPr lang="en-US" sz="4000">
                <a:latin typeface="Times New Roman" pitchFamily="18" charset="0"/>
                <a:cs typeface="Times New Roman" pitchFamily="18" charset="0"/>
              </a:rPr>
              <a:t>[...].</a:t>
            </a:r>
          </a:p>
          <a:p>
            <a:pPr algn="just"/>
            <a:r>
              <a:rPr lang="en-US" sz="4000">
                <a:latin typeface="Times New Roman" pitchFamily="18" charset="0"/>
                <a:cs typeface="Times New Roman" pitchFamily="18" charset="0"/>
              </a:rPr>
              <a:t>e) Vâng ! Ông giáo dạy </a:t>
            </a:r>
            <a:r>
              <a:rPr lang="en-US" sz="4000" b="1">
                <a:solidFill>
                  <a:srgbClr val="C00000"/>
                </a:solidFill>
                <a:latin typeface="Times New Roman" pitchFamily="18" charset="0"/>
                <a:cs typeface="Times New Roman" pitchFamily="18" charset="0"/>
              </a:rPr>
              <a:t>phải</a:t>
            </a:r>
            <a:r>
              <a:rPr lang="en-US" sz="4000" b="1">
                <a:latin typeface="Times New Roman" pitchFamily="18" charset="0"/>
                <a:cs typeface="Times New Roman" pitchFamily="18" charset="0"/>
              </a:rPr>
              <a:t> </a:t>
            </a:r>
            <a:r>
              <a:rPr lang="en-US" sz="4000">
                <a:latin typeface="Times New Roman" pitchFamily="18" charset="0"/>
                <a:cs typeface="Times New Roman" pitchFamily="18" charset="0"/>
              </a:rPr>
              <a:t>! Đối với chúng mình thì thế là </a:t>
            </a:r>
            <a:r>
              <a:rPr lang="en-US" sz="4000" b="1">
                <a:solidFill>
                  <a:srgbClr val="C00000"/>
                </a:solidFill>
                <a:latin typeface="Times New Roman" pitchFamily="18" charset="0"/>
                <a:cs typeface="Times New Roman" pitchFamily="18" charset="0"/>
              </a:rPr>
              <a:t>sung sướng</a:t>
            </a:r>
            <a:r>
              <a:rPr lang="en-US" sz="4000">
                <a:latin typeface="Times New Roman" pitchFamily="18" charset="0"/>
                <a:cs typeface="Times New Roman" pitchFamily="18" charset="0"/>
              </a:rPr>
              <a:t>.</a:t>
            </a:r>
          </a:p>
        </p:txBody>
      </p:sp>
    </p:spTree>
    <p:extLst>
      <p:ext uri="{BB962C8B-B14F-4D97-AF65-F5344CB8AC3E}">
        <p14:creationId xmlns:p14="http://schemas.microsoft.com/office/powerpoint/2010/main" val="534048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graphicFrame>
        <p:nvGraphicFramePr>
          <p:cNvPr id="16" name="Table 15"/>
          <p:cNvGraphicFramePr>
            <a:graphicFrameLocks noGrp="1"/>
          </p:cNvGraphicFramePr>
          <p:nvPr>
            <p:extLst>
              <p:ext uri="{D42A27DB-BD31-4B8C-83A1-F6EECF244321}">
                <p14:modId xmlns:p14="http://schemas.microsoft.com/office/powerpoint/2010/main" val="4004566749"/>
              </p:ext>
            </p:extLst>
          </p:nvPr>
        </p:nvGraphicFramePr>
        <p:xfrm>
          <a:off x="551384" y="188640"/>
          <a:ext cx="11089233" cy="6248400"/>
        </p:xfrm>
        <a:graphic>
          <a:graphicData uri="http://schemas.openxmlformats.org/drawingml/2006/table">
            <a:tbl>
              <a:tblPr firstRow="1" bandRow="1">
                <a:tableStyleId>{5940675A-B579-460E-94D1-54222C63F5DA}</a:tableStyleId>
              </a:tblPr>
              <a:tblGrid>
                <a:gridCol w="4968552"/>
                <a:gridCol w="2040227"/>
                <a:gridCol w="2040227"/>
                <a:gridCol w="2040227"/>
              </a:tblGrid>
              <a:tr h="370840">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Câu</a:t>
                      </a:r>
                      <a:r>
                        <a:rPr lang="en-US" sz="4000" b="1" baseline="0" smtClean="0">
                          <a:solidFill>
                            <a:srgbClr val="0000FF"/>
                          </a:solidFill>
                          <a:latin typeface="Times New Roman" panose="02020603050405020304" pitchFamily="18" charset="0"/>
                          <a:cs typeface="Times New Roman" panose="02020603050405020304" pitchFamily="18" charset="0"/>
                        </a:rPr>
                        <a:t> </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Danh từ</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Động từ</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Tính</a:t>
                      </a:r>
                      <a:r>
                        <a:rPr lang="en-US" sz="4000" b="1" baseline="0" smtClean="0">
                          <a:solidFill>
                            <a:srgbClr val="0000FF"/>
                          </a:solidFill>
                          <a:latin typeface="Times New Roman" panose="02020603050405020304" pitchFamily="18" charset="0"/>
                          <a:cs typeface="Times New Roman" panose="02020603050405020304" pitchFamily="18" charset="0"/>
                        </a:rPr>
                        <a:t> từ</a:t>
                      </a:r>
                      <a:endParaRPr lang="en-US" sz="4000" b="1">
                        <a:solidFill>
                          <a:srgbClr val="0000FF"/>
                        </a:solidFill>
                        <a:latin typeface="Times New Roman" panose="02020603050405020304" pitchFamily="18" charset="0"/>
                        <a:cs typeface="Times New Roman" panose="02020603050405020304" pitchFamily="18" charset="0"/>
                      </a:endParaRPr>
                    </a:p>
                  </a:txBody>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4400" b="1" smtClean="0">
                          <a:latin typeface="Times New Roman" pitchFamily="18" charset="0"/>
                          <a:cs typeface="Times New Roman" pitchFamily="18" charset="0"/>
                        </a:rPr>
                        <a:t>a) Một bài thơ </a:t>
                      </a:r>
                      <a:r>
                        <a:rPr lang="en-US" sz="4400" b="1" smtClean="0">
                          <a:solidFill>
                            <a:srgbClr val="C00000"/>
                          </a:solidFill>
                          <a:latin typeface="Times New Roman" pitchFamily="18" charset="0"/>
                          <a:cs typeface="Times New Roman" pitchFamily="18" charset="0"/>
                        </a:rPr>
                        <a:t>hay</a:t>
                      </a:r>
                      <a:r>
                        <a:rPr lang="en-US" sz="4400" b="1" smtClean="0">
                          <a:latin typeface="Times New Roman" pitchFamily="18" charset="0"/>
                          <a:cs typeface="Times New Roman" pitchFamily="18" charset="0"/>
                        </a:rPr>
                        <a:t> không bao giờ ta </a:t>
                      </a:r>
                      <a:r>
                        <a:rPr lang="en-US" sz="4400" b="1" smtClean="0">
                          <a:solidFill>
                            <a:srgbClr val="C00000"/>
                          </a:solidFill>
                          <a:latin typeface="Times New Roman" pitchFamily="18" charset="0"/>
                          <a:cs typeface="Times New Roman" pitchFamily="18" charset="0"/>
                        </a:rPr>
                        <a:t>đọc</a:t>
                      </a:r>
                      <a:r>
                        <a:rPr lang="en-US" sz="4400" b="1" smtClean="0">
                          <a:latin typeface="Times New Roman" pitchFamily="18" charset="0"/>
                          <a:cs typeface="Times New Roman" pitchFamily="18" charset="0"/>
                        </a:rPr>
                        <a:t> qua một </a:t>
                      </a:r>
                      <a:r>
                        <a:rPr lang="en-US" sz="4400" b="1" smtClean="0">
                          <a:solidFill>
                            <a:srgbClr val="C00000"/>
                          </a:solidFill>
                          <a:latin typeface="Times New Roman" pitchFamily="18" charset="0"/>
                          <a:cs typeface="Times New Roman" pitchFamily="18" charset="0"/>
                        </a:rPr>
                        <a:t>lần</a:t>
                      </a:r>
                      <a:r>
                        <a:rPr lang="en-US" sz="4400" b="1" smtClean="0">
                          <a:latin typeface="Times New Roman" pitchFamily="18" charset="0"/>
                          <a:cs typeface="Times New Roman" pitchFamily="18" charset="0"/>
                        </a:rPr>
                        <a:t> mà bỏ xuống được.</a:t>
                      </a:r>
                    </a:p>
                  </a:txBody>
                  <a:tcP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4400" b="1" smtClean="0">
                          <a:latin typeface="Times New Roman" pitchFamily="18" charset="0"/>
                          <a:cs typeface="Times New Roman" pitchFamily="18" charset="0"/>
                        </a:rPr>
                        <a:t>b) Mà ông, thì ông không thích </a:t>
                      </a:r>
                      <a:r>
                        <a:rPr lang="en-US" sz="4400" b="1" smtClean="0">
                          <a:solidFill>
                            <a:srgbClr val="C00000"/>
                          </a:solidFill>
                          <a:latin typeface="Times New Roman" pitchFamily="18" charset="0"/>
                          <a:cs typeface="Times New Roman" pitchFamily="18" charset="0"/>
                        </a:rPr>
                        <a:t>nghĩ ngợi </a:t>
                      </a:r>
                      <a:r>
                        <a:rPr lang="en-US" sz="4400" b="1" smtClean="0">
                          <a:latin typeface="Times New Roman" pitchFamily="18" charset="0"/>
                          <a:cs typeface="Times New Roman" pitchFamily="18" charset="0"/>
                        </a:rPr>
                        <a:t>như thế một tí nào.</a:t>
                      </a:r>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sp>
        <p:nvSpPr>
          <p:cNvPr id="17" name="Rectangle 16"/>
          <p:cNvSpPr/>
          <p:nvPr/>
        </p:nvSpPr>
        <p:spPr>
          <a:xfrm>
            <a:off x="9912424" y="1700808"/>
            <a:ext cx="1331128"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hay</a:t>
            </a:r>
            <a:endParaRPr lang="en-US" sz="4000">
              <a:solidFill>
                <a:srgbClr val="C00000"/>
              </a:solidFill>
              <a:latin typeface="Times New Roman" pitchFamily="18" charset="0"/>
              <a:cs typeface="Times New Roman" pitchFamily="18" charset="0"/>
            </a:endParaRPr>
          </a:p>
        </p:txBody>
      </p:sp>
      <p:sp>
        <p:nvSpPr>
          <p:cNvPr id="18" name="Rectangle 17"/>
          <p:cNvSpPr/>
          <p:nvPr/>
        </p:nvSpPr>
        <p:spPr>
          <a:xfrm>
            <a:off x="7861216" y="1700808"/>
            <a:ext cx="1331128" cy="707886"/>
          </a:xfrm>
          <a:prstGeom prst="rect">
            <a:avLst/>
          </a:prstGeom>
        </p:spPr>
        <p:txBody>
          <a:bodyPr wrap="square">
            <a:spAutoFit/>
          </a:bodyPr>
          <a:lstStyle/>
          <a:p>
            <a:pPr algn="ctr"/>
            <a:r>
              <a:rPr lang="en-US" sz="4000" b="1">
                <a:solidFill>
                  <a:srgbClr val="C00000"/>
                </a:solidFill>
                <a:latin typeface="Times New Roman" pitchFamily="18" charset="0"/>
                <a:cs typeface="Times New Roman" pitchFamily="18" charset="0"/>
              </a:rPr>
              <a:t>đọc</a:t>
            </a:r>
            <a:endParaRPr lang="en-US" sz="4000">
              <a:solidFill>
                <a:srgbClr val="C00000"/>
              </a:solidFill>
              <a:latin typeface="Times New Roman" pitchFamily="18" charset="0"/>
              <a:cs typeface="Times New Roman" pitchFamily="18" charset="0"/>
            </a:endParaRPr>
          </a:p>
        </p:txBody>
      </p:sp>
      <p:sp>
        <p:nvSpPr>
          <p:cNvPr id="19" name="Rectangle 18"/>
          <p:cNvSpPr/>
          <p:nvPr/>
        </p:nvSpPr>
        <p:spPr>
          <a:xfrm>
            <a:off x="5807968" y="1700808"/>
            <a:ext cx="1331128" cy="707886"/>
          </a:xfrm>
          <a:prstGeom prst="rect">
            <a:avLst/>
          </a:prstGeom>
        </p:spPr>
        <p:txBody>
          <a:bodyPr wrap="square">
            <a:spAutoFit/>
          </a:bodyPr>
          <a:lstStyle/>
          <a:p>
            <a:pPr algn="ctr"/>
            <a:r>
              <a:rPr lang="en-US" sz="4000" b="1">
                <a:solidFill>
                  <a:srgbClr val="C00000"/>
                </a:solidFill>
                <a:latin typeface="Times New Roman" pitchFamily="18" charset="0"/>
                <a:cs typeface="Times New Roman" pitchFamily="18" charset="0"/>
              </a:rPr>
              <a:t>lần</a:t>
            </a:r>
            <a:endParaRPr lang="en-US" sz="4000">
              <a:solidFill>
                <a:srgbClr val="C00000"/>
              </a:solidFill>
              <a:latin typeface="Times New Roman" pitchFamily="18" charset="0"/>
              <a:cs typeface="Times New Roman" pitchFamily="18" charset="0"/>
            </a:endParaRPr>
          </a:p>
        </p:txBody>
      </p:sp>
      <p:sp>
        <p:nvSpPr>
          <p:cNvPr id="20" name="Rectangle 19"/>
          <p:cNvSpPr/>
          <p:nvPr/>
        </p:nvSpPr>
        <p:spPr>
          <a:xfrm>
            <a:off x="7861216" y="4221088"/>
            <a:ext cx="1331128" cy="1323439"/>
          </a:xfrm>
          <a:prstGeom prst="rect">
            <a:avLst/>
          </a:prstGeom>
        </p:spPr>
        <p:txBody>
          <a:bodyPr wrap="square">
            <a:spAutoFit/>
          </a:bodyPr>
          <a:lstStyle/>
          <a:p>
            <a:pPr algn="ctr"/>
            <a:r>
              <a:rPr lang="en-US" sz="4000" b="1">
                <a:solidFill>
                  <a:srgbClr val="C00000"/>
                </a:solidFill>
                <a:latin typeface="Times New Roman" pitchFamily="18" charset="0"/>
                <a:cs typeface="Times New Roman" pitchFamily="18" charset="0"/>
              </a:rPr>
              <a:t>nghĩ ngợi</a:t>
            </a:r>
            <a:endParaRPr lang="en-US" sz="40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534048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1000"/>
                                        <p:tgtEl>
                                          <p:spTgt spid="20"/>
                                        </p:tgtEl>
                                      </p:cBhvr>
                                    </p:animEffect>
                                    <p:anim calcmode="lin" valueType="num">
                                      <p:cBhvr>
                                        <p:cTn id="29" dur="1000" fill="hold"/>
                                        <p:tgtEl>
                                          <p:spTgt spid="20"/>
                                        </p:tgtEl>
                                        <p:attrNameLst>
                                          <p:attrName>ppt_x</p:attrName>
                                        </p:attrNameLst>
                                      </p:cBhvr>
                                      <p:tavLst>
                                        <p:tav tm="0">
                                          <p:val>
                                            <p:strVal val="#ppt_x"/>
                                          </p:val>
                                        </p:tav>
                                        <p:tav tm="100000">
                                          <p:val>
                                            <p:strVal val="#ppt_x"/>
                                          </p:val>
                                        </p:tav>
                                      </p:tavLst>
                                    </p:anim>
                                    <p:anim calcmode="lin" valueType="num">
                                      <p:cBhvr>
                                        <p:cTn id="3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graphicFrame>
        <p:nvGraphicFramePr>
          <p:cNvPr id="16" name="Table 15"/>
          <p:cNvGraphicFramePr>
            <a:graphicFrameLocks noGrp="1"/>
          </p:cNvGraphicFramePr>
          <p:nvPr>
            <p:extLst>
              <p:ext uri="{D42A27DB-BD31-4B8C-83A1-F6EECF244321}">
                <p14:modId xmlns:p14="http://schemas.microsoft.com/office/powerpoint/2010/main" val="1905808934"/>
              </p:ext>
            </p:extLst>
          </p:nvPr>
        </p:nvGraphicFramePr>
        <p:xfrm>
          <a:off x="551384" y="188640"/>
          <a:ext cx="11089233" cy="5577840"/>
        </p:xfrm>
        <a:graphic>
          <a:graphicData uri="http://schemas.openxmlformats.org/drawingml/2006/table">
            <a:tbl>
              <a:tblPr firstRow="1" bandRow="1">
                <a:tableStyleId>{5940675A-B579-460E-94D1-54222C63F5DA}</a:tableStyleId>
              </a:tblPr>
              <a:tblGrid>
                <a:gridCol w="4968552"/>
                <a:gridCol w="2040227"/>
                <a:gridCol w="2040227"/>
                <a:gridCol w="2040227"/>
              </a:tblGrid>
              <a:tr h="370840">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Câu</a:t>
                      </a:r>
                      <a:r>
                        <a:rPr lang="en-US" sz="4000" b="1" baseline="0" smtClean="0">
                          <a:solidFill>
                            <a:srgbClr val="0000FF"/>
                          </a:solidFill>
                          <a:latin typeface="Times New Roman" panose="02020603050405020304" pitchFamily="18" charset="0"/>
                          <a:cs typeface="Times New Roman" panose="02020603050405020304" pitchFamily="18" charset="0"/>
                        </a:rPr>
                        <a:t> </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Danh từ</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Động từ</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Tính</a:t>
                      </a:r>
                      <a:r>
                        <a:rPr lang="en-US" sz="4000" b="1" baseline="0" smtClean="0">
                          <a:solidFill>
                            <a:srgbClr val="0000FF"/>
                          </a:solidFill>
                          <a:latin typeface="Times New Roman" panose="02020603050405020304" pitchFamily="18" charset="0"/>
                          <a:cs typeface="Times New Roman" panose="02020603050405020304" pitchFamily="18" charset="0"/>
                        </a:rPr>
                        <a:t> từ</a:t>
                      </a:r>
                      <a:endParaRPr lang="en-US" sz="4000" b="1">
                        <a:solidFill>
                          <a:srgbClr val="0000FF"/>
                        </a:solidFill>
                        <a:latin typeface="Times New Roman" panose="02020603050405020304" pitchFamily="18" charset="0"/>
                        <a:cs typeface="Times New Roman" panose="02020603050405020304" pitchFamily="18" charset="0"/>
                      </a:endParaRPr>
                    </a:p>
                  </a:txBody>
                  <a:tcPr/>
                </a:tc>
              </a:tr>
              <a:tr h="370840">
                <a:tc>
                  <a:txBody>
                    <a:bodyPr/>
                    <a:lstStyle/>
                    <a:p>
                      <a:pPr algn="just"/>
                      <a:r>
                        <a:rPr lang="en-US" sz="4400" b="1" smtClean="0">
                          <a:latin typeface="Times New Roman" pitchFamily="18" charset="0"/>
                          <a:cs typeface="Times New Roman" pitchFamily="18" charset="0"/>
                        </a:rPr>
                        <a:t>c) Xây cái </a:t>
                      </a:r>
                      <a:r>
                        <a:rPr lang="en-US" sz="4400" b="1" smtClean="0">
                          <a:solidFill>
                            <a:srgbClr val="C00000"/>
                          </a:solidFill>
                          <a:latin typeface="Times New Roman" pitchFamily="18" charset="0"/>
                          <a:cs typeface="Times New Roman" pitchFamily="18" charset="0"/>
                        </a:rPr>
                        <a:t>lăng </a:t>
                      </a:r>
                      <a:r>
                        <a:rPr lang="en-US" sz="4400" b="1" smtClean="0">
                          <a:latin typeface="Times New Roman" pitchFamily="18" charset="0"/>
                          <a:cs typeface="Times New Roman" pitchFamily="18" charset="0"/>
                        </a:rPr>
                        <a:t>ấy cả làng </a:t>
                      </a:r>
                      <a:r>
                        <a:rPr lang="en-US" sz="4400" b="1" smtClean="0">
                          <a:solidFill>
                            <a:srgbClr val="C00000"/>
                          </a:solidFill>
                          <a:latin typeface="Times New Roman" pitchFamily="18" charset="0"/>
                          <a:cs typeface="Times New Roman" pitchFamily="18" charset="0"/>
                        </a:rPr>
                        <a:t>phục dịch</a:t>
                      </a:r>
                      <a:r>
                        <a:rPr lang="en-US" sz="4400" b="1" smtClean="0">
                          <a:latin typeface="Times New Roman" pitchFamily="18" charset="0"/>
                          <a:cs typeface="Times New Roman" pitchFamily="18" charset="0"/>
                        </a:rPr>
                        <a:t>, cả </a:t>
                      </a:r>
                      <a:r>
                        <a:rPr lang="en-US" sz="4400" b="1" smtClean="0">
                          <a:solidFill>
                            <a:srgbClr val="C00000"/>
                          </a:solidFill>
                          <a:latin typeface="Times New Roman" pitchFamily="18" charset="0"/>
                          <a:cs typeface="Times New Roman" pitchFamily="18" charset="0"/>
                        </a:rPr>
                        <a:t>làng</a:t>
                      </a:r>
                      <a:r>
                        <a:rPr lang="en-US" sz="4400" b="1" smtClean="0">
                          <a:latin typeface="Times New Roman" pitchFamily="18" charset="0"/>
                          <a:cs typeface="Times New Roman" pitchFamily="18" charset="0"/>
                        </a:rPr>
                        <a:t> gánh gạch, </a:t>
                      </a:r>
                      <a:r>
                        <a:rPr lang="en-US" sz="4400" b="1" smtClean="0">
                          <a:solidFill>
                            <a:srgbClr val="C00000"/>
                          </a:solidFill>
                          <a:latin typeface="Times New Roman" pitchFamily="18" charset="0"/>
                          <a:cs typeface="Times New Roman" pitchFamily="18" charset="0"/>
                        </a:rPr>
                        <a:t>đập</a:t>
                      </a:r>
                      <a:r>
                        <a:rPr lang="en-US" sz="4400" b="1" smtClean="0">
                          <a:latin typeface="Times New Roman" pitchFamily="18" charset="0"/>
                          <a:cs typeface="Times New Roman" pitchFamily="18" charset="0"/>
                        </a:rPr>
                        <a:t> đá, làm phu hồ cho nó.</a:t>
                      </a:r>
                      <a:endParaRPr lang="en-US" sz="4400" b="1">
                        <a:latin typeface="Times New Roman" pitchFamily="18" charset="0"/>
                        <a:cs typeface="Times New Roman" pitchFamily="18" charset="0"/>
                      </a:endParaRPr>
                    </a:p>
                  </a:txBody>
                  <a:tcP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r>
              <a:tr h="370840">
                <a:tc>
                  <a:txBody>
                    <a:bodyPr/>
                    <a:lstStyle/>
                    <a:p>
                      <a:pPr algn="just"/>
                      <a:r>
                        <a:rPr lang="en-US" sz="4400" smtClean="0">
                          <a:latin typeface="Times New Roman" pitchFamily="18" charset="0"/>
                          <a:cs typeface="Times New Roman" pitchFamily="18" charset="0"/>
                        </a:rPr>
                        <a:t>d</a:t>
                      </a:r>
                      <a:r>
                        <a:rPr lang="en-US" sz="4400" b="1" smtClean="0">
                          <a:latin typeface="Times New Roman" pitchFamily="18" charset="0"/>
                          <a:cs typeface="Times New Roman" pitchFamily="18" charset="0"/>
                        </a:rPr>
                        <a:t>) Đối với cháu, thật là </a:t>
                      </a:r>
                      <a:r>
                        <a:rPr lang="en-US" sz="4400" b="1" smtClean="0">
                          <a:solidFill>
                            <a:srgbClr val="C00000"/>
                          </a:solidFill>
                          <a:latin typeface="Times New Roman" pitchFamily="18" charset="0"/>
                          <a:cs typeface="Times New Roman" pitchFamily="18" charset="0"/>
                        </a:rPr>
                        <a:t>đột ngột </a:t>
                      </a:r>
                      <a:r>
                        <a:rPr lang="en-US" sz="4400" b="1" smtClean="0">
                          <a:latin typeface="Times New Roman" pitchFamily="18" charset="0"/>
                          <a:cs typeface="Times New Roman" pitchFamily="18" charset="0"/>
                        </a:rPr>
                        <a:t>[...].</a:t>
                      </a:r>
                      <a:endParaRPr lang="en-US" sz="4400" b="1">
                        <a:latin typeface="Times New Roman" pitchFamily="18" charset="0"/>
                        <a:cs typeface="Times New Roman" pitchFamily="18" charset="0"/>
                      </a:endParaRPr>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sp>
        <p:nvSpPr>
          <p:cNvPr id="18" name="Rectangle 17"/>
          <p:cNvSpPr/>
          <p:nvPr/>
        </p:nvSpPr>
        <p:spPr>
          <a:xfrm>
            <a:off x="7861216" y="1124744"/>
            <a:ext cx="1331128" cy="1323439"/>
          </a:xfrm>
          <a:prstGeom prst="rect">
            <a:avLst/>
          </a:prstGeom>
        </p:spPr>
        <p:txBody>
          <a:bodyPr wrap="square">
            <a:spAutoFit/>
          </a:bodyPr>
          <a:lstStyle/>
          <a:p>
            <a:pPr algn="ctr"/>
            <a:r>
              <a:rPr lang="en-US" sz="4000" b="1">
                <a:solidFill>
                  <a:srgbClr val="C00000"/>
                </a:solidFill>
                <a:latin typeface="Times New Roman" pitchFamily="18" charset="0"/>
                <a:cs typeface="Times New Roman" pitchFamily="18" charset="0"/>
              </a:rPr>
              <a:t>p</a:t>
            </a:r>
            <a:r>
              <a:rPr lang="en-US" sz="4000" b="1" smtClean="0">
                <a:solidFill>
                  <a:srgbClr val="C00000"/>
                </a:solidFill>
                <a:latin typeface="Times New Roman" pitchFamily="18" charset="0"/>
                <a:cs typeface="Times New Roman" pitchFamily="18" charset="0"/>
              </a:rPr>
              <a:t>hục dịch</a:t>
            </a:r>
            <a:endParaRPr lang="en-US" sz="4000">
              <a:solidFill>
                <a:srgbClr val="C00000"/>
              </a:solidFill>
              <a:latin typeface="Times New Roman" pitchFamily="18" charset="0"/>
              <a:cs typeface="Times New Roman" pitchFamily="18" charset="0"/>
            </a:endParaRPr>
          </a:p>
        </p:txBody>
      </p:sp>
      <p:sp>
        <p:nvSpPr>
          <p:cNvPr id="19" name="Rectangle 18"/>
          <p:cNvSpPr/>
          <p:nvPr/>
        </p:nvSpPr>
        <p:spPr>
          <a:xfrm>
            <a:off x="5807968" y="1124744"/>
            <a:ext cx="1331128"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lăng</a:t>
            </a:r>
            <a:endParaRPr lang="en-US" sz="4000">
              <a:solidFill>
                <a:srgbClr val="C00000"/>
              </a:solidFill>
              <a:latin typeface="Times New Roman" pitchFamily="18" charset="0"/>
              <a:cs typeface="Times New Roman" pitchFamily="18" charset="0"/>
            </a:endParaRPr>
          </a:p>
        </p:txBody>
      </p:sp>
      <p:sp>
        <p:nvSpPr>
          <p:cNvPr id="20" name="Rectangle 19"/>
          <p:cNvSpPr/>
          <p:nvPr/>
        </p:nvSpPr>
        <p:spPr>
          <a:xfrm>
            <a:off x="9877440" y="4409817"/>
            <a:ext cx="1331128" cy="1323439"/>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đột ngột</a:t>
            </a:r>
            <a:endParaRPr lang="en-US" sz="4000">
              <a:solidFill>
                <a:srgbClr val="C00000"/>
              </a:solidFill>
              <a:latin typeface="Times New Roman" pitchFamily="18" charset="0"/>
              <a:cs typeface="Times New Roman" pitchFamily="18" charset="0"/>
            </a:endParaRPr>
          </a:p>
        </p:txBody>
      </p:sp>
      <p:sp>
        <p:nvSpPr>
          <p:cNvPr id="13" name="Rectangle 12"/>
          <p:cNvSpPr/>
          <p:nvPr/>
        </p:nvSpPr>
        <p:spPr>
          <a:xfrm>
            <a:off x="7861216" y="2721114"/>
            <a:ext cx="1331128"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đập</a:t>
            </a:r>
            <a:endParaRPr lang="en-US" sz="4000">
              <a:solidFill>
                <a:srgbClr val="C00000"/>
              </a:solidFill>
              <a:latin typeface="Times New Roman" pitchFamily="18" charset="0"/>
              <a:cs typeface="Times New Roman" pitchFamily="18" charset="0"/>
            </a:endParaRPr>
          </a:p>
        </p:txBody>
      </p:sp>
      <p:sp>
        <p:nvSpPr>
          <p:cNvPr id="14" name="Rectangle 13"/>
          <p:cNvSpPr/>
          <p:nvPr/>
        </p:nvSpPr>
        <p:spPr>
          <a:xfrm>
            <a:off x="5807968" y="2289066"/>
            <a:ext cx="1331128"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làng</a:t>
            </a:r>
            <a:endParaRPr lang="en-US" sz="40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323562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graphicFrame>
        <p:nvGraphicFramePr>
          <p:cNvPr id="16" name="Table 15"/>
          <p:cNvGraphicFramePr>
            <a:graphicFrameLocks noGrp="1"/>
          </p:cNvGraphicFramePr>
          <p:nvPr>
            <p:extLst>
              <p:ext uri="{D42A27DB-BD31-4B8C-83A1-F6EECF244321}">
                <p14:modId xmlns:p14="http://schemas.microsoft.com/office/powerpoint/2010/main" val="2845706732"/>
              </p:ext>
            </p:extLst>
          </p:nvPr>
        </p:nvGraphicFramePr>
        <p:xfrm>
          <a:off x="551384" y="116632"/>
          <a:ext cx="11089233" cy="3474720"/>
        </p:xfrm>
        <a:graphic>
          <a:graphicData uri="http://schemas.openxmlformats.org/drawingml/2006/table">
            <a:tbl>
              <a:tblPr firstRow="1" bandRow="1">
                <a:tableStyleId>{5940675A-B579-460E-94D1-54222C63F5DA}</a:tableStyleId>
              </a:tblPr>
              <a:tblGrid>
                <a:gridCol w="4968552"/>
                <a:gridCol w="2040227"/>
                <a:gridCol w="2040227"/>
                <a:gridCol w="2040227"/>
              </a:tblGrid>
              <a:tr h="370840">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Câu</a:t>
                      </a:r>
                      <a:r>
                        <a:rPr lang="en-US" sz="4000" b="1" baseline="0" smtClean="0">
                          <a:solidFill>
                            <a:srgbClr val="0000FF"/>
                          </a:solidFill>
                          <a:latin typeface="Times New Roman" panose="02020603050405020304" pitchFamily="18" charset="0"/>
                          <a:cs typeface="Times New Roman" panose="02020603050405020304" pitchFamily="18" charset="0"/>
                        </a:rPr>
                        <a:t> </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Danh từ</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Động từ</a:t>
                      </a:r>
                      <a:endParaRPr lang="en-US" sz="4000" b="1">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a:r>
                        <a:rPr lang="en-US" sz="4000" b="1" smtClean="0">
                          <a:solidFill>
                            <a:srgbClr val="0000FF"/>
                          </a:solidFill>
                          <a:latin typeface="Times New Roman" panose="02020603050405020304" pitchFamily="18" charset="0"/>
                          <a:cs typeface="Times New Roman" panose="02020603050405020304" pitchFamily="18" charset="0"/>
                        </a:rPr>
                        <a:t>Tính</a:t>
                      </a:r>
                      <a:r>
                        <a:rPr lang="en-US" sz="4000" b="1" baseline="0" smtClean="0">
                          <a:solidFill>
                            <a:srgbClr val="0000FF"/>
                          </a:solidFill>
                          <a:latin typeface="Times New Roman" panose="02020603050405020304" pitchFamily="18" charset="0"/>
                          <a:cs typeface="Times New Roman" panose="02020603050405020304" pitchFamily="18" charset="0"/>
                        </a:rPr>
                        <a:t> từ</a:t>
                      </a:r>
                      <a:endParaRPr lang="en-US" sz="4000" b="1">
                        <a:solidFill>
                          <a:srgbClr val="0000FF"/>
                        </a:solidFill>
                        <a:latin typeface="Times New Roman" panose="02020603050405020304" pitchFamily="18" charset="0"/>
                        <a:cs typeface="Times New Roman" panose="02020603050405020304" pitchFamily="18" charset="0"/>
                      </a:endParaRPr>
                    </a:p>
                  </a:txBody>
                  <a:tcPr/>
                </a:tc>
              </a:tr>
              <a:tr h="370840">
                <a:tc>
                  <a:txBody>
                    <a:bodyPr/>
                    <a:lstStyle/>
                    <a:p>
                      <a:pPr algn="just"/>
                      <a:r>
                        <a:rPr lang="en-US" sz="4400" b="1" smtClean="0">
                          <a:latin typeface="Times New Roman" pitchFamily="18" charset="0"/>
                          <a:cs typeface="Times New Roman" pitchFamily="18" charset="0"/>
                        </a:rPr>
                        <a:t>e) Vâng! Ông giáo dạy </a:t>
                      </a:r>
                      <a:r>
                        <a:rPr lang="en-US" sz="4400" b="1" smtClean="0">
                          <a:solidFill>
                            <a:srgbClr val="C00000"/>
                          </a:solidFill>
                          <a:latin typeface="Times New Roman" pitchFamily="18" charset="0"/>
                          <a:cs typeface="Times New Roman" pitchFamily="18" charset="0"/>
                        </a:rPr>
                        <a:t>phải</a:t>
                      </a:r>
                      <a:r>
                        <a:rPr lang="en-US" sz="4400" b="1" smtClean="0">
                          <a:latin typeface="Times New Roman" pitchFamily="18" charset="0"/>
                          <a:cs typeface="Times New Roman" pitchFamily="18" charset="0"/>
                        </a:rPr>
                        <a:t>! Đối với chúng mình thì thế là </a:t>
                      </a:r>
                      <a:r>
                        <a:rPr lang="en-US" sz="4400" b="1" smtClean="0">
                          <a:solidFill>
                            <a:srgbClr val="C00000"/>
                          </a:solidFill>
                          <a:latin typeface="Times New Roman" pitchFamily="18" charset="0"/>
                          <a:cs typeface="Times New Roman" pitchFamily="18" charset="0"/>
                        </a:rPr>
                        <a:t>sung sướng</a:t>
                      </a:r>
                      <a:r>
                        <a:rPr lang="en-US" sz="4400" b="1" smtClean="0">
                          <a:latin typeface="Times New Roman" pitchFamily="18" charset="0"/>
                          <a:cs typeface="Times New Roman" pitchFamily="18" charset="0"/>
                        </a:rPr>
                        <a:t>.</a:t>
                      </a:r>
                      <a:endParaRPr lang="en-US" sz="4400" b="1">
                        <a:latin typeface="Times New Roman" pitchFamily="18" charset="0"/>
                        <a:cs typeface="Times New Roman" pitchFamily="18" charset="0"/>
                      </a:endParaRPr>
                    </a:p>
                  </a:txBody>
                  <a:tcP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r>
            </a:tbl>
          </a:graphicData>
        </a:graphic>
      </p:graphicFrame>
      <p:sp>
        <p:nvSpPr>
          <p:cNvPr id="18" name="Rectangle 17"/>
          <p:cNvSpPr/>
          <p:nvPr/>
        </p:nvSpPr>
        <p:spPr>
          <a:xfrm>
            <a:off x="9696400" y="1878187"/>
            <a:ext cx="1800200" cy="1323439"/>
          </a:xfrm>
          <a:prstGeom prst="rect">
            <a:avLst/>
          </a:prstGeom>
        </p:spPr>
        <p:txBody>
          <a:bodyPr wrap="square">
            <a:spAutoFit/>
          </a:bodyPr>
          <a:lstStyle/>
          <a:p>
            <a:pPr algn="ctr"/>
            <a:r>
              <a:rPr lang="en-US" sz="4000" b="1">
                <a:solidFill>
                  <a:srgbClr val="C00000"/>
                </a:solidFill>
                <a:latin typeface="Times New Roman" pitchFamily="18" charset="0"/>
                <a:cs typeface="Times New Roman" pitchFamily="18" charset="0"/>
              </a:rPr>
              <a:t>sung sướng</a:t>
            </a:r>
            <a:endParaRPr lang="en-US" sz="4000">
              <a:solidFill>
                <a:srgbClr val="C00000"/>
              </a:solidFill>
              <a:latin typeface="Times New Roman" pitchFamily="18" charset="0"/>
              <a:cs typeface="Times New Roman" pitchFamily="18" charset="0"/>
            </a:endParaRPr>
          </a:p>
        </p:txBody>
      </p:sp>
      <p:sp>
        <p:nvSpPr>
          <p:cNvPr id="19" name="Rectangle 18"/>
          <p:cNvSpPr/>
          <p:nvPr/>
        </p:nvSpPr>
        <p:spPr>
          <a:xfrm>
            <a:off x="9877440" y="1052736"/>
            <a:ext cx="1331128" cy="707886"/>
          </a:xfrm>
          <a:prstGeom prst="rect">
            <a:avLst/>
          </a:prstGeom>
        </p:spPr>
        <p:txBody>
          <a:bodyPr wrap="square">
            <a:spAutoFit/>
          </a:bodyPr>
          <a:lstStyle/>
          <a:p>
            <a:pPr algn="ctr"/>
            <a:r>
              <a:rPr lang="en-US" sz="4000" b="1">
                <a:solidFill>
                  <a:srgbClr val="C00000"/>
                </a:solidFill>
                <a:latin typeface="Times New Roman" pitchFamily="18" charset="0"/>
                <a:cs typeface="Times New Roman" pitchFamily="18" charset="0"/>
              </a:rPr>
              <a:t>phải</a:t>
            </a:r>
            <a:endParaRPr lang="en-US" sz="4000">
              <a:solidFill>
                <a:srgbClr val="C00000"/>
              </a:solidFill>
              <a:latin typeface="Times New Roman" pitchFamily="18" charset="0"/>
              <a:cs typeface="Times New Roman" pitchFamily="18" charset="0"/>
            </a:endParaRPr>
          </a:p>
        </p:txBody>
      </p:sp>
      <p:sp>
        <p:nvSpPr>
          <p:cNvPr id="15" name="Rectangle 1"/>
          <p:cNvSpPr>
            <a:spLocks noChangeArrowheads="1"/>
          </p:cNvSpPr>
          <p:nvPr/>
        </p:nvSpPr>
        <p:spPr bwMode="auto">
          <a:xfrm>
            <a:off x="479376" y="3861048"/>
            <a:ext cx="11161239"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0000FF"/>
                </a:solidFill>
                <a:effectLst/>
                <a:latin typeface="Times New Roman" pitchFamily="18" charset="0"/>
                <a:ea typeface="Times New Roman" pitchFamily="18" charset="0"/>
                <a:cs typeface="Times New Roman" pitchFamily="18" charset="0"/>
              </a:rPr>
              <a:t>Bài tập 2/130-131: </a:t>
            </a:r>
            <a:r>
              <a:rPr kumimoji="0" lang="en-US" sz="40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Hãy thêm các từ cho sau đây vào trước những từ thích hợp với chúng trong ba cột bên dưới. Cho biết mỗi từ trong ba cột đó thuộc từ loại nào.</a:t>
            </a:r>
            <a:endParaRPr kumimoji="0" lang="en-US" sz="4000" b="1" i="0" u="none" strike="noStrike" cap="none" normalizeH="0" baseline="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672635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40393479"/>
              </p:ext>
            </p:extLst>
          </p:nvPr>
        </p:nvGraphicFramePr>
        <p:xfrm>
          <a:off x="486883" y="3920862"/>
          <a:ext cx="11153482" cy="2448272"/>
        </p:xfrm>
        <a:graphic>
          <a:graphicData uri="http://schemas.openxmlformats.org/drawingml/2006/table">
            <a:tbl>
              <a:tblPr>
                <a:tableStyleId>{5940675A-B579-460E-94D1-54222C63F5DA}</a:tableStyleId>
              </a:tblPr>
              <a:tblGrid>
                <a:gridCol w="3614422"/>
                <a:gridCol w="3749121"/>
                <a:gridCol w="3789939"/>
              </a:tblGrid>
              <a:tr h="2448272">
                <a:tc>
                  <a:txBody>
                    <a:bodyPr/>
                    <a:lstStyle/>
                    <a:p>
                      <a:pPr algn="just">
                        <a:spcAft>
                          <a:spcPts val="0"/>
                        </a:spcAft>
                      </a:pPr>
                      <a:r>
                        <a:rPr lang="en-US" sz="4000" b="1" smtClean="0">
                          <a:effectLst/>
                          <a:latin typeface="Times New Roman" pitchFamily="18" charset="0"/>
                          <a:cs typeface="Times New Roman" pitchFamily="18" charset="0"/>
                        </a:rPr>
                        <a:t>/</a:t>
                      </a:r>
                      <a:r>
                        <a:rPr lang="en-US" sz="1200" b="1" smtClean="0">
                          <a:effectLst/>
                          <a:latin typeface="Times New Roman" pitchFamily="18" charset="0"/>
                          <a:cs typeface="Times New Roman" pitchFamily="18" charset="0"/>
                        </a:rPr>
                        <a:t>……………….</a:t>
                      </a:r>
                      <a:r>
                        <a:rPr lang="en-US" sz="1200" b="1" baseline="0" smtClean="0">
                          <a:effectLst/>
                          <a:latin typeface="Times New Roman" pitchFamily="18" charset="0"/>
                          <a:cs typeface="Times New Roman" pitchFamily="18" charset="0"/>
                        </a:rPr>
                        <a:t> </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hay </a:t>
                      </a:r>
                    </a:p>
                    <a:p>
                      <a:pPr algn="just">
                        <a:spcAft>
                          <a:spcPts val="0"/>
                        </a:spcAft>
                      </a:pPr>
                      <a:r>
                        <a:rPr lang="en-US" sz="4000" b="1" smtClean="0">
                          <a:effectLst/>
                          <a:latin typeface="Times New Roman" pitchFamily="18" charset="0"/>
                          <a:cs typeface="Times New Roman" pitchFamily="18" charset="0"/>
                        </a:rPr>
                        <a:t>/</a:t>
                      </a:r>
                      <a:r>
                        <a:rPr lang="en-US" sz="11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đọc</a:t>
                      </a:r>
                    </a:p>
                    <a:p>
                      <a:pPr algn="just">
                        <a:spcAft>
                          <a:spcPts val="0"/>
                        </a:spcAft>
                      </a:pPr>
                      <a:r>
                        <a:rPr lang="en-US" sz="4000" b="1" smtClean="0">
                          <a:effectLst/>
                          <a:latin typeface="Times New Roman" pitchFamily="18" charset="0"/>
                          <a:cs typeface="Times New Roman" pitchFamily="18" charset="0"/>
                        </a:rPr>
                        <a:t>/</a:t>
                      </a:r>
                      <a:r>
                        <a:rPr lang="en-US" sz="11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lần </a:t>
                      </a:r>
                    </a:p>
                    <a:p>
                      <a:pPr algn="just">
                        <a:spcAft>
                          <a:spcPts val="0"/>
                        </a:spcAft>
                      </a:pPr>
                      <a:r>
                        <a:rPr lang="en-US" sz="4000" b="1" smtClean="0">
                          <a:effectLst/>
                          <a:latin typeface="Times New Roman" pitchFamily="18" charset="0"/>
                          <a:cs typeface="Times New Roman" pitchFamily="18" charset="0"/>
                        </a:rPr>
                        <a:t>/</a:t>
                      </a:r>
                      <a:r>
                        <a:rPr lang="en-US" sz="11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nghĩ ngợi </a:t>
                      </a:r>
                      <a:endParaRPr lang="en-US" sz="4000" b="1">
                        <a:effectLst/>
                        <a:latin typeface="Times New Roman" pitchFamily="18" charset="0"/>
                        <a:ea typeface="Times New Roman"/>
                        <a:cs typeface="Times New Roman" pitchFamily="18" charset="0"/>
                      </a:endParaRPr>
                    </a:p>
                  </a:txBody>
                  <a:tcPr marT="0" marB="0"/>
                </a:tc>
                <a:tc>
                  <a:txBody>
                    <a:bodyPr/>
                    <a:lstStyle/>
                    <a:p>
                      <a:pPr algn="just">
                        <a:spcAft>
                          <a:spcPts val="0"/>
                        </a:spcAft>
                      </a:pPr>
                      <a:r>
                        <a:rPr lang="en-US" sz="4000" b="1" smtClean="0">
                          <a:effectLst/>
                          <a:latin typeface="Times New Roman" pitchFamily="18" charset="0"/>
                          <a:cs typeface="Times New Roman" pitchFamily="18" charset="0"/>
                        </a:rPr>
                        <a:t>/</a:t>
                      </a:r>
                      <a:r>
                        <a:rPr lang="en-US" sz="11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cái (lăng)</a:t>
                      </a:r>
                    </a:p>
                    <a:p>
                      <a:pPr algn="just">
                        <a:spcAft>
                          <a:spcPts val="0"/>
                        </a:spcAft>
                      </a:pPr>
                      <a:r>
                        <a:rPr lang="en-US" sz="4000" b="1" smtClean="0">
                          <a:effectLst/>
                          <a:latin typeface="Times New Roman" pitchFamily="18" charset="0"/>
                          <a:cs typeface="Times New Roman" pitchFamily="18" charset="0"/>
                        </a:rPr>
                        <a:t>/</a:t>
                      </a:r>
                      <a:r>
                        <a:rPr lang="en-US" sz="10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phục dịch </a:t>
                      </a:r>
                    </a:p>
                    <a:p>
                      <a:pPr algn="just">
                        <a:spcAft>
                          <a:spcPts val="0"/>
                        </a:spcAft>
                      </a:pPr>
                      <a:r>
                        <a:rPr lang="en-US" sz="4000" b="1" smtClean="0">
                          <a:effectLst/>
                          <a:latin typeface="Times New Roman" pitchFamily="18" charset="0"/>
                          <a:cs typeface="Times New Roman" pitchFamily="18" charset="0"/>
                        </a:rPr>
                        <a:t>/</a:t>
                      </a:r>
                      <a:r>
                        <a:rPr lang="en-US" sz="1000" b="1" smtClean="0">
                          <a:effectLst/>
                          <a:latin typeface="Times New Roman" pitchFamily="18" charset="0"/>
                          <a:cs typeface="Times New Roman" pitchFamily="18" charset="0"/>
                        </a:rPr>
                        <a:t>…………………</a:t>
                      </a:r>
                      <a:r>
                        <a:rPr lang="en-US" sz="1000" b="1" baseline="0" smtClean="0">
                          <a:effectLst/>
                          <a:latin typeface="Times New Roman" pitchFamily="18" charset="0"/>
                          <a:cs typeface="Times New Roman" pitchFamily="18" charset="0"/>
                        </a:rPr>
                        <a:t>  </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làng</a:t>
                      </a:r>
                    </a:p>
                    <a:p>
                      <a:pPr algn="just">
                        <a:spcAft>
                          <a:spcPts val="0"/>
                        </a:spcAft>
                      </a:pPr>
                      <a:r>
                        <a:rPr lang="en-US" sz="4000" b="1" smtClean="0">
                          <a:effectLst/>
                          <a:latin typeface="Times New Roman" pitchFamily="18" charset="0"/>
                          <a:cs typeface="Times New Roman" pitchFamily="18" charset="0"/>
                        </a:rPr>
                        <a:t>/</a:t>
                      </a:r>
                      <a:r>
                        <a:rPr lang="en-US" sz="10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đập</a:t>
                      </a:r>
                      <a:endParaRPr lang="en-US" sz="4000" b="1">
                        <a:effectLst/>
                        <a:latin typeface="Times New Roman" pitchFamily="18" charset="0"/>
                        <a:ea typeface="Times New Roman"/>
                        <a:cs typeface="Times New Roman" pitchFamily="18" charset="0"/>
                      </a:endParaRPr>
                    </a:p>
                  </a:txBody>
                  <a:tcPr marT="0" marB="0"/>
                </a:tc>
                <a:tc>
                  <a:txBody>
                    <a:bodyPr/>
                    <a:lstStyle/>
                    <a:p>
                      <a:pPr algn="just">
                        <a:spcAft>
                          <a:spcPts val="0"/>
                        </a:spcAft>
                      </a:pPr>
                      <a:r>
                        <a:rPr lang="en-US" sz="4000" b="1" smtClean="0">
                          <a:effectLst/>
                          <a:latin typeface="Times New Roman" pitchFamily="18" charset="0"/>
                          <a:cs typeface="Times New Roman" pitchFamily="18" charset="0"/>
                        </a:rPr>
                        <a:t>/</a:t>
                      </a:r>
                      <a:r>
                        <a:rPr lang="en-US" sz="10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đột ngột</a:t>
                      </a:r>
                    </a:p>
                    <a:p>
                      <a:pPr algn="just">
                        <a:spcAft>
                          <a:spcPts val="0"/>
                        </a:spcAft>
                      </a:pPr>
                      <a:r>
                        <a:rPr lang="en-US" sz="4000" b="1" smtClean="0">
                          <a:effectLst/>
                          <a:latin typeface="Times New Roman" pitchFamily="18" charset="0"/>
                          <a:cs typeface="Times New Roman" pitchFamily="18" charset="0"/>
                        </a:rPr>
                        <a:t>/</a:t>
                      </a:r>
                      <a:r>
                        <a:rPr lang="en-US" sz="9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ông (giáo)</a:t>
                      </a:r>
                    </a:p>
                    <a:p>
                      <a:pPr algn="just">
                        <a:spcAft>
                          <a:spcPts val="0"/>
                        </a:spcAft>
                      </a:pPr>
                      <a:r>
                        <a:rPr lang="en-US" sz="4000" b="1" smtClean="0">
                          <a:effectLst/>
                          <a:latin typeface="Times New Roman" pitchFamily="18" charset="0"/>
                          <a:cs typeface="Times New Roman" pitchFamily="18" charset="0"/>
                        </a:rPr>
                        <a:t>/</a:t>
                      </a:r>
                      <a:r>
                        <a:rPr lang="en-US" sz="9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 </a:t>
                      </a:r>
                      <a:r>
                        <a:rPr lang="en-US" sz="4000" b="1">
                          <a:effectLst/>
                          <a:latin typeface="Times New Roman" pitchFamily="18" charset="0"/>
                          <a:cs typeface="Times New Roman" pitchFamily="18" charset="0"/>
                        </a:rPr>
                        <a:t>phải</a:t>
                      </a:r>
                    </a:p>
                    <a:p>
                      <a:pPr algn="just">
                        <a:spcAft>
                          <a:spcPts val="0"/>
                        </a:spcAft>
                      </a:pPr>
                      <a:r>
                        <a:rPr lang="en-US" sz="4000" b="1" smtClean="0">
                          <a:effectLst/>
                          <a:latin typeface="Times New Roman" pitchFamily="18" charset="0"/>
                          <a:cs typeface="Times New Roman" pitchFamily="18" charset="0"/>
                        </a:rPr>
                        <a:t>/</a:t>
                      </a:r>
                      <a:r>
                        <a:rPr lang="en-US" sz="900" b="1" smtClean="0">
                          <a:effectLst/>
                          <a:latin typeface="Times New Roman" pitchFamily="18" charset="0"/>
                          <a:cs typeface="Times New Roman" pitchFamily="18" charset="0"/>
                        </a:rPr>
                        <a:t>…………………..</a:t>
                      </a:r>
                      <a:r>
                        <a:rPr lang="en-US" sz="4000" b="1" smtClean="0">
                          <a:effectLst/>
                          <a:latin typeface="Times New Roman" pitchFamily="18" charset="0"/>
                          <a:cs typeface="Times New Roman" pitchFamily="18" charset="0"/>
                        </a:rPr>
                        <a:t>/sung</a:t>
                      </a:r>
                      <a:r>
                        <a:rPr lang="en-US" sz="4000" b="1" baseline="0" smtClean="0">
                          <a:effectLst/>
                          <a:latin typeface="Times New Roman" pitchFamily="18" charset="0"/>
                          <a:cs typeface="Times New Roman" pitchFamily="18" charset="0"/>
                        </a:rPr>
                        <a:t> </a:t>
                      </a:r>
                      <a:r>
                        <a:rPr lang="en-US" sz="4000" b="1" smtClean="0">
                          <a:effectLst/>
                          <a:latin typeface="Times New Roman" pitchFamily="18" charset="0"/>
                          <a:cs typeface="Times New Roman" pitchFamily="18" charset="0"/>
                        </a:rPr>
                        <a:t>sướng</a:t>
                      </a:r>
                      <a:endParaRPr lang="en-US" sz="4000" b="1">
                        <a:effectLst/>
                        <a:latin typeface="Times New Roman" pitchFamily="18" charset="0"/>
                        <a:ea typeface="Times New Roman"/>
                        <a:cs typeface="Times New Roman" pitchFamily="18" charset="0"/>
                      </a:endParaRPr>
                    </a:p>
                  </a:txBody>
                  <a:tcPr marT="0" marB="0"/>
                </a:tc>
              </a:tr>
            </a:tbl>
          </a:graphicData>
        </a:graphic>
      </p:graphicFrame>
      <p:sp>
        <p:nvSpPr>
          <p:cNvPr id="3" name="Rectangle 1"/>
          <p:cNvSpPr>
            <a:spLocks noChangeArrowheads="1"/>
          </p:cNvSpPr>
          <p:nvPr/>
        </p:nvSpPr>
        <p:spPr bwMode="auto">
          <a:xfrm>
            <a:off x="479376" y="188054"/>
            <a:ext cx="11161239"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en-US" sz="3800" b="1">
                <a:solidFill>
                  <a:srgbClr val="0000FF"/>
                </a:solidFill>
                <a:latin typeface="Times New Roman" pitchFamily="18" charset="0"/>
                <a:ea typeface="Times New Roman" pitchFamily="18" charset="0"/>
                <a:cs typeface="Times New Roman" pitchFamily="18" charset="0"/>
              </a:rPr>
              <a:t>Bài tập </a:t>
            </a:r>
            <a:r>
              <a:rPr lang="en-US" sz="3800" b="1" smtClean="0">
                <a:solidFill>
                  <a:srgbClr val="0000FF"/>
                </a:solidFill>
                <a:latin typeface="Times New Roman" pitchFamily="18" charset="0"/>
                <a:ea typeface="Times New Roman" pitchFamily="18" charset="0"/>
                <a:cs typeface="Times New Roman" pitchFamily="18" charset="0"/>
              </a:rPr>
              <a:t>2: </a:t>
            </a:r>
            <a:r>
              <a:rPr lang="en-US" sz="3800" b="1">
                <a:latin typeface="Times New Roman" pitchFamily="18" charset="0"/>
                <a:ea typeface="Times New Roman" pitchFamily="18" charset="0"/>
                <a:cs typeface="Times New Roman" pitchFamily="18" charset="0"/>
              </a:rPr>
              <a:t>Hãy thêm các từ cho sau đây vào trước những từ thích hợp với chúng trong ba cột bên dưới. Cho biết mỗi từ trong ba cột đó thuộc từ loại nào.</a:t>
            </a:r>
            <a:endParaRPr lang="en-US" sz="3800" b="1">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800" b="1" i="1" u="none" strike="noStrike" cap="none" normalizeH="0" baseline="0" smtClean="0">
                <a:ln>
                  <a:noFill/>
                </a:ln>
                <a:solidFill>
                  <a:srgbClr val="C00000"/>
                </a:solidFill>
                <a:effectLst/>
                <a:latin typeface="Times New Roman" pitchFamily="18" charset="0"/>
                <a:ea typeface="Times New Roman" pitchFamily="18" charset="0"/>
                <a:cs typeface="Times New Roman" pitchFamily="18" charset="0"/>
              </a:rPr>
              <a:t>a) những, các, một </a:t>
            </a:r>
            <a:endParaRPr kumimoji="0" lang="en-US" sz="3800" b="1" i="0" u="none" strike="noStrike" cap="none" normalizeH="0" baseline="0" smtClean="0">
              <a:ln>
                <a:noFill/>
              </a:ln>
              <a:solidFill>
                <a:srgbClr val="C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800" b="1" i="1" u="none" strike="noStrike" cap="none" normalizeH="0" baseline="0" smtClean="0">
                <a:ln>
                  <a:noFill/>
                </a:ln>
                <a:solidFill>
                  <a:srgbClr val="C00000"/>
                </a:solidFill>
                <a:effectLst/>
                <a:latin typeface="Times New Roman" pitchFamily="18" charset="0"/>
                <a:ea typeface="Times New Roman" pitchFamily="18" charset="0"/>
                <a:cs typeface="Times New Roman" pitchFamily="18" charset="0"/>
              </a:rPr>
              <a:t>b) hãy, đã, vừa</a:t>
            </a:r>
            <a:endParaRPr kumimoji="0" lang="en-US" sz="3800" b="1" i="0" u="none" strike="noStrike" cap="none" normalizeH="0" baseline="0" smtClean="0">
              <a:ln>
                <a:noFill/>
              </a:ln>
              <a:solidFill>
                <a:srgbClr val="C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800" b="1" i="1" u="none" strike="noStrike" cap="none" normalizeH="0" baseline="0" smtClean="0">
                <a:ln>
                  <a:noFill/>
                </a:ln>
                <a:solidFill>
                  <a:srgbClr val="C00000"/>
                </a:solidFill>
                <a:effectLst/>
                <a:latin typeface="Times New Roman" pitchFamily="18" charset="0"/>
                <a:ea typeface="Times New Roman" pitchFamily="18" charset="0"/>
                <a:cs typeface="Times New Roman" pitchFamily="18" charset="0"/>
              </a:rPr>
              <a:t>c) rất, hơi, quá</a:t>
            </a:r>
            <a:endParaRPr kumimoji="0" lang="en-US" sz="3800" b="1" i="0" u="none" strike="noStrike" cap="none" normalizeH="0" baseline="0" smtClean="0">
              <a:ln>
                <a:noFill/>
              </a:ln>
              <a:solidFill>
                <a:srgbClr val="C00000"/>
              </a:solidFill>
              <a:effectLst/>
              <a:latin typeface="Times New Roman" pitchFamily="18" charset="0"/>
              <a:cs typeface="Times New Roman" pitchFamily="18" charset="0"/>
            </a:endParaRPr>
          </a:p>
        </p:txBody>
      </p:sp>
      <p:sp>
        <p:nvSpPr>
          <p:cNvPr id="4" name="Rectangle 3"/>
          <p:cNvSpPr/>
          <p:nvPr/>
        </p:nvSpPr>
        <p:spPr>
          <a:xfrm>
            <a:off x="839416" y="5072990"/>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a)</a:t>
            </a:r>
            <a:endParaRPr lang="en-US" sz="4000"/>
          </a:p>
        </p:txBody>
      </p:sp>
      <p:sp>
        <p:nvSpPr>
          <p:cNvPr id="5" name="Rectangle 4"/>
          <p:cNvSpPr/>
          <p:nvPr/>
        </p:nvSpPr>
        <p:spPr>
          <a:xfrm>
            <a:off x="853843" y="3861048"/>
            <a:ext cx="583814" cy="707886"/>
          </a:xfrm>
          <a:prstGeom prst="rect">
            <a:avLst/>
          </a:prstGeom>
        </p:spPr>
        <p:txBody>
          <a:bodyPr wrap="none">
            <a:spAutoFit/>
          </a:bodyPr>
          <a:lstStyle/>
          <a:p>
            <a:pPr algn="ctr"/>
            <a:r>
              <a:rPr lang="en-US" sz="4000" b="1" i="1" smtClean="0">
                <a:solidFill>
                  <a:srgbClr val="C00000"/>
                </a:solidFill>
                <a:latin typeface="Times New Roman" pitchFamily="18" charset="0"/>
                <a:ea typeface="Times New Roman" pitchFamily="18" charset="0"/>
                <a:cs typeface="Times New Roman" pitchFamily="18" charset="0"/>
              </a:rPr>
              <a:t>c)</a:t>
            </a:r>
            <a:endParaRPr lang="en-US" sz="4000"/>
          </a:p>
        </p:txBody>
      </p:sp>
      <p:sp>
        <p:nvSpPr>
          <p:cNvPr id="6" name="Rectangle 5"/>
          <p:cNvSpPr/>
          <p:nvPr/>
        </p:nvSpPr>
        <p:spPr>
          <a:xfrm>
            <a:off x="824989" y="4521314"/>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b</a:t>
            </a:r>
            <a:r>
              <a:rPr lang="en-US" sz="4000" b="1" i="1" smtClean="0">
                <a:solidFill>
                  <a:srgbClr val="C00000"/>
                </a:solidFill>
                <a:latin typeface="Times New Roman" pitchFamily="18" charset="0"/>
                <a:ea typeface="Times New Roman" pitchFamily="18" charset="0"/>
                <a:cs typeface="Times New Roman" pitchFamily="18" charset="0"/>
              </a:rPr>
              <a:t>)</a:t>
            </a:r>
            <a:endParaRPr lang="en-US" sz="4000"/>
          </a:p>
        </p:txBody>
      </p:sp>
      <p:sp>
        <p:nvSpPr>
          <p:cNvPr id="7" name="Rectangle 6"/>
          <p:cNvSpPr/>
          <p:nvPr/>
        </p:nvSpPr>
        <p:spPr>
          <a:xfrm>
            <a:off x="839416" y="5673442"/>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b</a:t>
            </a:r>
            <a:r>
              <a:rPr lang="en-US" sz="4000" b="1" i="1" smtClean="0">
                <a:solidFill>
                  <a:srgbClr val="C00000"/>
                </a:solidFill>
                <a:latin typeface="Times New Roman" pitchFamily="18" charset="0"/>
                <a:ea typeface="Times New Roman" pitchFamily="18" charset="0"/>
                <a:cs typeface="Times New Roman" pitchFamily="18" charset="0"/>
              </a:rPr>
              <a:t>)</a:t>
            </a:r>
            <a:endParaRPr lang="en-US" sz="4000"/>
          </a:p>
        </p:txBody>
      </p:sp>
      <p:sp>
        <p:nvSpPr>
          <p:cNvPr id="8" name="Rectangle 7"/>
          <p:cNvSpPr/>
          <p:nvPr/>
        </p:nvSpPr>
        <p:spPr>
          <a:xfrm>
            <a:off x="4475220" y="3861048"/>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a)</a:t>
            </a:r>
            <a:endParaRPr lang="en-US" sz="4000"/>
          </a:p>
        </p:txBody>
      </p:sp>
      <p:sp>
        <p:nvSpPr>
          <p:cNvPr id="9" name="Rectangle 8"/>
          <p:cNvSpPr/>
          <p:nvPr/>
        </p:nvSpPr>
        <p:spPr>
          <a:xfrm>
            <a:off x="4475220" y="4509120"/>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b</a:t>
            </a:r>
            <a:r>
              <a:rPr lang="en-US" sz="4000" b="1" i="1" smtClean="0">
                <a:solidFill>
                  <a:srgbClr val="C00000"/>
                </a:solidFill>
                <a:latin typeface="Times New Roman" pitchFamily="18" charset="0"/>
                <a:ea typeface="Times New Roman" pitchFamily="18" charset="0"/>
                <a:cs typeface="Times New Roman" pitchFamily="18" charset="0"/>
              </a:rPr>
              <a:t>)</a:t>
            </a:r>
            <a:endParaRPr lang="en-US" sz="4000"/>
          </a:p>
        </p:txBody>
      </p:sp>
      <p:sp>
        <p:nvSpPr>
          <p:cNvPr id="10" name="Rectangle 9"/>
          <p:cNvSpPr/>
          <p:nvPr/>
        </p:nvSpPr>
        <p:spPr>
          <a:xfrm>
            <a:off x="4439816" y="5097378"/>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a)</a:t>
            </a:r>
            <a:endParaRPr lang="en-US" sz="4000"/>
          </a:p>
        </p:txBody>
      </p:sp>
      <p:sp>
        <p:nvSpPr>
          <p:cNvPr id="11" name="Rectangle 10"/>
          <p:cNvSpPr/>
          <p:nvPr/>
        </p:nvSpPr>
        <p:spPr>
          <a:xfrm>
            <a:off x="4439816" y="5705492"/>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b</a:t>
            </a:r>
            <a:r>
              <a:rPr lang="en-US" sz="4000" b="1" i="1" smtClean="0">
                <a:solidFill>
                  <a:srgbClr val="C00000"/>
                </a:solidFill>
                <a:latin typeface="Times New Roman" pitchFamily="18" charset="0"/>
                <a:ea typeface="Times New Roman" pitchFamily="18" charset="0"/>
                <a:cs typeface="Times New Roman" pitchFamily="18" charset="0"/>
              </a:rPr>
              <a:t>)</a:t>
            </a:r>
            <a:endParaRPr lang="en-US" sz="4000"/>
          </a:p>
        </p:txBody>
      </p:sp>
      <p:sp>
        <p:nvSpPr>
          <p:cNvPr id="12" name="Rectangle 11"/>
          <p:cNvSpPr/>
          <p:nvPr/>
        </p:nvSpPr>
        <p:spPr>
          <a:xfrm>
            <a:off x="8328248" y="3873242"/>
            <a:ext cx="583814" cy="707886"/>
          </a:xfrm>
          <a:prstGeom prst="rect">
            <a:avLst/>
          </a:prstGeom>
        </p:spPr>
        <p:txBody>
          <a:bodyPr wrap="none">
            <a:spAutoFit/>
          </a:bodyPr>
          <a:lstStyle/>
          <a:p>
            <a:pPr algn="ctr"/>
            <a:r>
              <a:rPr lang="en-US" sz="4000" b="1" i="1" smtClean="0">
                <a:solidFill>
                  <a:srgbClr val="C00000"/>
                </a:solidFill>
                <a:latin typeface="Times New Roman" pitchFamily="18" charset="0"/>
                <a:ea typeface="Times New Roman" pitchFamily="18" charset="0"/>
                <a:cs typeface="Times New Roman" pitchFamily="18" charset="0"/>
              </a:rPr>
              <a:t>c)</a:t>
            </a:r>
            <a:endParaRPr lang="en-US" sz="4000"/>
          </a:p>
        </p:txBody>
      </p:sp>
      <p:sp>
        <p:nvSpPr>
          <p:cNvPr id="13" name="Rectangle 12"/>
          <p:cNvSpPr/>
          <p:nvPr/>
        </p:nvSpPr>
        <p:spPr>
          <a:xfrm>
            <a:off x="8299088" y="4491818"/>
            <a:ext cx="612668" cy="707886"/>
          </a:xfrm>
          <a:prstGeom prst="rect">
            <a:avLst/>
          </a:prstGeom>
        </p:spPr>
        <p:txBody>
          <a:bodyPr wrap="none">
            <a:spAutoFit/>
          </a:bodyPr>
          <a:lstStyle/>
          <a:p>
            <a:pPr algn="ctr"/>
            <a:r>
              <a:rPr lang="en-US" sz="4000" b="1" i="1">
                <a:solidFill>
                  <a:srgbClr val="C00000"/>
                </a:solidFill>
                <a:latin typeface="Times New Roman" pitchFamily="18" charset="0"/>
                <a:ea typeface="Times New Roman" pitchFamily="18" charset="0"/>
                <a:cs typeface="Times New Roman" pitchFamily="18" charset="0"/>
              </a:rPr>
              <a:t>a)</a:t>
            </a:r>
            <a:endParaRPr lang="en-US" sz="4000"/>
          </a:p>
        </p:txBody>
      </p:sp>
      <p:sp>
        <p:nvSpPr>
          <p:cNvPr id="14" name="Rectangle 13"/>
          <p:cNvSpPr/>
          <p:nvPr/>
        </p:nvSpPr>
        <p:spPr>
          <a:xfrm>
            <a:off x="8328248" y="5097378"/>
            <a:ext cx="583814" cy="707886"/>
          </a:xfrm>
          <a:prstGeom prst="rect">
            <a:avLst/>
          </a:prstGeom>
        </p:spPr>
        <p:txBody>
          <a:bodyPr wrap="none">
            <a:spAutoFit/>
          </a:bodyPr>
          <a:lstStyle/>
          <a:p>
            <a:pPr algn="ctr"/>
            <a:r>
              <a:rPr lang="en-US" sz="4000" b="1" i="1" smtClean="0">
                <a:solidFill>
                  <a:srgbClr val="C00000"/>
                </a:solidFill>
                <a:latin typeface="Times New Roman" pitchFamily="18" charset="0"/>
                <a:ea typeface="Times New Roman" pitchFamily="18" charset="0"/>
                <a:cs typeface="Times New Roman" pitchFamily="18" charset="0"/>
              </a:rPr>
              <a:t>c)</a:t>
            </a:r>
            <a:endParaRPr lang="en-US" sz="4000"/>
          </a:p>
        </p:txBody>
      </p:sp>
      <p:sp>
        <p:nvSpPr>
          <p:cNvPr id="15" name="Rectangle 14"/>
          <p:cNvSpPr/>
          <p:nvPr/>
        </p:nvSpPr>
        <p:spPr>
          <a:xfrm>
            <a:off x="8328248" y="5673442"/>
            <a:ext cx="583814" cy="707886"/>
          </a:xfrm>
          <a:prstGeom prst="rect">
            <a:avLst/>
          </a:prstGeom>
        </p:spPr>
        <p:txBody>
          <a:bodyPr wrap="none">
            <a:spAutoFit/>
          </a:bodyPr>
          <a:lstStyle/>
          <a:p>
            <a:pPr algn="ctr"/>
            <a:r>
              <a:rPr lang="en-US" sz="4000" b="1" i="1" smtClean="0">
                <a:solidFill>
                  <a:srgbClr val="C00000"/>
                </a:solidFill>
                <a:latin typeface="Times New Roman" pitchFamily="18" charset="0"/>
                <a:ea typeface="Times New Roman" pitchFamily="18" charset="0"/>
                <a:cs typeface="Times New Roman" pitchFamily="18" charset="0"/>
              </a:rPr>
              <a:t>c)</a:t>
            </a:r>
            <a:endParaRPr lang="en-US" sz="4000"/>
          </a:p>
        </p:txBody>
      </p:sp>
    </p:spTree>
    <p:extLst>
      <p:ext uri="{BB962C8B-B14F-4D97-AF65-F5344CB8AC3E}">
        <p14:creationId xmlns:p14="http://schemas.microsoft.com/office/powerpoint/2010/main" val="78970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1000"/>
                                        <p:tgtEl>
                                          <p:spTgt spid="12"/>
                                        </p:tgtEl>
                                      </p:cBhvr>
                                    </p:animEffect>
                                    <p:anim calcmode="lin" valueType="num">
                                      <p:cBhvr>
                                        <p:cTn id="64" dur="1000" fill="hold"/>
                                        <p:tgtEl>
                                          <p:spTgt spid="12"/>
                                        </p:tgtEl>
                                        <p:attrNameLst>
                                          <p:attrName>ppt_x</p:attrName>
                                        </p:attrNameLst>
                                      </p:cBhvr>
                                      <p:tavLst>
                                        <p:tav tm="0">
                                          <p:val>
                                            <p:strVal val="#ppt_x"/>
                                          </p:val>
                                        </p:tav>
                                        <p:tav tm="100000">
                                          <p:val>
                                            <p:strVal val="#ppt_x"/>
                                          </p:val>
                                        </p:tav>
                                      </p:tavLst>
                                    </p:anim>
                                    <p:anim calcmode="lin" valueType="num">
                                      <p:cBhvr>
                                        <p:cTn id="6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fade">
                                      <p:cBhvr>
                                        <p:cTn id="70" dur="1000"/>
                                        <p:tgtEl>
                                          <p:spTgt spid="13"/>
                                        </p:tgtEl>
                                      </p:cBhvr>
                                    </p:animEffect>
                                    <p:anim calcmode="lin" valueType="num">
                                      <p:cBhvr>
                                        <p:cTn id="71" dur="1000" fill="hold"/>
                                        <p:tgtEl>
                                          <p:spTgt spid="13"/>
                                        </p:tgtEl>
                                        <p:attrNameLst>
                                          <p:attrName>ppt_x</p:attrName>
                                        </p:attrNameLst>
                                      </p:cBhvr>
                                      <p:tavLst>
                                        <p:tav tm="0">
                                          <p:val>
                                            <p:strVal val="#ppt_x"/>
                                          </p:val>
                                        </p:tav>
                                        <p:tav tm="100000">
                                          <p:val>
                                            <p:strVal val="#ppt_x"/>
                                          </p:val>
                                        </p:tav>
                                      </p:tavLst>
                                    </p:anim>
                                    <p:anim calcmode="lin" valueType="num">
                                      <p:cBhvr>
                                        <p:cTn id="7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fade">
                                      <p:cBhvr>
                                        <p:cTn id="77" dur="1000"/>
                                        <p:tgtEl>
                                          <p:spTgt spid="14"/>
                                        </p:tgtEl>
                                      </p:cBhvr>
                                    </p:animEffect>
                                    <p:anim calcmode="lin" valueType="num">
                                      <p:cBhvr>
                                        <p:cTn id="78" dur="1000" fill="hold"/>
                                        <p:tgtEl>
                                          <p:spTgt spid="14"/>
                                        </p:tgtEl>
                                        <p:attrNameLst>
                                          <p:attrName>ppt_x</p:attrName>
                                        </p:attrNameLst>
                                      </p:cBhvr>
                                      <p:tavLst>
                                        <p:tav tm="0">
                                          <p:val>
                                            <p:strVal val="#ppt_x"/>
                                          </p:val>
                                        </p:tav>
                                        <p:tav tm="100000">
                                          <p:val>
                                            <p:strVal val="#ppt_x"/>
                                          </p:val>
                                        </p:tav>
                                      </p:tavLst>
                                    </p:anim>
                                    <p:anim calcmode="lin" valueType="num">
                                      <p:cBhvr>
                                        <p:cTn id="7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5"/>
                                        </p:tgtEl>
                                        <p:attrNameLst>
                                          <p:attrName>style.visibility</p:attrName>
                                        </p:attrNameLst>
                                      </p:cBhvr>
                                      <p:to>
                                        <p:strVal val="visible"/>
                                      </p:to>
                                    </p:set>
                                    <p:animEffect transition="in" filter="fade">
                                      <p:cBhvr>
                                        <p:cTn id="84" dur="1000"/>
                                        <p:tgtEl>
                                          <p:spTgt spid="15"/>
                                        </p:tgtEl>
                                      </p:cBhvr>
                                    </p:animEffect>
                                    <p:anim calcmode="lin" valueType="num">
                                      <p:cBhvr>
                                        <p:cTn id="85" dur="1000" fill="hold"/>
                                        <p:tgtEl>
                                          <p:spTgt spid="15"/>
                                        </p:tgtEl>
                                        <p:attrNameLst>
                                          <p:attrName>ppt_x</p:attrName>
                                        </p:attrNameLst>
                                      </p:cBhvr>
                                      <p:tavLst>
                                        <p:tav tm="0">
                                          <p:val>
                                            <p:strVal val="#ppt_x"/>
                                          </p:val>
                                        </p:tav>
                                        <p:tav tm="100000">
                                          <p:val>
                                            <p:strVal val="#ppt_x"/>
                                          </p:val>
                                        </p:tav>
                                      </p:tavLst>
                                    </p:anim>
                                    <p:anim calcmode="lin" valueType="num">
                                      <p:cBhvr>
                                        <p:cTn id="8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98507636"/>
              </p:ext>
            </p:extLst>
          </p:nvPr>
        </p:nvGraphicFramePr>
        <p:xfrm>
          <a:off x="839416" y="967328"/>
          <a:ext cx="10345152" cy="5364480"/>
        </p:xfrm>
        <a:graphic>
          <a:graphicData uri="http://schemas.openxmlformats.org/drawingml/2006/table">
            <a:tbl>
              <a:tblPr firstRow="1" firstCol="1" lastRow="1" lastCol="1" bandRow="1" bandCol="1">
                <a:tableStyleId>{5940675A-B579-460E-94D1-54222C63F5DA}</a:tableStyleId>
              </a:tblPr>
              <a:tblGrid>
                <a:gridCol w="3448384"/>
                <a:gridCol w="3448384"/>
                <a:gridCol w="3448384"/>
              </a:tblGrid>
              <a:tr h="913142">
                <a:tc>
                  <a:txBody>
                    <a:bodyPr/>
                    <a:lstStyle/>
                    <a:p>
                      <a:pPr indent="-11430" algn="ctr">
                        <a:spcAft>
                          <a:spcPts val="0"/>
                        </a:spcAft>
                      </a:pPr>
                      <a:r>
                        <a:rPr lang="en-US" sz="4400" b="1">
                          <a:solidFill>
                            <a:srgbClr val="C00000"/>
                          </a:solidFill>
                          <a:effectLst/>
                          <a:latin typeface="Times New Roman" pitchFamily="18" charset="0"/>
                          <a:cs typeface="Times New Roman" pitchFamily="18" charset="0"/>
                        </a:rPr>
                        <a:t>a) những, các, một</a:t>
                      </a:r>
                      <a:endParaRPr lang="en-US" sz="44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4400" b="1">
                          <a:solidFill>
                            <a:srgbClr val="C00000"/>
                          </a:solidFill>
                          <a:effectLst/>
                          <a:latin typeface="Times New Roman" pitchFamily="18" charset="0"/>
                          <a:cs typeface="Times New Roman" pitchFamily="18" charset="0"/>
                        </a:rPr>
                        <a:t>b) hãy, đã, vừa</a:t>
                      </a:r>
                      <a:endParaRPr lang="en-US" sz="44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4400" b="1">
                          <a:solidFill>
                            <a:srgbClr val="C00000"/>
                          </a:solidFill>
                          <a:effectLst/>
                          <a:latin typeface="Times New Roman" pitchFamily="18" charset="0"/>
                          <a:cs typeface="Times New Roman" pitchFamily="18" charset="0"/>
                        </a:rPr>
                        <a:t>c) rất, hơi, quá</a:t>
                      </a:r>
                      <a:endParaRPr lang="en-US" sz="4400" b="1">
                        <a:solidFill>
                          <a:srgbClr val="C00000"/>
                        </a:solidFill>
                        <a:effectLst/>
                        <a:latin typeface="Times New Roman" pitchFamily="18" charset="0"/>
                        <a:ea typeface="Times New Roman"/>
                        <a:cs typeface="Times New Roman" pitchFamily="18" charset="0"/>
                      </a:endParaRPr>
                    </a:p>
                  </a:txBody>
                  <a:tcPr marT="0" marB="0" anchor="ctr"/>
                </a:tc>
              </a:tr>
              <a:tr h="1112201">
                <a:tc>
                  <a:txBody>
                    <a:bodyPr/>
                    <a:lstStyle/>
                    <a:p>
                      <a:pPr algn="just">
                        <a:spcAft>
                          <a:spcPts val="0"/>
                        </a:spcAft>
                      </a:pP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lần</a:t>
                      </a:r>
                    </a:p>
                    <a:p>
                      <a:pPr algn="just">
                        <a:spcAft>
                          <a:spcPts val="0"/>
                        </a:spcAft>
                      </a:pP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cái (lăng)</a:t>
                      </a:r>
                    </a:p>
                    <a:p>
                      <a:pPr algn="just">
                        <a:spcAft>
                          <a:spcPts val="0"/>
                        </a:spcAft>
                      </a:pP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làng</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ông giáo</a:t>
                      </a:r>
                      <a:endParaRPr lang="en-US" sz="4400" b="1">
                        <a:effectLst/>
                        <a:latin typeface="Times New Roman" pitchFamily="18" charset="0"/>
                        <a:ea typeface="Times New Roman"/>
                        <a:cs typeface="Times New Roman" pitchFamily="18" charset="0"/>
                      </a:endParaRPr>
                    </a:p>
                  </a:txBody>
                  <a:tcPr marT="0" marB="0" anchor="ctr"/>
                </a:tc>
                <a:tc>
                  <a:txBody>
                    <a:bodyPr/>
                    <a:lstStyle/>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đọc</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nghĩ ngợi</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phục dịch</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đập</a:t>
                      </a:r>
                      <a:endParaRPr lang="en-US" sz="4400" b="1">
                        <a:effectLst/>
                        <a:latin typeface="Times New Roman" pitchFamily="18" charset="0"/>
                        <a:ea typeface="Times New Roman"/>
                        <a:cs typeface="Times New Roman" pitchFamily="18" charset="0"/>
                      </a:endParaRPr>
                    </a:p>
                  </a:txBody>
                  <a:tcPr marT="0" marB="0" anchor="ctr"/>
                </a:tc>
                <a:tc>
                  <a:txBody>
                    <a:bodyPr/>
                    <a:lstStyle/>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hay</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đột ngột</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phải</a:t>
                      </a:r>
                    </a:p>
                    <a:p>
                      <a:pPr algn="just">
                        <a:spcAft>
                          <a:spcPts val="0"/>
                        </a:spcAft>
                      </a:pPr>
                      <a:r>
                        <a:rPr lang="en-US" sz="4400" b="1" smtClean="0">
                          <a:effectLst/>
                          <a:latin typeface="Times New Roman" pitchFamily="18" charset="0"/>
                          <a:cs typeface="Times New Roman" pitchFamily="18" charset="0"/>
                        </a:rPr>
                        <a:t>-</a:t>
                      </a:r>
                      <a:r>
                        <a:rPr lang="en-US" sz="4400" b="1" baseline="0" smtClean="0">
                          <a:effectLst/>
                          <a:latin typeface="Times New Roman" pitchFamily="18" charset="0"/>
                          <a:cs typeface="Times New Roman" pitchFamily="18" charset="0"/>
                        </a:rPr>
                        <a:t> </a:t>
                      </a:r>
                      <a:r>
                        <a:rPr lang="en-US" sz="4000" b="1" smtClean="0">
                          <a:effectLst/>
                          <a:latin typeface="Times New Roman" pitchFamily="18" charset="0"/>
                          <a:cs typeface="Times New Roman" pitchFamily="18" charset="0"/>
                        </a:rPr>
                        <a:t>sung </a:t>
                      </a:r>
                      <a:r>
                        <a:rPr lang="en-US" sz="4000" b="1">
                          <a:effectLst/>
                          <a:latin typeface="Times New Roman" pitchFamily="18" charset="0"/>
                          <a:cs typeface="Times New Roman" pitchFamily="18" charset="0"/>
                        </a:rPr>
                        <a:t>sướng</a:t>
                      </a:r>
                      <a:endParaRPr lang="en-US" sz="3600" b="1">
                        <a:effectLst/>
                        <a:latin typeface="Times New Roman" pitchFamily="18" charset="0"/>
                        <a:ea typeface="Times New Roman"/>
                        <a:cs typeface="Times New Roman" pitchFamily="18" charset="0"/>
                      </a:endParaRPr>
                    </a:p>
                  </a:txBody>
                  <a:tcPr marT="0" marB="0" anchor="ctr"/>
                </a:tc>
              </a:tr>
              <a:tr h="278050">
                <a:tc>
                  <a:txBody>
                    <a:bodyPr/>
                    <a:lstStyle/>
                    <a:p>
                      <a:pPr algn="ctr">
                        <a:spcAft>
                          <a:spcPts val="0"/>
                        </a:spcAft>
                      </a:pPr>
                      <a:endParaRPr lang="en-US" sz="4400">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4400">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4400" smtClean="0">
                        <a:solidFill>
                          <a:srgbClr val="C00000"/>
                        </a:solidFill>
                        <a:effectLst/>
                        <a:latin typeface="Times New Roman" pitchFamily="18" charset="0"/>
                        <a:ea typeface="Times New Roman"/>
                        <a:cs typeface="Times New Roman" pitchFamily="18" charset="0"/>
                      </a:endParaRPr>
                    </a:p>
                    <a:p>
                      <a:pPr algn="ctr">
                        <a:spcAft>
                          <a:spcPts val="0"/>
                        </a:spcAft>
                      </a:pPr>
                      <a:endParaRPr lang="en-US" sz="4400">
                        <a:solidFill>
                          <a:srgbClr val="C00000"/>
                        </a:solidFill>
                        <a:effectLst/>
                        <a:latin typeface="Times New Roman" pitchFamily="18" charset="0"/>
                        <a:ea typeface="Times New Roman"/>
                        <a:cs typeface="Times New Roman" pitchFamily="18" charset="0"/>
                      </a:endParaRPr>
                    </a:p>
                  </a:txBody>
                  <a:tcPr marT="0" marB="0" anchor="ctr"/>
                </a:tc>
              </a:tr>
            </a:tbl>
          </a:graphicData>
        </a:graphic>
      </p:graphicFrame>
      <p:sp>
        <p:nvSpPr>
          <p:cNvPr id="3" name="Rectangle 1"/>
          <p:cNvSpPr>
            <a:spLocks noChangeArrowheads="1"/>
          </p:cNvSpPr>
          <p:nvPr/>
        </p:nvSpPr>
        <p:spPr bwMode="auto">
          <a:xfrm>
            <a:off x="839416" y="15588"/>
            <a:ext cx="1029714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smtClean="0">
                <a:ln>
                  <a:noFill/>
                </a:ln>
                <a:solidFill>
                  <a:srgbClr val="0000FF"/>
                </a:solidFill>
                <a:effectLst/>
                <a:latin typeface="Times New Roman" pitchFamily="18" charset="0"/>
                <a:ea typeface="Times New Roman" pitchFamily="18" charset="0"/>
                <a:cs typeface="Times New Roman" pitchFamily="18" charset="0"/>
              </a:rPr>
              <a:t>Bài tập 2:</a:t>
            </a:r>
            <a:endParaRPr kumimoji="0" lang="en-US" sz="4000" b="1" i="0" u="none" strike="noStrike" cap="none" normalizeH="0" baseline="0" smtClean="0">
              <a:ln>
                <a:noFill/>
              </a:ln>
              <a:solidFill>
                <a:srgbClr val="0000FF"/>
              </a:solidFill>
              <a:effectLst/>
              <a:latin typeface="Times New Roman" pitchFamily="18" charset="0"/>
              <a:cs typeface="Times New Roman" pitchFamily="18" charset="0"/>
            </a:endParaRPr>
          </a:p>
        </p:txBody>
      </p:sp>
      <p:sp>
        <p:nvSpPr>
          <p:cNvPr id="4" name="Rounded Rectangle 3"/>
          <p:cNvSpPr/>
          <p:nvPr/>
        </p:nvSpPr>
        <p:spPr>
          <a:xfrm>
            <a:off x="983432" y="5301208"/>
            <a:ext cx="3042638" cy="720080"/>
          </a:xfrm>
          <a:prstGeom prst="roundRect">
            <a:avLst/>
          </a:prstGeom>
          <a:solidFill>
            <a:schemeClr val="accent5">
              <a:lumMod val="20000"/>
              <a:lumOff val="8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US" sz="4000" b="1" smtClean="0">
                <a:solidFill>
                  <a:srgbClr val="C00000"/>
                </a:solidFill>
                <a:latin typeface="Times New Roman" pitchFamily="18" charset="0"/>
                <a:cs typeface="Times New Roman" pitchFamily="18" charset="0"/>
              </a:rPr>
              <a:t>a) Danh </a:t>
            </a:r>
            <a:r>
              <a:rPr lang="en-US" sz="4000" b="1">
                <a:solidFill>
                  <a:srgbClr val="C00000"/>
                </a:solidFill>
                <a:latin typeface="Times New Roman" pitchFamily="18" charset="0"/>
                <a:cs typeface="Times New Roman" pitchFamily="18" charset="0"/>
              </a:rPr>
              <a:t>từ</a:t>
            </a:r>
            <a:endParaRPr lang="en-US" sz="4000" b="1">
              <a:solidFill>
                <a:srgbClr val="C00000"/>
              </a:solidFill>
              <a:latin typeface="Times New Roman" pitchFamily="18" charset="0"/>
              <a:ea typeface="Times New Roman"/>
              <a:cs typeface="Times New Roman" pitchFamily="18" charset="0"/>
            </a:endParaRPr>
          </a:p>
        </p:txBody>
      </p:sp>
      <p:sp>
        <p:nvSpPr>
          <p:cNvPr id="5" name="Rounded Rectangle 4"/>
          <p:cNvSpPr/>
          <p:nvPr/>
        </p:nvSpPr>
        <p:spPr>
          <a:xfrm>
            <a:off x="4466669" y="5301334"/>
            <a:ext cx="3042638" cy="720373"/>
          </a:xfrm>
          <a:prstGeom prst="roundRect">
            <a:avLst/>
          </a:prstGeom>
          <a:solidFill>
            <a:schemeClr val="accent5">
              <a:lumMod val="20000"/>
              <a:lumOff val="8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US" sz="4000" b="1">
                <a:solidFill>
                  <a:srgbClr val="C00000"/>
                </a:solidFill>
                <a:latin typeface="Times New Roman" pitchFamily="18" charset="0"/>
                <a:cs typeface="Times New Roman" pitchFamily="18" charset="0"/>
              </a:rPr>
              <a:t>b</a:t>
            </a:r>
            <a:r>
              <a:rPr lang="en-US" sz="4000" b="1" smtClean="0">
                <a:solidFill>
                  <a:srgbClr val="C00000"/>
                </a:solidFill>
                <a:latin typeface="Times New Roman" pitchFamily="18" charset="0"/>
                <a:cs typeface="Times New Roman" pitchFamily="18" charset="0"/>
              </a:rPr>
              <a:t>) Động từ</a:t>
            </a:r>
            <a:endParaRPr lang="en-US" sz="4000" b="1">
              <a:solidFill>
                <a:srgbClr val="C00000"/>
              </a:solidFill>
              <a:latin typeface="Times New Roman" pitchFamily="18" charset="0"/>
              <a:ea typeface="Times New Roman"/>
              <a:cs typeface="Times New Roman" pitchFamily="18" charset="0"/>
            </a:endParaRPr>
          </a:p>
        </p:txBody>
      </p:sp>
      <p:sp>
        <p:nvSpPr>
          <p:cNvPr id="6" name="Rounded Rectangle 5"/>
          <p:cNvSpPr/>
          <p:nvPr/>
        </p:nvSpPr>
        <p:spPr>
          <a:xfrm>
            <a:off x="7896200" y="5300915"/>
            <a:ext cx="3042638" cy="720373"/>
          </a:xfrm>
          <a:prstGeom prst="roundRect">
            <a:avLst/>
          </a:prstGeom>
          <a:solidFill>
            <a:schemeClr val="accent5">
              <a:lumMod val="20000"/>
              <a:lumOff val="8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US" sz="4000" b="1" smtClean="0">
                <a:solidFill>
                  <a:srgbClr val="C00000"/>
                </a:solidFill>
                <a:latin typeface="Times New Roman" pitchFamily="18" charset="0"/>
                <a:cs typeface="Times New Roman" pitchFamily="18" charset="0"/>
              </a:rPr>
              <a:t>c) Tính từ</a:t>
            </a:r>
            <a:endParaRPr lang="en-US" sz="4000" b="1">
              <a:solidFill>
                <a:srgbClr val="C00000"/>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35060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rot="10800000">
            <a:off x="-24680" y="1467544"/>
            <a:ext cx="12241360" cy="6857999"/>
            <a:chOff x="-24680" y="-27384"/>
            <a:chExt cx="12241360" cy="6905348"/>
          </a:xfrm>
        </p:grpSpPr>
        <p:grpSp>
          <p:nvGrpSpPr>
            <p:cNvPr id="9" name="Group 8"/>
            <p:cNvGrpSpPr/>
            <p:nvPr/>
          </p:nvGrpSpPr>
          <p:grpSpPr>
            <a:xfrm>
              <a:off x="-24680" y="-27384"/>
              <a:ext cx="12241360" cy="6905348"/>
              <a:chOff x="-24680" y="-27384"/>
              <a:chExt cx="12241360" cy="6905348"/>
            </a:xfrm>
          </p:grpSpPr>
          <p:pic>
            <p:nvPicPr>
              <p:cNvPr id="11"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12"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13" name="Rectangle 12"/>
          <p:cNvSpPr/>
          <p:nvPr/>
        </p:nvSpPr>
        <p:spPr>
          <a:xfrm>
            <a:off x="623392" y="620688"/>
            <a:ext cx="11161240" cy="1323439"/>
          </a:xfrm>
          <a:prstGeom prst="rect">
            <a:avLst/>
          </a:prstGeom>
        </p:spPr>
        <p:txBody>
          <a:bodyPr wrap="square">
            <a:spAutoFit/>
          </a:bodyPr>
          <a:lstStyle/>
          <a:p>
            <a:pPr algn="just"/>
            <a:r>
              <a:rPr lang="en-US" sz="4000" b="1">
                <a:solidFill>
                  <a:srgbClr val="C00000"/>
                </a:solidFill>
                <a:latin typeface="Times New Roman" pitchFamily="18" charset="0"/>
                <a:cs typeface="Times New Roman" pitchFamily="18" charset="0"/>
              </a:rPr>
              <a:t>Bài tập </a:t>
            </a:r>
            <a:r>
              <a:rPr lang="en-US" sz="4000" b="1" smtClean="0">
                <a:solidFill>
                  <a:srgbClr val="C00000"/>
                </a:solidFill>
                <a:latin typeface="Times New Roman" pitchFamily="18" charset="0"/>
                <a:cs typeface="Times New Roman" pitchFamily="18" charset="0"/>
              </a:rPr>
              <a:t>3/131: </a:t>
            </a:r>
            <a:r>
              <a:rPr lang="en-US" sz="4000" b="1">
                <a:latin typeface="Times New Roman" pitchFamily="18" charset="0"/>
                <a:cs typeface="Times New Roman" pitchFamily="18" charset="0"/>
              </a:rPr>
              <a:t>Từ kết quả ở </a:t>
            </a:r>
            <a:r>
              <a:rPr lang="en-US" sz="4000" b="1" smtClean="0">
                <a:latin typeface="Times New Roman" pitchFamily="18" charset="0"/>
                <a:cs typeface="Times New Roman" pitchFamily="18" charset="0"/>
              </a:rPr>
              <a:t>BT.1 và BT.2 </a:t>
            </a:r>
            <a:r>
              <a:rPr lang="en-US" sz="4000" b="1">
                <a:latin typeface="Times New Roman" pitchFamily="18" charset="0"/>
                <a:cs typeface="Times New Roman" pitchFamily="18" charset="0"/>
              </a:rPr>
              <a:t>hãy cho biết </a:t>
            </a:r>
            <a:r>
              <a:rPr lang="en-US" sz="4000" b="1" smtClean="0">
                <a:latin typeface="Times New Roman" pitchFamily="18" charset="0"/>
                <a:cs typeface="Times New Roman" pitchFamily="18" charset="0"/>
              </a:rPr>
              <a:t>DT, ĐT, TT thường </a:t>
            </a:r>
            <a:r>
              <a:rPr lang="en-US" sz="4000" b="1">
                <a:latin typeface="Times New Roman" pitchFamily="18" charset="0"/>
                <a:cs typeface="Times New Roman" pitchFamily="18" charset="0"/>
              </a:rPr>
              <a:t>đứng sau những từ nào? </a:t>
            </a:r>
          </a:p>
        </p:txBody>
      </p:sp>
      <p:graphicFrame>
        <p:nvGraphicFramePr>
          <p:cNvPr id="14" name="Table 13"/>
          <p:cNvGraphicFramePr>
            <a:graphicFrameLocks noGrp="1"/>
          </p:cNvGraphicFramePr>
          <p:nvPr>
            <p:extLst>
              <p:ext uri="{D42A27DB-BD31-4B8C-83A1-F6EECF244321}">
                <p14:modId xmlns:p14="http://schemas.microsoft.com/office/powerpoint/2010/main" val="2552123485"/>
              </p:ext>
            </p:extLst>
          </p:nvPr>
        </p:nvGraphicFramePr>
        <p:xfrm>
          <a:off x="839416" y="2119848"/>
          <a:ext cx="10345152" cy="3901440"/>
        </p:xfrm>
        <a:graphic>
          <a:graphicData uri="http://schemas.openxmlformats.org/drawingml/2006/table">
            <a:tbl>
              <a:tblPr firstRow="1" firstCol="1" lastRow="1" lastCol="1" bandRow="1" bandCol="1">
                <a:tableStyleId>{5940675A-B579-460E-94D1-54222C63F5DA}</a:tableStyleId>
              </a:tblPr>
              <a:tblGrid>
                <a:gridCol w="3448384"/>
                <a:gridCol w="3448384"/>
                <a:gridCol w="3448384"/>
              </a:tblGrid>
              <a:tr h="913142">
                <a:tc>
                  <a:txBody>
                    <a:bodyPr/>
                    <a:lstStyle/>
                    <a:p>
                      <a:pPr indent="-11430" algn="l">
                        <a:spcAft>
                          <a:spcPts val="0"/>
                        </a:spcAft>
                      </a:pPr>
                      <a:r>
                        <a:rPr lang="en-US" sz="4000" b="1">
                          <a:solidFill>
                            <a:srgbClr val="C00000"/>
                          </a:solidFill>
                          <a:effectLst/>
                          <a:latin typeface="Times New Roman" pitchFamily="18" charset="0"/>
                          <a:cs typeface="Times New Roman" pitchFamily="18" charset="0"/>
                        </a:rPr>
                        <a:t>a) những, các, một</a:t>
                      </a:r>
                      <a:endParaRPr lang="en-US" sz="40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l">
                        <a:spcAft>
                          <a:spcPts val="0"/>
                        </a:spcAft>
                      </a:pPr>
                      <a:r>
                        <a:rPr lang="en-US" sz="4000" b="1">
                          <a:solidFill>
                            <a:srgbClr val="C00000"/>
                          </a:solidFill>
                          <a:effectLst/>
                          <a:latin typeface="Times New Roman" pitchFamily="18" charset="0"/>
                          <a:cs typeface="Times New Roman" pitchFamily="18" charset="0"/>
                        </a:rPr>
                        <a:t>b) hãy, đã, </a:t>
                      </a:r>
                      <a:r>
                        <a:rPr lang="en-US" sz="4000" b="1" smtClean="0">
                          <a:solidFill>
                            <a:srgbClr val="C00000"/>
                          </a:solidFill>
                          <a:effectLst/>
                          <a:latin typeface="Times New Roman" pitchFamily="18" charset="0"/>
                          <a:cs typeface="Times New Roman" pitchFamily="18" charset="0"/>
                        </a:rPr>
                        <a:t>vừa</a:t>
                      </a:r>
                    </a:p>
                    <a:p>
                      <a:pPr algn="l">
                        <a:spcAft>
                          <a:spcPts val="0"/>
                        </a:spcAft>
                      </a:pPr>
                      <a:endParaRPr lang="en-US" sz="40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l">
                        <a:spcAft>
                          <a:spcPts val="0"/>
                        </a:spcAft>
                      </a:pPr>
                      <a:r>
                        <a:rPr lang="en-US" sz="4000" b="1">
                          <a:solidFill>
                            <a:srgbClr val="C00000"/>
                          </a:solidFill>
                          <a:effectLst/>
                          <a:latin typeface="Times New Roman" pitchFamily="18" charset="0"/>
                          <a:cs typeface="Times New Roman" pitchFamily="18" charset="0"/>
                        </a:rPr>
                        <a:t>c) rất, hơi, </a:t>
                      </a:r>
                      <a:r>
                        <a:rPr lang="en-US" sz="4000" b="1" smtClean="0">
                          <a:solidFill>
                            <a:srgbClr val="C00000"/>
                          </a:solidFill>
                          <a:effectLst/>
                          <a:latin typeface="Times New Roman" pitchFamily="18" charset="0"/>
                          <a:cs typeface="Times New Roman" pitchFamily="18" charset="0"/>
                        </a:rPr>
                        <a:t>quá</a:t>
                      </a:r>
                    </a:p>
                    <a:p>
                      <a:pPr algn="l">
                        <a:spcAft>
                          <a:spcPts val="0"/>
                        </a:spcAft>
                      </a:pPr>
                      <a:endParaRPr lang="en-US" sz="4000" b="1">
                        <a:solidFill>
                          <a:srgbClr val="C00000"/>
                        </a:solidFill>
                        <a:effectLst/>
                        <a:latin typeface="Times New Roman" pitchFamily="18" charset="0"/>
                        <a:ea typeface="Times New Roman"/>
                        <a:cs typeface="Times New Roman" pitchFamily="18" charset="0"/>
                      </a:endParaRPr>
                    </a:p>
                  </a:txBody>
                  <a:tcPr marT="0" marB="0" anchor="ctr"/>
                </a:tc>
              </a:tr>
              <a:tr h="1112201">
                <a:tc>
                  <a:txBody>
                    <a:bodyPr/>
                    <a:lstStyle/>
                    <a:p>
                      <a:pPr algn="just">
                        <a:spcAft>
                          <a:spcPts val="0"/>
                        </a:spcAft>
                      </a:pP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lần</a:t>
                      </a:r>
                    </a:p>
                    <a:p>
                      <a:pPr algn="just">
                        <a:spcAft>
                          <a:spcPts val="0"/>
                        </a:spcAft>
                      </a:pP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cái (lăng)</a:t>
                      </a:r>
                    </a:p>
                    <a:p>
                      <a:pPr algn="just">
                        <a:spcAft>
                          <a:spcPts val="0"/>
                        </a:spcAft>
                      </a:pP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làng</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ông giáo</a:t>
                      </a:r>
                      <a:endParaRPr lang="en-US" sz="4400" b="1">
                        <a:effectLst/>
                        <a:latin typeface="Times New Roman" pitchFamily="18" charset="0"/>
                        <a:ea typeface="Times New Roman"/>
                        <a:cs typeface="Times New Roman" pitchFamily="18" charset="0"/>
                      </a:endParaRPr>
                    </a:p>
                  </a:txBody>
                  <a:tcPr marT="0" marB="0" anchor="ctr"/>
                </a:tc>
                <a:tc>
                  <a:txBody>
                    <a:bodyPr/>
                    <a:lstStyle/>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đọc</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nghĩ ngợi</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phục dịch</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đập</a:t>
                      </a:r>
                      <a:endParaRPr lang="en-US" sz="4400" b="1">
                        <a:effectLst/>
                        <a:latin typeface="Times New Roman" pitchFamily="18" charset="0"/>
                        <a:ea typeface="Times New Roman"/>
                        <a:cs typeface="Times New Roman" pitchFamily="18" charset="0"/>
                      </a:endParaRPr>
                    </a:p>
                  </a:txBody>
                  <a:tcPr marT="0" marB="0" anchor="ctr"/>
                </a:tc>
                <a:tc>
                  <a:txBody>
                    <a:bodyPr/>
                    <a:lstStyle/>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hay</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đột ngột</a:t>
                      </a:r>
                    </a:p>
                    <a:p>
                      <a:pPr algn="just">
                        <a:spcAft>
                          <a:spcPts val="0"/>
                        </a:spcAft>
                      </a:pPr>
                      <a:r>
                        <a:rPr lang="en-US" sz="4400" b="1">
                          <a:effectLst/>
                          <a:latin typeface="Times New Roman" pitchFamily="18" charset="0"/>
                          <a:cs typeface="Times New Roman" pitchFamily="18" charset="0"/>
                        </a:rPr>
                        <a:t>-</a:t>
                      </a:r>
                      <a:r>
                        <a:rPr lang="en-US" sz="4400" b="1" smtClean="0">
                          <a:effectLst/>
                          <a:latin typeface="Times New Roman" pitchFamily="18" charset="0"/>
                          <a:cs typeface="Times New Roman" pitchFamily="18" charset="0"/>
                        </a:rPr>
                        <a:t> </a:t>
                      </a:r>
                      <a:r>
                        <a:rPr lang="en-US" sz="4400" b="1">
                          <a:effectLst/>
                          <a:latin typeface="Times New Roman" pitchFamily="18" charset="0"/>
                          <a:cs typeface="Times New Roman" pitchFamily="18" charset="0"/>
                        </a:rPr>
                        <a:t>phải</a:t>
                      </a:r>
                    </a:p>
                    <a:p>
                      <a:pPr algn="just">
                        <a:spcAft>
                          <a:spcPts val="0"/>
                        </a:spcAft>
                      </a:pPr>
                      <a:r>
                        <a:rPr lang="en-US" sz="4400" b="1" smtClean="0">
                          <a:effectLst/>
                          <a:latin typeface="Times New Roman" pitchFamily="18" charset="0"/>
                          <a:cs typeface="Times New Roman" pitchFamily="18" charset="0"/>
                        </a:rPr>
                        <a:t>-</a:t>
                      </a:r>
                      <a:r>
                        <a:rPr lang="en-US" sz="4400" b="1" baseline="0" smtClean="0">
                          <a:effectLst/>
                          <a:latin typeface="Times New Roman" pitchFamily="18" charset="0"/>
                          <a:cs typeface="Times New Roman" pitchFamily="18" charset="0"/>
                        </a:rPr>
                        <a:t> </a:t>
                      </a:r>
                      <a:r>
                        <a:rPr lang="en-US" sz="4000" b="1" smtClean="0">
                          <a:effectLst/>
                          <a:latin typeface="Times New Roman" pitchFamily="18" charset="0"/>
                          <a:cs typeface="Times New Roman" pitchFamily="18" charset="0"/>
                        </a:rPr>
                        <a:t>sung </a:t>
                      </a:r>
                      <a:r>
                        <a:rPr lang="en-US" sz="4000" b="1">
                          <a:effectLst/>
                          <a:latin typeface="Times New Roman" pitchFamily="18" charset="0"/>
                          <a:cs typeface="Times New Roman" pitchFamily="18" charset="0"/>
                        </a:rPr>
                        <a:t>sướng</a:t>
                      </a:r>
                      <a:endParaRPr lang="en-US" sz="3600" b="1">
                        <a:effectLst/>
                        <a:latin typeface="Times New Roman" pitchFamily="18" charset="0"/>
                        <a:ea typeface="Times New Roman"/>
                        <a:cs typeface="Times New Roman" pitchFamily="18" charset="0"/>
                      </a:endParaRPr>
                    </a:p>
                  </a:txBody>
                  <a:tcPr marT="0" marB="0" anchor="ctr"/>
                </a:tc>
              </a:tr>
            </a:tbl>
          </a:graphicData>
        </a:graphic>
      </p:graphicFrame>
      <p:sp>
        <p:nvSpPr>
          <p:cNvPr id="15" name="Rounded Rectangle 14"/>
          <p:cNvSpPr/>
          <p:nvPr/>
        </p:nvSpPr>
        <p:spPr>
          <a:xfrm>
            <a:off x="1973242" y="2789684"/>
            <a:ext cx="2178542" cy="503432"/>
          </a:xfrm>
          <a:prstGeom prst="roundRect">
            <a:avLst/>
          </a:prstGeom>
          <a:solidFill>
            <a:schemeClr val="accent5">
              <a:lumMod val="20000"/>
              <a:lumOff val="8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US" sz="4000" b="1" smtClean="0">
                <a:solidFill>
                  <a:srgbClr val="0000FF"/>
                </a:solidFill>
                <a:latin typeface="Times New Roman" pitchFamily="18" charset="0"/>
                <a:cs typeface="Times New Roman" pitchFamily="18" charset="0"/>
              </a:rPr>
              <a:t>Danh </a:t>
            </a:r>
            <a:r>
              <a:rPr lang="en-US" sz="4000" b="1">
                <a:solidFill>
                  <a:srgbClr val="0000FF"/>
                </a:solidFill>
                <a:latin typeface="Times New Roman" pitchFamily="18" charset="0"/>
                <a:cs typeface="Times New Roman" pitchFamily="18" charset="0"/>
              </a:rPr>
              <a:t>từ</a:t>
            </a:r>
            <a:endParaRPr lang="en-US" sz="4000" b="1">
              <a:solidFill>
                <a:srgbClr val="0000FF"/>
              </a:solidFill>
              <a:latin typeface="Times New Roman" pitchFamily="18" charset="0"/>
              <a:ea typeface="Times New Roman"/>
              <a:cs typeface="Times New Roman" pitchFamily="18" charset="0"/>
            </a:endParaRPr>
          </a:p>
        </p:txBody>
      </p:sp>
      <p:sp>
        <p:nvSpPr>
          <p:cNvPr id="16" name="Rounded Rectangle 15"/>
          <p:cNvSpPr/>
          <p:nvPr/>
        </p:nvSpPr>
        <p:spPr>
          <a:xfrm>
            <a:off x="4982048" y="2773017"/>
            <a:ext cx="2178542" cy="503637"/>
          </a:xfrm>
          <a:prstGeom prst="roundRect">
            <a:avLst/>
          </a:prstGeom>
          <a:solidFill>
            <a:schemeClr val="accent5">
              <a:lumMod val="20000"/>
              <a:lumOff val="8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US" sz="4000" b="1" smtClean="0">
                <a:solidFill>
                  <a:srgbClr val="0000FF"/>
                </a:solidFill>
                <a:latin typeface="Times New Roman" pitchFamily="18" charset="0"/>
                <a:cs typeface="Times New Roman" pitchFamily="18" charset="0"/>
              </a:rPr>
              <a:t>Động từ</a:t>
            </a:r>
            <a:endParaRPr lang="en-US" sz="4000" b="1">
              <a:solidFill>
                <a:srgbClr val="0000FF"/>
              </a:solidFill>
              <a:latin typeface="Times New Roman" pitchFamily="18" charset="0"/>
              <a:ea typeface="Times New Roman"/>
              <a:cs typeface="Times New Roman" pitchFamily="18" charset="0"/>
            </a:endParaRPr>
          </a:p>
        </p:txBody>
      </p:sp>
      <p:sp>
        <p:nvSpPr>
          <p:cNvPr id="17" name="Rounded Rectangle 16"/>
          <p:cNvSpPr/>
          <p:nvPr/>
        </p:nvSpPr>
        <p:spPr>
          <a:xfrm>
            <a:off x="8328248" y="2789684"/>
            <a:ext cx="2178542" cy="503637"/>
          </a:xfrm>
          <a:prstGeom prst="roundRect">
            <a:avLst/>
          </a:prstGeom>
          <a:solidFill>
            <a:schemeClr val="accent5">
              <a:lumMod val="20000"/>
              <a:lumOff val="80000"/>
            </a:schemeClr>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r>
              <a:rPr lang="en-US" sz="4000" b="1" smtClean="0">
                <a:solidFill>
                  <a:srgbClr val="0000FF"/>
                </a:solidFill>
                <a:latin typeface="Times New Roman" pitchFamily="18" charset="0"/>
                <a:cs typeface="Times New Roman" pitchFamily="18" charset="0"/>
              </a:rPr>
              <a:t>Tính từ</a:t>
            </a:r>
            <a:endParaRPr lang="en-US" sz="4000" b="1">
              <a:solidFill>
                <a:srgbClr val="0000FF"/>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62786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1000"/>
                                        <p:tgtEl>
                                          <p:spTgt spid="16"/>
                                        </p:tgtEl>
                                      </p:cBhvr>
                                    </p:animEffect>
                                    <p:anim calcmode="lin" valueType="num">
                                      <p:cBhvr>
                                        <p:cTn id="22" dur="1000" fill="hold"/>
                                        <p:tgtEl>
                                          <p:spTgt spid="16"/>
                                        </p:tgtEl>
                                        <p:attrNameLst>
                                          <p:attrName>ppt_x</p:attrName>
                                        </p:attrNameLst>
                                      </p:cBhvr>
                                      <p:tavLst>
                                        <p:tav tm="0">
                                          <p:val>
                                            <p:strVal val="#ppt_x"/>
                                          </p:val>
                                        </p:tav>
                                        <p:tav tm="100000">
                                          <p:val>
                                            <p:strVal val="#ppt_x"/>
                                          </p:val>
                                        </p:tav>
                                      </p:tavLst>
                                    </p:anim>
                                    <p:anim calcmode="lin" valueType="num">
                                      <p:cBhvr>
                                        <p:cTn id="2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409" y="30219"/>
            <a:ext cx="10585176" cy="3416320"/>
          </a:xfrm>
          <a:prstGeom prst="rect">
            <a:avLst/>
          </a:prstGeom>
        </p:spPr>
        <p:txBody>
          <a:bodyPr wrap="square">
            <a:spAutoFit/>
          </a:bodyPr>
          <a:lstStyle/>
          <a:p>
            <a:pPr algn="just"/>
            <a:r>
              <a:rPr lang="en-US" sz="5400" b="1">
                <a:solidFill>
                  <a:srgbClr val="C00000"/>
                </a:solidFill>
                <a:latin typeface="Times New Roman" pitchFamily="18" charset="0"/>
                <a:cs typeface="Times New Roman" pitchFamily="18" charset="0"/>
              </a:rPr>
              <a:t>Bài tập </a:t>
            </a:r>
            <a:r>
              <a:rPr lang="en-US" sz="5400" b="1" smtClean="0">
                <a:solidFill>
                  <a:srgbClr val="C00000"/>
                </a:solidFill>
                <a:latin typeface="Times New Roman" pitchFamily="18" charset="0"/>
                <a:cs typeface="Times New Roman" pitchFamily="18" charset="0"/>
              </a:rPr>
              <a:t>4 trang 131: </a:t>
            </a:r>
            <a:r>
              <a:rPr lang="en-US" sz="5400">
                <a:latin typeface="Times New Roman" pitchFamily="18" charset="0"/>
                <a:cs typeface="Times New Roman" pitchFamily="18" charset="0"/>
              </a:rPr>
              <a:t>Kẻ bảng theo mẫu cho dưới đây và điền các từ có thể kết hợp với danh từ, động từ, tính từ vào những cột để trống. </a:t>
            </a:r>
          </a:p>
        </p:txBody>
      </p:sp>
      <p:sp>
        <p:nvSpPr>
          <p:cNvPr id="3" name="Rectangle 1"/>
          <p:cNvSpPr>
            <a:spLocks noChangeArrowheads="1"/>
          </p:cNvSpPr>
          <p:nvPr/>
        </p:nvSpPr>
        <p:spPr bwMode="auto">
          <a:xfrm>
            <a:off x="623392" y="3928988"/>
            <a:ext cx="1113723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BẢNG TỔNG KẾT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VỀ KHẢ NĂNG KẾT HỢP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CỦA DANH TỪ, ĐỘNG TỪ, TÍNH TỪ</a:t>
            </a:r>
            <a:endParaRPr kumimoji="0" lang="en-US" sz="4800" b="0" i="0" u="none" strike="noStrike" cap="none" normalizeH="0" baseline="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09220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7219464"/>
              </p:ext>
            </p:extLst>
          </p:nvPr>
        </p:nvGraphicFramePr>
        <p:xfrm>
          <a:off x="551384" y="1"/>
          <a:ext cx="11137239" cy="6741367"/>
        </p:xfrm>
        <a:graphic>
          <a:graphicData uri="http://schemas.openxmlformats.org/drawingml/2006/table">
            <a:tbl>
              <a:tblPr>
                <a:tableStyleId>{5940675A-B579-460E-94D1-54222C63F5DA}</a:tableStyleId>
              </a:tblPr>
              <a:tblGrid>
                <a:gridCol w="4416491"/>
                <a:gridCol w="2496277"/>
                <a:gridCol w="1824203"/>
                <a:gridCol w="2400268"/>
              </a:tblGrid>
              <a:tr h="612852">
                <a:tc rowSpan="2">
                  <a:txBody>
                    <a:bodyPr/>
                    <a:lstStyle/>
                    <a:p>
                      <a:pPr algn="ctr">
                        <a:spcAft>
                          <a:spcPts val="0"/>
                        </a:spcAft>
                      </a:pPr>
                      <a:r>
                        <a:rPr lang="en-US" sz="3800">
                          <a:effectLst/>
                          <a:latin typeface="Times New Roman" pitchFamily="18" charset="0"/>
                          <a:cs typeface="Times New Roman" pitchFamily="18" charset="0"/>
                        </a:rPr>
                        <a:t>Ý nghĩa </a:t>
                      </a:r>
                    </a:p>
                    <a:p>
                      <a:pPr algn="ctr">
                        <a:spcAft>
                          <a:spcPts val="0"/>
                        </a:spcAft>
                      </a:pPr>
                      <a:r>
                        <a:rPr lang="en-US" sz="3800">
                          <a:effectLst/>
                          <a:latin typeface="Times New Roman" pitchFamily="18" charset="0"/>
                          <a:cs typeface="Times New Roman" pitchFamily="18" charset="0"/>
                        </a:rPr>
                        <a:t>khái quát </a:t>
                      </a:r>
                    </a:p>
                    <a:p>
                      <a:pPr algn="ctr">
                        <a:spcAft>
                          <a:spcPts val="0"/>
                        </a:spcAft>
                      </a:pPr>
                      <a:r>
                        <a:rPr lang="en-US" sz="3800">
                          <a:effectLst/>
                          <a:latin typeface="Times New Roman" pitchFamily="18" charset="0"/>
                          <a:cs typeface="Times New Roman" pitchFamily="18" charset="0"/>
                        </a:rPr>
                        <a:t>của từ loại</a:t>
                      </a:r>
                      <a:endParaRPr lang="en-US" sz="3800">
                        <a:effectLst/>
                        <a:latin typeface="Times New Roman" pitchFamily="18" charset="0"/>
                        <a:ea typeface="Times New Roman"/>
                        <a:cs typeface="Times New Roman" pitchFamily="18" charset="0"/>
                      </a:endParaRPr>
                    </a:p>
                  </a:txBody>
                  <a:tcPr marT="0" marB="0" anchor="ctr"/>
                </a:tc>
                <a:tc gridSpan="3">
                  <a:txBody>
                    <a:bodyPr/>
                    <a:lstStyle/>
                    <a:p>
                      <a:pPr algn="ctr">
                        <a:spcAft>
                          <a:spcPts val="0"/>
                        </a:spcAft>
                      </a:pPr>
                      <a:r>
                        <a:rPr lang="en-US" sz="3800">
                          <a:effectLst/>
                          <a:latin typeface="Times New Roman" pitchFamily="18" charset="0"/>
                          <a:cs typeface="Times New Roman" pitchFamily="18" charset="0"/>
                        </a:rPr>
                        <a:t>Khả năng kết hợp</a:t>
                      </a:r>
                      <a:endParaRPr lang="en-US" sz="3800">
                        <a:effectLst/>
                        <a:latin typeface="Times New Roman" pitchFamily="18" charset="0"/>
                        <a:ea typeface="Times New Roman"/>
                        <a:cs typeface="Times New Roman" pitchFamily="18" charset="0"/>
                      </a:endParaRPr>
                    </a:p>
                  </a:txBody>
                  <a:tcPr marT="0" marB="0" anchor="ctr"/>
                </a:tc>
                <a:tc hMerge="1">
                  <a:txBody>
                    <a:bodyPr/>
                    <a:lstStyle/>
                    <a:p>
                      <a:endParaRPr lang="en-US"/>
                    </a:p>
                  </a:txBody>
                  <a:tcPr/>
                </a:tc>
                <a:tc hMerge="1">
                  <a:txBody>
                    <a:bodyPr/>
                    <a:lstStyle/>
                    <a:p>
                      <a:endParaRPr lang="en-US"/>
                    </a:p>
                  </a:txBody>
                  <a:tcPr/>
                </a:tc>
              </a:tr>
              <a:tr h="1225703">
                <a:tc vMerge="1">
                  <a:txBody>
                    <a:bodyPr/>
                    <a:lstStyle/>
                    <a:p>
                      <a:endParaRPr lang="en-US"/>
                    </a:p>
                  </a:txBody>
                  <a:tcPr/>
                </a:tc>
                <a:tc>
                  <a:txBody>
                    <a:bodyPr/>
                    <a:lstStyle/>
                    <a:p>
                      <a:pPr algn="ctr">
                        <a:spcAft>
                          <a:spcPts val="0"/>
                        </a:spcAft>
                      </a:pPr>
                      <a:r>
                        <a:rPr lang="en-US" sz="3800" b="1">
                          <a:solidFill>
                            <a:srgbClr val="0000FF"/>
                          </a:solidFill>
                          <a:effectLst/>
                          <a:latin typeface="Times New Roman" pitchFamily="18" charset="0"/>
                          <a:cs typeface="Times New Roman" pitchFamily="18" charset="0"/>
                        </a:rPr>
                        <a:t>Kết hợp về phía trước</a:t>
                      </a:r>
                      <a:endParaRPr lang="en-US" sz="3800" b="1">
                        <a:solidFill>
                          <a:srgbClr val="0000FF"/>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3800" b="1">
                          <a:solidFill>
                            <a:srgbClr val="C00000"/>
                          </a:solidFill>
                          <a:effectLst/>
                          <a:latin typeface="Times New Roman" pitchFamily="18" charset="0"/>
                          <a:cs typeface="Times New Roman" pitchFamily="18" charset="0"/>
                        </a:rPr>
                        <a:t>Từ loại</a:t>
                      </a:r>
                      <a:endParaRPr lang="en-US" sz="38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3800" b="0">
                          <a:solidFill>
                            <a:srgbClr val="0000FF"/>
                          </a:solidFill>
                          <a:effectLst/>
                          <a:latin typeface="Times New Roman" pitchFamily="18" charset="0"/>
                          <a:cs typeface="Times New Roman" pitchFamily="18" charset="0"/>
                        </a:rPr>
                        <a:t>Kết </a:t>
                      </a:r>
                      <a:r>
                        <a:rPr lang="en-US" sz="3800" b="0" smtClean="0">
                          <a:solidFill>
                            <a:srgbClr val="0000FF"/>
                          </a:solidFill>
                          <a:effectLst/>
                          <a:latin typeface="Times New Roman" pitchFamily="18" charset="0"/>
                          <a:cs typeface="Times New Roman" pitchFamily="18" charset="0"/>
                        </a:rPr>
                        <a:t>hợp về </a:t>
                      </a:r>
                      <a:r>
                        <a:rPr lang="en-US" sz="3800" b="0">
                          <a:solidFill>
                            <a:srgbClr val="0000FF"/>
                          </a:solidFill>
                          <a:effectLst/>
                          <a:latin typeface="Times New Roman" pitchFamily="18" charset="0"/>
                          <a:cs typeface="Times New Roman" pitchFamily="18" charset="0"/>
                        </a:rPr>
                        <a:t>phía sau</a:t>
                      </a:r>
                      <a:endParaRPr lang="en-US" sz="3800" b="0">
                        <a:solidFill>
                          <a:srgbClr val="0000FF"/>
                        </a:solidFill>
                        <a:effectLst/>
                        <a:latin typeface="Times New Roman" pitchFamily="18" charset="0"/>
                        <a:ea typeface="Times New Roman"/>
                        <a:cs typeface="Times New Roman" pitchFamily="18" charset="0"/>
                      </a:endParaRPr>
                    </a:p>
                  </a:txBody>
                  <a:tcPr marT="0" marB="0" anchor="ctr"/>
                </a:tc>
              </a:tr>
              <a:tr h="2451406">
                <a:tc>
                  <a:txBody>
                    <a:bodyPr/>
                    <a:lstStyle/>
                    <a:p>
                      <a:pPr algn="just">
                        <a:spcAft>
                          <a:spcPts val="0"/>
                        </a:spcAft>
                      </a:pPr>
                      <a:r>
                        <a:rPr lang="en-US" sz="3800">
                          <a:effectLst/>
                          <a:latin typeface="Times New Roman" pitchFamily="18" charset="0"/>
                          <a:cs typeface="Times New Roman" pitchFamily="18" charset="0"/>
                        </a:rPr>
                        <a:t>Chỉ sự </a:t>
                      </a:r>
                      <a:r>
                        <a:rPr lang="en-US" sz="3800" smtClean="0">
                          <a:effectLst/>
                          <a:latin typeface="Times New Roman" pitchFamily="18" charset="0"/>
                          <a:cs typeface="Times New Roman" pitchFamily="18" charset="0"/>
                        </a:rPr>
                        <a:t>vật (người,</a:t>
                      </a:r>
                      <a:r>
                        <a:rPr lang="en-US" sz="3800" baseline="0" smtClean="0">
                          <a:effectLst/>
                          <a:latin typeface="Times New Roman" pitchFamily="18" charset="0"/>
                          <a:cs typeface="Times New Roman" pitchFamily="18" charset="0"/>
                        </a:rPr>
                        <a:t> vật, hiện tượng, khái niệm)</a:t>
                      </a:r>
                      <a:r>
                        <a:rPr lang="en-US" sz="3800" smtClean="0">
                          <a:effectLst/>
                          <a:latin typeface="Times New Roman" pitchFamily="18" charset="0"/>
                          <a:cs typeface="Times New Roman" pitchFamily="18" charset="0"/>
                        </a:rPr>
                        <a:t> </a:t>
                      </a:r>
                      <a:endParaRPr lang="en-US" sz="3800">
                        <a:effectLst/>
                        <a:latin typeface="Times New Roman" pitchFamily="18" charset="0"/>
                        <a:ea typeface="Times New Roman"/>
                        <a:cs typeface="Times New Roman" pitchFamily="18" charset="0"/>
                      </a:endParaRPr>
                    </a:p>
                  </a:txBody>
                  <a:tcPr marT="0" marB="0" anchor="ctr"/>
                </a:tc>
                <a:tc>
                  <a:txBody>
                    <a:bodyPr/>
                    <a:lstStyle/>
                    <a:p>
                      <a:pPr algn="l">
                        <a:spcAft>
                          <a:spcPts val="0"/>
                        </a:spcAft>
                      </a:pPr>
                      <a:endParaRPr lang="en-US" sz="38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3800" b="1">
                          <a:solidFill>
                            <a:srgbClr val="C00000"/>
                          </a:solidFill>
                          <a:effectLst/>
                          <a:latin typeface="Times New Roman" pitchFamily="18" charset="0"/>
                          <a:cs typeface="Times New Roman" pitchFamily="18" charset="0"/>
                        </a:rPr>
                        <a:t>danh từ</a:t>
                      </a:r>
                      <a:endParaRPr lang="en-US" sz="38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3800">
                        <a:effectLst/>
                        <a:latin typeface="Times New Roman" pitchFamily="18" charset="0"/>
                        <a:ea typeface="Times New Roman"/>
                        <a:cs typeface="Times New Roman" pitchFamily="18" charset="0"/>
                      </a:endParaRPr>
                    </a:p>
                  </a:txBody>
                  <a:tcPr marT="0" marB="0" anchor="ctr"/>
                </a:tc>
              </a:tr>
              <a:tr h="1225703">
                <a:tc>
                  <a:txBody>
                    <a:bodyPr/>
                    <a:lstStyle/>
                    <a:p>
                      <a:pPr algn="just">
                        <a:spcAft>
                          <a:spcPts val="0"/>
                        </a:spcAft>
                      </a:pPr>
                      <a:r>
                        <a:rPr lang="en-US" sz="3800">
                          <a:effectLst/>
                          <a:latin typeface="Times New Roman" pitchFamily="18" charset="0"/>
                          <a:cs typeface="Times New Roman" pitchFamily="18" charset="0"/>
                        </a:rPr>
                        <a:t>Chỉ hoạt </a:t>
                      </a:r>
                      <a:r>
                        <a:rPr lang="en-US" sz="3800" smtClean="0">
                          <a:effectLst/>
                          <a:latin typeface="Times New Roman" pitchFamily="18" charset="0"/>
                          <a:cs typeface="Times New Roman" pitchFamily="18" charset="0"/>
                        </a:rPr>
                        <a:t>động, trạng </a:t>
                      </a:r>
                      <a:r>
                        <a:rPr lang="en-US" sz="3800">
                          <a:effectLst/>
                          <a:latin typeface="Times New Roman" pitchFamily="18" charset="0"/>
                          <a:cs typeface="Times New Roman" pitchFamily="18" charset="0"/>
                        </a:rPr>
                        <a:t>thái </a:t>
                      </a:r>
                      <a:r>
                        <a:rPr lang="en-US" sz="3800" smtClean="0">
                          <a:effectLst/>
                          <a:latin typeface="Times New Roman" pitchFamily="18" charset="0"/>
                          <a:cs typeface="Times New Roman" pitchFamily="18" charset="0"/>
                        </a:rPr>
                        <a:t>của</a:t>
                      </a:r>
                      <a:r>
                        <a:rPr lang="en-US" sz="3800" baseline="0" smtClean="0">
                          <a:effectLst/>
                          <a:latin typeface="Times New Roman" pitchFamily="18" charset="0"/>
                          <a:cs typeface="Times New Roman" pitchFamily="18" charset="0"/>
                        </a:rPr>
                        <a:t> sự vật.</a:t>
                      </a:r>
                      <a:endParaRPr lang="en-US" sz="38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38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3800" b="1">
                          <a:solidFill>
                            <a:srgbClr val="C00000"/>
                          </a:solidFill>
                          <a:effectLst/>
                          <a:latin typeface="Times New Roman" pitchFamily="18" charset="0"/>
                          <a:cs typeface="Times New Roman" pitchFamily="18" charset="0"/>
                        </a:rPr>
                        <a:t>động từ</a:t>
                      </a:r>
                      <a:endParaRPr lang="en-US" sz="38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just">
                        <a:spcAft>
                          <a:spcPts val="0"/>
                        </a:spcAft>
                      </a:pPr>
                      <a:endParaRPr lang="en-US" sz="3800">
                        <a:effectLst/>
                        <a:latin typeface="Times New Roman" pitchFamily="18" charset="0"/>
                        <a:ea typeface="Times New Roman"/>
                        <a:cs typeface="Times New Roman" pitchFamily="18" charset="0"/>
                      </a:endParaRPr>
                    </a:p>
                  </a:txBody>
                  <a:tcPr marT="0" marB="0" anchor="ctr"/>
                </a:tc>
              </a:tr>
              <a:tr h="1225703">
                <a:tc>
                  <a:txBody>
                    <a:bodyPr/>
                    <a:lstStyle/>
                    <a:p>
                      <a:pPr algn="just">
                        <a:spcAft>
                          <a:spcPts val="0"/>
                        </a:spcAft>
                      </a:pPr>
                      <a:r>
                        <a:rPr lang="en-US" sz="3800">
                          <a:effectLst/>
                          <a:latin typeface="Times New Roman" pitchFamily="18" charset="0"/>
                          <a:cs typeface="Times New Roman" pitchFamily="18" charset="0"/>
                        </a:rPr>
                        <a:t>Chỉ </a:t>
                      </a:r>
                      <a:r>
                        <a:rPr lang="en-US" sz="3800" smtClean="0">
                          <a:effectLst/>
                          <a:latin typeface="Times New Roman" pitchFamily="18" charset="0"/>
                          <a:cs typeface="Times New Roman" pitchFamily="18" charset="0"/>
                        </a:rPr>
                        <a:t>đ.điểm</a:t>
                      </a:r>
                      <a:r>
                        <a:rPr lang="en-US" sz="3800">
                          <a:effectLst/>
                          <a:latin typeface="Times New Roman" pitchFamily="18" charset="0"/>
                          <a:cs typeface="Times New Roman" pitchFamily="18" charset="0"/>
                        </a:rPr>
                        <a:t>, </a:t>
                      </a:r>
                      <a:r>
                        <a:rPr lang="en-US" sz="3800" smtClean="0">
                          <a:effectLst/>
                          <a:latin typeface="Times New Roman" pitchFamily="18" charset="0"/>
                          <a:cs typeface="Times New Roman" pitchFamily="18" charset="0"/>
                        </a:rPr>
                        <a:t>t.chất của</a:t>
                      </a:r>
                      <a:r>
                        <a:rPr lang="en-US" sz="3800" baseline="0" smtClean="0">
                          <a:effectLst/>
                          <a:latin typeface="Times New Roman" pitchFamily="18" charset="0"/>
                          <a:cs typeface="Times New Roman" pitchFamily="18" charset="0"/>
                        </a:rPr>
                        <a:t> s.vật, h.động, tr.thái.</a:t>
                      </a:r>
                      <a:endParaRPr lang="en-US" sz="38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38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3800" b="1">
                          <a:solidFill>
                            <a:srgbClr val="C00000"/>
                          </a:solidFill>
                          <a:effectLst/>
                          <a:latin typeface="Times New Roman" pitchFamily="18" charset="0"/>
                          <a:cs typeface="Times New Roman" pitchFamily="18" charset="0"/>
                        </a:rPr>
                        <a:t>tính từ</a:t>
                      </a:r>
                      <a:endParaRPr lang="en-US" sz="3800" b="1">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just">
                        <a:spcAft>
                          <a:spcPts val="0"/>
                        </a:spcAft>
                      </a:pPr>
                      <a:endParaRPr lang="en-US" sz="3800">
                        <a:effectLst/>
                        <a:latin typeface="Times New Roman" pitchFamily="18" charset="0"/>
                        <a:ea typeface="Times New Roman"/>
                        <a:cs typeface="Times New Roman" pitchFamily="18" charset="0"/>
                      </a:endParaRPr>
                    </a:p>
                  </a:txBody>
                  <a:tcPr marT="0" marB="0" anchor="ctr"/>
                </a:tc>
              </a:tr>
            </a:tbl>
          </a:graphicData>
        </a:graphic>
      </p:graphicFrame>
      <p:sp>
        <p:nvSpPr>
          <p:cNvPr id="3" name="Rectangle 2"/>
          <p:cNvSpPr/>
          <p:nvPr/>
        </p:nvSpPr>
        <p:spPr>
          <a:xfrm>
            <a:off x="5087888" y="1942961"/>
            <a:ext cx="2304256" cy="2062103"/>
          </a:xfrm>
          <a:prstGeom prst="rect">
            <a:avLst/>
          </a:prstGeom>
        </p:spPr>
        <p:txBody>
          <a:bodyPr wrap="square">
            <a:spAutoFit/>
          </a:bodyPr>
          <a:lstStyle/>
          <a:p>
            <a:r>
              <a:rPr lang="en-US" sz="3200" b="1">
                <a:solidFill>
                  <a:srgbClr val="0000FF"/>
                </a:solidFill>
                <a:latin typeface="Times New Roman" pitchFamily="18" charset="0"/>
                <a:cs typeface="Times New Roman" pitchFamily="18" charset="0"/>
              </a:rPr>
              <a:t>- số từ</a:t>
            </a:r>
          </a:p>
          <a:p>
            <a:r>
              <a:rPr lang="en-US" sz="3200" b="1">
                <a:solidFill>
                  <a:srgbClr val="0000FF"/>
                </a:solidFill>
                <a:latin typeface="Times New Roman" pitchFamily="18" charset="0"/>
                <a:cs typeface="Times New Roman" pitchFamily="18" charset="0"/>
              </a:rPr>
              <a:t>- lượng từ</a:t>
            </a:r>
          </a:p>
          <a:p>
            <a:r>
              <a:rPr lang="en-US" sz="3200" b="1">
                <a:solidFill>
                  <a:srgbClr val="0000FF"/>
                </a:solidFill>
                <a:latin typeface="Times New Roman" pitchFamily="18" charset="0"/>
                <a:cs typeface="Times New Roman" pitchFamily="18" charset="0"/>
              </a:rPr>
              <a:t>- đại từ</a:t>
            </a:r>
          </a:p>
          <a:p>
            <a:r>
              <a:rPr lang="en-US" sz="3200" b="1">
                <a:solidFill>
                  <a:srgbClr val="0000FF"/>
                </a:solidFill>
                <a:latin typeface="Times New Roman" pitchFamily="18" charset="0"/>
                <a:cs typeface="Times New Roman" pitchFamily="18" charset="0"/>
              </a:rPr>
              <a:t>- quan hệ từ</a:t>
            </a:r>
            <a:endParaRPr lang="en-US" sz="3200" b="1">
              <a:solidFill>
                <a:srgbClr val="0000FF"/>
              </a:solidFill>
              <a:latin typeface="Times New Roman" pitchFamily="18" charset="0"/>
              <a:ea typeface="Times New Roman"/>
              <a:cs typeface="Times New Roman" pitchFamily="18" charset="0"/>
            </a:endParaRPr>
          </a:p>
        </p:txBody>
      </p:sp>
      <p:sp>
        <p:nvSpPr>
          <p:cNvPr id="4" name="Rectangle 3"/>
          <p:cNvSpPr/>
          <p:nvPr/>
        </p:nvSpPr>
        <p:spPr>
          <a:xfrm>
            <a:off x="9336360" y="2708920"/>
            <a:ext cx="2304256" cy="707886"/>
          </a:xfrm>
          <a:prstGeom prst="rect">
            <a:avLst/>
          </a:prstGeom>
        </p:spPr>
        <p:txBody>
          <a:bodyPr wrap="square">
            <a:spAutoFit/>
          </a:bodyPr>
          <a:lstStyle/>
          <a:p>
            <a:pPr algn="ctr">
              <a:spcAft>
                <a:spcPts val="0"/>
              </a:spcAft>
            </a:pPr>
            <a:r>
              <a:rPr lang="en-US" sz="4000" b="1">
                <a:solidFill>
                  <a:srgbClr val="0000FF"/>
                </a:solidFill>
                <a:latin typeface="Times New Roman" pitchFamily="18" charset="0"/>
                <a:cs typeface="Times New Roman" pitchFamily="18" charset="0"/>
              </a:rPr>
              <a:t>chỉ từ</a:t>
            </a:r>
            <a:endParaRPr lang="en-US" sz="4000" b="1">
              <a:solidFill>
                <a:srgbClr val="0000FF"/>
              </a:solidFill>
              <a:latin typeface="Times New Roman" pitchFamily="18" charset="0"/>
              <a:ea typeface="Times New Roman"/>
              <a:cs typeface="Times New Roman" pitchFamily="18" charset="0"/>
            </a:endParaRPr>
          </a:p>
        </p:txBody>
      </p:sp>
      <p:sp>
        <p:nvSpPr>
          <p:cNvPr id="5" name="Rectangle 4"/>
          <p:cNvSpPr/>
          <p:nvPr/>
        </p:nvSpPr>
        <p:spPr>
          <a:xfrm>
            <a:off x="5015880" y="4509120"/>
            <a:ext cx="2304256" cy="707886"/>
          </a:xfrm>
          <a:prstGeom prst="rect">
            <a:avLst/>
          </a:prstGeom>
        </p:spPr>
        <p:txBody>
          <a:bodyPr wrap="square">
            <a:spAutoFit/>
          </a:bodyPr>
          <a:lstStyle/>
          <a:p>
            <a:pPr algn="ctr">
              <a:spcAft>
                <a:spcPts val="0"/>
              </a:spcAft>
            </a:pPr>
            <a:r>
              <a:rPr lang="en-US" sz="4000" b="1">
                <a:solidFill>
                  <a:srgbClr val="0000FF"/>
                </a:solidFill>
                <a:latin typeface="Times New Roman" pitchFamily="18" charset="0"/>
                <a:cs typeface="Times New Roman" pitchFamily="18" charset="0"/>
              </a:rPr>
              <a:t>phó từ</a:t>
            </a:r>
            <a:endParaRPr lang="en-US" sz="4000" b="1">
              <a:solidFill>
                <a:srgbClr val="0000FF"/>
              </a:solidFill>
              <a:latin typeface="Times New Roman" pitchFamily="18" charset="0"/>
              <a:ea typeface="Times New Roman"/>
              <a:cs typeface="Times New Roman" pitchFamily="18" charset="0"/>
            </a:endParaRPr>
          </a:p>
        </p:txBody>
      </p:sp>
      <p:sp>
        <p:nvSpPr>
          <p:cNvPr id="6" name="Rectangle 5"/>
          <p:cNvSpPr/>
          <p:nvPr/>
        </p:nvSpPr>
        <p:spPr>
          <a:xfrm>
            <a:off x="9408368" y="4293096"/>
            <a:ext cx="2304256" cy="1261884"/>
          </a:xfrm>
          <a:prstGeom prst="rect">
            <a:avLst/>
          </a:prstGeom>
        </p:spPr>
        <p:txBody>
          <a:bodyPr wrap="square">
            <a:spAutoFit/>
          </a:bodyPr>
          <a:lstStyle/>
          <a:p>
            <a:pPr algn="just">
              <a:spcAft>
                <a:spcPts val="0"/>
              </a:spcAft>
            </a:pPr>
            <a:r>
              <a:rPr lang="en-US" sz="3800" b="1">
                <a:solidFill>
                  <a:srgbClr val="0000FF"/>
                </a:solidFill>
                <a:latin typeface="Times New Roman" pitchFamily="18" charset="0"/>
                <a:cs typeface="Times New Roman" pitchFamily="18" charset="0"/>
              </a:rPr>
              <a:t>- danh từ</a:t>
            </a:r>
          </a:p>
          <a:p>
            <a:pPr algn="just">
              <a:spcAft>
                <a:spcPts val="0"/>
              </a:spcAft>
            </a:pPr>
            <a:r>
              <a:rPr lang="en-US" sz="3800" b="1">
                <a:solidFill>
                  <a:srgbClr val="0000FF"/>
                </a:solidFill>
                <a:latin typeface="Times New Roman" pitchFamily="18" charset="0"/>
                <a:cs typeface="Times New Roman" pitchFamily="18" charset="0"/>
              </a:rPr>
              <a:t>- tính từ</a:t>
            </a:r>
            <a:endParaRPr lang="en-US" sz="3800" b="1">
              <a:solidFill>
                <a:srgbClr val="0000FF"/>
              </a:solidFill>
              <a:latin typeface="Times New Roman" pitchFamily="18" charset="0"/>
              <a:ea typeface="Times New Roman"/>
              <a:cs typeface="Times New Roman" pitchFamily="18" charset="0"/>
            </a:endParaRPr>
          </a:p>
        </p:txBody>
      </p:sp>
      <p:sp>
        <p:nvSpPr>
          <p:cNvPr id="7" name="Rectangle 6"/>
          <p:cNvSpPr/>
          <p:nvPr/>
        </p:nvSpPr>
        <p:spPr>
          <a:xfrm>
            <a:off x="5087888" y="5745450"/>
            <a:ext cx="2304256" cy="707886"/>
          </a:xfrm>
          <a:prstGeom prst="rect">
            <a:avLst/>
          </a:prstGeom>
        </p:spPr>
        <p:txBody>
          <a:bodyPr wrap="square">
            <a:spAutoFit/>
          </a:bodyPr>
          <a:lstStyle/>
          <a:p>
            <a:pPr algn="ctr">
              <a:spcAft>
                <a:spcPts val="0"/>
              </a:spcAft>
            </a:pPr>
            <a:r>
              <a:rPr lang="en-US" sz="4000" b="1">
                <a:solidFill>
                  <a:srgbClr val="0000FF"/>
                </a:solidFill>
                <a:latin typeface="Times New Roman" pitchFamily="18" charset="0"/>
                <a:cs typeface="Times New Roman" pitchFamily="18" charset="0"/>
              </a:rPr>
              <a:t>phó từ</a:t>
            </a:r>
            <a:endParaRPr lang="en-US" sz="4000" b="1">
              <a:solidFill>
                <a:srgbClr val="0000FF"/>
              </a:solidFill>
              <a:latin typeface="Times New Roman" pitchFamily="18" charset="0"/>
              <a:ea typeface="Times New Roman"/>
              <a:cs typeface="Times New Roman" pitchFamily="18" charset="0"/>
            </a:endParaRPr>
          </a:p>
        </p:txBody>
      </p:sp>
      <p:sp>
        <p:nvSpPr>
          <p:cNvPr id="8" name="Rectangle 7"/>
          <p:cNvSpPr/>
          <p:nvPr/>
        </p:nvSpPr>
        <p:spPr>
          <a:xfrm>
            <a:off x="9408368" y="5517232"/>
            <a:ext cx="2304256" cy="1323439"/>
          </a:xfrm>
          <a:prstGeom prst="rect">
            <a:avLst/>
          </a:prstGeom>
        </p:spPr>
        <p:txBody>
          <a:bodyPr wrap="square">
            <a:spAutoFit/>
          </a:bodyPr>
          <a:lstStyle/>
          <a:p>
            <a:pPr algn="just">
              <a:spcAft>
                <a:spcPts val="0"/>
              </a:spcAft>
            </a:pPr>
            <a:r>
              <a:rPr lang="en-US" sz="4000" b="1">
                <a:solidFill>
                  <a:srgbClr val="0000FF"/>
                </a:solidFill>
                <a:latin typeface="Times New Roman" pitchFamily="18" charset="0"/>
                <a:cs typeface="Times New Roman" pitchFamily="18" charset="0"/>
              </a:rPr>
              <a:t>- phó từ</a:t>
            </a:r>
          </a:p>
          <a:p>
            <a:pPr algn="just">
              <a:spcAft>
                <a:spcPts val="0"/>
              </a:spcAft>
            </a:pPr>
            <a:r>
              <a:rPr lang="en-US" sz="4000" b="1">
                <a:solidFill>
                  <a:srgbClr val="0000FF"/>
                </a:solidFill>
                <a:latin typeface="Times New Roman" pitchFamily="18" charset="0"/>
                <a:cs typeface="Times New Roman" pitchFamily="18" charset="0"/>
              </a:rPr>
              <a:t>- đại từ</a:t>
            </a:r>
            <a:endParaRPr lang="en-US" sz="4000" b="1">
              <a:solidFill>
                <a:srgbClr val="0000FF"/>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4833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10800000">
            <a:off x="-24680" y="-1"/>
            <a:ext cx="12241360" cy="6857999"/>
            <a:chOff x="-24680" y="-27384"/>
            <a:chExt cx="12241360" cy="6905348"/>
          </a:xfrm>
        </p:grpSpPr>
        <p:grpSp>
          <p:nvGrpSpPr>
            <p:cNvPr id="3" name="Group 2"/>
            <p:cNvGrpSpPr/>
            <p:nvPr/>
          </p:nvGrpSpPr>
          <p:grpSpPr>
            <a:xfrm>
              <a:off x="-24680" y="-27384"/>
              <a:ext cx="12241360" cy="6905348"/>
              <a:chOff x="-24680" y="-27384"/>
              <a:chExt cx="12241360" cy="6905348"/>
            </a:xfrm>
          </p:grpSpPr>
          <p:pic>
            <p:nvPicPr>
              <p:cNvPr id="5"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4"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407368" y="58387"/>
            <a:ext cx="11377264" cy="6524863"/>
          </a:xfrm>
          <a:prstGeom prst="rect">
            <a:avLst/>
          </a:prstGeom>
        </p:spPr>
        <p:txBody>
          <a:bodyPr wrap="square">
            <a:spAutoFit/>
          </a:bodyPr>
          <a:lstStyle/>
          <a:p>
            <a:pPr algn="just"/>
            <a:r>
              <a:rPr lang="en-US" sz="3800" b="1">
                <a:solidFill>
                  <a:srgbClr val="0000FF"/>
                </a:solidFill>
                <a:latin typeface="Times New Roman" pitchFamily="18" charset="0"/>
                <a:cs typeface="Times New Roman" pitchFamily="18" charset="0"/>
              </a:rPr>
              <a:t>Bài tập </a:t>
            </a:r>
            <a:r>
              <a:rPr lang="en-US" sz="3800" b="1" smtClean="0">
                <a:solidFill>
                  <a:srgbClr val="0000FF"/>
                </a:solidFill>
                <a:latin typeface="Times New Roman" pitchFamily="18" charset="0"/>
                <a:cs typeface="Times New Roman" pitchFamily="18" charset="0"/>
              </a:rPr>
              <a:t>5/131: </a:t>
            </a:r>
            <a:r>
              <a:rPr lang="en-US" sz="3800" b="1">
                <a:latin typeface="Times New Roman" pitchFamily="18" charset="0"/>
                <a:cs typeface="Times New Roman" pitchFamily="18" charset="0"/>
              </a:rPr>
              <a:t>Trong những đoạn trích sau đây, các từ in đậm vốn thuộc từ loại nào và ở đây chúng được dùng như từ thuộc từ loại nào?</a:t>
            </a:r>
          </a:p>
          <a:p>
            <a:pPr algn="just"/>
            <a:r>
              <a:rPr lang="en-US" sz="3800" b="1">
                <a:latin typeface="Times New Roman" pitchFamily="18" charset="0"/>
                <a:cs typeface="Times New Roman" pitchFamily="18" charset="0"/>
              </a:rPr>
              <a:t>a) Nghe gọi, con bé giật mình, </a:t>
            </a:r>
            <a:r>
              <a:rPr lang="en-US" sz="3800" b="1">
                <a:solidFill>
                  <a:srgbClr val="C00000"/>
                </a:solidFill>
                <a:latin typeface="Times New Roman" pitchFamily="18" charset="0"/>
                <a:cs typeface="Times New Roman" pitchFamily="18" charset="0"/>
              </a:rPr>
              <a:t>tròn</a:t>
            </a:r>
            <a:r>
              <a:rPr lang="en-US" sz="3800" b="1">
                <a:latin typeface="Times New Roman" pitchFamily="18" charset="0"/>
                <a:cs typeface="Times New Roman" pitchFamily="18" charset="0"/>
              </a:rPr>
              <a:t> mắt nhìn. Nó ngơ ngác, lạ lùng. Còn anh, anh không ghìm nổi xúc động.</a:t>
            </a:r>
          </a:p>
          <a:p>
            <a:pPr algn="r"/>
            <a:r>
              <a:rPr lang="en-US" sz="3800" b="1">
                <a:latin typeface="Times New Roman" pitchFamily="18" charset="0"/>
                <a:cs typeface="Times New Roman" pitchFamily="18" charset="0"/>
              </a:rPr>
              <a:t>(Nguyễn Quang Sáng, </a:t>
            </a:r>
            <a:r>
              <a:rPr lang="en-US" sz="3800" b="1" i="1">
                <a:latin typeface="Times New Roman" pitchFamily="18" charset="0"/>
                <a:cs typeface="Times New Roman" pitchFamily="18" charset="0"/>
              </a:rPr>
              <a:t>Chiếc lược ngà</a:t>
            </a:r>
            <a:r>
              <a:rPr lang="en-US" sz="3800" b="1">
                <a:latin typeface="Times New Roman" pitchFamily="18" charset="0"/>
                <a:cs typeface="Times New Roman" pitchFamily="18" charset="0"/>
              </a:rPr>
              <a:t>)</a:t>
            </a:r>
          </a:p>
          <a:p>
            <a:pPr algn="just"/>
            <a:r>
              <a:rPr lang="en-US" sz="3800" b="1">
                <a:latin typeface="Times New Roman" pitchFamily="18" charset="0"/>
                <a:cs typeface="Times New Roman" pitchFamily="18" charset="0"/>
              </a:rPr>
              <a:t>b) Làm khí tượng, ở được cao thế mới là </a:t>
            </a:r>
            <a:r>
              <a:rPr lang="en-US" sz="3800" b="1">
                <a:solidFill>
                  <a:srgbClr val="C00000"/>
                </a:solidFill>
                <a:latin typeface="Times New Roman" pitchFamily="18" charset="0"/>
                <a:cs typeface="Times New Roman" pitchFamily="18" charset="0"/>
              </a:rPr>
              <a:t>lí tưởng </a:t>
            </a:r>
            <a:r>
              <a:rPr lang="en-US" sz="3800" b="1">
                <a:latin typeface="Times New Roman" pitchFamily="18" charset="0"/>
                <a:cs typeface="Times New Roman" pitchFamily="18" charset="0"/>
              </a:rPr>
              <a:t>chứ.</a:t>
            </a:r>
          </a:p>
          <a:p>
            <a:pPr algn="r"/>
            <a:r>
              <a:rPr lang="en-US" sz="3800" b="1">
                <a:latin typeface="Times New Roman" pitchFamily="18" charset="0"/>
                <a:cs typeface="Times New Roman" pitchFamily="18" charset="0"/>
              </a:rPr>
              <a:t>(Nguyễn Thành Long, </a:t>
            </a:r>
            <a:r>
              <a:rPr lang="en-US" sz="3800" b="1" i="1">
                <a:latin typeface="Times New Roman" pitchFamily="18" charset="0"/>
                <a:cs typeface="Times New Roman" pitchFamily="18" charset="0"/>
              </a:rPr>
              <a:t>Lặng lẽ Sa Pa</a:t>
            </a:r>
            <a:r>
              <a:rPr lang="en-US" sz="3800" b="1">
                <a:latin typeface="Times New Roman" pitchFamily="18" charset="0"/>
                <a:cs typeface="Times New Roman" pitchFamily="18" charset="0"/>
              </a:rPr>
              <a:t>) </a:t>
            </a:r>
          </a:p>
          <a:p>
            <a:pPr algn="just"/>
            <a:r>
              <a:rPr lang="en-US" sz="3800" b="1">
                <a:latin typeface="Times New Roman" pitchFamily="18" charset="0"/>
                <a:cs typeface="Times New Roman" pitchFamily="18" charset="0"/>
              </a:rPr>
              <a:t>c) Những </a:t>
            </a:r>
            <a:r>
              <a:rPr lang="en-US" sz="3800" b="1">
                <a:solidFill>
                  <a:srgbClr val="C00000"/>
                </a:solidFill>
                <a:latin typeface="Times New Roman" pitchFamily="18" charset="0"/>
                <a:cs typeface="Times New Roman" pitchFamily="18" charset="0"/>
              </a:rPr>
              <a:t>băn khoăn </a:t>
            </a:r>
            <a:r>
              <a:rPr lang="en-US" sz="3800" b="1">
                <a:latin typeface="Times New Roman" pitchFamily="18" charset="0"/>
                <a:cs typeface="Times New Roman" pitchFamily="18" charset="0"/>
              </a:rPr>
              <a:t>ấy làm cho nhà hội hoạ không nhận xét được gì ở cô con gái ngồi trước mặt đằng kia.  </a:t>
            </a:r>
          </a:p>
        </p:txBody>
      </p:sp>
    </p:spTree>
    <p:extLst>
      <p:ext uri="{BB962C8B-B14F-4D97-AF65-F5344CB8AC3E}">
        <p14:creationId xmlns:p14="http://schemas.microsoft.com/office/powerpoint/2010/main" val="1575159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11" name="Rectangle 10"/>
          <p:cNvSpPr/>
          <p:nvPr/>
        </p:nvSpPr>
        <p:spPr>
          <a:xfrm>
            <a:off x="767408" y="19294"/>
            <a:ext cx="10513168" cy="830997"/>
          </a:xfrm>
          <a:prstGeom prst="rect">
            <a:avLst/>
          </a:prstGeom>
        </p:spPr>
        <p:txBody>
          <a:bodyPr wrap="square">
            <a:spAutoFit/>
          </a:bodyPr>
          <a:lstStyle/>
          <a:p>
            <a:pPr algn="just"/>
            <a:r>
              <a:rPr lang="en-US" sz="4800" b="1">
                <a:latin typeface="Times New Roman" pitchFamily="18" charset="0"/>
                <a:cs typeface="Times New Roman" pitchFamily="18" charset="0"/>
              </a:rPr>
              <a:t>A. Từ </a:t>
            </a:r>
            <a:r>
              <a:rPr lang="en-US" sz="4800" b="1" smtClean="0">
                <a:latin typeface="Times New Roman" pitchFamily="18" charset="0"/>
                <a:cs typeface="Times New Roman" pitchFamily="18" charset="0"/>
              </a:rPr>
              <a:t>loại:</a:t>
            </a:r>
            <a:endParaRPr lang="en-US" sz="4800">
              <a:latin typeface="Times New Roman" pitchFamily="18" charset="0"/>
              <a:cs typeface="Times New Roman" pitchFamily="18" charset="0"/>
            </a:endParaRPr>
          </a:p>
        </p:txBody>
      </p:sp>
      <p:sp>
        <p:nvSpPr>
          <p:cNvPr id="13" name="Rectangle 12"/>
          <p:cNvSpPr/>
          <p:nvPr/>
        </p:nvSpPr>
        <p:spPr>
          <a:xfrm>
            <a:off x="949115" y="1124744"/>
            <a:ext cx="10339396" cy="4524315"/>
          </a:xfrm>
          <a:prstGeom prst="rect">
            <a:avLst/>
          </a:prstGeom>
        </p:spPr>
        <p:txBody>
          <a:bodyPr wrap="square">
            <a:spAutoFit/>
          </a:bodyPr>
          <a:lstStyle/>
          <a:p>
            <a:pPr algn="just"/>
            <a:r>
              <a:rPr lang="en-US" sz="4800" b="1" smtClean="0">
                <a:solidFill>
                  <a:srgbClr val="C00000"/>
                </a:solidFill>
                <a:latin typeface="Times New Roman" pitchFamily="18" charset="0"/>
                <a:cs typeface="Times New Roman" pitchFamily="18" charset="0"/>
              </a:rPr>
              <a:t>1. </a:t>
            </a:r>
            <a:r>
              <a:rPr lang="en-US" sz="4800" b="1">
                <a:solidFill>
                  <a:srgbClr val="C00000"/>
                </a:solidFill>
                <a:latin typeface="Times New Roman" pitchFamily="18" charset="0"/>
                <a:cs typeface="Times New Roman" pitchFamily="18" charset="0"/>
              </a:rPr>
              <a:t>Danh từ:</a:t>
            </a:r>
            <a:r>
              <a:rPr lang="en-US" sz="4800">
                <a:solidFill>
                  <a:srgbClr val="C00000"/>
                </a:solidFill>
                <a:latin typeface="Times New Roman" pitchFamily="18" charset="0"/>
                <a:cs typeface="Times New Roman" pitchFamily="18" charset="0"/>
              </a:rPr>
              <a:t> </a:t>
            </a:r>
            <a:r>
              <a:rPr lang="en-US" sz="4800" b="1" smtClean="0">
                <a:latin typeface="Times New Roman" pitchFamily="18" charset="0"/>
                <a:cs typeface="Times New Roman" pitchFamily="18" charset="0"/>
              </a:rPr>
              <a:t>Là những </a:t>
            </a:r>
            <a:r>
              <a:rPr lang="en-US" sz="4800" b="1">
                <a:latin typeface="Times New Roman" pitchFamily="18" charset="0"/>
                <a:cs typeface="Times New Roman" pitchFamily="18" charset="0"/>
              </a:rPr>
              <a:t>từ chỉ người, sự vật, hiện tượng, khái niệm; kết hợp các từ đứng trước hoặc sau để tạo thành cụm danh từ; làm chủ ngữ trong câu; làm vị ngữ trong câu (</a:t>
            </a:r>
            <a:r>
              <a:rPr lang="en-US" sz="4800" b="1" smtClean="0">
                <a:latin typeface="Times New Roman" pitchFamily="18" charset="0"/>
                <a:cs typeface="Times New Roman" pitchFamily="18" charset="0"/>
              </a:rPr>
              <a:t>khi danh từ </a:t>
            </a:r>
            <a:r>
              <a:rPr lang="en-US" sz="4800" b="1">
                <a:latin typeface="Times New Roman" pitchFamily="18" charset="0"/>
                <a:cs typeface="Times New Roman" pitchFamily="18" charset="0"/>
              </a:rPr>
              <a:t>kết hợp với từ “là”) </a:t>
            </a:r>
          </a:p>
        </p:txBody>
      </p:sp>
    </p:spTree>
    <p:extLst>
      <p:ext uri="{BB962C8B-B14F-4D97-AF65-F5344CB8AC3E}">
        <p14:creationId xmlns:p14="http://schemas.microsoft.com/office/powerpoint/2010/main" val="3477239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10800000">
            <a:off x="-24680" y="-1"/>
            <a:ext cx="12241360" cy="6857999"/>
            <a:chOff x="-24680" y="-27384"/>
            <a:chExt cx="12241360" cy="6905348"/>
          </a:xfrm>
        </p:grpSpPr>
        <p:grpSp>
          <p:nvGrpSpPr>
            <p:cNvPr id="3" name="Group 2"/>
            <p:cNvGrpSpPr/>
            <p:nvPr/>
          </p:nvGrpSpPr>
          <p:grpSpPr>
            <a:xfrm>
              <a:off x="-24680" y="-27384"/>
              <a:ext cx="12241360" cy="6905348"/>
              <a:chOff x="-24680" y="-27384"/>
              <a:chExt cx="12241360" cy="6905348"/>
            </a:xfrm>
          </p:grpSpPr>
          <p:pic>
            <p:nvPicPr>
              <p:cNvPr id="5"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4"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graphicFrame>
        <p:nvGraphicFramePr>
          <p:cNvPr id="7" name="Table 6"/>
          <p:cNvGraphicFramePr>
            <a:graphicFrameLocks noGrp="1"/>
          </p:cNvGraphicFramePr>
          <p:nvPr>
            <p:extLst>
              <p:ext uri="{D42A27DB-BD31-4B8C-83A1-F6EECF244321}">
                <p14:modId xmlns:p14="http://schemas.microsoft.com/office/powerpoint/2010/main" val="2665354446"/>
              </p:ext>
            </p:extLst>
          </p:nvPr>
        </p:nvGraphicFramePr>
        <p:xfrm>
          <a:off x="623392" y="826260"/>
          <a:ext cx="11041224" cy="5843100"/>
        </p:xfrm>
        <a:graphic>
          <a:graphicData uri="http://schemas.openxmlformats.org/drawingml/2006/table">
            <a:tbl>
              <a:tblPr firstRow="1" firstCol="1" lastRow="1" lastCol="1" bandRow="1" bandCol="1">
                <a:tableStyleId>{5940675A-B579-460E-94D1-54222C63F5DA}</a:tableStyleId>
              </a:tblPr>
              <a:tblGrid>
                <a:gridCol w="3816424"/>
                <a:gridCol w="3672408"/>
                <a:gridCol w="3552392"/>
              </a:tblGrid>
              <a:tr h="1947700">
                <a:tc>
                  <a:txBody>
                    <a:bodyPr/>
                    <a:lstStyle/>
                    <a:p>
                      <a:pPr algn="ctr">
                        <a:spcAft>
                          <a:spcPts val="0"/>
                        </a:spcAft>
                      </a:pPr>
                      <a:r>
                        <a:rPr lang="en-US" sz="5400" b="1" smtClean="0">
                          <a:solidFill>
                            <a:schemeClr val="tx1"/>
                          </a:solidFill>
                          <a:effectLst/>
                          <a:latin typeface="Times New Roman" pitchFamily="18" charset="0"/>
                          <a:cs typeface="Times New Roman" pitchFamily="18" charset="0"/>
                        </a:rPr>
                        <a:t>Từ</a:t>
                      </a:r>
                      <a:endParaRPr lang="en-US" sz="5400" b="1">
                        <a:solidFill>
                          <a:schemeClr val="tx1"/>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5400" b="1">
                          <a:solidFill>
                            <a:schemeClr val="tx1"/>
                          </a:solidFill>
                          <a:effectLst/>
                          <a:latin typeface="Times New Roman" pitchFamily="18" charset="0"/>
                          <a:cs typeface="Times New Roman" pitchFamily="18" charset="0"/>
                        </a:rPr>
                        <a:t>Vốn thuộc </a:t>
                      </a:r>
                    </a:p>
                    <a:p>
                      <a:pPr algn="ctr">
                        <a:spcAft>
                          <a:spcPts val="0"/>
                        </a:spcAft>
                      </a:pPr>
                      <a:r>
                        <a:rPr lang="en-US" sz="5400" b="1">
                          <a:solidFill>
                            <a:schemeClr val="tx1"/>
                          </a:solidFill>
                          <a:effectLst/>
                          <a:latin typeface="Times New Roman" pitchFamily="18" charset="0"/>
                          <a:cs typeface="Times New Roman" pitchFamily="18" charset="0"/>
                        </a:rPr>
                        <a:t>từ loại</a:t>
                      </a:r>
                      <a:endParaRPr lang="en-US" sz="5400" b="1">
                        <a:solidFill>
                          <a:schemeClr val="tx1"/>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r>
                        <a:rPr lang="en-US" sz="5400" b="1">
                          <a:solidFill>
                            <a:schemeClr val="tx1"/>
                          </a:solidFill>
                          <a:effectLst/>
                          <a:latin typeface="Times New Roman" pitchFamily="18" charset="0"/>
                          <a:cs typeface="Times New Roman" pitchFamily="18" charset="0"/>
                        </a:rPr>
                        <a:t>Từ loại </a:t>
                      </a:r>
                    </a:p>
                    <a:p>
                      <a:pPr algn="ctr">
                        <a:spcAft>
                          <a:spcPts val="0"/>
                        </a:spcAft>
                      </a:pPr>
                      <a:r>
                        <a:rPr lang="en-US" sz="5400" b="1">
                          <a:solidFill>
                            <a:schemeClr val="tx1"/>
                          </a:solidFill>
                          <a:effectLst/>
                          <a:latin typeface="Times New Roman" pitchFamily="18" charset="0"/>
                          <a:cs typeface="Times New Roman" pitchFamily="18" charset="0"/>
                        </a:rPr>
                        <a:t>được dùng </a:t>
                      </a:r>
                      <a:endParaRPr lang="en-US" sz="5400" b="1">
                        <a:solidFill>
                          <a:schemeClr val="tx1"/>
                        </a:solidFill>
                        <a:effectLst/>
                        <a:latin typeface="Times New Roman" pitchFamily="18" charset="0"/>
                        <a:ea typeface="Times New Roman"/>
                        <a:cs typeface="Times New Roman" pitchFamily="18" charset="0"/>
                      </a:endParaRPr>
                    </a:p>
                  </a:txBody>
                  <a:tcPr marT="0" marB="0" anchor="ctr"/>
                </a:tc>
              </a:tr>
              <a:tr h="973850">
                <a:tc>
                  <a:txBody>
                    <a:bodyPr/>
                    <a:lstStyle/>
                    <a:p>
                      <a:pPr algn="l">
                        <a:spcAft>
                          <a:spcPts val="0"/>
                        </a:spcAft>
                      </a:pPr>
                      <a:r>
                        <a:rPr lang="en-US" sz="5400" smtClean="0">
                          <a:solidFill>
                            <a:srgbClr val="C00000"/>
                          </a:solidFill>
                          <a:effectLst/>
                          <a:latin typeface="Times New Roman" pitchFamily="18" charset="0"/>
                          <a:cs typeface="Times New Roman" pitchFamily="18" charset="0"/>
                        </a:rPr>
                        <a:t>a) tròn</a:t>
                      </a:r>
                      <a:endParaRPr lang="en-US" sz="5400">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54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5400">
                        <a:effectLst/>
                        <a:latin typeface="Times New Roman" pitchFamily="18" charset="0"/>
                        <a:ea typeface="Times New Roman"/>
                        <a:cs typeface="Times New Roman" pitchFamily="18" charset="0"/>
                      </a:endParaRPr>
                    </a:p>
                  </a:txBody>
                  <a:tcPr marT="0" marB="0" anchor="ctr"/>
                </a:tc>
              </a:tr>
              <a:tr h="973850">
                <a:tc>
                  <a:txBody>
                    <a:bodyPr/>
                    <a:lstStyle/>
                    <a:p>
                      <a:pPr algn="l">
                        <a:spcAft>
                          <a:spcPts val="0"/>
                        </a:spcAft>
                      </a:pPr>
                      <a:r>
                        <a:rPr lang="en-US" sz="5400" smtClean="0">
                          <a:solidFill>
                            <a:srgbClr val="C00000"/>
                          </a:solidFill>
                          <a:effectLst/>
                          <a:latin typeface="Times New Roman" pitchFamily="18" charset="0"/>
                          <a:cs typeface="Times New Roman" pitchFamily="18" charset="0"/>
                        </a:rPr>
                        <a:t>b) lý </a:t>
                      </a:r>
                      <a:r>
                        <a:rPr lang="en-US" sz="5400">
                          <a:solidFill>
                            <a:srgbClr val="C00000"/>
                          </a:solidFill>
                          <a:effectLst/>
                          <a:latin typeface="Times New Roman" pitchFamily="18" charset="0"/>
                          <a:cs typeface="Times New Roman" pitchFamily="18" charset="0"/>
                        </a:rPr>
                        <a:t>tưởng</a:t>
                      </a:r>
                      <a:endParaRPr lang="en-US" sz="5400">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54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5400">
                        <a:effectLst/>
                        <a:latin typeface="Times New Roman" pitchFamily="18" charset="0"/>
                        <a:ea typeface="Times New Roman"/>
                        <a:cs typeface="Times New Roman" pitchFamily="18" charset="0"/>
                      </a:endParaRPr>
                    </a:p>
                  </a:txBody>
                  <a:tcPr marT="0" marB="0" anchor="ctr"/>
                </a:tc>
              </a:tr>
              <a:tr h="1947700">
                <a:tc>
                  <a:txBody>
                    <a:bodyPr/>
                    <a:lstStyle/>
                    <a:p>
                      <a:pPr algn="l">
                        <a:spcAft>
                          <a:spcPts val="0"/>
                        </a:spcAft>
                      </a:pPr>
                      <a:r>
                        <a:rPr lang="en-US" sz="5400" smtClean="0">
                          <a:solidFill>
                            <a:srgbClr val="C00000"/>
                          </a:solidFill>
                          <a:effectLst/>
                          <a:latin typeface="Times New Roman" pitchFamily="18" charset="0"/>
                          <a:cs typeface="Times New Roman" pitchFamily="18" charset="0"/>
                        </a:rPr>
                        <a:t>c) Băn khoăn</a:t>
                      </a:r>
                      <a:endParaRPr lang="en-US" sz="5400">
                        <a:solidFill>
                          <a:srgbClr val="C00000"/>
                        </a:solidFill>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5400">
                        <a:effectLst/>
                        <a:latin typeface="Times New Roman" pitchFamily="18" charset="0"/>
                        <a:ea typeface="Times New Roman"/>
                        <a:cs typeface="Times New Roman" pitchFamily="18" charset="0"/>
                      </a:endParaRPr>
                    </a:p>
                  </a:txBody>
                  <a:tcPr marT="0" marB="0" anchor="ctr"/>
                </a:tc>
                <a:tc>
                  <a:txBody>
                    <a:bodyPr/>
                    <a:lstStyle/>
                    <a:p>
                      <a:pPr algn="ctr">
                        <a:spcAft>
                          <a:spcPts val="0"/>
                        </a:spcAft>
                      </a:pPr>
                      <a:endParaRPr lang="en-US" sz="5400">
                        <a:effectLst/>
                        <a:latin typeface="Times New Roman" pitchFamily="18" charset="0"/>
                        <a:ea typeface="Times New Roman"/>
                        <a:cs typeface="Times New Roman" pitchFamily="18" charset="0"/>
                      </a:endParaRPr>
                    </a:p>
                  </a:txBody>
                  <a:tcPr marT="0" marB="0" anchor="ctr"/>
                </a:tc>
              </a:tr>
            </a:tbl>
          </a:graphicData>
        </a:graphic>
      </p:graphicFrame>
      <p:sp>
        <p:nvSpPr>
          <p:cNvPr id="8" name="Rectangle 1"/>
          <p:cNvSpPr>
            <a:spLocks noChangeArrowheads="1"/>
          </p:cNvSpPr>
          <p:nvPr/>
        </p:nvSpPr>
        <p:spPr bwMode="auto">
          <a:xfrm>
            <a:off x="239349" y="-4737"/>
            <a:ext cx="864096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Bài tập 5 tr.131</a:t>
            </a:r>
            <a:endParaRPr kumimoji="0" lang="en-US" sz="4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9" name="Rectangle 8"/>
          <p:cNvSpPr/>
          <p:nvPr/>
        </p:nvSpPr>
        <p:spPr>
          <a:xfrm>
            <a:off x="4964876" y="2780928"/>
            <a:ext cx="2427268" cy="923330"/>
          </a:xfrm>
          <a:prstGeom prst="rect">
            <a:avLst/>
          </a:prstGeom>
        </p:spPr>
        <p:txBody>
          <a:bodyPr wrap="none">
            <a:spAutoFit/>
          </a:bodyPr>
          <a:lstStyle/>
          <a:p>
            <a:pPr algn="ctr">
              <a:spcAft>
                <a:spcPts val="0"/>
              </a:spcAft>
            </a:pPr>
            <a:r>
              <a:rPr lang="en-US" sz="5400" b="1">
                <a:latin typeface="Times New Roman" pitchFamily="18" charset="0"/>
                <a:cs typeface="Times New Roman" pitchFamily="18" charset="0"/>
              </a:rPr>
              <a:t>Tính từ</a:t>
            </a:r>
            <a:endParaRPr lang="en-US" sz="5400" b="1">
              <a:latin typeface="Times New Roman" pitchFamily="18" charset="0"/>
              <a:ea typeface="Times New Roman"/>
              <a:cs typeface="Times New Roman" pitchFamily="18" charset="0"/>
            </a:endParaRPr>
          </a:p>
        </p:txBody>
      </p:sp>
      <p:sp>
        <p:nvSpPr>
          <p:cNvPr id="10" name="Rectangle 9"/>
          <p:cNvSpPr/>
          <p:nvPr/>
        </p:nvSpPr>
        <p:spPr>
          <a:xfrm>
            <a:off x="8704359" y="2780928"/>
            <a:ext cx="2581156" cy="923330"/>
          </a:xfrm>
          <a:prstGeom prst="rect">
            <a:avLst/>
          </a:prstGeom>
        </p:spPr>
        <p:txBody>
          <a:bodyPr wrap="none">
            <a:spAutoFit/>
          </a:bodyPr>
          <a:lstStyle/>
          <a:p>
            <a:pPr algn="ctr">
              <a:spcAft>
                <a:spcPts val="0"/>
              </a:spcAft>
            </a:pPr>
            <a:r>
              <a:rPr lang="en-US" sz="5400" b="1" smtClean="0">
                <a:latin typeface="Times New Roman" pitchFamily="18" charset="0"/>
                <a:cs typeface="Times New Roman" pitchFamily="18" charset="0"/>
              </a:rPr>
              <a:t>Động </a:t>
            </a:r>
            <a:r>
              <a:rPr lang="en-US" sz="5400" b="1">
                <a:latin typeface="Times New Roman" pitchFamily="18" charset="0"/>
                <a:cs typeface="Times New Roman" pitchFamily="18" charset="0"/>
              </a:rPr>
              <a:t>từ</a:t>
            </a:r>
            <a:endParaRPr lang="en-US" sz="5400" b="1">
              <a:latin typeface="Times New Roman" pitchFamily="18" charset="0"/>
              <a:ea typeface="Times New Roman"/>
              <a:cs typeface="Times New Roman" pitchFamily="18" charset="0"/>
            </a:endParaRPr>
          </a:p>
        </p:txBody>
      </p:sp>
      <p:sp>
        <p:nvSpPr>
          <p:cNvPr id="11" name="Rectangle 10"/>
          <p:cNvSpPr/>
          <p:nvPr/>
        </p:nvSpPr>
        <p:spPr>
          <a:xfrm>
            <a:off x="4868697" y="3801814"/>
            <a:ext cx="2619628" cy="923330"/>
          </a:xfrm>
          <a:prstGeom prst="rect">
            <a:avLst/>
          </a:prstGeom>
        </p:spPr>
        <p:txBody>
          <a:bodyPr wrap="none">
            <a:spAutoFit/>
          </a:bodyPr>
          <a:lstStyle/>
          <a:p>
            <a:pPr algn="ctr">
              <a:spcAft>
                <a:spcPts val="0"/>
              </a:spcAft>
            </a:pPr>
            <a:r>
              <a:rPr lang="en-US" sz="5400" b="1" smtClean="0">
                <a:latin typeface="Times New Roman" pitchFamily="18" charset="0"/>
                <a:cs typeface="Times New Roman" pitchFamily="18" charset="0"/>
              </a:rPr>
              <a:t>Danh từ</a:t>
            </a:r>
            <a:endParaRPr lang="en-US" sz="5400" b="1">
              <a:latin typeface="Times New Roman" pitchFamily="18" charset="0"/>
              <a:ea typeface="Times New Roman"/>
              <a:cs typeface="Times New Roman" pitchFamily="18" charset="0"/>
            </a:endParaRPr>
          </a:p>
        </p:txBody>
      </p:sp>
      <p:sp>
        <p:nvSpPr>
          <p:cNvPr id="12" name="Rectangle 11"/>
          <p:cNvSpPr/>
          <p:nvPr/>
        </p:nvSpPr>
        <p:spPr>
          <a:xfrm>
            <a:off x="8709292" y="3801814"/>
            <a:ext cx="2427268" cy="923330"/>
          </a:xfrm>
          <a:prstGeom prst="rect">
            <a:avLst/>
          </a:prstGeom>
        </p:spPr>
        <p:txBody>
          <a:bodyPr wrap="none">
            <a:spAutoFit/>
          </a:bodyPr>
          <a:lstStyle/>
          <a:p>
            <a:pPr algn="ctr">
              <a:spcAft>
                <a:spcPts val="0"/>
              </a:spcAft>
            </a:pPr>
            <a:r>
              <a:rPr lang="en-US" sz="5400" b="1">
                <a:latin typeface="Times New Roman" pitchFamily="18" charset="0"/>
                <a:cs typeface="Times New Roman" pitchFamily="18" charset="0"/>
              </a:rPr>
              <a:t>Tính từ</a:t>
            </a:r>
            <a:endParaRPr lang="en-US" sz="5400" b="1">
              <a:latin typeface="Times New Roman" pitchFamily="18" charset="0"/>
              <a:ea typeface="Times New Roman"/>
              <a:cs typeface="Times New Roman" pitchFamily="18" charset="0"/>
            </a:endParaRPr>
          </a:p>
        </p:txBody>
      </p:sp>
      <p:sp>
        <p:nvSpPr>
          <p:cNvPr id="13" name="Rectangle 12"/>
          <p:cNvSpPr/>
          <p:nvPr/>
        </p:nvSpPr>
        <p:spPr>
          <a:xfrm>
            <a:off x="4964876" y="5169966"/>
            <a:ext cx="2427268" cy="923330"/>
          </a:xfrm>
          <a:prstGeom prst="rect">
            <a:avLst/>
          </a:prstGeom>
        </p:spPr>
        <p:txBody>
          <a:bodyPr wrap="none">
            <a:spAutoFit/>
          </a:bodyPr>
          <a:lstStyle/>
          <a:p>
            <a:pPr algn="ctr">
              <a:spcAft>
                <a:spcPts val="0"/>
              </a:spcAft>
            </a:pPr>
            <a:r>
              <a:rPr lang="en-US" sz="5400" b="1">
                <a:latin typeface="Times New Roman" pitchFamily="18" charset="0"/>
                <a:cs typeface="Times New Roman" pitchFamily="18" charset="0"/>
              </a:rPr>
              <a:t>Tính từ</a:t>
            </a:r>
            <a:endParaRPr lang="en-US" sz="5400" b="1">
              <a:latin typeface="Times New Roman" pitchFamily="18" charset="0"/>
              <a:ea typeface="Times New Roman"/>
              <a:cs typeface="Times New Roman" pitchFamily="18" charset="0"/>
            </a:endParaRPr>
          </a:p>
        </p:txBody>
      </p:sp>
      <p:sp>
        <p:nvSpPr>
          <p:cNvPr id="14" name="Rectangle 13"/>
          <p:cNvSpPr/>
          <p:nvPr/>
        </p:nvSpPr>
        <p:spPr>
          <a:xfrm>
            <a:off x="8588940" y="5157192"/>
            <a:ext cx="2619628" cy="923330"/>
          </a:xfrm>
          <a:prstGeom prst="rect">
            <a:avLst/>
          </a:prstGeom>
        </p:spPr>
        <p:txBody>
          <a:bodyPr wrap="none">
            <a:spAutoFit/>
          </a:bodyPr>
          <a:lstStyle/>
          <a:p>
            <a:pPr algn="ctr">
              <a:spcAft>
                <a:spcPts val="0"/>
              </a:spcAft>
            </a:pPr>
            <a:r>
              <a:rPr lang="en-US" sz="5400" b="1" smtClean="0">
                <a:latin typeface="Times New Roman" pitchFamily="18" charset="0"/>
                <a:cs typeface="Times New Roman" pitchFamily="18" charset="0"/>
              </a:rPr>
              <a:t>Danh từ</a:t>
            </a:r>
            <a:endParaRPr lang="en-US" sz="5400" b="1">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23932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10800000">
            <a:off x="-24680" y="-1"/>
            <a:ext cx="12241360" cy="6857999"/>
            <a:chOff x="-24680" y="-27384"/>
            <a:chExt cx="12241360" cy="6905348"/>
          </a:xfrm>
        </p:grpSpPr>
        <p:grpSp>
          <p:nvGrpSpPr>
            <p:cNvPr id="3" name="Group 2"/>
            <p:cNvGrpSpPr/>
            <p:nvPr/>
          </p:nvGrpSpPr>
          <p:grpSpPr>
            <a:xfrm>
              <a:off x="-24680" y="-27384"/>
              <a:ext cx="12241360" cy="6905348"/>
              <a:chOff x="-24680" y="-27384"/>
              <a:chExt cx="12241360" cy="6905348"/>
            </a:xfrm>
          </p:grpSpPr>
          <p:pic>
            <p:nvPicPr>
              <p:cNvPr id="5"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4"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527381" y="58571"/>
            <a:ext cx="10945216" cy="6494085"/>
          </a:xfrm>
          <a:prstGeom prst="rect">
            <a:avLst/>
          </a:prstGeom>
        </p:spPr>
        <p:txBody>
          <a:bodyPr wrap="square">
            <a:spAutoFit/>
          </a:bodyPr>
          <a:lstStyle/>
          <a:p>
            <a:pPr algn="just"/>
            <a:r>
              <a:rPr lang="en-US" sz="3200" b="1">
                <a:latin typeface="Times New Roman" pitchFamily="18" charset="0"/>
                <a:cs typeface="Times New Roman" pitchFamily="18" charset="0"/>
              </a:rPr>
              <a:t>Bài tập 1 tr.132: Hãy xếp các từ in đậm trong những câu sau đây vào cột thích hợp (theo bảng mẫu) ở dưới.</a:t>
            </a:r>
          </a:p>
          <a:p>
            <a:pPr algn="just"/>
            <a:r>
              <a:rPr lang="en-US" sz="3200" b="1">
                <a:latin typeface="Times New Roman" pitchFamily="18" charset="0"/>
                <a:cs typeface="Times New Roman" pitchFamily="18" charset="0"/>
              </a:rPr>
              <a:t>a) Một lát sau không phải </a:t>
            </a:r>
            <a:r>
              <a:rPr lang="en-US" sz="3200" b="1">
                <a:solidFill>
                  <a:srgbClr val="C00000"/>
                </a:solidFill>
                <a:latin typeface="Times New Roman" pitchFamily="18" charset="0"/>
                <a:cs typeface="Times New Roman" pitchFamily="18" charset="0"/>
              </a:rPr>
              <a:t>chỉ </a:t>
            </a:r>
            <a:r>
              <a:rPr lang="en-US" sz="3200" b="1">
                <a:latin typeface="Times New Roman" pitchFamily="18" charset="0"/>
                <a:cs typeface="Times New Roman" pitchFamily="18" charset="0"/>
              </a:rPr>
              <a:t>có </a:t>
            </a:r>
            <a:r>
              <a:rPr lang="en-US" sz="3200" b="1">
                <a:solidFill>
                  <a:srgbClr val="C00000"/>
                </a:solidFill>
                <a:latin typeface="Times New Roman" pitchFamily="18" charset="0"/>
                <a:cs typeface="Times New Roman" pitchFamily="18" charset="0"/>
              </a:rPr>
              <a:t>ba </a:t>
            </a:r>
            <a:r>
              <a:rPr lang="en-US" sz="3200" b="1">
                <a:latin typeface="Times New Roman" pitchFamily="18" charset="0"/>
                <a:cs typeface="Times New Roman" pitchFamily="18" charset="0"/>
              </a:rPr>
              <a:t>đứa mà </a:t>
            </a:r>
            <a:r>
              <a:rPr lang="en-US" sz="3200" b="1">
                <a:solidFill>
                  <a:srgbClr val="C00000"/>
                </a:solidFill>
                <a:latin typeface="Times New Roman" pitchFamily="18" charset="0"/>
                <a:cs typeface="Times New Roman" pitchFamily="18" charset="0"/>
              </a:rPr>
              <a:t>cả</a:t>
            </a:r>
            <a:r>
              <a:rPr lang="en-US" sz="3200" b="1">
                <a:latin typeface="Times New Roman" pitchFamily="18" charset="0"/>
                <a:cs typeface="Times New Roman" pitchFamily="18" charset="0"/>
              </a:rPr>
              <a:t> một lũ trẻ </a:t>
            </a:r>
            <a:r>
              <a:rPr lang="en-US" sz="3200" b="1" smtClean="0">
                <a:solidFill>
                  <a:srgbClr val="C00000"/>
                </a:solidFill>
                <a:latin typeface="Times New Roman" pitchFamily="18" charset="0"/>
                <a:cs typeface="Times New Roman" pitchFamily="18" charset="0"/>
              </a:rPr>
              <a:t>ở</a:t>
            </a:r>
            <a:r>
              <a:rPr lang="en-US" sz="3200" b="1" smtClean="0">
                <a:latin typeface="Times New Roman" pitchFamily="18" charset="0"/>
                <a:cs typeface="Times New Roman" pitchFamily="18" charset="0"/>
              </a:rPr>
              <a:t> </a:t>
            </a:r>
            <a:r>
              <a:rPr lang="en-US" sz="3200" b="1">
                <a:latin typeface="Times New Roman" pitchFamily="18" charset="0"/>
                <a:cs typeface="Times New Roman" pitchFamily="18" charset="0"/>
              </a:rPr>
              <a:t>tầng dưới lần lượt chạy lên.</a:t>
            </a:r>
          </a:p>
          <a:p>
            <a:pPr algn="just"/>
            <a:r>
              <a:rPr lang="en-US" sz="3200" b="1">
                <a:latin typeface="Times New Roman" pitchFamily="18" charset="0"/>
                <a:cs typeface="Times New Roman" pitchFamily="18" charset="0"/>
              </a:rPr>
              <a:t>b) Trong cuộc đời kháng chiến </a:t>
            </a:r>
            <a:r>
              <a:rPr lang="en-US" sz="3200" b="1">
                <a:solidFill>
                  <a:srgbClr val="C00000"/>
                </a:solidFill>
                <a:latin typeface="Times New Roman" pitchFamily="18" charset="0"/>
                <a:cs typeface="Times New Roman" pitchFamily="18" charset="0"/>
              </a:rPr>
              <a:t>của</a:t>
            </a:r>
            <a:r>
              <a:rPr lang="en-US" sz="3200" b="1">
                <a:latin typeface="Times New Roman" pitchFamily="18" charset="0"/>
                <a:cs typeface="Times New Roman" pitchFamily="18" charset="0"/>
              </a:rPr>
              <a:t> tôi, </a:t>
            </a:r>
            <a:r>
              <a:rPr lang="en-US" sz="3200" b="1">
                <a:solidFill>
                  <a:srgbClr val="C00000"/>
                </a:solidFill>
                <a:latin typeface="Times New Roman" pitchFamily="18" charset="0"/>
                <a:cs typeface="Times New Roman" pitchFamily="18" charset="0"/>
              </a:rPr>
              <a:t>tôi</a:t>
            </a:r>
            <a:r>
              <a:rPr lang="en-US" sz="3200" b="1">
                <a:latin typeface="Times New Roman" pitchFamily="18" charset="0"/>
                <a:cs typeface="Times New Roman" pitchFamily="18" charset="0"/>
              </a:rPr>
              <a:t> chứng kiến không biết </a:t>
            </a:r>
            <a:r>
              <a:rPr lang="en-US" sz="3200" b="1">
                <a:solidFill>
                  <a:srgbClr val="C00000"/>
                </a:solidFill>
                <a:latin typeface="Times New Roman" pitchFamily="18" charset="0"/>
                <a:cs typeface="Times New Roman" pitchFamily="18" charset="0"/>
              </a:rPr>
              <a:t>bao nhiêu </a:t>
            </a:r>
            <a:r>
              <a:rPr lang="en-US" sz="3200" b="1">
                <a:latin typeface="Times New Roman" pitchFamily="18" charset="0"/>
                <a:cs typeface="Times New Roman" pitchFamily="18" charset="0"/>
              </a:rPr>
              <a:t>cuộc chia tay, </a:t>
            </a:r>
            <a:r>
              <a:rPr lang="en-US" sz="3200" b="1">
                <a:solidFill>
                  <a:srgbClr val="C00000"/>
                </a:solidFill>
                <a:latin typeface="Times New Roman" pitchFamily="18" charset="0"/>
                <a:cs typeface="Times New Roman" pitchFamily="18" charset="0"/>
              </a:rPr>
              <a:t>nhưng</a:t>
            </a:r>
            <a:r>
              <a:rPr lang="en-US" sz="3200" b="1">
                <a:latin typeface="Times New Roman" pitchFamily="18" charset="0"/>
                <a:cs typeface="Times New Roman" pitchFamily="18" charset="0"/>
              </a:rPr>
              <a:t> chưa </a:t>
            </a:r>
            <a:r>
              <a:rPr lang="en-US" sz="3200" b="1">
                <a:solidFill>
                  <a:srgbClr val="C00000"/>
                </a:solidFill>
                <a:latin typeface="Times New Roman" pitchFamily="18" charset="0"/>
                <a:cs typeface="Times New Roman" pitchFamily="18" charset="0"/>
              </a:rPr>
              <a:t>bao giờ</a:t>
            </a:r>
            <a:r>
              <a:rPr lang="en-US" sz="3200" b="1">
                <a:latin typeface="Times New Roman" pitchFamily="18" charset="0"/>
                <a:cs typeface="Times New Roman" pitchFamily="18" charset="0"/>
              </a:rPr>
              <a:t>, tôi bị xúc động </a:t>
            </a:r>
            <a:r>
              <a:rPr lang="en-US" sz="3200" b="1">
                <a:solidFill>
                  <a:srgbClr val="C00000"/>
                </a:solidFill>
                <a:latin typeface="Times New Roman" pitchFamily="18" charset="0"/>
                <a:cs typeface="Times New Roman" pitchFamily="18" charset="0"/>
              </a:rPr>
              <a:t>như</a:t>
            </a:r>
            <a:r>
              <a:rPr lang="en-US" sz="3200" b="1">
                <a:latin typeface="Times New Roman" pitchFamily="18" charset="0"/>
                <a:cs typeface="Times New Roman" pitchFamily="18" charset="0"/>
              </a:rPr>
              <a:t> lần </a:t>
            </a:r>
            <a:r>
              <a:rPr lang="en-US" sz="3200" b="1">
                <a:solidFill>
                  <a:srgbClr val="C00000"/>
                </a:solidFill>
                <a:latin typeface="Times New Roman" pitchFamily="18" charset="0"/>
                <a:cs typeface="Times New Roman" pitchFamily="18" charset="0"/>
              </a:rPr>
              <a:t>ấy</a:t>
            </a:r>
            <a:r>
              <a:rPr lang="en-US" sz="3200" b="1">
                <a:latin typeface="Times New Roman" pitchFamily="18" charset="0"/>
                <a:cs typeface="Times New Roman" pitchFamily="18" charset="0"/>
              </a:rPr>
              <a:t>.</a:t>
            </a:r>
          </a:p>
          <a:p>
            <a:pPr algn="just"/>
            <a:r>
              <a:rPr lang="en-US" sz="3200" b="1">
                <a:latin typeface="Times New Roman" pitchFamily="18" charset="0"/>
                <a:cs typeface="Times New Roman" pitchFamily="18" charset="0"/>
              </a:rPr>
              <a:t>c) Ngoài cửa sổ </a:t>
            </a:r>
            <a:r>
              <a:rPr lang="en-US" sz="3200" b="1">
                <a:solidFill>
                  <a:srgbClr val="C00000"/>
                </a:solidFill>
                <a:latin typeface="Times New Roman" pitchFamily="18" charset="0"/>
                <a:cs typeface="Times New Roman" pitchFamily="18" charset="0"/>
              </a:rPr>
              <a:t>bấy giờ những </a:t>
            </a:r>
            <a:r>
              <a:rPr lang="en-US" sz="3200" b="1">
                <a:latin typeface="Times New Roman" pitchFamily="18" charset="0"/>
                <a:cs typeface="Times New Roman" pitchFamily="18" charset="0"/>
              </a:rPr>
              <a:t>bông hoa bằng lăng </a:t>
            </a:r>
            <a:r>
              <a:rPr lang="en-US" sz="3200" b="1">
                <a:solidFill>
                  <a:srgbClr val="C00000"/>
                </a:solidFill>
                <a:latin typeface="Times New Roman" pitchFamily="18" charset="0"/>
                <a:cs typeface="Times New Roman" pitchFamily="18" charset="0"/>
              </a:rPr>
              <a:t>đã </a:t>
            </a:r>
            <a:r>
              <a:rPr lang="en-US" sz="3200" b="1">
                <a:latin typeface="Times New Roman" pitchFamily="18" charset="0"/>
                <a:cs typeface="Times New Roman" pitchFamily="18" charset="0"/>
              </a:rPr>
              <a:t>thưa thớt – cái giống hoa n</a:t>
            </a:r>
            <a:r>
              <a:rPr lang="en-US" sz="3200" b="1">
                <a:solidFill>
                  <a:srgbClr val="C00000"/>
                </a:solidFill>
                <a:latin typeface="Times New Roman" pitchFamily="18" charset="0"/>
                <a:cs typeface="Times New Roman" pitchFamily="18" charset="0"/>
              </a:rPr>
              <a:t>gay</a:t>
            </a:r>
            <a:r>
              <a:rPr lang="en-US" sz="3200" b="1">
                <a:latin typeface="Times New Roman" pitchFamily="18" charset="0"/>
                <a:cs typeface="Times New Roman" pitchFamily="18" charset="0"/>
              </a:rPr>
              <a:t> khi </a:t>
            </a:r>
            <a:r>
              <a:rPr lang="en-US" sz="3200" b="1">
                <a:solidFill>
                  <a:srgbClr val="C00000"/>
                </a:solidFill>
                <a:latin typeface="Times New Roman" pitchFamily="18" charset="0"/>
                <a:cs typeface="Times New Roman" pitchFamily="18" charset="0"/>
              </a:rPr>
              <a:t>mới </a:t>
            </a:r>
            <a:r>
              <a:rPr lang="en-US" sz="3200" b="1">
                <a:latin typeface="Times New Roman" pitchFamily="18" charset="0"/>
                <a:cs typeface="Times New Roman" pitchFamily="18" charset="0"/>
              </a:rPr>
              <a:t>nở, màu sắc </a:t>
            </a:r>
            <a:r>
              <a:rPr lang="en-US" sz="3200" b="1">
                <a:solidFill>
                  <a:srgbClr val="C00000"/>
                </a:solidFill>
                <a:latin typeface="Times New Roman" pitchFamily="18" charset="0"/>
                <a:cs typeface="Times New Roman" pitchFamily="18" charset="0"/>
              </a:rPr>
              <a:t>đã</a:t>
            </a:r>
            <a:r>
              <a:rPr lang="en-US" sz="3200" b="1">
                <a:latin typeface="Times New Roman" pitchFamily="18" charset="0"/>
                <a:cs typeface="Times New Roman" pitchFamily="18" charset="0"/>
              </a:rPr>
              <a:t> nhợt nhạt.</a:t>
            </a:r>
          </a:p>
          <a:p>
            <a:pPr algn="just"/>
            <a:r>
              <a:rPr lang="en-US" sz="3200" b="1">
                <a:latin typeface="Times New Roman" pitchFamily="18" charset="0"/>
                <a:cs typeface="Times New Roman" pitchFamily="18" charset="0"/>
              </a:rPr>
              <a:t>d) – </a:t>
            </a:r>
            <a:r>
              <a:rPr lang="en-US" sz="3200" b="1">
                <a:solidFill>
                  <a:srgbClr val="C00000"/>
                </a:solidFill>
                <a:latin typeface="Times New Roman" pitchFamily="18" charset="0"/>
                <a:cs typeface="Times New Roman" pitchFamily="18" charset="0"/>
              </a:rPr>
              <a:t>Trời ơi</a:t>
            </a:r>
            <a:r>
              <a:rPr lang="en-US" sz="3200" b="1">
                <a:latin typeface="Times New Roman" pitchFamily="18" charset="0"/>
                <a:cs typeface="Times New Roman" pitchFamily="18" charset="0"/>
              </a:rPr>
              <a:t>, </a:t>
            </a:r>
            <a:r>
              <a:rPr lang="en-US" sz="3200" b="1">
                <a:solidFill>
                  <a:srgbClr val="C00000"/>
                </a:solidFill>
                <a:latin typeface="Times New Roman" pitchFamily="18" charset="0"/>
                <a:cs typeface="Times New Roman" pitchFamily="18" charset="0"/>
              </a:rPr>
              <a:t>chỉ</a:t>
            </a:r>
            <a:r>
              <a:rPr lang="en-US" sz="3200" b="1">
                <a:latin typeface="Times New Roman" pitchFamily="18" charset="0"/>
                <a:cs typeface="Times New Roman" pitchFamily="18" charset="0"/>
              </a:rPr>
              <a:t> còn có </a:t>
            </a:r>
            <a:r>
              <a:rPr lang="en-US" sz="3200" b="1">
                <a:solidFill>
                  <a:srgbClr val="C00000"/>
                </a:solidFill>
                <a:latin typeface="Times New Roman" pitchFamily="18" charset="0"/>
                <a:cs typeface="Times New Roman" pitchFamily="18" charset="0"/>
              </a:rPr>
              <a:t>năm </a:t>
            </a:r>
            <a:r>
              <a:rPr lang="en-US" sz="3200" b="1" smtClean="0">
                <a:latin typeface="Times New Roman" pitchFamily="18" charset="0"/>
                <a:cs typeface="Times New Roman" pitchFamily="18" charset="0"/>
              </a:rPr>
              <a:t>phút!</a:t>
            </a:r>
            <a:endParaRPr lang="en-US" sz="3200" b="1">
              <a:latin typeface="Times New Roman" pitchFamily="18" charset="0"/>
              <a:cs typeface="Times New Roman" pitchFamily="18" charset="0"/>
            </a:endParaRPr>
          </a:p>
          <a:p>
            <a:pPr algn="just"/>
            <a:r>
              <a:rPr lang="en-US" sz="3200" b="1">
                <a:latin typeface="Times New Roman" pitchFamily="18" charset="0"/>
                <a:cs typeface="Times New Roman" pitchFamily="18" charset="0"/>
              </a:rPr>
              <a:t>e) – Quê anh ở </a:t>
            </a:r>
            <a:r>
              <a:rPr lang="en-US" sz="3200" b="1">
                <a:solidFill>
                  <a:srgbClr val="C00000"/>
                </a:solidFill>
                <a:latin typeface="Times New Roman" pitchFamily="18" charset="0"/>
                <a:cs typeface="Times New Roman" pitchFamily="18" charset="0"/>
              </a:rPr>
              <a:t>đâu</a:t>
            </a:r>
            <a:r>
              <a:rPr lang="en-US" sz="3200" b="1">
                <a:latin typeface="Times New Roman" pitchFamily="18" charset="0"/>
                <a:cs typeface="Times New Roman" pitchFamily="18" charset="0"/>
              </a:rPr>
              <a:t> thế ? – Họa sĩ hỏi.</a:t>
            </a:r>
          </a:p>
          <a:p>
            <a:pPr algn="just"/>
            <a:r>
              <a:rPr lang="en-US" sz="3200" b="1">
                <a:latin typeface="Times New Roman" pitchFamily="18" charset="0"/>
                <a:cs typeface="Times New Roman" pitchFamily="18" charset="0"/>
              </a:rPr>
              <a:t>g) – Đã bao giờ Tuấn... sang bên kia chưa </a:t>
            </a:r>
            <a:r>
              <a:rPr lang="en-US" sz="3200" b="1" smtClean="0">
                <a:solidFill>
                  <a:srgbClr val="C00000"/>
                </a:solidFill>
                <a:latin typeface="Times New Roman" pitchFamily="18" charset="0"/>
                <a:cs typeface="Times New Roman" pitchFamily="18" charset="0"/>
              </a:rPr>
              <a:t>hả</a:t>
            </a:r>
            <a:r>
              <a:rPr lang="en-US" sz="3200" b="1" smtClean="0">
                <a:latin typeface="Times New Roman" pitchFamily="18" charset="0"/>
                <a:cs typeface="Times New Roman" pitchFamily="18" charset="0"/>
              </a:rPr>
              <a:t>?</a:t>
            </a:r>
            <a:endParaRPr lang="en-US" sz="3200" b="1">
              <a:latin typeface="Times New Roman" pitchFamily="18" charset="0"/>
              <a:cs typeface="Times New Roman" pitchFamily="18" charset="0"/>
            </a:endParaRPr>
          </a:p>
          <a:p>
            <a:pPr algn="just"/>
            <a:r>
              <a:rPr lang="en-US" sz="3200" b="1">
                <a:latin typeface="Times New Roman" pitchFamily="18" charset="0"/>
                <a:cs typeface="Times New Roman" pitchFamily="18" charset="0"/>
              </a:rPr>
              <a:t>h) – Bố </a:t>
            </a:r>
            <a:r>
              <a:rPr lang="en-US" sz="3200" b="1">
                <a:solidFill>
                  <a:srgbClr val="C00000"/>
                </a:solidFill>
                <a:latin typeface="Times New Roman" pitchFamily="18" charset="0"/>
                <a:cs typeface="Times New Roman" pitchFamily="18" charset="0"/>
              </a:rPr>
              <a:t>đang </a:t>
            </a:r>
            <a:r>
              <a:rPr lang="en-US" sz="3200" b="1">
                <a:latin typeface="Times New Roman" pitchFamily="18" charset="0"/>
                <a:cs typeface="Times New Roman" pitchFamily="18" charset="0"/>
              </a:rPr>
              <a:t>sai con làm cái việc gì lạ thế?</a:t>
            </a:r>
          </a:p>
        </p:txBody>
      </p:sp>
    </p:spTree>
    <p:extLst>
      <p:ext uri="{BB962C8B-B14F-4D97-AF65-F5344CB8AC3E}">
        <p14:creationId xmlns:p14="http://schemas.microsoft.com/office/powerpoint/2010/main" val="1239322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10800000">
            <a:off x="-24680" y="-1"/>
            <a:ext cx="12241360" cy="6857999"/>
            <a:chOff x="-24680" y="-27384"/>
            <a:chExt cx="12241360" cy="6905348"/>
          </a:xfrm>
        </p:grpSpPr>
        <p:grpSp>
          <p:nvGrpSpPr>
            <p:cNvPr id="3" name="Group 2"/>
            <p:cNvGrpSpPr/>
            <p:nvPr/>
          </p:nvGrpSpPr>
          <p:grpSpPr>
            <a:xfrm>
              <a:off x="-24680" y="-27384"/>
              <a:ext cx="12241360" cy="6905348"/>
              <a:chOff x="-24680" y="-27384"/>
              <a:chExt cx="12241360" cy="6905348"/>
            </a:xfrm>
          </p:grpSpPr>
          <p:pic>
            <p:nvPicPr>
              <p:cNvPr id="5"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4"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623392" y="44624"/>
            <a:ext cx="10945216" cy="2092881"/>
          </a:xfrm>
          <a:prstGeom prst="rect">
            <a:avLst/>
          </a:prstGeom>
        </p:spPr>
        <p:txBody>
          <a:bodyPr wrap="square">
            <a:spAutoFit/>
          </a:bodyPr>
          <a:lstStyle/>
          <a:p>
            <a:pPr algn="just"/>
            <a:r>
              <a:rPr lang="en-US" sz="4200" b="1">
                <a:solidFill>
                  <a:srgbClr val="C00000"/>
                </a:solidFill>
                <a:latin typeface="Times New Roman" pitchFamily="18" charset="0"/>
                <a:cs typeface="Times New Roman" pitchFamily="18" charset="0"/>
              </a:rPr>
              <a:t>Bài tập 1 </a:t>
            </a:r>
            <a:r>
              <a:rPr lang="en-US" sz="4200" b="1" smtClean="0">
                <a:solidFill>
                  <a:srgbClr val="C00000"/>
                </a:solidFill>
                <a:latin typeface="Times New Roman" pitchFamily="18" charset="0"/>
                <a:cs typeface="Times New Roman" pitchFamily="18" charset="0"/>
              </a:rPr>
              <a:t>tr.132</a:t>
            </a:r>
          </a:p>
          <a:p>
            <a:pPr algn="just"/>
            <a:r>
              <a:rPr lang="en-US" sz="4400" b="1">
                <a:latin typeface="Times New Roman" pitchFamily="18" charset="0"/>
                <a:cs typeface="Times New Roman" pitchFamily="18" charset="0"/>
              </a:rPr>
              <a:t>a) Một lát sau không phải </a:t>
            </a:r>
            <a:r>
              <a:rPr lang="en-US" sz="4400" b="1">
                <a:solidFill>
                  <a:srgbClr val="C00000"/>
                </a:solidFill>
                <a:latin typeface="Times New Roman" pitchFamily="18" charset="0"/>
                <a:cs typeface="Times New Roman" pitchFamily="18" charset="0"/>
              </a:rPr>
              <a:t>chỉ </a:t>
            </a:r>
            <a:r>
              <a:rPr lang="en-US" sz="4400" b="1">
                <a:latin typeface="Times New Roman" pitchFamily="18" charset="0"/>
                <a:cs typeface="Times New Roman" pitchFamily="18" charset="0"/>
              </a:rPr>
              <a:t>có </a:t>
            </a:r>
            <a:r>
              <a:rPr lang="en-US" sz="4400" b="1">
                <a:solidFill>
                  <a:srgbClr val="C00000"/>
                </a:solidFill>
                <a:latin typeface="Times New Roman" pitchFamily="18" charset="0"/>
                <a:cs typeface="Times New Roman" pitchFamily="18" charset="0"/>
              </a:rPr>
              <a:t>ba </a:t>
            </a:r>
            <a:r>
              <a:rPr lang="en-US" sz="4400" b="1">
                <a:latin typeface="Times New Roman" pitchFamily="18" charset="0"/>
                <a:cs typeface="Times New Roman" pitchFamily="18" charset="0"/>
              </a:rPr>
              <a:t>đứa mà </a:t>
            </a:r>
            <a:r>
              <a:rPr lang="en-US" sz="4400" b="1">
                <a:solidFill>
                  <a:srgbClr val="C00000"/>
                </a:solidFill>
                <a:latin typeface="Times New Roman" pitchFamily="18" charset="0"/>
                <a:cs typeface="Times New Roman" pitchFamily="18" charset="0"/>
              </a:rPr>
              <a:t>cả</a:t>
            </a:r>
            <a:r>
              <a:rPr lang="en-US" sz="4400" b="1">
                <a:latin typeface="Times New Roman" pitchFamily="18" charset="0"/>
                <a:cs typeface="Times New Roman" pitchFamily="18" charset="0"/>
              </a:rPr>
              <a:t> một lũ trẻ </a:t>
            </a:r>
            <a:r>
              <a:rPr lang="en-US" sz="4400" b="1" smtClean="0">
                <a:solidFill>
                  <a:srgbClr val="C00000"/>
                </a:solidFill>
                <a:latin typeface="Times New Roman" pitchFamily="18" charset="0"/>
                <a:cs typeface="Times New Roman" pitchFamily="18" charset="0"/>
              </a:rPr>
              <a:t>ở</a:t>
            </a:r>
            <a:r>
              <a:rPr lang="en-US" sz="4400" b="1" smtClean="0">
                <a:latin typeface="Times New Roman" pitchFamily="18" charset="0"/>
                <a:cs typeface="Times New Roman" pitchFamily="18" charset="0"/>
              </a:rPr>
              <a:t> </a:t>
            </a:r>
            <a:r>
              <a:rPr lang="en-US" sz="4400" b="1">
                <a:latin typeface="Times New Roman" pitchFamily="18" charset="0"/>
                <a:cs typeface="Times New Roman" pitchFamily="18" charset="0"/>
              </a:rPr>
              <a:t>tầng dưới lần lượt chạy lên.</a:t>
            </a:r>
          </a:p>
        </p:txBody>
      </p:sp>
      <p:graphicFrame>
        <p:nvGraphicFramePr>
          <p:cNvPr id="8" name="Table 7"/>
          <p:cNvGraphicFramePr>
            <a:graphicFrameLocks noGrp="1"/>
          </p:cNvGraphicFramePr>
          <p:nvPr>
            <p:extLst>
              <p:ext uri="{D42A27DB-BD31-4B8C-83A1-F6EECF244321}">
                <p14:modId xmlns:p14="http://schemas.microsoft.com/office/powerpoint/2010/main" val="1035970054"/>
              </p:ext>
            </p:extLst>
          </p:nvPr>
        </p:nvGraphicFramePr>
        <p:xfrm>
          <a:off x="335356" y="2348880"/>
          <a:ext cx="11521287" cy="3744416"/>
        </p:xfrm>
        <a:graphic>
          <a:graphicData uri="http://schemas.openxmlformats.org/drawingml/2006/table">
            <a:tbl>
              <a:tblPr firstRow="1" bandRow="1">
                <a:tableStyleId>{5940675A-B579-460E-94D1-54222C63F5DA}</a:tableStyleId>
              </a:tblPr>
              <a:tblGrid>
                <a:gridCol w="1280143"/>
                <a:gridCol w="1280143"/>
                <a:gridCol w="1280143"/>
                <a:gridCol w="1280143"/>
                <a:gridCol w="1280143"/>
                <a:gridCol w="1280143"/>
                <a:gridCol w="1280143"/>
                <a:gridCol w="1280143"/>
                <a:gridCol w="1280143"/>
              </a:tblGrid>
              <a:tr h="2011310">
                <a:tc>
                  <a:txBody>
                    <a:bodyPr/>
                    <a:lstStyle/>
                    <a:p>
                      <a:pPr algn="ctr"/>
                      <a:r>
                        <a:rPr lang="en-US" sz="4000" b="1" smtClean="0">
                          <a:latin typeface="Times New Roman" pitchFamily="18" charset="0"/>
                          <a:cs typeface="Times New Roman" pitchFamily="18" charset="0"/>
                        </a:rPr>
                        <a:t>Số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Đại từ</a:t>
                      </a:r>
                      <a:endParaRPr lang="en-US" sz="4000" b="1">
                        <a:latin typeface="Times New Roman" pitchFamily="18" charset="0"/>
                        <a:cs typeface="Times New Roman" pitchFamily="18" charset="0"/>
                      </a:endParaRPr>
                    </a:p>
                  </a:txBody>
                  <a:tcPr marL="121920" marR="121920" anchor="ctr"/>
                </a:tc>
                <a:tc>
                  <a:txBody>
                    <a:bodyPr/>
                    <a:lstStyle/>
                    <a:p>
                      <a:pPr algn="ctr"/>
                      <a:r>
                        <a:rPr lang="en-US" sz="2800" b="1" smtClean="0">
                          <a:latin typeface="Times New Roman" pitchFamily="18" charset="0"/>
                          <a:cs typeface="Times New Roman" pitchFamily="18" charset="0"/>
                        </a:rPr>
                        <a:t>Lượng</a:t>
                      </a:r>
                      <a:r>
                        <a:rPr lang="en-US" sz="4000" b="1" smtClean="0">
                          <a:latin typeface="Times New Roman" pitchFamily="18" charset="0"/>
                          <a:cs typeface="Times New Roman" pitchFamily="18" charset="0"/>
                        </a:rPr>
                        <a:t>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Chỉ</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Phó</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200" b="1" smtClean="0">
                          <a:latin typeface="Times New Roman" pitchFamily="18" charset="0"/>
                          <a:cs typeface="Times New Roman" pitchFamily="18" charset="0"/>
                        </a:rPr>
                        <a:t>Quan</a:t>
                      </a:r>
                      <a:r>
                        <a:rPr lang="en-US" sz="4000" b="1" smtClean="0">
                          <a:latin typeface="Times New Roman" pitchFamily="18" charset="0"/>
                          <a:cs typeface="Times New Roman" pitchFamily="18" charset="0"/>
                        </a:rPr>
                        <a:t> hệ</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Trợ</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Tình</a:t>
                      </a:r>
                      <a:r>
                        <a:rPr lang="en-US" sz="3600" b="1" baseline="0" smtClean="0">
                          <a:latin typeface="Times New Roman" pitchFamily="18" charset="0"/>
                          <a:cs typeface="Times New Roman" pitchFamily="18" charset="0"/>
                        </a:rPr>
                        <a:t> thái từ</a:t>
                      </a:r>
                      <a:endParaRPr lang="en-US" sz="36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thán</a:t>
                      </a:r>
                      <a:r>
                        <a:rPr lang="en-US" sz="3600" b="1" baseline="0" smtClean="0">
                          <a:latin typeface="Times New Roman" pitchFamily="18" charset="0"/>
                          <a:cs typeface="Times New Roman" pitchFamily="18" charset="0"/>
                        </a:rPr>
                        <a:t> từ</a:t>
                      </a:r>
                      <a:endParaRPr lang="en-US" sz="3600" b="1">
                        <a:latin typeface="Times New Roman" pitchFamily="18" charset="0"/>
                        <a:cs typeface="Times New Roman" pitchFamily="18" charset="0"/>
                      </a:endParaRPr>
                    </a:p>
                  </a:txBody>
                  <a:tcPr marL="121920" marR="121920" anchor="ctr"/>
                </a:tc>
              </a:tr>
              <a:tr h="1733106">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r>
            </a:tbl>
          </a:graphicData>
        </a:graphic>
      </p:graphicFrame>
      <p:sp>
        <p:nvSpPr>
          <p:cNvPr id="9" name="Rectangle 8"/>
          <p:cNvSpPr/>
          <p:nvPr/>
        </p:nvSpPr>
        <p:spPr>
          <a:xfrm>
            <a:off x="8100577" y="4437112"/>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chỉ</a:t>
            </a:r>
            <a:endParaRPr lang="en-US" sz="4000" b="1">
              <a:solidFill>
                <a:srgbClr val="0000FF"/>
              </a:solidFill>
              <a:latin typeface="Times New Roman" pitchFamily="18" charset="0"/>
              <a:ea typeface="Times New Roman"/>
              <a:cs typeface="Times New Roman" pitchFamily="18" charset="0"/>
            </a:endParaRPr>
          </a:p>
        </p:txBody>
      </p:sp>
      <p:sp>
        <p:nvSpPr>
          <p:cNvPr id="10" name="Rectangle 9"/>
          <p:cNvSpPr/>
          <p:nvPr/>
        </p:nvSpPr>
        <p:spPr>
          <a:xfrm>
            <a:off x="8112224" y="5097378"/>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ba</a:t>
            </a:r>
            <a:endParaRPr lang="en-US" sz="4000" b="1">
              <a:solidFill>
                <a:srgbClr val="0000FF"/>
              </a:solidFill>
              <a:latin typeface="Times New Roman" pitchFamily="18" charset="0"/>
              <a:ea typeface="Times New Roman"/>
              <a:cs typeface="Times New Roman" pitchFamily="18" charset="0"/>
            </a:endParaRPr>
          </a:p>
        </p:txBody>
      </p:sp>
      <p:sp>
        <p:nvSpPr>
          <p:cNvPr id="11" name="Rectangle 10"/>
          <p:cNvSpPr/>
          <p:nvPr/>
        </p:nvSpPr>
        <p:spPr>
          <a:xfrm>
            <a:off x="2927648" y="4809346"/>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cả</a:t>
            </a:r>
            <a:endParaRPr lang="en-US" sz="4000" b="1">
              <a:solidFill>
                <a:srgbClr val="0000FF"/>
              </a:solidFill>
              <a:latin typeface="Times New Roman" pitchFamily="18" charset="0"/>
              <a:ea typeface="Times New Roman"/>
              <a:cs typeface="Times New Roman" pitchFamily="18" charset="0"/>
            </a:endParaRPr>
          </a:p>
        </p:txBody>
      </p:sp>
      <p:sp>
        <p:nvSpPr>
          <p:cNvPr id="12" name="Rectangle 11"/>
          <p:cNvSpPr/>
          <p:nvPr/>
        </p:nvSpPr>
        <p:spPr>
          <a:xfrm>
            <a:off x="6733725" y="4809346"/>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ở</a:t>
            </a:r>
            <a:endParaRPr lang="en-US" sz="4000" b="1">
              <a:solidFill>
                <a:srgbClr val="0000FF"/>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23932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10800000">
            <a:off x="-24680" y="-1"/>
            <a:ext cx="12241360" cy="6857999"/>
            <a:chOff x="-24680" y="-27384"/>
            <a:chExt cx="12241360" cy="6905348"/>
          </a:xfrm>
        </p:grpSpPr>
        <p:grpSp>
          <p:nvGrpSpPr>
            <p:cNvPr id="3" name="Group 2"/>
            <p:cNvGrpSpPr/>
            <p:nvPr/>
          </p:nvGrpSpPr>
          <p:grpSpPr>
            <a:xfrm>
              <a:off x="-24680" y="-27384"/>
              <a:ext cx="12241360" cy="6905348"/>
              <a:chOff x="-24680" y="-27384"/>
              <a:chExt cx="12241360" cy="6905348"/>
            </a:xfrm>
          </p:grpSpPr>
          <p:pic>
            <p:nvPicPr>
              <p:cNvPr id="5"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4"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623392" y="121856"/>
            <a:ext cx="10945216" cy="1938992"/>
          </a:xfrm>
          <a:prstGeom prst="rect">
            <a:avLst/>
          </a:prstGeom>
        </p:spPr>
        <p:txBody>
          <a:bodyPr wrap="square">
            <a:spAutoFit/>
          </a:bodyPr>
          <a:lstStyle/>
          <a:p>
            <a:pPr algn="just"/>
            <a:r>
              <a:rPr lang="en-US" sz="4000" b="1">
                <a:latin typeface="Times New Roman" pitchFamily="18" charset="0"/>
                <a:cs typeface="Times New Roman" pitchFamily="18" charset="0"/>
              </a:rPr>
              <a:t>b) Trong cuộc đời kháng chiến </a:t>
            </a:r>
            <a:r>
              <a:rPr lang="en-US" sz="4000" b="1">
                <a:solidFill>
                  <a:srgbClr val="C00000"/>
                </a:solidFill>
                <a:latin typeface="Times New Roman" pitchFamily="18" charset="0"/>
                <a:cs typeface="Times New Roman" pitchFamily="18" charset="0"/>
              </a:rPr>
              <a:t>của</a:t>
            </a:r>
            <a:r>
              <a:rPr lang="en-US" sz="4000" b="1">
                <a:latin typeface="Times New Roman" pitchFamily="18" charset="0"/>
                <a:cs typeface="Times New Roman" pitchFamily="18" charset="0"/>
              </a:rPr>
              <a:t> tôi, </a:t>
            </a:r>
            <a:r>
              <a:rPr lang="en-US" sz="4000" b="1">
                <a:solidFill>
                  <a:srgbClr val="C00000"/>
                </a:solidFill>
                <a:latin typeface="Times New Roman" pitchFamily="18" charset="0"/>
                <a:cs typeface="Times New Roman" pitchFamily="18" charset="0"/>
              </a:rPr>
              <a:t>tôi</a:t>
            </a:r>
            <a:r>
              <a:rPr lang="en-US" sz="4000" b="1">
                <a:latin typeface="Times New Roman" pitchFamily="18" charset="0"/>
                <a:cs typeface="Times New Roman" pitchFamily="18" charset="0"/>
              </a:rPr>
              <a:t> chứng kiến không biết </a:t>
            </a:r>
            <a:r>
              <a:rPr lang="en-US" sz="4000" b="1">
                <a:solidFill>
                  <a:srgbClr val="C00000"/>
                </a:solidFill>
                <a:latin typeface="Times New Roman" pitchFamily="18" charset="0"/>
                <a:cs typeface="Times New Roman" pitchFamily="18" charset="0"/>
              </a:rPr>
              <a:t>bao nhiêu </a:t>
            </a:r>
            <a:r>
              <a:rPr lang="en-US" sz="4000" b="1">
                <a:latin typeface="Times New Roman" pitchFamily="18" charset="0"/>
                <a:cs typeface="Times New Roman" pitchFamily="18" charset="0"/>
              </a:rPr>
              <a:t>cuộc chia tay, </a:t>
            </a:r>
            <a:r>
              <a:rPr lang="en-US" sz="4000" b="1">
                <a:solidFill>
                  <a:srgbClr val="C00000"/>
                </a:solidFill>
                <a:latin typeface="Times New Roman" pitchFamily="18" charset="0"/>
                <a:cs typeface="Times New Roman" pitchFamily="18" charset="0"/>
              </a:rPr>
              <a:t>nhưng</a:t>
            </a:r>
            <a:r>
              <a:rPr lang="en-US" sz="4000" b="1">
                <a:latin typeface="Times New Roman" pitchFamily="18" charset="0"/>
                <a:cs typeface="Times New Roman" pitchFamily="18" charset="0"/>
              </a:rPr>
              <a:t> chưa </a:t>
            </a:r>
            <a:r>
              <a:rPr lang="en-US" sz="4000" b="1">
                <a:solidFill>
                  <a:srgbClr val="C00000"/>
                </a:solidFill>
                <a:latin typeface="Times New Roman" pitchFamily="18" charset="0"/>
                <a:cs typeface="Times New Roman" pitchFamily="18" charset="0"/>
              </a:rPr>
              <a:t>bao giờ</a:t>
            </a:r>
            <a:r>
              <a:rPr lang="en-US" sz="4000" b="1">
                <a:latin typeface="Times New Roman" pitchFamily="18" charset="0"/>
                <a:cs typeface="Times New Roman" pitchFamily="18" charset="0"/>
              </a:rPr>
              <a:t>, tôi bị xúc động </a:t>
            </a:r>
            <a:r>
              <a:rPr lang="en-US" sz="4000" b="1">
                <a:solidFill>
                  <a:srgbClr val="C00000"/>
                </a:solidFill>
                <a:latin typeface="Times New Roman" pitchFamily="18" charset="0"/>
                <a:cs typeface="Times New Roman" pitchFamily="18" charset="0"/>
              </a:rPr>
              <a:t>như</a:t>
            </a:r>
            <a:r>
              <a:rPr lang="en-US" sz="4000" b="1">
                <a:latin typeface="Times New Roman" pitchFamily="18" charset="0"/>
                <a:cs typeface="Times New Roman" pitchFamily="18" charset="0"/>
              </a:rPr>
              <a:t> lần </a:t>
            </a:r>
            <a:r>
              <a:rPr lang="en-US" sz="4000" b="1">
                <a:solidFill>
                  <a:srgbClr val="C00000"/>
                </a:solidFill>
                <a:latin typeface="Times New Roman" pitchFamily="18" charset="0"/>
                <a:cs typeface="Times New Roman" pitchFamily="18" charset="0"/>
              </a:rPr>
              <a:t>ấy</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968292175"/>
              </p:ext>
            </p:extLst>
          </p:nvPr>
        </p:nvGraphicFramePr>
        <p:xfrm>
          <a:off x="335356" y="2132856"/>
          <a:ext cx="11521287" cy="4634840"/>
        </p:xfrm>
        <a:graphic>
          <a:graphicData uri="http://schemas.openxmlformats.org/drawingml/2006/table">
            <a:tbl>
              <a:tblPr firstRow="1" bandRow="1">
                <a:tableStyleId>{5940675A-B579-460E-94D1-54222C63F5DA}</a:tableStyleId>
              </a:tblPr>
              <a:tblGrid>
                <a:gridCol w="1008116"/>
                <a:gridCol w="1656184"/>
                <a:gridCol w="1368152"/>
                <a:gridCol w="1152128"/>
                <a:gridCol w="1216135"/>
                <a:gridCol w="1448161"/>
                <a:gridCol w="1112125"/>
                <a:gridCol w="1280143"/>
                <a:gridCol w="1280143"/>
              </a:tblGrid>
              <a:tr h="1800200">
                <a:tc>
                  <a:txBody>
                    <a:bodyPr/>
                    <a:lstStyle/>
                    <a:p>
                      <a:pPr algn="ctr"/>
                      <a:r>
                        <a:rPr lang="en-US" sz="4000" b="1" smtClean="0">
                          <a:latin typeface="Times New Roman" pitchFamily="18" charset="0"/>
                          <a:cs typeface="Times New Roman" pitchFamily="18" charset="0"/>
                        </a:rPr>
                        <a:t>Số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Đại từ</a:t>
                      </a:r>
                      <a:endParaRPr lang="en-US" sz="4000" b="1">
                        <a:latin typeface="Times New Roman" pitchFamily="18" charset="0"/>
                        <a:cs typeface="Times New Roman" pitchFamily="18" charset="0"/>
                      </a:endParaRPr>
                    </a:p>
                  </a:txBody>
                  <a:tcPr marL="121920" marR="121920" anchor="ctr"/>
                </a:tc>
                <a:tc>
                  <a:txBody>
                    <a:bodyPr/>
                    <a:lstStyle/>
                    <a:p>
                      <a:pPr algn="ctr"/>
                      <a:r>
                        <a:rPr lang="en-US" sz="2800" b="1" smtClean="0">
                          <a:latin typeface="Times New Roman" pitchFamily="18" charset="0"/>
                          <a:cs typeface="Times New Roman" pitchFamily="18" charset="0"/>
                        </a:rPr>
                        <a:t>Lượng</a:t>
                      </a:r>
                      <a:r>
                        <a:rPr lang="en-US" sz="4000" b="1" smtClean="0">
                          <a:latin typeface="Times New Roman" pitchFamily="18" charset="0"/>
                          <a:cs typeface="Times New Roman" pitchFamily="18" charset="0"/>
                        </a:rPr>
                        <a:t>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Chỉ</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Phó</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Quan</a:t>
                      </a:r>
                      <a:r>
                        <a:rPr lang="en-US" sz="4000" b="1" smtClean="0">
                          <a:latin typeface="Times New Roman" pitchFamily="18" charset="0"/>
                          <a:cs typeface="Times New Roman" pitchFamily="18" charset="0"/>
                        </a:rPr>
                        <a:t> hệ</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Trợ</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Tình</a:t>
                      </a:r>
                      <a:r>
                        <a:rPr lang="en-US" sz="3600" b="1" baseline="0" smtClean="0">
                          <a:latin typeface="Times New Roman" pitchFamily="18" charset="0"/>
                          <a:cs typeface="Times New Roman" pitchFamily="18" charset="0"/>
                        </a:rPr>
                        <a:t> thái từ</a:t>
                      </a:r>
                      <a:endParaRPr lang="en-US" sz="36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thán</a:t>
                      </a:r>
                      <a:r>
                        <a:rPr lang="en-US" sz="3600" b="1" baseline="0" smtClean="0">
                          <a:latin typeface="Times New Roman" pitchFamily="18" charset="0"/>
                          <a:cs typeface="Times New Roman" pitchFamily="18" charset="0"/>
                        </a:rPr>
                        <a:t> từ</a:t>
                      </a:r>
                      <a:endParaRPr lang="en-US" sz="3600" b="1">
                        <a:latin typeface="Times New Roman" pitchFamily="18" charset="0"/>
                        <a:cs typeface="Times New Roman" pitchFamily="18" charset="0"/>
                      </a:endParaRPr>
                    </a:p>
                  </a:txBody>
                  <a:tcPr marL="121920" marR="121920" anchor="ctr"/>
                </a:tc>
              </a:tr>
              <a:tr h="1733106">
                <a:tc>
                  <a:txBody>
                    <a:bodyPr/>
                    <a:lstStyle/>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r>
            </a:tbl>
          </a:graphicData>
        </a:graphic>
      </p:graphicFrame>
      <p:sp>
        <p:nvSpPr>
          <p:cNvPr id="9" name="Rectangle 8"/>
          <p:cNvSpPr/>
          <p:nvPr/>
        </p:nvSpPr>
        <p:spPr>
          <a:xfrm>
            <a:off x="1631504" y="3933056"/>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tôi</a:t>
            </a:r>
            <a:endParaRPr lang="en-US" sz="4000" b="1">
              <a:solidFill>
                <a:srgbClr val="0000FF"/>
              </a:solidFill>
              <a:latin typeface="Times New Roman" pitchFamily="18" charset="0"/>
              <a:ea typeface="Times New Roman"/>
              <a:cs typeface="Times New Roman" pitchFamily="18" charset="0"/>
            </a:endParaRPr>
          </a:p>
        </p:txBody>
      </p:sp>
      <p:sp>
        <p:nvSpPr>
          <p:cNvPr id="11" name="Rectangle 10"/>
          <p:cNvSpPr/>
          <p:nvPr/>
        </p:nvSpPr>
        <p:spPr>
          <a:xfrm>
            <a:off x="1415480" y="4581128"/>
            <a:ext cx="1584176" cy="1200329"/>
          </a:xfrm>
          <a:prstGeom prst="rect">
            <a:avLst/>
          </a:prstGeom>
        </p:spPr>
        <p:txBody>
          <a:bodyPr wrap="square">
            <a:spAutoFit/>
          </a:bodyPr>
          <a:lstStyle/>
          <a:p>
            <a:pPr algn="ctr">
              <a:spcAft>
                <a:spcPts val="0"/>
              </a:spcAft>
            </a:pPr>
            <a:r>
              <a:rPr lang="en-US" sz="3600" b="1">
                <a:solidFill>
                  <a:srgbClr val="0000FF"/>
                </a:solidFill>
                <a:latin typeface="Times New Roman" pitchFamily="18" charset="0"/>
                <a:cs typeface="Times New Roman" pitchFamily="18" charset="0"/>
              </a:rPr>
              <a:t>bao</a:t>
            </a:r>
            <a:r>
              <a:rPr lang="en-US" sz="2800" b="1">
                <a:solidFill>
                  <a:srgbClr val="0000FF"/>
                </a:solidFill>
                <a:latin typeface="Times New Roman" pitchFamily="18" charset="0"/>
                <a:cs typeface="Times New Roman" pitchFamily="18" charset="0"/>
              </a:rPr>
              <a:t> </a:t>
            </a:r>
            <a:r>
              <a:rPr lang="en-US" sz="3600" b="1">
                <a:solidFill>
                  <a:srgbClr val="0000FF"/>
                </a:solidFill>
                <a:latin typeface="Times New Roman" pitchFamily="18" charset="0"/>
                <a:cs typeface="Times New Roman" pitchFamily="18" charset="0"/>
              </a:rPr>
              <a:t>nhiêu</a:t>
            </a:r>
            <a:endParaRPr lang="en-US" sz="3600" b="1">
              <a:solidFill>
                <a:srgbClr val="0000FF"/>
              </a:solidFill>
              <a:latin typeface="Times New Roman" pitchFamily="18" charset="0"/>
              <a:ea typeface="Times New Roman"/>
              <a:cs typeface="Times New Roman" pitchFamily="18" charset="0"/>
            </a:endParaRPr>
          </a:p>
        </p:txBody>
      </p:sp>
      <p:sp>
        <p:nvSpPr>
          <p:cNvPr id="12" name="Rectangle 11"/>
          <p:cNvSpPr/>
          <p:nvPr/>
        </p:nvSpPr>
        <p:spPr>
          <a:xfrm>
            <a:off x="6888088" y="4077072"/>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c</a:t>
            </a:r>
            <a:r>
              <a:rPr lang="en-US" sz="4000" b="1" smtClean="0">
                <a:solidFill>
                  <a:srgbClr val="C00000"/>
                </a:solidFill>
                <a:latin typeface="Times New Roman" pitchFamily="18" charset="0"/>
                <a:cs typeface="Times New Roman" pitchFamily="18" charset="0"/>
              </a:rPr>
              <a:t>ủa</a:t>
            </a:r>
            <a:endParaRPr lang="en-US" sz="4000" b="1">
              <a:solidFill>
                <a:srgbClr val="0000FF"/>
              </a:solidFill>
              <a:latin typeface="Times New Roman" pitchFamily="18" charset="0"/>
              <a:ea typeface="Times New Roman"/>
              <a:cs typeface="Times New Roman" pitchFamily="18" charset="0"/>
            </a:endParaRPr>
          </a:p>
        </p:txBody>
      </p:sp>
      <p:sp>
        <p:nvSpPr>
          <p:cNvPr id="13" name="Rectangle 12"/>
          <p:cNvSpPr/>
          <p:nvPr/>
        </p:nvSpPr>
        <p:spPr>
          <a:xfrm>
            <a:off x="6744072" y="4881354"/>
            <a:ext cx="1368152" cy="584775"/>
          </a:xfrm>
          <a:prstGeom prst="rect">
            <a:avLst/>
          </a:prstGeom>
        </p:spPr>
        <p:txBody>
          <a:bodyPr wrap="square">
            <a:spAutoFit/>
          </a:bodyPr>
          <a:lstStyle/>
          <a:p>
            <a:pPr algn="ctr">
              <a:spcAft>
                <a:spcPts val="0"/>
              </a:spcAft>
            </a:pPr>
            <a:r>
              <a:rPr lang="en-US" sz="3200" b="1">
                <a:solidFill>
                  <a:srgbClr val="C00000"/>
                </a:solidFill>
                <a:latin typeface="Times New Roman" pitchFamily="18" charset="0"/>
                <a:cs typeface="Times New Roman" pitchFamily="18" charset="0"/>
              </a:rPr>
              <a:t>nhưng</a:t>
            </a:r>
            <a:endParaRPr lang="en-US" sz="3200" b="1">
              <a:solidFill>
                <a:srgbClr val="0000FF"/>
              </a:solidFill>
              <a:latin typeface="Times New Roman" pitchFamily="18" charset="0"/>
              <a:ea typeface="Times New Roman"/>
              <a:cs typeface="Times New Roman" pitchFamily="18" charset="0"/>
            </a:endParaRPr>
          </a:p>
        </p:txBody>
      </p:sp>
      <p:sp>
        <p:nvSpPr>
          <p:cNvPr id="14" name="Rectangle 13"/>
          <p:cNvSpPr/>
          <p:nvPr/>
        </p:nvSpPr>
        <p:spPr>
          <a:xfrm>
            <a:off x="1415480" y="5613047"/>
            <a:ext cx="1584176" cy="1200329"/>
          </a:xfrm>
          <a:prstGeom prst="rect">
            <a:avLst/>
          </a:prstGeom>
        </p:spPr>
        <p:txBody>
          <a:bodyPr wrap="square">
            <a:spAutoFit/>
          </a:bodyPr>
          <a:lstStyle/>
          <a:p>
            <a:pPr algn="ctr">
              <a:spcAft>
                <a:spcPts val="0"/>
              </a:spcAft>
            </a:pPr>
            <a:r>
              <a:rPr lang="en-US" sz="3600" b="1">
                <a:solidFill>
                  <a:srgbClr val="C00000"/>
                </a:solidFill>
                <a:latin typeface="Times New Roman" pitchFamily="18" charset="0"/>
                <a:cs typeface="Times New Roman" pitchFamily="18" charset="0"/>
              </a:rPr>
              <a:t>bao</a:t>
            </a:r>
            <a:r>
              <a:rPr lang="en-US" sz="2800" b="1">
                <a:solidFill>
                  <a:srgbClr val="C00000"/>
                </a:solidFill>
                <a:latin typeface="Times New Roman" pitchFamily="18" charset="0"/>
                <a:cs typeface="Times New Roman" pitchFamily="18" charset="0"/>
              </a:rPr>
              <a:t> </a:t>
            </a:r>
            <a:r>
              <a:rPr lang="en-US" sz="3600" b="1" smtClean="0">
                <a:solidFill>
                  <a:srgbClr val="C00000"/>
                </a:solidFill>
                <a:latin typeface="Times New Roman" pitchFamily="18" charset="0"/>
                <a:cs typeface="Times New Roman" pitchFamily="18" charset="0"/>
              </a:rPr>
              <a:t>giờ</a:t>
            </a:r>
            <a:endParaRPr lang="en-US" sz="3600" b="1">
              <a:solidFill>
                <a:srgbClr val="0000FF"/>
              </a:solidFill>
              <a:latin typeface="Times New Roman" pitchFamily="18" charset="0"/>
              <a:ea typeface="Times New Roman"/>
              <a:cs typeface="Times New Roman" pitchFamily="18" charset="0"/>
            </a:endParaRPr>
          </a:p>
        </p:txBody>
      </p:sp>
      <p:sp>
        <p:nvSpPr>
          <p:cNvPr id="15" name="Rectangle 14"/>
          <p:cNvSpPr/>
          <p:nvPr/>
        </p:nvSpPr>
        <p:spPr>
          <a:xfrm>
            <a:off x="6888088" y="5529426"/>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như</a:t>
            </a:r>
            <a:endParaRPr lang="en-US" sz="4000" b="1">
              <a:solidFill>
                <a:srgbClr val="0000FF"/>
              </a:solidFill>
              <a:latin typeface="Times New Roman" pitchFamily="18" charset="0"/>
              <a:ea typeface="Times New Roman"/>
              <a:cs typeface="Times New Roman" pitchFamily="18" charset="0"/>
            </a:endParaRPr>
          </a:p>
        </p:txBody>
      </p:sp>
      <p:sp>
        <p:nvSpPr>
          <p:cNvPr id="16" name="Rectangle 15"/>
          <p:cNvSpPr/>
          <p:nvPr/>
        </p:nvSpPr>
        <p:spPr>
          <a:xfrm>
            <a:off x="4367808" y="4758359"/>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ấy</a:t>
            </a:r>
            <a:endParaRPr lang="en-US" sz="4000" b="1">
              <a:solidFill>
                <a:srgbClr val="0000FF"/>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75581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1000"/>
                                        <p:tgtEl>
                                          <p:spTgt spid="16"/>
                                        </p:tgtEl>
                                      </p:cBhvr>
                                    </p:animEffect>
                                    <p:anim calcmode="lin" valueType="num">
                                      <p:cBhvr>
                                        <p:cTn id="50" dur="1000" fill="hold"/>
                                        <p:tgtEl>
                                          <p:spTgt spid="16"/>
                                        </p:tgtEl>
                                        <p:attrNameLst>
                                          <p:attrName>ppt_x</p:attrName>
                                        </p:attrNameLst>
                                      </p:cBhvr>
                                      <p:tavLst>
                                        <p:tav tm="0">
                                          <p:val>
                                            <p:strVal val="#ppt_x"/>
                                          </p:val>
                                        </p:tav>
                                        <p:tav tm="100000">
                                          <p:val>
                                            <p:strVal val="#ppt_x"/>
                                          </p:val>
                                        </p:tav>
                                      </p:tavLst>
                                    </p:anim>
                                    <p:anim calcmode="lin" valueType="num">
                                      <p:cBhvr>
                                        <p:cTn id="5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3" grpId="0"/>
      <p:bldP spid="14" grpId="0"/>
      <p:bldP spid="15" grpId="0"/>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10800000">
            <a:off x="-24680" y="-1"/>
            <a:ext cx="12241360" cy="6857999"/>
            <a:chOff x="-24680" y="-27384"/>
            <a:chExt cx="12241360" cy="6905348"/>
          </a:xfrm>
        </p:grpSpPr>
        <p:grpSp>
          <p:nvGrpSpPr>
            <p:cNvPr id="3" name="Group 2"/>
            <p:cNvGrpSpPr/>
            <p:nvPr/>
          </p:nvGrpSpPr>
          <p:grpSpPr>
            <a:xfrm>
              <a:off x="-24680" y="-27384"/>
              <a:ext cx="12241360" cy="6905348"/>
              <a:chOff x="-24680" y="-27384"/>
              <a:chExt cx="12241360" cy="6905348"/>
            </a:xfrm>
          </p:grpSpPr>
          <p:pic>
            <p:nvPicPr>
              <p:cNvPr id="5"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4"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623392" y="121856"/>
            <a:ext cx="10945216" cy="1938992"/>
          </a:xfrm>
          <a:prstGeom prst="rect">
            <a:avLst/>
          </a:prstGeom>
        </p:spPr>
        <p:txBody>
          <a:bodyPr wrap="square">
            <a:spAutoFit/>
          </a:bodyPr>
          <a:lstStyle/>
          <a:p>
            <a:pPr algn="just"/>
            <a:r>
              <a:rPr lang="en-US" sz="4000" b="1">
                <a:latin typeface="Times New Roman" pitchFamily="18" charset="0"/>
                <a:cs typeface="Times New Roman" pitchFamily="18" charset="0"/>
              </a:rPr>
              <a:t>c) Ngoài cửa sổ </a:t>
            </a:r>
            <a:r>
              <a:rPr lang="en-US" sz="4000" b="1">
                <a:solidFill>
                  <a:srgbClr val="C00000"/>
                </a:solidFill>
                <a:latin typeface="Times New Roman" pitchFamily="18" charset="0"/>
                <a:cs typeface="Times New Roman" pitchFamily="18" charset="0"/>
              </a:rPr>
              <a:t>bấy giờ những </a:t>
            </a:r>
            <a:r>
              <a:rPr lang="en-US" sz="4000" b="1">
                <a:latin typeface="Times New Roman" pitchFamily="18" charset="0"/>
                <a:cs typeface="Times New Roman" pitchFamily="18" charset="0"/>
              </a:rPr>
              <a:t>bông hoa bằng lăng </a:t>
            </a:r>
            <a:r>
              <a:rPr lang="en-US" sz="4000" b="1">
                <a:solidFill>
                  <a:srgbClr val="C00000"/>
                </a:solidFill>
                <a:latin typeface="Times New Roman" pitchFamily="18" charset="0"/>
                <a:cs typeface="Times New Roman" pitchFamily="18" charset="0"/>
              </a:rPr>
              <a:t>đã </a:t>
            </a:r>
            <a:r>
              <a:rPr lang="en-US" sz="4000" b="1">
                <a:latin typeface="Times New Roman" pitchFamily="18" charset="0"/>
                <a:cs typeface="Times New Roman" pitchFamily="18" charset="0"/>
              </a:rPr>
              <a:t>thưa thớt – cái giống hoa </a:t>
            </a:r>
            <a:r>
              <a:rPr lang="en-US" sz="4000" b="1">
                <a:solidFill>
                  <a:srgbClr val="C00000"/>
                </a:solidFill>
                <a:latin typeface="Times New Roman" pitchFamily="18" charset="0"/>
                <a:cs typeface="Times New Roman" pitchFamily="18" charset="0"/>
              </a:rPr>
              <a:t>ngay</a:t>
            </a:r>
            <a:r>
              <a:rPr lang="en-US" sz="4000" b="1">
                <a:latin typeface="Times New Roman" pitchFamily="18" charset="0"/>
                <a:cs typeface="Times New Roman" pitchFamily="18" charset="0"/>
              </a:rPr>
              <a:t> khi </a:t>
            </a:r>
            <a:r>
              <a:rPr lang="en-US" sz="4000" b="1">
                <a:solidFill>
                  <a:srgbClr val="C00000"/>
                </a:solidFill>
                <a:latin typeface="Times New Roman" pitchFamily="18" charset="0"/>
                <a:cs typeface="Times New Roman" pitchFamily="18" charset="0"/>
              </a:rPr>
              <a:t>mới </a:t>
            </a:r>
            <a:r>
              <a:rPr lang="en-US" sz="4000" b="1">
                <a:latin typeface="Times New Roman" pitchFamily="18" charset="0"/>
                <a:cs typeface="Times New Roman" pitchFamily="18" charset="0"/>
              </a:rPr>
              <a:t>nở, màu sắc </a:t>
            </a:r>
            <a:r>
              <a:rPr lang="en-US" sz="4000" b="1">
                <a:solidFill>
                  <a:srgbClr val="C00000"/>
                </a:solidFill>
                <a:latin typeface="Times New Roman" pitchFamily="18" charset="0"/>
                <a:cs typeface="Times New Roman" pitchFamily="18" charset="0"/>
              </a:rPr>
              <a:t>đã</a:t>
            </a:r>
            <a:r>
              <a:rPr lang="en-US" sz="4000" b="1">
                <a:latin typeface="Times New Roman" pitchFamily="18" charset="0"/>
                <a:cs typeface="Times New Roman" pitchFamily="18" charset="0"/>
              </a:rPr>
              <a:t> nhợt nhạt.</a:t>
            </a:r>
          </a:p>
        </p:txBody>
      </p:sp>
      <p:graphicFrame>
        <p:nvGraphicFramePr>
          <p:cNvPr id="8" name="Table 7"/>
          <p:cNvGraphicFramePr>
            <a:graphicFrameLocks noGrp="1"/>
          </p:cNvGraphicFramePr>
          <p:nvPr>
            <p:extLst>
              <p:ext uri="{D42A27DB-BD31-4B8C-83A1-F6EECF244321}">
                <p14:modId xmlns:p14="http://schemas.microsoft.com/office/powerpoint/2010/main" val="1358285465"/>
              </p:ext>
            </p:extLst>
          </p:nvPr>
        </p:nvGraphicFramePr>
        <p:xfrm>
          <a:off x="335356" y="2132856"/>
          <a:ext cx="11521287" cy="3811880"/>
        </p:xfrm>
        <a:graphic>
          <a:graphicData uri="http://schemas.openxmlformats.org/drawingml/2006/table">
            <a:tbl>
              <a:tblPr firstRow="1" bandRow="1">
                <a:tableStyleId>{5940675A-B579-460E-94D1-54222C63F5DA}</a:tableStyleId>
              </a:tblPr>
              <a:tblGrid>
                <a:gridCol w="1008116"/>
                <a:gridCol w="1656184"/>
                <a:gridCol w="1368152"/>
                <a:gridCol w="1152128"/>
                <a:gridCol w="1216135"/>
                <a:gridCol w="1448161"/>
                <a:gridCol w="1112125"/>
                <a:gridCol w="1280143"/>
                <a:gridCol w="1280143"/>
              </a:tblGrid>
              <a:tr h="1800200">
                <a:tc>
                  <a:txBody>
                    <a:bodyPr/>
                    <a:lstStyle/>
                    <a:p>
                      <a:pPr algn="ctr"/>
                      <a:r>
                        <a:rPr lang="en-US" sz="4000" b="1" smtClean="0">
                          <a:latin typeface="Times New Roman" pitchFamily="18" charset="0"/>
                          <a:cs typeface="Times New Roman" pitchFamily="18" charset="0"/>
                        </a:rPr>
                        <a:t>Số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Đại từ</a:t>
                      </a:r>
                      <a:endParaRPr lang="en-US" sz="4000" b="1">
                        <a:latin typeface="Times New Roman" pitchFamily="18" charset="0"/>
                        <a:cs typeface="Times New Roman" pitchFamily="18" charset="0"/>
                      </a:endParaRPr>
                    </a:p>
                  </a:txBody>
                  <a:tcPr marL="121920" marR="121920" anchor="ctr"/>
                </a:tc>
                <a:tc>
                  <a:txBody>
                    <a:bodyPr/>
                    <a:lstStyle/>
                    <a:p>
                      <a:pPr algn="ctr"/>
                      <a:r>
                        <a:rPr lang="en-US" sz="2800" b="1" smtClean="0">
                          <a:latin typeface="Times New Roman" pitchFamily="18" charset="0"/>
                          <a:cs typeface="Times New Roman" pitchFamily="18" charset="0"/>
                        </a:rPr>
                        <a:t>Lượng</a:t>
                      </a:r>
                      <a:r>
                        <a:rPr lang="en-US" sz="4000" b="1" smtClean="0">
                          <a:latin typeface="Times New Roman" pitchFamily="18" charset="0"/>
                          <a:cs typeface="Times New Roman" pitchFamily="18" charset="0"/>
                        </a:rPr>
                        <a:t>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Chỉ</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Phó</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Quan</a:t>
                      </a:r>
                      <a:r>
                        <a:rPr lang="en-US" sz="4000" b="1" smtClean="0">
                          <a:latin typeface="Times New Roman" pitchFamily="18" charset="0"/>
                          <a:cs typeface="Times New Roman" pitchFamily="18" charset="0"/>
                        </a:rPr>
                        <a:t> hệ</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Trợ</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Tình</a:t>
                      </a:r>
                      <a:r>
                        <a:rPr lang="en-US" sz="3600" b="1" baseline="0" smtClean="0">
                          <a:latin typeface="Times New Roman" pitchFamily="18" charset="0"/>
                          <a:cs typeface="Times New Roman" pitchFamily="18" charset="0"/>
                        </a:rPr>
                        <a:t> thái từ</a:t>
                      </a:r>
                      <a:endParaRPr lang="en-US" sz="36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thán</a:t>
                      </a:r>
                      <a:r>
                        <a:rPr lang="en-US" sz="3600" b="1" baseline="0" smtClean="0">
                          <a:latin typeface="Times New Roman" pitchFamily="18" charset="0"/>
                          <a:cs typeface="Times New Roman" pitchFamily="18" charset="0"/>
                        </a:rPr>
                        <a:t> từ</a:t>
                      </a:r>
                      <a:endParaRPr lang="en-US" sz="3600" b="1">
                        <a:latin typeface="Times New Roman" pitchFamily="18" charset="0"/>
                        <a:cs typeface="Times New Roman" pitchFamily="18" charset="0"/>
                      </a:endParaRPr>
                    </a:p>
                  </a:txBody>
                  <a:tcPr marL="121920" marR="121920" anchor="ctr"/>
                </a:tc>
              </a:tr>
              <a:tr h="1733106">
                <a:tc>
                  <a:txBody>
                    <a:bodyPr/>
                    <a:lstStyle/>
                    <a:p>
                      <a:endParaRPr lang="en-US" smtClean="0"/>
                    </a:p>
                    <a:p>
                      <a:endParaRPr lang="en-US" smtClean="0"/>
                    </a:p>
                    <a:p>
                      <a:endParaRPr lang="en-US" smtClean="0"/>
                    </a:p>
                    <a:p>
                      <a:endParaRPr lang="en-US" smtClean="0"/>
                    </a:p>
                    <a:p>
                      <a:endParaRPr lang="en-US" smtClean="0"/>
                    </a:p>
                    <a:p>
                      <a:endParaRPr lang="en-US" smtClean="0"/>
                    </a:p>
                    <a:p>
                      <a:endParaRPr lang="en-US" smtClean="0"/>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r>
            </a:tbl>
          </a:graphicData>
        </a:graphic>
      </p:graphicFrame>
      <p:sp>
        <p:nvSpPr>
          <p:cNvPr id="9" name="Rectangle 8"/>
          <p:cNvSpPr/>
          <p:nvPr/>
        </p:nvSpPr>
        <p:spPr>
          <a:xfrm>
            <a:off x="5519936" y="4149080"/>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đã</a:t>
            </a:r>
            <a:endParaRPr lang="en-US" sz="4000" b="1">
              <a:solidFill>
                <a:srgbClr val="0000FF"/>
              </a:solidFill>
              <a:latin typeface="Times New Roman" pitchFamily="18" charset="0"/>
              <a:ea typeface="Times New Roman"/>
              <a:cs typeface="Times New Roman" pitchFamily="18" charset="0"/>
            </a:endParaRPr>
          </a:p>
        </p:txBody>
      </p:sp>
      <p:sp>
        <p:nvSpPr>
          <p:cNvPr id="13" name="Rectangle 12"/>
          <p:cNvSpPr/>
          <p:nvPr/>
        </p:nvSpPr>
        <p:spPr>
          <a:xfrm>
            <a:off x="8040216" y="4509120"/>
            <a:ext cx="1368152" cy="584775"/>
          </a:xfrm>
          <a:prstGeom prst="rect">
            <a:avLst/>
          </a:prstGeom>
        </p:spPr>
        <p:txBody>
          <a:bodyPr wrap="square">
            <a:spAutoFit/>
          </a:bodyPr>
          <a:lstStyle/>
          <a:p>
            <a:pPr algn="ctr">
              <a:spcAft>
                <a:spcPts val="0"/>
              </a:spcAft>
            </a:pPr>
            <a:r>
              <a:rPr lang="en-US" sz="3200" b="1">
                <a:solidFill>
                  <a:srgbClr val="C00000"/>
                </a:solidFill>
                <a:latin typeface="Times New Roman" pitchFamily="18" charset="0"/>
                <a:cs typeface="Times New Roman" pitchFamily="18" charset="0"/>
              </a:rPr>
              <a:t>ngay</a:t>
            </a:r>
            <a:endParaRPr lang="en-US" sz="3200" b="1">
              <a:solidFill>
                <a:srgbClr val="0000FF"/>
              </a:solidFill>
              <a:latin typeface="Times New Roman" pitchFamily="18" charset="0"/>
              <a:ea typeface="Times New Roman"/>
              <a:cs typeface="Times New Roman" pitchFamily="18" charset="0"/>
            </a:endParaRPr>
          </a:p>
        </p:txBody>
      </p:sp>
      <p:sp>
        <p:nvSpPr>
          <p:cNvPr id="14" name="Rectangle 13"/>
          <p:cNvSpPr/>
          <p:nvPr/>
        </p:nvSpPr>
        <p:spPr>
          <a:xfrm>
            <a:off x="2912900" y="4431015"/>
            <a:ext cx="1584176" cy="646331"/>
          </a:xfrm>
          <a:prstGeom prst="rect">
            <a:avLst/>
          </a:prstGeom>
        </p:spPr>
        <p:txBody>
          <a:bodyPr wrap="square">
            <a:spAutoFit/>
          </a:bodyPr>
          <a:lstStyle/>
          <a:p>
            <a:pPr algn="ctr">
              <a:spcAft>
                <a:spcPts val="0"/>
              </a:spcAft>
            </a:pPr>
            <a:r>
              <a:rPr lang="en-US" sz="3600" b="1">
                <a:solidFill>
                  <a:srgbClr val="C00000"/>
                </a:solidFill>
                <a:latin typeface="Times New Roman" pitchFamily="18" charset="0"/>
                <a:cs typeface="Times New Roman" pitchFamily="18" charset="0"/>
              </a:rPr>
              <a:t>những</a:t>
            </a:r>
            <a:endParaRPr lang="en-US" sz="3600" b="1">
              <a:solidFill>
                <a:srgbClr val="0000FF"/>
              </a:solidFill>
              <a:latin typeface="Times New Roman" pitchFamily="18" charset="0"/>
              <a:ea typeface="Times New Roman"/>
              <a:cs typeface="Times New Roman" pitchFamily="18" charset="0"/>
            </a:endParaRPr>
          </a:p>
        </p:txBody>
      </p:sp>
      <p:sp>
        <p:nvSpPr>
          <p:cNvPr id="15" name="Rectangle 14"/>
          <p:cNvSpPr/>
          <p:nvPr/>
        </p:nvSpPr>
        <p:spPr>
          <a:xfrm>
            <a:off x="5519936" y="5085184"/>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mới</a:t>
            </a:r>
            <a:endParaRPr lang="en-US" sz="4000" b="1">
              <a:solidFill>
                <a:srgbClr val="0000FF"/>
              </a:solidFill>
              <a:latin typeface="Times New Roman" pitchFamily="18" charset="0"/>
              <a:ea typeface="Times New Roman"/>
              <a:cs typeface="Times New Roman" pitchFamily="18" charset="0"/>
            </a:endParaRPr>
          </a:p>
        </p:txBody>
      </p:sp>
      <p:sp>
        <p:nvSpPr>
          <p:cNvPr id="16" name="Rectangle 15"/>
          <p:cNvSpPr/>
          <p:nvPr/>
        </p:nvSpPr>
        <p:spPr>
          <a:xfrm>
            <a:off x="4367808" y="4293096"/>
            <a:ext cx="1152128" cy="1323439"/>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bấy giờ</a:t>
            </a:r>
            <a:endParaRPr lang="en-US" sz="4000" b="1">
              <a:solidFill>
                <a:srgbClr val="0000FF"/>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15009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1"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80">
                                          <p:stCondLst>
                                            <p:cond delay="0"/>
                                          </p:stCondLst>
                                        </p:cTn>
                                        <p:tgtEl>
                                          <p:spTgt spid="9"/>
                                        </p:tgtEl>
                                      </p:cBhvr>
                                    </p:animEffect>
                                    <p:anim calcmode="lin" valueType="num">
                                      <p:cBhvr>
                                        <p:cTn id="4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8" dur="26">
                                          <p:stCondLst>
                                            <p:cond delay="650"/>
                                          </p:stCondLst>
                                        </p:cTn>
                                        <p:tgtEl>
                                          <p:spTgt spid="9"/>
                                        </p:tgtEl>
                                      </p:cBhvr>
                                      <p:to x="100000" y="60000"/>
                                    </p:animScale>
                                    <p:animScale>
                                      <p:cBhvr>
                                        <p:cTn id="49" dur="166" decel="50000">
                                          <p:stCondLst>
                                            <p:cond delay="676"/>
                                          </p:stCondLst>
                                        </p:cTn>
                                        <p:tgtEl>
                                          <p:spTgt spid="9"/>
                                        </p:tgtEl>
                                      </p:cBhvr>
                                      <p:to x="100000" y="100000"/>
                                    </p:animScale>
                                    <p:animScale>
                                      <p:cBhvr>
                                        <p:cTn id="50" dur="26">
                                          <p:stCondLst>
                                            <p:cond delay="1312"/>
                                          </p:stCondLst>
                                        </p:cTn>
                                        <p:tgtEl>
                                          <p:spTgt spid="9"/>
                                        </p:tgtEl>
                                      </p:cBhvr>
                                      <p:to x="100000" y="80000"/>
                                    </p:animScale>
                                    <p:animScale>
                                      <p:cBhvr>
                                        <p:cTn id="51" dur="166" decel="50000">
                                          <p:stCondLst>
                                            <p:cond delay="1338"/>
                                          </p:stCondLst>
                                        </p:cTn>
                                        <p:tgtEl>
                                          <p:spTgt spid="9"/>
                                        </p:tgtEl>
                                      </p:cBhvr>
                                      <p:to x="100000" y="100000"/>
                                    </p:animScale>
                                    <p:animScale>
                                      <p:cBhvr>
                                        <p:cTn id="52" dur="26">
                                          <p:stCondLst>
                                            <p:cond delay="1642"/>
                                          </p:stCondLst>
                                        </p:cTn>
                                        <p:tgtEl>
                                          <p:spTgt spid="9"/>
                                        </p:tgtEl>
                                      </p:cBhvr>
                                      <p:to x="100000" y="90000"/>
                                    </p:animScale>
                                    <p:animScale>
                                      <p:cBhvr>
                                        <p:cTn id="53" dur="166" decel="50000">
                                          <p:stCondLst>
                                            <p:cond delay="1668"/>
                                          </p:stCondLst>
                                        </p:cTn>
                                        <p:tgtEl>
                                          <p:spTgt spid="9"/>
                                        </p:tgtEl>
                                      </p:cBhvr>
                                      <p:to x="100000" y="100000"/>
                                    </p:animScale>
                                    <p:animScale>
                                      <p:cBhvr>
                                        <p:cTn id="54" dur="26">
                                          <p:stCondLst>
                                            <p:cond delay="1808"/>
                                          </p:stCondLst>
                                        </p:cTn>
                                        <p:tgtEl>
                                          <p:spTgt spid="9"/>
                                        </p:tgtEl>
                                      </p:cBhvr>
                                      <p:to x="100000" y="95000"/>
                                    </p:animScale>
                                    <p:animScale>
                                      <p:cBhvr>
                                        <p:cTn id="55"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3" grpId="0"/>
      <p:bldP spid="14" grpId="0"/>
      <p:bldP spid="15" grpId="0"/>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23392" y="44624"/>
            <a:ext cx="10945216" cy="2554545"/>
          </a:xfrm>
          <a:prstGeom prst="rect">
            <a:avLst/>
          </a:prstGeom>
        </p:spPr>
        <p:txBody>
          <a:bodyPr wrap="square">
            <a:spAutoFit/>
          </a:bodyPr>
          <a:lstStyle/>
          <a:p>
            <a:pPr algn="just"/>
            <a:r>
              <a:rPr lang="en-US" sz="4000" b="1">
                <a:latin typeface="Times New Roman" pitchFamily="18" charset="0"/>
                <a:cs typeface="Times New Roman" pitchFamily="18" charset="0"/>
              </a:rPr>
              <a:t>d) – </a:t>
            </a:r>
            <a:r>
              <a:rPr lang="en-US" sz="4000" b="1">
                <a:solidFill>
                  <a:srgbClr val="C00000"/>
                </a:solidFill>
                <a:latin typeface="Times New Roman" pitchFamily="18" charset="0"/>
                <a:cs typeface="Times New Roman" pitchFamily="18" charset="0"/>
              </a:rPr>
              <a:t>Trời ơi</a:t>
            </a:r>
            <a:r>
              <a:rPr lang="en-US" sz="4000" b="1">
                <a:latin typeface="Times New Roman" pitchFamily="18" charset="0"/>
                <a:cs typeface="Times New Roman" pitchFamily="18" charset="0"/>
              </a:rPr>
              <a:t>, </a:t>
            </a:r>
            <a:r>
              <a:rPr lang="en-US" sz="4000" b="1">
                <a:solidFill>
                  <a:srgbClr val="C00000"/>
                </a:solidFill>
                <a:latin typeface="Times New Roman" pitchFamily="18" charset="0"/>
                <a:cs typeface="Times New Roman" pitchFamily="18" charset="0"/>
              </a:rPr>
              <a:t>chỉ</a:t>
            </a:r>
            <a:r>
              <a:rPr lang="en-US" sz="4000" b="1">
                <a:latin typeface="Times New Roman" pitchFamily="18" charset="0"/>
                <a:cs typeface="Times New Roman" pitchFamily="18" charset="0"/>
              </a:rPr>
              <a:t> còn có </a:t>
            </a:r>
            <a:r>
              <a:rPr lang="en-US" sz="4000" b="1">
                <a:solidFill>
                  <a:srgbClr val="C00000"/>
                </a:solidFill>
                <a:latin typeface="Times New Roman" pitchFamily="18" charset="0"/>
                <a:cs typeface="Times New Roman" pitchFamily="18" charset="0"/>
              </a:rPr>
              <a:t>năm </a:t>
            </a:r>
            <a:r>
              <a:rPr lang="en-US" sz="4000" b="1">
                <a:latin typeface="Times New Roman" pitchFamily="18" charset="0"/>
                <a:cs typeface="Times New Roman" pitchFamily="18" charset="0"/>
              </a:rPr>
              <a:t>phút!</a:t>
            </a:r>
          </a:p>
          <a:p>
            <a:pPr algn="just"/>
            <a:r>
              <a:rPr lang="en-US" sz="4000" b="1">
                <a:latin typeface="Times New Roman" pitchFamily="18" charset="0"/>
                <a:cs typeface="Times New Roman" pitchFamily="18" charset="0"/>
              </a:rPr>
              <a:t>e) – Quê anh ở </a:t>
            </a:r>
            <a:r>
              <a:rPr lang="en-US" sz="4000" b="1">
                <a:solidFill>
                  <a:srgbClr val="0000FF"/>
                </a:solidFill>
                <a:latin typeface="Times New Roman" pitchFamily="18" charset="0"/>
                <a:cs typeface="Times New Roman" pitchFamily="18" charset="0"/>
              </a:rPr>
              <a:t>đâu</a:t>
            </a:r>
            <a:r>
              <a:rPr lang="en-US" sz="4000" b="1">
                <a:latin typeface="Times New Roman" pitchFamily="18" charset="0"/>
                <a:cs typeface="Times New Roman" pitchFamily="18" charset="0"/>
              </a:rPr>
              <a:t> thế ? – Họa sĩ hỏi.</a:t>
            </a:r>
          </a:p>
          <a:p>
            <a:pPr algn="just"/>
            <a:r>
              <a:rPr lang="en-US" sz="4000" b="1">
                <a:latin typeface="Times New Roman" pitchFamily="18" charset="0"/>
                <a:cs typeface="Times New Roman" pitchFamily="18" charset="0"/>
              </a:rPr>
              <a:t>g) – Đã bao giờ Tuấn... sang bên kia chưa </a:t>
            </a:r>
            <a:r>
              <a:rPr lang="en-US" sz="4000" b="1">
                <a:solidFill>
                  <a:schemeClr val="accent4">
                    <a:lumMod val="50000"/>
                  </a:schemeClr>
                </a:solidFill>
                <a:latin typeface="Times New Roman" pitchFamily="18" charset="0"/>
                <a:cs typeface="Times New Roman" pitchFamily="18" charset="0"/>
              </a:rPr>
              <a:t>hả</a:t>
            </a:r>
            <a:r>
              <a:rPr lang="en-US" sz="4000" b="1">
                <a:latin typeface="Times New Roman" pitchFamily="18" charset="0"/>
                <a:cs typeface="Times New Roman" pitchFamily="18" charset="0"/>
              </a:rPr>
              <a:t>?</a:t>
            </a:r>
          </a:p>
          <a:p>
            <a:pPr algn="just"/>
            <a:r>
              <a:rPr lang="en-US" sz="4000" b="1">
                <a:latin typeface="Times New Roman" pitchFamily="18" charset="0"/>
                <a:cs typeface="Times New Roman" pitchFamily="18" charset="0"/>
              </a:rPr>
              <a:t>h) – Bố </a:t>
            </a:r>
            <a:r>
              <a:rPr lang="en-US" sz="4000" b="1">
                <a:solidFill>
                  <a:srgbClr val="00B0F0"/>
                </a:solidFill>
                <a:latin typeface="Times New Roman" pitchFamily="18" charset="0"/>
                <a:cs typeface="Times New Roman" pitchFamily="18" charset="0"/>
              </a:rPr>
              <a:t>đang</a:t>
            </a:r>
            <a:r>
              <a:rPr lang="en-US" sz="4000" b="1">
                <a:solidFill>
                  <a:srgbClr val="C00000"/>
                </a:solidFill>
                <a:latin typeface="Times New Roman" pitchFamily="18" charset="0"/>
                <a:cs typeface="Times New Roman" pitchFamily="18" charset="0"/>
              </a:rPr>
              <a:t> </a:t>
            </a:r>
            <a:r>
              <a:rPr lang="en-US" sz="4000" b="1">
                <a:latin typeface="Times New Roman" pitchFamily="18" charset="0"/>
                <a:cs typeface="Times New Roman" pitchFamily="18" charset="0"/>
              </a:rPr>
              <a:t>sai con làm cái việc gì lạ thế?</a:t>
            </a:r>
          </a:p>
        </p:txBody>
      </p:sp>
      <p:graphicFrame>
        <p:nvGraphicFramePr>
          <p:cNvPr id="8" name="Table 7"/>
          <p:cNvGraphicFramePr>
            <a:graphicFrameLocks noGrp="1"/>
          </p:cNvGraphicFramePr>
          <p:nvPr>
            <p:extLst>
              <p:ext uri="{D42A27DB-BD31-4B8C-83A1-F6EECF244321}">
                <p14:modId xmlns:p14="http://schemas.microsoft.com/office/powerpoint/2010/main" val="4132897719"/>
              </p:ext>
            </p:extLst>
          </p:nvPr>
        </p:nvGraphicFramePr>
        <p:xfrm>
          <a:off x="335356" y="2708920"/>
          <a:ext cx="11521287" cy="3744416"/>
        </p:xfrm>
        <a:graphic>
          <a:graphicData uri="http://schemas.openxmlformats.org/drawingml/2006/table">
            <a:tbl>
              <a:tblPr firstRow="1" bandRow="1">
                <a:tableStyleId>{5940675A-B579-460E-94D1-54222C63F5DA}</a:tableStyleId>
              </a:tblPr>
              <a:tblGrid>
                <a:gridCol w="1280143"/>
                <a:gridCol w="1280143"/>
                <a:gridCol w="1280143"/>
                <a:gridCol w="1128127"/>
                <a:gridCol w="1432159"/>
                <a:gridCol w="1280143"/>
                <a:gridCol w="1280143"/>
                <a:gridCol w="1280143"/>
                <a:gridCol w="1280143"/>
              </a:tblGrid>
              <a:tr h="2011310">
                <a:tc>
                  <a:txBody>
                    <a:bodyPr/>
                    <a:lstStyle/>
                    <a:p>
                      <a:pPr algn="ctr"/>
                      <a:r>
                        <a:rPr lang="en-US" sz="4000" b="1" smtClean="0">
                          <a:latin typeface="Times New Roman" pitchFamily="18" charset="0"/>
                          <a:cs typeface="Times New Roman" pitchFamily="18" charset="0"/>
                        </a:rPr>
                        <a:t>Số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Đại từ</a:t>
                      </a:r>
                      <a:endParaRPr lang="en-US" sz="4000" b="1">
                        <a:latin typeface="Times New Roman" pitchFamily="18" charset="0"/>
                        <a:cs typeface="Times New Roman" pitchFamily="18" charset="0"/>
                      </a:endParaRPr>
                    </a:p>
                  </a:txBody>
                  <a:tcPr marL="121920" marR="121920" anchor="ctr"/>
                </a:tc>
                <a:tc>
                  <a:txBody>
                    <a:bodyPr/>
                    <a:lstStyle/>
                    <a:p>
                      <a:pPr algn="ctr"/>
                      <a:r>
                        <a:rPr lang="en-US" sz="2800" b="1" smtClean="0">
                          <a:latin typeface="Times New Roman" pitchFamily="18" charset="0"/>
                          <a:cs typeface="Times New Roman" pitchFamily="18" charset="0"/>
                        </a:rPr>
                        <a:t>Lượng</a:t>
                      </a:r>
                      <a:r>
                        <a:rPr lang="en-US" sz="4000" b="1" smtClean="0">
                          <a:latin typeface="Times New Roman" pitchFamily="18" charset="0"/>
                          <a:cs typeface="Times New Roman" pitchFamily="18" charset="0"/>
                        </a:rPr>
                        <a:t> từ</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Chỉ</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Phó</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200" b="1" smtClean="0">
                          <a:latin typeface="Times New Roman" pitchFamily="18" charset="0"/>
                          <a:cs typeface="Times New Roman" pitchFamily="18" charset="0"/>
                        </a:rPr>
                        <a:t>Quan</a:t>
                      </a:r>
                      <a:r>
                        <a:rPr lang="en-US" sz="4000" b="1" smtClean="0">
                          <a:latin typeface="Times New Roman" pitchFamily="18" charset="0"/>
                          <a:cs typeface="Times New Roman" pitchFamily="18" charset="0"/>
                        </a:rPr>
                        <a:t> hệ</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4000" b="1" smtClean="0">
                          <a:latin typeface="Times New Roman" pitchFamily="18" charset="0"/>
                          <a:cs typeface="Times New Roman" pitchFamily="18" charset="0"/>
                        </a:rPr>
                        <a:t>Trợ</a:t>
                      </a:r>
                      <a:r>
                        <a:rPr lang="en-US" sz="4000" b="1" baseline="0" smtClean="0">
                          <a:latin typeface="Times New Roman" pitchFamily="18" charset="0"/>
                          <a:cs typeface="Times New Roman" pitchFamily="18" charset="0"/>
                        </a:rPr>
                        <a:t> từ</a:t>
                      </a:r>
                      <a:endParaRPr lang="en-US" sz="40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Tình</a:t>
                      </a:r>
                      <a:r>
                        <a:rPr lang="en-US" sz="3600" b="1" baseline="0" smtClean="0">
                          <a:latin typeface="Times New Roman" pitchFamily="18" charset="0"/>
                          <a:cs typeface="Times New Roman" pitchFamily="18" charset="0"/>
                        </a:rPr>
                        <a:t> thái từ</a:t>
                      </a:r>
                      <a:endParaRPr lang="en-US" sz="3600" b="1">
                        <a:latin typeface="Times New Roman" pitchFamily="18" charset="0"/>
                        <a:cs typeface="Times New Roman" pitchFamily="18" charset="0"/>
                      </a:endParaRPr>
                    </a:p>
                  </a:txBody>
                  <a:tcPr marL="121920" marR="121920" anchor="ctr"/>
                </a:tc>
                <a:tc>
                  <a:txBody>
                    <a:bodyPr/>
                    <a:lstStyle/>
                    <a:p>
                      <a:pPr algn="ctr"/>
                      <a:r>
                        <a:rPr lang="en-US" sz="3600" b="1" smtClean="0">
                          <a:latin typeface="Times New Roman" pitchFamily="18" charset="0"/>
                          <a:cs typeface="Times New Roman" pitchFamily="18" charset="0"/>
                        </a:rPr>
                        <a:t>thán</a:t>
                      </a:r>
                      <a:r>
                        <a:rPr lang="en-US" sz="3600" b="1" baseline="0" smtClean="0">
                          <a:latin typeface="Times New Roman" pitchFamily="18" charset="0"/>
                          <a:cs typeface="Times New Roman" pitchFamily="18" charset="0"/>
                        </a:rPr>
                        <a:t> từ</a:t>
                      </a:r>
                      <a:endParaRPr lang="en-US" sz="3600" b="1">
                        <a:latin typeface="Times New Roman" pitchFamily="18" charset="0"/>
                        <a:cs typeface="Times New Roman" pitchFamily="18" charset="0"/>
                      </a:endParaRPr>
                    </a:p>
                  </a:txBody>
                  <a:tcPr marL="121920" marR="121920" anchor="ctr"/>
                </a:tc>
              </a:tr>
              <a:tr h="1733106">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c>
                  <a:txBody>
                    <a:bodyPr/>
                    <a:lstStyle/>
                    <a:p>
                      <a:endParaRPr lang="en-US"/>
                    </a:p>
                  </a:txBody>
                  <a:tcPr marL="121920" marR="121920"/>
                </a:tc>
              </a:tr>
            </a:tbl>
          </a:graphicData>
        </a:graphic>
      </p:graphicFrame>
      <p:sp>
        <p:nvSpPr>
          <p:cNvPr id="9" name="Rectangle 8"/>
          <p:cNvSpPr/>
          <p:nvPr/>
        </p:nvSpPr>
        <p:spPr>
          <a:xfrm>
            <a:off x="8100577" y="4797152"/>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chỉ</a:t>
            </a:r>
            <a:endParaRPr lang="en-US" sz="4000" b="1">
              <a:solidFill>
                <a:srgbClr val="0000FF"/>
              </a:solidFill>
              <a:latin typeface="Times New Roman" pitchFamily="18" charset="0"/>
              <a:ea typeface="Times New Roman"/>
              <a:cs typeface="Times New Roman" pitchFamily="18" charset="0"/>
            </a:endParaRPr>
          </a:p>
        </p:txBody>
      </p:sp>
      <p:sp>
        <p:nvSpPr>
          <p:cNvPr id="10" name="Rectangle 9"/>
          <p:cNvSpPr/>
          <p:nvPr/>
        </p:nvSpPr>
        <p:spPr>
          <a:xfrm>
            <a:off x="407368" y="4746988"/>
            <a:ext cx="1152128" cy="707886"/>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năm</a:t>
            </a:r>
            <a:endParaRPr lang="en-US" sz="4000" b="1">
              <a:solidFill>
                <a:srgbClr val="0000FF"/>
              </a:solidFill>
              <a:latin typeface="Times New Roman" pitchFamily="18" charset="0"/>
              <a:ea typeface="Times New Roman"/>
              <a:cs typeface="Times New Roman" pitchFamily="18" charset="0"/>
            </a:endParaRPr>
          </a:p>
        </p:txBody>
      </p:sp>
      <p:sp>
        <p:nvSpPr>
          <p:cNvPr id="11" name="Rectangle 10"/>
          <p:cNvSpPr/>
          <p:nvPr/>
        </p:nvSpPr>
        <p:spPr>
          <a:xfrm>
            <a:off x="10632504" y="4809346"/>
            <a:ext cx="1152128" cy="1323439"/>
          </a:xfrm>
          <a:prstGeom prst="rect">
            <a:avLst/>
          </a:prstGeom>
        </p:spPr>
        <p:txBody>
          <a:bodyPr wrap="square">
            <a:spAutoFit/>
          </a:bodyPr>
          <a:lstStyle/>
          <a:p>
            <a:pPr algn="ctr">
              <a:spcAft>
                <a:spcPts val="0"/>
              </a:spcAft>
            </a:pPr>
            <a:r>
              <a:rPr lang="en-US" sz="4000" b="1">
                <a:solidFill>
                  <a:srgbClr val="C00000"/>
                </a:solidFill>
                <a:latin typeface="Times New Roman" pitchFamily="18" charset="0"/>
                <a:cs typeface="Times New Roman" pitchFamily="18" charset="0"/>
              </a:rPr>
              <a:t>Trời ơi</a:t>
            </a:r>
            <a:endParaRPr lang="en-US" sz="4000" b="1">
              <a:solidFill>
                <a:srgbClr val="0000FF"/>
              </a:solidFill>
              <a:latin typeface="Times New Roman" pitchFamily="18" charset="0"/>
              <a:ea typeface="Times New Roman"/>
              <a:cs typeface="Times New Roman" pitchFamily="18" charset="0"/>
            </a:endParaRPr>
          </a:p>
        </p:txBody>
      </p:sp>
      <p:sp>
        <p:nvSpPr>
          <p:cNvPr id="12" name="Rectangle 11"/>
          <p:cNvSpPr/>
          <p:nvPr/>
        </p:nvSpPr>
        <p:spPr>
          <a:xfrm>
            <a:off x="1703512" y="5097378"/>
            <a:ext cx="1152128" cy="707886"/>
          </a:xfrm>
          <a:prstGeom prst="rect">
            <a:avLst/>
          </a:prstGeom>
        </p:spPr>
        <p:txBody>
          <a:bodyPr wrap="square">
            <a:spAutoFit/>
          </a:bodyPr>
          <a:lstStyle/>
          <a:p>
            <a:pPr algn="ctr">
              <a:spcAft>
                <a:spcPts val="0"/>
              </a:spcAft>
            </a:pPr>
            <a:r>
              <a:rPr lang="en-US" sz="4000" b="1">
                <a:solidFill>
                  <a:srgbClr val="0000FF"/>
                </a:solidFill>
                <a:latin typeface="Times New Roman" pitchFamily="18" charset="0"/>
                <a:cs typeface="Times New Roman" pitchFamily="18" charset="0"/>
              </a:rPr>
              <a:t>đâu</a:t>
            </a:r>
            <a:endParaRPr lang="en-US" sz="4000" b="1">
              <a:solidFill>
                <a:srgbClr val="0000FF"/>
              </a:solidFill>
              <a:latin typeface="Times New Roman" pitchFamily="18" charset="0"/>
              <a:ea typeface="Times New Roman"/>
              <a:cs typeface="Times New Roman" pitchFamily="18" charset="0"/>
            </a:endParaRPr>
          </a:p>
        </p:txBody>
      </p:sp>
      <p:sp>
        <p:nvSpPr>
          <p:cNvPr id="13" name="Rectangle 12"/>
          <p:cNvSpPr/>
          <p:nvPr/>
        </p:nvSpPr>
        <p:spPr>
          <a:xfrm>
            <a:off x="9336360" y="5241394"/>
            <a:ext cx="1152128" cy="707886"/>
          </a:xfrm>
          <a:prstGeom prst="rect">
            <a:avLst/>
          </a:prstGeom>
        </p:spPr>
        <p:txBody>
          <a:bodyPr wrap="square">
            <a:spAutoFit/>
          </a:bodyPr>
          <a:lstStyle/>
          <a:p>
            <a:pPr algn="ctr">
              <a:spcAft>
                <a:spcPts val="0"/>
              </a:spcAft>
            </a:pPr>
            <a:r>
              <a:rPr lang="en-US" sz="4000" b="1">
                <a:solidFill>
                  <a:schemeClr val="accent4">
                    <a:lumMod val="50000"/>
                  </a:schemeClr>
                </a:solidFill>
                <a:latin typeface="Times New Roman" pitchFamily="18" charset="0"/>
                <a:cs typeface="Times New Roman" pitchFamily="18" charset="0"/>
              </a:rPr>
              <a:t>hả</a:t>
            </a:r>
            <a:endParaRPr lang="en-US" sz="4000" b="1">
              <a:solidFill>
                <a:schemeClr val="accent4">
                  <a:lumMod val="50000"/>
                </a:schemeClr>
              </a:solidFill>
              <a:latin typeface="Times New Roman" pitchFamily="18" charset="0"/>
              <a:ea typeface="Times New Roman"/>
              <a:cs typeface="Times New Roman" pitchFamily="18" charset="0"/>
            </a:endParaRPr>
          </a:p>
        </p:txBody>
      </p:sp>
      <p:sp>
        <p:nvSpPr>
          <p:cNvPr id="14" name="Rectangle 13"/>
          <p:cNvSpPr/>
          <p:nvPr/>
        </p:nvSpPr>
        <p:spPr>
          <a:xfrm>
            <a:off x="5303912" y="5661248"/>
            <a:ext cx="1368152" cy="707886"/>
          </a:xfrm>
          <a:prstGeom prst="rect">
            <a:avLst/>
          </a:prstGeom>
        </p:spPr>
        <p:txBody>
          <a:bodyPr wrap="square">
            <a:spAutoFit/>
          </a:bodyPr>
          <a:lstStyle/>
          <a:p>
            <a:pPr algn="ctr">
              <a:spcAft>
                <a:spcPts val="0"/>
              </a:spcAft>
            </a:pPr>
            <a:r>
              <a:rPr lang="en-US" sz="4000" b="1">
                <a:solidFill>
                  <a:srgbClr val="00B0F0"/>
                </a:solidFill>
                <a:latin typeface="Times New Roman" pitchFamily="18" charset="0"/>
                <a:cs typeface="Times New Roman" pitchFamily="18" charset="0"/>
              </a:rPr>
              <a:t>đang</a:t>
            </a:r>
            <a:endParaRPr lang="en-US" sz="4000" b="1">
              <a:solidFill>
                <a:srgbClr val="0000FF"/>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17319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10800000">
            <a:off x="-24680" y="-1"/>
            <a:ext cx="12241360" cy="6857999"/>
            <a:chOff x="-24680" y="-27384"/>
            <a:chExt cx="12241360" cy="6905348"/>
          </a:xfrm>
        </p:grpSpPr>
        <p:grpSp>
          <p:nvGrpSpPr>
            <p:cNvPr id="3" name="Group 2"/>
            <p:cNvGrpSpPr/>
            <p:nvPr/>
          </p:nvGrpSpPr>
          <p:grpSpPr>
            <a:xfrm>
              <a:off x="-24680" y="-27384"/>
              <a:ext cx="12241360" cy="6905348"/>
              <a:chOff x="-24680" y="-27384"/>
              <a:chExt cx="12241360" cy="6905348"/>
            </a:xfrm>
          </p:grpSpPr>
          <p:pic>
            <p:nvPicPr>
              <p:cNvPr id="5"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4"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695399" y="1008018"/>
            <a:ext cx="10729193" cy="2492990"/>
          </a:xfrm>
          <a:prstGeom prst="rect">
            <a:avLst/>
          </a:prstGeom>
        </p:spPr>
        <p:txBody>
          <a:bodyPr wrap="square">
            <a:spAutoFit/>
          </a:bodyPr>
          <a:lstStyle/>
          <a:p>
            <a:pPr algn="just"/>
            <a:r>
              <a:rPr lang="en-US" sz="5200" smtClean="0">
                <a:latin typeface="Times New Roman" pitchFamily="18" charset="0"/>
                <a:cs typeface="Times New Roman" pitchFamily="18" charset="0"/>
              </a:rPr>
              <a:t>Tìm </a:t>
            </a:r>
            <a:r>
              <a:rPr lang="en-US" sz="5200">
                <a:latin typeface="Times New Roman" pitchFamily="18" charset="0"/>
                <a:cs typeface="Times New Roman" pitchFamily="18" charset="0"/>
              </a:rPr>
              <a:t>những từ chuyên dùng ở cuối câu để tạo câu nghi vấn. Cho biết các từ ấy thuộc từ loại nào</a:t>
            </a:r>
            <a:r>
              <a:rPr lang="en-US" sz="5200" smtClean="0">
                <a:latin typeface="Times New Roman" pitchFamily="18" charset="0"/>
                <a:cs typeface="Times New Roman" pitchFamily="18" charset="0"/>
              </a:rPr>
              <a:t>.</a:t>
            </a:r>
            <a:endParaRPr lang="en-US" sz="5200">
              <a:latin typeface="Times New Roman" pitchFamily="18" charset="0"/>
              <a:cs typeface="Times New Roman" pitchFamily="18" charset="0"/>
            </a:endParaRPr>
          </a:p>
        </p:txBody>
      </p:sp>
      <p:sp>
        <p:nvSpPr>
          <p:cNvPr id="8" name="Rectangle 7"/>
          <p:cNvSpPr/>
          <p:nvPr/>
        </p:nvSpPr>
        <p:spPr>
          <a:xfrm>
            <a:off x="1017247" y="33506"/>
            <a:ext cx="5521063" cy="830997"/>
          </a:xfrm>
          <a:prstGeom prst="rect">
            <a:avLst/>
          </a:prstGeom>
        </p:spPr>
        <p:txBody>
          <a:bodyPr wrap="none">
            <a:spAutoFit/>
          </a:bodyPr>
          <a:lstStyle/>
          <a:p>
            <a:pPr algn="just"/>
            <a:r>
              <a:rPr lang="en-US" sz="4800" b="1">
                <a:solidFill>
                  <a:srgbClr val="C00000"/>
                </a:solidFill>
                <a:latin typeface="Times New Roman" pitchFamily="18" charset="0"/>
                <a:cs typeface="Times New Roman" pitchFamily="18" charset="0"/>
              </a:rPr>
              <a:t>Bài tập </a:t>
            </a:r>
            <a:r>
              <a:rPr lang="en-US" sz="4800" b="1" smtClean="0">
                <a:solidFill>
                  <a:srgbClr val="C00000"/>
                </a:solidFill>
                <a:latin typeface="Times New Roman" pitchFamily="18" charset="0"/>
                <a:cs typeface="Times New Roman" pitchFamily="18" charset="0"/>
              </a:rPr>
              <a:t>2 trang 133. </a:t>
            </a:r>
            <a:endParaRPr lang="en-US" sz="4800" b="1">
              <a:solidFill>
                <a:srgbClr val="C00000"/>
              </a:solidFill>
              <a:latin typeface="Times New Roman" pitchFamily="18" charset="0"/>
              <a:cs typeface="Times New Roman" pitchFamily="18" charset="0"/>
            </a:endParaRPr>
          </a:p>
        </p:txBody>
      </p:sp>
      <p:sp>
        <p:nvSpPr>
          <p:cNvPr id="9" name="Rectangle 8"/>
          <p:cNvSpPr/>
          <p:nvPr/>
        </p:nvSpPr>
        <p:spPr>
          <a:xfrm>
            <a:off x="695399" y="3573016"/>
            <a:ext cx="10729193" cy="1692771"/>
          </a:xfrm>
          <a:prstGeom prst="rect">
            <a:avLst/>
          </a:prstGeom>
        </p:spPr>
        <p:txBody>
          <a:bodyPr wrap="square">
            <a:spAutoFit/>
          </a:bodyPr>
          <a:lstStyle/>
          <a:p>
            <a:pPr algn="just"/>
            <a:r>
              <a:rPr lang="en-US" sz="5200" b="1" smtClean="0">
                <a:solidFill>
                  <a:srgbClr val="0000FF"/>
                </a:solidFill>
                <a:latin typeface="Times New Roman" pitchFamily="18" charset="0"/>
                <a:cs typeface="Times New Roman" pitchFamily="18" charset="0"/>
              </a:rPr>
              <a:t>- Từ dùng ở cuối câu, tạo câu nghi vấn: </a:t>
            </a:r>
            <a:r>
              <a:rPr lang="en-US" sz="5200" b="1">
                <a:solidFill>
                  <a:srgbClr val="0000FF"/>
                </a:solidFill>
                <a:latin typeface="Times New Roman" pitchFamily="18" charset="0"/>
                <a:cs typeface="Times New Roman" pitchFamily="18" charset="0"/>
              </a:rPr>
              <a:t>à, ư, hử, hả</a:t>
            </a:r>
            <a:r>
              <a:rPr lang="en-US" sz="5200" b="1" smtClean="0">
                <a:solidFill>
                  <a:srgbClr val="0000FF"/>
                </a:solidFill>
                <a:latin typeface="Times New Roman" pitchFamily="18" charset="0"/>
                <a:cs typeface="Times New Roman" pitchFamily="18" charset="0"/>
              </a:rPr>
              <a:t>,…</a:t>
            </a:r>
            <a:endParaRPr lang="en-US" sz="5200" b="1">
              <a:solidFill>
                <a:srgbClr val="0000FF"/>
              </a:solidFill>
              <a:latin typeface="Times New Roman" pitchFamily="18" charset="0"/>
              <a:cs typeface="Times New Roman" pitchFamily="18" charset="0"/>
            </a:endParaRPr>
          </a:p>
        </p:txBody>
      </p:sp>
      <p:sp>
        <p:nvSpPr>
          <p:cNvPr id="10" name="Rectangle 9"/>
          <p:cNvSpPr/>
          <p:nvPr/>
        </p:nvSpPr>
        <p:spPr>
          <a:xfrm>
            <a:off x="695399" y="5328498"/>
            <a:ext cx="10729193" cy="892552"/>
          </a:xfrm>
          <a:prstGeom prst="rect">
            <a:avLst/>
          </a:prstGeom>
        </p:spPr>
        <p:txBody>
          <a:bodyPr wrap="square">
            <a:spAutoFit/>
          </a:bodyPr>
          <a:lstStyle/>
          <a:p>
            <a:pPr algn="just"/>
            <a:r>
              <a:rPr lang="en-US" sz="5200" b="1" smtClean="0">
                <a:solidFill>
                  <a:srgbClr val="0000FF"/>
                </a:solidFill>
                <a:latin typeface="Times New Roman" pitchFamily="18" charset="0"/>
                <a:cs typeface="Times New Roman" pitchFamily="18" charset="0"/>
              </a:rPr>
              <a:t>- </a:t>
            </a:r>
            <a:r>
              <a:rPr lang="en-US" sz="5200" b="1">
                <a:solidFill>
                  <a:srgbClr val="0000FF"/>
                </a:solidFill>
                <a:latin typeface="Times New Roman" pitchFamily="18" charset="0"/>
                <a:cs typeface="Times New Roman" pitchFamily="18" charset="0"/>
              </a:rPr>
              <a:t>Chúng đều là tình thái từ.</a:t>
            </a:r>
          </a:p>
        </p:txBody>
      </p:sp>
    </p:spTree>
    <p:extLst>
      <p:ext uri="{BB962C8B-B14F-4D97-AF65-F5344CB8AC3E}">
        <p14:creationId xmlns:p14="http://schemas.microsoft.com/office/powerpoint/2010/main" val="123932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392" y="-27384"/>
            <a:ext cx="2959142" cy="784830"/>
          </a:xfrm>
          <a:prstGeom prst="rect">
            <a:avLst/>
          </a:prstGeom>
        </p:spPr>
        <p:txBody>
          <a:bodyPr wrap="square">
            <a:spAutoFit/>
          </a:bodyPr>
          <a:lstStyle/>
          <a:p>
            <a:pPr algn="just"/>
            <a:r>
              <a:rPr lang="en-US" sz="4500" b="1">
                <a:solidFill>
                  <a:srgbClr val="0000FF"/>
                </a:solidFill>
                <a:latin typeface="Times New Roman" pitchFamily="18" charset="0"/>
                <a:cs typeface="Times New Roman" pitchFamily="18" charset="0"/>
              </a:rPr>
              <a:t>B. Cụm từ</a:t>
            </a:r>
            <a:endParaRPr lang="en-US" sz="4500">
              <a:solidFill>
                <a:srgbClr val="0000FF"/>
              </a:solidFill>
              <a:latin typeface="Times New Roman" pitchFamily="18" charset="0"/>
              <a:cs typeface="Times New Roman" pitchFamily="18" charset="0"/>
            </a:endParaRPr>
          </a:p>
        </p:txBody>
      </p:sp>
      <p:sp>
        <p:nvSpPr>
          <p:cNvPr id="3" name="Rectangle 2"/>
          <p:cNvSpPr/>
          <p:nvPr/>
        </p:nvSpPr>
        <p:spPr>
          <a:xfrm>
            <a:off x="643823" y="620688"/>
            <a:ext cx="10996793" cy="2169825"/>
          </a:xfrm>
          <a:prstGeom prst="rect">
            <a:avLst/>
          </a:prstGeom>
        </p:spPr>
        <p:txBody>
          <a:bodyPr wrap="square">
            <a:spAutoFit/>
          </a:bodyPr>
          <a:lstStyle/>
          <a:p>
            <a:pPr algn="just"/>
            <a:r>
              <a:rPr lang="en-US" sz="4500" b="1">
                <a:solidFill>
                  <a:srgbClr val="C00000"/>
                </a:solidFill>
                <a:latin typeface="Times New Roman" pitchFamily="18" charset="0"/>
                <a:cs typeface="Times New Roman" pitchFamily="18" charset="0"/>
              </a:rPr>
              <a:t>- Cụm danh từ: </a:t>
            </a:r>
            <a:r>
              <a:rPr lang="en-US" sz="4500" b="1">
                <a:latin typeface="Times New Roman" pitchFamily="18" charset="0"/>
                <a:cs typeface="Times New Roman" pitchFamily="18" charset="0"/>
              </a:rPr>
              <a:t>Là loại tổ hợp từ do danh từ với một số từ ngữ phụ thuộc nó tạo </a:t>
            </a:r>
            <a:r>
              <a:rPr lang="en-US" sz="4500" b="1" smtClean="0">
                <a:latin typeface="Times New Roman" pitchFamily="18" charset="0"/>
                <a:cs typeface="Times New Roman" pitchFamily="18" charset="0"/>
              </a:rPr>
              <a:t>thành.  </a:t>
            </a:r>
            <a:endParaRPr lang="en-US" sz="4500" b="1">
              <a:latin typeface="Times New Roman" pitchFamily="18" charset="0"/>
              <a:cs typeface="Times New Roman" pitchFamily="18" charset="0"/>
            </a:endParaRPr>
          </a:p>
        </p:txBody>
      </p:sp>
      <p:sp>
        <p:nvSpPr>
          <p:cNvPr id="4" name="Rectangle 3"/>
          <p:cNvSpPr/>
          <p:nvPr/>
        </p:nvSpPr>
        <p:spPr>
          <a:xfrm>
            <a:off x="643823" y="2771343"/>
            <a:ext cx="10996794" cy="2169825"/>
          </a:xfrm>
          <a:prstGeom prst="rect">
            <a:avLst/>
          </a:prstGeom>
        </p:spPr>
        <p:txBody>
          <a:bodyPr wrap="square">
            <a:spAutoFit/>
          </a:bodyPr>
          <a:lstStyle/>
          <a:p>
            <a:pPr algn="just"/>
            <a:r>
              <a:rPr lang="en-US" sz="4500" b="1" smtClean="0">
                <a:solidFill>
                  <a:srgbClr val="C00000"/>
                </a:solidFill>
                <a:latin typeface="Times New Roman" pitchFamily="18" charset="0"/>
                <a:cs typeface="Times New Roman" pitchFamily="18" charset="0"/>
              </a:rPr>
              <a:t>- </a:t>
            </a:r>
            <a:r>
              <a:rPr lang="en-US" sz="4500" b="1">
                <a:solidFill>
                  <a:srgbClr val="C00000"/>
                </a:solidFill>
                <a:latin typeface="Times New Roman" pitchFamily="18" charset="0"/>
                <a:cs typeface="Times New Roman" pitchFamily="18" charset="0"/>
              </a:rPr>
              <a:t>Cụm động từ</a:t>
            </a:r>
            <a:r>
              <a:rPr lang="en-US" sz="4500">
                <a:solidFill>
                  <a:srgbClr val="C00000"/>
                </a:solidFill>
                <a:latin typeface="Times New Roman" pitchFamily="18" charset="0"/>
                <a:cs typeface="Times New Roman" pitchFamily="18" charset="0"/>
              </a:rPr>
              <a:t>:  </a:t>
            </a:r>
            <a:r>
              <a:rPr lang="en-US" sz="4500" b="1">
                <a:latin typeface="Times New Roman" pitchFamily="18" charset="0"/>
                <a:cs typeface="Times New Roman" pitchFamily="18" charset="0"/>
              </a:rPr>
              <a:t>Là loại tổ hợp từ do động từ với một số từ ngữ phụ thuộc nó tạo </a:t>
            </a:r>
            <a:r>
              <a:rPr lang="en-US" sz="4500" b="1" smtClean="0">
                <a:latin typeface="Times New Roman" pitchFamily="18" charset="0"/>
                <a:cs typeface="Times New Roman" pitchFamily="18" charset="0"/>
              </a:rPr>
              <a:t>thành. </a:t>
            </a:r>
            <a:endParaRPr lang="en-US" sz="4500" b="1">
              <a:latin typeface="Times New Roman" pitchFamily="18" charset="0"/>
              <a:cs typeface="Times New Roman" pitchFamily="18" charset="0"/>
            </a:endParaRPr>
          </a:p>
        </p:txBody>
      </p:sp>
      <p:sp>
        <p:nvSpPr>
          <p:cNvPr id="5" name="Rectangle 4"/>
          <p:cNvSpPr/>
          <p:nvPr/>
        </p:nvSpPr>
        <p:spPr>
          <a:xfrm>
            <a:off x="643823" y="4945231"/>
            <a:ext cx="10996794" cy="1477328"/>
          </a:xfrm>
          <a:prstGeom prst="rect">
            <a:avLst/>
          </a:prstGeom>
        </p:spPr>
        <p:txBody>
          <a:bodyPr wrap="square">
            <a:spAutoFit/>
          </a:bodyPr>
          <a:lstStyle/>
          <a:p>
            <a:pPr algn="just"/>
            <a:r>
              <a:rPr lang="en-US" sz="4500" b="1" smtClean="0">
                <a:solidFill>
                  <a:srgbClr val="C00000"/>
                </a:solidFill>
                <a:latin typeface="Times New Roman" pitchFamily="18" charset="0"/>
                <a:cs typeface="Times New Roman" pitchFamily="18" charset="0"/>
              </a:rPr>
              <a:t>- Cụm </a:t>
            </a:r>
            <a:r>
              <a:rPr lang="en-US" sz="4500" b="1">
                <a:solidFill>
                  <a:srgbClr val="C00000"/>
                </a:solidFill>
                <a:latin typeface="Times New Roman" pitchFamily="18" charset="0"/>
                <a:cs typeface="Times New Roman" pitchFamily="18" charset="0"/>
              </a:rPr>
              <a:t>tính từ: </a:t>
            </a:r>
            <a:r>
              <a:rPr lang="en-US" sz="4500" b="1">
                <a:latin typeface="Times New Roman" pitchFamily="18" charset="0"/>
                <a:cs typeface="Times New Roman" pitchFamily="18" charset="0"/>
              </a:rPr>
              <a:t>Do tính từ kết hợp với một số từ ngữ khác phụ thuộc nó tạo thành.</a:t>
            </a:r>
          </a:p>
        </p:txBody>
      </p:sp>
    </p:spTree>
    <p:extLst>
      <p:ext uri="{BB962C8B-B14F-4D97-AF65-F5344CB8AC3E}">
        <p14:creationId xmlns:p14="http://schemas.microsoft.com/office/powerpoint/2010/main" val="209211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409" y="0"/>
            <a:ext cx="10657184" cy="6740307"/>
          </a:xfrm>
          <a:prstGeom prst="rect">
            <a:avLst/>
          </a:prstGeom>
        </p:spPr>
        <p:txBody>
          <a:bodyPr wrap="square">
            <a:spAutoFit/>
          </a:bodyPr>
          <a:lstStyle/>
          <a:p>
            <a:pPr algn="just"/>
            <a:r>
              <a:rPr lang="en-US" sz="3600" b="1" smtClean="0">
                <a:solidFill>
                  <a:srgbClr val="C00000"/>
                </a:solidFill>
                <a:latin typeface="Times New Roman" pitchFamily="18" charset="0"/>
                <a:cs typeface="Times New Roman" pitchFamily="18" charset="0"/>
              </a:rPr>
              <a:t>BT.1/133. </a:t>
            </a:r>
            <a:r>
              <a:rPr lang="en-US" sz="3600">
                <a:latin typeface="Times New Roman" pitchFamily="18" charset="0"/>
                <a:cs typeface="Times New Roman" pitchFamily="18" charset="0"/>
              </a:rPr>
              <a:t>Tìm phần </a:t>
            </a:r>
            <a:r>
              <a:rPr lang="en-US" sz="3600" b="1">
                <a:latin typeface="Times New Roman" pitchFamily="18" charset="0"/>
                <a:cs typeface="Times New Roman" pitchFamily="18" charset="0"/>
              </a:rPr>
              <a:t>trung tâm </a:t>
            </a:r>
            <a:r>
              <a:rPr lang="en-US" sz="3600">
                <a:latin typeface="Times New Roman" pitchFamily="18" charset="0"/>
                <a:cs typeface="Times New Roman" pitchFamily="18" charset="0"/>
              </a:rPr>
              <a:t>của các cụm danh từ in đậm. Chỉ ra những dấu hiệu cho biết đó là cụm danh từ.</a:t>
            </a:r>
          </a:p>
          <a:p>
            <a:pPr algn="just"/>
            <a:r>
              <a:rPr lang="en-US" sz="3600">
                <a:latin typeface="Times New Roman" pitchFamily="18" charset="0"/>
                <a:cs typeface="Times New Roman" pitchFamily="18" charset="0"/>
              </a:rPr>
              <a:t>a) Nhưng điều kì lạ là </a:t>
            </a:r>
            <a:r>
              <a:rPr lang="en-US" sz="3600" b="1">
                <a:solidFill>
                  <a:srgbClr val="C00000"/>
                </a:solidFill>
                <a:latin typeface="Times New Roman" pitchFamily="18" charset="0"/>
                <a:cs typeface="Times New Roman" pitchFamily="18" charset="0"/>
              </a:rPr>
              <a:t>tất cả những ảnh hưởng quốc tế đó</a:t>
            </a:r>
            <a:r>
              <a:rPr lang="en-US" sz="3600" b="1">
                <a:latin typeface="Times New Roman" pitchFamily="18" charset="0"/>
                <a:cs typeface="Times New Roman" pitchFamily="18" charset="0"/>
              </a:rPr>
              <a:t> </a:t>
            </a:r>
            <a:r>
              <a:rPr lang="en-US" sz="3600">
                <a:latin typeface="Times New Roman" pitchFamily="18" charset="0"/>
                <a:cs typeface="Times New Roman" pitchFamily="18" charset="0"/>
              </a:rPr>
              <a:t>đã nhào nặn với cái gốc văn hoá dân tộc không gì lay chuyển được ở Người, để trở thành </a:t>
            </a:r>
            <a:r>
              <a:rPr lang="en-US" sz="3600" b="1">
                <a:solidFill>
                  <a:srgbClr val="C00000"/>
                </a:solidFill>
                <a:latin typeface="Times New Roman" pitchFamily="18" charset="0"/>
                <a:cs typeface="Times New Roman" pitchFamily="18" charset="0"/>
              </a:rPr>
              <a:t>một nhân cách rất Việt Nam</a:t>
            </a:r>
            <a:r>
              <a:rPr lang="en-US" sz="3600">
                <a:solidFill>
                  <a:srgbClr val="C00000"/>
                </a:solidFill>
                <a:latin typeface="Times New Roman" pitchFamily="18" charset="0"/>
                <a:cs typeface="Times New Roman" pitchFamily="18" charset="0"/>
              </a:rPr>
              <a:t>, </a:t>
            </a:r>
            <a:r>
              <a:rPr lang="en-US" sz="3600" b="1">
                <a:solidFill>
                  <a:srgbClr val="C00000"/>
                </a:solidFill>
                <a:latin typeface="Times New Roman" pitchFamily="18" charset="0"/>
                <a:cs typeface="Times New Roman" pitchFamily="18" charset="0"/>
              </a:rPr>
              <a:t>một lối sống rất bình dị, rất Việt Nam, rất phương Đông, nhưng cũng đồng thời rất mới, rất hiện đại.</a:t>
            </a:r>
          </a:p>
          <a:p>
            <a:pPr algn="just"/>
            <a:r>
              <a:rPr lang="en-US" sz="3600">
                <a:latin typeface="Times New Roman" pitchFamily="18" charset="0"/>
                <a:cs typeface="Times New Roman" pitchFamily="18" charset="0"/>
              </a:rPr>
              <a:t>b) Ông khoe </a:t>
            </a:r>
            <a:r>
              <a:rPr lang="en-US" sz="3600" b="1">
                <a:solidFill>
                  <a:srgbClr val="C00000"/>
                </a:solidFill>
                <a:latin typeface="Times New Roman" pitchFamily="18" charset="0"/>
                <a:cs typeface="Times New Roman" pitchFamily="18" charset="0"/>
              </a:rPr>
              <a:t>những ngày khởi nghĩa dồn dập ở làng</a:t>
            </a:r>
            <a:r>
              <a:rPr lang="en-US" sz="3600" b="1">
                <a:latin typeface="Times New Roman" pitchFamily="18" charset="0"/>
                <a:cs typeface="Times New Roman" pitchFamily="18" charset="0"/>
              </a:rPr>
              <a:t>.</a:t>
            </a:r>
          </a:p>
          <a:p>
            <a:pPr algn="just"/>
            <a:r>
              <a:rPr lang="en-US" sz="3600">
                <a:latin typeface="Times New Roman" pitchFamily="18" charset="0"/>
                <a:cs typeface="Times New Roman" pitchFamily="18" charset="0"/>
              </a:rPr>
              <a:t>c) Ông lão vờ vờ đứng lảng ra chỗ khác, rồi đi thẳng. </a:t>
            </a:r>
            <a:r>
              <a:rPr lang="en-US" sz="3600" b="1">
                <a:solidFill>
                  <a:srgbClr val="C00000"/>
                </a:solidFill>
                <a:latin typeface="Times New Roman" pitchFamily="18" charset="0"/>
                <a:cs typeface="Times New Roman" pitchFamily="18" charset="0"/>
              </a:rPr>
              <a:t>Tiếng cười nói xôn xao của đám người mới tản cư lên </a:t>
            </a:r>
            <a:r>
              <a:rPr lang="en-US" sz="3600" b="1">
                <a:latin typeface="Times New Roman" pitchFamily="18" charset="0"/>
                <a:cs typeface="Times New Roman" pitchFamily="18" charset="0"/>
              </a:rPr>
              <a:t>ấy </a:t>
            </a:r>
            <a:r>
              <a:rPr lang="en-US" sz="3600">
                <a:latin typeface="Times New Roman" pitchFamily="18" charset="0"/>
                <a:cs typeface="Times New Roman" pitchFamily="18" charset="0"/>
              </a:rPr>
              <a:t>vẫn dõi theo.</a:t>
            </a:r>
          </a:p>
        </p:txBody>
      </p:sp>
    </p:spTree>
    <p:extLst>
      <p:ext uri="{BB962C8B-B14F-4D97-AF65-F5344CB8AC3E}">
        <p14:creationId xmlns:p14="http://schemas.microsoft.com/office/powerpoint/2010/main" val="12535223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409" y="0"/>
            <a:ext cx="10657184" cy="5262979"/>
          </a:xfrm>
          <a:prstGeom prst="rect">
            <a:avLst/>
          </a:prstGeom>
        </p:spPr>
        <p:txBody>
          <a:bodyPr wrap="square">
            <a:spAutoFit/>
          </a:bodyPr>
          <a:lstStyle/>
          <a:p>
            <a:pPr algn="just"/>
            <a:r>
              <a:rPr lang="en-US" sz="4800" smtClean="0">
                <a:latin typeface="Times New Roman" pitchFamily="18" charset="0"/>
                <a:cs typeface="Times New Roman" pitchFamily="18" charset="0"/>
              </a:rPr>
              <a:t>a</a:t>
            </a:r>
            <a:r>
              <a:rPr lang="en-US" sz="4800">
                <a:latin typeface="Times New Roman" pitchFamily="18" charset="0"/>
                <a:cs typeface="Times New Roman" pitchFamily="18" charset="0"/>
              </a:rPr>
              <a:t>) Nhưng điều kì lạ là </a:t>
            </a:r>
            <a:r>
              <a:rPr lang="en-US" sz="4800" b="1">
                <a:latin typeface="Times New Roman" pitchFamily="18" charset="0"/>
                <a:cs typeface="Times New Roman" pitchFamily="18" charset="0"/>
              </a:rPr>
              <a:t>tất cả những ảnh hưởng quốc tế đó </a:t>
            </a:r>
            <a:r>
              <a:rPr lang="en-US" sz="4800">
                <a:latin typeface="Times New Roman" pitchFamily="18" charset="0"/>
                <a:cs typeface="Times New Roman" pitchFamily="18" charset="0"/>
              </a:rPr>
              <a:t>đã nhào nặn với cái gốc văn hoá dân tộc không gì lay chuyển được ở Người, để trở thành </a:t>
            </a:r>
            <a:r>
              <a:rPr lang="en-US" sz="4800" b="1">
                <a:latin typeface="Times New Roman" pitchFamily="18" charset="0"/>
                <a:cs typeface="Times New Roman" pitchFamily="18" charset="0"/>
              </a:rPr>
              <a:t>một nhân cách rất Việt Nam</a:t>
            </a:r>
            <a:r>
              <a:rPr lang="en-US" sz="4800">
                <a:latin typeface="Times New Roman" pitchFamily="18" charset="0"/>
                <a:cs typeface="Times New Roman" pitchFamily="18" charset="0"/>
              </a:rPr>
              <a:t>, </a:t>
            </a:r>
            <a:r>
              <a:rPr lang="en-US" sz="4800" b="1">
                <a:latin typeface="Times New Roman" pitchFamily="18" charset="0"/>
                <a:cs typeface="Times New Roman" pitchFamily="18" charset="0"/>
              </a:rPr>
              <a:t>một lối sống rất bình dị, rất Việt Nam, rất phương Đông, nhưng cũng đồng thời rất mới, rất hiện đại</a:t>
            </a:r>
            <a:r>
              <a:rPr lang="en-US" sz="4800" b="1" smtClean="0">
                <a:latin typeface="Times New Roman" pitchFamily="18" charset="0"/>
                <a:cs typeface="Times New Roman" pitchFamily="18" charset="0"/>
              </a:rPr>
              <a:t>.</a:t>
            </a:r>
            <a:endParaRPr lang="en-US" sz="4800" b="1">
              <a:latin typeface="Times New Roman" pitchFamily="18" charset="0"/>
              <a:cs typeface="Times New Roman" pitchFamily="18" charset="0"/>
            </a:endParaRPr>
          </a:p>
        </p:txBody>
      </p:sp>
      <p:sp>
        <p:nvSpPr>
          <p:cNvPr id="3" name="Rectangle 2"/>
          <p:cNvSpPr/>
          <p:nvPr/>
        </p:nvSpPr>
        <p:spPr>
          <a:xfrm>
            <a:off x="335360" y="633462"/>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____</a:t>
            </a:r>
            <a:endParaRPr lang="en-US" sz="5400" b="1">
              <a:solidFill>
                <a:srgbClr val="C00000"/>
              </a:solidFill>
              <a:latin typeface="Times New Roman" pitchFamily="18" charset="0"/>
              <a:cs typeface="Times New Roman" pitchFamily="18" charset="0"/>
            </a:endParaRPr>
          </a:p>
        </p:txBody>
      </p:sp>
      <p:sp>
        <p:nvSpPr>
          <p:cNvPr id="4" name="Rectangle 3"/>
          <p:cNvSpPr/>
          <p:nvPr/>
        </p:nvSpPr>
        <p:spPr>
          <a:xfrm>
            <a:off x="6816080" y="2073622"/>
            <a:ext cx="4464496"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________</a:t>
            </a:r>
            <a:endParaRPr lang="en-US" sz="5400" b="1">
              <a:solidFill>
                <a:srgbClr val="C00000"/>
              </a:solidFill>
              <a:latin typeface="Times New Roman" pitchFamily="18" charset="0"/>
              <a:cs typeface="Times New Roman" pitchFamily="18" charset="0"/>
            </a:endParaRPr>
          </a:p>
        </p:txBody>
      </p:sp>
      <p:sp>
        <p:nvSpPr>
          <p:cNvPr id="6" name="Rectangle 5"/>
          <p:cNvSpPr/>
          <p:nvPr/>
        </p:nvSpPr>
        <p:spPr>
          <a:xfrm>
            <a:off x="4511824" y="2793702"/>
            <a:ext cx="2880320"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_____</a:t>
            </a:r>
            <a:endParaRPr lang="en-US" sz="5400" b="1">
              <a:solidFill>
                <a:srgbClr val="C00000"/>
              </a:solidFill>
              <a:latin typeface="Times New Roman" pitchFamily="18" charset="0"/>
              <a:cs typeface="Times New Roman" pitchFamily="18" charset="0"/>
            </a:endParaRPr>
          </a:p>
        </p:txBody>
      </p:sp>
      <p:sp>
        <p:nvSpPr>
          <p:cNvPr id="7" name="Rectangle 6"/>
          <p:cNvSpPr/>
          <p:nvPr/>
        </p:nvSpPr>
        <p:spPr>
          <a:xfrm>
            <a:off x="767409" y="5085184"/>
            <a:ext cx="10657184" cy="1569660"/>
          </a:xfrm>
          <a:prstGeom prst="rect">
            <a:avLst/>
          </a:prstGeom>
        </p:spPr>
        <p:txBody>
          <a:bodyPr wrap="square">
            <a:spAutoFit/>
          </a:bodyPr>
          <a:lstStyle/>
          <a:p>
            <a:pPr algn="just"/>
            <a:r>
              <a:rPr lang="en-US" sz="4800" b="1" smtClean="0">
                <a:solidFill>
                  <a:srgbClr val="0000FF"/>
                </a:solidFill>
                <a:latin typeface="Times New Roman" pitchFamily="18" charset="0"/>
                <a:cs typeface="Times New Roman" pitchFamily="18" charset="0"/>
              </a:rPr>
              <a:t>- Dấu hiệu nhận biết cụm danh từ: lượng từ đứng trước.</a:t>
            </a:r>
            <a:endParaRPr lang="en-US" sz="4800" b="1">
              <a:solidFill>
                <a:srgbClr val="0000FF"/>
              </a:solidFill>
              <a:latin typeface="Times New Roman" pitchFamily="18" charset="0"/>
              <a:cs typeface="Times New Roman" pitchFamily="18" charset="0"/>
            </a:endParaRPr>
          </a:p>
        </p:txBody>
      </p:sp>
      <p:sp>
        <p:nvSpPr>
          <p:cNvPr id="8" name="Rectangle 7"/>
          <p:cNvSpPr/>
          <p:nvPr/>
        </p:nvSpPr>
        <p:spPr>
          <a:xfrm>
            <a:off x="9840416" y="-171400"/>
            <a:ext cx="1944216"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a:t>
            </a:r>
            <a:endParaRPr lang="en-US" sz="5400" b="1">
              <a:solidFill>
                <a:srgbClr val="C00000"/>
              </a:solidFill>
              <a:latin typeface="Times New Roman" pitchFamily="18" charset="0"/>
              <a:cs typeface="Times New Roman" pitchFamily="18" charset="0"/>
            </a:endParaRPr>
          </a:p>
        </p:txBody>
      </p:sp>
      <p:sp>
        <p:nvSpPr>
          <p:cNvPr id="9" name="Rectangle 8"/>
          <p:cNvSpPr/>
          <p:nvPr/>
        </p:nvSpPr>
        <p:spPr>
          <a:xfrm>
            <a:off x="7860196" y="-171400"/>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____</a:t>
            </a:r>
            <a:endParaRPr lang="en-US" sz="5400" b="1">
              <a:solidFill>
                <a:srgbClr val="0000FF"/>
              </a:solidFill>
              <a:latin typeface="Times New Roman" pitchFamily="18" charset="0"/>
              <a:cs typeface="Times New Roman" pitchFamily="18" charset="0"/>
            </a:endParaRPr>
          </a:p>
        </p:txBody>
      </p:sp>
      <p:sp>
        <p:nvSpPr>
          <p:cNvPr id="10" name="Rectangle 9"/>
          <p:cNvSpPr/>
          <p:nvPr/>
        </p:nvSpPr>
        <p:spPr>
          <a:xfrm>
            <a:off x="5663952" y="2073622"/>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a:t>
            </a:r>
            <a:endParaRPr lang="en-US" sz="5400" b="1">
              <a:solidFill>
                <a:srgbClr val="0000FF"/>
              </a:solidFill>
              <a:latin typeface="Times New Roman" pitchFamily="18" charset="0"/>
              <a:cs typeface="Times New Roman" pitchFamily="18" charset="0"/>
            </a:endParaRPr>
          </a:p>
        </p:txBody>
      </p:sp>
      <p:sp>
        <p:nvSpPr>
          <p:cNvPr id="11" name="Rectangle 10"/>
          <p:cNvSpPr/>
          <p:nvPr/>
        </p:nvSpPr>
        <p:spPr>
          <a:xfrm>
            <a:off x="2927648" y="2793702"/>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a:t>
            </a:r>
            <a:endParaRPr lang="en-US" sz="5400" b="1">
              <a:solidFill>
                <a:srgbClr val="0000FF"/>
              </a:solidFill>
              <a:latin typeface="Times New Roman" pitchFamily="18" charset="0"/>
              <a:cs typeface="Times New Roman" pitchFamily="18" charset="0"/>
            </a:endParaRPr>
          </a:p>
        </p:txBody>
      </p:sp>
      <p:sp>
        <p:nvSpPr>
          <p:cNvPr id="12" name="Rectangle 11"/>
          <p:cNvSpPr/>
          <p:nvPr/>
        </p:nvSpPr>
        <p:spPr>
          <a:xfrm>
            <a:off x="6096000" y="5825589"/>
            <a:ext cx="5832648" cy="830997"/>
          </a:xfrm>
          <a:prstGeom prst="rect">
            <a:avLst/>
          </a:prstGeom>
        </p:spPr>
        <p:txBody>
          <a:bodyPr wrap="square">
            <a:spAutoFit/>
          </a:bodyPr>
          <a:lstStyle/>
          <a:p>
            <a:pPr algn="just"/>
            <a:r>
              <a:rPr lang="en-US" sz="4800" b="1" smtClean="0">
                <a:solidFill>
                  <a:srgbClr val="0000FF"/>
                </a:solidFill>
                <a:latin typeface="Times New Roman" pitchFamily="18" charset="0"/>
                <a:cs typeface="Times New Roman" pitchFamily="18" charset="0"/>
              </a:rPr>
              <a:t>, </a:t>
            </a:r>
            <a:r>
              <a:rPr lang="en-US" sz="4800" b="1">
                <a:solidFill>
                  <a:srgbClr val="0000FF"/>
                </a:solidFill>
                <a:latin typeface="Times New Roman" pitchFamily="18" charset="0"/>
                <a:cs typeface="Times New Roman" pitchFamily="18" charset="0"/>
              </a:rPr>
              <a:t>số </a:t>
            </a:r>
            <a:r>
              <a:rPr lang="en-US" sz="4800" b="1" smtClean="0">
                <a:solidFill>
                  <a:srgbClr val="0000FF"/>
                </a:solidFill>
                <a:latin typeface="Times New Roman" pitchFamily="18" charset="0"/>
                <a:cs typeface="Times New Roman" pitchFamily="18" charset="0"/>
              </a:rPr>
              <a:t>từ </a:t>
            </a:r>
            <a:r>
              <a:rPr lang="en-US" sz="4800" b="1">
                <a:solidFill>
                  <a:srgbClr val="0000FF"/>
                </a:solidFill>
                <a:latin typeface="Times New Roman" pitchFamily="18" charset="0"/>
                <a:cs typeface="Times New Roman" pitchFamily="18" charset="0"/>
              </a:rPr>
              <a:t>đứng </a:t>
            </a:r>
            <a:r>
              <a:rPr lang="en-US" sz="4800" b="1" smtClean="0">
                <a:solidFill>
                  <a:srgbClr val="0000FF"/>
                </a:solidFill>
                <a:latin typeface="Times New Roman" pitchFamily="18" charset="0"/>
                <a:cs typeface="Times New Roman" pitchFamily="18" charset="0"/>
              </a:rPr>
              <a:t>trước.</a:t>
            </a:r>
            <a:endParaRPr lang="en-US" sz="48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80108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fade">
                                      <p:cBhvr>
                                        <p:cTn id="50" dur="1000"/>
                                        <p:tgtEl>
                                          <p:spTgt spid="11"/>
                                        </p:tgtEl>
                                      </p:cBhvr>
                                    </p:animEffect>
                                    <p:anim calcmode="lin" valueType="num">
                                      <p:cBhvr>
                                        <p:cTn id="51" dur="1000" fill="hold"/>
                                        <p:tgtEl>
                                          <p:spTgt spid="11"/>
                                        </p:tgtEl>
                                        <p:attrNameLst>
                                          <p:attrName>ppt_x</p:attrName>
                                        </p:attrNameLst>
                                      </p:cBhvr>
                                      <p:tavLst>
                                        <p:tav tm="0">
                                          <p:val>
                                            <p:strVal val="#ppt_x"/>
                                          </p:val>
                                        </p:tav>
                                        <p:tav tm="100000">
                                          <p:val>
                                            <p:strVal val="#ppt_x"/>
                                          </p:val>
                                        </p:tav>
                                      </p:tavLst>
                                    </p:anim>
                                    <p:anim calcmode="lin" valueType="num">
                                      <p:cBhvr>
                                        <p:cTn id="52" dur="1000" fill="hold"/>
                                        <p:tgtEl>
                                          <p:spTgt spid="11"/>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1000"/>
                                        <p:tgtEl>
                                          <p:spTgt spid="12"/>
                                        </p:tgtEl>
                                      </p:cBhvr>
                                    </p:animEffect>
                                    <p:anim calcmode="lin" valueType="num">
                                      <p:cBhvr>
                                        <p:cTn id="56" dur="1000" fill="hold"/>
                                        <p:tgtEl>
                                          <p:spTgt spid="12"/>
                                        </p:tgtEl>
                                        <p:attrNameLst>
                                          <p:attrName>ppt_x</p:attrName>
                                        </p:attrNameLst>
                                      </p:cBhvr>
                                      <p:tavLst>
                                        <p:tav tm="0">
                                          <p:val>
                                            <p:strVal val="#ppt_x"/>
                                          </p:val>
                                        </p:tav>
                                        <p:tav tm="100000">
                                          <p:val>
                                            <p:strVal val="#ppt_x"/>
                                          </p:val>
                                        </p:tav>
                                      </p:tavLst>
                                    </p:anim>
                                    <p:anim calcmode="lin" valueType="num">
                                      <p:cBhvr>
                                        <p:cTn id="5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839417" y="73069"/>
            <a:ext cx="10513168" cy="6494085"/>
          </a:xfrm>
          <a:prstGeom prst="rect">
            <a:avLst/>
          </a:prstGeom>
        </p:spPr>
        <p:txBody>
          <a:bodyPr wrap="square">
            <a:spAutoFit/>
          </a:bodyPr>
          <a:lstStyle/>
          <a:p>
            <a:pPr algn="just"/>
            <a:r>
              <a:rPr lang="en-US" sz="5200" b="1" smtClean="0">
                <a:solidFill>
                  <a:srgbClr val="C00000"/>
                </a:solidFill>
                <a:latin typeface="Times New Roman" pitchFamily="18" charset="0"/>
                <a:cs typeface="Times New Roman" pitchFamily="18" charset="0"/>
              </a:rPr>
              <a:t>2. Động </a:t>
            </a:r>
            <a:r>
              <a:rPr lang="en-US" sz="5200" b="1">
                <a:solidFill>
                  <a:srgbClr val="C00000"/>
                </a:solidFill>
                <a:latin typeface="Times New Roman" pitchFamily="18" charset="0"/>
                <a:cs typeface="Times New Roman" pitchFamily="18" charset="0"/>
              </a:rPr>
              <a:t>từ:</a:t>
            </a:r>
            <a:r>
              <a:rPr lang="en-US" sz="5200">
                <a:solidFill>
                  <a:srgbClr val="C00000"/>
                </a:solidFill>
                <a:latin typeface="Times New Roman" pitchFamily="18" charset="0"/>
                <a:cs typeface="Times New Roman" pitchFamily="18" charset="0"/>
              </a:rPr>
              <a:t> </a:t>
            </a:r>
            <a:r>
              <a:rPr lang="en-US" sz="5200">
                <a:latin typeface="Times New Roman" pitchFamily="18" charset="0"/>
                <a:cs typeface="Times New Roman" pitchFamily="18" charset="0"/>
              </a:rPr>
              <a:t>Là những từ chỉ hành động, trạng thái của sự vật, kết hợp các từ </a:t>
            </a:r>
            <a:r>
              <a:rPr lang="en-US" sz="5200" b="1">
                <a:latin typeface="Times New Roman" pitchFamily="18" charset="0"/>
                <a:cs typeface="Times New Roman" pitchFamily="18" charset="0"/>
              </a:rPr>
              <a:t>đã, sẽ, đang, hãy,…</a:t>
            </a:r>
            <a:r>
              <a:rPr lang="en-US" sz="5200">
                <a:latin typeface="Times New Roman" pitchFamily="18" charset="0"/>
                <a:cs typeface="Times New Roman" pitchFamily="18" charset="0"/>
              </a:rPr>
              <a:t> để làm phụ ngữ trong cụm động từ; làm vị ngữ trong câu; </a:t>
            </a:r>
            <a:r>
              <a:rPr lang="en-US" sz="5200" smtClean="0">
                <a:latin typeface="Times New Roman" pitchFamily="18" charset="0"/>
                <a:cs typeface="Times New Roman" pitchFamily="18" charset="0"/>
              </a:rPr>
              <a:t>làm </a:t>
            </a:r>
            <a:r>
              <a:rPr lang="en-US" sz="5200">
                <a:latin typeface="Times New Roman" pitchFamily="18" charset="0"/>
                <a:cs typeface="Times New Roman" pitchFamily="18" charset="0"/>
              </a:rPr>
              <a:t>chủ ngữ khi mất khả năng kết hợp các từ </a:t>
            </a:r>
            <a:r>
              <a:rPr lang="en-US" sz="5200" b="1">
                <a:latin typeface="Times New Roman" pitchFamily="18" charset="0"/>
                <a:cs typeface="Times New Roman" pitchFamily="18" charset="0"/>
              </a:rPr>
              <a:t>đã, sẽ, đang, hãy,…</a:t>
            </a:r>
            <a:r>
              <a:rPr lang="en-US" sz="5200">
                <a:latin typeface="Times New Roman" pitchFamily="18" charset="0"/>
                <a:cs typeface="Times New Roman" pitchFamily="18" charset="0"/>
              </a:rPr>
              <a:t> </a:t>
            </a:r>
            <a:r>
              <a:rPr lang="en-US" sz="5200" smtClean="0">
                <a:latin typeface="Times New Roman" pitchFamily="18" charset="0"/>
                <a:cs typeface="Times New Roman" pitchFamily="18" charset="0"/>
              </a:rPr>
              <a:t>trong câu. </a:t>
            </a:r>
          </a:p>
          <a:p>
            <a:pPr algn="ctr"/>
            <a:r>
              <a:rPr lang="en-US" sz="5200">
                <a:latin typeface="Times New Roman" panose="02020603050405020304" pitchFamily="18" charset="0"/>
                <a:cs typeface="Times New Roman" panose="02020603050405020304" pitchFamily="18" charset="0"/>
              </a:rPr>
              <a:t>(</a:t>
            </a:r>
            <a:r>
              <a:rPr lang="en-US" sz="5200" b="1" smtClean="0">
                <a:solidFill>
                  <a:srgbClr val="C00000"/>
                </a:solidFill>
                <a:latin typeface="Times New Roman" panose="02020603050405020304" pitchFamily="18" charset="0"/>
                <a:cs typeface="Times New Roman" panose="02020603050405020304" pitchFamily="18" charset="0"/>
              </a:rPr>
              <a:t>Học </a:t>
            </a:r>
            <a:r>
              <a:rPr lang="en-US" sz="5200" b="1">
                <a:solidFill>
                  <a:srgbClr val="C00000"/>
                </a:solidFill>
                <a:latin typeface="Times New Roman" panose="02020603050405020304" pitchFamily="18" charset="0"/>
                <a:cs typeface="Times New Roman" panose="02020603050405020304" pitchFamily="18" charset="0"/>
              </a:rPr>
              <a:t>tập </a:t>
            </a:r>
            <a:r>
              <a:rPr lang="en-US" sz="5200" smtClean="0">
                <a:latin typeface="Times New Roman" panose="02020603050405020304" pitchFamily="18" charset="0"/>
                <a:cs typeface="Times New Roman" panose="02020603050405020304" pitchFamily="18" charset="0"/>
              </a:rPr>
              <a:t>// là </a:t>
            </a:r>
            <a:r>
              <a:rPr lang="en-US" sz="5200">
                <a:latin typeface="Times New Roman" panose="02020603050405020304" pitchFamily="18" charset="0"/>
                <a:cs typeface="Times New Roman" panose="02020603050405020304" pitchFamily="18" charset="0"/>
              </a:rPr>
              <a:t>nhiệm vụ của học sinh</a:t>
            </a:r>
            <a:r>
              <a:rPr lang="en-US" sz="5200" smtClean="0">
                <a:latin typeface="Times New Roman" panose="02020603050405020304" pitchFamily="18" charset="0"/>
                <a:cs typeface="Times New Roman" panose="02020603050405020304" pitchFamily="18" charset="0"/>
              </a:rPr>
              <a:t>.)</a:t>
            </a:r>
            <a:endParaRPr lang="en-US" sz="5200">
              <a:latin typeface="Times New Roman" pitchFamily="18" charset="0"/>
              <a:cs typeface="Times New Roman" pitchFamily="18" charset="0"/>
            </a:endParaRPr>
          </a:p>
        </p:txBody>
      </p:sp>
    </p:spTree>
    <p:extLst>
      <p:ext uri="{BB962C8B-B14F-4D97-AF65-F5344CB8AC3E}">
        <p14:creationId xmlns:p14="http://schemas.microsoft.com/office/powerpoint/2010/main" val="6050050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409" y="100945"/>
            <a:ext cx="10657184" cy="5078313"/>
          </a:xfrm>
          <a:prstGeom prst="rect">
            <a:avLst/>
          </a:prstGeom>
        </p:spPr>
        <p:txBody>
          <a:bodyPr wrap="square">
            <a:spAutoFit/>
          </a:bodyPr>
          <a:lstStyle/>
          <a:p>
            <a:pPr algn="just"/>
            <a:r>
              <a:rPr lang="en-US" sz="5400" smtClean="0">
                <a:latin typeface="Times New Roman" pitchFamily="18" charset="0"/>
                <a:cs typeface="Times New Roman" pitchFamily="18" charset="0"/>
              </a:rPr>
              <a:t>b</a:t>
            </a:r>
            <a:r>
              <a:rPr lang="en-US" sz="5400">
                <a:latin typeface="Times New Roman" pitchFamily="18" charset="0"/>
                <a:cs typeface="Times New Roman" pitchFamily="18" charset="0"/>
              </a:rPr>
              <a:t>) Ông khoe </a:t>
            </a:r>
            <a:r>
              <a:rPr lang="en-US" sz="5400" b="1">
                <a:latin typeface="Times New Roman" pitchFamily="18" charset="0"/>
                <a:cs typeface="Times New Roman" pitchFamily="18" charset="0"/>
              </a:rPr>
              <a:t>những ngày khởi nghĩa dồn dập ở làng.</a:t>
            </a:r>
          </a:p>
          <a:p>
            <a:pPr algn="just"/>
            <a:r>
              <a:rPr lang="en-US" sz="5400">
                <a:latin typeface="Times New Roman" pitchFamily="18" charset="0"/>
                <a:cs typeface="Times New Roman" pitchFamily="18" charset="0"/>
              </a:rPr>
              <a:t>c) Ông lão vờ vờ đứng lảng ra chỗ khác, rồi đi thẳng. </a:t>
            </a:r>
            <a:r>
              <a:rPr lang="en-US" sz="5400" b="1">
                <a:latin typeface="Times New Roman" pitchFamily="18" charset="0"/>
                <a:cs typeface="Times New Roman" pitchFamily="18" charset="0"/>
              </a:rPr>
              <a:t>Tiếng cười nói xôn xao của đám người mới tản cư lên ấy </a:t>
            </a:r>
            <a:r>
              <a:rPr lang="en-US" sz="5400">
                <a:latin typeface="Times New Roman" pitchFamily="18" charset="0"/>
                <a:cs typeface="Times New Roman" pitchFamily="18" charset="0"/>
              </a:rPr>
              <a:t>vẫn dõi theo.</a:t>
            </a:r>
          </a:p>
        </p:txBody>
      </p:sp>
      <p:sp>
        <p:nvSpPr>
          <p:cNvPr id="3" name="Rectangle 2"/>
          <p:cNvSpPr/>
          <p:nvPr/>
        </p:nvSpPr>
        <p:spPr>
          <a:xfrm>
            <a:off x="5951984" y="44624"/>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____</a:t>
            </a:r>
            <a:endParaRPr lang="en-US" sz="5400" b="1">
              <a:solidFill>
                <a:srgbClr val="C00000"/>
              </a:solidFill>
              <a:latin typeface="Times New Roman" pitchFamily="18" charset="0"/>
              <a:cs typeface="Times New Roman" pitchFamily="18" charset="0"/>
            </a:endParaRPr>
          </a:p>
        </p:txBody>
      </p:sp>
      <p:sp>
        <p:nvSpPr>
          <p:cNvPr id="4" name="Rectangle 3"/>
          <p:cNvSpPr/>
          <p:nvPr/>
        </p:nvSpPr>
        <p:spPr>
          <a:xfrm>
            <a:off x="6276020" y="2492896"/>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____</a:t>
            </a:r>
            <a:endParaRPr lang="en-US" sz="5400" b="1">
              <a:solidFill>
                <a:srgbClr val="C00000"/>
              </a:solidFill>
              <a:latin typeface="Times New Roman" pitchFamily="18" charset="0"/>
              <a:cs typeface="Times New Roman" pitchFamily="18" charset="0"/>
            </a:endParaRPr>
          </a:p>
        </p:txBody>
      </p:sp>
      <p:sp>
        <p:nvSpPr>
          <p:cNvPr id="5" name="Rectangle 4"/>
          <p:cNvSpPr/>
          <p:nvPr/>
        </p:nvSpPr>
        <p:spPr>
          <a:xfrm>
            <a:off x="767409" y="5085184"/>
            <a:ext cx="10657184" cy="1569660"/>
          </a:xfrm>
          <a:prstGeom prst="rect">
            <a:avLst/>
          </a:prstGeom>
        </p:spPr>
        <p:txBody>
          <a:bodyPr wrap="square">
            <a:spAutoFit/>
          </a:bodyPr>
          <a:lstStyle/>
          <a:p>
            <a:pPr algn="just"/>
            <a:r>
              <a:rPr lang="en-US" sz="4800" b="1" smtClean="0">
                <a:solidFill>
                  <a:srgbClr val="0000FF"/>
                </a:solidFill>
                <a:latin typeface="Times New Roman" pitchFamily="18" charset="0"/>
                <a:cs typeface="Times New Roman" pitchFamily="18" charset="0"/>
              </a:rPr>
              <a:t>- (b): lượng </a:t>
            </a:r>
            <a:r>
              <a:rPr lang="en-US" sz="4800" b="1">
                <a:solidFill>
                  <a:srgbClr val="0000FF"/>
                </a:solidFill>
                <a:latin typeface="Times New Roman" pitchFamily="18" charset="0"/>
                <a:cs typeface="Times New Roman" pitchFamily="18" charset="0"/>
              </a:rPr>
              <a:t>từ đứng </a:t>
            </a:r>
            <a:r>
              <a:rPr lang="en-US" sz="4800" b="1" smtClean="0">
                <a:solidFill>
                  <a:srgbClr val="0000FF"/>
                </a:solidFill>
                <a:latin typeface="Times New Roman" pitchFamily="18" charset="0"/>
                <a:cs typeface="Times New Roman" pitchFamily="18" charset="0"/>
              </a:rPr>
              <a:t>trước.</a:t>
            </a:r>
          </a:p>
          <a:p>
            <a:pPr algn="just"/>
            <a:r>
              <a:rPr lang="en-US" sz="4800" b="1">
                <a:solidFill>
                  <a:srgbClr val="0000FF"/>
                </a:solidFill>
                <a:latin typeface="Times New Roman" pitchFamily="18" charset="0"/>
                <a:cs typeface="Times New Roman" pitchFamily="18" charset="0"/>
              </a:rPr>
              <a:t>- (c): có thể thêm lượng từ </a:t>
            </a:r>
            <a:r>
              <a:rPr lang="en-US" sz="4800" b="1" smtClean="0">
                <a:solidFill>
                  <a:srgbClr val="0000FF"/>
                </a:solidFill>
                <a:latin typeface="Times New Roman" pitchFamily="18" charset="0"/>
                <a:cs typeface="Times New Roman" pitchFamily="18" charset="0"/>
              </a:rPr>
              <a:t>phía trước.</a:t>
            </a:r>
            <a:endParaRPr lang="en-US" sz="48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55094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9415" y="58157"/>
            <a:ext cx="10513169" cy="6740307"/>
          </a:xfrm>
          <a:prstGeom prst="rect">
            <a:avLst/>
          </a:prstGeom>
        </p:spPr>
        <p:txBody>
          <a:bodyPr wrap="square">
            <a:spAutoFit/>
          </a:bodyPr>
          <a:lstStyle/>
          <a:p>
            <a:pPr algn="just"/>
            <a:r>
              <a:rPr lang="en-US" sz="4800" b="1">
                <a:solidFill>
                  <a:srgbClr val="C00000"/>
                </a:solidFill>
                <a:latin typeface="Times New Roman" pitchFamily="18" charset="0"/>
                <a:cs typeface="Times New Roman" pitchFamily="18" charset="0"/>
              </a:rPr>
              <a:t>Bài tập 2 tr.133: </a:t>
            </a:r>
            <a:r>
              <a:rPr lang="en-US" sz="4800">
                <a:latin typeface="Times New Roman" pitchFamily="18" charset="0"/>
                <a:cs typeface="Times New Roman" pitchFamily="18" charset="0"/>
              </a:rPr>
              <a:t>Tìm phần trung tâm của các cụm từ in đậm. Chỉ ra những dấu hiệu cho biết đó là cụm động từ.</a:t>
            </a:r>
          </a:p>
          <a:p>
            <a:pPr algn="just"/>
            <a:r>
              <a:rPr lang="en-US" sz="4800">
                <a:latin typeface="Times New Roman" pitchFamily="18" charset="0"/>
                <a:cs typeface="Times New Roman" pitchFamily="18" charset="0"/>
              </a:rPr>
              <a:t>a) Vừa lúc ấy, tôi </a:t>
            </a:r>
            <a:r>
              <a:rPr lang="en-US" sz="4800" b="1">
                <a:latin typeface="Times New Roman" pitchFamily="18" charset="0"/>
                <a:cs typeface="Times New Roman" pitchFamily="18" charset="0"/>
              </a:rPr>
              <a:t>đã đến gần anh</a:t>
            </a:r>
            <a:r>
              <a:rPr lang="en-US" sz="4800">
                <a:latin typeface="Times New Roman" pitchFamily="18" charset="0"/>
                <a:cs typeface="Times New Roman" pitchFamily="18" charset="0"/>
              </a:rPr>
              <a:t>. Với lòng mong nhớ của anh, chắc anh nghĩ rằng, con anh </a:t>
            </a:r>
            <a:r>
              <a:rPr lang="en-US" sz="4800" b="1">
                <a:latin typeface="Times New Roman" pitchFamily="18" charset="0"/>
                <a:cs typeface="Times New Roman" pitchFamily="18" charset="0"/>
              </a:rPr>
              <a:t>sẽ chạy xô vào lòng anh</a:t>
            </a:r>
            <a:r>
              <a:rPr lang="en-US" sz="4800">
                <a:latin typeface="Times New Roman" pitchFamily="18" charset="0"/>
                <a:cs typeface="Times New Roman" pitchFamily="18" charset="0"/>
              </a:rPr>
              <a:t>, </a:t>
            </a:r>
            <a:r>
              <a:rPr lang="en-US" sz="4800" b="1">
                <a:latin typeface="Times New Roman" pitchFamily="18" charset="0"/>
                <a:cs typeface="Times New Roman" pitchFamily="18" charset="0"/>
              </a:rPr>
              <a:t>sẽ ôm chặt lấy cổ anh</a:t>
            </a:r>
            <a:r>
              <a:rPr lang="en-US" sz="4800">
                <a:latin typeface="Times New Roman" pitchFamily="18" charset="0"/>
                <a:cs typeface="Times New Roman" pitchFamily="18" charset="0"/>
              </a:rPr>
              <a:t>.</a:t>
            </a:r>
          </a:p>
          <a:p>
            <a:pPr algn="just"/>
            <a:r>
              <a:rPr lang="en-US" sz="4800">
                <a:latin typeface="Times New Roman" pitchFamily="18" charset="0"/>
                <a:cs typeface="Times New Roman" pitchFamily="18" charset="0"/>
              </a:rPr>
              <a:t>b) Ông chủ tịch làng em </a:t>
            </a:r>
            <a:r>
              <a:rPr lang="en-US" sz="4800" b="1">
                <a:latin typeface="Times New Roman" pitchFamily="18" charset="0"/>
                <a:cs typeface="Times New Roman" pitchFamily="18" charset="0"/>
              </a:rPr>
              <a:t>vừa lên cải chính...</a:t>
            </a:r>
          </a:p>
        </p:txBody>
      </p:sp>
    </p:spTree>
    <p:extLst>
      <p:ext uri="{BB962C8B-B14F-4D97-AF65-F5344CB8AC3E}">
        <p14:creationId xmlns:p14="http://schemas.microsoft.com/office/powerpoint/2010/main" val="18726243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9415" y="58157"/>
            <a:ext cx="10513169" cy="4247317"/>
          </a:xfrm>
          <a:prstGeom prst="rect">
            <a:avLst/>
          </a:prstGeom>
        </p:spPr>
        <p:txBody>
          <a:bodyPr wrap="square">
            <a:spAutoFit/>
          </a:bodyPr>
          <a:lstStyle/>
          <a:p>
            <a:pPr algn="just"/>
            <a:r>
              <a:rPr lang="en-US" sz="5400" smtClean="0">
                <a:latin typeface="Times New Roman" pitchFamily="18" charset="0"/>
                <a:cs typeface="Times New Roman" pitchFamily="18" charset="0"/>
              </a:rPr>
              <a:t>a</a:t>
            </a:r>
            <a:r>
              <a:rPr lang="en-US" sz="5400">
                <a:latin typeface="Times New Roman" pitchFamily="18" charset="0"/>
                <a:cs typeface="Times New Roman" pitchFamily="18" charset="0"/>
              </a:rPr>
              <a:t>) Vừa lúc ấy, tôi </a:t>
            </a:r>
            <a:r>
              <a:rPr lang="en-US" sz="5400" b="1">
                <a:latin typeface="Times New Roman" pitchFamily="18" charset="0"/>
                <a:cs typeface="Times New Roman" pitchFamily="18" charset="0"/>
              </a:rPr>
              <a:t>đã đến gần anh</a:t>
            </a:r>
            <a:r>
              <a:rPr lang="en-US" sz="5400">
                <a:latin typeface="Times New Roman" pitchFamily="18" charset="0"/>
                <a:cs typeface="Times New Roman" pitchFamily="18" charset="0"/>
              </a:rPr>
              <a:t>. Với lòng mong nhớ của anh, chắc anh nghĩ rằng, con anh </a:t>
            </a:r>
            <a:r>
              <a:rPr lang="en-US" sz="5400" b="1">
                <a:latin typeface="Times New Roman" pitchFamily="18" charset="0"/>
                <a:cs typeface="Times New Roman" pitchFamily="18" charset="0"/>
              </a:rPr>
              <a:t>sẽ chạy xô vào lòng anh</a:t>
            </a:r>
            <a:r>
              <a:rPr lang="en-US" sz="5400">
                <a:latin typeface="Times New Roman" pitchFamily="18" charset="0"/>
                <a:cs typeface="Times New Roman" pitchFamily="18" charset="0"/>
              </a:rPr>
              <a:t>, </a:t>
            </a:r>
            <a:r>
              <a:rPr lang="en-US" sz="5400" b="1">
                <a:latin typeface="Times New Roman" pitchFamily="18" charset="0"/>
                <a:cs typeface="Times New Roman" pitchFamily="18" charset="0"/>
              </a:rPr>
              <a:t>sẽ ôm chặt lấy cổ anh</a:t>
            </a:r>
            <a:r>
              <a:rPr lang="en-US" sz="5400" smtClean="0">
                <a:latin typeface="Times New Roman" pitchFamily="18" charset="0"/>
                <a:cs typeface="Times New Roman" pitchFamily="18" charset="0"/>
              </a:rPr>
              <a:t>.</a:t>
            </a:r>
            <a:endParaRPr lang="en-US" sz="5400">
              <a:latin typeface="Times New Roman" pitchFamily="18" charset="0"/>
              <a:cs typeface="Times New Roman" pitchFamily="18" charset="0"/>
            </a:endParaRPr>
          </a:p>
        </p:txBody>
      </p:sp>
      <p:sp>
        <p:nvSpPr>
          <p:cNvPr id="3" name="Rectangle 2"/>
          <p:cNvSpPr/>
          <p:nvPr/>
        </p:nvSpPr>
        <p:spPr>
          <a:xfrm>
            <a:off x="6582022" y="0"/>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a:t>
            </a:r>
            <a:endParaRPr lang="en-US" sz="5400" b="1">
              <a:solidFill>
                <a:srgbClr val="C00000"/>
              </a:solidFill>
              <a:latin typeface="Times New Roman" pitchFamily="18" charset="0"/>
              <a:cs typeface="Times New Roman" pitchFamily="18" charset="0"/>
            </a:endParaRPr>
          </a:p>
        </p:txBody>
      </p:sp>
      <p:sp>
        <p:nvSpPr>
          <p:cNvPr id="4" name="Rectangle 3"/>
          <p:cNvSpPr/>
          <p:nvPr/>
        </p:nvSpPr>
        <p:spPr>
          <a:xfrm>
            <a:off x="8256240" y="1641574"/>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___</a:t>
            </a:r>
            <a:endParaRPr lang="en-US" sz="5400" b="1">
              <a:solidFill>
                <a:srgbClr val="C00000"/>
              </a:solidFill>
              <a:latin typeface="Times New Roman" pitchFamily="18" charset="0"/>
              <a:cs typeface="Times New Roman" pitchFamily="18" charset="0"/>
            </a:endParaRPr>
          </a:p>
        </p:txBody>
      </p:sp>
      <p:sp>
        <p:nvSpPr>
          <p:cNvPr id="5" name="Rectangle 4"/>
          <p:cNvSpPr/>
          <p:nvPr/>
        </p:nvSpPr>
        <p:spPr>
          <a:xfrm>
            <a:off x="767409" y="4221088"/>
            <a:ext cx="10657184" cy="2585323"/>
          </a:xfrm>
          <a:prstGeom prst="rect">
            <a:avLst/>
          </a:prstGeom>
        </p:spPr>
        <p:txBody>
          <a:bodyPr wrap="square">
            <a:spAutoFit/>
          </a:bodyPr>
          <a:lstStyle/>
          <a:p>
            <a:pPr algn="just"/>
            <a:r>
              <a:rPr lang="en-US" sz="5400" b="1" smtClean="0">
                <a:solidFill>
                  <a:srgbClr val="0000FF"/>
                </a:solidFill>
                <a:latin typeface="Times New Roman" pitchFamily="18" charset="0"/>
                <a:cs typeface="Times New Roman" pitchFamily="18" charset="0"/>
              </a:rPr>
              <a:t>- </a:t>
            </a:r>
            <a:r>
              <a:rPr lang="en-US" sz="5400" b="1">
                <a:solidFill>
                  <a:srgbClr val="0000FF"/>
                </a:solidFill>
                <a:latin typeface="Times New Roman" pitchFamily="18" charset="0"/>
                <a:cs typeface="Times New Roman" pitchFamily="18" charset="0"/>
              </a:rPr>
              <a:t>Dấu hiệu nhận biết cụm </a:t>
            </a:r>
            <a:r>
              <a:rPr lang="en-US" sz="5400" b="1" smtClean="0">
                <a:solidFill>
                  <a:srgbClr val="0000FF"/>
                </a:solidFill>
                <a:latin typeface="Times New Roman" pitchFamily="18" charset="0"/>
                <a:cs typeface="Times New Roman" pitchFamily="18" charset="0"/>
              </a:rPr>
              <a:t>động từ: </a:t>
            </a:r>
            <a:r>
              <a:rPr lang="en-US" sz="5400" b="1">
                <a:solidFill>
                  <a:srgbClr val="0000FF"/>
                </a:solidFill>
                <a:latin typeface="Times New Roman" pitchFamily="18" charset="0"/>
                <a:cs typeface="Times New Roman" pitchFamily="18" charset="0"/>
              </a:rPr>
              <a:t>kết hợp được với: đã, sẽ, đang ở phía trước.</a:t>
            </a:r>
          </a:p>
        </p:txBody>
      </p:sp>
      <p:sp>
        <p:nvSpPr>
          <p:cNvPr id="6" name="Rectangle 5"/>
          <p:cNvSpPr/>
          <p:nvPr/>
        </p:nvSpPr>
        <p:spPr>
          <a:xfrm>
            <a:off x="5627948" y="2505670"/>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7" name="Rectangle 6"/>
          <p:cNvSpPr/>
          <p:nvPr/>
        </p:nvSpPr>
        <p:spPr>
          <a:xfrm>
            <a:off x="4583832" y="2492896"/>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a:t>
            </a:r>
            <a:endParaRPr lang="en-US" sz="5400" b="1">
              <a:solidFill>
                <a:srgbClr val="0000FF"/>
              </a:solidFill>
              <a:latin typeface="Times New Roman" pitchFamily="18" charset="0"/>
              <a:cs typeface="Times New Roman" pitchFamily="18" charset="0"/>
            </a:endParaRPr>
          </a:p>
        </p:txBody>
      </p:sp>
      <p:sp>
        <p:nvSpPr>
          <p:cNvPr id="8" name="Rectangle 7"/>
          <p:cNvSpPr/>
          <p:nvPr/>
        </p:nvSpPr>
        <p:spPr>
          <a:xfrm>
            <a:off x="7068108" y="1628800"/>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a:t>
            </a:r>
            <a:endParaRPr lang="en-US" sz="5400" b="1">
              <a:solidFill>
                <a:srgbClr val="0000FF"/>
              </a:solidFill>
              <a:latin typeface="Times New Roman" pitchFamily="18" charset="0"/>
              <a:cs typeface="Times New Roman" pitchFamily="18" charset="0"/>
            </a:endParaRPr>
          </a:p>
        </p:txBody>
      </p:sp>
      <p:sp>
        <p:nvSpPr>
          <p:cNvPr id="9" name="Rectangle 8"/>
          <p:cNvSpPr/>
          <p:nvPr/>
        </p:nvSpPr>
        <p:spPr>
          <a:xfrm>
            <a:off x="5447928" y="0"/>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a:t>
            </a:r>
            <a:endParaRPr lang="en-US" sz="5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205459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fade">
                                      <p:cBhvr>
                                        <p:cTn id="43" dur="1000"/>
                                        <p:tgtEl>
                                          <p:spTgt spid="5"/>
                                        </p:tgtEl>
                                      </p:cBhvr>
                                    </p:animEffect>
                                    <p:anim calcmode="lin" valueType="num">
                                      <p:cBhvr>
                                        <p:cTn id="44" dur="1000" fill="hold"/>
                                        <p:tgtEl>
                                          <p:spTgt spid="5"/>
                                        </p:tgtEl>
                                        <p:attrNameLst>
                                          <p:attrName>ppt_x</p:attrName>
                                        </p:attrNameLst>
                                      </p:cBhvr>
                                      <p:tavLst>
                                        <p:tav tm="0">
                                          <p:val>
                                            <p:strVal val="#ppt_x"/>
                                          </p:val>
                                        </p:tav>
                                        <p:tav tm="100000">
                                          <p:val>
                                            <p:strVal val="#ppt_x"/>
                                          </p:val>
                                        </p:tav>
                                      </p:tavLst>
                                    </p:anim>
                                    <p:anim calcmode="lin" valueType="num">
                                      <p:cBhvr>
                                        <p:cTn id="4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9415" y="378530"/>
            <a:ext cx="10513169" cy="1754326"/>
          </a:xfrm>
          <a:prstGeom prst="rect">
            <a:avLst/>
          </a:prstGeom>
        </p:spPr>
        <p:txBody>
          <a:bodyPr wrap="square">
            <a:spAutoFit/>
          </a:bodyPr>
          <a:lstStyle/>
          <a:p>
            <a:pPr algn="just"/>
            <a:r>
              <a:rPr lang="en-US" sz="5400" smtClean="0">
                <a:latin typeface="Times New Roman" pitchFamily="18" charset="0"/>
                <a:cs typeface="Times New Roman" pitchFamily="18" charset="0"/>
              </a:rPr>
              <a:t>b</a:t>
            </a:r>
            <a:r>
              <a:rPr lang="en-US" sz="5400">
                <a:latin typeface="Times New Roman" pitchFamily="18" charset="0"/>
                <a:cs typeface="Times New Roman" pitchFamily="18" charset="0"/>
              </a:rPr>
              <a:t>) Ông chủ tịch làng em </a:t>
            </a:r>
            <a:r>
              <a:rPr lang="en-US" sz="5400" b="1">
                <a:latin typeface="Times New Roman" pitchFamily="18" charset="0"/>
                <a:cs typeface="Times New Roman" pitchFamily="18" charset="0"/>
              </a:rPr>
              <a:t>vừa lên cải chính...</a:t>
            </a:r>
          </a:p>
        </p:txBody>
      </p:sp>
      <p:sp>
        <p:nvSpPr>
          <p:cNvPr id="3" name="Rectangle 2"/>
          <p:cNvSpPr/>
          <p:nvPr/>
        </p:nvSpPr>
        <p:spPr>
          <a:xfrm>
            <a:off x="8508268" y="332656"/>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4" name="Rectangle 3"/>
          <p:cNvSpPr/>
          <p:nvPr/>
        </p:nvSpPr>
        <p:spPr>
          <a:xfrm>
            <a:off x="767409" y="2276872"/>
            <a:ext cx="10657184" cy="2585323"/>
          </a:xfrm>
          <a:prstGeom prst="rect">
            <a:avLst/>
          </a:prstGeom>
        </p:spPr>
        <p:txBody>
          <a:bodyPr wrap="square">
            <a:spAutoFit/>
          </a:bodyPr>
          <a:lstStyle/>
          <a:p>
            <a:pPr algn="just"/>
            <a:r>
              <a:rPr lang="en-US" sz="5400" b="1" smtClean="0">
                <a:solidFill>
                  <a:srgbClr val="0000FF"/>
                </a:solidFill>
                <a:latin typeface="Times New Roman" pitchFamily="18" charset="0"/>
                <a:cs typeface="Times New Roman" pitchFamily="18" charset="0"/>
              </a:rPr>
              <a:t>- </a:t>
            </a:r>
            <a:r>
              <a:rPr lang="en-US" sz="5400" b="1">
                <a:solidFill>
                  <a:srgbClr val="0000FF"/>
                </a:solidFill>
                <a:latin typeface="Times New Roman" pitchFamily="18" charset="0"/>
                <a:cs typeface="Times New Roman" pitchFamily="18" charset="0"/>
              </a:rPr>
              <a:t>Dấu hiệu nhận biết cụm </a:t>
            </a:r>
            <a:r>
              <a:rPr lang="en-US" sz="5400" b="1" smtClean="0">
                <a:solidFill>
                  <a:srgbClr val="0000FF"/>
                </a:solidFill>
                <a:latin typeface="Times New Roman" pitchFamily="18" charset="0"/>
                <a:cs typeface="Times New Roman" pitchFamily="18" charset="0"/>
              </a:rPr>
              <a:t>động từ: động từ “lên” kết </a:t>
            </a:r>
            <a:r>
              <a:rPr lang="en-US" sz="5400" b="1">
                <a:solidFill>
                  <a:srgbClr val="0000FF"/>
                </a:solidFill>
                <a:latin typeface="Times New Roman" pitchFamily="18" charset="0"/>
                <a:cs typeface="Times New Roman" pitchFamily="18" charset="0"/>
              </a:rPr>
              <a:t>hợp được </a:t>
            </a:r>
            <a:r>
              <a:rPr lang="en-US" sz="5400" b="1" smtClean="0">
                <a:solidFill>
                  <a:srgbClr val="0000FF"/>
                </a:solidFill>
                <a:latin typeface="Times New Roman" pitchFamily="18" charset="0"/>
                <a:cs typeface="Times New Roman" pitchFamily="18" charset="0"/>
              </a:rPr>
              <a:t>với từ “vừa” ở phía </a:t>
            </a:r>
            <a:r>
              <a:rPr lang="en-US" sz="5400" b="1">
                <a:solidFill>
                  <a:srgbClr val="0000FF"/>
                </a:solidFill>
                <a:latin typeface="Times New Roman" pitchFamily="18" charset="0"/>
                <a:cs typeface="Times New Roman" pitchFamily="18" charset="0"/>
              </a:rPr>
              <a:t>trước.</a:t>
            </a:r>
          </a:p>
        </p:txBody>
      </p:sp>
      <p:sp>
        <p:nvSpPr>
          <p:cNvPr id="5" name="Rectangle 4"/>
          <p:cNvSpPr/>
          <p:nvPr/>
        </p:nvSpPr>
        <p:spPr>
          <a:xfrm>
            <a:off x="7248128" y="332656"/>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a:t>
            </a:r>
            <a:endParaRPr lang="en-US" sz="5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55717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381" y="267027"/>
            <a:ext cx="11041227" cy="6186309"/>
          </a:xfrm>
          <a:prstGeom prst="rect">
            <a:avLst/>
          </a:prstGeom>
        </p:spPr>
        <p:txBody>
          <a:bodyPr wrap="square">
            <a:spAutoFit/>
          </a:bodyPr>
          <a:lstStyle/>
          <a:p>
            <a:pPr algn="just"/>
            <a:r>
              <a:rPr lang="en-US" sz="3600" b="1">
                <a:solidFill>
                  <a:srgbClr val="C00000"/>
                </a:solidFill>
                <a:latin typeface="Times New Roman" pitchFamily="18" charset="0"/>
                <a:cs typeface="Times New Roman" pitchFamily="18" charset="0"/>
              </a:rPr>
              <a:t>Bài tập 3 tr. 133: </a:t>
            </a:r>
            <a:r>
              <a:rPr lang="en-US" sz="3600">
                <a:latin typeface="Times New Roman" pitchFamily="18" charset="0"/>
                <a:cs typeface="Times New Roman" pitchFamily="18" charset="0"/>
              </a:rPr>
              <a:t>Tìm phần trung tâm của các cụm </a:t>
            </a:r>
            <a:r>
              <a:rPr lang="en-US" sz="3600" smtClean="0">
                <a:latin typeface="Times New Roman" pitchFamily="18" charset="0"/>
                <a:cs typeface="Times New Roman" pitchFamily="18" charset="0"/>
              </a:rPr>
              <a:t>từ </a:t>
            </a:r>
            <a:r>
              <a:rPr lang="en-US" sz="3600">
                <a:latin typeface="Times New Roman" pitchFamily="18" charset="0"/>
                <a:cs typeface="Times New Roman" pitchFamily="18" charset="0"/>
              </a:rPr>
              <a:t>in đậm. Chỉ ra những yếu tố phụ đi kèm với nó.</a:t>
            </a:r>
          </a:p>
          <a:p>
            <a:pPr algn="just"/>
            <a:r>
              <a:rPr lang="en-US" sz="3600" smtClean="0">
                <a:latin typeface="Times New Roman" pitchFamily="18" charset="0"/>
                <a:cs typeface="Times New Roman" pitchFamily="18" charset="0"/>
              </a:rPr>
              <a:t>a) Nhưng </a:t>
            </a:r>
            <a:r>
              <a:rPr lang="en-US" sz="3600">
                <a:latin typeface="Times New Roman" pitchFamily="18" charset="0"/>
                <a:cs typeface="Times New Roman" pitchFamily="18" charset="0"/>
              </a:rPr>
              <a:t>điều kì lạ là tất cả những ảnh hưởng quốc tế đó đã nhào nặn với cái gốc văn hoá dân tộc không gì lay chuyển được ở Người, để trở thành một nhân cách </a:t>
            </a:r>
            <a:r>
              <a:rPr lang="en-US" sz="3600" b="1" i="1">
                <a:latin typeface="Times New Roman" pitchFamily="18" charset="0"/>
                <a:cs typeface="Times New Roman" pitchFamily="18" charset="0"/>
              </a:rPr>
              <a:t>rất Việt Nam</a:t>
            </a:r>
            <a:r>
              <a:rPr lang="en-US" sz="3600">
                <a:latin typeface="Times New Roman" pitchFamily="18" charset="0"/>
                <a:cs typeface="Times New Roman" pitchFamily="18" charset="0"/>
              </a:rPr>
              <a:t>, một lối sống </a:t>
            </a:r>
            <a:r>
              <a:rPr lang="en-US" sz="3600" b="1" i="1">
                <a:latin typeface="Times New Roman" pitchFamily="18" charset="0"/>
                <a:cs typeface="Times New Roman" pitchFamily="18" charset="0"/>
              </a:rPr>
              <a:t>rất bình dị</a:t>
            </a:r>
            <a:r>
              <a:rPr lang="en-US" sz="3600" i="1">
                <a:latin typeface="Times New Roman" pitchFamily="18" charset="0"/>
                <a:cs typeface="Times New Roman" pitchFamily="18" charset="0"/>
              </a:rPr>
              <a:t>, </a:t>
            </a:r>
            <a:r>
              <a:rPr lang="en-US" sz="3600" b="1" i="1">
                <a:latin typeface="Times New Roman" pitchFamily="18" charset="0"/>
                <a:cs typeface="Times New Roman" pitchFamily="18" charset="0"/>
              </a:rPr>
              <a:t>rất Việt Nam</a:t>
            </a:r>
            <a:r>
              <a:rPr lang="en-US" sz="3600" b="1">
                <a:latin typeface="Times New Roman" pitchFamily="18" charset="0"/>
                <a:cs typeface="Times New Roman" pitchFamily="18" charset="0"/>
              </a:rPr>
              <a:t>, </a:t>
            </a:r>
            <a:r>
              <a:rPr lang="en-US" sz="3600" b="1" i="1">
                <a:latin typeface="Times New Roman" pitchFamily="18" charset="0"/>
                <a:cs typeface="Times New Roman" pitchFamily="18" charset="0"/>
              </a:rPr>
              <a:t>rất phương Đông</a:t>
            </a:r>
            <a:r>
              <a:rPr lang="en-US" sz="3600" b="1">
                <a:latin typeface="Times New Roman" pitchFamily="18" charset="0"/>
                <a:cs typeface="Times New Roman" pitchFamily="18" charset="0"/>
              </a:rPr>
              <a:t>,</a:t>
            </a:r>
            <a:r>
              <a:rPr lang="en-US" sz="3600">
                <a:latin typeface="Times New Roman" pitchFamily="18" charset="0"/>
                <a:cs typeface="Times New Roman" pitchFamily="18" charset="0"/>
              </a:rPr>
              <a:t> nhưng cũng đồng thời </a:t>
            </a:r>
            <a:r>
              <a:rPr lang="en-US" sz="3600" b="1" i="1">
                <a:latin typeface="Times New Roman" pitchFamily="18" charset="0"/>
                <a:cs typeface="Times New Roman" pitchFamily="18" charset="0"/>
              </a:rPr>
              <a:t>rất mới, rất hiện đại</a:t>
            </a:r>
            <a:r>
              <a:rPr lang="en-US" sz="3600" smtClean="0">
                <a:latin typeface="Times New Roman" pitchFamily="18" charset="0"/>
                <a:cs typeface="Times New Roman" pitchFamily="18" charset="0"/>
              </a:rPr>
              <a:t>.</a:t>
            </a:r>
          </a:p>
          <a:p>
            <a:pPr algn="just"/>
            <a:r>
              <a:rPr lang="en-US" sz="3600">
                <a:latin typeface="Times New Roman" pitchFamily="18" charset="0"/>
                <a:cs typeface="Times New Roman" pitchFamily="18" charset="0"/>
              </a:rPr>
              <a:t>b) Những khi biết rằng cái sắp tới sẽ </a:t>
            </a:r>
            <a:r>
              <a:rPr lang="en-US" sz="3600" b="1" i="1">
                <a:latin typeface="Times New Roman" pitchFamily="18" charset="0"/>
                <a:cs typeface="Times New Roman" pitchFamily="18" charset="0"/>
              </a:rPr>
              <a:t>không êm ả </a:t>
            </a:r>
            <a:r>
              <a:rPr lang="en-US" sz="3600">
                <a:latin typeface="Times New Roman" pitchFamily="18" charset="0"/>
                <a:cs typeface="Times New Roman" pitchFamily="18" charset="0"/>
              </a:rPr>
              <a:t>thì chị tỏ ra bình tĩnh đến phát bực.</a:t>
            </a:r>
          </a:p>
          <a:p>
            <a:pPr algn="just"/>
            <a:r>
              <a:rPr lang="en-US" sz="3600" smtClean="0">
                <a:latin typeface="Times New Roman" pitchFamily="18" charset="0"/>
                <a:cs typeface="Times New Roman" pitchFamily="18" charset="0"/>
              </a:rPr>
              <a:t>c) </a:t>
            </a:r>
            <a:r>
              <a:rPr lang="en-US" sz="3600">
                <a:latin typeface="Times New Roman" pitchFamily="18" charset="0"/>
                <a:cs typeface="Times New Roman" pitchFamily="18" charset="0"/>
              </a:rPr>
              <a:t>Không, lời gửi của một Nguyễn Du, một Tôn-xtôi cho nhân loại </a:t>
            </a:r>
            <a:r>
              <a:rPr lang="en-US" sz="3600" b="1" i="1">
                <a:latin typeface="Times New Roman" pitchFamily="18" charset="0"/>
                <a:cs typeface="Times New Roman" pitchFamily="18" charset="0"/>
              </a:rPr>
              <a:t>phức tạp hơn</a:t>
            </a:r>
            <a:r>
              <a:rPr lang="en-US" sz="3600" i="1">
                <a:latin typeface="Times New Roman" pitchFamily="18" charset="0"/>
                <a:cs typeface="Times New Roman" pitchFamily="18" charset="0"/>
              </a:rPr>
              <a:t>, </a:t>
            </a:r>
            <a:r>
              <a:rPr lang="en-US" sz="3600" b="1" i="1">
                <a:latin typeface="Times New Roman" pitchFamily="18" charset="0"/>
                <a:cs typeface="Times New Roman" pitchFamily="18" charset="0"/>
              </a:rPr>
              <a:t>cũng phong phú và sâu sắc hơn</a:t>
            </a:r>
            <a:r>
              <a:rPr lang="en-US" sz="3600" smtClean="0">
                <a:latin typeface="Times New Roman" pitchFamily="18" charset="0"/>
                <a:cs typeface="Times New Roman" pitchFamily="18" charset="0"/>
              </a:rPr>
              <a:t>.</a:t>
            </a:r>
            <a:endParaRPr lang="en-US" sz="3600">
              <a:latin typeface="Times New Roman" pitchFamily="18" charset="0"/>
              <a:cs typeface="Times New Roman" pitchFamily="18" charset="0"/>
            </a:endParaRPr>
          </a:p>
        </p:txBody>
      </p:sp>
    </p:spTree>
    <p:extLst>
      <p:ext uri="{BB962C8B-B14F-4D97-AF65-F5344CB8AC3E}">
        <p14:creationId xmlns:p14="http://schemas.microsoft.com/office/powerpoint/2010/main" val="28167906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381" y="3154"/>
            <a:ext cx="11041227" cy="6740307"/>
          </a:xfrm>
          <a:prstGeom prst="rect">
            <a:avLst/>
          </a:prstGeom>
        </p:spPr>
        <p:txBody>
          <a:bodyPr wrap="square">
            <a:spAutoFit/>
          </a:bodyPr>
          <a:lstStyle/>
          <a:p>
            <a:pPr algn="just"/>
            <a:r>
              <a:rPr lang="en-US" sz="5400" smtClean="0">
                <a:latin typeface="Times New Roman" pitchFamily="18" charset="0"/>
                <a:cs typeface="Times New Roman" pitchFamily="18" charset="0"/>
              </a:rPr>
              <a:t>a</a:t>
            </a:r>
            <a:r>
              <a:rPr lang="en-US" sz="5400">
                <a:latin typeface="Times New Roman" pitchFamily="18" charset="0"/>
                <a:cs typeface="Times New Roman" pitchFamily="18" charset="0"/>
              </a:rPr>
              <a:t>) Nhưng điều kì lạ là tất cả những ảnh hưởng quốc tế đó đã nhào nặn với cái gốc văn hoá dân tộc không gì lay chuyển được ở Người, để trở thành một nhân cách </a:t>
            </a:r>
            <a:r>
              <a:rPr lang="en-US" sz="5400" b="1">
                <a:latin typeface="Times New Roman" pitchFamily="18" charset="0"/>
                <a:cs typeface="Times New Roman" pitchFamily="18" charset="0"/>
              </a:rPr>
              <a:t>rất Việt Nam</a:t>
            </a:r>
            <a:r>
              <a:rPr lang="en-US" sz="5400">
                <a:latin typeface="Times New Roman" pitchFamily="18" charset="0"/>
                <a:cs typeface="Times New Roman" pitchFamily="18" charset="0"/>
              </a:rPr>
              <a:t>, một lối sống </a:t>
            </a:r>
            <a:r>
              <a:rPr lang="en-US" sz="5400" b="1">
                <a:latin typeface="Times New Roman" pitchFamily="18" charset="0"/>
                <a:cs typeface="Times New Roman" pitchFamily="18" charset="0"/>
              </a:rPr>
              <a:t>rất bình dị, rất Việt Nam, rất phương Đông</a:t>
            </a:r>
            <a:r>
              <a:rPr lang="en-US" sz="5400">
                <a:latin typeface="Times New Roman" pitchFamily="18" charset="0"/>
                <a:cs typeface="Times New Roman" pitchFamily="18" charset="0"/>
              </a:rPr>
              <a:t>, nhưng cũng đồng thời </a:t>
            </a:r>
            <a:r>
              <a:rPr lang="en-US" sz="5400" b="1">
                <a:latin typeface="Times New Roman" pitchFamily="18" charset="0"/>
                <a:cs typeface="Times New Roman" pitchFamily="18" charset="0"/>
              </a:rPr>
              <a:t>rất mới, rất hiện đại</a:t>
            </a:r>
            <a:r>
              <a:rPr lang="en-US" sz="5400" smtClean="0">
                <a:latin typeface="Times New Roman" pitchFamily="18" charset="0"/>
                <a:cs typeface="Times New Roman" pitchFamily="18" charset="0"/>
              </a:rPr>
              <a:t>.</a:t>
            </a:r>
            <a:endParaRPr lang="en-US" sz="5400">
              <a:latin typeface="Times New Roman" pitchFamily="18" charset="0"/>
              <a:cs typeface="Times New Roman" pitchFamily="18" charset="0"/>
            </a:endParaRPr>
          </a:p>
        </p:txBody>
      </p:sp>
      <p:sp>
        <p:nvSpPr>
          <p:cNvPr id="3" name="Rectangle 2"/>
          <p:cNvSpPr/>
          <p:nvPr/>
        </p:nvSpPr>
        <p:spPr>
          <a:xfrm>
            <a:off x="4187788" y="3225750"/>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4" name="Rectangle 3"/>
          <p:cNvSpPr/>
          <p:nvPr/>
        </p:nvSpPr>
        <p:spPr>
          <a:xfrm>
            <a:off x="1343472" y="4089846"/>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5" name="Rectangle 4"/>
          <p:cNvSpPr/>
          <p:nvPr/>
        </p:nvSpPr>
        <p:spPr>
          <a:xfrm>
            <a:off x="5231904" y="4077072"/>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6" name="Rectangle 5"/>
          <p:cNvSpPr/>
          <p:nvPr/>
        </p:nvSpPr>
        <p:spPr>
          <a:xfrm>
            <a:off x="9732404" y="4077072"/>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7" name="Rectangle 6"/>
          <p:cNvSpPr/>
          <p:nvPr/>
        </p:nvSpPr>
        <p:spPr>
          <a:xfrm>
            <a:off x="-204700" y="5740189"/>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8" name="Rectangle 7"/>
          <p:cNvSpPr/>
          <p:nvPr/>
        </p:nvSpPr>
        <p:spPr>
          <a:xfrm>
            <a:off x="2315580" y="5733256"/>
            <a:ext cx="2628292" cy="923330"/>
          </a:xfrm>
          <a:prstGeom prst="rect">
            <a:avLst/>
          </a:prstGeom>
        </p:spPr>
        <p:txBody>
          <a:bodyPr wrap="square">
            <a:spAutoFit/>
          </a:bodyPr>
          <a:lstStyle/>
          <a:p>
            <a:pPr algn="ctr"/>
            <a:r>
              <a:rPr lang="en-US" sz="5400" b="1" smtClean="0">
                <a:solidFill>
                  <a:srgbClr val="C00000"/>
                </a:solidFill>
                <a:latin typeface="Times New Roman" pitchFamily="18" charset="0"/>
                <a:cs typeface="Times New Roman" pitchFamily="18" charset="0"/>
              </a:rPr>
              <a:t>__</a:t>
            </a:r>
            <a:endParaRPr lang="en-US" sz="5400" b="1">
              <a:solidFill>
                <a:srgbClr val="C00000"/>
              </a:solidFill>
              <a:latin typeface="Times New Roman" pitchFamily="18" charset="0"/>
              <a:cs typeface="Times New Roman" pitchFamily="18" charset="0"/>
            </a:endParaRPr>
          </a:p>
        </p:txBody>
      </p:sp>
      <p:sp>
        <p:nvSpPr>
          <p:cNvPr id="9" name="Rectangle 8"/>
          <p:cNvSpPr/>
          <p:nvPr/>
        </p:nvSpPr>
        <p:spPr>
          <a:xfrm>
            <a:off x="6348028" y="3212976"/>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_______</a:t>
            </a:r>
            <a:endParaRPr lang="en-US" sz="5400" b="1">
              <a:solidFill>
                <a:srgbClr val="0000FF"/>
              </a:solidFill>
              <a:latin typeface="Times New Roman" pitchFamily="18" charset="0"/>
              <a:cs typeface="Times New Roman" pitchFamily="18" charset="0"/>
            </a:endParaRPr>
          </a:p>
        </p:txBody>
      </p:sp>
      <p:sp>
        <p:nvSpPr>
          <p:cNvPr id="10" name="Rectangle 9"/>
          <p:cNvSpPr/>
          <p:nvPr/>
        </p:nvSpPr>
        <p:spPr>
          <a:xfrm>
            <a:off x="3287688" y="4089846"/>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______</a:t>
            </a:r>
            <a:endParaRPr lang="en-US" sz="5400" b="1">
              <a:solidFill>
                <a:srgbClr val="0000FF"/>
              </a:solidFill>
              <a:latin typeface="Times New Roman" pitchFamily="18" charset="0"/>
              <a:cs typeface="Times New Roman" pitchFamily="18" charset="0"/>
            </a:endParaRPr>
          </a:p>
        </p:txBody>
      </p:sp>
      <p:sp>
        <p:nvSpPr>
          <p:cNvPr id="11" name="Rectangle 10"/>
          <p:cNvSpPr/>
          <p:nvPr/>
        </p:nvSpPr>
        <p:spPr>
          <a:xfrm>
            <a:off x="7536160" y="4089846"/>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_______</a:t>
            </a:r>
            <a:endParaRPr lang="en-US" sz="5400" b="1">
              <a:solidFill>
                <a:srgbClr val="0000FF"/>
              </a:solidFill>
              <a:latin typeface="Times New Roman" pitchFamily="18" charset="0"/>
              <a:cs typeface="Times New Roman" pitchFamily="18" charset="0"/>
            </a:endParaRPr>
          </a:p>
        </p:txBody>
      </p:sp>
      <p:sp>
        <p:nvSpPr>
          <p:cNvPr id="12" name="Rectangle 11"/>
          <p:cNvSpPr/>
          <p:nvPr/>
        </p:nvSpPr>
        <p:spPr>
          <a:xfrm>
            <a:off x="4115780" y="5746030"/>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_______</a:t>
            </a:r>
            <a:endParaRPr lang="en-US" sz="5400" b="1">
              <a:solidFill>
                <a:srgbClr val="0000FF"/>
              </a:solidFill>
              <a:latin typeface="Times New Roman" pitchFamily="18" charset="0"/>
              <a:cs typeface="Times New Roman" pitchFamily="18" charset="0"/>
            </a:endParaRPr>
          </a:p>
        </p:txBody>
      </p:sp>
      <p:sp>
        <p:nvSpPr>
          <p:cNvPr id="13" name="Rectangle 12"/>
          <p:cNvSpPr/>
          <p:nvPr/>
        </p:nvSpPr>
        <p:spPr>
          <a:xfrm>
            <a:off x="947428" y="5733256"/>
            <a:ext cx="2628292"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a:t>
            </a:r>
            <a:endParaRPr lang="en-US" sz="5400" b="1">
              <a:solidFill>
                <a:srgbClr val="0000FF"/>
              </a:solidFill>
              <a:latin typeface="Times New Roman" pitchFamily="18" charset="0"/>
              <a:cs typeface="Times New Roman" pitchFamily="18" charset="0"/>
            </a:endParaRPr>
          </a:p>
        </p:txBody>
      </p:sp>
      <p:sp>
        <p:nvSpPr>
          <p:cNvPr id="14" name="Rectangle 13"/>
          <p:cNvSpPr/>
          <p:nvPr/>
        </p:nvSpPr>
        <p:spPr>
          <a:xfrm>
            <a:off x="527381" y="4881934"/>
            <a:ext cx="4344483" cy="923330"/>
          </a:xfrm>
          <a:prstGeom prst="rect">
            <a:avLst/>
          </a:prstGeom>
        </p:spPr>
        <p:txBody>
          <a:bodyPr wrap="square">
            <a:spAutoFit/>
          </a:bodyPr>
          <a:lstStyle/>
          <a:p>
            <a:pPr algn="ctr"/>
            <a:r>
              <a:rPr lang="en-US" sz="5400" b="1" smtClean="0">
                <a:solidFill>
                  <a:srgbClr val="0000FF"/>
                </a:solidFill>
                <a:latin typeface="Times New Roman" pitchFamily="18" charset="0"/>
                <a:cs typeface="Times New Roman" pitchFamily="18" charset="0"/>
              </a:rPr>
              <a:t>___________</a:t>
            </a:r>
            <a:endParaRPr lang="en-US" sz="54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73255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anim calcmode="lin" valueType="num">
                                      <p:cBhvr>
                                        <p:cTn id="29" dur="1000" fill="hold"/>
                                        <p:tgtEl>
                                          <p:spTgt spid="14"/>
                                        </p:tgtEl>
                                        <p:attrNameLst>
                                          <p:attrName>ppt_x</p:attrName>
                                        </p:attrNameLst>
                                      </p:cBhvr>
                                      <p:tavLst>
                                        <p:tav tm="0">
                                          <p:val>
                                            <p:strVal val="#ppt_x"/>
                                          </p:val>
                                        </p:tav>
                                        <p:tav tm="100000">
                                          <p:val>
                                            <p:strVal val="#ppt_x"/>
                                          </p:val>
                                        </p:tav>
                                      </p:tavLst>
                                    </p:anim>
                                    <p:anim calcmode="lin" valueType="num">
                                      <p:cBhvr>
                                        <p:cTn id="3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1000"/>
                                        <p:tgtEl>
                                          <p:spTgt spid="3"/>
                                        </p:tgtEl>
                                      </p:cBhvr>
                                    </p:animEffect>
                                    <p:anim calcmode="lin" valueType="num">
                                      <p:cBhvr>
                                        <p:cTn id="50" dur="1000" fill="hold"/>
                                        <p:tgtEl>
                                          <p:spTgt spid="3"/>
                                        </p:tgtEl>
                                        <p:attrNameLst>
                                          <p:attrName>ppt_x</p:attrName>
                                        </p:attrNameLst>
                                      </p:cBhvr>
                                      <p:tavLst>
                                        <p:tav tm="0">
                                          <p:val>
                                            <p:strVal val="#ppt_x"/>
                                          </p:val>
                                        </p:tav>
                                        <p:tav tm="100000">
                                          <p:val>
                                            <p:strVal val="#ppt_x"/>
                                          </p:val>
                                        </p:tav>
                                      </p:tavLst>
                                    </p:anim>
                                    <p:anim calcmode="lin" valueType="num">
                                      <p:cBhvr>
                                        <p:cTn id="51" dur="1000" fill="hold"/>
                                        <p:tgtEl>
                                          <p:spTgt spid="3"/>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fade">
                                      <p:cBhvr>
                                        <p:cTn id="54" dur="1000"/>
                                        <p:tgtEl>
                                          <p:spTgt spid="4"/>
                                        </p:tgtEl>
                                      </p:cBhvr>
                                    </p:animEffect>
                                    <p:anim calcmode="lin" valueType="num">
                                      <p:cBhvr>
                                        <p:cTn id="55" dur="1000" fill="hold"/>
                                        <p:tgtEl>
                                          <p:spTgt spid="4"/>
                                        </p:tgtEl>
                                        <p:attrNameLst>
                                          <p:attrName>ppt_x</p:attrName>
                                        </p:attrNameLst>
                                      </p:cBhvr>
                                      <p:tavLst>
                                        <p:tav tm="0">
                                          <p:val>
                                            <p:strVal val="#ppt_x"/>
                                          </p:val>
                                        </p:tav>
                                        <p:tav tm="100000">
                                          <p:val>
                                            <p:strVal val="#ppt_x"/>
                                          </p:val>
                                        </p:tav>
                                      </p:tavLst>
                                    </p:anim>
                                    <p:anim calcmode="lin" valueType="num">
                                      <p:cBhvr>
                                        <p:cTn id="56" dur="1000" fill="hold"/>
                                        <p:tgtEl>
                                          <p:spTgt spid="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1000"/>
                                        <p:tgtEl>
                                          <p:spTgt spid="5"/>
                                        </p:tgtEl>
                                      </p:cBhvr>
                                    </p:animEffect>
                                    <p:anim calcmode="lin" valueType="num">
                                      <p:cBhvr>
                                        <p:cTn id="60" dur="1000" fill="hold"/>
                                        <p:tgtEl>
                                          <p:spTgt spid="5"/>
                                        </p:tgtEl>
                                        <p:attrNameLst>
                                          <p:attrName>ppt_x</p:attrName>
                                        </p:attrNameLst>
                                      </p:cBhvr>
                                      <p:tavLst>
                                        <p:tav tm="0">
                                          <p:val>
                                            <p:strVal val="#ppt_x"/>
                                          </p:val>
                                        </p:tav>
                                        <p:tav tm="100000">
                                          <p:val>
                                            <p:strVal val="#ppt_x"/>
                                          </p:val>
                                        </p:tav>
                                      </p:tavLst>
                                    </p:anim>
                                    <p:anim calcmode="lin" valueType="num">
                                      <p:cBhvr>
                                        <p:cTn id="61" dur="1000" fill="hold"/>
                                        <p:tgtEl>
                                          <p:spTgt spid="5"/>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fade">
                                      <p:cBhvr>
                                        <p:cTn id="64" dur="1000"/>
                                        <p:tgtEl>
                                          <p:spTgt spid="6"/>
                                        </p:tgtEl>
                                      </p:cBhvr>
                                    </p:animEffect>
                                    <p:anim calcmode="lin" valueType="num">
                                      <p:cBhvr>
                                        <p:cTn id="65" dur="1000" fill="hold"/>
                                        <p:tgtEl>
                                          <p:spTgt spid="6"/>
                                        </p:tgtEl>
                                        <p:attrNameLst>
                                          <p:attrName>ppt_x</p:attrName>
                                        </p:attrNameLst>
                                      </p:cBhvr>
                                      <p:tavLst>
                                        <p:tav tm="0">
                                          <p:val>
                                            <p:strVal val="#ppt_x"/>
                                          </p:val>
                                        </p:tav>
                                        <p:tav tm="100000">
                                          <p:val>
                                            <p:strVal val="#ppt_x"/>
                                          </p:val>
                                        </p:tav>
                                      </p:tavLst>
                                    </p:anim>
                                    <p:anim calcmode="lin" valueType="num">
                                      <p:cBhvr>
                                        <p:cTn id="66" dur="1000" fill="hold"/>
                                        <p:tgtEl>
                                          <p:spTgt spid="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1000"/>
                                        <p:tgtEl>
                                          <p:spTgt spid="7"/>
                                        </p:tgtEl>
                                      </p:cBhvr>
                                    </p:animEffect>
                                    <p:anim calcmode="lin" valueType="num">
                                      <p:cBhvr>
                                        <p:cTn id="70" dur="1000" fill="hold"/>
                                        <p:tgtEl>
                                          <p:spTgt spid="7"/>
                                        </p:tgtEl>
                                        <p:attrNameLst>
                                          <p:attrName>ppt_x</p:attrName>
                                        </p:attrNameLst>
                                      </p:cBhvr>
                                      <p:tavLst>
                                        <p:tav tm="0">
                                          <p:val>
                                            <p:strVal val="#ppt_x"/>
                                          </p:val>
                                        </p:tav>
                                        <p:tav tm="100000">
                                          <p:val>
                                            <p:strVal val="#ppt_x"/>
                                          </p:val>
                                        </p:tav>
                                      </p:tavLst>
                                    </p:anim>
                                    <p:anim calcmode="lin" valueType="num">
                                      <p:cBhvr>
                                        <p:cTn id="71" dur="1000" fill="hold"/>
                                        <p:tgtEl>
                                          <p:spTgt spid="7"/>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fade">
                                      <p:cBhvr>
                                        <p:cTn id="74" dur="1000"/>
                                        <p:tgtEl>
                                          <p:spTgt spid="8"/>
                                        </p:tgtEl>
                                      </p:cBhvr>
                                    </p:animEffect>
                                    <p:anim calcmode="lin" valueType="num">
                                      <p:cBhvr>
                                        <p:cTn id="75" dur="1000" fill="hold"/>
                                        <p:tgtEl>
                                          <p:spTgt spid="8"/>
                                        </p:tgtEl>
                                        <p:attrNameLst>
                                          <p:attrName>ppt_x</p:attrName>
                                        </p:attrNameLst>
                                      </p:cBhvr>
                                      <p:tavLst>
                                        <p:tav tm="0">
                                          <p:val>
                                            <p:strVal val="#ppt_x"/>
                                          </p:val>
                                        </p:tav>
                                        <p:tav tm="100000">
                                          <p:val>
                                            <p:strVal val="#ppt_x"/>
                                          </p:val>
                                        </p:tav>
                                      </p:tavLst>
                                    </p:anim>
                                    <p:anim calcmode="lin" valueType="num">
                                      <p:cBhvr>
                                        <p:cTn id="7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381" y="437763"/>
            <a:ext cx="11041227" cy="1569660"/>
          </a:xfrm>
          <a:prstGeom prst="rect">
            <a:avLst/>
          </a:prstGeom>
        </p:spPr>
        <p:txBody>
          <a:bodyPr wrap="square">
            <a:spAutoFit/>
          </a:bodyPr>
          <a:lstStyle/>
          <a:p>
            <a:pPr algn="just"/>
            <a:r>
              <a:rPr lang="en-US" sz="4800" smtClean="0">
                <a:latin typeface="Times New Roman" pitchFamily="18" charset="0"/>
                <a:cs typeface="Times New Roman" pitchFamily="18" charset="0"/>
              </a:rPr>
              <a:t>b</a:t>
            </a:r>
            <a:r>
              <a:rPr lang="en-US" sz="4800">
                <a:latin typeface="Times New Roman" pitchFamily="18" charset="0"/>
                <a:cs typeface="Times New Roman" pitchFamily="18" charset="0"/>
              </a:rPr>
              <a:t>) Những khi biết rằng cái sắp tới </a:t>
            </a:r>
            <a:r>
              <a:rPr lang="en-US" sz="4800" b="1">
                <a:latin typeface="Times New Roman" pitchFamily="18" charset="0"/>
                <a:cs typeface="Times New Roman" pitchFamily="18" charset="0"/>
              </a:rPr>
              <a:t>sẽ không êm ả </a:t>
            </a:r>
            <a:r>
              <a:rPr lang="en-US" sz="4800">
                <a:latin typeface="Times New Roman" pitchFamily="18" charset="0"/>
                <a:cs typeface="Times New Roman" pitchFamily="18" charset="0"/>
              </a:rPr>
              <a:t>thì chị tỏ ra bình tĩnh đến phát bực</a:t>
            </a:r>
            <a:r>
              <a:rPr lang="en-US" sz="4800" smtClean="0">
                <a:latin typeface="Times New Roman" pitchFamily="18" charset="0"/>
                <a:cs typeface="Times New Roman" pitchFamily="18" charset="0"/>
              </a:rPr>
              <a:t>.</a:t>
            </a:r>
            <a:endParaRPr lang="en-US" sz="4800">
              <a:latin typeface="Times New Roman" pitchFamily="18" charset="0"/>
              <a:cs typeface="Times New Roman" pitchFamily="18" charset="0"/>
            </a:endParaRPr>
          </a:p>
        </p:txBody>
      </p:sp>
      <p:sp>
        <p:nvSpPr>
          <p:cNvPr id="3" name="Rectangle 2"/>
          <p:cNvSpPr/>
          <p:nvPr/>
        </p:nvSpPr>
        <p:spPr>
          <a:xfrm>
            <a:off x="527381" y="2165955"/>
            <a:ext cx="11041227" cy="830997"/>
          </a:xfrm>
          <a:prstGeom prst="rect">
            <a:avLst/>
          </a:prstGeom>
        </p:spPr>
        <p:txBody>
          <a:bodyPr wrap="square">
            <a:spAutoFit/>
          </a:bodyPr>
          <a:lstStyle/>
          <a:p>
            <a:pPr algn="just"/>
            <a:r>
              <a:rPr lang="en-US" sz="4800" smtClean="0">
                <a:latin typeface="Times New Roman" pitchFamily="18" charset="0"/>
                <a:cs typeface="Times New Roman" pitchFamily="18" charset="0"/>
              </a:rPr>
              <a:t>* Có thể thêm </a:t>
            </a:r>
            <a:r>
              <a:rPr lang="en-US" sz="4800" b="1" smtClean="0">
                <a:latin typeface="Times New Roman" pitchFamily="18" charset="0"/>
                <a:cs typeface="Times New Roman" pitchFamily="18" charset="0"/>
              </a:rPr>
              <a:t>“rất” </a:t>
            </a:r>
            <a:r>
              <a:rPr lang="en-US" sz="4800" smtClean="0">
                <a:latin typeface="Times New Roman" pitchFamily="18" charset="0"/>
                <a:cs typeface="Times New Roman" pitchFamily="18" charset="0"/>
              </a:rPr>
              <a:t>vào trước </a:t>
            </a:r>
            <a:r>
              <a:rPr lang="en-US" sz="4800" b="1" smtClean="0">
                <a:latin typeface="Times New Roman" pitchFamily="18" charset="0"/>
                <a:cs typeface="Times New Roman" pitchFamily="18" charset="0"/>
              </a:rPr>
              <a:t>“êm ả”</a:t>
            </a:r>
            <a:endParaRPr lang="en-US" sz="4800" b="1">
              <a:latin typeface="Times New Roman" pitchFamily="18" charset="0"/>
              <a:cs typeface="Times New Roman" pitchFamily="18" charset="0"/>
            </a:endParaRPr>
          </a:p>
        </p:txBody>
      </p:sp>
      <p:sp>
        <p:nvSpPr>
          <p:cNvPr id="4" name="Rectangle 3"/>
          <p:cNvSpPr/>
          <p:nvPr/>
        </p:nvSpPr>
        <p:spPr>
          <a:xfrm>
            <a:off x="8416736" y="393139"/>
            <a:ext cx="3672408" cy="830997"/>
          </a:xfrm>
          <a:prstGeom prst="rect">
            <a:avLst/>
          </a:prstGeom>
        </p:spPr>
        <p:txBody>
          <a:bodyPr wrap="square">
            <a:spAutoFit/>
          </a:bodyPr>
          <a:lstStyle/>
          <a:p>
            <a:pPr algn="ctr"/>
            <a:r>
              <a:rPr lang="en-US" sz="4800" b="1" smtClean="0">
                <a:solidFill>
                  <a:srgbClr val="C00000"/>
                </a:solidFill>
                <a:latin typeface="Times New Roman" pitchFamily="18" charset="0"/>
                <a:cs typeface="Times New Roman" pitchFamily="18" charset="0"/>
              </a:rPr>
              <a:t>_______</a:t>
            </a:r>
            <a:endParaRPr lang="en-US" sz="4800" b="1">
              <a:solidFill>
                <a:srgbClr val="C00000"/>
              </a:solidFill>
              <a:latin typeface="Times New Roman" pitchFamily="18" charset="0"/>
              <a:cs typeface="Times New Roman" pitchFamily="18" charset="0"/>
            </a:endParaRPr>
          </a:p>
        </p:txBody>
      </p:sp>
      <p:sp>
        <p:nvSpPr>
          <p:cNvPr id="5" name="Rectangle 4"/>
          <p:cNvSpPr/>
          <p:nvPr/>
        </p:nvSpPr>
        <p:spPr>
          <a:xfrm>
            <a:off x="-96688" y="1143562"/>
            <a:ext cx="2628292" cy="830997"/>
          </a:xfrm>
          <a:prstGeom prst="rect">
            <a:avLst/>
          </a:prstGeom>
        </p:spPr>
        <p:txBody>
          <a:bodyPr wrap="square">
            <a:spAutoFit/>
          </a:bodyPr>
          <a:lstStyle/>
          <a:p>
            <a:pPr algn="ctr"/>
            <a:r>
              <a:rPr lang="en-US" sz="4800" b="1" smtClean="0">
                <a:solidFill>
                  <a:srgbClr val="0000FF"/>
                </a:solidFill>
                <a:latin typeface="Times New Roman" pitchFamily="18" charset="0"/>
                <a:cs typeface="Times New Roman" pitchFamily="18" charset="0"/>
              </a:rPr>
              <a:t>____</a:t>
            </a:r>
            <a:endParaRPr lang="en-US" sz="4800" b="1">
              <a:solidFill>
                <a:srgbClr val="0000FF"/>
              </a:solidFill>
              <a:latin typeface="Times New Roman" pitchFamily="18" charset="0"/>
              <a:cs typeface="Times New Roman" pitchFamily="18" charset="0"/>
            </a:endParaRPr>
          </a:p>
        </p:txBody>
      </p:sp>
      <p:sp>
        <p:nvSpPr>
          <p:cNvPr id="6" name="Rectangle 5"/>
          <p:cNvSpPr/>
          <p:nvPr/>
        </p:nvSpPr>
        <p:spPr>
          <a:xfrm>
            <a:off x="527381" y="3263839"/>
            <a:ext cx="11041227" cy="2308324"/>
          </a:xfrm>
          <a:prstGeom prst="rect">
            <a:avLst/>
          </a:prstGeom>
        </p:spPr>
        <p:txBody>
          <a:bodyPr wrap="square">
            <a:spAutoFit/>
          </a:bodyPr>
          <a:lstStyle/>
          <a:p>
            <a:pPr algn="just"/>
            <a:r>
              <a:rPr lang="en-US" sz="4800" smtClean="0">
                <a:latin typeface="Times New Roman" pitchFamily="18" charset="0"/>
                <a:cs typeface="Times New Roman" pitchFamily="18" charset="0"/>
              </a:rPr>
              <a:t>c</a:t>
            </a:r>
            <a:r>
              <a:rPr lang="en-US" sz="4800">
                <a:latin typeface="Times New Roman" pitchFamily="18" charset="0"/>
                <a:cs typeface="Times New Roman" pitchFamily="18" charset="0"/>
              </a:rPr>
              <a:t>) Không, lời gửi của một Nguyễn Du, một Tôn-xtôi cho nhân loại </a:t>
            </a:r>
            <a:r>
              <a:rPr lang="en-US" sz="4800" b="1">
                <a:latin typeface="Times New Roman" pitchFamily="18" charset="0"/>
                <a:cs typeface="Times New Roman" pitchFamily="18" charset="0"/>
              </a:rPr>
              <a:t>phức tạp hơn</a:t>
            </a:r>
            <a:r>
              <a:rPr lang="en-US" sz="4800">
                <a:latin typeface="Times New Roman" pitchFamily="18" charset="0"/>
                <a:cs typeface="Times New Roman" pitchFamily="18" charset="0"/>
              </a:rPr>
              <a:t>, </a:t>
            </a:r>
            <a:r>
              <a:rPr lang="en-US" sz="4800" b="1">
                <a:latin typeface="Times New Roman" pitchFamily="18" charset="0"/>
                <a:cs typeface="Times New Roman" pitchFamily="18" charset="0"/>
              </a:rPr>
              <a:t>cũng phong phú và sâu sắc hơn</a:t>
            </a:r>
            <a:r>
              <a:rPr lang="en-US" sz="4800" smtClean="0">
                <a:latin typeface="Times New Roman" pitchFamily="18" charset="0"/>
                <a:cs typeface="Times New Roman" pitchFamily="18" charset="0"/>
              </a:rPr>
              <a:t>.</a:t>
            </a:r>
            <a:endParaRPr lang="en-US" sz="4800">
              <a:latin typeface="Times New Roman" pitchFamily="18" charset="0"/>
              <a:cs typeface="Times New Roman" pitchFamily="18" charset="0"/>
            </a:endParaRPr>
          </a:p>
        </p:txBody>
      </p:sp>
      <p:sp>
        <p:nvSpPr>
          <p:cNvPr id="8" name="Rectangle 7"/>
          <p:cNvSpPr/>
          <p:nvPr/>
        </p:nvSpPr>
        <p:spPr>
          <a:xfrm>
            <a:off x="9649072" y="3933054"/>
            <a:ext cx="2279576" cy="830997"/>
          </a:xfrm>
          <a:prstGeom prst="rect">
            <a:avLst/>
          </a:prstGeom>
        </p:spPr>
        <p:txBody>
          <a:bodyPr wrap="square">
            <a:spAutoFit/>
          </a:bodyPr>
          <a:lstStyle/>
          <a:p>
            <a:pPr algn="ctr"/>
            <a:r>
              <a:rPr lang="en-US" sz="4800" b="1" smtClean="0">
                <a:solidFill>
                  <a:srgbClr val="C00000"/>
                </a:solidFill>
                <a:latin typeface="Times New Roman" pitchFamily="18" charset="0"/>
                <a:cs typeface="Times New Roman" pitchFamily="18" charset="0"/>
              </a:rPr>
              <a:t>___</a:t>
            </a:r>
            <a:endParaRPr lang="en-US" sz="4800" b="1">
              <a:solidFill>
                <a:srgbClr val="C00000"/>
              </a:solidFill>
              <a:latin typeface="Times New Roman" pitchFamily="18" charset="0"/>
              <a:cs typeface="Times New Roman" pitchFamily="18" charset="0"/>
            </a:endParaRPr>
          </a:p>
        </p:txBody>
      </p:sp>
      <p:sp>
        <p:nvSpPr>
          <p:cNvPr id="9" name="Rectangle 8"/>
          <p:cNvSpPr/>
          <p:nvPr/>
        </p:nvSpPr>
        <p:spPr>
          <a:xfrm>
            <a:off x="6240016" y="3933056"/>
            <a:ext cx="2628292" cy="830997"/>
          </a:xfrm>
          <a:prstGeom prst="rect">
            <a:avLst/>
          </a:prstGeom>
        </p:spPr>
        <p:txBody>
          <a:bodyPr wrap="square">
            <a:spAutoFit/>
          </a:bodyPr>
          <a:lstStyle/>
          <a:p>
            <a:pPr algn="ctr"/>
            <a:r>
              <a:rPr lang="en-US" sz="4800" b="1" smtClean="0">
                <a:solidFill>
                  <a:srgbClr val="0000FF"/>
                </a:solidFill>
                <a:latin typeface="Times New Roman" pitchFamily="18" charset="0"/>
                <a:cs typeface="Times New Roman" pitchFamily="18" charset="0"/>
              </a:rPr>
              <a:t>_______</a:t>
            </a:r>
            <a:endParaRPr lang="en-US" sz="4800" b="1">
              <a:solidFill>
                <a:srgbClr val="0000FF"/>
              </a:solidFill>
              <a:latin typeface="Times New Roman" pitchFamily="18" charset="0"/>
              <a:cs typeface="Times New Roman" pitchFamily="18" charset="0"/>
            </a:endParaRPr>
          </a:p>
        </p:txBody>
      </p:sp>
      <p:sp>
        <p:nvSpPr>
          <p:cNvPr id="10" name="Rectangle 9"/>
          <p:cNvSpPr/>
          <p:nvPr/>
        </p:nvSpPr>
        <p:spPr>
          <a:xfrm>
            <a:off x="695400" y="4722551"/>
            <a:ext cx="2628292" cy="830997"/>
          </a:xfrm>
          <a:prstGeom prst="rect">
            <a:avLst/>
          </a:prstGeom>
        </p:spPr>
        <p:txBody>
          <a:bodyPr wrap="square">
            <a:spAutoFit/>
          </a:bodyPr>
          <a:lstStyle/>
          <a:p>
            <a:pPr algn="ctr"/>
            <a:r>
              <a:rPr lang="en-US" sz="4800" b="1" smtClean="0">
                <a:solidFill>
                  <a:srgbClr val="0000FF"/>
                </a:solidFill>
                <a:latin typeface="Times New Roman" pitchFamily="18" charset="0"/>
                <a:cs typeface="Times New Roman" pitchFamily="18" charset="0"/>
              </a:rPr>
              <a:t>________</a:t>
            </a:r>
            <a:endParaRPr lang="en-US" sz="4800" b="1">
              <a:solidFill>
                <a:srgbClr val="0000FF"/>
              </a:solidFill>
              <a:latin typeface="Times New Roman" pitchFamily="18" charset="0"/>
              <a:cs typeface="Times New Roman" pitchFamily="18" charset="0"/>
            </a:endParaRPr>
          </a:p>
        </p:txBody>
      </p:sp>
      <p:sp>
        <p:nvSpPr>
          <p:cNvPr id="11" name="Rectangle 10"/>
          <p:cNvSpPr/>
          <p:nvPr/>
        </p:nvSpPr>
        <p:spPr>
          <a:xfrm>
            <a:off x="3935760" y="4686235"/>
            <a:ext cx="2628292" cy="830997"/>
          </a:xfrm>
          <a:prstGeom prst="rect">
            <a:avLst/>
          </a:prstGeom>
        </p:spPr>
        <p:txBody>
          <a:bodyPr wrap="square">
            <a:spAutoFit/>
          </a:bodyPr>
          <a:lstStyle/>
          <a:p>
            <a:pPr algn="ctr"/>
            <a:r>
              <a:rPr lang="en-US" sz="4800" b="1" smtClean="0">
                <a:solidFill>
                  <a:srgbClr val="0000FF"/>
                </a:solidFill>
                <a:latin typeface="Times New Roman" pitchFamily="18" charset="0"/>
                <a:cs typeface="Times New Roman" pitchFamily="18" charset="0"/>
              </a:rPr>
              <a:t>______</a:t>
            </a:r>
            <a:endParaRPr lang="en-US" sz="4800" b="1">
              <a:solidFill>
                <a:srgbClr val="0000FF"/>
              </a:solidFill>
              <a:latin typeface="Times New Roman" pitchFamily="18" charset="0"/>
              <a:cs typeface="Times New Roman" pitchFamily="18" charset="0"/>
            </a:endParaRPr>
          </a:p>
        </p:txBody>
      </p:sp>
      <p:sp>
        <p:nvSpPr>
          <p:cNvPr id="12" name="Rectangle 11"/>
          <p:cNvSpPr/>
          <p:nvPr/>
        </p:nvSpPr>
        <p:spPr>
          <a:xfrm>
            <a:off x="8256240" y="3933055"/>
            <a:ext cx="2279576" cy="830997"/>
          </a:xfrm>
          <a:prstGeom prst="rect">
            <a:avLst/>
          </a:prstGeom>
        </p:spPr>
        <p:txBody>
          <a:bodyPr wrap="square">
            <a:spAutoFit/>
          </a:bodyPr>
          <a:lstStyle/>
          <a:p>
            <a:pPr algn="ctr"/>
            <a:r>
              <a:rPr lang="en-US" sz="4800" b="1" smtClean="0">
                <a:solidFill>
                  <a:srgbClr val="C00000"/>
                </a:solidFill>
                <a:latin typeface="Times New Roman" pitchFamily="18" charset="0"/>
                <a:cs typeface="Times New Roman" pitchFamily="18" charset="0"/>
              </a:rPr>
              <a:t>___</a:t>
            </a:r>
            <a:endParaRPr lang="en-US" sz="4800" b="1">
              <a:solidFill>
                <a:srgbClr val="C00000"/>
              </a:solidFill>
              <a:latin typeface="Times New Roman" pitchFamily="18" charset="0"/>
              <a:cs typeface="Times New Roman" pitchFamily="18" charset="0"/>
            </a:endParaRPr>
          </a:p>
        </p:txBody>
      </p:sp>
      <p:sp>
        <p:nvSpPr>
          <p:cNvPr id="13" name="Rectangle 12"/>
          <p:cNvSpPr/>
          <p:nvPr/>
        </p:nvSpPr>
        <p:spPr>
          <a:xfrm>
            <a:off x="5735960" y="4653136"/>
            <a:ext cx="2279576" cy="830997"/>
          </a:xfrm>
          <a:prstGeom prst="rect">
            <a:avLst/>
          </a:prstGeom>
        </p:spPr>
        <p:txBody>
          <a:bodyPr wrap="square">
            <a:spAutoFit/>
          </a:bodyPr>
          <a:lstStyle/>
          <a:p>
            <a:pPr algn="ctr"/>
            <a:r>
              <a:rPr lang="en-US" sz="4800" b="1" smtClean="0">
                <a:solidFill>
                  <a:srgbClr val="C00000"/>
                </a:solidFill>
                <a:latin typeface="Times New Roman" pitchFamily="18" charset="0"/>
                <a:cs typeface="Times New Roman" pitchFamily="18" charset="0"/>
              </a:rPr>
              <a:t>___</a:t>
            </a:r>
            <a:endParaRPr lang="en-US" sz="4800"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64739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fade">
                                      <p:cBhvr>
                                        <p:cTn id="56" dur="1000"/>
                                        <p:tgtEl>
                                          <p:spTgt spid="8"/>
                                        </p:tgtEl>
                                      </p:cBhvr>
                                    </p:animEffect>
                                    <p:anim calcmode="lin" valueType="num">
                                      <p:cBhvr>
                                        <p:cTn id="57" dur="1000" fill="hold"/>
                                        <p:tgtEl>
                                          <p:spTgt spid="8"/>
                                        </p:tgtEl>
                                        <p:attrNameLst>
                                          <p:attrName>ppt_x</p:attrName>
                                        </p:attrNameLst>
                                      </p:cBhvr>
                                      <p:tavLst>
                                        <p:tav tm="0">
                                          <p:val>
                                            <p:strVal val="#ppt_x"/>
                                          </p:val>
                                        </p:tav>
                                        <p:tav tm="100000">
                                          <p:val>
                                            <p:strVal val="#ppt_x"/>
                                          </p:val>
                                        </p:tav>
                                      </p:tavLst>
                                    </p:anim>
                                    <p:anim calcmode="lin" valueType="num">
                                      <p:cBhvr>
                                        <p:cTn id="5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8" grpId="0"/>
      <p:bldP spid="9" grpId="0"/>
      <p:bldP spid="10" grpId="0"/>
      <p:bldP spid="11" grpId="0"/>
      <p:bldP spid="12" grpId="0"/>
      <p:bldP spid="1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9376" y="19295"/>
            <a:ext cx="11233248" cy="1261884"/>
          </a:xfrm>
          <a:prstGeom prst="rect">
            <a:avLst/>
          </a:prstGeom>
        </p:spPr>
        <p:txBody>
          <a:bodyPr wrap="square">
            <a:spAutoFit/>
          </a:bodyPr>
          <a:lstStyle/>
          <a:p>
            <a:pPr algn="just"/>
            <a:r>
              <a:rPr lang="en-US" sz="3800" b="1">
                <a:solidFill>
                  <a:srgbClr val="C00000"/>
                </a:solidFill>
                <a:latin typeface="Times New Roman" pitchFamily="18" charset="0"/>
                <a:cs typeface="Times New Roman" pitchFamily="18" charset="0"/>
              </a:rPr>
              <a:t>C. Thành phần câu.</a:t>
            </a:r>
            <a:endParaRPr lang="en-US" sz="3800">
              <a:solidFill>
                <a:srgbClr val="C00000"/>
              </a:solidFill>
              <a:latin typeface="Times New Roman" pitchFamily="18" charset="0"/>
              <a:cs typeface="Times New Roman" pitchFamily="18" charset="0"/>
            </a:endParaRPr>
          </a:p>
          <a:p>
            <a:pPr algn="just"/>
            <a:r>
              <a:rPr lang="en-US" sz="3800" b="1" smtClean="0">
                <a:latin typeface="Times New Roman" pitchFamily="18" charset="0"/>
                <a:cs typeface="Times New Roman" pitchFamily="18" charset="0"/>
              </a:rPr>
              <a:t>I. Thành </a:t>
            </a:r>
            <a:r>
              <a:rPr lang="en-US" sz="3800" b="1">
                <a:latin typeface="Times New Roman" pitchFamily="18" charset="0"/>
                <a:cs typeface="Times New Roman" pitchFamily="18" charset="0"/>
              </a:rPr>
              <a:t>phần </a:t>
            </a:r>
            <a:r>
              <a:rPr lang="en-US" sz="3800" b="1" smtClean="0">
                <a:latin typeface="Times New Roman" pitchFamily="18" charset="0"/>
                <a:cs typeface="Times New Roman" pitchFamily="18" charset="0"/>
              </a:rPr>
              <a:t>chính và </a:t>
            </a:r>
            <a:r>
              <a:rPr lang="en-US" sz="3800" b="1">
                <a:latin typeface="Times New Roman" pitchFamily="18" charset="0"/>
                <a:cs typeface="Times New Roman" pitchFamily="18" charset="0"/>
              </a:rPr>
              <a:t>thành phần phụ</a:t>
            </a:r>
            <a:r>
              <a:rPr lang="en-US" sz="3800" b="1" smtClean="0">
                <a:latin typeface="Times New Roman" pitchFamily="18" charset="0"/>
                <a:cs typeface="Times New Roman" pitchFamily="18" charset="0"/>
              </a:rPr>
              <a:t>.</a:t>
            </a:r>
            <a:endParaRPr lang="en-US" sz="3800">
              <a:latin typeface="Times New Roman" pitchFamily="18" charset="0"/>
              <a:cs typeface="Times New Roman" pitchFamily="18" charset="0"/>
            </a:endParaRPr>
          </a:p>
        </p:txBody>
      </p:sp>
      <p:sp>
        <p:nvSpPr>
          <p:cNvPr id="3" name="Rectangle 2"/>
          <p:cNvSpPr/>
          <p:nvPr/>
        </p:nvSpPr>
        <p:spPr>
          <a:xfrm>
            <a:off x="479376" y="1268760"/>
            <a:ext cx="11233248" cy="1261884"/>
          </a:xfrm>
          <a:prstGeom prst="rect">
            <a:avLst/>
          </a:prstGeom>
        </p:spPr>
        <p:txBody>
          <a:bodyPr wrap="square">
            <a:spAutoFit/>
          </a:bodyPr>
          <a:lstStyle/>
          <a:p>
            <a:pPr algn="just"/>
            <a:r>
              <a:rPr lang="en-US" sz="3800" b="1" smtClean="0">
                <a:solidFill>
                  <a:srgbClr val="0000FF"/>
                </a:solidFill>
                <a:latin typeface="Times New Roman" pitchFamily="18" charset="0"/>
                <a:cs typeface="Times New Roman" pitchFamily="18" charset="0"/>
              </a:rPr>
              <a:t>Bài 1 tr.145. </a:t>
            </a:r>
            <a:r>
              <a:rPr lang="en-US" sz="3800" b="1" smtClean="0">
                <a:latin typeface="Times New Roman" pitchFamily="18" charset="0"/>
                <a:cs typeface="Times New Roman" pitchFamily="18" charset="0"/>
              </a:rPr>
              <a:t>Kể tên các thành </a:t>
            </a:r>
            <a:r>
              <a:rPr lang="en-US" sz="3800" b="1">
                <a:latin typeface="Times New Roman" pitchFamily="18" charset="0"/>
                <a:cs typeface="Times New Roman" pitchFamily="18" charset="0"/>
              </a:rPr>
              <a:t>phần chính, thành phần </a:t>
            </a:r>
            <a:r>
              <a:rPr lang="en-US" sz="3800" b="1" smtClean="0">
                <a:latin typeface="Times New Roman" pitchFamily="18" charset="0"/>
                <a:cs typeface="Times New Roman" pitchFamily="18" charset="0"/>
              </a:rPr>
              <a:t>phụ; nêu dấu hiệu nhận biết từng thành phần.</a:t>
            </a:r>
          </a:p>
        </p:txBody>
      </p:sp>
      <p:sp>
        <p:nvSpPr>
          <p:cNvPr id="4" name="Rectangle 3"/>
          <p:cNvSpPr/>
          <p:nvPr/>
        </p:nvSpPr>
        <p:spPr>
          <a:xfrm>
            <a:off x="479376" y="2636912"/>
            <a:ext cx="11233248" cy="3600986"/>
          </a:xfrm>
          <a:prstGeom prst="rect">
            <a:avLst/>
          </a:prstGeom>
        </p:spPr>
        <p:txBody>
          <a:bodyPr wrap="square">
            <a:spAutoFit/>
          </a:bodyPr>
          <a:lstStyle/>
          <a:p>
            <a:pPr algn="just"/>
            <a:r>
              <a:rPr lang="en-US" sz="3800" b="1" smtClean="0">
                <a:solidFill>
                  <a:srgbClr val="0000FF"/>
                </a:solidFill>
                <a:latin typeface="Times New Roman" pitchFamily="18" charset="0"/>
                <a:cs typeface="Times New Roman" pitchFamily="18" charset="0"/>
              </a:rPr>
              <a:t>- </a:t>
            </a:r>
            <a:r>
              <a:rPr lang="en-US" sz="3800" b="1">
                <a:solidFill>
                  <a:srgbClr val="0000FF"/>
                </a:solidFill>
                <a:latin typeface="Times New Roman" pitchFamily="18" charset="0"/>
                <a:cs typeface="Times New Roman" pitchFamily="18" charset="0"/>
              </a:rPr>
              <a:t>Thành phần chính: </a:t>
            </a:r>
            <a:r>
              <a:rPr lang="en-US" sz="3800" b="1">
                <a:latin typeface="Times New Roman" pitchFamily="18" charset="0"/>
                <a:cs typeface="Times New Roman" pitchFamily="18" charset="0"/>
              </a:rPr>
              <a:t>Chủ ngữ, vị ngữ.</a:t>
            </a:r>
          </a:p>
          <a:p>
            <a:pPr algn="just"/>
            <a:r>
              <a:rPr lang="en-US" sz="3800" b="1" smtClean="0">
                <a:latin typeface="Times New Roman" pitchFamily="18" charset="0"/>
                <a:cs typeface="Times New Roman" pitchFamily="18" charset="0"/>
              </a:rPr>
              <a:t>+ </a:t>
            </a:r>
            <a:r>
              <a:rPr lang="en-US" sz="3800" b="1">
                <a:latin typeface="Times New Roman" pitchFamily="18" charset="0"/>
                <a:cs typeface="Times New Roman" pitchFamily="18" charset="0"/>
              </a:rPr>
              <a:t>Chủ ngữ là thành phần chính nêu tên sự vật, hiện tượng được nói đến trong câu. Chủ ngữ trả lời cho câu hỏi: “Ai?, cái gì</a:t>
            </a:r>
            <a:r>
              <a:rPr lang="en-US" sz="3800" b="1" smtClean="0">
                <a:latin typeface="Times New Roman" pitchFamily="18" charset="0"/>
                <a:cs typeface="Times New Roman" pitchFamily="18" charset="0"/>
              </a:rPr>
              <a:t>?”</a:t>
            </a:r>
          </a:p>
          <a:p>
            <a:pPr algn="just"/>
            <a:r>
              <a:rPr lang="en-US" sz="3800" b="1">
                <a:latin typeface="Times New Roman" pitchFamily="18" charset="0"/>
                <a:cs typeface="Times New Roman" pitchFamily="18" charset="0"/>
              </a:rPr>
              <a:t>- Vị ngữ là thành phần chính trả lời cho câu hỏi “Làm gì? như thế nào</a:t>
            </a:r>
            <a:r>
              <a:rPr lang="en-US" sz="3800" b="1" smtClean="0">
                <a:latin typeface="Times New Roman" pitchFamily="18" charset="0"/>
                <a:cs typeface="Times New Roman" pitchFamily="18" charset="0"/>
              </a:rPr>
              <a:t>?”</a:t>
            </a:r>
            <a:endParaRPr lang="en-US" sz="3800" b="1">
              <a:latin typeface="Times New Roman" pitchFamily="18" charset="0"/>
              <a:cs typeface="Times New Roman" pitchFamily="18" charset="0"/>
            </a:endParaRPr>
          </a:p>
        </p:txBody>
      </p:sp>
    </p:spTree>
    <p:extLst>
      <p:ext uri="{BB962C8B-B14F-4D97-AF65-F5344CB8AC3E}">
        <p14:creationId xmlns:p14="http://schemas.microsoft.com/office/powerpoint/2010/main" val="403638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9376" y="613132"/>
            <a:ext cx="11233248" cy="4832092"/>
          </a:xfrm>
          <a:prstGeom prst="rect">
            <a:avLst/>
          </a:prstGeom>
        </p:spPr>
        <p:txBody>
          <a:bodyPr wrap="square">
            <a:spAutoFit/>
          </a:bodyPr>
          <a:lstStyle/>
          <a:p>
            <a:pPr algn="just"/>
            <a:r>
              <a:rPr lang="en-US" sz="4400" b="1" smtClean="0">
                <a:solidFill>
                  <a:srgbClr val="0000FF"/>
                </a:solidFill>
                <a:latin typeface="Times New Roman" pitchFamily="18" charset="0"/>
                <a:cs typeface="Times New Roman" pitchFamily="18" charset="0"/>
              </a:rPr>
              <a:t>- Thành </a:t>
            </a:r>
            <a:r>
              <a:rPr lang="en-US" sz="4400" b="1">
                <a:solidFill>
                  <a:srgbClr val="0000FF"/>
                </a:solidFill>
                <a:latin typeface="Times New Roman" pitchFamily="18" charset="0"/>
                <a:cs typeface="Times New Roman" pitchFamily="18" charset="0"/>
              </a:rPr>
              <a:t>phần phụ: </a:t>
            </a:r>
            <a:r>
              <a:rPr lang="en-US" sz="4400" b="1">
                <a:latin typeface="Times New Roman" pitchFamily="18" charset="0"/>
                <a:cs typeface="Times New Roman" pitchFamily="18" charset="0"/>
              </a:rPr>
              <a:t>trạng ngữ, khởi ngữ</a:t>
            </a:r>
            <a:r>
              <a:rPr lang="en-US" sz="4400" b="1" smtClean="0">
                <a:latin typeface="Times New Roman" pitchFamily="18" charset="0"/>
                <a:cs typeface="Times New Roman" pitchFamily="18" charset="0"/>
              </a:rPr>
              <a:t>.</a:t>
            </a:r>
          </a:p>
          <a:p>
            <a:pPr algn="just"/>
            <a:r>
              <a:rPr lang="en-US" sz="4400" b="1" smtClean="0">
                <a:latin typeface="Times New Roman" pitchFamily="18" charset="0"/>
                <a:cs typeface="Times New Roman" pitchFamily="18" charset="0"/>
              </a:rPr>
              <a:t>+ </a:t>
            </a:r>
            <a:r>
              <a:rPr lang="en-US" sz="4400" b="1">
                <a:latin typeface="Times New Roman" pitchFamily="18" charset="0"/>
                <a:cs typeface="Times New Roman" pitchFamily="18" charset="0"/>
              </a:rPr>
              <a:t>Trạng ngữ là thành phần phụ nêu lên hoàn cảnh, địa điểm, không gian, thời gian, cách thức, nguyên nhân,… của sự việc được nói đến trong câu.</a:t>
            </a:r>
          </a:p>
          <a:p>
            <a:pPr algn="just"/>
            <a:r>
              <a:rPr lang="en-US" sz="4400" b="1" smtClean="0">
                <a:latin typeface="Times New Roman" pitchFamily="18" charset="0"/>
                <a:cs typeface="Times New Roman" pitchFamily="18" charset="0"/>
              </a:rPr>
              <a:t>+ </a:t>
            </a:r>
            <a:r>
              <a:rPr lang="en-US" sz="4400" b="1">
                <a:latin typeface="Times New Roman" pitchFamily="18" charset="0"/>
                <a:cs typeface="Times New Roman" pitchFamily="18" charset="0"/>
              </a:rPr>
              <a:t>Khởi ngữ là thành phần phụ nêu lên đề tài được nói đến trong </a:t>
            </a:r>
            <a:r>
              <a:rPr lang="en-US" sz="4400" b="1" smtClean="0">
                <a:latin typeface="Times New Roman" pitchFamily="18" charset="0"/>
                <a:cs typeface="Times New Roman" pitchFamily="18" charset="0"/>
              </a:rPr>
              <a:t>câu</a:t>
            </a:r>
            <a:r>
              <a:rPr lang="en-US" sz="4400" b="1">
                <a:latin typeface="Times New Roman" pitchFamily="18" charset="0"/>
                <a:cs typeface="Times New Roman" pitchFamily="18" charset="0"/>
              </a:rPr>
              <a:t> </a:t>
            </a:r>
            <a:r>
              <a:rPr lang="en-US" sz="4400" b="1" smtClean="0">
                <a:latin typeface="Times New Roman" pitchFamily="18" charset="0"/>
                <a:cs typeface="Times New Roman" pitchFamily="18" charset="0"/>
              </a:rPr>
              <a:t>(Đã ôn tập: tuần 28)</a:t>
            </a:r>
            <a:endParaRPr lang="en-US" sz="4400" b="1">
              <a:latin typeface="Times New Roman" pitchFamily="18" charset="0"/>
              <a:cs typeface="Times New Roman" pitchFamily="18" charset="0"/>
            </a:endParaRPr>
          </a:p>
        </p:txBody>
      </p:sp>
    </p:spTree>
    <p:extLst>
      <p:ext uri="{BB962C8B-B14F-4D97-AF65-F5344CB8AC3E}">
        <p14:creationId xmlns:p14="http://schemas.microsoft.com/office/powerpoint/2010/main" val="11025939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392" y="255994"/>
            <a:ext cx="11017224" cy="5909310"/>
          </a:xfrm>
          <a:prstGeom prst="rect">
            <a:avLst/>
          </a:prstGeom>
        </p:spPr>
        <p:txBody>
          <a:bodyPr wrap="square">
            <a:spAutoFit/>
          </a:bodyPr>
          <a:lstStyle/>
          <a:p>
            <a:pPr algn="just"/>
            <a:r>
              <a:rPr lang="en-US" sz="4200" b="1">
                <a:solidFill>
                  <a:srgbClr val="C00000"/>
                </a:solidFill>
                <a:latin typeface="Times New Roman" pitchFamily="18" charset="0"/>
                <a:cs typeface="Times New Roman" pitchFamily="18" charset="0"/>
              </a:rPr>
              <a:t>Bài tập </a:t>
            </a:r>
            <a:r>
              <a:rPr lang="en-US" sz="4200" b="1" smtClean="0">
                <a:solidFill>
                  <a:srgbClr val="C00000"/>
                </a:solidFill>
                <a:latin typeface="Times New Roman" pitchFamily="18" charset="0"/>
                <a:cs typeface="Times New Roman" pitchFamily="18" charset="0"/>
              </a:rPr>
              <a:t>2/145: </a:t>
            </a:r>
            <a:r>
              <a:rPr lang="en-US" sz="4200" b="1">
                <a:latin typeface="Times New Roman" pitchFamily="18" charset="0"/>
                <a:cs typeface="Times New Roman" pitchFamily="18" charset="0"/>
              </a:rPr>
              <a:t>Phân tích thành phần của câu</a:t>
            </a:r>
            <a:r>
              <a:rPr lang="en-US" sz="4200">
                <a:latin typeface="Times New Roman" pitchFamily="18" charset="0"/>
                <a:cs typeface="Times New Roman" pitchFamily="18" charset="0"/>
              </a:rPr>
              <a:t> </a:t>
            </a:r>
          </a:p>
          <a:p>
            <a:pPr algn="just"/>
            <a:r>
              <a:rPr lang="en-US" sz="4200" b="1">
                <a:latin typeface="Times New Roman" pitchFamily="18" charset="0"/>
                <a:cs typeface="Times New Roman" pitchFamily="18" charset="0"/>
              </a:rPr>
              <a:t>a) Đôi càng tôi mẫm bóng.</a:t>
            </a:r>
          </a:p>
          <a:p>
            <a:pPr algn="just"/>
            <a:r>
              <a:rPr lang="en-US" sz="4200" b="1" smtClean="0">
                <a:latin typeface="Times New Roman" pitchFamily="18" charset="0"/>
                <a:cs typeface="Times New Roman" pitchFamily="18" charset="0"/>
              </a:rPr>
              <a:t>b</a:t>
            </a:r>
            <a:r>
              <a:rPr lang="en-US" sz="4200" b="1">
                <a:latin typeface="Times New Roman" pitchFamily="18" charset="0"/>
                <a:cs typeface="Times New Roman" pitchFamily="18" charset="0"/>
              </a:rPr>
              <a:t>) Sau một hồi trống vang dội cả lòng tôi, mấy người học trò cũ đứng xếp hàng dưới hiên rồi vào lớp.</a:t>
            </a:r>
          </a:p>
          <a:p>
            <a:pPr algn="just"/>
            <a:r>
              <a:rPr lang="en-US" sz="4200" b="1" smtClean="0">
                <a:latin typeface="Times New Roman" pitchFamily="18" charset="0"/>
                <a:cs typeface="Times New Roman" pitchFamily="18" charset="0"/>
              </a:rPr>
              <a:t>c</a:t>
            </a:r>
            <a:r>
              <a:rPr lang="en-US" sz="4200" b="1">
                <a:latin typeface="Times New Roman" pitchFamily="18" charset="0"/>
                <a:cs typeface="Times New Roman" pitchFamily="18" charset="0"/>
              </a:rPr>
              <a:t>) Còn tấm gương bằng thủy tinh tráng bạc, nó vẫn là người bạn trung thực, chân thành, thẳng thắn, không hề nói dối, cũng không bao giờ biết nịnh hót hay độc ác</a:t>
            </a:r>
            <a:r>
              <a:rPr lang="en-US" sz="4200" b="1" smtClean="0">
                <a:latin typeface="Times New Roman" pitchFamily="18" charset="0"/>
                <a:cs typeface="Times New Roman" pitchFamily="18" charset="0"/>
              </a:rPr>
              <a:t>…</a:t>
            </a:r>
            <a:endParaRPr lang="en-US" sz="4200" b="1">
              <a:latin typeface="Times New Roman" pitchFamily="18" charset="0"/>
              <a:cs typeface="Times New Roman" pitchFamily="18" charset="0"/>
            </a:endParaRPr>
          </a:p>
        </p:txBody>
      </p:sp>
    </p:spTree>
    <p:extLst>
      <p:ext uri="{BB962C8B-B14F-4D97-AF65-F5344CB8AC3E}">
        <p14:creationId xmlns:p14="http://schemas.microsoft.com/office/powerpoint/2010/main" val="1611490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695399" y="255994"/>
            <a:ext cx="10801201" cy="5909310"/>
          </a:xfrm>
          <a:prstGeom prst="rect">
            <a:avLst/>
          </a:prstGeom>
        </p:spPr>
        <p:txBody>
          <a:bodyPr wrap="square">
            <a:spAutoFit/>
          </a:bodyPr>
          <a:lstStyle/>
          <a:p>
            <a:pPr algn="just"/>
            <a:r>
              <a:rPr lang="en-US" sz="5400" b="1" smtClean="0">
                <a:solidFill>
                  <a:srgbClr val="C00000"/>
                </a:solidFill>
                <a:latin typeface="Times New Roman" pitchFamily="18" charset="0"/>
                <a:cs typeface="Times New Roman" pitchFamily="18" charset="0"/>
              </a:rPr>
              <a:t>3. </a:t>
            </a:r>
            <a:r>
              <a:rPr lang="en-US" sz="5400" b="1">
                <a:solidFill>
                  <a:srgbClr val="C00000"/>
                </a:solidFill>
                <a:latin typeface="Times New Roman" pitchFamily="18" charset="0"/>
                <a:cs typeface="Times New Roman" pitchFamily="18" charset="0"/>
              </a:rPr>
              <a:t>Tính từ: </a:t>
            </a:r>
            <a:r>
              <a:rPr lang="en-US" sz="5400" smtClean="0">
                <a:latin typeface="Times New Roman" pitchFamily="18" charset="0"/>
                <a:cs typeface="Times New Roman" pitchFamily="18" charset="0"/>
              </a:rPr>
              <a:t>Là từ </a:t>
            </a:r>
            <a:r>
              <a:rPr lang="en-US" sz="5400">
                <a:latin typeface="Times New Roman" pitchFamily="18" charset="0"/>
                <a:cs typeface="Times New Roman" pitchFamily="18" charset="0"/>
              </a:rPr>
              <a:t>chỉ đặc điểm tính chất của sự vật, hoạt động, trạng </a:t>
            </a:r>
            <a:r>
              <a:rPr lang="en-US" sz="5400" smtClean="0">
                <a:latin typeface="Times New Roman" pitchFamily="18" charset="0"/>
                <a:cs typeface="Times New Roman" pitchFamily="18" charset="0"/>
              </a:rPr>
              <a:t>thái.</a:t>
            </a:r>
            <a:endParaRPr lang="en-US" sz="5400">
              <a:latin typeface="Times New Roman" pitchFamily="18" charset="0"/>
              <a:cs typeface="Times New Roman" pitchFamily="18" charset="0"/>
            </a:endParaRPr>
          </a:p>
          <a:p>
            <a:pPr algn="just"/>
            <a:r>
              <a:rPr lang="en-US" sz="5400">
                <a:latin typeface="Times New Roman" pitchFamily="18" charset="0"/>
                <a:cs typeface="Times New Roman" pitchFamily="18" charset="0"/>
              </a:rPr>
              <a:t>+ Có thể kết hợp với những từ: </a:t>
            </a:r>
            <a:r>
              <a:rPr lang="en-US" sz="5400" b="1">
                <a:latin typeface="Times New Roman" pitchFamily="18" charset="0"/>
                <a:cs typeface="Times New Roman" pitchFamily="18" charset="0"/>
              </a:rPr>
              <a:t>đã, sẽ, đang, cũng, vẫn </a:t>
            </a:r>
            <a:r>
              <a:rPr lang="en-US" sz="5400">
                <a:latin typeface="Times New Roman" pitchFamily="18" charset="0"/>
                <a:cs typeface="Times New Roman" pitchFamily="18" charset="0"/>
              </a:rPr>
              <a:t>để tạo thành cụm tính từ.</a:t>
            </a:r>
          </a:p>
          <a:p>
            <a:pPr algn="just"/>
            <a:r>
              <a:rPr lang="fr-FR" sz="5400">
                <a:latin typeface="Times New Roman" pitchFamily="18" charset="0"/>
                <a:cs typeface="Times New Roman" pitchFamily="18" charset="0"/>
              </a:rPr>
              <a:t>+ Khả năng kết hợp với </a:t>
            </a:r>
            <a:r>
              <a:rPr lang="fr-FR" sz="5400" b="1">
                <a:latin typeface="Times New Roman" pitchFamily="18" charset="0"/>
                <a:cs typeface="Times New Roman" pitchFamily="18" charset="0"/>
              </a:rPr>
              <a:t>hãy, đứng, chớ</a:t>
            </a:r>
            <a:r>
              <a:rPr lang="fr-FR" sz="5400" i="1">
                <a:latin typeface="Times New Roman" pitchFamily="18" charset="0"/>
                <a:cs typeface="Times New Roman" pitchFamily="18" charset="0"/>
              </a:rPr>
              <a:t> </a:t>
            </a:r>
            <a:r>
              <a:rPr lang="fr-FR" sz="5400">
                <a:latin typeface="Times New Roman" pitchFamily="18" charset="0"/>
                <a:cs typeface="Times New Roman" pitchFamily="18" charset="0"/>
              </a:rPr>
              <a:t>rất hạn </a:t>
            </a:r>
            <a:r>
              <a:rPr lang="fr-FR" sz="5400" smtClean="0">
                <a:latin typeface="Times New Roman" pitchFamily="18" charset="0"/>
                <a:cs typeface="Times New Roman" pitchFamily="18" charset="0"/>
              </a:rPr>
              <a:t>chế.</a:t>
            </a:r>
            <a:endParaRPr lang="en-US" sz="5400">
              <a:latin typeface="Times New Roman" pitchFamily="18" charset="0"/>
              <a:cs typeface="Times New Roman" pitchFamily="18" charset="0"/>
            </a:endParaRPr>
          </a:p>
        </p:txBody>
      </p:sp>
    </p:spTree>
    <p:extLst>
      <p:ext uri="{BB962C8B-B14F-4D97-AF65-F5344CB8AC3E}">
        <p14:creationId xmlns:p14="http://schemas.microsoft.com/office/powerpoint/2010/main" val="3950807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392" y="255994"/>
            <a:ext cx="11017224" cy="769441"/>
          </a:xfrm>
          <a:prstGeom prst="rect">
            <a:avLst/>
          </a:prstGeom>
        </p:spPr>
        <p:txBody>
          <a:bodyPr wrap="square">
            <a:spAutoFit/>
          </a:bodyPr>
          <a:lstStyle/>
          <a:p>
            <a:pPr algn="just"/>
            <a:r>
              <a:rPr lang="en-US" sz="4400" b="1">
                <a:latin typeface="Times New Roman" pitchFamily="18" charset="0"/>
                <a:cs typeface="Times New Roman" pitchFamily="18" charset="0"/>
              </a:rPr>
              <a:t>a) Đôi càng tôi </a:t>
            </a:r>
            <a:r>
              <a:rPr lang="en-US" sz="4400" b="1" smtClean="0">
                <a:latin typeface="Times New Roman" pitchFamily="18" charset="0"/>
                <a:cs typeface="Times New Roman" pitchFamily="18" charset="0"/>
              </a:rPr>
              <a:t>mẫm </a:t>
            </a:r>
            <a:r>
              <a:rPr lang="en-US" sz="4400" b="1">
                <a:latin typeface="Times New Roman" pitchFamily="18" charset="0"/>
                <a:cs typeface="Times New Roman" pitchFamily="18" charset="0"/>
              </a:rPr>
              <a:t>bóng.</a:t>
            </a:r>
          </a:p>
        </p:txBody>
      </p:sp>
      <p:sp>
        <p:nvSpPr>
          <p:cNvPr id="3" name="Rectangle 2"/>
          <p:cNvSpPr/>
          <p:nvPr/>
        </p:nvSpPr>
        <p:spPr>
          <a:xfrm>
            <a:off x="623392" y="1075383"/>
            <a:ext cx="11017224" cy="769441"/>
          </a:xfrm>
          <a:prstGeom prst="rect">
            <a:avLst/>
          </a:prstGeom>
        </p:spPr>
        <p:txBody>
          <a:bodyPr wrap="square">
            <a:spAutoFit/>
          </a:bodyPr>
          <a:lstStyle/>
          <a:p>
            <a:pPr algn="just"/>
            <a:r>
              <a:rPr lang="en-US" sz="4400" b="1">
                <a:solidFill>
                  <a:srgbClr val="0000FF"/>
                </a:solidFill>
                <a:latin typeface="Times New Roman" pitchFamily="18" charset="0"/>
                <a:cs typeface="Times New Roman" pitchFamily="18" charset="0"/>
              </a:rPr>
              <a:t>a) Đôi càng tôi </a:t>
            </a:r>
            <a:r>
              <a:rPr lang="en-US" sz="4400" b="1" smtClean="0">
                <a:solidFill>
                  <a:srgbClr val="FF0000"/>
                </a:solidFill>
                <a:latin typeface="Times New Roman" pitchFamily="18" charset="0"/>
                <a:cs typeface="Times New Roman" pitchFamily="18" charset="0"/>
              </a:rPr>
              <a:t>//</a:t>
            </a:r>
            <a:r>
              <a:rPr lang="en-US" sz="4400" b="1" smtClean="0">
                <a:solidFill>
                  <a:srgbClr val="0000FF"/>
                </a:solidFill>
                <a:latin typeface="Times New Roman" pitchFamily="18" charset="0"/>
                <a:cs typeface="Times New Roman" pitchFamily="18" charset="0"/>
              </a:rPr>
              <a:t> mẫm </a:t>
            </a:r>
            <a:r>
              <a:rPr lang="en-US" sz="4400" b="1">
                <a:solidFill>
                  <a:srgbClr val="0000FF"/>
                </a:solidFill>
                <a:latin typeface="Times New Roman" pitchFamily="18" charset="0"/>
                <a:cs typeface="Times New Roman" pitchFamily="18" charset="0"/>
              </a:rPr>
              <a:t>bóng.</a:t>
            </a:r>
          </a:p>
        </p:txBody>
      </p:sp>
      <p:sp>
        <p:nvSpPr>
          <p:cNvPr id="4" name="Rectangle 3"/>
          <p:cNvSpPr/>
          <p:nvPr/>
        </p:nvSpPr>
        <p:spPr>
          <a:xfrm>
            <a:off x="623392" y="1988840"/>
            <a:ext cx="11017224" cy="2123658"/>
          </a:xfrm>
          <a:prstGeom prst="rect">
            <a:avLst/>
          </a:prstGeom>
        </p:spPr>
        <p:txBody>
          <a:bodyPr wrap="square">
            <a:spAutoFit/>
          </a:bodyPr>
          <a:lstStyle/>
          <a:p>
            <a:pPr algn="just"/>
            <a:r>
              <a:rPr lang="en-US" sz="4400" b="1">
                <a:latin typeface="Times New Roman" pitchFamily="18" charset="0"/>
                <a:cs typeface="Times New Roman" pitchFamily="18" charset="0"/>
              </a:rPr>
              <a:t>b) Sau một hồi trống vang dội cả lòng tôi, mấy người học trò </a:t>
            </a:r>
            <a:r>
              <a:rPr lang="en-US" sz="4400" b="1" smtClean="0">
                <a:latin typeface="Times New Roman" pitchFamily="18" charset="0"/>
                <a:cs typeface="Times New Roman" pitchFamily="18" charset="0"/>
              </a:rPr>
              <a:t>cũ đứng </a:t>
            </a:r>
            <a:r>
              <a:rPr lang="en-US" sz="4400" b="1">
                <a:latin typeface="Times New Roman" pitchFamily="18" charset="0"/>
                <a:cs typeface="Times New Roman" pitchFamily="18" charset="0"/>
              </a:rPr>
              <a:t>xếp hàng dưới hiên rồi vào lớp.</a:t>
            </a:r>
          </a:p>
        </p:txBody>
      </p:sp>
      <p:sp>
        <p:nvSpPr>
          <p:cNvPr id="5" name="Rectangle 4"/>
          <p:cNvSpPr/>
          <p:nvPr/>
        </p:nvSpPr>
        <p:spPr>
          <a:xfrm>
            <a:off x="623392" y="4545702"/>
            <a:ext cx="11017224" cy="2123658"/>
          </a:xfrm>
          <a:prstGeom prst="rect">
            <a:avLst/>
          </a:prstGeom>
        </p:spPr>
        <p:txBody>
          <a:bodyPr wrap="square">
            <a:spAutoFit/>
          </a:bodyPr>
          <a:lstStyle/>
          <a:p>
            <a:pPr algn="just"/>
            <a:r>
              <a:rPr lang="en-US" sz="4400" b="1">
                <a:latin typeface="Times New Roman" pitchFamily="18" charset="0"/>
                <a:cs typeface="Times New Roman" pitchFamily="18" charset="0"/>
              </a:rPr>
              <a:t>b) </a:t>
            </a:r>
            <a:r>
              <a:rPr lang="en-US" sz="4400" b="1">
                <a:solidFill>
                  <a:srgbClr val="0000FF"/>
                </a:solidFill>
                <a:latin typeface="Times New Roman" pitchFamily="18" charset="0"/>
                <a:cs typeface="Times New Roman" pitchFamily="18" charset="0"/>
              </a:rPr>
              <a:t>Sau một hồi trống vang dội cả lòng tôi</a:t>
            </a:r>
            <a:r>
              <a:rPr lang="en-US" sz="4400" b="1">
                <a:latin typeface="Times New Roman" pitchFamily="18" charset="0"/>
                <a:cs typeface="Times New Roman" pitchFamily="18" charset="0"/>
              </a:rPr>
              <a:t>, mấy người học trò cũ </a:t>
            </a:r>
            <a:r>
              <a:rPr lang="en-US" sz="4400" b="1" smtClean="0">
                <a:solidFill>
                  <a:srgbClr val="FF0000"/>
                </a:solidFill>
                <a:latin typeface="Times New Roman" pitchFamily="18" charset="0"/>
                <a:cs typeface="Times New Roman" pitchFamily="18" charset="0"/>
              </a:rPr>
              <a:t>// </a:t>
            </a:r>
            <a:r>
              <a:rPr lang="en-US" sz="4400" b="1" smtClean="0">
                <a:latin typeface="Times New Roman" pitchFamily="18" charset="0"/>
                <a:cs typeface="Times New Roman" pitchFamily="18" charset="0"/>
              </a:rPr>
              <a:t>đứng </a:t>
            </a:r>
            <a:r>
              <a:rPr lang="en-US" sz="4400" b="1">
                <a:latin typeface="Times New Roman" pitchFamily="18" charset="0"/>
                <a:cs typeface="Times New Roman" pitchFamily="18" charset="0"/>
              </a:rPr>
              <a:t>xếp hàng dưới hiên rồi vào lớp.</a:t>
            </a:r>
          </a:p>
        </p:txBody>
      </p:sp>
      <p:sp>
        <p:nvSpPr>
          <p:cNvPr id="6" name="Rounded Rectangle 5"/>
          <p:cNvSpPr/>
          <p:nvPr/>
        </p:nvSpPr>
        <p:spPr>
          <a:xfrm>
            <a:off x="4871864" y="4112498"/>
            <a:ext cx="3816424" cy="540638"/>
          </a:xfrm>
          <a:prstGeom prst="roundRect">
            <a:avLst/>
          </a:prstGeom>
          <a:solidFill>
            <a:schemeClr val="accent5">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solidFill>
                  <a:srgbClr val="C00000"/>
                </a:solidFill>
                <a:latin typeface="Times New Roman" pitchFamily="18" charset="0"/>
                <a:cs typeface="Times New Roman" pitchFamily="18" charset="0"/>
                <a:sym typeface="Wingdings 3"/>
              </a:rPr>
              <a:t>Trạng ngữ</a:t>
            </a:r>
            <a:endParaRPr lang="en-US" sz="40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0452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392" y="255994"/>
            <a:ext cx="11017224" cy="2800767"/>
          </a:xfrm>
          <a:prstGeom prst="rect">
            <a:avLst/>
          </a:prstGeom>
        </p:spPr>
        <p:txBody>
          <a:bodyPr wrap="square">
            <a:spAutoFit/>
          </a:bodyPr>
          <a:lstStyle/>
          <a:p>
            <a:pPr algn="just"/>
            <a:r>
              <a:rPr lang="en-US" sz="4400" b="1" smtClean="0">
                <a:latin typeface="Times New Roman" pitchFamily="18" charset="0"/>
                <a:cs typeface="Times New Roman" pitchFamily="18" charset="0"/>
              </a:rPr>
              <a:t>c) </a:t>
            </a:r>
            <a:r>
              <a:rPr lang="en-US" sz="4400" b="1">
                <a:latin typeface="Times New Roman" pitchFamily="18" charset="0"/>
                <a:cs typeface="Times New Roman" pitchFamily="18" charset="0"/>
              </a:rPr>
              <a:t>Còn tấm gương bằng thủy tinh tráng bạc, nó vẫn là người bạn trung thực, chân thành, thẳng thắn, không hề nói dối, cũng không bao giờ biết nịnh hót hay độc ác…</a:t>
            </a:r>
          </a:p>
        </p:txBody>
      </p:sp>
      <p:sp>
        <p:nvSpPr>
          <p:cNvPr id="5" name="Rectangle 4"/>
          <p:cNvSpPr/>
          <p:nvPr/>
        </p:nvSpPr>
        <p:spPr>
          <a:xfrm>
            <a:off x="623392" y="3861048"/>
            <a:ext cx="11017224" cy="2800767"/>
          </a:xfrm>
          <a:prstGeom prst="rect">
            <a:avLst/>
          </a:prstGeom>
        </p:spPr>
        <p:txBody>
          <a:bodyPr wrap="square">
            <a:spAutoFit/>
          </a:bodyPr>
          <a:lstStyle/>
          <a:p>
            <a:pPr algn="just"/>
            <a:r>
              <a:rPr lang="en-US" sz="4400" b="1">
                <a:latin typeface="Times New Roman" pitchFamily="18" charset="0"/>
                <a:cs typeface="Times New Roman" pitchFamily="18" charset="0"/>
              </a:rPr>
              <a:t>c) </a:t>
            </a:r>
            <a:r>
              <a:rPr lang="en-US" sz="4400" b="1">
                <a:solidFill>
                  <a:srgbClr val="0000FF"/>
                </a:solidFill>
                <a:latin typeface="Times New Roman" pitchFamily="18" charset="0"/>
                <a:cs typeface="Times New Roman" pitchFamily="18" charset="0"/>
              </a:rPr>
              <a:t>Còn tấm gương bằng thủy tinh tráng bạc</a:t>
            </a:r>
            <a:r>
              <a:rPr lang="en-US" sz="4400" b="1">
                <a:latin typeface="Times New Roman" pitchFamily="18" charset="0"/>
                <a:cs typeface="Times New Roman" pitchFamily="18" charset="0"/>
              </a:rPr>
              <a:t>, </a:t>
            </a:r>
            <a:r>
              <a:rPr lang="en-US" sz="4400" b="1" smtClean="0">
                <a:latin typeface="Times New Roman" pitchFamily="18" charset="0"/>
                <a:cs typeface="Times New Roman" pitchFamily="18" charset="0"/>
              </a:rPr>
              <a:t>nó </a:t>
            </a:r>
            <a:r>
              <a:rPr lang="en-US" sz="4400" b="1" smtClean="0">
                <a:solidFill>
                  <a:srgbClr val="FF0000"/>
                </a:solidFill>
                <a:latin typeface="Times New Roman" pitchFamily="18" charset="0"/>
                <a:cs typeface="Times New Roman" pitchFamily="18" charset="0"/>
              </a:rPr>
              <a:t>//</a:t>
            </a:r>
            <a:r>
              <a:rPr lang="en-US" sz="4400" b="1" smtClean="0">
                <a:latin typeface="Times New Roman" pitchFamily="18" charset="0"/>
                <a:cs typeface="Times New Roman" pitchFamily="18" charset="0"/>
              </a:rPr>
              <a:t> </a:t>
            </a:r>
            <a:r>
              <a:rPr lang="en-US" sz="4400" b="1">
                <a:latin typeface="Times New Roman" pitchFamily="18" charset="0"/>
                <a:cs typeface="Times New Roman" pitchFamily="18" charset="0"/>
              </a:rPr>
              <a:t>vẫn là người bạn trung thực, chân thành, thẳng thắn, không hề nói dối, cũng không bao giờ biết nịnh hót hay độc ác…</a:t>
            </a:r>
          </a:p>
        </p:txBody>
      </p:sp>
      <p:sp>
        <p:nvSpPr>
          <p:cNvPr id="6" name="Rounded Rectangle 5"/>
          <p:cNvSpPr/>
          <p:nvPr/>
        </p:nvSpPr>
        <p:spPr>
          <a:xfrm>
            <a:off x="4727848" y="3320410"/>
            <a:ext cx="3816424" cy="540638"/>
          </a:xfrm>
          <a:prstGeom prst="roundRect">
            <a:avLst/>
          </a:prstGeom>
          <a:solidFill>
            <a:schemeClr val="accent5">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sym typeface="Wingdings 3"/>
              </a:rPr>
              <a:t>Khởi </a:t>
            </a:r>
            <a:r>
              <a:rPr lang="en-US" sz="4000" b="1">
                <a:solidFill>
                  <a:srgbClr val="C00000"/>
                </a:solidFill>
                <a:latin typeface="Times New Roman" pitchFamily="18" charset="0"/>
                <a:cs typeface="Times New Roman" pitchFamily="18" charset="0"/>
                <a:sym typeface="Wingdings 3"/>
              </a:rPr>
              <a:t>ngữ</a:t>
            </a:r>
            <a:endParaRPr lang="en-US" sz="40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13114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9376" y="44624"/>
            <a:ext cx="11233248" cy="1200329"/>
          </a:xfrm>
          <a:prstGeom prst="rect">
            <a:avLst/>
          </a:prstGeom>
        </p:spPr>
        <p:txBody>
          <a:bodyPr wrap="square">
            <a:spAutoFit/>
          </a:bodyPr>
          <a:lstStyle/>
          <a:p>
            <a:pPr algn="just"/>
            <a:r>
              <a:rPr lang="en-US" sz="3600" b="1" smtClean="0">
                <a:solidFill>
                  <a:srgbClr val="C00000"/>
                </a:solidFill>
                <a:latin typeface="Times New Roman" pitchFamily="18" charset="0"/>
                <a:cs typeface="Times New Roman" pitchFamily="18" charset="0"/>
              </a:rPr>
              <a:t>II. </a:t>
            </a:r>
            <a:r>
              <a:rPr lang="en-US" sz="3600" b="1">
                <a:solidFill>
                  <a:srgbClr val="C00000"/>
                </a:solidFill>
                <a:latin typeface="Times New Roman" pitchFamily="18" charset="0"/>
                <a:cs typeface="Times New Roman" pitchFamily="18" charset="0"/>
              </a:rPr>
              <a:t>Thành phần biệt lập: </a:t>
            </a:r>
            <a:r>
              <a:rPr lang="en-US" sz="3600" b="1">
                <a:latin typeface="Times New Roman" pitchFamily="18" charset="0"/>
                <a:cs typeface="Times New Roman" pitchFamily="18" charset="0"/>
              </a:rPr>
              <a:t>Không trực tiếp tham gia diễn đạt nghĩa sự việc trong câu</a:t>
            </a:r>
            <a:r>
              <a:rPr lang="en-US" sz="3600" b="1" smtClean="0">
                <a:latin typeface="Times New Roman" pitchFamily="18" charset="0"/>
                <a:cs typeface="Times New Roman" pitchFamily="18" charset="0"/>
              </a:rPr>
              <a:t>. </a:t>
            </a:r>
            <a:r>
              <a:rPr lang="en-US" sz="3600" b="1">
                <a:latin typeface="Times New Roman" pitchFamily="18" charset="0"/>
                <a:cs typeface="Times New Roman" pitchFamily="18" charset="0"/>
              </a:rPr>
              <a:t>(Đã ôn tập: tuần 28</a:t>
            </a:r>
            <a:r>
              <a:rPr lang="en-US" sz="3600" b="1" smtClean="0">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
        <p:nvSpPr>
          <p:cNvPr id="4" name="Rectangle 3"/>
          <p:cNvSpPr/>
          <p:nvPr/>
        </p:nvSpPr>
        <p:spPr>
          <a:xfrm>
            <a:off x="479376" y="1268760"/>
            <a:ext cx="11233248" cy="5016758"/>
          </a:xfrm>
          <a:prstGeom prst="rect">
            <a:avLst/>
          </a:prstGeom>
        </p:spPr>
        <p:txBody>
          <a:bodyPr wrap="square">
            <a:spAutoFit/>
          </a:bodyPr>
          <a:lstStyle/>
          <a:p>
            <a:pPr algn="just"/>
            <a:r>
              <a:rPr lang="en-US" sz="3200" b="1">
                <a:solidFill>
                  <a:srgbClr val="C00000"/>
                </a:solidFill>
                <a:latin typeface="Times New Roman" pitchFamily="18" charset="0"/>
                <a:cs typeface="Times New Roman" pitchFamily="18" charset="0"/>
              </a:rPr>
              <a:t>Bài tập 2/145. </a:t>
            </a:r>
            <a:r>
              <a:rPr lang="en-US" sz="3200" b="1" smtClean="0">
                <a:solidFill>
                  <a:srgbClr val="C00000"/>
                </a:solidFill>
                <a:latin typeface="Times New Roman" pitchFamily="18" charset="0"/>
                <a:cs typeface="Times New Roman" pitchFamily="18" charset="0"/>
              </a:rPr>
              <a:t>(Thực hiện ở nhà) </a:t>
            </a:r>
            <a:r>
              <a:rPr lang="en-US" sz="3200" b="1" smtClean="0">
                <a:latin typeface="Times New Roman" pitchFamily="18" charset="0"/>
                <a:cs typeface="Times New Roman" pitchFamily="18" charset="0"/>
              </a:rPr>
              <a:t>Hãy </a:t>
            </a:r>
            <a:r>
              <a:rPr lang="en-US" sz="3200" b="1">
                <a:latin typeface="Times New Roman" pitchFamily="18" charset="0"/>
                <a:cs typeface="Times New Roman" pitchFamily="18" charset="0"/>
              </a:rPr>
              <a:t>cho biết mỗi từ  ngữ  in đậm trong các đoạn trích dưới đây là thành phần gì của câu</a:t>
            </a:r>
            <a:r>
              <a:rPr lang="en-US" sz="3200" b="1" smtClean="0">
                <a:latin typeface="Times New Roman" pitchFamily="18" charset="0"/>
                <a:cs typeface="Times New Roman" pitchFamily="18" charset="0"/>
              </a:rPr>
              <a:t>.</a:t>
            </a:r>
          </a:p>
          <a:p>
            <a:pPr algn="just"/>
            <a:r>
              <a:rPr lang="en-US" sz="3200">
                <a:latin typeface="Times New Roman" pitchFamily="18" charset="0"/>
                <a:cs typeface="Times New Roman" pitchFamily="18" charset="0"/>
              </a:rPr>
              <a:t>a) </a:t>
            </a:r>
            <a:r>
              <a:rPr lang="en-US" sz="3200" b="1" i="1">
                <a:latin typeface="Times New Roman" pitchFamily="18" charset="0"/>
                <a:cs typeface="Times New Roman" pitchFamily="18" charset="0"/>
              </a:rPr>
              <a:t>Có lẽ</a:t>
            </a:r>
            <a:r>
              <a:rPr lang="en-US" sz="3200" i="1">
                <a:latin typeface="Times New Roman" pitchFamily="18" charset="0"/>
                <a:cs typeface="Times New Roman" pitchFamily="18" charset="0"/>
              </a:rPr>
              <a:t> tiếng Việt chúng ta đẹp bởi tâm hồn của người Việt Nam ta rất đẹp, bởi vì đời sống, cuộc đấu tranh của nhân dân ta từ trước tới nay là cao quý, là vĩ đại, nghĩa là rất đẹp.</a:t>
            </a:r>
          </a:p>
          <a:p>
            <a:pPr algn="just"/>
            <a:r>
              <a:rPr lang="en-US" sz="3200">
                <a:latin typeface="Times New Roman" pitchFamily="18" charset="0"/>
                <a:cs typeface="Times New Roman" pitchFamily="18" charset="0"/>
              </a:rPr>
              <a:t>b) </a:t>
            </a:r>
            <a:r>
              <a:rPr lang="en-US" sz="3200" b="1" i="1">
                <a:latin typeface="Times New Roman" pitchFamily="18" charset="0"/>
                <a:cs typeface="Times New Roman" pitchFamily="18" charset="0"/>
              </a:rPr>
              <a:t>Ngẫm ra</a:t>
            </a:r>
            <a:r>
              <a:rPr lang="en-US" sz="3200" i="1">
                <a:latin typeface="Times New Roman" pitchFamily="18" charset="0"/>
                <a:cs typeface="Times New Roman" pitchFamily="18" charset="0"/>
              </a:rPr>
              <a:t> thì tôi chỉ nói lấy sướng miệng tôi.</a:t>
            </a:r>
            <a:endParaRPr lang="en-US" sz="3200">
              <a:latin typeface="Times New Roman" pitchFamily="18" charset="0"/>
              <a:cs typeface="Times New Roman" pitchFamily="18" charset="0"/>
            </a:endParaRPr>
          </a:p>
          <a:p>
            <a:pPr algn="just"/>
            <a:r>
              <a:rPr lang="en-US" sz="3200">
                <a:latin typeface="Times New Roman" pitchFamily="18" charset="0"/>
                <a:cs typeface="Times New Roman" pitchFamily="18" charset="0"/>
              </a:rPr>
              <a:t>c) </a:t>
            </a:r>
            <a:r>
              <a:rPr lang="en-US" sz="3200" i="1">
                <a:latin typeface="Times New Roman" pitchFamily="18" charset="0"/>
                <a:cs typeface="Times New Roman" pitchFamily="18" charset="0"/>
              </a:rPr>
              <a:t>Trên những chặng đường dài suốt 50, 60 ki-lô-mét, chúng ta chỉ gặp cây dừa: </a:t>
            </a:r>
            <a:r>
              <a:rPr lang="en-US" sz="3200" b="1" i="1">
                <a:latin typeface="Times New Roman" pitchFamily="18" charset="0"/>
                <a:cs typeface="Times New Roman" pitchFamily="18" charset="0"/>
              </a:rPr>
              <a:t>dừa xiêm thấp lè tè, quả tròn, nước ngọt, dừa nếp lơ lửng giữa trời, qua vàng xanh mơn mởn, dừa lửa lá đỏ, vỏ hồng</a:t>
            </a:r>
            <a:r>
              <a:rPr lang="en-US" sz="3200" i="1" smtClean="0">
                <a:latin typeface="Times New Roman" pitchFamily="18" charset="0"/>
                <a:cs typeface="Times New Roman" pitchFamily="18" charset="0"/>
              </a:rPr>
              <a:t>,…</a:t>
            </a:r>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36692571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382" y="1954575"/>
            <a:ext cx="5678538" cy="2554545"/>
          </a:xfrm>
          <a:prstGeom prst="rect">
            <a:avLst/>
          </a:prstGeom>
        </p:spPr>
        <p:txBody>
          <a:bodyPr wrap="square">
            <a:spAutoFit/>
          </a:bodyPr>
          <a:lstStyle/>
          <a:p>
            <a:pPr algn="just"/>
            <a:r>
              <a:rPr lang="en-US" sz="4000" b="1">
                <a:latin typeface="Times New Roman" pitchFamily="18" charset="0"/>
                <a:cs typeface="Times New Roman" pitchFamily="18" charset="0"/>
              </a:rPr>
              <a:t>d)	Có người khẽ nói:</a:t>
            </a:r>
          </a:p>
          <a:p>
            <a:pPr algn="just"/>
            <a:r>
              <a:rPr lang="en-US" sz="4000" b="1">
                <a:solidFill>
                  <a:srgbClr val="0000FF"/>
                </a:solidFill>
                <a:latin typeface="Times New Roman" pitchFamily="18" charset="0"/>
                <a:cs typeface="Times New Roman" pitchFamily="18" charset="0"/>
              </a:rPr>
              <a:t>- Bẩm</a:t>
            </a:r>
            <a:r>
              <a:rPr lang="en-US" sz="4000" b="1">
                <a:latin typeface="Times New Roman" pitchFamily="18" charset="0"/>
                <a:cs typeface="Times New Roman" pitchFamily="18" charset="0"/>
              </a:rPr>
              <a:t>, dễ </a:t>
            </a:r>
            <a:r>
              <a:rPr lang="en-US" sz="4000" b="1">
                <a:solidFill>
                  <a:srgbClr val="0000FF"/>
                </a:solidFill>
                <a:latin typeface="Times New Roman" pitchFamily="18" charset="0"/>
                <a:cs typeface="Times New Roman" pitchFamily="18" charset="0"/>
              </a:rPr>
              <a:t>có khi </a:t>
            </a:r>
            <a:r>
              <a:rPr lang="en-US" sz="4000" b="1">
                <a:latin typeface="Times New Roman" pitchFamily="18" charset="0"/>
                <a:cs typeface="Times New Roman" pitchFamily="18" charset="0"/>
              </a:rPr>
              <a:t>đê vỡ!</a:t>
            </a:r>
          </a:p>
          <a:p>
            <a:pPr algn="just"/>
            <a:r>
              <a:rPr lang="en-US" sz="4000" b="1">
                <a:latin typeface="Times New Roman" pitchFamily="18" charset="0"/>
                <a:cs typeface="Times New Roman" pitchFamily="18" charset="0"/>
              </a:rPr>
              <a:t>Ngài cau mặt, gắt rằng</a:t>
            </a:r>
            <a:r>
              <a:rPr lang="en-US" sz="4000" b="1" smtClean="0">
                <a:latin typeface="Times New Roman" pitchFamily="18" charset="0"/>
                <a:cs typeface="Times New Roman" pitchFamily="18" charset="0"/>
              </a:rPr>
              <a:t>:</a:t>
            </a:r>
            <a:r>
              <a:rPr lang="en-US" sz="4000" b="1">
                <a:latin typeface="Times New Roman" pitchFamily="18" charset="0"/>
                <a:cs typeface="Times New Roman" pitchFamily="18" charset="0"/>
              </a:rPr>
              <a:t>	</a:t>
            </a:r>
          </a:p>
          <a:p>
            <a:pPr algn="just"/>
            <a:r>
              <a:rPr lang="en-US" sz="4000" b="1">
                <a:latin typeface="Times New Roman" pitchFamily="18" charset="0"/>
                <a:cs typeface="Times New Roman" pitchFamily="18" charset="0"/>
              </a:rPr>
              <a:t>- Mặc kệ! </a:t>
            </a:r>
          </a:p>
        </p:txBody>
      </p:sp>
      <p:sp>
        <p:nvSpPr>
          <p:cNvPr id="4" name="Rectangle 3"/>
          <p:cNvSpPr/>
          <p:nvPr/>
        </p:nvSpPr>
        <p:spPr>
          <a:xfrm>
            <a:off x="527381" y="2463"/>
            <a:ext cx="11357076" cy="1938992"/>
          </a:xfrm>
          <a:prstGeom prst="rect">
            <a:avLst/>
          </a:prstGeom>
        </p:spPr>
        <p:txBody>
          <a:bodyPr wrap="square">
            <a:spAutoFit/>
          </a:bodyPr>
          <a:lstStyle/>
          <a:p>
            <a:pPr algn="just"/>
            <a:r>
              <a:rPr lang="en-US" sz="4000" b="1">
                <a:solidFill>
                  <a:srgbClr val="C00000"/>
                </a:solidFill>
                <a:latin typeface="Times New Roman" pitchFamily="18" charset="0"/>
                <a:cs typeface="Times New Roman" pitchFamily="18" charset="0"/>
              </a:rPr>
              <a:t>Bài </a:t>
            </a:r>
            <a:r>
              <a:rPr lang="en-US" sz="4000" b="1" smtClean="0">
                <a:solidFill>
                  <a:srgbClr val="C00000"/>
                </a:solidFill>
                <a:latin typeface="Times New Roman" pitchFamily="18" charset="0"/>
                <a:cs typeface="Times New Roman" pitchFamily="18" charset="0"/>
              </a:rPr>
              <a:t>2/145</a:t>
            </a:r>
            <a:r>
              <a:rPr lang="en-US" sz="4000" smtClean="0">
                <a:solidFill>
                  <a:srgbClr val="C00000"/>
                </a:solidFill>
                <a:latin typeface="Times New Roman" pitchFamily="18" charset="0"/>
                <a:cs typeface="Times New Roman" pitchFamily="18" charset="0"/>
              </a:rPr>
              <a:t>. </a:t>
            </a:r>
            <a:r>
              <a:rPr lang="en-US" sz="4000" b="1" smtClean="0">
                <a:solidFill>
                  <a:srgbClr val="C00000"/>
                </a:solidFill>
                <a:latin typeface="Times New Roman" pitchFamily="18" charset="0"/>
                <a:cs typeface="Times New Roman" pitchFamily="18" charset="0"/>
              </a:rPr>
              <a:t>(Làm ở nhà) </a:t>
            </a:r>
            <a:r>
              <a:rPr lang="en-US" sz="4000" b="1" smtClean="0">
                <a:latin typeface="Times New Roman" pitchFamily="18" charset="0"/>
                <a:cs typeface="Times New Roman" pitchFamily="18" charset="0"/>
              </a:rPr>
              <a:t>Hãy </a:t>
            </a:r>
            <a:r>
              <a:rPr lang="en-US" sz="4000" b="1">
                <a:latin typeface="Times New Roman" pitchFamily="18" charset="0"/>
                <a:cs typeface="Times New Roman" pitchFamily="18" charset="0"/>
              </a:rPr>
              <a:t>cho biết mỗi từ  ngữ  in đậm trong các đoạn trích dưới đây là thành phần gì của </a:t>
            </a:r>
            <a:r>
              <a:rPr lang="en-US" sz="4000" b="1" smtClean="0">
                <a:latin typeface="Times New Roman" pitchFamily="18" charset="0"/>
                <a:cs typeface="Times New Roman" pitchFamily="18" charset="0"/>
              </a:rPr>
              <a:t>câu.</a:t>
            </a:r>
            <a:endParaRPr lang="en-US" sz="4000" b="1"/>
          </a:p>
        </p:txBody>
      </p:sp>
      <p:sp>
        <p:nvSpPr>
          <p:cNvPr id="5" name="Rectangle 4"/>
          <p:cNvSpPr/>
          <p:nvPr/>
        </p:nvSpPr>
        <p:spPr>
          <a:xfrm>
            <a:off x="5879977" y="1954575"/>
            <a:ext cx="6004480" cy="2554545"/>
          </a:xfrm>
          <a:prstGeom prst="rect">
            <a:avLst/>
          </a:prstGeom>
        </p:spPr>
        <p:txBody>
          <a:bodyPr wrap="square">
            <a:spAutoFit/>
          </a:bodyPr>
          <a:lstStyle/>
          <a:p>
            <a:pPr algn="just"/>
            <a:r>
              <a:rPr lang="en-US" sz="4000" b="1" smtClean="0">
                <a:latin typeface="Times New Roman" pitchFamily="18" charset="0"/>
                <a:cs typeface="Times New Roman" pitchFamily="18" charset="0"/>
              </a:rPr>
              <a:t>e) </a:t>
            </a:r>
            <a:r>
              <a:rPr lang="en-US" sz="4000" b="1" i="1" smtClean="0">
                <a:solidFill>
                  <a:srgbClr val="0000FF"/>
                </a:solidFill>
                <a:latin typeface="Times New Roman" pitchFamily="18" charset="0"/>
                <a:cs typeface="Times New Roman" pitchFamily="18" charset="0"/>
              </a:rPr>
              <a:t>Ơi</a:t>
            </a:r>
            <a:r>
              <a:rPr lang="en-US" sz="4000" b="1" i="1" smtClean="0">
                <a:latin typeface="Times New Roman" pitchFamily="18" charset="0"/>
                <a:cs typeface="Times New Roman" pitchFamily="18" charset="0"/>
              </a:rPr>
              <a:t> </a:t>
            </a:r>
            <a:r>
              <a:rPr lang="en-US" sz="4000" b="1" i="1">
                <a:latin typeface="Times New Roman" pitchFamily="18" charset="0"/>
                <a:cs typeface="Times New Roman" pitchFamily="18" charset="0"/>
              </a:rPr>
              <a:t>chiếc xe vận tải</a:t>
            </a:r>
            <a:endParaRPr lang="en-US" sz="4000" b="1">
              <a:latin typeface="Times New Roman" pitchFamily="18" charset="0"/>
              <a:cs typeface="Times New Roman" pitchFamily="18" charset="0"/>
            </a:endParaRPr>
          </a:p>
          <a:p>
            <a:pPr algn="just"/>
            <a:r>
              <a:rPr lang="en-US" sz="4000" b="1" smtClean="0">
                <a:latin typeface="Times New Roman" pitchFamily="18" charset="0"/>
                <a:cs typeface="Times New Roman" pitchFamily="18" charset="0"/>
              </a:rPr>
              <a:t>    Ta </a:t>
            </a:r>
            <a:r>
              <a:rPr lang="en-US" sz="4000" b="1">
                <a:latin typeface="Times New Roman" pitchFamily="18" charset="0"/>
                <a:cs typeface="Times New Roman" pitchFamily="18" charset="0"/>
              </a:rPr>
              <a:t>cầm tay lái đi đây</a:t>
            </a:r>
          </a:p>
          <a:p>
            <a:pPr algn="just"/>
            <a:r>
              <a:rPr lang="en-US" sz="4000" b="1" smtClean="0">
                <a:latin typeface="Times New Roman" pitchFamily="18" charset="0"/>
                <a:cs typeface="Times New Roman" pitchFamily="18" charset="0"/>
              </a:rPr>
              <a:t>    Nặng </a:t>
            </a:r>
            <a:r>
              <a:rPr lang="en-US" sz="4000" b="1">
                <a:latin typeface="Times New Roman" pitchFamily="18" charset="0"/>
                <a:cs typeface="Times New Roman" pitchFamily="18" charset="0"/>
              </a:rPr>
              <a:t>biết bao ân ngãi</a:t>
            </a:r>
          </a:p>
          <a:p>
            <a:pPr algn="just"/>
            <a:r>
              <a:rPr lang="en-US" sz="4000" b="1" smtClean="0">
                <a:latin typeface="Times New Roman" pitchFamily="18" charset="0"/>
                <a:cs typeface="Times New Roman" pitchFamily="18" charset="0"/>
              </a:rPr>
              <a:t>    Quý </a:t>
            </a:r>
            <a:r>
              <a:rPr lang="en-US" sz="4000" b="1">
                <a:latin typeface="Times New Roman" pitchFamily="18" charset="0"/>
                <a:cs typeface="Times New Roman" pitchFamily="18" charset="0"/>
              </a:rPr>
              <a:t>hơn bao vàng đầy!</a:t>
            </a:r>
          </a:p>
        </p:txBody>
      </p:sp>
      <p:sp>
        <p:nvSpPr>
          <p:cNvPr id="6" name="Rectangle 5"/>
          <p:cNvSpPr/>
          <p:nvPr/>
        </p:nvSpPr>
        <p:spPr>
          <a:xfrm>
            <a:off x="527382" y="4737338"/>
            <a:ext cx="10753193" cy="707886"/>
          </a:xfrm>
          <a:prstGeom prst="rect">
            <a:avLst/>
          </a:prstGeom>
        </p:spPr>
        <p:txBody>
          <a:bodyPr wrap="square">
            <a:spAutoFit/>
          </a:bodyPr>
          <a:lstStyle/>
          <a:p>
            <a:pPr algn="just"/>
            <a:r>
              <a:rPr lang="en-US" sz="4000" b="1">
                <a:solidFill>
                  <a:srgbClr val="C00000"/>
                </a:solidFill>
                <a:latin typeface="Times New Roman" pitchFamily="18" charset="0"/>
                <a:cs typeface="Times New Roman" pitchFamily="18" charset="0"/>
              </a:rPr>
              <a:t>D. Các kiểu câu.</a:t>
            </a:r>
            <a:endParaRPr lang="en-US" sz="4000">
              <a:solidFill>
                <a:srgbClr val="C00000"/>
              </a:solidFill>
              <a:latin typeface="Times New Roman" pitchFamily="18" charset="0"/>
              <a:cs typeface="Times New Roman" pitchFamily="18" charset="0"/>
            </a:endParaRPr>
          </a:p>
        </p:txBody>
      </p:sp>
      <p:sp>
        <p:nvSpPr>
          <p:cNvPr id="7" name="Rectangle 6"/>
          <p:cNvSpPr/>
          <p:nvPr/>
        </p:nvSpPr>
        <p:spPr>
          <a:xfrm>
            <a:off x="520625" y="5445224"/>
            <a:ext cx="10942361" cy="707886"/>
          </a:xfrm>
          <a:prstGeom prst="rect">
            <a:avLst/>
          </a:prstGeom>
        </p:spPr>
        <p:txBody>
          <a:bodyPr wrap="square">
            <a:spAutoFit/>
          </a:bodyPr>
          <a:lstStyle/>
          <a:p>
            <a:pPr algn="just"/>
            <a:r>
              <a:rPr lang="en-US" sz="4000" b="1" smtClean="0">
                <a:solidFill>
                  <a:srgbClr val="C00000"/>
                </a:solidFill>
                <a:latin typeface="Times New Roman" pitchFamily="18" charset="0"/>
                <a:cs typeface="Times New Roman" pitchFamily="18" charset="0"/>
              </a:rPr>
              <a:t>I. </a:t>
            </a:r>
            <a:r>
              <a:rPr lang="en-US" sz="4000" b="1">
                <a:solidFill>
                  <a:srgbClr val="C00000"/>
                </a:solidFill>
                <a:latin typeface="Times New Roman" pitchFamily="18" charset="0"/>
                <a:cs typeface="Times New Roman" pitchFamily="18" charset="0"/>
              </a:rPr>
              <a:t>Câu đơn: </a:t>
            </a:r>
            <a:r>
              <a:rPr lang="en-US" sz="4000" b="1">
                <a:latin typeface="Times New Roman" pitchFamily="18" charset="0"/>
                <a:cs typeface="Times New Roman" pitchFamily="18" charset="0"/>
              </a:rPr>
              <a:t>do một cụm chủ vị tạo </a:t>
            </a:r>
            <a:r>
              <a:rPr lang="en-US" sz="4000" b="1" smtClean="0">
                <a:latin typeface="Times New Roman" pitchFamily="18" charset="0"/>
                <a:cs typeface="Times New Roman" pitchFamily="18" charset="0"/>
              </a:rPr>
              <a:t>thành</a:t>
            </a:r>
            <a:r>
              <a:rPr lang="en-US" sz="4000" smtClean="0">
                <a:latin typeface="Times New Roman" pitchFamily="18" charset="0"/>
                <a:cs typeface="Times New Roman" pitchFamily="18" charset="0"/>
              </a:rPr>
              <a:t>.</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205978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6992" y="44624"/>
            <a:ext cx="11031616" cy="707886"/>
          </a:xfrm>
          <a:prstGeom prst="rect">
            <a:avLst/>
          </a:prstGeom>
        </p:spPr>
        <p:txBody>
          <a:bodyPr wrap="square">
            <a:spAutoFit/>
          </a:bodyPr>
          <a:lstStyle/>
          <a:p>
            <a:pPr algn="just"/>
            <a:r>
              <a:rPr lang="en-US" sz="4000" b="1">
                <a:solidFill>
                  <a:srgbClr val="C00000"/>
                </a:solidFill>
                <a:latin typeface="Times New Roman" pitchFamily="18" charset="0"/>
                <a:cs typeface="Times New Roman" pitchFamily="18" charset="0"/>
              </a:rPr>
              <a:t>Bài tập </a:t>
            </a:r>
            <a:r>
              <a:rPr lang="en-US" sz="4000" b="1" smtClean="0">
                <a:solidFill>
                  <a:srgbClr val="C00000"/>
                </a:solidFill>
                <a:latin typeface="Times New Roman" pitchFamily="18" charset="0"/>
                <a:cs typeface="Times New Roman" pitchFamily="18" charset="0"/>
              </a:rPr>
              <a:t>1/ 146</a:t>
            </a:r>
            <a:r>
              <a:rPr lang="en-US" sz="4000" b="1">
                <a:solidFill>
                  <a:srgbClr val="C00000"/>
                </a:solidFill>
                <a:latin typeface="Times New Roman" pitchFamily="18" charset="0"/>
                <a:cs typeface="Times New Roman" pitchFamily="18" charset="0"/>
              </a:rPr>
              <a:t>.</a:t>
            </a:r>
            <a:r>
              <a:rPr lang="en-US" sz="4000" b="1" smtClean="0">
                <a:solidFill>
                  <a:srgbClr val="C00000"/>
                </a:solidFill>
                <a:latin typeface="Times New Roman" pitchFamily="18" charset="0"/>
                <a:cs typeface="Times New Roman" pitchFamily="18" charset="0"/>
              </a:rPr>
              <a:t> </a:t>
            </a:r>
            <a:r>
              <a:rPr lang="en-US" sz="4000" b="1">
                <a:solidFill>
                  <a:srgbClr val="C00000"/>
                </a:solidFill>
                <a:latin typeface="Times New Roman" pitchFamily="18" charset="0"/>
                <a:cs typeface="Times New Roman" pitchFamily="18" charset="0"/>
              </a:rPr>
              <a:t>Tìm CN, vị ngữ trong các câu </a:t>
            </a:r>
            <a:r>
              <a:rPr lang="en-US" sz="4000" b="1" smtClean="0">
                <a:solidFill>
                  <a:srgbClr val="C00000"/>
                </a:solidFill>
                <a:latin typeface="Times New Roman" pitchFamily="18" charset="0"/>
                <a:cs typeface="Times New Roman" pitchFamily="18" charset="0"/>
              </a:rPr>
              <a:t>đơn: </a:t>
            </a:r>
            <a:endParaRPr lang="en-US" sz="4000" b="1">
              <a:solidFill>
                <a:srgbClr val="C00000"/>
              </a:solidFill>
              <a:latin typeface="Times New Roman" pitchFamily="18" charset="0"/>
              <a:cs typeface="Times New Roman" pitchFamily="18" charset="0"/>
            </a:endParaRPr>
          </a:p>
        </p:txBody>
      </p:sp>
      <p:sp>
        <p:nvSpPr>
          <p:cNvPr id="6" name="Rectangle 5"/>
          <p:cNvSpPr/>
          <p:nvPr/>
        </p:nvSpPr>
        <p:spPr>
          <a:xfrm>
            <a:off x="623392" y="692696"/>
            <a:ext cx="11031616" cy="1323439"/>
          </a:xfrm>
          <a:prstGeom prst="rect">
            <a:avLst/>
          </a:prstGeom>
        </p:spPr>
        <p:txBody>
          <a:bodyPr wrap="square">
            <a:spAutoFit/>
          </a:bodyPr>
          <a:lstStyle/>
          <a:p>
            <a:pPr algn="just"/>
            <a:r>
              <a:rPr lang="en-US" sz="4000" b="1">
                <a:latin typeface="Times New Roman" pitchFamily="18" charset="0"/>
                <a:cs typeface="Times New Roman" pitchFamily="18" charset="0"/>
              </a:rPr>
              <a:t>a) Nhưng nghệ </a:t>
            </a:r>
            <a:r>
              <a:rPr lang="en-US" sz="4000" b="1" smtClean="0">
                <a:latin typeface="Times New Roman" pitchFamily="18" charset="0"/>
                <a:cs typeface="Times New Roman" pitchFamily="18" charset="0"/>
              </a:rPr>
              <a:t>sĩ không </a:t>
            </a:r>
            <a:r>
              <a:rPr lang="en-US" sz="4000" b="1">
                <a:latin typeface="Times New Roman" pitchFamily="18" charset="0"/>
                <a:cs typeface="Times New Roman" pitchFamily="18" charset="0"/>
              </a:rPr>
              <a:t>ghi lại những cái đã có rồi mà còn muốn nói một điều  gì mới mẻ</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9" name="Rectangle 8"/>
          <p:cNvSpPr/>
          <p:nvPr/>
        </p:nvSpPr>
        <p:spPr>
          <a:xfrm>
            <a:off x="623392" y="3535268"/>
            <a:ext cx="11031616" cy="1261884"/>
          </a:xfrm>
          <a:prstGeom prst="rect">
            <a:avLst/>
          </a:prstGeom>
        </p:spPr>
        <p:txBody>
          <a:bodyPr wrap="square">
            <a:spAutoFit/>
          </a:bodyPr>
          <a:lstStyle/>
          <a:p>
            <a:pPr algn="just"/>
            <a:r>
              <a:rPr lang="en-US" sz="3800" b="1" smtClean="0">
                <a:latin typeface="Times New Roman" pitchFamily="18" charset="0"/>
                <a:cs typeface="Times New Roman" pitchFamily="18" charset="0"/>
              </a:rPr>
              <a:t>b</a:t>
            </a:r>
            <a:r>
              <a:rPr lang="en-US" sz="3800" b="1">
                <a:latin typeface="Times New Roman" pitchFamily="18" charset="0"/>
                <a:cs typeface="Times New Roman" pitchFamily="18" charset="0"/>
              </a:rPr>
              <a:t>) Không, lời gửi của một Nguyễn Du, một Tôn-xtôi cho nhân loại </a:t>
            </a:r>
            <a:r>
              <a:rPr lang="en-US" sz="3800" b="1" smtClean="0">
                <a:latin typeface="Times New Roman" pitchFamily="18" charset="0"/>
                <a:cs typeface="Times New Roman" pitchFamily="18" charset="0"/>
              </a:rPr>
              <a:t>phức </a:t>
            </a:r>
            <a:r>
              <a:rPr lang="en-US" sz="3800" b="1">
                <a:latin typeface="Times New Roman" pitchFamily="18" charset="0"/>
                <a:cs typeface="Times New Roman" pitchFamily="18" charset="0"/>
              </a:rPr>
              <a:t>tạp hơn, cũng phong phú hơn</a:t>
            </a:r>
            <a:r>
              <a:rPr lang="en-US" sz="3800" b="1" smtClean="0">
                <a:latin typeface="Times New Roman" pitchFamily="18" charset="0"/>
                <a:cs typeface="Times New Roman" pitchFamily="18" charset="0"/>
              </a:rPr>
              <a:t>.</a:t>
            </a:r>
            <a:endParaRPr lang="en-US" sz="3800" b="1">
              <a:latin typeface="Times New Roman" pitchFamily="18" charset="0"/>
              <a:cs typeface="Times New Roman" pitchFamily="18" charset="0"/>
            </a:endParaRPr>
          </a:p>
        </p:txBody>
      </p:sp>
      <p:sp>
        <p:nvSpPr>
          <p:cNvPr id="15" name="Rectangle 14"/>
          <p:cNvSpPr/>
          <p:nvPr/>
        </p:nvSpPr>
        <p:spPr>
          <a:xfrm>
            <a:off x="623392" y="1988840"/>
            <a:ext cx="11031616" cy="1323439"/>
          </a:xfrm>
          <a:prstGeom prst="rect">
            <a:avLst/>
          </a:prstGeom>
        </p:spPr>
        <p:txBody>
          <a:bodyPr wrap="square">
            <a:spAutoFit/>
          </a:bodyPr>
          <a:lstStyle/>
          <a:p>
            <a:pPr algn="just"/>
            <a:r>
              <a:rPr lang="en-US" sz="4000" b="1">
                <a:solidFill>
                  <a:srgbClr val="0000FF"/>
                </a:solidFill>
                <a:latin typeface="Times New Roman" pitchFamily="18" charset="0"/>
                <a:cs typeface="Times New Roman" pitchFamily="18" charset="0"/>
              </a:rPr>
              <a:t>a) Nhưng nghệ </a:t>
            </a:r>
            <a:r>
              <a:rPr lang="en-US" sz="4000" b="1" smtClean="0">
                <a:solidFill>
                  <a:srgbClr val="0000FF"/>
                </a:solidFill>
                <a:latin typeface="Times New Roman" pitchFamily="18" charset="0"/>
                <a:cs typeface="Times New Roman" pitchFamily="18" charset="0"/>
              </a:rPr>
              <a:t>sĩ </a:t>
            </a:r>
            <a:r>
              <a:rPr lang="en-US" sz="4000" b="1" smtClean="0">
                <a:solidFill>
                  <a:srgbClr val="FF0000"/>
                </a:solidFill>
                <a:latin typeface="Times New Roman" pitchFamily="18" charset="0"/>
                <a:cs typeface="Times New Roman" pitchFamily="18" charset="0"/>
              </a:rPr>
              <a:t>//</a:t>
            </a:r>
            <a:r>
              <a:rPr lang="en-US" sz="4000" b="1" smtClean="0">
                <a:solidFill>
                  <a:srgbClr val="0000FF"/>
                </a:solidFill>
                <a:latin typeface="Times New Roman" pitchFamily="18" charset="0"/>
                <a:cs typeface="Times New Roman" pitchFamily="18" charset="0"/>
              </a:rPr>
              <a:t> không </a:t>
            </a:r>
            <a:r>
              <a:rPr lang="en-US" sz="4000" b="1">
                <a:solidFill>
                  <a:srgbClr val="0000FF"/>
                </a:solidFill>
                <a:latin typeface="Times New Roman" pitchFamily="18" charset="0"/>
                <a:cs typeface="Times New Roman" pitchFamily="18" charset="0"/>
              </a:rPr>
              <a:t>ghi lại những cái đã có rồi mà còn muốn nói một điều  gì mới mẻ</a:t>
            </a:r>
            <a:r>
              <a:rPr lang="en-US" sz="4000" b="1" smtClean="0">
                <a:solidFill>
                  <a:srgbClr val="0000FF"/>
                </a:solidFill>
                <a:latin typeface="Times New Roman" pitchFamily="18" charset="0"/>
                <a:cs typeface="Times New Roman" pitchFamily="18" charset="0"/>
              </a:rPr>
              <a:t>.</a:t>
            </a:r>
            <a:endParaRPr lang="en-US" sz="4000" b="1">
              <a:solidFill>
                <a:srgbClr val="0000FF"/>
              </a:solidFill>
              <a:latin typeface="Times New Roman" pitchFamily="18" charset="0"/>
              <a:cs typeface="Times New Roman" pitchFamily="18" charset="0"/>
            </a:endParaRPr>
          </a:p>
        </p:txBody>
      </p:sp>
      <p:sp>
        <p:nvSpPr>
          <p:cNvPr id="16" name="Rectangle 15"/>
          <p:cNvSpPr/>
          <p:nvPr/>
        </p:nvSpPr>
        <p:spPr>
          <a:xfrm>
            <a:off x="623392" y="4941168"/>
            <a:ext cx="11031616" cy="1261884"/>
          </a:xfrm>
          <a:prstGeom prst="rect">
            <a:avLst/>
          </a:prstGeom>
        </p:spPr>
        <p:txBody>
          <a:bodyPr wrap="square">
            <a:spAutoFit/>
          </a:bodyPr>
          <a:lstStyle/>
          <a:p>
            <a:pPr algn="just"/>
            <a:r>
              <a:rPr lang="en-US" sz="3800" b="1" smtClean="0">
                <a:solidFill>
                  <a:srgbClr val="0000FF"/>
                </a:solidFill>
                <a:latin typeface="Times New Roman" pitchFamily="18" charset="0"/>
                <a:cs typeface="Times New Roman" pitchFamily="18" charset="0"/>
              </a:rPr>
              <a:t>b</a:t>
            </a:r>
            <a:r>
              <a:rPr lang="en-US" sz="3800" b="1">
                <a:solidFill>
                  <a:srgbClr val="0000FF"/>
                </a:solidFill>
                <a:latin typeface="Times New Roman" pitchFamily="18" charset="0"/>
                <a:cs typeface="Times New Roman" pitchFamily="18" charset="0"/>
              </a:rPr>
              <a:t>) Không, lời gửi của một Nguyễn Du, một Tôn-xtôi cho nhân </a:t>
            </a:r>
            <a:r>
              <a:rPr lang="en-US" sz="3800" b="1" smtClean="0">
                <a:solidFill>
                  <a:srgbClr val="FF0000"/>
                </a:solidFill>
                <a:latin typeface="Times New Roman" pitchFamily="18" charset="0"/>
                <a:cs typeface="Times New Roman" pitchFamily="18" charset="0"/>
              </a:rPr>
              <a:t>//</a:t>
            </a:r>
            <a:r>
              <a:rPr lang="en-US" sz="3800" b="1" smtClean="0">
                <a:solidFill>
                  <a:srgbClr val="0000FF"/>
                </a:solidFill>
                <a:latin typeface="Times New Roman" pitchFamily="18" charset="0"/>
                <a:cs typeface="Times New Roman" pitchFamily="18" charset="0"/>
              </a:rPr>
              <a:t> loại phức </a:t>
            </a:r>
            <a:r>
              <a:rPr lang="en-US" sz="3800" b="1">
                <a:solidFill>
                  <a:srgbClr val="0000FF"/>
                </a:solidFill>
                <a:latin typeface="Times New Roman" pitchFamily="18" charset="0"/>
                <a:cs typeface="Times New Roman" pitchFamily="18" charset="0"/>
              </a:rPr>
              <a:t>tạp hơn, cũng phong phú hơn</a:t>
            </a:r>
            <a:r>
              <a:rPr lang="en-US" sz="3800" b="1" smtClean="0">
                <a:solidFill>
                  <a:srgbClr val="0000FF"/>
                </a:solidFill>
                <a:latin typeface="Times New Roman" pitchFamily="18" charset="0"/>
                <a:cs typeface="Times New Roman" pitchFamily="18" charset="0"/>
              </a:rPr>
              <a:t>.</a:t>
            </a:r>
            <a:endParaRPr lang="en-US" sz="38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9862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23392" y="188640"/>
            <a:ext cx="11031616" cy="707886"/>
          </a:xfrm>
          <a:prstGeom prst="rect">
            <a:avLst/>
          </a:prstGeom>
        </p:spPr>
        <p:txBody>
          <a:bodyPr wrap="square">
            <a:spAutoFit/>
          </a:bodyPr>
          <a:lstStyle/>
          <a:p>
            <a:pPr algn="just"/>
            <a:r>
              <a:rPr lang="en-US" sz="4000" b="1">
                <a:latin typeface="Times New Roman" pitchFamily="18" charset="0"/>
                <a:cs typeface="Times New Roman" pitchFamily="18" charset="0"/>
              </a:rPr>
              <a:t>c) Nghệ thuật là tiếng nói của tình cảm.</a:t>
            </a:r>
          </a:p>
        </p:txBody>
      </p:sp>
      <p:sp>
        <p:nvSpPr>
          <p:cNvPr id="9" name="Rectangle 8"/>
          <p:cNvSpPr/>
          <p:nvPr/>
        </p:nvSpPr>
        <p:spPr>
          <a:xfrm>
            <a:off x="623392" y="2095108"/>
            <a:ext cx="11031616" cy="1938992"/>
          </a:xfrm>
          <a:prstGeom prst="rect">
            <a:avLst/>
          </a:prstGeom>
        </p:spPr>
        <p:txBody>
          <a:bodyPr wrap="square">
            <a:spAutoFit/>
          </a:bodyPr>
          <a:lstStyle/>
          <a:p>
            <a:pPr algn="just"/>
            <a:r>
              <a:rPr lang="en-US" sz="4000" b="1">
                <a:latin typeface="Times New Roman" pitchFamily="18" charset="0"/>
                <a:cs typeface="Times New Roman" pitchFamily="18" charset="0"/>
              </a:rPr>
              <a:t>d) Tác phẩm vừa kết tinh của tâm hồn người sáng tác, vừa là sợi dây truyền cho mọi người sự sống mà nghệ sĩ mang trong lòng.</a:t>
            </a:r>
          </a:p>
        </p:txBody>
      </p:sp>
      <p:sp>
        <p:nvSpPr>
          <p:cNvPr id="15" name="Rectangle 14"/>
          <p:cNvSpPr/>
          <p:nvPr/>
        </p:nvSpPr>
        <p:spPr>
          <a:xfrm>
            <a:off x="623392" y="908720"/>
            <a:ext cx="11031616" cy="707886"/>
          </a:xfrm>
          <a:prstGeom prst="rect">
            <a:avLst/>
          </a:prstGeom>
        </p:spPr>
        <p:txBody>
          <a:bodyPr wrap="square">
            <a:spAutoFit/>
          </a:bodyPr>
          <a:lstStyle/>
          <a:p>
            <a:pPr algn="just"/>
            <a:r>
              <a:rPr lang="en-US" sz="4000" b="1">
                <a:solidFill>
                  <a:srgbClr val="0000FF"/>
                </a:solidFill>
                <a:latin typeface="Times New Roman" pitchFamily="18" charset="0"/>
                <a:cs typeface="Times New Roman" pitchFamily="18" charset="0"/>
              </a:rPr>
              <a:t>c) Nghệ thuật </a:t>
            </a:r>
            <a:r>
              <a:rPr lang="en-US" sz="4000" b="1" smtClean="0">
                <a:solidFill>
                  <a:srgbClr val="0000FF"/>
                </a:solidFill>
                <a:latin typeface="Times New Roman" pitchFamily="18" charset="0"/>
                <a:cs typeface="Times New Roman" pitchFamily="18" charset="0"/>
              </a:rPr>
              <a:t>// là </a:t>
            </a:r>
            <a:r>
              <a:rPr lang="en-US" sz="4000" b="1">
                <a:solidFill>
                  <a:srgbClr val="0000FF"/>
                </a:solidFill>
                <a:latin typeface="Times New Roman" pitchFamily="18" charset="0"/>
                <a:cs typeface="Times New Roman" pitchFamily="18" charset="0"/>
              </a:rPr>
              <a:t>tiếng nói của tình cảm.</a:t>
            </a:r>
          </a:p>
        </p:txBody>
      </p:sp>
      <p:sp>
        <p:nvSpPr>
          <p:cNvPr id="16" name="Rectangle 15"/>
          <p:cNvSpPr/>
          <p:nvPr/>
        </p:nvSpPr>
        <p:spPr>
          <a:xfrm>
            <a:off x="623392" y="4039324"/>
            <a:ext cx="11031616" cy="1938992"/>
          </a:xfrm>
          <a:prstGeom prst="rect">
            <a:avLst/>
          </a:prstGeom>
        </p:spPr>
        <p:txBody>
          <a:bodyPr wrap="square">
            <a:spAutoFit/>
          </a:bodyPr>
          <a:lstStyle/>
          <a:p>
            <a:pPr algn="just"/>
            <a:r>
              <a:rPr lang="en-US" sz="4000" b="1">
                <a:solidFill>
                  <a:srgbClr val="0000FF"/>
                </a:solidFill>
                <a:latin typeface="Times New Roman" pitchFamily="18" charset="0"/>
                <a:cs typeface="Times New Roman" pitchFamily="18" charset="0"/>
              </a:rPr>
              <a:t>d) Tác phẩm </a:t>
            </a:r>
            <a:r>
              <a:rPr lang="en-US" sz="4000" b="1" smtClean="0">
                <a:solidFill>
                  <a:srgbClr val="0000FF"/>
                </a:solidFill>
                <a:latin typeface="Times New Roman" pitchFamily="18" charset="0"/>
                <a:cs typeface="Times New Roman" pitchFamily="18" charset="0"/>
              </a:rPr>
              <a:t>// vừa </a:t>
            </a:r>
            <a:r>
              <a:rPr lang="en-US" sz="4000" b="1">
                <a:solidFill>
                  <a:srgbClr val="0000FF"/>
                </a:solidFill>
                <a:latin typeface="Times New Roman" pitchFamily="18" charset="0"/>
                <a:cs typeface="Times New Roman" pitchFamily="18" charset="0"/>
              </a:rPr>
              <a:t>kết tinh của tâm hồn người sáng tác, vừa là sợi dây truyền cho mọi người sự sống mà nghệ sĩ mang trong lòng.</a:t>
            </a:r>
          </a:p>
        </p:txBody>
      </p:sp>
    </p:spTree>
    <p:extLst>
      <p:ext uri="{BB962C8B-B14F-4D97-AF65-F5344CB8AC3E}">
        <p14:creationId xmlns:p14="http://schemas.microsoft.com/office/powerpoint/2010/main" val="82373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1424" y="116632"/>
            <a:ext cx="10513168" cy="646331"/>
          </a:xfrm>
          <a:prstGeom prst="rect">
            <a:avLst/>
          </a:prstGeom>
        </p:spPr>
        <p:txBody>
          <a:bodyPr wrap="square">
            <a:spAutoFit/>
          </a:bodyPr>
          <a:lstStyle/>
          <a:p>
            <a:pPr algn="just"/>
            <a:r>
              <a:rPr lang="en-US" sz="3600" b="1" smtClean="0">
                <a:solidFill>
                  <a:srgbClr val="C00000"/>
                </a:solidFill>
                <a:latin typeface="Times New Roman" pitchFamily="18" charset="0"/>
                <a:cs typeface="Times New Roman" pitchFamily="18" charset="0"/>
              </a:rPr>
              <a:t>BT. 1/146. </a:t>
            </a:r>
            <a:r>
              <a:rPr lang="en-US" sz="3600" smtClean="0">
                <a:latin typeface="Times New Roman" pitchFamily="18" charset="0"/>
                <a:cs typeface="Times New Roman" pitchFamily="18" charset="0"/>
              </a:rPr>
              <a:t>sau </a:t>
            </a:r>
            <a:r>
              <a:rPr lang="en-US" sz="3600">
                <a:latin typeface="Times New Roman" pitchFamily="18" charset="0"/>
                <a:cs typeface="Times New Roman" pitchFamily="18" charset="0"/>
              </a:rPr>
              <a:t>đây:</a:t>
            </a:r>
          </a:p>
        </p:txBody>
      </p:sp>
      <p:sp>
        <p:nvSpPr>
          <p:cNvPr id="6" name="Rectangle 5"/>
          <p:cNvSpPr/>
          <p:nvPr/>
        </p:nvSpPr>
        <p:spPr>
          <a:xfrm>
            <a:off x="911424" y="692696"/>
            <a:ext cx="10513168" cy="6186309"/>
          </a:xfrm>
          <a:prstGeom prst="rect">
            <a:avLst/>
          </a:prstGeom>
        </p:spPr>
        <p:txBody>
          <a:bodyPr wrap="square">
            <a:spAutoFit/>
          </a:bodyPr>
          <a:lstStyle/>
          <a:p>
            <a:pPr algn="just"/>
            <a:r>
              <a:rPr lang="en-US" sz="3600">
                <a:latin typeface="Times New Roman" pitchFamily="18" charset="0"/>
                <a:cs typeface="Times New Roman" pitchFamily="18" charset="0"/>
              </a:rPr>
              <a:t>a) Nhưng nghệ </a:t>
            </a:r>
            <a:r>
              <a:rPr lang="en-US" sz="3600" smtClean="0">
                <a:latin typeface="Times New Roman" pitchFamily="18" charset="0"/>
                <a:cs typeface="Times New Roman" pitchFamily="18" charset="0"/>
              </a:rPr>
              <a:t>sĩ không </a:t>
            </a:r>
            <a:r>
              <a:rPr lang="en-US" sz="3600">
                <a:latin typeface="Times New Roman" pitchFamily="18" charset="0"/>
                <a:cs typeface="Times New Roman" pitchFamily="18" charset="0"/>
              </a:rPr>
              <a:t>ghi lại những cái đã có rồi mà còn muốn nói một điều  gì mới mẻ.</a:t>
            </a:r>
          </a:p>
          <a:p>
            <a:pPr algn="just"/>
            <a:r>
              <a:rPr lang="en-US" sz="3600" smtClean="0">
                <a:latin typeface="Times New Roman" pitchFamily="18" charset="0"/>
                <a:cs typeface="Times New Roman" pitchFamily="18" charset="0"/>
              </a:rPr>
              <a:t>b</a:t>
            </a:r>
            <a:r>
              <a:rPr lang="en-US" sz="3600">
                <a:latin typeface="Times New Roman" pitchFamily="18" charset="0"/>
                <a:cs typeface="Times New Roman" pitchFamily="18" charset="0"/>
              </a:rPr>
              <a:t>) Không, lời gửi của một Nguyễn Du, một Tôn-xtôi cho nhân loại </a:t>
            </a:r>
            <a:r>
              <a:rPr lang="en-US" sz="3600" smtClean="0">
                <a:latin typeface="Times New Roman" pitchFamily="18" charset="0"/>
                <a:cs typeface="Times New Roman" pitchFamily="18" charset="0"/>
              </a:rPr>
              <a:t>phức </a:t>
            </a:r>
            <a:r>
              <a:rPr lang="en-US" sz="3600">
                <a:latin typeface="Times New Roman" pitchFamily="18" charset="0"/>
                <a:cs typeface="Times New Roman" pitchFamily="18" charset="0"/>
              </a:rPr>
              <a:t>tạp hơn, cũng phong phú hơn</a:t>
            </a:r>
            <a:r>
              <a:rPr lang="en-US" sz="3600" smtClean="0">
                <a:latin typeface="Times New Roman" pitchFamily="18" charset="0"/>
                <a:cs typeface="Times New Roman" pitchFamily="18" charset="0"/>
              </a:rPr>
              <a:t>.</a:t>
            </a:r>
          </a:p>
          <a:p>
            <a:pPr algn="just"/>
            <a:r>
              <a:rPr lang="en-US" sz="3600">
                <a:latin typeface="Times New Roman" pitchFamily="18" charset="0"/>
                <a:cs typeface="Times New Roman" pitchFamily="18" charset="0"/>
              </a:rPr>
              <a:t>c) Nghệ thuật là tiếng nói của tình cảm.</a:t>
            </a:r>
          </a:p>
          <a:p>
            <a:pPr algn="just"/>
            <a:r>
              <a:rPr lang="en-US" sz="3600" smtClean="0">
                <a:latin typeface="Times New Roman" pitchFamily="18" charset="0"/>
                <a:cs typeface="Times New Roman" pitchFamily="18" charset="0"/>
              </a:rPr>
              <a:t>d</a:t>
            </a:r>
            <a:r>
              <a:rPr lang="en-US" sz="3600">
                <a:latin typeface="Times New Roman" pitchFamily="18" charset="0"/>
                <a:cs typeface="Times New Roman" pitchFamily="18" charset="0"/>
              </a:rPr>
              <a:t>) Tác phẩm vừa kết tinh của tâm hồn người sáng tác, vừa là sợi dây truyền cho mọi người sự sống mà nghệ sĩ mang trong lòng.</a:t>
            </a:r>
          </a:p>
          <a:p>
            <a:pPr algn="just"/>
            <a:r>
              <a:rPr lang="en-US" sz="3600" smtClean="0">
                <a:latin typeface="Times New Roman" pitchFamily="18" charset="0"/>
                <a:cs typeface="Times New Roman" pitchFamily="18" charset="0"/>
              </a:rPr>
              <a:t>e</a:t>
            </a:r>
            <a:r>
              <a:rPr lang="en-US" sz="3600">
                <a:latin typeface="Times New Roman" pitchFamily="18" charset="0"/>
                <a:cs typeface="Times New Roman" pitchFamily="18" charset="0"/>
              </a:rPr>
              <a:t>) [Lúc đi, đứa con gái đầu lòng của anh – và cũng là đứa con duy nhất của anh, chưa đầy một tuổi.] Anh thứ sáu và cũng tên Sáu</a:t>
            </a:r>
            <a:r>
              <a:rPr lang="en-US" sz="3600" smtClean="0">
                <a:latin typeface="Times New Roman" pitchFamily="18" charset="0"/>
                <a:cs typeface="Times New Roman" pitchFamily="18" charset="0"/>
              </a:rPr>
              <a:t>.</a:t>
            </a:r>
            <a:endParaRPr lang="en-US" sz="3600">
              <a:latin typeface="Times New Roman" pitchFamily="18" charset="0"/>
              <a:cs typeface="Times New Roman" pitchFamily="18" charset="0"/>
            </a:endParaRPr>
          </a:p>
        </p:txBody>
      </p:sp>
    </p:spTree>
    <p:extLst>
      <p:ext uri="{BB962C8B-B14F-4D97-AF65-F5344CB8AC3E}">
        <p14:creationId xmlns:p14="http://schemas.microsoft.com/office/powerpoint/2010/main" val="16143537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393" y="44624"/>
            <a:ext cx="10945216" cy="2123658"/>
          </a:xfrm>
          <a:prstGeom prst="rect">
            <a:avLst/>
          </a:prstGeom>
        </p:spPr>
        <p:txBody>
          <a:bodyPr wrap="square">
            <a:spAutoFit/>
          </a:bodyPr>
          <a:lstStyle/>
          <a:p>
            <a:pPr algn="just"/>
            <a:r>
              <a:rPr lang="en-US" sz="4400" b="1" smtClean="0">
                <a:latin typeface="Times New Roman" pitchFamily="18" charset="0"/>
                <a:cs typeface="Times New Roman" pitchFamily="18" charset="0"/>
              </a:rPr>
              <a:t>e</a:t>
            </a:r>
            <a:r>
              <a:rPr lang="en-US" sz="4400" b="1">
                <a:latin typeface="Times New Roman" pitchFamily="18" charset="0"/>
                <a:cs typeface="Times New Roman" pitchFamily="18" charset="0"/>
              </a:rPr>
              <a:t>) [Lúc đi, đứa con gái đầu lòng của anh – và cũng là đứa con duy nhất của anh, chưa đầy một tuổi.] Anh </a:t>
            </a:r>
            <a:r>
              <a:rPr lang="en-US" sz="4400" b="1" smtClean="0">
                <a:latin typeface="Times New Roman" pitchFamily="18" charset="0"/>
                <a:cs typeface="Times New Roman" pitchFamily="18" charset="0"/>
              </a:rPr>
              <a:t>thứ </a:t>
            </a:r>
            <a:r>
              <a:rPr lang="en-US" sz="4400" b="1">
                <a:latin typeface="Times New Roman" pitchFamily="18" charset="0"/>
                <a:cs typeface="Times New Roman" pitchFamily="18" charset="0"/>
              </a:rPr>
              <a:t>sáu và cũng tên Sáu</a:t>
            </a:r>
            <a:r>
              <a:rPr lang="en-US" sz="4400" b="1" smtClean="0">
                <a:latin typeface="Times New Roman" pitchFamily="18" charset="0"/>
                <a:cs typeface="Times New Roman" pitchFamily="18" charset="0"/>
              </a:rPr>
              <a:t>.</a:t>
            </a:r>
            <a:endParaRPr lang="en-US" sz="4400" b="1">
              <a:latin typeface="Times New Roman" pitchFamily="18" charset="0"/>
              <a:cs typeface="Times New Roman" pitchFamily="18" charset="0"/>
            </a:endParaRPr>
          </a:p>
        </p:txBody>
      </p:sp>
      <p:sp>
        <p:nvSpPr>
          <p:cNvPr id="4" name="Rectangle 3"/>
          <p:cNvSpPr/>
          <p:nvPr/>
        </p:nvSpPr>
        <p:spPr>
          <a:xfrm>
            <a:off x="623392" y="2276872"/>
            <a:ext cx="10945216" cy="2123658"/>
          </a:xfrm>
          <a:prstGeom prst="rect">
            <a:avLst/>
          </a:prstGeom>
          <a:solidFill>
            <a:schemeClr val="accent3">
              <a:lumMod val="20000"/>
              <a:lumOff val="80000"/>
            </a:schemeClr>
          </a:solidFill>
          <a:ln>
            <a:solidFill>
              <a:srgbClr val="FF0000"/>
            </a:solidFill>
          </a:ln>
        </p:spPr>
        <p:txBody>
          <a:bodyPr wrap="square">
            <a:spAutoFit/>
          </a:bodyPr>
          <a:lstStyle/>
          <a:p>
            <a:pPr algn="just"/>
            <a:r>
              <a:rPr lang="en-US" sz="4400" b="1" smtClean="0">
                <a:latin typeface="Times New Roman" pitchFamily="18" charset="0"/>
                <a:cs typeface="Times New Roman" pitchFamily="18" charset="0"/>
              </a:rPr>
              <a:t>e</a:t>
            </a:r>
            <a:r>
              <a:rPr lang="en-US" sz="4400" b="1">
                <a:latin typeface="Times New Roman" pitchFamily="18" charset="0"/>
                <a:cs typeface="Times New Roman" pitchFamily="18" charset="0"/>
              </a:rPr>
              <a:t>) [Lúc đi, đứa con gái đầu lòng của anh – và cũng là đứa con duy nhất của anh, chưa đầy một tuổi.] </a:t>
            </a:r>
            <a:r>
              <a:rPr lang="en-US" sz="4400" b="1">
                <a:solidFill>
                  <a:srgbClr val="0000FF"/>
                </a:solidFill>
                <a:latin typeface="Times New Roman" pitchFamily="18" charset="0"/>
                <a:cs typeface="Times New Roman" pitchFamily="18" charset="0"/>
              </a:rPr>
              <a:t>Anh </a:t>
            </a:r>
            <a:r>
              <a:rPr lang="en-US" sz="4400" b="1" smtClean="0">
                <a:solidFill>
                  <a:srgbClr val="0000FF"/>
                </a:solidFill>
                <a:latin typeface="Times New Roman" pitchFamily="18" charset="0"/>
                <a:cs typeface="Times New Roman" pitchFamily="18" charset="0"/>
              </a:rPr>
              <a:t>// thứ </a:t>
            </a:r>
            <a:r>
              <a:rPr lang="en-US" sz="4400" b="1">
                <a:solidFill>
                  <a:srgbClr val="0000FF"/>
                </a:solidFill>
                <a:latin typeface="Times New Roman" pitchFamily="18" charset="0"/>
                <a:cs typeface="Times New Roman" pitchFamily="18" charset="0"/>
              </a:rPr>
              <a:t>sáu và cũng tên Sáu</a:t>
            </a:r>
            <a:r>
              <a:rPr lang="en-US" sz="4400" b="1" smtClean="0">
                <a:solidFill>
                  <a:srgbClr val="0000FF"/>
                </a:solidFill>
                <a:latin typeface="Times New Roman" pitchFamily="18" charset="0"/>
                <a:cs typeface="Times New Roman" pitchFamily="18" charset="0"/>
              </a:rPr>
              <a:t>.</a:t>
            </a:r>
            <a:endParaRPr lang="en-US" sz="4400" b="1">
              <a:solidFill>
                <a:srgbClr val="0000FF"/>
              </a:solidFill>
              <a:latin typeface="Times New Roman" pitchFamily="18" charset="0"/>
              <a:cs typeface="Times New Roman" pitchFamily="18" charset="0"/>
            </a:endParaRPr>
          </a:p>
        </p:txBody>
      </p:sp>
      <p:sp>
        <p:nvSpPr>
          <p:cNvPr id="5" name="Rectangle 4"/>
          <p:cNvSpPr/>
          <p:nvPr/>
        </p:nvSpPr>
        <p:spPr>
          <a:xfrm>
            <a:off x="623392" y="4401686"/>
            <a:ext cx="10945216" cy="2123658"/>
          </a:xfrm>
          <a:prstGeom prst="rect">
            <a:avLst/>
          </a:prstGeom>
        </p:spPr>
        <p:txBody>
          <a:bodyPr wrap="square">
            <a:spAutoFit/>
          </a:bodyPr>
          <a:lstStyle/>
          <a:p>
            <a:pPr algn="just"/>
            <a:r>
              <a:rPr lang="en-US" sz="4400" b="1">
                <a:solidFill>
                  <a:srgbClr val="C00000"/>
                </a:solidFill>
                <a:latin typeface="Times New Roman" pitchFamily="18" charset="0"/>
                <a:cs typeface="Times New Roman" pitchFamily="18" charset="0"/>
              </a:rPr>
              <a:t>Bài </a:t>
            </a:r>
            <a:r>
              <a:rPr lang="en-US" sz="4400" b="1" smtClean="0">
                <a:solidFill>
                  <a:srgbClr val="C00000"/>
                </a:solidFill>
                <a:latin typeface="Times New Roman" pitchFamily="18" charset="0"/>
                <a:cs typeface="Times New Roman" pitchFamily="18" charset="0"/>
              </a:rPr>
              <a:t>2/147.</a:t>
            </a:r>
            <a:r>
              <a:rPr lang="en-US" sz="4400" smtClean="0">
                <a:solidFill>
                  <a:srgbClr val="C00000"/>
                </a:solidFill>
                <a:latin typeface="Times New Roman" pitchFamily="18" charset="0"/>
                <a:cs typeface="Times New Roman" pitchFamily="18" charset="0"/>
              </a:rPr>
              <a:t> </a:t>
            </a:r>
            <a:r>
              <a:rPr lang="en-US" sz="4400" b="1">
                <a:latin typeface="Times New Roman" pitchFamily="18" charset="0"/>
                <a:cs typeface="Times New Roman" pitchFamily="18" charset="0"/>
              </a:rPr>
              <a:t>Trong những đoạn trích sau đây, câu nào là câu đặc biệt</a:t>
            </a:r>
            <a:r>
              <a:rPr lang="en-US" sz="4400" b="1" smtClean="0">
                <a:latin typeface="Times New Roman" pitchFamily="18" charset="0"/>
                <a:cs typeface="Times New Roman" pitchFamily="18" charset="0"/>
              </a:rPr>
              <a:t>? </a:t>
            </a:r>
            <a:r>
              <a:rPr lang="en-US" sz="4400" b="1" i="1" smtClean="0">
                <a:solidFill>
                  <a:srgbClr val="0000FF"/>
                </a:solidFill>
                <a:latin typeface="Times New Roman" pitchFamily="18" charset="0"/>
                <a:cs typeface="Times New Roman" pitchFamily="18" charset="0"/>
              </a:rPr>
              <a:t>(Câu </a:t>
            </a:r>
            <a:r>
              <a:rPr lang="en-US" sz="4400" b="1" i="1">
                <a:solidFill>
                  <a:srgbClr val="0000FF"/>
                </a:solidFill>
                <a:latin typeface="Times New Roman" pitchFamily="18" charset="0"/>
                <a:cs typeface="Times New Roman" pitchFamily="18" charset="0"/>
              </a:rPr>
              <a:t>đặc biệt: không cấu tạo theo mô hình chủ ngữ, vị </a:t>
            </a:r>
            <a:r>
              <a:rPr lang="en-US" sz="4400" b="1" i="1" smtClean="0">
                <a:solidFill>
                  <a:srgbClr val="0000FF"/>
                </a:solidFill>
                <a:latin typeface="Times New Roman" pitchFamily="18" charset="0"/>
                <a:cs typeface="Times New Roman" pitchFamily="18" charset="0"/>
              </a:rPr>
              <a:t>ngữ</a:t>
            </a:r>
            <a:r>
              <a:rPr lang="en-US" sz="4400" b="1" i="1">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160479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5401" y="44624"/>
            <a:ext cx="10729192" cy="7478970"/>
          </a:xfrm>
          <a:prstGeom prst="rect">
            <a:avLst/>
          </a:prstGeom>
        </p:spPr>
        <p:txBody>
          <a:bodyPr wrap="square">
            <a:spAutoFit/>
          </a:bodyPr>
          <a:lstStyle/>
          <a:p>
            <a:pPr algn="just"/>
            <a:r>
              <a:rPr lang="en-US" sz="4000" b="1">
                <a:latin typeface="Times New Roman" pitchFamily="18" charset="0"/>
                <a:cs typeface="Times New Roman" pitchFamily="18" charset="0"/>
              </a:rPr>
              <a:t>Bài tập </a:t>
            </a:r>
            <a:r>
              <a:rPr lang="en-US" sz="4000" b="1" smtClean="0">
                <a:latin typeface="Times New Roman" pitchFamily="18" charset="0"/>
                <a:cs typeface="Times New Roman" pitchFamily="18" charset="0"/>
              </a:rPr>
              <a:t>2/147</a:t>
            </a:r>
            <a:r>
              <a:rPr lang="en-US" sz="4000" smtClean="0">
                <a:latin typeface="Times New Roman" pitchFamily="18" charset="0"/>
                <a:cs typeface="Times New Roman" pitchFamily="18" charset="0"/>
              </a:rPr>
              <a:t>:</a:t>
            </a:r>
          </a:p>
          <a:p>
            <a:pPr algn="just"/>
            <a:r>
              <a:rPr lang="en-US" sz="4000" smtClean="0">
                <a:latin typeface="Times New Roman" pitchFamily="18" charset="0"/>
                <a:cs typeface="Times New Roman" pitchFamily="18" charset="0"/>
              </a:rPr>
              <a:t>a) Chợt </a:t>
            </a:r>
            <a:r>
              <a:rPr lang="en-US" sz="4000">
                <a:latin typeface="Times New Roman" pitchFamily="18" charset="0"/>
                <a:cs typeface="Times New Roman" pitchFamily="18" charset="0"/>
              </a:rPr>
              <a:t>ông lão lặng hẳn đi, chân tay nhủn ra, tưởng chừng như không cất lên được... Có tiếng nói léo xéo ở gian trên. Tiếng mụ chủ... Mụ nói cái gì vậy? Mụ nói cái gì lào xào thế? Trống ngực ông lão đập thình thịch</a:t>
            </a:r>
            <a:r>
              <a:rPr lang="en-US" sz="4000" smtClean="0">
                <a:latin typeface="Times New Roman" pitchFamily="18" charset="0"/>
                <a:cs typeface="Times New Roman" pitchFamily="18" charset="0"/>
              </a:rPr>
              <a:t>.</a:t>
            </a:r>
          </a:p>
          <a:p>
            <a:pPr algn="just"/>
            <a:r>
              <a:rPr lang="en-US" sz="4000" smtClean="0">
                <a:latin typeface="Times New Roman" pitchFamily="18" charset="0"/>
                <a:cs typeface="Times New Roman" pitchFamily="18" charset="0"/>
              </a:rPr>
              <a:t>b</a:t>
            </a:r>
            <a:r>
              <a:rPr lang="en-US" sz="4000">
                <a:latin typeface="Times New Roman" pitchFamily="18" charset="0"/>
                <a:cs typeface="Times New Roman" pitchFamily="18" charset="0"/>
              </a:rPr>
              <a:t>) Không hiểu sao nói đến đây, bác lái xe lại liếc cô gái. Cô bất giác đỏ mặt lên.</a:t>
            </a:r>
          </a:p>
          <a:p>
            <a:pPr algn="just"/>
            <a:r>
              <a:rPr lang="en-US" sz="4000">
                <a:latin typeface="Times New Roman" pitchFamily="18" charset="0"/>
                <a:cs typeface="Times New Roman" pitchFamily="18" charset="0"/>
              </a:rPr>
              <a:t> - Một anh thanh niên hai mươi bảy tuổi! Đây là đỉnh Yên Sơn, cao hơn hai nghìn sáu trăm mét. Anh ta làm công tác khí tượng kiêm vật lí địa cầu</a:t>
            </a:r>
            <a:r>
              <a:rPr lang="en-US" sz="4000" smtClean="0">
                <a:latin typeface="Times New Roman" pitchFamily="18" charset="0"/>
                <a:cs typeface="Times New Roman" pitchFamily="18" charset="0"/>
              </a:rPr>
              <a:t>.</a:t>
            </a:r>
            <a:endParaRPr lang="en-US" sz="4000">
              <a:latin typeface="Times New Roman" pitchFamily="18" charset="0"/>
              <a:cs typeface="Times New Roman" pitchFamily="18" charset="0"/>
            </a:endParaRPr>
          </a:p>
          <a:p>
            <a:pPr algn="just"/>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23298438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5401" y="44624"/>
            <a:ext cx="10729192" cy="6863417"/>
          </a:xfrm>
          <a:prstGeom prst="rect">
            <a:avLst/>
          </a:prstGeom>
        </p:spPr>
        <p:txBody>
          <a:bodyPr wrap="square">
            <a:spAutoFit/>
          </a:bodyPr>
          <a:lstStyle/>
          <a:p>
            <a:pPr algn="just"/>
            <a:r>
              <a:rPr lang="en-US" sz="4000" b="1" smtClean="0">
                <a:solidFill>
                  <a:srgbClr val="C00000"/>
                </a:solidFill>
                <a:latin typeface="Times New Roman" pitchFamily="18" charset="0"/>
                <a:cs typeface="Times New Roman" pitchFamily="18" charset="0"/>
              </a:rPr>
              <a:t>c</a:t>
            </a:r>
            <a:r>
              <a:rPr lang="en-US" sz="4000" b="1">
                <a:solidFill>
                  <a:srgbClr val="C00000"/>
                </a:solidFill>
                <a:latin typeface="Times New Roman" pitchFamily="18" charset="0"/>
                <a:cs typeface="Times New Roman" pitchFamily="18" charset="0"/>
              </a:rPr>
              <a:t>) </a:t>
            </a:r>
            <a:r>
              <a:rPr lang="en-US" sz="4000" smtClean="0">
                <a:latin typeface="Times New Roman" pitchFamily="18" charset="0"/>
                <a:cs typeface="Times New Roman" pitchFamily="18" charset="0"/>
              </a:rPr>
              <a:t>Tôi bỗng thẫn thờ, tiếc không nói nổi. Rõ ràng tôi không tiếc những viên đá. Mưa xong thì tạnh thôi. Mà tôi nhớ rõ một cái gì đấy, hình như mẹ tôi, cái cửa sổ, hoặc những ngôi sao to trên bầu trời thành phố […] </a:t>
            </a:r>
            <a:r>
              <a:rPr lang="en-US" sz="4000">
                <a:latin typeface="Times New Roman" pitchFamily="18" charset="0"/>
                <a:cs typeface="Times New Roman" pitchFamily="18" charset="0"/>
              </a:rPr>
              <a:t>Những ngọn điện trên quảng trường lung linh như những ngôi sao trong câu chuyện cổ tích nói về những xứ sở thần tiên. Hoa trong công viên. Những quả bóng sút vô tội vạ của bọn trẻ con trong một góc phố. Tiếng rao của bà bán xôi sáng có cái mủng đội trên đầu... Chao ôi, có thể là tất cả những cái đó.</a:t>
            </a:r>
          </a:p>
        </p:txBody>
      </p:sp>
    </p:spTree>
    <p:extLst>
      <p:ext uri="{BB962C8B-B14F-4D97-AF65-F5344CB8AC3E}">
        <p14:creationId xmlns:p14="http://schemas.microsoft.com/office/powerpoint/2010/main" val="3663240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767407" y="44624"/>
            <a:ext cx="10729193" cy="6740307"/>
          </a:xfrm>
          <a:prstGeom prst="rect">
            <a:avLst/>
          </a:prstGeom>
        </p:spPr>
        <p:txBody>
          <a:bodyPr wrap="square">
            <a:spAutoFit/>
          </a:bodyPr>
          <a:lstStyle/>
          <a:p>
            <a:pPr algn="just"/>
            <a:r>
              <a:rPr lang="en-US" sz="5200" b="1" smtClean="0">
                <a:solidFill>
                  <a:srgbClr val="C00000"/>
                </a:solidFill>
                <a:latin typeface="Times New Roman" pitchFamily="18" charset="0"/>
                <a:cs typeface="Times New Roman" pitchFamily="18" charset="0"/>
              </a:rPr>
              <a:t>4. </a:t>
            </a:r>
            <a:r>
              <a:rPr lang="en-US" sz="5200" b="1">
                <a:solidFill>
                  <a:srgbClr val="C00000"/>
                </a:solidFill>
                <a:latin typeface="Times New Roman" pitchFamily="18" charset="0"/>
                <a:cs typeface="Times New Roman" pitchFamily="18" charset="0"/>
              </a:rPr>
              <a:t>Số từ:</a:t>
            </a:r>
            <a:r>
              <a:rPr lang="en-US" sz="5200">
                <a:solidFill>
                  <a:srgbClr val="C00000"/>
                </a:solidFill>
                <a:latin typeface="Times New Roman" pitchFamily="18" charset="0"/>
                <a:cs typeface="Times New Roman" pitchFamily="18" charset="0"/>
              </a:rPr>
              <a:t> </a:t>
            </a:r>
            <a:r>
              <a:rPr lang="en-US" sz="5200">
                <a:latin typeface="Times New Roman" pitchFamily="18" charset="0"/>
                <a:cs typeface="Times New Roman" pitchFamily="18" charset="0"/>
              </a:rPr>
              <a:t>Là những từ chỉ số lượng và số thứ </a:t>
            </a:r>
            <a:r>
              <a:rPr lang="en-US" sz="5200" smtClean="0">
                <a:latin typeface="Times New Roman" pitchFamily="18" charset="0"/>
                <a:cs typeface="Times New Roman" pitchFamily="18" charset="0"/>
              </a:rPr>
              <a:t>tự. </a:t>
            </a:r>
            <a:endParaRPr lang="en-US" sz="5200">
              <a:latin typeface="Times New Roman" pitchFamily="18" charset="0"/>
              <a:cs typeface="Times New Roman" pitchFamily="18" charset="0"/>
            </a:endParaRPr>
          </a:p>
          <a:p>
            <a:pPr algn="just"/>
            <a:r>
              <a:rPr lang="en-US" sz="5200" b="1" smtClean="0">
                <a:solidFill>
                  <a:srgbClr val="C00000"/>
                </a:solidFill>
                <a:latin typeface="Times New Roman" pitchFamily="18" charset="0"/>
                <a:cs typeface="Times New Roman" pitchFamily="18" charset="0"/>
              </a:rPr>
              <a:t>5. Đại từ</a:t>
            </a:r>
            <a:r>
              <a:rPr lang="en-US" sz="5200" b="1">
                <a:solidFill>
                  <a:srgbClr val="C00000"/>
                </a:solidFill>
                <a:latin typeface="Times New Roman" pitchFamily="18" charset="0"/>
                <a:cs typeface="Times New Roman" pitchFamily="18" charset="0"/>
              </a:rPr>
              <a:t>:</a:t>
            </a:r>
            <a:r>
              <a:rPr lang="en-US" sz="5200">
                <a:solidFill>
                  <a:srgbClr val="C00000"/>
                </a:solidFill>
                <a:latin typeface="Times New Roman" pitchFamily="18" charset="0"/>
                <a:cs typeface="Times New Roman" pitchFamily="18" charset="0"/>
              </a:rPr>
              <a:t> </a:t>
            </a:r>
            <a:r>
              <a:rPr lang="vi-VN" sz="5200">
                <a:latin typeface="Times New Roman" panose="02020603050405020304" pitchFamily="18" charset="0"/>
                <a:cs typeface="Times New Roman" panose="02020603050405020304" pitchFamily="18" charset="0"/>
              </a:rPr>
              <a:t>Đại từ là các từ ngữ được dùng để xưng hô hay dùng để thay thế các danh từ, động từ, tính từ hoặc cụm danh từ, cụm động từ, cụm tính từ trong câu, với mục đích tránh lặp lại các từ ngữ nhiều lần</a:t>
            </a:r>
            <a:r>
              <a:rPr lang="vi-VN" sz="5200" smtClean="0">
                <a:latin typeface="Times New Roman" panose="02020603050405020304" pitchFamily="18" charset="0"/>
                <a:cs typeface="Times New Roman" panose="02020603050405020304" pitchFamily="18" charset="0"/>
              </a:rPr>
              <a:t>.</a:t>
            </a:r>
            <a:endParaRPr lang="en-US" sz="5200">
              <a:latin typeface="Times New Roman" pitchFamily="18" charset="0"/>
              <a:cs typeface="Times New Roman" pitchFamily="18" charset="0"/>
            </a:endParaRPr>
          </a:p>
        </p:txBody>
      </p:sp>
    </p:spTree>
    <p:extLst>
      <p:ext uri="{BB962C8B-B14F-4D97-AF65-F5344CB8AC3E}">
        <p14:creationId xmlns:p14="http://schemas.microsoft.com/office/powerpoint/2010/main" val="534048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3370" y="44624"/>
            <a:ext cx="11197245" cy="3170099"/>
          </a:xfrm>
          <a:prstGeom prst="rect">
            <a:avLst/>
          </a:prstGeom>
        </p:spPr>
        <p:txBody>
          <a:bodyPr wrap="square">
            <a:spAutoFit/>
          </a:bodyPr>
          <a:lstStyle/>
          <a:p>
            <a:pPr algn="just"/>
            <a:r>
              <a:rPr lang="en-US" sz="4000" b="1" smtClean="0">
                <a:latin typeface="Times New Roman" pitchFamily="18" charset="0"/>
                <a:cs typeface="Times New Roman" pitchFamily="18" charset="0"/>
              </a:rPr>
              <a:t>2.a</a:t>
            </a:r>
            <a:r>
              <a:rPr lang="en-US" sz="4000" b="1">
                <a:latin typeface="Times New Roman" pitchFamily="18" charset="0"/>
                <a:cs typeface="Times New Roman" pitchFamily="18" charset="0"/>
              </a:rPr>
              <a:t>) Chợt ông lão lặng hẳn đi, chân tay nhủn ra, tưởng chừng như không cất lên được</a:t>
            </a:r>
            <a:r>
              <a:rPr lang="en-US" sz="4000" b="1">
                <a:solidFill>
                  <a:srgbClr val="0000FF"/>
                </a:solidFill>
                <a:latin typeface="Times New Roman" pitchFamily="18" charset="0"/>
                <a:cs typeface="Times New Roman" pitchFamily="18" charset="0"/>
              </a:rPr>
              <a:t>... Có tiếng nói léo xéo ở gian trên. Tiếng mụ chủ... </a:t>
            </a:r>
            <a:r>
              <a:rPr lang="en-US" sz="4000" b="1">
                <a:latin typeface="Times New Roman" pitchFamily="18" charset="0"/>
                <a:cs typeface="Times New Roman" pitchFamily="18" charset="0"/>
              </a:rPr>
              <a:t>Mụ nói cái gì vậy? Mụ nói cái gì lào xào thế? Trống ngực ông lão đập thình </a:t>
            </a:r>
            <a:r>
              <a:rPr lang="en-US" sz="4000" b="1" smtClean="0">
                <a:latin typeface="Times New Roman" pitchFamily="18" charset="0"/>
                <a:cs typeface="Times New Roman" pitchFamily="18" charset="0"/>
              </a:rPr>
              <a:t>thịch.</a:t>
            </a:r>
            <a:endParaRPr lang="en-US" sz="4000" b="1">
              <a:latin typeface="Times New Roman" pitchFamily="18" charset="0"/>
              <a:cs typeface="Times New Roman" pitchFamily="18" charset="0"/>
            </a:endParaRPr>
          </a:p>
        </p:txBody>
      </p:sp>
      <p:sp>
        <p:nvSpPr>
          <p:cNvPr id="5" name="Rectangle 4"/>
          <p:cNvSpPr/>
          <p:nvPr/>
        </p:nvSpPr>
        <p:spPr>
          <a:xfrm>
            <a:off x="5711957" y="1232333"/>
            <a:ext cx="2832315"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__________</a:t>
            </a:r>
            <a:endParaRPr lang="en-US" sz="4000">
              <a:solidFill>
                <a:srgbClr val="C00000"/>
              </a:solidFill>
              <a:latin typeface="Times New Roman" pitchFamily="18" charset="0"/>
              <a:cs typeface="Times New Roman" pitchFamily="18" charset="0"/>
            </a:endParaRPr>
          </a:p>
        </p:txBody>
      </p:sp>
      <p:sp>
        <p:nvSpPr>
          <p:cNvPr id="6" name="Rectangle 5"/>
          <p:cNvSpPr/>
          <p:nvPr/>
        </p:nvSpPr>
        <p:spPr>
          <a:xfrm>
            <a:off x="443371" y="1251458"/>
            <a:ext cx="5148573"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_________________</a:t>
            </a:r>
            <a:endParaRPr lang="en-US" sz="4000">
              <a:solidFill>
                <a:srgbClr val="C00000"/>
              </a:solidFill>
              <a:latin typeface="Times New Roman" pitchFamily="18" charset="0"/>
              <a:cs typeface="Times New Roman" pitchFamily="18" charset="0"/>
            </a:endParaRPr>
          </a:p>
        </p:txBody>
      </p:sp>
      <p:sp>
        <p:nvSpPr>
          <p:cNvPr id="7" name="Rectangle 6"/>
          <p:cNvSpPr/>
          <p:nvPr/>
        </p:nvSpPr>
        <p:spPr>
          <a:xfrm>
            <a:off x="9408368" y="632882"/>
            <a:ext cx="2232248"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______</a:t>
            </a:r>
            <a:endParaRPr lang="en-US" sz="4000">
              <a:solidFill>
                <a:srgbClr val="C00000"/>
              </a:solidFill>
              <a:latin typeface="Times New Roman" pitchFamily="18" charset="0"/>
              <a:cs typeface="Times New Roman" pitchFamily="18" charset="0"/>
            </a:endParaRPr>
          </a:p>
        </p:txBody>
      </p:sp>
      <p:sp>
        <p:nvSpPr>
          <p:cNvPr id="8" name="Rectangle 7"/>
          <p:cNvSpPr/>
          <p:nvPr/>
        </p:nvSpPr>
        <p:spPr>
          <a:xfrm>
            <a:off x="443369" y="3283237"/>
            <a:ext cx="11197245" cy="3170099"/>
          </a:xfrm>
          <a:prstGeom prst="rect">
            <a:avLst/>
          </a:prstGeom>
        </p:spPr>
        <p:txBody>
          <a:bodyPr wrap="square">
            <a:spAutoFit/>
          </a:bodyPr>
          <a:lstStyle/>
          <a:p>
            <a:pPr algn="just"/>
            <a:r>
              <a:rPr lang="en-US" sz="4000" b="1" smtClean="0">
                <a:latin typeface="Times New Roman" pitchFamily="18" charset="0"/>
                <a:cs typeface="Times New Roman" pitchFamily="18" charset="0"/>
              </a:rPr>
              <a:t>b</a:t>
            </a:r>
            <a:r>
              <a:rPr lang="en-US" sz="4000" b="1">
                <a:latin typeface="Times New Roman" pitchFamily="18" charset="0"/>
                <a:cs typeface="Times New Roman" pitchFamily="18" charset="0"/>
              </a:rPr>
              <a:t>) Không hiểu sao nói đến đây, bác lái xe lại liếc cô gái. Cô bất giác đỏ mặt lên.</a:t>
            </a:r>
          </a:p>
          <a:p>
            <a:pPr algn="just"/>
            <a:r>
              <a:rPr lang="en-US" sz="4000" b="1">
                <a:latin typeface="Times New Roman" pitchFamily="18" charset="0"/>
                <a:cs typeface="Times New Roman" pitchFamily="18" charset="0"/>
              </a:rPr>
              <a:t> - Một anh thanh niên hai mươi bảy tuổi! Đây là đỉnh Yên Sơn, cao hơn hai nghìn sáu trăm mét. Anh ta làm công tác khí tượng kiêm vật lí địa cầu.</a:t>
            </a:r>
          </a:p>
        </p:txBody>
      </p:sp>
      <p:sp>
        <p:nvSpPr>
          <p:cNvPr id="9" name="Rectangle 8"/>
          <p:cNvSpPr/>
          <p:nvPr/>
        </p:nvSpPr>
        <p:spPr>
          <a:xfrm>
            <a:off x="983432" y="4491818"/>
            <a:ext cx="8928992" cy="707886"/>
          </a:xfrm>
          <a:prstGeom prst="rect">
            <a:avLst/>
          </a:prstGeom>
        </p:spPr>
        <p:txBody>
          <a:bodyPr wrap="square">
            <a:spAutoFit/>
          </a:bodyPr>
          <a:lstStyle/>
          <a:p>
            <a:pPr algn="ctr"/>
            <a:r>
              <a:rPr lang="en-US" sz="4000" b="1" smtClean="0">
                <a:solidFill>
                  <a:srgbClr val="C00000"/>
                </a:solidFill>
                <a:latin typeface="Times New Roman" pitchFamily="18" charset="0"/>
                <a:cs typeface="Times New Roman" pitchFamily="18" charset="0"/>
              </a:rPr>
              <a:t>__________________________________</a:t>
            </a:r>
            <a:endParaRPr lang="en-US" sz="400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85866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ircle(in)">
                                      <p:cBhvr>
                                        <p:cTn id="26" dur="2000"/>
                                        <p:tgtEl>
                                          <p:spTgt spid="8"/>
                                        </p:tgtEl>
                                      </p:cBhvr>
                                    </p:animEffect>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5401" y="44624"/>
            <a:ext cx="10729192" cy="6863417"/>
          </a:xfrm>
          <a:prstGeom prst="rect">
            <a:avLst/>
          </a:prstGeom>
        </p:spPr>
        <p:txBody>
          <a:bodyPr wrap="square">
            <a:spAutoFit/>
          </a:bodyPr>
          <a:lstStyle/>
          <a:p>
            <a:pPr algn="just"/>
            <a:r>
              <a:rPr lang="en-US" sz="4000" b="1" smtClean="0">
                <a:solidFill>
                  <a:srgbClr val="C00000"/>
                </a:solidFill>
                <a:latin typeface="Times New Roman" pitchFamily="18" charset="0"/>
                <a:cs typeface="Times New Roman" pitchFamily="18" charset="0"/>
              </a:rPr>
              <a:t>2/147. c</a:t>
            </a:r>
            <a:r>
              <a:rPr lang="en-US" sz="4000" b="1">
                <a:solidFill>
                  <a:srgbClr val="C00000"/>
                </a:solidFill>
                <a:latin typeface="Times New Roman" pitchFamily="18" charset="0"/>
                <a:cs typeface="Times New Roman" pitchFamily="18" charset="0"/>
              </a:rPr>
              <a:t>) </a:t>
            </a:r>
            <a:r>
              <a:rPr lang="en-US" sz="4000" smtClean="0">
                <a:latin typeface="Times New Roman" pitchFamily="18" charset="0"/>
                <a:cs typeface="Times New Roman" pitchFamily="18" charset="0"/>
              </a:rPr>
              <a:t>Tôi bỗng thẫn thờ, tiếc không nói nổi. Rõ ràng tôi không tiếc những viên đá. Mưa xong thì tạnh thôi. Mà tôi nhớ rõ một cái gì đấy, hình như mẹ tôi, cái cửa sổ, hoặc những ngôi sao to trên bầu trời thành phố […] </a:t>
            </a:r>
            <a:r>
              <a:rPr lang="en-US" sz="4000">
                <a:latin typeface="Times New Roman" pitchFamily="18" charset="0"/>
                <a:cs typeface="Times New Roman" pitchFamily="18" charset="0"/>
              </a:rPr>
              <a:t>Những ngọn điện trên quảng trường lung linh như những ngôi sao trong câu chuyện cổ tích nói về những xứ sở thần tiên. Hoa trong công viên. Những quả bóng sút vô tội vạ của bọn trẻ con trong một góc phố. Tiếng rao của bà bán xôi sáng có cái mủng đội trên đầu... Chao ôi, có thể là tất cả những cái đó.</a:t>
            </a:r>
          </a:p>
        </p:txBody>
      </p:sp>
    </p:spTree>
    <p:extLst>
      <p:ext uri="{BB962C8B-B14F-4D97-AF65-F5344CB8AC3E}">
        <p14:creationId xmlns:p14="http://schemas.microsoft.com/office/powerpoint/2010/main" val="4388764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8544" y="44625"/>
            <a:ext cx="11041227" cy="6740307"/>
          </a:xfrm>
          <a:prstGeom prst="rect">
            <a:avLst/>
          </a:prstGeom>
        </p:spPr>
        <p:txBody>
          <a:bodyPr wrap="square">
            <a:spAutoFit/>
          </a:bodyPr>
          <a:lstStyle/>
          <a:p>
            <a:pPr algn="just"/>
            <a:r>
              <a:rPr lang="en-US" sz="4800" smtClean="0">
                <a:latin typeface="Times New Roman" pitchFamily="18" charset="0"/>
                <a:cs typeface="Times New Roman" pitchFamily="18" charset="0"/>
              </a:rPr>
              <a:t>2.c</a:t>
            </a:r>
            <a:r>
              <a:rPr lang="en-US" sz="4800">
                <a:latin typeface="Times New Roman" pitchFamily="18" charset="0"/>
                <a:cs typeface="Times New Roman" pitchFamily="18" charset="0"/>
              </a:rPr>
              <a:t>) </a:t>
            </a:r>
            <a:r>
              <a:rPr lang="en-US" sz="4800" smtClean="0">
                <a:latin typeface="Times New Roman" pitchFamily="18" charset="0"/>
                <a:cs typeface="Times New Roman" pitchFamily="18" charset="0"/>
              </a:rPr>
              <a:t>[...]. </a:t>
            </a:r>
            <a:r>
              <a:rPr lang="en-US" sz="4800" b="1">
                <a:latin typeface="Times New Roman" pitchFamily="18" charset="0"/>
                <a:cs typeface="Times New Roman" pitchFamily="18" charset="0"/>
              </a:rPr>
              <a:t>Những ngọn điện trên quảng trường lung linh như những ngôi sao trong câu chuyện cổ tích nói về những xứ sở thần tiên. Hoa trong công viên. Những quả bóng sút vô tội vạ của bọn trẻ con trong một góc phố. Tiếng rao của bà bán xôi sáng có cái mủng đội trên đầu</a:t>
            </a:r>
            <a:r>
              <a:rPr lang="en-US" sz="4800" b="1" smtClean="0">
                <a:latin typeface="Times New Roman" pitchFamily="18" charset="0"/>
                <a:cs typeface="Times New Roman" pitchFamily="18" charset="0"/>
              </a:rPr>
              <a:t>... Chao </a:t>
            </a:r>
            <a:r>
              <a:rPr lang="en-US" sz="4800" b="1">
                <a:latin typeface="Times New Roman" pitchFamily="18" charset="0"/>
                <a:cs typeface="Times New Roman" pitchFamily="18" charset="0"/>
              </a:rPr>
              <a:t>ôi, có thể là tất cả những cái đó</a:t>
            </a:r>
            <a:r>
              <a:rPr lang="en-US" sz="4800" b="1" smtClean="0">
                <a:latin typeface="Times New Roman" pitchFamily="18" charset="0"/>
                <a:cs typeface="Times New Roman" pitchFamily="18" charset="0"/>
              </a:rPr>
              <a:t>. </a:t>
            </a:r>
          </a:p>
          <a:p>
            <a:pPr algn="just"/>
            <a:r>
              <a:rPr lang="en-US" sz="4800" b="1" smtClean="0">
                <a:solidFill>
                  <a:srgbClr val="C00000"/>
                </a:solidFill>
                <a:latin typeface="Times New Roman" pitchFamily="18" charset="0"/>
                <a:cs typeface="Times New Roman" pitchFamily="18" charset="0"/>
                <a:sym typeface="Wingdings 3"/>
              </a:rPr>
              <a:t> Câu đặc biệt.</a:t>
            </a:r>
            <a:r>
              <a:rPr lang="en-US" sz="4800" b="1" smtClean="0">
                <a:solidFill>
                  <a:srgbClr val="C00000"/>
                </a:solidFill>
                <a:latin typeface="Times New Roman" pitchFamily="18" charset="0"/>
                <a:cs typeface="Times New Roman" pitchFamily="18" charset="0"/>
              </a:rPr>
              <a:t> </a:t>
            </a:r>
            <a:endParaRPr lang="en-US" sz="4800"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530891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2" y="44624"/>
            <a:ext cx="11017224" cy="1323439"/>
          </a:xfrm>
          <a:prstGeom prst="rect">
            <a:avLst/>
          </a:prstGeom>
        </p:spPr>
        <p:txBody>
          <a:bodyPr wrap="square">
            <a:spAutoFit/>
          </a:bodyPr>
          <a:lstStyle/>
          <a:p>
            <a:pPr algn="just"/>
            <a:r>
              <a:rPr lang="en-US" sz="4000" b="1" smtClean="0">
                <a:solidFill>
                  <a:srgbClr val="C00000"/>
                </a:solidFill>
                <a:latin typeface="Times New Roman" pitchFamily="18" charset="0"/>
                <a:cs typeface="Times New Roman" pitchFamily="18" charset="0"/>
              </a:rPr>
              <a:t>II. </a:t>
            </a:r>
            <a:r>
              <a:rPr lang="en-US" sz="4000" b="1">
                <a:solidFill>
                  <a:srgbClr val="C00000"/>
                </a:solidFill>
                <a:latin typeface="Times New Roman" pitchFamily="18" charset="0"/>
                <a:cs typeface="Times New Roman" pitchFamily="18" charset="0"/>
              </a:rPr>
              <a:t>Câu ghép: </a:t>
            </a:r>
            <a:r>
              <a:rPr lang="en-US" sz="4000" b="1">
                <a:latin typeface="Times New Roman" pitchFamily="18" charset="0"/>
                <a:cs typeface="Times New Roman" pitchFamily="18" charset="0"/>
              </a:rPr>
              <a:t>có hai hay nhiều cụm chủ vị không bao chứa nhau tạo thành.</a:t>
            </a:r>
          </a:p>
        </p:txBody>
      </p:sp>
      <p:sp>
        <p:nvSpPr>
          <p:cNvPr id="6" name="Rectangle 5"/>
          <p:cNvSpPr/>
          <p:nvPr/>
        </p:nvSpPr>
        <p:spPr>
          <a:xfrm>
            <a:off x="623392" y="1412776"/>
            <a:ext cx="11017223" cy="707886"/>
          </a:xfrm>
          <a:prstGeom prst="rect">
            <a:avLst/>
          </a:prstGeom>
        </p:spPr>
        <p:txBody>
          <a:bodyPr wrap="square">
            <a:spAutoFit/>
          </a:bodyPr>
          <a:lstStyle/>
          <a:p>
            <a:pPr algn="just"/>
            <a:r>
              <a:rPr lang="en-US" sz="4000" b="1" smtClean="0">
                <a:solidFill>
                  <a:srgbClr val="0000FF"/>
                </a:solidFill>
                <a:latin typeface="Times New Roman" pitchFamily="18" charset="0"/>
                <a:cs typeface="Times New Roman" pitchFamily="18" charset="0"/>
              </a:rPr>
              <a:t>BT.1, trang 147. Tìm </a:t>
            </a:r>
            <a:r>
              <a:rPr lang="en-US" sz="4000" b="1">
                <a:solidFill>
                  <a:srgbClr val="0000FF"/>
                </a:solidFill>
                <a:latin typeface="Times New Roman" pitchFamily="18" charset="0"/>
                <a:cs typeface="Times New Roman" pitchFamily="18" charset="0"/>
              </a:rPr>
              <a:t>câu </a:t>
            </a:r>
            <a:r>
              <a:rPr lang="en-US" sz="4000" b="1" smtClean="0">
                <a:solidFill>
                  <a:srgbClr val="0000FF"/>
                </a:solidFill>
                <a:latin typeface="Times New Roman" pitchFamily="18" charset="0"/>
                <a:cs typeface="Times New Roman" pitchFamily="18" charset="0"/>
              </a:rPr>
              <a:t>ghép + BT.2 trang 148</a:t>
            </a:r>
            <a:endParaRPr lang="en-US" sz="4000" b="1">
              <a:solidFill>
                <a:srgbClr val="0000FF"/>
              </a:solidFill>
              <a:latin typeface="Times New Roman" pitchFamily="18" charset="0"/>
              <a:cs typeface="Times New Roman" pitchFamily="18" charset="0"/>
            </a:endParaRPr>
          </a:p>
        </p:txBody>
      </p:sp>
      <p:sp>
        <p:nvSpPr>
          <p:cNvPr id="5" name="Rectangle 4"/>
          <p:cNvSpPr/>
          <p:nvPr/>
        </p:nvSpPr>
        <p:spPr>
          <a:xfrm>
            <a:off x="623392" y="2132856"/>
            <a:ext cx="11017223" cy="3785652"/>
          </a:xfrm>
          <a:prstGeom prst="rect">
            <a:avLst/>
          </a:prstGeom>
        </p:spPr>
        <p:txBody>
          <a:bodyPr wrap="square">
            <a:spAutoFit/>
          </a:bodyPr>
          <a:lstStyle/>
          <a:p>
            <a:pPr algn="just"/>
            <a:r>
              <a:rPr lang="en-US" sz="4000" b="1">
                <a:latin typeface="Times New Roman" pitchFamily="18" charset="0"/>
                <a:cs typeface="Times New Roman" pitchFamily="18" charset="0"/>
              </a:rPr>
              <a:t>a) Tác phẩm nghệ thuật nào cũng xây dựng bằng nghệ thuật mượn ở thực tại. Nhưng nghệ sĩ không những ghi lại những cái có rồi mà còn muốn nói một điều mới mẻ. Anh gửi vào tác phẩm một lá thư, một lời nhắn nhủ, anh muốn đem một phần của mình đóng góp vào đời sống chung quanh.</a:t>
            </a:r>
          </a:p>
        </p:txBody>
      </p:sp>
      <p:sp>
        <p:nvSpPr>
          <p:cNvPr id="7" name="Rectangle 6"/>
          <p:cNvSpPr/>
          <p:nvPr/>
        </p:nvSpPr>
        <p:spPr>
          <a:xfrm>
            <a:off x="623392" y="2132856"/>
            <a:ext cx="11017223" cy="3785652"/>
          </a:xfrm>
          <a:prstGeom prst="rect">
            <a:avLst/>
          </a:prstGeom>
        </p:spPr>
        <p:txBody>
          <a:bodyPr wrap="square">
            <a:spAutoFit/>
          </a:bodyPr>
          <a:lstStyle/>
          <a:p>
            <a:pPr algn="just"/>
            <a:r>
              <a:rPr lang="en-US" sz="4000" b="1">
                <a:latin typeface="Times New Roman" pitchFamily="18" charset="0"/>
                <a:cs typeface="Times New Roman" pitchFamily="18" charset="0"/>
              </a:rPr>
              <a:t>a) Tác phẩm nghệ thuật nào cũng xây dựng bằng nghệ thuật mượn ở thực tại. Nhưng nghệ sĩ không những ghi lại những cái có rồi mà còn muốn nói một điều mới mẻ. </a:t>
            </a:r>
            <a:r>
              <a:rPr lang="en-US" sz="4000" b="1">
                <a:solidFill>
                  <a:srgbClr val="0000FF"/>
                </a:solidFill>
                <a:latin typeface="Times New Roman" pitchFamily="18" charset="0"/>
                <a:cs typeface="Times New Roman" pitchFamily="18" charset="0"/>
              </a:rPr>
              <a:t>Anh gửi vào tác phẩm một lá thư, một lời nhắn nhủ, anh muốn đem một phần của mình đóng góp vào đời sống chung quanh</a:t>
            </a:r>
            <a:r>
              <a:rPr lang="en-US" sz="4000" b="1">
                <a:latin typeface="Times New Roman" pitchFamily="18" charset="0"/>
                <a:cs typeface="Times New Roman" pitchFamily="18" charset="0"/>
              </a:rPr>
              <a:t>.</a:t>
            </a:r>
          </a:p>
        </p:txBody>
      </p:sp>
      <p:sp>
        <p:nvSpPr>
          <p:cNvPr id="2" name="Rounded Rectangle 1"/>
          <p:cNvSpPr/>
          <p:nvPr/>
        </p:nvSpPr>
        <p:spPr>
          <a:xfrm>
            <a:off x="3359696" y="5990516"/>
            <a:ext cx="5472608" cy="7508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rPr>
              <a:t>Quan hệ bổ sung</a:t>
            </a:r>
            <a:endParaRPr lang="en-US" sz="4000"/>
          </a:p>
        </p:txBody>
      </p:sp>
    </p:spTree>
    <p:extLst>
      <p:ext uri="{BB962C8B-B14F-4D97-AF65-F5344CB8AC3E}">
        <p14:creationId xmlns:p14="http://schemas.microsoft.com/office/powerpoint/2010/main" val="212184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1384" y="-27384"/>
            <a:ext cx="11089232" cy="3170099"/>
          </a:xfrm>
          <a:prstGeom prst="rect">
            <a:avLst/>
          </a:prstGeom>
        </p:spPr>
        <p:txBody>
          <a:bodyPr wrap="square">
            <a:spAutoFit/>
          </a:bodyPr>
          <a:lstStyle/>
          <a:p>
            <a:pPr algn="just"/>
            <a:r>
              <a:rPr lang="en-US" sz="4000" b="1" smtClean="0">
                <a:latin typeface="Times New Roman" pitchFamily="18" charset="0"/>
                <a:cs typeface="Times New Roman" pitchFamily="18" charset="0"/>
              </a:rPr>
              <a:t>b</a:t>
            </a:r>
            <a:r>
              <a:rPr lang="en-US" sz="4000" b="1">
                <a:latin typeface="Times New Roman" pitchFamily="18" charset="0"/>
                <a:cs typeface="Times New Roman" pitchFamily="18" charset="0"/>
              </a:rPr>
              <a:t>) Tôi rửa cho Nho bằng nước đun sôi trên bếp than. Bông băng trắng. Vết thương không sâu lắm, vào phần mềm. Nhưng vì bom nổ gần, Nho bị </a:t>
            </a:r>
            <a:r>
              <a:rPr lang="en-US" sz="4000" b="1" smtClean="0">
                <a:latin typeface="Times New Roman" pitchFamily="18" charset="0"/>
                <a:cs typeface="Times New Roman" pitchFamily="18" charset="0"/>
              </a:rPr>
              <a:t>choáng</a:t>
            </a:r>
            <a:r>
              <a:rPr lang="en-US" sz="4000" b="1" i="1">
                <a:latin typeface="Times New Roman" pitchFamily="18" charset="0"/>
                <a:cs typeface="Times New Roman" pitchFamily="18" charset="0"/>
              </a:rPr>
              <a:t>.</a:t>
            </a:r>
            <a:r>
              <a:rPr lang="en-US" sz="4000" b="1">
                <a:latin typeface="Times New Roman" pitchFamily="18" charset="0"/>
                <a:cs typeface="Times New Roman" pitchFamily="18" charset="0"/>
              </a:rPr>
              <a:t> Tôi tiêm cho Nho. Nho lim dim mắt, dễ chịu</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5" name="Rectangle 4"/>
          <p:cNvSpPr/>
          <p:nvPr/>
        </p:nvSpPr>
        <p:spPr>
          <a:xfrm>
            <a:off x="551384" y="-27384"/>
            <a:ext cx="11089232" cy="3170099"/>
          </a:xfrm>
          <a:prstGeom prst="rect">
            <a:avLst/>
          </a:prstGeom>
        </p:spPr>
        <p:txBody>
          <a:bodyPr wrap="square">
            <a:spAutoFit/>
          </a:bodyPr>
          <a:lstStyle/>
          <a:p>
            <a:pPr algn="just"/>
            <a:r>
              <a:rPr lang="en-US" sz="4000" b="1" smtClean="0">
                <a:latin typeface="Times New Roman" pitchFamily="18" charset="0"/>
                <a:cs typeface="Times New Roman" pitchFamily="18" charset="0"/>
              </a:rPr>
              <a:t>b</a:t>
            </a:r>
            <a:r>
              <a:rPr lang="en-US" sz="4000" b="1">
                <a:latin typeface="Times New Roman" pitchFamily="18" charset="0"/>
                <a:cs typeface="Times New Roman" pitchFamily="18" charset="0"/>
              </a:rPr>
              <a:t>) Tôi rửa cho Nho bằng nước đun sôi trên bếp than. Bông băng trắng. Vết thương không sâu lắm, vào phần mềm. </a:t>
            </a:r>
            <a:r>
              <a:rPr lang="en-US" sz="4000" b="1">
                <a:solidFill>
                  <a:srgbClr val="0000FF"/>
                </a:solidFill>
                <a:latin typeface="Times New Roman" pitchFamily="18" charset="0"/>
                <a:cs typeface="Times New Roman" pitchFamily="18" charset="0"/>
              </a:rPr>
              <a:t>Nhưng vì bom nổ gần, Nho bị </a:t>
            </a:r>
            <a:r>
              <a:rPr lang="en-US" sz="4000" b="1" smtClean="0">
                <a:solidFill>
                  <a:srgbClr val="0000FF"/>
                </a:solidFill>
                <a:latin typeface="Times New Roman" pitchFamily="18" charset="0"/>
                <a:cs typeface="Times New Roman" pitchFamily="18" charset="0"/>
              </a:rPr>
              <a:t>choáng</a:t>
            </a:r>
            <a:r>
              <a:rPr lang="en-US" sz="4000" b="1" i="1">
                <a:latin typeface="Times New Roman" pitchFamily="18" charset="0"/>
                <a:cs typeface="Times New Roman" pitchFamily="18" charset="0"/>
              </a:rPr>
              <a:t>.</a:t>
            </a:r>
            <a:r>
              <a:rPr lang="en-US" sz="4000" b="1">
                <a:latin typeface="Times New Roman" pitchFamily="18" charset="0"/>
                <a:cs typeface="Times New Roman" pitchFamily="18" charset="0"/>
              </a:rPr>
              <a:t> Tôi tiêm cho Nho. Nho lim dim mắt, dễ chịu</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6" name="Rectangle 5"/>
          <p:cNvSpPr/>
          <p:nvPr/>
        </p:nvSpPr>
        <p:spPr>
          <a:xfrm>
            <a:off x="551384" y="3466743"/>
            <a:ext cx="11089232" cy="2554545"/>
          </a:xfrm>
          <a:prstGeom prst="rect">
            <a:avLst/>
          </a:prstGeom>
        </p:spPr>
        <p:txBody>
          <a:bodyPr wrap="square">
            <a:spAutoFit/>
          </a:bodyPr>
          <a:lstStyle/>
          <a:p>
            <a:pPr algn="just"/>
            <a:r>
              <a:rPr lang="en-US" sz="4000" b="1">
                <a:latin typeface="Times New Roman" pitchFamily="18" charset="0"/>
                <a:cs typeface="Times New Roman" pitchFamily="18" charset="0"/>
              </a:rPr>
              <a:t>c) </a:t>
            </a:r>
            <a:r>
              <a:rPr lang="en-US" sz="4000" b="1" smtClean="0">
                <a:latin typeface="Times New Roman" pitchFamily="18" charset="0"/>
                <a:cs typeface="Times New Roman" pitchFamily="18" charset="0"/>
              </a:rPr>
              <a:t>Ông </a:t>
            </a:r>
            <a:r>
              <a:rPr lang="en-US" sz="4000" b="1">
                <a:latin typeface="Times New Roman" pitchFamily="18" charset="0"/>
                <a:cs typeface="Times New Roman" pitchFamily="18" charset="0"/>
              </a:rPr>
              <a:t>lão vừa nói vừa chăm chắm nhìn vào cái bộ mặt lì xì của người bà con họ bên ngoại dãn ra vì kinh ngạc ấy mà ông lão hả hê cả lòng. Ông thấy cái lăng ấy một phần như có ông.</a:t>
            </a:r>
          </a:p>
        </p:txBody>
      </p:sp>
      <p:sp>
        <p:nvSpPr>
          <p:cNvPr id="7" name="Rounded Rectangle 6"/>
          <p:cNvSpPr/>
          <p:nvPr/>
        </p:nvSpPr>
        <p:spPr>
          <a:xfrm>
            <a:off x="3359696" y="2636912"/>
            <a:ext cx="5472608" cy="7508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rPr>
              <a:t>Quan hệ nguyên nhân</a:t>
            </a:r>
            <a:endParaRPr lang="en-US" sz="4000"/>
          </a:p>
        </p:txBody>
      </p:sp>
      <p:sp>
        <p:nvSpPr>
          <p:cNvPr id="8" name="Rounded Rectangle 7"/>
          <p:cNvSpPr/>
          <p:nvPr/>
        </p:nvSpPr>
        <p:spPr>
          <a:xfrm>
            <a:off x="3359696" y="5990516"/>
            <a:ext cx="5472608" cy="7508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rPr>
              <a:t>Quan hệ bổ sung</a:t>
            </a:r>
            <a:endParaRPr lang="en-US" sz="4000"/>
          </a:p>
        </p:txBody>
      </p:sp>
      <p:sp>
        <p:nvSpPr>
          <p:cNvPr id="9" name="Rectangle 8"/>
          <p:cNvSpPr/>
          <p:nvPr/>
        </p:nvSpPr>
        <p:spPr>
          <a:xfrm>
            <a:off x="551384" y="3458496"/>
            <a:ext cx="11089232" cy="2554545"/>
          </a:xfrm>
          <a:prstGeom prst="rect">
            <a:avLst/>
          </a:prstGeom>
        </p:spPr>
        <p:txBody>
          <a:bodyPr wrap="square">
            <a:spAutoFit/>
          </a:bodyPr>
          <a:lstStyle/>
          <a:p>
            <a:pPr algn="just"/>
            <a:r>
              <a:rPr lang="en-US" sz="4000" b="1">
                <a:latin typeface="Times New Roman" pitchFamily="18" charset="0"/>
                <a:cs typeface="Times New Roman" pitchFamily="18" charset="0"/>
              </a:rPr>
              <a:t>c) </a:t>
            </a:r>
            <a:r>
              <a:rPr lang="en-US" sz="4000" b="1" smtClean="0">
                <a:solidFill>
                  <a:srgbClr val="0000FF"/>
                </a:solidFill>
                <a:latin typeface="Times New Roman" pitchFamily="18" charset="0"/>
                <a:cs typeface="Times New Roman" pitchFamily="18" charset="0"/>
              </a:rPr>
              <a:t>Ông </a:t>
            </a:r>
            <a:r>
              <a:rPr lang="en-US" sz="4000" b="1">
                <a:solidFill>
                  <a:srgbClr val="0000FF"/>
                </a:solidFill>
                <a:latin typeface="Times New Roman" pitchFamily="18" charset="0"/>
                <a:cs typeface="Times New Roman" pitchFamily="18" charset="0"/>
              </a:rPr>
              <a:t>lão vừa nói vừa chăm chắm nhìn vào cái bộ mặt lì xì của người bà con họ bên ngoại dãn ra vì kinh ngạc ấy mà ông lão hả hê cả lòng</a:t>
            </a:r>
            <a:r>
              <a:rPr lang="en-US" sz="4000" b="1">
                <a:latin typeface="Times New Roman" pitchFamily="18" charset="0"/>
                <a:cs typeface="Times New Roman" pitchFamily="18" charset="0"/>
              </a:rPr>
              <a:t>. Ông thấy cái lăng ấy một phần như có ông.</a:t>
            </a:r>
          </a:p>
        </p:txBody>
      </p:sp>
    </p:spTree>
    <p:extLst>
      <p:ext uri="{BB962C8B-B14F-4D97-AF65-F5344CB8AC3E}">
        <p14:creationId xmlns:p14="http://schemas.microsoft.com/office/powerpoint/2010/main" val="374046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8544" y="44625"/>
            <a:ext cx="11041227" cy="3170099"/>
          </a:xfrm>
          <a:prstGeom prst="rect">
            <a:avLst/>
          </a:prstGeom>
        </p:spPr>
        <p:txBody>
          <a:bodyPr wrap="square">
            <a:spAutoFit/>
          </a:bodyPr>
          <a:lstStyle/>
          <a:p>
            <a:pPr algn="just"/>
            <a:r>
              <a:rPr lang="en-US" sz="4000" b="1">
                <a:latin typeface="Times New Roman" pitchFamily="18" charset="0"/>
                <a:cs typeface="Times New Roman" pitchFamily="18" charset="0"/>
              </a:rPr>
              <a:t>d) Những nét hớn hở trên mặt người lái xe chợt duỗi ra rồi bẵng đi một lúc, bác không nói gì nữa. Còn nhà họa sĩ và cô gái cũng nín bặt, vì cảnh trước mặt bỗng hiện lên một cách kỳ lạ. Nắng bây giờ bắt đầu le tới, đốt cháy rừng cây.</a:t>
            </a:r>
          </a:p>
        </p:txBody>
      </p:sp>
      <p:sp>
        <p:nvSpPr>
          <p:cNvPr id="3" name="Rectangle 2"/>
          <p:cNvSpPr/>
          <p:nvPr/>
        </p:nvSpPr>
        <p:spPr>
          <a:xfrm>
            <a:off x="479376" y="44624"/>
            <a:ext cx="11041227" cy="3170099"/>
          </a:xfrm>
          <a:prstGeom prst="rect">
            <a:avLst/>
          </a:prstGeom>
        </p:spPr>
        <p:txBody>
          <a:bodyPr wrap="square">
            <a:spAutoFit/>
          </a:bodyPr>
          <a:lstStyle/>
          <a:p>
            <a:pPr algn="just"/>
            <a:r>
              <a:rPr lang="en-US" sz="4000" b="1">
                <a:latin typeface="Times New Roman" pitchFamily="18" charset="0"/>
                <a:cs typeface="Times New Roman" pitchFamily="18" charset="0"/>
              </a:rPr>
              <a:t>d) Những nét hớn hở trên mặt người lái xe chợt duỗi ra rồi bẵng đi một lúc, bác không nói gì nữa. </a:t>
            </a:r>
            <a:r>
              <a:rPr lang="en-US" sz="4000" b="1">
                <a:solidFill>
                  <a:srgbClr val="0000FF"/>
                </a:solidFill>
                <a:latin typeface="Times New Roman" pitchFamily="18" charset="0"/>
                <a:cs typeface="Times New Roman" pitchFamily="18" charset="0"/>
              </a:rPr>
              <a:t>Còn nhà họa sĩ và cô gái cũng nín bặt</a:t>
            </a:r>
            <a:r>
              <a:rPr lang="en-US" sz="4000" b="1">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vì cảnh trước mặt bỗng hiện lên một cách kỳ lạ</a:t>
            </a:r>
            <a:r>
              <a:rPr lang="en-US" sz="4000" b="1">
                <a:latin typeface="Times New Roman" pitchFamily="18" charset="0"/>
                <a:cs typeface="Times New Roman" pitchFamily="18" charset="0"/>
              </a:rPr>
              <a:t>. Nắng bây giờ bắt đầu le tới, đốt cháy rừng cây.</a:t>
            </a:r>
          </a:p>
        </p:txBody>
      </p:sp>
      <p:sp>
        <p:nvSpPr>
          <p:cNvPr id="5" name="Rounded Rectangle 4"/>
          <p:cNvSpPr/>
          <p:nvPr/>
        </p:nvSpPr>
        <p:spPr>
          <a:xfrm>
            <a:off x="839416" y="3182204"/>
            <a:ext cx="5472608" cy="7508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rPr>
              <a:t>Quan hệ nguyên nhân</a:t>
            </a:r>
            <a:endParaRPr lang="en-US" sz="4000"/>
          </a:p>
        </p:txBody>
      </p:sp>
      <p:sp>
        <p:nvSpPr>
          <p:cNvPr id="6" name="Rectangle 5"/>
          <p:cNvSpPr/>
          <p:nvPr/>
        </p:nvSpPr>
        <p:spPr>
          <a:xfrm>
            <a:off x="479376" y="4147333"/>
            <a:ext cx="11041227" cy="2554545"/>
          </a:xfrm>
          <a:prstGeom prst="rect">
            <a:avLst/>
          </a:prstGeom>
        </p:spPr>
        <p:txBody>
          <a:bodyPr wrap="square">
            <a:spAutoFit/>
          </a:bodyPr>
          <a:lstStyle/>
          <a:p>
            <a:pPr algn="just"/>
            <a:r>
              <a:rPr lang="en-US" sz="4000" b="1" smtClean="0">
                <a:latin typeface="Times New Roman" pitchFamily="18" charset="0"/>
                <a:cs typeface="Times New Roman" pitchFamily="18" charset="0"/>
              </a:rPr>
              <a:t>e) </a:t>
            </a:r>
            <a:r>
              <a:rPr lang="en-US" sz="4000" b="1">
                <a:latin typeface="Times New Roman" pitchFamily="18" charset="0"/>
                <a:cs typeface="Times New Roman" pitchFamily="18" charset="0"/>
              </a:rPr>
              <a:t>- Ô cô còn quên chiếc mùi soa đây này!</a:t>
            </a:r>
          </a:p>
          <a:p>
            <a:pPr algn="just"/>
            <a:r>
              <a:rPr lang="en-US" sz="4000" b="1">
                <a:latin typeface="Times New Roman" pitchFamily="18" charset="0"/>
                <a:cs typeface="Times New Roman" pitchFamily="18" charset="0"/>
              </a:rPr>
              <a:t>Anh thanh niên vừa vào, kêu lên. Để người con gái khỏi trở lại bàn, anh lấy chiếc khăn còn vo tròn cặp giữa cuốn sách tới trả cho cô gái</a:t>
            </a:r>
            <a:r>
              <a:rPr lang="en-US" sz="4000" b="1" i="1">
                <a:latin typeface="Times New Roman" pitchFamily="18" charset="0"/>
                <a:cs typeface="Times New Roman" pitchFamily="18" charset="0"/>
              </a:rPr>
              <a:t>.</a:t>
            </a:r>
          </a:p>
        </p:txBody>
      </p:sp>
      <p:sp>
        <p:nvSpPr>
          <p:cNvPr id="7" name="Rectangle 6"/>
          <p:cNvSpPr/>
          <p:nvPr/>
        </p:nvSpPr>
        <p:spPr>
          <a:xfrm>
            <a:off x="479376" y="4149080"/>
            <a:ext cx="11041227" cy="2554545"/>
          </a:xfrm>
          <a:prstGeom prst="rect">
            <a:avLst/>
          </a:prstGeom>
        </p:spPr>
        <p:txBody>
          <a:bodyPr wrap="square">
            <a:spAutoFit/>
          </a:bodyPr>
          <a:lstStyle/>
          <a:p>
            <a:pPr algn="just"/>
            <a:r>
              <a:rPr lang="en-US" sz="4000" b="1" smtClean="0">
                <a:latin typeface="Times New Roman" pitchFamily="18" charset="0"/>
                <a:cs typeface="Times New Roman" pitchFamily="18" charset="0"/>
              </a:rPr>
              <a:t>e) </a:t>
            </a:r>
            <a:r>
              <a:rPr lang="en-US" sz="4000" b="1">
                <a:latin typeface="Times New Roman" pitchFamily="18" charset="0"/>
                <a:cs typeface="Times New Roman" pitchFamily="18" charset="0"/>
              </a:rPr>
              <a:t>- Ô cô còn quên chiếc mùi soa đây này!</a:t>
            </a:r>
          </a:p>
          <a:p>
            <a:pPr algn="just"/>
            <a:r>
              <a:rPr lang="en-US" sz="4000" b="1">
                <a:latin typeface="Times New Roman" pitchFamily="18" charset="0"/>
                <a:cs typeface="Times New Roman" pitchFamily="18" charset="0"/>
              </a:rPr>
              <a:t>Anh thanh niên vừa vào, kêu lên. </a:t>
            </a:r>
            <a:r>
              <a:rPr lang="en-US" sz="4000" b="1">
                <a:solidFill>
                  <a:srgbClr val="0000FF"/>
                </a:solidFill>
                <a:latin typeface="Times New Roman" pitchFamily="18" charset="0"/>
                <a:cs typeface="Times New Roman" pitchFamily="18" charset="0"/>
              </a:rPr>
              <a:t>Để người con gái khỏi trở lại bàn, anh lấy chiếc khăn còn vo tròn cặp giữa cuốn sách tới trả cho cô gái</a:t>
            </a:r>
            <a:r>
              <a:rPr lang="en-US" sz="4000" b="1" i="1">
                <a:latin typeface="Times New Roman" pitchFamily="18" charset="0"/>
                <a:cs typeface="Times New Roman" pitchFamily="18" charset="0"/>
              </a:rPr>
              <a:t>.</a:t>
            </a:r>
          </a:p>
        </p:txBody>
      </p:sp>
      <p:sp>
        <p:nvSpPr>
          <p:cNvPr id="8" name="Rounded Rectangle 7"/>
          <p:cNvSpPr/>
          <p:nvPr/>
        </p:nvSpPr>
        <p:spPr>
          <a:xfrm>
            <a:off x="6168008" y="3470236"/>
            <a:ext cx="5472608" cy="750852"/>
          </a:xfrm>
          <a:prstGeom prst="roundRect">
            <a:avLst/>
          </a:prstGeom>
          <a:solidFill>
            <a:schemeClr val="accent3">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rPr>
              <a:t>Quan hệ mục đích</a:t>
            </a:r>
            <a:endParaRPr lang="en-US" sz="4000"/>
          </a:p>
        </p:txBody>
      </p:sp>
    </p:spTree>
    <p:extLst>
      <p:ext uri="{BB962C8B-B14F-4D97-AF65-F5344CB8AC3E}">
        <p14:creationId xmlns:p14="http://schemas.microsoft.com/office/powerpoint/2010/main" val="391620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p:bldP spid="7" grpId="0"/>
      <p:bldP spid="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1371" y="3199"/>
            <a:ext cx="11425269" cy="2631490"/>
          </a:xfrm>
          <a:prstGeom prst="rect">
            <a:avLst/>
          </a:prstGeom>
        </p:spPr>
        <p:txBody>
          <a:bodyPr wrap="square">
            <a:spAutoFit/>
          </a:bodyPr>
          <a:lstStyle/>
          <a:p>
            <a:pPr algn="just"/>
            <a:r>
              <a:rPr lang="en-US" sz="4000" b="1">
                <a:solidFill>
                  <a:srgbClr val="C00000"/>
                </a:solidFill>
                <a:latin typeface="Times New Roman" pitchFamily="18" charset="0"/>
                <a:cs typeface="Times New Roman" pitchFamily="18" charset="0"/>
              </a:rPr>
              <a:t>Bài tập 3:</a:t>
            </a:r>
            <a:r>
              <a:rPr lang="en-US" sz="4000" b="1">
                <a:latin typeface="Times New Roman" pitchFamily="18" charset="0"/>
                <a:cs typeface="Times New Roman" pitchFamily="18" charset="0"/>
              </a:rPr>
              <a:t> Quan hệ về nghĩa giữa các vế trong câu ghép sau đây là quan hệ gì</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a:p>
            <a:pPr algn="just">
              <a:spcBef>
                <a:spcPts val="600"/>
              </a:spcBef>
            </a:pPr>
            <a:r>
              <a:rPr lang="en-US" sz="4000" b="1">
                <a:latin typeface="Times New Roman" pitchFamily="18" charset="0"/>
                <a:cs typeface="Times New Roman" pitchFamily="18" charset="0"/>
              </a:rPr>
              <a:t>a) Anh mong được nghe một tiếng “ba” của con bé, nhưng con bé chẳng bao giờ chịu gọi</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5" name="Rectangle 4"/>
          <p:cNvSpPr/>
          <p:nvPr/>
        </p:nvSpPr>
        <p:spPr>
          <a:xfrm>
            <a:off x="431371" y="2669718"/>
            <a:ext cx="11425269" cy="1323439"/>
          </a:xfrm>
          <a:prstGeom prst="rect">
            <a:avLst/>
          </a:prstGeom>
        </p:spPr>
        <p:txBody>
          <a:bodyPr wrap="square">
            <a:spAutoFit/>
          </a:bodyPr>
          <a:lstStyle/>
          <a:p>
            <a:pPr algn="just">
              <a:spcBef>
                <a:spcPts val="600"/>
              </a:spcBef>
            </a:pPr>
            <a:r>
              <a:rPr lang="en-US" sz="4000" b="1" smtClean="0">
                <a:solidFill>
                  <a:srgbClr val="0000FF"/>
                </a:solidFill>
                <a:latin typeface="Times New Roman" pitchFamily="18" charset="0"/>
                <a:cs typeface="Times New Roman" pitchFamily="18" charset="0"/>
              </a:rPr>
              <a:t>a</a:t>
            </a:r>
            <a:r>
              <a:rPr lang="en-US" sz="4000" b="1">
                <a:solidFill>
                  <a:srgbClr val="0000FF"/>
                </a:solidFill>
                <a:latin typeface="Times New Roman" pitchFamily="18" charset="0"/>
                <a:cs typeface="Times New Roman" pitchFamily="18" charset="0"/>
              </a:rPr>
              <a:t>) Anh </a:t>
            </a:r>
            <a:r>
              <a:rPr lang="en-US" sz="4000" b="1" smtClean="0">
                <a:solidFill>
                  <a:srgbClr val="0000FF"/>
                </a:solidFill>
                <a:latin typeface="Times New Roman" pitchFamily="18" charset="0"/>
                <a:cs typeface="Times New Roman" pitchFamily="18" charset="0"/>
              </a:rPr>
              <a:t>// mong </a:t>
            </a:r>
            <a:r>
              <a:rPr lang="en-US" sz="4000" b="1">
                <a:solidFill>
                  <a:srgbClr val="0000FF"/>
                </a:solidFill>
                <a:latin typeface="Times New Roman" pitchFamily="18" charset="0"/>
                <a:cs typeface="Times New Roman" pitchFamily="18" charset="0"/>
              </a:rPr>
              <a:t>được nghe một tiếng “ba” của con bé, nhưng con bé </a:t>
            </a:r>
            <a:r>
              <a:rPr lang="en-US" sz="4000" b="1" smtClean="0">
                <a:solidFill>
                  <a:srgbClr val="0000FF"/>
                </a:solidFill>
                <a:latin typeface="Times New Roman" pitchFamily="18" charset="0"/>
                <a:cs typeface="Times New Roman" pitchFamily="18" charset="0"/>
              </a:rPr>
              <a:t>// chẳng </a:t>
            </a:r>
            <a:r>
              <a:rPr lang="en-US" sz="4000" b="1">
                <a:solidFill>
                  <a:srgbClr val="0000FF"/>
                </a:solidFill>
                <a:latin typeface="Times New Roman" pitchFamily="18" charset="0"/>
                <a:cs typeface="Times New Roman" pitchFamily="18" charset="0"/>
              </a:rPr>
              <a:t>bao giờ chịu gọi</a:t>
            </a:r>
            <a:r>
              <a:rPr lang="en-US" sz="4000" b="1" smtClean="0">
                <a:solidFill>
                  <a:srgbClr val="0000FF"/>
                </a:solidFill>
                <a:latin typeface="Times New Roman" pitchFamily="18" charset="0"/>
                <a:cs typeface="Times New Roman" pitchFamily="18" charset="0"/>
              </a:rPr>
              <a:t>.</a:t>
            </a:r>
            <a:endParaRPr lang="en-US" sz="4000" b="1">
              <a:solidFill>
                <a:srgbClr val="0000FF"/>
              </a:solidFill>
              <a:latin typeface="Times New Roman" pitchFamily="18" charset="0"/>
              <a:cs typeface="Times New Roman" pitchFamily="18" charset="0"/>
            </a:endParaRPr>
          </a:p>
        </p:txBody>
      </p:sp>
      <p:sp>
        <p:nvSpPr>
          <p:cNvPr id="6" name="Rounded Rectangle 5"/>
          <p:cNvSpPr/>
          <p:nvPr/>
        </p:nvSpPr>
        <p:spPr>
          <a:xfrm>
            <a:off x="695400" y="4046300"/>
            <a:ext cx="5472608" cy="75085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rPr>
              <a:t>Quan hệ </a:t>
            </a:r>
            <a:r>
              <a:rPr lang="en-US" sz="4000" b="1">
                <a:solidFill>
                  <a:srgbClr val="C00000"/>
                </a:solidFill>
                <a:latin typeface="Times New Roman" pitchFamily="18" charset="0"/>
                <a:cs typeface="Times New Roman" pitchFamily="18" charset="0"/>
              </a:rPr>
              <a:t>tương phản</a:t>
            </a:r>
            <a:endParaRPr lang="en-US" sz="4000"/>
          </a:p>
        </p:txBody>
      </p:sp>
      <p:sp>
        <p:nvSpPr>
          <p:cNvPr id="7" name="Rectangle 6"/>
          <p:cNvSpPr/>
          <p:nvPr/>
        </p:nvSpPr>
        <p:spPr>
          <a:xfrm>
            <a:off x="407368" y="5661248"/>
            <a:ext cx="11425269" cy="707886"/>
          </a:xfrm>
          <a:prstGeom prst="rect">
            <a:avLst/>
          </a:prstGeom>
        </p:spPr>
        <p:txBody>
          <a:bodyPr wrap="square">
            <a:spAutoFit/>
          </a:bodyPr>
          <a:lstStyle/>
          <a:p>
            <a:pPr algn="just"/>
            <a:r>
              <a:rPr lang="en-US" sz="4000" b="1">
                <a:latin typeface="Times New Roman" pitchFamily="18" charset="0"/>
                <a:cs typeface="Times New Roman" pitchFamily="18" charset="0"/>
              </a:rPr>
              <a:t>b) Ông xách cái làn trứng, cô ôm bó hoa to.</a:t>
            </a:r>
          </a:p>
        </p:txBody>
      </p:sp>
      <p:sp>
        <p:nvSpPr>
          <p:cNvPr id="8" name="Rectangle 7"/>
          <p:cNvSpPr/>
          <p:nvPr/>
        </p:nvSpPr>
        <p:spPr>
          <a:xfrm>
            <a:off x="407368" y="4953362"/>
            <a:ext cx="11425269" cy="707886"/>
          </a:xfrm>
          <a:prstGeom prst="rect">
            <a:avLst/>
          </a:prstGeom>
        </p:spPr>
        <p:txBody>
          <a:bodyPr wrap="square">
            <a:spAutoFit/>
          </a:bodyPr>
          <a:lstStyle/>
          <a:p>
            <a:pPr algn="just"/>
            <a:r>
              <a:rPr lang="en-US" sz="4000" b="1">
                <a:solidFill>
                  <a:srgbClr val="0000FF"/>
                </a:solidFill>
                <a:latin typeface="Times New Roman" pitchFamily="18" charset="0"/>
                <a:cs typeface="Times New Roman" pitchFamily="18" charset="0"/>
              </a:rPr>
              <a:t>b) Ông </a:t>
            </a:r>
            <a:r>
              <a:rPr lang="en-US" sz="4000" b="1" smtClean="0">
                <a:solidFill>
                  <a:srgbClr val="0000FF"/>
                </a:solidFill>
                <a:latin typeface="Times New Roman" pitchFamily="18" charset="0"/>
                <a:cs typeface="Times New Roman" pitchFamily="18" charset="0"/>
              </a:rPr>
              <a:t>// xách </a:t>
            </a:r>
            <a:r>
              <a:rPr lang="en-US" sz="4000" b="1">
                <a:solidFill>
                  <a:srgbClr val="0000FF"/>
                </a:solidFill>
                <a:latin typeface="Times New Roman" pitchFamily="18" charset="0"/>
                <a:cs typeface="Times New Roman" pitchFamily="18" charset="0"/>
              </a:rPr>
              <a:t>cái làn trứng, cô </a:t>
            </a:r>
            <a:r>
              <a:rPr lang="en-US" sz="4000" b="1" smtClean="0">
                <a:solidFill>
                  <a:srgbClr val="0000FF"/>
                </a:solidFill>
                <a:latin typeface="Times New Roman" pitchFamily="18" charset="0"/>
                <a:cs typeface="Times New Roman" pitchFamily="18" charset="0"/>
              </a:rPr>
              <a:t>// ôm </a:t>
            </a:r>
            <a:r>
              <a:rPr lang="en-US" sz="4000" b="1">
                <a:solidFill>
                  <a:srgbClr val="0000FF"/>
                </a:solidFill>
                <a:latin typeface="Times New Roman" pitchFamily="18" charset="0"/>
                <a:cs typeface="Times New Roman" pitchFamily="18" charset="0"/>
              </a:rPr>
              <a:t>bó hoa to.</a:t>
            </a:r>
          </a:p>
        </p:txBody>
      </p:sp>
      <p:sp>
        <p:nvSpPr>
          <p:cNvPr id="9" name="Rounded Rectangle 8"/>
          <p:cNvSpPr/>
          <p:nvPr/>
        </p:nvSpPr>
        <p:spPr>
          <a:xfrm>
            <a:off x="5879976" y="4262324"/>
            <a:ext cx="5472608" cy="750852"/>
          </a:xfrm>
          <a:prstGeom prst="roundRect">
            <a:avLst/>
          </a:prstGeom>
          <a:solidFill>
            <a:schemeClr val="accent3">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C00000"/>
                </a:solidFill>
                <a:latin typeface="Times New Roman" pitchFamily="18" charset="0"/>
                <a:cs typeface="Times New Roman" pitchFamily="18" charset="0"/>
              </a:rPr>
              <a:t>Quan hệ </a:t>
            </a:r>
            <a:r>
              <a:rPr lang="en-US" sz="4000" b="1">
                <a:solidFill>
                  <a:srgbClr val="C00000"/>
                </a:solidFill>
                <a:latin typeface="Times New Roman" pitchFamily="18" charset="0"/>
                <a:cs typeface="Times New Roman" pitchFamily="18" charset="0"/>
              </a:rPr>
              <a:t>đồng thời</a:t>
            </a:r>
            <a:endParaRPr lang="en-US" sz="4000"/>
          </a:p>
        </p:txBody>
      </p:sp>
    </p:spTree>
    <p:extLst>
      <p:ext uri="{BB962C8B-B14F-4D97-AF65-F5344CB8AC3E}">
        <p14:creationId xmlns:p14="http://schemas.microsoft.com/office/powerpoint/2010/main" val="93874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1)">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heel(1)">
                                      <p:cBhvr>
                                        <p:cTn id="2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p:bldP spid="9"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3" y="18490"/>
            <a:ext cx="11017224" cy="1323439"/>
          </a:xfrm>
          <a:prstGeom prst="rect">
            <a:avLst/>
          </a:prstGeom>
        </p:spPr>
        <p:txBody>
          <a:bodyPr wrap="square">
            <a:spAutoFit/>
          </a:bodyPr>
          <a:lstStyle/>
          <a:p>
            <a:pPr algn="just"/>
            <a:r>
              <a:rPr lang="en-US" sz="4000" b="1" smtClean="0">
                <a:latin typeface="Times New Roman" pitchFamily="18" charset="0"/>
                <a:cs typeface="Times New Roman" pitchFamily="18" charset="0"/>
              </a:rPr>
              <a:t>c</a:t>
            </a:r>
            <a:r>
              <a:rPr lang="en-US" sz="4000" b="1">
                <a:latin typeface="Times New Roman" pitchFamily="18" charset="0"/>
                <a:cs typeface="Times New Roman" pitchFamily="18" charset="0"/>
              </a:rPr>
              <a:t>) Giá mà anh ấy còn, anh sẽ làm thêm được bao nhiêu là </a:t>
            </a:r>
            <a:r>
              <a:rPr lang="en-US" sz="4000" b="1" smtClean="0">
                <a:latin typeface="Times New Roman" pitchFamily="18" charset="0"/>
                <a:cs typeface="Times New Roman" pitchFamily="18" charset="0"/>
              </a:rPr>
              <a:t>việc </a:t>
            </a:r>
            <a:r>
              <a:rPr lang="en-US" sz="4000" b="1">
                <a:latin typeface="Times New Roman" pitchFamily="18" charset="0"/>
                <a:cs typeface="Times New Roman" pitchFamily="18" charset="0"/>
              </a:rPr>
              <a:t>nữa</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6" name="Rectangle 5"/>
          <p:cNvSpPr/>
          <p:nvPr/>
        </p:nvSpPr>
        <p:spPr>
          <a:xfrm>
            <a:off x="623392" y="1313473"/>
            <a:ext cx="11017224" cy="1323439"/>
          </a:xfrm>
          <a:prstGeom prst="rect">
            <a:avLst/>
          </a:prstGeom>
        </p:spPr>
        <p:txBody>
          <a:bodyPr wrap="square">
            <a:spAutoFit/>
          </a:bodyPr>
          <a:lstStyle/>
          <a:p>
            <a:pPr algn="just"/>
            <a:r>
              <a:rPr lang="en-US" sz="4000" b="1" smtClean="0">
                <a:solidFill>
                  <a:srgbClr val="0000FF"/>
                </a:solidFill>
                <a:latin typeface="Times New Roman" pitchFamily="18" charset="0"/>
                <a:cs typeface="Times New Roman" pitchFamily="18" charset="0"/>
              </a:rPr>
              <a:t>c</a:t>
            </a:r>
            <a:r>
              <a:rPr lang="en-US" sz="4000" b="1">
                <a:solidFill>
                  <a:srgbClr val="0000FF"/>
                </a:solidFill>
                <a:latin typeface="Times New Roman" pitchFamily="18" charset="0"/>
                <a:cs typeface="Times New Roman" pitchFamily="18" charset="0"/>
              </a:rPr>
              <a:t>) Giá mà anh ấy </a:t>
            </a:r>
            <a:r>
              <a:rPr lang="en-US" sz="4000" b="1" smtClean="0">
                <a:solidFill>
                  <a:srgbClr val="0000FF"/>
                </a:solidFill>
                <a:latin typeface="Times New Roman" pitchFamily="18" charset="0"/>
                <a:cs typeface="Times New Roman" pitchFamily="18" charset="0"/>
              </a:rPr>
              <a:t>// còn</a:t>
            </a:r>
            <a:r>
              <a:rPr lang="en-US" sz="4000" b="1">
                <a:solidFill>
                  <a:srgbClr val="0000FF"/>
                </a:solidFill>
                <a:latin typeface="Times New Roman" pitchFamily="18" charset="0"/>
                <a:cs typeface="Times New Roman" pitchFamily="18" charset="0"/>
              </a:rPr>
              <a:t>, anh </a:t>
            </a:r>
            <a:r>
              <a:rPr lang="en-US" sz="4000" b="1" smtClean="0">
                <a:solidFill>
                  <a:srgbClr val="0000FF"/>
                </a:solidFill>
                <a:latin typeface="Times New Roman" pitchFamily="18" charset="0"/>
                <a:cs typeface="Times New Roman" pitchFamily="18" charset="0"/>
              </a:rPr>
              <a:t>// sẽ </a:t>
            </a:r>
            <a:r>
              <a:rPr lang="en-US" sz="4000" b="1">
                <a:solidFill>
                  <a:srgbClr val="0000FF"/>
                </a:solidFill>
                <a:latin typeface="Times New Roman" pitchFamily="18" charset="0"/>
                <a:cs typeface="Times New Roman" pitchFamily="18" charset="0"/>
              </a:rPr>
              <a:t>làm thêm được bao nhiêu là </a:t>
            </a:r>
            <a:r>
              <a:rPr lang="en-US" sz="4000" b="1" smtClean="0">
                <a:solidFill>
                  <a:srgbClr val="0000FF"/>
                </a:solidFill>
                <a:latin typeface="Times New Roman" pitchFamily="18" charset="0"/>
                <a:cs typeface="Times New Roman" pitchFamily="18" charset="0"/>
              </a:rPr>
              <a:t>việc </a:t>
            </a:r>
            <a:r>
              <a:rPr lang="en-US" sz="4000" b="1">
                <a:solidFill>
                  <a:srgbClr val="0000FF"/>
                </a:solidFill>
                <a:latin typeface="Times New Roman" pitchFamily="18" charset="0"/>
                <a:cs typeface="Times New Roman" pitchFamily="18" charset="0"/>
              </a:rPr>
              <a:t>nữa</a:t>
            </a:r>
            <a:r>
              <a:rPr lang="en-US" sz="4000" b="1" smtClean="0">
                <a:solidFill>
                  <a:srgbClr val="0000FF"/>
                </a:solidFill>
                <a:latin typeface="Times New Roman" pitchFamily="18" charset="0"/>
                <a:cs typeface="Times New Roman" pitchFamily="18" charset="0"/>
              </a:rPr>
              <a:t>!</a:t>
            </a:r>
            <a:endParaRPr lang="en-US" sz="4000" b="1">
              <a:solidFill>
                <a:srgbClr val="0000FF"/>
              </a:solidFill>
              <a:latin typeface="Times New Roman" pitchFamily="18" charset="0"/>
              <a:cs typeface="Times New Roman" pitchFamily="18" charset="0"/>
            </a:endParaRPr>
          </a:p>
        </p:txBody>
      </p:sp>
      <p:sp>
        <p:nvSpPr>
          <p:cNvPr id="7" name="Rounded Rectangle 6"/>
          <p:cNvSpPr/>
          <p:nvPr/>
        </p:nvSpPr>
        <p:spPr>
          <a:xfrm>
            <a:off x="5591944" y="1916832"/>
            <a:ext cx="4968552" cy="6617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solidFill>
                  <a:srgbClr val="C00000"/>
                </a:solidFill>
                <a:latin typeface="Times New Roman" pitchFamily="18" charset="0"/>
                <a:cs typeface="Times New Roman" pitchFamily="18" charset="0"/>
              </a:rPr>
              <a:t>điều kiện – kết quả.</a:t>
            </a:r>
            <a:r>
              <a:rPr lang="en-US" sz="4000" b="1" u="sng">
                <a:solidFill>
                  <a:srgbClr val="C00000"/>
                </a:solidFill>
                <a:latin typeface="Times New Roman" pitchFamily="18" charset="0"/>
                <a:cs typeface="Times New Roman" pitchFamily="18" charset="0"/>
              </a:rPr>
              <a:t> </a:t>
            </a:r>
            <a:endParaRPr lang="en-US" sz="4000" b="1">
              <a:solidFill>
                <a:srgbClr val="C00000"/>
              </a:solidFill>
              <a:latin typeface="Times New Roman" pitchFamily="18" charset="0"/>
              <a:cs typeface="Times New Roman" pitchFamily="18" charset="0"/>
            </a:endParaRPr>
          </a:p>
        </p:txBody>
      </p:sp>
      <p:sp>
        <p:nvSpPr>
          <p:cNvPr id="9" name="Rectangle 8"/>
          <p:cNvSpPr/>
          <p:nvPr/>
        </p:nvSpPr>
        <p:spPr>
          <a:xfrm>
            <a:off x="623392" y="3106703"/>
            <a:ext cx="11017224" cy="2554545"/>
          </a:xfrm>
          <a:prstGeom prst="rect">
            <a:avLst/>
          </a:prstGeom>
        </p:spPr>
        <p:txBody>
          <a:bodyPr wrap="square">
            <a:spAutoFit/>
          </a:bodyPr>
          <a:lstStyle/>
          <a:p>
            <a:pPr algn="just"/>
            <a:r>
              <a:rPr lang="en-US" sz="4000" b="1">
                <a:solidFill>
                  <a:srgbClr val="C00000"/>
                </a:solidFill>
                <a:latin typeface="Times New Roman" pitchFamily="18" charset="0"/>
                <a:cs typeface="Times New Roman" pitchFamily="18" charset="0"/>
              </a:rPr>
              <a:t>Bài tập 4. </a:t>
            </a:r>
            <a:r>
              <a:rPr lang="en-US" sz="4000" b="1">
                <a:latin typeface="Times New Roman" pitchFamily="18" charset="0"/>
                <a:cs typeface="Times New Roman" pitchFamily="18" charset="0"/>
              </a:rPr>
              <a:t>Từ mỗi cặp câu đơn sau đây, hãy tạo thêm những câu ghép chỉ các kiểu quan hệ nguyên nhân, điều kiện, tương phản, nhượng bộ (theo chỉ dẫn) bằng quan hệ thích </a:t>
            </a:r>
            <a:r>
              <a:rPr lang="en-US" sz="4000" b="1" smtClean="0">
                <a:latin typeface="Times New Roman" pitchFamily="18" charset="0"/>
                <a:cs typeface="Times New Roman" pitchFamily="18" charset="0"/>
              </a:rPr>
              <a:t>hợp.</a:t>
            </a:r>
          </a:p>
        </p:txBody>
      </p:sp>
    </p:spTree>
    <p:extLst>
      <p:ext uri="{BB962C8B-B14F-4D97-AF65-F5344CB8AC3E}">
        <p14:creationId xmlns:p14="http://schemas.microsoft.com/office/powerpoint/2010/main" val="304827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heel(1)">
                                      <p:cBhvr>
                                        <p:cTn id="14" dur="2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ircle(in)">
                                      <p:cBhvr>
                                        <p:cTn id="1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3" y="18490"/>
            <a:ext cx="11017224" cy="2554545"/>
          </a:xfrm>
          <a:prstGeom prst="rect">
            <a:avLst/>
          </a:prstGeom>
        </p:spPr>
        <p:txBody>
          <a:bodyPr wrap="square">
            <a:spAutoFit/>
          </a:bodyPr>
          <a:lstStyle/>
          <a:p>
            <a:pPr algn="just"/>
            <a:r>
              <a:rPr lang="en-US" sz="4000" b="1">
                <a:solidFill>
                  <a:srgbClr val="C00000"/>
                </a:solidFill>
                <a:latin typeface="Times New Roman" pitchFamily="18" charset="0"/>
                <a:cs typeface="Times New Roman" pitchFamily="18" charset="0"/>
              </a:rPr>
              <a:t>Bài tập 4. </a:t>
            </a:r>
            <a:r>
              <a:rPr lang="en-US" sz="4000" b="1">
                <a:latin typeface="Times New Roman" pitchFamily="18" charset="0"/>
                <a:cs typeface="Times New Roman" pitchFamily="18" charset="0"/>
              </a:rPr>
              <a:t>Từ mỗi cặp câu đơn sau đây, hãy tạo thêm những câu ghép chỉ các kiểu quan hệ nguyên nhân, điều kiện, tương phản, nhượng bộ (theo chỉ dẫn) bằng quan hệ thích hợp.</a:t>
            </a:r>
          </a:p>
        </p:txBody>
      </p:sp>
      <p:sp>
        <p:nvSpPr>
          <p:cNvPr id="9" name="Rectangle 8"/>
          <p:cNvSpPr/>
          <p:nvPr/>
        </p:nvSpPr>
        <p:spPr>
          <a:xfrm>
            <a:off x="623392" y="2897649"/>
            <a:ext cx="6768752" cy="1323439"/>
          </a:xfrm>
          <a:prstGeom prst="rect">
            <a:avLst/>
          </a:prstGeom>
        </p:spPr>
        <p:txBody>
          <a:bodyPr wrap="square">
            <a:spAutoFit/>
          </a:bodyPr>
          <a:lstStyle/>
          <a:p>
            <a:pPr algn="just"/>
            <a:r>
              <a:rPr lang="en-US" sz="4000" b="1" i="1">
                <a:latin typeface="Times New Roman" pitchFamily="18" charset="0"/>
                <a:cs typeface="Times New Roman" pitchFamily="18" charset="0"/>
              </a:rPr>
              <a:t>- </a:t>
            </a:r>
            <a:r>
              <a:rPr lang="en-US" sz="4000" b="1">
                <a:latin typeface="Times New Roman" pitchFamily="18" charset="0"/>
                <a:cs typeface="Times New Roman" pitchFamily="18" charset="0"/>
              </a:rPr>
              <a:t>Quả bom tung lên và nổ trên không.</a:t>
            </a:r>
            <a:r>
              <a:rPr lang="en-US" sz="4000" b="1" i="1">
                <a:latin typeface="Times New Roman" pitchFamily="18" charset="0"/>
                <a:cs typeface="Times New Roman" pitchFamily="18" charset="0"/>
              </a:rPr>
              <a:t> </a:t>
            </a:r>
            <a:r>
              <a:rPr lang="en-US" sz="4000" b="1">
                <a:latin typeface="Times New Roman" pitchFamily="18" charset="0"/>
                <a:cs typeface="Times New Roman" pitchFamily="18" charset="0"/>
              </a:rPr>
              <a:t>Hầm của Nho bị sập.</a:t>
            </a:r>
            <a:r>
              <a:rPr lang="en-US" sz="4000" b="1" i="1">
                <a:latin typeface="Times New Roman" pitchFamily="18" charset="0"/>
                <a:cs typeface="Times New Roman" pitchFamily="18" charset="0"/>
              </a:rPr>
              <a:t> </a:t>
            </a:r>
          </a:p>
        </p:txBody>
      </p:sp>
      <p:sp>
        <p:nvSpPr>
          <p:cNvPr id="8" name="Rectangle 7"/>
          <p:cNvSpPr/>
          <p:nvPr/>
        </p:nvSpPr>
        <p:spPr>
          <a:xfrm>
            <a:off x="623392" y="5057889"/>
            <a:ext cx="6624736" cy="1323439"/>
          </a:xfrm>
          <a:prstGeom prst="rect">
            <a:avLst/>
          </a:prstGeom>
        </p:spPr>
        <p:txBody>
          <a:bodyPr wrap="square">
            <a:spAutoFit/>
          </a:bodyPr>
          <a:lstStyle/>
          <a:p>
            <a:pPr algn="just"/>
            <a:r>
              <a:rPr lang="en-US" sz="4000" b="1">
                <a:latin typeface="Times New Roman" pitchFamily="18" charset="0"/>
                <a:cs typeface="Times New Roman" pitchFamily="18" charset="0"/>
              </a:rPr>
              <a:t>- Quả bom nổ khá gần. Hầm của Nho không bị sập. </a:t>
            </a:r>
          </a:p>
        </p:txBody>
      </p:sp>
      <p:sp>
        <p:nvSpPr>
          <p:cNvPr id="2" name="Right Arrow 1"/>
          <p:cNvSpPr/>
          <p:nvPr/>
        </p:nvSpPr>
        <p:spPr>
          <a:xfrm>
            <a:off x="7637664" y="3429000"/>
            <a:ext cx="720080" cy="274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Left Arrow 2"/>
          <p:cNvSpPr/>
          <p:nvPr/>
        </p:nvSpPr>
        <p:spPr>
          <a:xfrm>
            <a:off x="7608168" y="2852936"/>
            <a:ext cx="720080"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7608168" y="4005064"/>
            <a:ext cx="720080"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Bracket 11"/>
          <p:cNvSpPr/>
          <p:nvPr/>
        </p:nvSpPr>
        <p:spPr>
          <a:xfrm>
            <a:off x="8544272" y="2852936"/>
            <a:ext cx="144016" cy="1440160"/>
          </a:xfrm>
          <a:prstGeom prst="leftBracket">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ounded Rectangle 12"/>
          <p:cNvSpPr/>
          <p:nvPr/>
        </p:nvSpPr>
        <p:spPr>
          <a:xfrm>
            <a:off x="8688288" y="2573035"/>
            <a:ext cx="2952329" cy="567933"/>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chemeClr val="tx1"/>
                </a:solidFill>
                <a:latin typeface="Times New Roman" pitchFamily="18" charset="0"/>
                <a:cs typeface="Times New Roman" pitchFamily="18" charset="0"/>
              </a:rPr>
              <a:t>Nguyên nhân</a:t>
            </a:r>
            <a:endParaRPr lang="en-US" sz="3600">
              <a:solidFill>
                <a:schemeClr val="tx1"/>
              </a:solidFill>
            </a:endParaRPr>
          </a:p>
        </p:txBody>
      </p:sp>
      <p:sp>
        <p:nvSpPr>
          <p:cNvPr id="14" name="Rounded Rectangle 13"/>
          <p:cNvSpPr/>
          <p:nvPr/>
        </p:nvSpPr>
        <p:spPr>
          <a:xfrm>
            <a:off x="8688288" y="3941187"/>
            <a:ext cx="2952329" cy="567933"/>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chemeClr val="tx1"/>
                </a:solidFill>
                <a:latin typeface="Times New Roman" pitchFamily="18" charset="0"/>
                <a:cs typeface="Times New Roman" pitchFamily="18" charset="0"/>
              </a:rPr>
              <a:t>Điều kiện</a:t>
            </a:r>
            <a:endParaRPr lang="en-US" sz="3600">
              <a:solidFill>
                <a:schemeClr val="tx1"/>
              </a:solidFill>
            </a:endParaRPr>
          </a:p>
        </p:txBody>
      </p:sp>
      <p:sp>
        <p:nvSpPr>
          <p:cNvPr id="15" name="Right Arrow 14"/>
          <p:cNvSpPr/>
          <p:nvPr/>
        </p:nvSpPr>
        <p:spPr>
          <a:xfrm>
            <a:off x="7637664" y="5517232"/>
            <a:ext cx="720080" cy="274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eft Arrow 15"/>
          <p:cNvSpPr/>
          <p:nvPr/>
        </p:nvSpPr>
        <p:spPr>
          <a:xfrm>
            <a:off x="7608168" y="4941168"/>
            <a:ext cx="720080"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 Arrow 16"/>
          <p:cNvSpPr/>
          <p:nvPr/>
        </p:nvSpPr>
        <p:spPr>
          <a:xfrm>
            <a:off x="7608168" y="6093296"/>
            <a:ext cx="720080"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eft Bracket 17"/>
          <p:cNvSpPr/>
          <p:nvPr/>
        </p:nvSpPr>
        <p:spPr>
          <a:xfrm>
            <a:off x="8544272" y="4941168"/>
            <a:ext cx="144016" cy="1440160"/>
          </a:xfrm>
          <a:prstGeom prst="leftBracket">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ounded Rectangle 18"/>
          <p:cNvSpPr/>
          <p:nvPr/>
        </p:nvSpPr>
        <p:spPr>
          <a:xfrm>
            <a:off x="8688288" y="4661267"/>
            <a:ext cx="2952329" cy="567933"/>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chemeClr val="tx1"/>
                </a:solidFill>
                <a:latin typeface="Times New Roman" pitchFamily="18" charset="0"/>
                <a:cs typeface="Times New Roman" pitchFamily="18" charset="0"/>
              </a:rPr>
              <a:t>Tương phản</a:t>
            </a:r>
            <a:endParaRPr lang="en-US" sz="3600">
              <a:solidFill>
                <a:schemeClr val="tx1"/>
              </a:solidFill>
            </a:endParaRPr>
          </a:p>
        </p:txBody>
      </p:sp>
      <p:sp>
        <p:nvSpPr>
          <p:cNvPr id="20" name="Rounded Rectangle 19"/>
          <p:cNvSpPr/>
          <p:nvPr/>
        </p:nvSpPr>
        <p:spPr>
          <a:xfrm>
            <a:off x="8688288" y="6029419"/>
            <a:ext cx="2952329" cy="567933"/>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chemeClr val="tx1"/>
                </a:solidFill>
                <a:latin typeface="Times New Roman" pitchFamily="18" charset="0"/>
                <a:cs typeface="Times New Roman" pitchFamily="18" charset="0"/>
              </a:rPr>
              <a:t>Nhượng bộ</a:t>
            </a:r>
          </a:p>
        </p:txBody>
      </p:sp>
    </p:spTree>
    <p:extLst>
      <p:ext uri="{BB962C8B-B14F-4D97-AF65-F5344CB8AC3E}">
        <p14:creationId xmlns:p14="http://schemas.microsoft.com/office/powerpoint/2010/main" val="270085097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392" y="305361"/>
            <a:ext cx="10873208" cy="1323439"/>
          </a:xfrm>
          <a:prstGeom prst="rect">
            <a:avLst/>
          </a:prstGeom>
        </p:spPr>
        <p:txBody>
          <a:bodyPr wrap="square">
            <a:spAutoFit/>
          </a:bodyPr>
          <a:lstStyle/>
          <a:p>
            <a:pPr algn="just"/>
            <a:r>
              <a:rPr lang="en-US" sz="4000" b="1" smtClean="0">
                <a:latin typeface="Times New Roman" pitchFamily="18" charset="0"/>
                <a:cs typeface="Times New Roman" pitchFamily="18" charset="0"/>
              </a:rPr>
              <a:t>a</a:t>
            </a:r>
            <a:r>
              <a:rPr lang="en-US" sz="4000" b="1">
                <a:latin typeface="Times New Roman" pitchFamily="18" charset="0"/>
                <a:cs typeface="Times New Roman" pitchFamily="18" charset="0"/>
              </a:rPr>
              <a:t>. Nguyên nhân: </a:t>
            </a:r>
            <a:r>
              <a:rPr lang="en-US" sz="4000" b="1">
                <a:solidFill>
                  <a:srgbClr val="C00000"/>
                </a:solidFill>
                <a:latin typeface="Times New Roman" pitchFamily="18" charset="0"/>
                <a:cs typeface="Times New Roman" pitchFamily="18" charset="0"/>
              </a:rPr>
              <a:t>Vì</a:t>
            </a:r>
            <a:r>
              <a:rPr lang="en-US" sz="4000" b="1">
                <a:latin typeface="Times New Roman" pitchFamily="18" charset="0"/>
                <a:cs typeface="Times New Roman" pitchFamily="18" charset="0"/>
              </a:rPr>
              <a:t> quả bom tung lên và nổ trên không </a:t>
            </a:r>
            <a:r>
              <a:rPr lang="en-US" sz="4000" b="1">
                <a:solidFill>
                  <a:srgbClr val="C00000"/>
                </a:solidFill>
                <a:latin typeface="Times New Roman" pitchFamily="18" charset="0"/>
                <a:cs typeface="Times New Roman" pitchFamily="18" charset="0"/>
              </a:rPr>
              <a:t>nên</a:t>
            </a:r>
            <a:r>
              <a:rPr lang="en-US" sz="4000" b="1">
                <a:latin typeface="Times New Roman" pitchFamily="18" charset="0"/>
                <a:cs typeface="Times New Roman" pitchFamily="18" charset="0"/>
              </a:rPr>
              <a:t> hầm của Nho bị sập</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4" name="Rectangle 3"/>
          <p:cNvSpPr/>
          <p:nvPr/>
        </p:nvSpPr>
        <p:spPr>
          <a:xfrm>
            <a:off x="623392" y="1745521"/>
            <a:ext cx="10873208" cy="1323439"/>
          </a:xfrm>
          <a:prstGeom prst="rect">
            <a:avLst/>
          </a:prstGeom>
        </p:spPr>
        <p:txBody>
          <a:bodyPr wrap="square">
            <a:spAutoFit/>
          </a:bodyPr>
          <a:lstStyle/>
          <a:p>
            <a:pPr algn="just"/>
            <a:r>
              <a:rPr lang="en-US" sz="4000" b="1" smtClean="0">
                <a:latin typeface="Times New Roman" pitchFamily="18" charset="0"/>
                <a:cs typeface="Times New Roman" pitchFamily="18" charset="0"/>
              </a:rPr>
              <a:t>b</a:t>
            </a:r>
            <a:r>
              <a:rPr lang="en-US" sz="4000" b="1">
                <a:latin typeface="Times New Roman" pitchFamily="18" charset="0"/>
                <a:cs typeface="Times New Roman" pitchFamily="18" charset="0"/>
              </a:rPr>
              <a:t>. Điều kiện: </a:t>
            </a:r>
            <a:r>
              <a:rPr lang="en-US" sz="4000" b="1">
                <a:solidFill>
                  <a:srgbClr val="C00000"/>
                </a:solidFill>
                <a:latin typeface="Times New Roman" pitchFamily="18" charset="0"/>
                <a:cs typeface="Times New Roman" pitchFamily="18" charset="0"/>
              </a:rPr>
              <a:t>Nếu</a:t>
            </a:r>
            <a:r>
              <a:rPr lang="en-US" sz="4000" b="1">
                <a:latin typeface="Times New Roman" pitchFamily="18" charset="0"/>
                <a:cs typeface="Times New Roman" pitchFamily="18" charset="0"/>
              </a:rPr>
              <a:t> quả bom tung lên và nổ trên không </a:t>
            </a:r>
            <a:r>
              <a:rPr lang="en-US" sz="4000" b="1">
                <a:solidFill>
                  <a:srgbClr val="C00000"/>
                </a:solidFill>
                <a:latin typeface="Times New Roman" pitchFamily="18" charset="0"/>
                <a:cs typeface="Times New Roman" pitchFamily="18" charset="0"/>
              </a:rPr>
              <a:t>thì</a:t>
            </a:r>
            <a:r>
              <a:rPr lang="en-US" sz="4000" b="1">
                <a:latin typeface="Times New Roman" pitchFamily="18" charset="0"/>
                <a:cs typeface="Times New Roman" pitchFamily="18" charset="0"/>
              </a:rPr>
              <a:t> hầm của Nho bị sập</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5" name="Rectangle 4"/>
          <p:cNvSpPr/>
          <p:nvPr/>
        </p:nvSpPr>
        <p:spPr>
          <a:xfrm>
            <a:off x="623392" y="3257689"/>
            <a:ext cx="10873208" cy="1323439"/>
          </a:xfrm>
          <a:prstGeom prst="rect">
            <a:avLst/>
          </a:prstGeom>
        </p:spPr>
        <p:txBody>
          <a:bodyPr wrap="square">
            <a:spAutoFit/>
          </a:bodyPr>
          <a:lstStyle/>
          <a:p>
            <a:pPr algn="just"/>
            <a:r>
              <a:rPr lang="en-US" sz="4000" b="1">
                <a:latin typeface="Times New Roman" pitchFamily="18" charset="0"/>
                <a:cs typeface="Times New Roman" pitchFamily="18" charset="0"/>
              </a:rPr>
              <a:t>c. Tương phản: Quả bom nổ khá gần </a:t>
            </a:r>
            <a:r>
              <a:rPr lang="en-US" sz="4000" b="1">
                <a:solidFill>
                  <a:srgbClr val="C00000"/>
                </a:solidFill>
                <a:latin typeface="Times New Roman" pitchFamily="18" charset="0"/>
                <a:cs typeface="Times New Roman" pitchFamily="18" charset="0"/>
              </a:rPr>
              <a:t>nhưng</a:t>
            </a:r>
            <a:r>
              <a:rPr lang="en-US" sz="4000" b="1">
                <a:latin typeface="Times New Roman" pitchFamily="18" charset="0"/>
                <a:cs typeface="Times New Roman" pitchFamily="18" charset="0"/>
              </a:rPr>
              <a:t> hầm của Nho không bị sập.</a:t>
            </a:r>
          </a:p>
        </p:txBody>
      </p:sp>
      <p:sp>
        <p:nvSpPr>
          <p:cNvPr id="6" name="Rectangle 5"/>
          <p:cNvSpPr/>
          <p:nvPr/>
        </p:nvSpPr>
        <p:spPr>
          <a:xfrm>
            <a:off x="623392" y="4697849"/>
            <a:ext cx="10873208" cy="1323439"/>
          </a:xfrm>
          <a:prstGeom prst="rect">
            <a:avLst/>
          </a:prstGeom>
        </p:spPr>
        <p:txBody>
          <a:bodyPr wrap="square">
            <a:spAutoFit/>
          </a:bodyPr>
          <a:lstStyle/>
          <a:p>
            <a:pPr algn="just"/>
            <a:r>
              <a:rPr lang="en-US" sz="4000" b="1">
                <a:latin typeface="Times New Roman" pitchFamily="18" charset="0"/>
                <a:cs typeface="Times New Roman" pitchFamily="18" charset="0"/>
              </a:rPr>
              <a:t>d. Nhương bộ: </a:t>
            </a:r>
            <a:r>
              <a:rPr lang="en-US" sz="4000" b="1">
                <a:solidFill>
                  <a:srgbClr val="C00000"/>
                </a:solidFill>
                <a:latin typeface="Times New Roman" pitchFamily="18" charset="0"/>
                <a:cs typeface="Times New Roman" pitchFamily="18" charset="0"/>
              </a:rPr>
              <a:t>Tuy</a:t>
            </a:r>
            <a:r>
              <a:rPr lang="en-US" sz="4000" b="1">
                <a:latin typeface="Times New Roman" pitchFamily="18" charset="0"/>
                <a:cs typeface="Times New Roman" pitchFamily="18" charset="0"/>
              </a:rPr>
              <a:t> quả bom nổ khá gần </a:t>
            </a:r>
            <a:r>
              <a:rPr lang="en-US" sz="4000" b="1">
                <a:solidFill>
                  <a:srgbClr val="C00000"/>
                </a:solidFill>
                <a:latin typeface="Times New Roman" pitchFamily="18" charset="0"/>
                <a:cs typeface="Times New Roman" pitchFamily="18" charset="0"/>
              </a:rPr>
              <a:t>nhưng</a:t>
            </a:r>
            <a:r>
              <a:rPr lang="en-US" sz="4000" b="1">
                <a:latin typeface="Times New Roman" pitchFamily="18" charset="0"/>
                <a:cs typeface="Times New Roman" pitchFamily="18" charset="0"/>
              </a:rPr>
              <a:t> hầm của Nho không bị sập.</a:t>
            </a:r>
          </a:p>
        </p:txBody>
      </p:sp>
    </p:spTree>
    <p:extLst>
      <p:ext uri="{BB962C8B-B14F-4D97-AF65-F5344CB8AC3E}">
        <p14:creationId xmlns:p14="http://schemas.microsoft.com/office/powerpoint/2010/main" val="176798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407" y="532993"/>
            <a:ext cx="10729193" cy="5632311"/>
          </a:xfrm>
          <a:prstGeom prst="rect">
            <a:avLst/>
          </a:prstGeom>
        </p:spPr>
        <p:txBody>
          <a:bodyPr wrap="square">
            <a:spAutoFit/>
          </a:bodyPr>
          <a:lstStyle/>
          <a:p>
            <a:pPr algn="just"/>
            <a:r>
              <a:rPr lang="en-US" sz="6000" b="1" smtClean="0">
                <a:solidFill>
                  <a:srgbClr val="C00000"/>
                </a:solidFill>
                <a:latin typeface="Times New Roman" pitchFamily="18" charset="0"/>
                <a:cs typeface="Times New Roman" pitchFamily="18" charset="0"/>
              </a:rPr>
              <a:t>6. </a:t>
            </a:r>
            <a:r>
              <a:rPr lang="en-US" sz="6000" b="1">
                <a:solidFill>
                  <a:srgbClr val="C00000"/>
                </a:solidFill>
                <a:latin typeface="Times New Roman" pitchFamily="18" charset="0"/>
                <a:cs typeface="Times New Roman" pitchFamily="18" charset="0"/>
              </a:rPr>
              <a:t>Lượng từ:</a:t>
            </a:r>
            <a:r>
              <a:rPr lang="en-US" sz="6000">
                <a:solidFill>
                  <a:srgbClr val="C00000"/>
                </a:solidFill>
                <a:latin typeface="Times New Roman" pitchFamily="18" charset="0"/>
                <a:cs typeface="Times New Roman" pitchFamily="18" charset="0"/>
              </a:rPr>
              <a:t> </a:t>
            </a:r>
            <a:r>
              <a:rPr lang="en-US" sz="6000" smtClean="0">
                <a:latin typeface="Times New Roman" pitchFamily="18" charset="0"/>
                <a:cs typeface="Times New Roman" pitchFamily="18" charset="0"/>
              </a:rPr>
              <a:t>Là những </a:t>
            </a:r>
            <a:r>
              <a:rPr lang="en-US" sz="6000">
                <a:latin typeface="Times New Roman" pitchFamily="18" charset="0"/>
                <a:cs typeface="Times New Roman" pitchFamily="18" charset="0"/>
              </a:rPr>
              <a:t>từ chỉ lượng ít hay nhiều của sự </a:t>
            </a:r>
            <a:r>
              <a:rPr lang="en-US" sz="6000" smtClean="0">
                <a:latin typeface="Times New Roman" pitchFamily="18" charset="0"/>
                <a:cs typeface="Times New Roman" pitchFamily="18" charset="0"/>
              </a:rPr>
              <a:t>vật. </a:t>
            </a:r>
            <a:endParaRPr lang="en-US" sz="6000">
              <a:latin typeface="Times New Roman" pitchFamily="18" charset="0"/>
              <a:cs typeface="Times New Roman" pitchFamily="18" charset="0"/>
            </a:endParaRPr>
          </a:p>
          <a:p>
            <a:pPr algn="just"/>
            <a:r>
              <a:rPr lang="en-US" sz="6000" b="1" smtClean="0">
                <a:solidFill>
                  <a:srgbClr val="C00000"/>
                </a:solidFill>
                <a:latin typeface="Times New Roman" pitchFamily="18" charset="0"/>
                <a:cs typeface="Times New Roman" pitchFamily="18" charset="0"/>
              </a:rPr>
              <a:t>7. </a:t>
            </a:r>
            <a:r>
              <a:rPr lang="en-US" sz="6000" b="1">
                <a:solidFill>
                  <a:srgbClr val="C00000"/>
                </a:solidFill>
                <a:latin typeface="Times New Roman" pitchFamily="18" charset="0"/>
                <a:cs typeface="Times New Roman" pitchFamily="18" charset="0"/>
              </a:rPr>
              <a:t>Chỉ từ: </a:t>
            </a:r>
            <a:r>
              <a:rPr lang="en-US" sz="6000" smtClean="0">
                <a:latin typeface="Times New Roman" panose="02020603050405020304" pitchFamily="18" charset="0"/>
                <a:cs typeface="Times New Roman" panose="02020603050405020304" pitchFamily="18" charset="0"/>
              </a:rPr>
              <a:t>Là những </a:t>
            </a:r>
            <a:r>
              <a:rPr lang="en-US" sz="6000">
                <a:latin typeface="Times New Roman" panose="02020603050405020304" pitchFamily="18" charset="0"/>
                <a:cs typeface="Times New Roman" panose="02020603050405020304" pitchFamily="18" charset="0"/>
              </a:rPr>
              <a:t>từ dùng để trỏ vào sự vật nhằm xác định vị trí của sự vật trong không gian hoặc thời </a:t>
            </a:r>
            <a:r>
              <a:rPr lang="en-US" sz="6000" smtClean="0">
                <a:latin typeface="Times New Roman" panose="02020603050405020304" pitchFamily="18" charset="0"/>
                <a:cs typeface="Times New Roman" panose="02020603050405020304" pitchFamily="18" charset="0"/>
              </a:rPr>
              <a:t>gian. </a:t>
            </a:r>
            <a:endParaRPr lang="en-US" sz="6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425524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1384" y="44164"/>
            <a:ext cx="11137237" cy="2554545"/>
          </a:xfrm>
          <a:prstGeom prst="rect">
            <a:avLst/>
          </a:prstGeom>
        </p:spPr>
        <p:txBody>
          <a:bodyPr wrap="square">
            <a:spAutoFit/>
          </a:bodyPr>
          <a:lstStyle/>
          <a:p>
            <a:pPr algn="just"/>
            <a:r>
              <a:rPr lang="en-US" sz="4000" b="1" smtClean="0">
                <a:solidFill>
                  <a:srgbClr val="C00000"/>
                </a:solidFill>
                <a:latin typeface="Times New Roman" pitchFamily="18" charset="0"/>
                <a:cs typeface="Times New Roman" pitchFamily="18" charset="0"/>
              </a:rPr>
              <a:t>III. </a:t>
            </a:r>
            <a:r>
              <a:rPr lang="en-US" sz="4000" b="1">
                <a:solidFill>
                  <a:srgbClr val="C00000"/>
                </a:solidFill>
                <a:latin typeface="Times New Roman" pitchFamily="18" charset="0"/>
                <a:cs typeface="Times New Roman" pitchFamily="18" charset="0"/>
              </a:rPr>
              <a:t>Biến đổi câu</a:t>
            </a:r>
          </a:p>
          <a:p>
            <a:pPr algn="just"/>
            <a:r>
              <a:rPr lang="en-US" sz="4000" b="1">
                <a:latin typeface="Times New Roman" pitchFamily="18" charset="0"/>
                <a:cs typeface="Times New Roman" pitchFamily="18" charset="0"/>
              </a:rPr>
              <a:t>* Câu đặc biệt</a:t>
            </a:r>
          </a:p>
          <a:p>
            <a:pPr algn="just"/>
            <a:r>
              <a:rPr lang="en-US" sz="4000" b="1">
                <a:latin typeface="Times New Roman" pitchFamily="18" charset="0"/>
                <a:cs typeface="Times New Roman" pitchFamily="18" charset="0"/>
              </a:rPr>
              <a:t>* Câu rút gọn: có thành phần bị lược bớt trong hoàn cảnh cho phép.</a:t>
            </a:r>
          </a:p>
        </p:txBody>
      </p:sp>
      <p:sp>
        <p:nvSpPr>
          <p:cNvPr id="4" name="Rectangle 3"/>
          <p:cNvSpPr/>
          <p:nvPr/>
        </p:nvSpPr>
        <p:spPr>
          <a:xfrm>
            <a:off x="551384" y="2636912"/>
            <a:ext cx="11137238" cy="3970318"/>
          </a:xfrm>
          <a:prstGeom prst="rect">
            <a:avLst/>
          </a:prstGeom>
        </p:spPr>
        <p:txBody>
          <a:bodyPr wrap="square">
            <a:spAutoFit/>
          </a:bodyPr>
          <a:lstStyle/>
          <a:p>
            <a:pPr algn="just"/>
            <a:r>
              <a:rPr lang="en-US" sz="3600" b="1">
                <a:solidFill>
                  <a:srgbClr val="0000FF"/>
                </a:solidFill>
                <a:latin typeface="Times New Roman" pitchFamily="18" charset="0"/>
                <a:cs typeface="Times New Roman" pitchFamily="18" charset="0"/>
              </a:rPr>
              <a:t>Bài tập 1, trang 149: Tìm câu rút gọn. </a:t>
            </a:r>
            <a:r>
              <a:rPr lang="en-US" sz="3600" b="1">
                <a:latin typeface="Times New Roman" pitchFamily="18" charset="0"/>
                <a:cs typeface="Times New Roman" pitchFamily="18" charset="0"/>
              </a:rPr>
              <a:t>	</a:t>
            </a:r>
            <a:endParaRPr lang="en-US" sz="3600" b="1" smtClean="0">
              <a:latin typeface="Times New Roman" pitchFamily="18" charset="0"/>
              <a:cs typeface="Times New Roman" pitchFamily="18" charset="0"/>
            </a:endParaRPr>
          </a:p>
          <a:p>
            <a:pPr algn="just"/>
            <a:r>
              <a:rPr lang="en-US" sz="3600" b="1">
                <a:latin typeface="Times New Roman" pitchFamily="18" charset="0"/>
                <a:cs typeface="Times New Roman" pitchFamily="18" charset="0"/>
              </a:rPr>
              <a:t> </a:t>
            </a:r>
            <a:r>
              <a:rPr lang="en-US" sz="3600" b="1" smtClean="0">
                <a:latin typeface="Times New Roman" pitchFamily="18" charset="0"/>
                <a:cs typeface="Times New Roman" pitchFamily="18" charset="0"/>
              </a:rPr>
              <a:t>    Dường </a:t>
            </a:r>
            <a:r>
              <a:rPr lang="en-US" sz="3600" b="1">
                <a:latin typeface="Times New Roman" pitchFamily="18" charset="0"/>
                <a:cs typeface="Times New Roman" pitchFamily="18" charset="0"/>
              </a:rPr>
              <a:t>như vật duy nhất vẫn bình tĩnh, phớt lờ mọi biến động chung là chiếc kim đồng hồ. Nó chạy, sinh động nhẹ nhàng, đè lên những con số vĩnh cửu. Còn đằng kia, lửa đang chui bên trong cái dây mìn, chui vào ruột quả bom... Quen rồi. Một ngày chúng tôi phá bom đến năm lần. Ngày nào ít: ba lần</a:t>
            </a:r>
            <a:r>
              <a:rPr lang="en-US" sz="3600" b="1" smtClean="0">
                <a:latin typeface="Times New Roman" pitchFamily="18" charset="0"/>
                <a:cs typeface="Times New Roman" pitchFamily="18" charset="0"/>
              </a:rPr>
              <a:t>.</a:t>
            </a:r>
            <a:endParaRPr lang="en-US" sz="3600" b="1">
              <a:latin typeface="Times New Roman" pitchFamily="18" charset="0"/>
              <a:cs typeface="Times New Roman" pitchFamily="18" charset="0"/>
            </a:endParaRPr>
          </a:p>
        </p:txBody>
      </p:sp>
    </p:spTree>
    <p:extLst>
      <p:ext uri="{BB962C8B-B14F-4D97-AF65-F5344CB8AC3E}">
        <p14:creationId xmlns:p14="http://schemas.microsoft.com/office/powerpoint/2010/main" val="24239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1384" y="440080"/>
            <a:ext cx="11137237" cy="5509200"/>
          </a:xfrm>
          <a:prstGeom prst="rect">
            <a:avLst/>
          </a:prstGeom>
        </p:spPr>
        <p:txBody>
          <a:bodyPr wrap="square">
            <a:spAutoFit/>
          </a:bodyPr>
          <a:lstStyle/>
          <a:p>
            <a:pPr algn="just"/>
            <a:r>
              <a:rPr lang="en-US" sz="4400" b="1">
                <a:solidFill>
                  <a:srgbClr val="0000FF"/>
                </a:solidFill>
                <a:latin typeface="Times New Roman" pitchFamily="18" charset="0"/>
                <a:cs typeface="Times New Roman" pitchFamily="18" charset="0"/>
              </a:rPr>
              <a:t>Bài tập 1, trang 149: Tìm câu rút gọn. </a:t>
            </a:r>
            <a:r>
              <a:rPr lang="en-US" sz="4400" b="1">
                <a:latin typeface="Times New Roman" pitchFamily="18" charset="0"/>
                <a:cs typeface="Times New Roman" pitchFamily="18" charset="0"/>
              </a:rPr>
              <a:t>	</a:t>
            </a:r>
          </a:p>
          <a:p>
            <a:pPr algn="just"/>
            <a:r>
              <a:rPr lang="en-US" sz="4400" b="1">
                <a:latin typeface="Times New Roman" pitchFamily="18" charset="0"/>
                <a:cs typeface="Times New Roman" pitchFamily="18" charset="0"/>
              </a:rPr>
              <a:t>     Dường như vật duy nhất vẫn bình tĩnh, phớt lờ mọi biến động chung là chiếc kim đồng hồ. Nó chạy, sinh động nhẹ nhàng, đè lên những con số vĩnh cửu. Còn đằng kia, lửa đang chui bên trong cái dây mìn, chui vào ruột quả bom... Quen rồi. Một ngày chúng tôi phá bom đến năm lần. Ngày nào ít: ba lần.</a:t>
            </a:r>
          </a:p>
        </p:txBody>
      </p:sp>
      <p:sp>
        <p:nvSpPr>
          <p:cNvPr id="2" name="Rectangle 1"/>
          <p:cNvSpPr/>
          <p:nvPr/>
        </p:nvSpPr>
        <p:spPr>
          <a:xfrm>
            <a:off x="4650610" y="4415515"/>
            <a:ext cx="1877438"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a:t>
            </a:r>
            <a:endParaRPr lang="en-US" sz="4400">
              <a:solidFill>
                <a:srgbClr val="FF0000"/>
              </a:solidFill>
            </a:endParaRPr>
          </a:p>
        </p:txBody>
      </p:sp>
      <p:sp>
        <p:nvSpPr>
          <p:cNvPr id="5" name="Rectangle 4"/>
          <p:cNvSpPr/>
          <p:nvPr/>
        </p:nvSpPr>
        <p:spPr>
          <a:xfrm>
            <a:off x="6143901" y="5107831"/>
            <a:ext cx="4416595"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_______________</a:t>
            </a:r>
            <a:endParaRPr lang="en-US" sz="4400">
              <a:solidFill>
                <a:srgbClr val="FF0000"/>
              </a:solidFill>
            </a:endParaRPr>
          </a:p>
        </p:txBody>
      </p:sp>
    </p:spTree>
    <p:extLst>
      <p:ext uri="{BB962C8B-B14F-4D97-AF65-F5344CB8AC3E}">
        <p14:creationId xmlns:p14="http://schemas.microsoft.com/office/powerpoint/2010/main" val="38814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2" y="44624"/>
            <a:ext cx="11017224" cy="6863417"/>
          </a:xfrm>
          <a:prstGeom prst="rect">
            <a:avLst/>
          </a:prstGeom>
        </p:spPr>
        <p:txBody>
          <a:bodyPr wrap="square">
            <a:spAutoFit/>
          </a:bodyPr>
          <a:lstStyle/>
          <a:p>
            <a:pPr algn="just"/>
            <a:r>
              <a:rPr lang="en-US" sz="3900" b="1">
                <a:solidFill>
                  <a:srgbClr val="FF0000"/>
                </a:solidFill>
                <a:latin typeface="Times New Roman" pitchFamily="18" charset="0"/>
                <a:cs typeface="Times New Roman" pitchFamily="18" charset="0"/>
              </a:rPr>
              <a:t>Bài tập 2 tr.149:</a:t>
            </a:r>
            <a:r>
              <a:rPr lang="en-US" sz="3900">
                <a:solidFill>
                  <a:srgbClr val="FF0000"/>
                </a:solidFill>
                <a:latin typeface="Times New Roman" pitchFamily="18" charset="0"/>
                <a:cs typeface="Times New Roman" pitchFamily="18" charset="0"/>
              </a:rPr>
              <a:t> </a:t>
            </a:r>
            <a:r>
              <a:rPr lang="en-US" sz="3900" b="1">
                <a:latin typeface="Times New Roman" pitchFamily="18" charset="0"/>
                <a:cs typeface="Times New Roman" pitchFamily="18" charset="0"/>
              </a:rPr>
              <a:t>Trong các đoạn trích sau đây (trích từ truyện ngắn </a:t>
            </a:r>
            <a:r>
              <a:rPr lang="en-US" sz="3900" b="1" i="1">
                <a:latin typeface="Times New Roman" pitchFamily="18" charset="0"/>
                <a:cs typeface="Times New Roman" pitchFamily="18" charset="0"/>
              </a:rPr>
              <a:t>Những ngôi sao xa xôi</a:t>
            </a:r>
            <a:r>
              <a:rPr lang="en-US" sz="3900" b="1">
                <a:latin typeface="Times New Roman" pitchFamily="18" charset="0"/>
                <a:cs typeface="Times New Roman" pitchFamily="18" charset="0"/>
              </a:rPr>
              <a:t> của Lê Minh Khuê), những câu nào vốn là một bộ phận của câu đứng trước được tách ra? Theo em, tác giả tách câu như vậy để làm gì</a:t>
            </a:r>
            <a:r>
              <a:rPr lang="en-US" sz="3900" b="1" smtClean="0">
                <a:latin typeface="Times New Roman" pitchFamily="18" charset="0"/>
                <a:cs typeface="Times New Roman" pitchFamily="18" charset="0"/>
              </a:rPr>
              <a:t>?</a:t>
            </a:r>
          </a:p>
          <a:p>
            <a:pPr algn="just"/>
            <a:r>
              <a:rPr lang="en-US" sz="4000" b="1">
                <a:latin typeface="Times New Roman" pitchFamily="18" charset="0"/>
                <a:cs typeface="Times New Roman" pitchFamily="18" charset="0"/>
              </a:rPr>
              <a:t>a) Đơn vị thường ra đường vào lúc mặt trời lặn. Và làm việc có khi suốt đêm.</a:t>
            </a:r>
          </a:p>
          <a:p>
            <a:pPr algn="just"/>
            <a:r>
              <a:rPr lang="en-US" sz="4000" b="1">
                <a:latin typeface="Times New Roman" pitchFamily="18" charset="0"/>
                <a:cs typeface="Times New Roman" pitchFamily="18" charset="0"/>
              </a:rPr>
              <a:t>b) Thế là tối lại ra đường luôn. Thường xuyên.</a:t>
            </a:r>
          </a:p>
          <a:p>
            <a:pPr algn="just"/>
            <a:r>
              <a:rPr lang="en-US" sz="4000" b="1">
                <a:latin typeface="Times New Roman" pitchFamily="18" charset="0"/>
                <a:cs typeface="Times New Roman" pitchFamily="18" charset="0"/>
              </a:rPr>
              <a:t>c) Vỏ quả bom nóng. Một dấu hiệu chẳng lành</a:t>
            </a:r>
            <a:r>
              <a:rPr lang="en-US" sz="4000" b="1" smtClean="0">
                <a:latin typeface="Times New Roman" pitchFamily="18" charset="0"/>
                <a:cs typeface="Times New Roman" pitchFamily="18" charset="0"/>
              </a:rPr>
              <a:t>.</a:t>
            </a:r>
          </a:p>
          <a:p>
            <a:pPr algn="just"/>
            <a:r>
              <a:rPr lang="en-US" sz="4000" b="1" smtClean="0">
                <a:solidFill>
                  <a:srgbClr val="0000FF"/>
                </a:solidFill>
                <a:latin typeface="Times New Roman" pitchFamily="18" charset="0"/>
                <a:cs typeface="Times New Roman" pitchFamily="18" charset="0"/>
                <a:sym typeface="Wingdings 3"/>
              </a:rPr>
              <a:t> </a:t>
            </a:r>
            <a:r>
              <a:rPr lang="vi-VN" sz="4000" b="1" smtClean="0">
                <a:solidFill>
                  <a:srgbClr val="0000FF"/>
                </a:solidFill>
                <a:latin typeface="Times New Roman" panose="02020603050405020304" pitchFamily="18" charset="0"/>
                <a:cs typeface="Times New Roman" panose="02020603050405020304" pitchFamily="18" charset="0"/>
              </a:rPr>
              <a:t>Nhấn mạnh</a:t>
            </a:r>
            <a:r>
              <a:rPr lang="vi-VN" sz="4000" b="1">
                <a:solidFill>
                  <a:srgbClr val="0000FF"/>
                </a:solidFill>
                <a:latin typeface="Times New Roman" panose="02020603050405020304" pitchFamily="18" charset="0"/>
                <a:cs typeface="Times New Roman" panose="02020603050405020304" pitchFamily="18" charset="0"/>
              </a:rPr>
              <a:t>, gây ấn tượng cho điều muốn miêu tả, muốn khẳng định</a:t>
            </a:r>
            <a:r>
              <a:rPr lang="vi-VN" sz="4000" b="1" smtClean="0">
                <a:solidFill>
                  <a:srgbClr val="0000FF"/>
                </a:solidFill>
                <a:latin typeface="Times New Roman" panose="02020603050405020304" pitchFamily="18" charset="0"/>
                <a:cs typeface="Times New Roman" panose="02020603050405020304" pitchFamily="18" charset="0"/>
              </a:rPr>
              <a:t>.</a:t>
            </a:r>
            <a:endParaRPr lang="en-US" sz="4000" b="1">
              <a:solidFill>
                <a:srgbClr val="0000FF"/>
              </a:solidFill>
              <a:latin typeface="Times New Roman" pitchFamily="18" charset="0"/>
              <a:cs typeface="Times New Roman" pitchFamily="18" charset="0"/>
            </a:endParaRPr>
          </a:p>
        </p:txBody>
      </p:sp>
      <p:sp>
        <p:nvSpPr>
          <p:cNvPr id="3" name="Rectangle 2"/>
          <p:cNvSpPr/>
          <p:nvPr/>
        </p:nvSpPr>
        <p:spPr>
          <a:xfrm>
            <a:off x="706715" y="3530504"/>
            <a:ext cx="6109365"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_____________________</a:t>
            </a:r>
            <a:endParaRPr lang="en-US" sz="4400">
              <a:solidFill>
                <a:srgbClr val="FF0000"/>
              </a:solidFill>
            </a:endParaRPr>
          </a:p>
        </p:txBody>
      </p:sp>
      <p:sp>
        <p:nvSpPr>
          <p:cNvPr id="5" name="Rectangle 4"/>
          <p:cNvSpPr/>
          <p:nvPr/>
        </p:nvSpPr>
        <p:spPr>
          <a:xfrm>
            <a:off x="7554545" y="4149080"/>
            <a:ext cx="3005951"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a:t>
            </a:r>
            <a:endParaRPr lang="en-US" sz="4400">
              <a:solidFill>
                <a:srgbClr val="FF0000"/>
              </a:solidFill>
            </a:endParaRPr>
          </a:p>
        </p:txBody>
      </p:sp>
      <p:sp>
        <p:nvSpPr>
          <p:cNvPr id="6" name="Rectangle 5"/>
          <p:cNvSpPr/>
          <p:nvPr/>
        </p:nvSpPr>
        <p:spPr>
          <a:xfrm>
            <a:off x="5291613" y="4747791"/>
            <a:ext cx="5545108"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___________________</a:t>
            </a:r>
            <a:endParaRPr lang="en-US" sz="4400">
              <a:solidFill>
                <a:srgbClr val="FF0000"/>
              </a:solidFill>
            </a:endParaRPr>
          </a:p>
        </p:txBody>
      </p:sp>
    </p:spTree>
    <p:extLst>
      <p:ext uri="{BB962C8B-B14F-4D97-AF65-F5344CB8AC3E}">
        <p14:creationId xmlns:p14="http://schemas.microsoft.com/office/powerpoint/2010/main" val="389788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1" y="119966"/>
            <a:ext cx="11017225" cy="1323439"/>
          </a:xfrm>
          <a:prstGeom prst="rect">
            <a:avLst/>
          </a:prstGeom>
        </p:spPr>
        <p:txBody>
          <a:bodyPr wrap="square">
            <a:spAutoFit/>
          </a:bodyPr>
          <a:lstStyle/>
          <a:p>
            <a:pPr algn="just"/>
            <a:r>
              <a:rPr lang="en-US" sz="4000" b="1" smtClean="0">
                <a:solidFill>
                  <a:srgbClr val="C00000"/>
                </a:solidFill>
                <a:latin typeface="Times New Roman" pitchFamily="18" charset="0"/>
                <a:cs typeface="Times New Roman" pitchFamily="18" charset="0"/>
              </a:rPr>
              <a:t>Bài tập 3 trang 149</a:t>
            </a:r>
            <a:r>
              <a:rPr lang="en-US" sz="4000">
                <a:solidFill>
                  <a:srgbClr val="C00000"/>
                </a:solidFill>
                <a:latin typeface="Times New Roman" pitchFamily="18" charset="0"/>
                <a:cs typeface="Times New Roman" pitchFamily="18" charset="0"/>
              </a:rPr>
              <a:t>: </a:t>
            </a:r>
            <a:r>
              <a:rPr lang="en-US" sz="4000" b="1">
                <a:latin typeface="Times New Roman" pitchFamily="18" charset="0"/>
                <a:cs typeface="Times New Roman" pitchFamily="18" charset="0"/>
              </a:rPr>
              <a:t>Chuyển đổi các câu sau thành câu bị động</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3" name="Rectangle 2"/>
          <p:cNvSpPr/>
          <p:nvPr/>
        </p:nvSpPr>
        <p:spPr>
          <a:xfrm>
            <a:off x="623392" y="1601505"/>
            <a:ext cx="11017225" cy="1323439"/>
          </a:xfrm>
          <a:prstGeom prst="rect">
            <a:avLst/>
          </a:prstGeom>
          <a:solidFill>
            <a:schemeClr val="accent5">
              <a:lumMod val="20000"/>
              <a:lumOff val="80000"/>
            </a:schemeClr>
          </a:solidFill>
          <a:ln>
            <a:solidFill>
              <a:srgbClr val="C00000"/>
            </a:solidFill>
          </a:ln>
        </p:spPr>
        <p:txBody>
          <a:bodyPr wrap="square">
            <a:spAutoFit/>
          </a:bodyPr>
          <a:lstStyle/>
          <a:p>
            <a:pPr algn="just"/>
            <a:r>
              <a:rPr lang="en-US" sz="4000" b="1">
                <a:solidFill>
                  <a:srgbClr val="0000FF"/>
                </a:solidFill>
                <a:latin typeface="Times New Roman" pitchFamily="18" charset="0"/>
                <a:cs typeface="Times New Roman" pitchFamily="18" charset="0"/>
              </a:rPr>
              <a:t>* Câu bị động: chủ ngữ chịu hoạt động của đối tượng khác hướng vào.</a:t>
            </a:r>
          </a:p>
        </p:txBody>
      </p:sp>
      <p:sp>
        <p:nvSpPr>
          <p:cNvPr id="5" name="Rectangle 4"/>
          <p:cNvSpPr/>
          <p:nvPr/>
        </p:nvSpPr>
        <p:spPr>
          <a:xfrm>
            <a:off x="623391" y="3329697"/>
            <a:ext cx="11017225" cy="1323439"/>
          </a:xfrm>
          <a:prstGeom prst="rect">
            <a:avLst/>
          </a:prstGeom>
        </p:spPr>
        <p:txBody>
          <a:bodyPr wrap="square">
            <a:spAutoFit/>
          </a:bodyPr>
          <a:lstStyle/>
          <a:p>
            <a:pPr algn="just"/>
            <a:r>
              <a:rPr lang="en-US" sz="4000" b="1" smtClean="0">
                <a:latin typeface="Times New Roman" pitchFamily="18" charset="0"/>
                <a:cs typeface="Times New Roman" pitchFamily="18" charset="0"/>
              </a:rPr>
              <a:t>a</a:t>
            </a:r>
            <a:r>
              <a:rPr lang="en-US" sz="4000" b="1">
                <a:latin typeface="Times New Roman" pitchFamily="18" charset="0"/>
                <a:cs typeface="Times New Roman" pitchFamily="18" charset="0"/>
              </a:rPr>
              <a:t>) Người thợ thủ công Việt Nam làm ra đồ gốm rất sớm</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6" name="Rectangle 5"/>
          <p:cNvSpPr/>
          <p:nvPr/>
        </p:nvSpPr>
        <p:spPr>
          <a:xfrm>
            <a:off x="623392" y="4697849"/>
            <a:ext cx="11017225" cy="1323439"/>
          </a:xfrm>
          <a:prstGeom prst="rect">
            <a:avLst/>
          </a:prstGeom>
        </p:spPr>
        <p:txBody>
          <a:bodyPr wrap="square">
            <a:spAutoFit/>
          </a:bodyPr>
          <a:lstStyle/>
          <a:p>
            <a:pPr algn="just"/>
            <a:r>
              <a:rPr lang="en-US" sz="4000" b="1" smtClean="0">
                <a:solidFill>
                  <a:srgbClr val="0000FF"/>
                </a:solidFill>
                <a:latin typeface="Times New Roman" pitchFamily="18" charset="0"/>
                <a:cs typeface="Times New Roman" pitchFamily="18" charset="0"/>
              </a:rPr>
              <a:t>- Đồ </a:t>
            </a:r>
            <a:r>
              <a:rPr lang="en-US" sz="4000" b="1">
                <a:solidFill>
                  <a:srgbClr val="0000FF"/>
                </a:solidFill>
                <a:latin typeface="Times New Roman" pitchFamily="18" charset="0"/>
                <a:cs typeface="Times New Roman" pitchFamily="18" charset="0"/>
              </a:rPr>
              <a:t>gốm </a:t>
            </a:r>
            <a:r>
              <a:rPr lang="en-US" sz="4000" b="1">
                <a:solidFill>
                  <a:srgbClr val="FF0000"/>
                </a:solidFill>
                <a:latin typeface="Times New Roman" pitchFamily="18" charset="0"/>
                <a:cs typeface="Times New Roman" pitchFamily="18" charset="0"/>
              </a:rPr>
              <a:t>được</a:t>
            </a:r>
            <a:r>
              <a:rPr lang="en-US" sz="4000" b="1">
                <a:solidFill>
                  <a:srgbClr val="0000FF"/>
                </a:solidFill>
                <a:latin typeface="Times New Roman" pitchFamily="18" charset="0"/>
                <a:cs typeface="Times New Roman" pitchFamily="18" charset="0"/>
              </a:rPr>
              <a:t> người thợ thủ công Việt Nam làm ra từ rất sớm.</a:t>
            </a:r>
          </a:p>
        </p:txBody>
      </p:sp>
    </p:spTree>
    <p:extLst>
      <p:ext uri="{BB962C8B-B14F-4D97-AF65-F5344CB8AC3E}">
        <p14:creationId xmlns:p14="http://schemas.microsoft.com/office/powerpoint/2010/main" val="2899833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1" y="119966"/>
            <a:ext cx="11017225" cy="1323439"/>
          </a:xfrm>
          <a:prstGeom prst="rect">
            <a:avLst/>
          </a:prstGeom>
        </p:spPr>
        <p:txBody>
          <a:bodyPr wrap="square">
            <a:spAutoFit/>
          </a:bodyPr>
          <a:lstStyle/>
          <a:p>
            <a:pPr algn="just"/>
            <a:r>
              <a:rPr lang="en-US" sz="4000" b="1">
                <a:latin typeface="Times New Roman" pitchFamily="18" charset="0"/>
                <a:cs typeface="Times New Roman" pitchFamily="18" charset="0"/>
              </a:rPr>
              <a:t>b) Tại khúc sông này tỉnh ta sẽ bắc một câu cầu lớn.</a:t>
            </a:r>
          </a:p>
        </p:txBody>
      </p:sp>
      <p:sp>
        <p:nvSpPr>
          <p:cNvPr id="5" name="Rectangle 4"/>
          <p:cNvSpPr/>
          <p:nvPr/>
        </p:nvSpPr>
        <p:spPr>
          <a:xfrm>
            <a:off x="623391" y="1556792"/>
            <a:ext cx="11017225" cy="1323439"/>
          </a:xfrm>
          <a:prstGeom prst="rect">
            <a:avLst/>
          </a:prstGeom>
        </p:spPr>
        <p:txBody>
          <a:bodyPr wrap="square">
            <a:spAutoFit/>
          </a:bodyPr>
          <a:lstStyle/>
          <a:p>
            <a:pPr algn="just"/>
            <a:r>
              <a:rPr lang="en-US" sz="4000" smtClean="0">
                <a:latin typeface="Times New Roman" pitchFamily="18" charset="0"/>
                <a:cs typeface="Times New Roman" pitchFamily="18" charset="0"/>
              </a:rPr>
              <a:t>- </a:t>
            </a:r>
            <a:r>
              <a:rPr lang="en-US" sz="4000" b="1" smtClean="0">
                <a:solidFill>
                  <a:srgbClr val="0000FF"/>
                </a:solidFill>
                <a:latin typeface="Times New Roman" pitchFamily="18" charset="0"/>
                <a:cs typeface="Times New Roman" pitchFamily="18" charset="0"/>
              </a:rPr>
              <a:t>Một </a:t>
            </a:r>
            <a:r>
              <a:rPr lang="en-US" sz="4000" b="1">
                <a:solidFill>
                  <a:srgbClr val="0000FF"/>
                </a:solidFill>
                <a:latin typeface="Times New Roman" pitchFamily="18" charset="0"/>
                <a:cs typeface="Times New Roman" pitchFamily="18" charset="0"/>
              </a:rPr>
              <a:t>cây cầu lớn sẽ </a:t>
            </a:r>
            <a:r>
              <a:rPr lang="en-US" sz="4000" b="1">
                <a:solidFill>
                  <a:srgbClr val="C00000"/>
                </a:solidFill>
                <a:latin typeface="Times New Roman" pitchFamily="18" charset="0"/>
                <a:cs typeface="Times New Roman" pitchFamily="18" charset="0"/>
              </a:rPr>
              <a:t>được</a:t>
            </a:r>
            <a:r>
              <a:rPr lang="en-US" sz="4000">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tỉnh ta bắc qua tại khúc sông này.</a:t>
            </a:r>
          </a:p>
        </p:txBody>
      </p:sp>
      <p:sp>
        <p:nvSpPr>
          <p:cNvPr id="6" name="Rectangle 5"/>
          <p:cNvSpPr/>
          <p:nvPr/>
        </p:nvSpPr>
        <p:spPr>
          <a:xfrm>
            <a:off x="623392" y="4697849"/>
            <a:ext cx="11017225" cy="1323439"/>
          </a:xfrm>
          <a:prstGeom prst="rect">
            <a:avLst/>
          </a:prstGeom>
        </p:spPr>
        <p:txBody>
          <a:bodyPr wrap="square">
            <a:spAutoFit/>
          </a:bodyPr>
          <a:lstStyle/>
          <a:p>
            <a:pPr algn="just"/>
            <a:r>
              <a:rPr lang="en-US" sz="4000" b="1" smtClean="0">
                <a:solidFill>
                  <a:srgbClr val="0000FF"/>
                </a:solidFill>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Từ hàng ngàn năm trước, những ngôi đền ấy đã </a:t>
            </a:r>
            <a:r>
              <a:rPr lang="en-US" sz="4000" b="1">
                <a:solidFill>
                  <a:srgbClr val="C00000"/>
                </a:solidFill>
                <a:latin typeface="Times New Roman" pitchFamily="18" charset="0"/>
                <a:cs typeface="Times New Roman" pitchFamily="18" charset="0"/>
              </a:rPr>
              <a:t>được</a:t>
            </a:r>
            <a:r>
              <a:rPr lang="en-US" sz="4000" b="1">
                <a:latin typeface="Times New Roman" pitchFamily="18" charset="0"/>
                <a:cs typeface="Times New Roman" pitchFamily="18" charset="0"/>
              </a:rPr>
              <a:t> </a:t>
            </a:r>
            <a:r>
              <a:rPr lang="en-US" sz="4000" b="1">
                <a:solidFill>
                  <a:srgbClr val="0000FF"/>
                </a:solidFill>
                <a:latin typeface="Times New Roman" pitchFamily="18" charset="0"/>
                <a:cs typeface="Times New Roman" pitchFamily="18" charset="0"/>
              </a:rPr>
              <a:t>người ta dựng lên.</a:t>
            </a:r>
          </a:p>
        </p:txBody>
      </p:sp>
      <p:sp>
        <p:nvSpPr>
          <p:cNvPr id="7" name="Rectangle 6"/>
          <p:cNvSpPr/>
          <p:nvPr/>
        </p:nvSpPr>
        <p:spPr>
          <a:xfrm>
            <a:off x="623392" y="3041665"/>
            <a:ext cx="11017225" cy="1323439"/>
          </a:xfrm>
          <a:prstGeom prst="rect">
            <a:avLst/>
          </a:prstGeom>
        </p:spPr>
        <p:txBody>
          <a:bodyPr wrap="square">
            <a:spAutoFit/>
          </a:bodyPr>
          <a:lstStyle/>
          <a:p>
            <a:pPr algn="just"/>
            <a:r>
              <a:rPr lang="en-US" sz="4000" b="1">
                <a:latin typeface="Times New Roman" pitchFamily="18" charset="0"/>
                <a:cs typeface="Times New Roman" pitchFamily="18" charset="0"/>
              </a:rPr>
              <a:t>c) Người ta đã dựng lên những ngôi đền ấy từ hàng ngàn năm trước.</a:t>
            </a:r>
          </a:p>
        </p:txBody>
      </p:sp>
    </p:spTree>
    <p:extLst>
      <p:ext uri="{BB962C8B-B14F-4D97-AF65-F5344CB8AC3E}">
        <p14:creationId xmlns:p14="http://schemas.microsoft.com/office/powerpoint/2010/main" val="337328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2" y="44164"/>
            <a:ext cx="11017224" cy="3785652"/>
          </a:xfrm>
          <a:prstGeom prst="rect">
            <a:avLst/>
          </a:prstGeom>
        </p:spPr>
        <p:txBody>
          <a:bodyPr wrap="square">
            <a:spAutoFit/>
          </a:bodyPr>
          <a:lstStyle/>
          <a:p>
            <a:pPr algn="just"/>
            <a:r>
              <a:rPr lang="en-US" sz="4000" b="1" smtClean="0">
                <a:solidFill>
                  <a:srgbClr val="C00000"/>
                </a:solidFill>
                <a:latin typeface="Times New Roman" pitchFamily="18" charset="0"/>
                <a:cs typeface="Times New Roman" pitchFamily="18" charset="0"/>
              </a:rPr>
              <a:t>IV. </a:t>
            </a:r>
            <a:r>
              <a:rPr lang="en-US" sz="4000" b="1">
                <a:solidFill>
                  <a:srgbClr val="C00000"/>
                </a:solidFill>
                <a:latin typeface="Times New Roman" pitchFamily="18" charset="0"/>
                <a:cs typeface="Times New Roman" pitchFamily="18" charset="0"/>
              </a:rPr>
              <a:t>Các kiểu câu ứng với những</a:t>
            </a:r>
            <a:r>
              <a:rPr lang="en-US" sz="4000">
                <a:solidFill>
                  <a:srgbClr val="C00000"/>
                </a:solidFill>
                <a:latin typeface="Times New Roman" pitchFamily="18" charset="0"/>
                <a:cs typeface="Times New Roman" pitchFamily="18" charset="0"/>
              </a:rPr>
              <a:t> </a:t>
            </a:r>
            <a:r>
              <a:rPr lang="en-US" sz="4000" b="1">
                <a:solidFill>
                  <a:srgbClr val="C00000"/>
                </a:solidFill>
                <a:latin typeface="Times New Roman" pitchFamily="18" charset="0"/>
                <a:cs typeface="Times New Roman" pitchFamily="18" charset="0"/>
              </a:rPr>
              <a:t>mục đích giao tiếp khác nhau</a:t>
            </a:r>
            <a:r>
              <a:rPr lang="en-US" sz="4000" smtClean="0">
                <a:solidFill>
                  <a:srgbClr val="C00000"/>
                </a:solidFill>
                <a:latin typeface="Times New Roman" pitchFamily="18" charset="0"/>
                <a:cs typeface="Times New Roman" pitchFamily="18" charset="0"/>
              </a:rPr>
              <a:t>.</a:t>
            </a:r>
          </a:p>
          <a:p>
            <a:pPr algn="just"/>
            <a:r>
              <a:rPr lang="en-US" sz="4000" b="1" smtClean="0">
                <a:latin typeface="Times New Roman" pitchFamily="18" charset="0"/>
                <a:cs typeface="Times New Roman" pitchFamily="18" charset="0"/>
              </a:rPr>
              <a:t>	1. Câu nghi vấn.</a:t>
            </a:r>
            <a:endParaRPr lang="en-US" sz="4000">
              <a:latin typeface="Times New Roman" pitchFamily="18" charset="0"/>
              <a:cs typeface="Times New Roman" pitchFamily="18" charset="0"/>
            </a:endParaRPr>
          </a:p>
          <a:p>
            <a:pPr algn="just"/>
            <a:r>
              <a:rPr lang="en-US" sz="4000" b="1" smtClean="0">
                <a:latin typeface="Times New Roman" pitchFamily="18" charset="0"/>
                <a:cs typeface="Times New Roman" pitchFamily="18" charset="0"/>
              </a:rPr>
              <a:t>	2. Câu cầu khiến.</a:t>
            </a:r>
          </a:p>
          <a:p>
            <a:pPr algn="just"/>
            <a:r>
              <a:rPr lang="en-US" sz="4000" b="1" smtClean="0">
                <a:latin typeface="Times New Roman" pitchFamily="18" charset="0"/>
                <a:cs typeface="Times New Roman" pitchFamily="18" charset="0"/>
              </a:rPr>
              <a:t>	3. Câu cảm thán.</a:t>
            </a:r>
          </a:p>
          <a:p>
            <a:pPr algn="just"/>
            <a:r>
              <a:rPr lang="en-US" sz="4000" b="1" smtClean="0">
                <a:latin typeface="Times New Roman" pitchFamily="18" charset="0"/>
                <a:cs typeface="Times New Roman" pitchFamily="18" charset="0"/>
              </a:rPr>
              <a:t>	4. Câu trần thuật.</a:t>
            </a:r>
            <a:endParaRPr lang="en-US" sz="4000" b="1">
              <a:latin typeface="Times New Roman" pitchFamily="18" charset="0"/>
              <a:cs typeface="Times New Roman" pitchFamily="18" charset="0"/>
            </a:endParaRPr>
          </a:p>
        </p:txBody>
      </p:sp>
      <p:sp>
        <p:nvSpPr>
          <p:cNvPr id="3" name="Rectangle 2"/>
          <p:cNvSpPr/>
          <p:nvPr/>
        </p:nvSpPr>
        <p:spPr>
          <a:xfrm>
            <a:off x="623392" y="4010288"/>
            <a:ext cx="11017224" cy="1938992"/>
          </a:xfrm>
          <a:prstGeom prst="rect">
            <a:avLst/>
          </a:prstGeom>
        </p:spPr>
        <p:txBody>
          <a:bodyPr wrap="square">
            <a:spAutoFit/>
          </a:bodyPr>
          <a:lstStyle/>
          <a:p>
            <a:pPr algn="just"/>
            <a:r>
              <a:rPr lang="en-US" sz="4000" b="1">
                <a:solidFill>
                  <a:srgbClr val="0000FF"/>
                </a:solidFill>
                <a:latin typeface="Times New Roman" pitchFamily="18" charset="0"/>
                <a:cs typeface="Times New Roman" pitchFamily="18" charset="0"/>
              </a:rPr>
              <a:t>Bài tập 1 </a:t>
            </a:r>
            <a:r>
              <a:rPr lang="en-US" sz="4000" b="1" smtClean="0">
                <a:solidFill>
                  <a:srgbClr val="0000FF"/>
                </a:solidFill>
                <a:latin typeface="Times New Roman" pitchFamily="18" charset="0"/>
                <a:cs typeface="Times New Roman" pitchFamily="18" charset="0"/>
              </a:rPr>
              <a:t>trang 150</a:t>
            </a:r>
            <a:r>
              <a:rPr lang="en-US" sz="4000" b="1">
                <a:solidFill>
                  <a:srgbClr val="0000FF"/>
                </a:solidFill>
                <a:latin typeface="Times New Roman" pitchFamily="18" charset="0"/>
                <a:cs typeface="Times New Roman" pitchFamily="18" charset="0"/>
              </a:rPr>
              <a:t>: </a:t>
            </a:r>
            <a:r>
              <a:rPr lang="en-US" sz="4000" b="1">
                <a:latin typeface="Times New Roman" pitchFamily="18" charset="0"/>
                <a:cs typeface="Times New Roman" pitchFamily="18" charset="0"/>
              </a:rPr>
              <a:t>Trong đoạn trích sau đây, những câu nào là câu nghi vấn? Chúng có được dùng để hỏi không</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Tree>
    <p:extLst>
      <p:ext uri="{BB962C8B-B14F-4D97-AF65-F5344CB8AC3E}">
        <p14:creationId xmlns:p14="http://schemas.microsoft.com/office/powerpoint/2010/main" val="45774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anim calcmode="lin" valueType="num">
                                      <p:cBhvr>
                                        <p:cTn id="1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anim calcmode="lin" valueType="num">
                                      <p:cBhvr>
                                        <p:cTn id="2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3392" y="44164"/>
            <a:ext cx="11017224" cy="5555367"/>
          </a:xfrm>
          <a:prstGeom prst="rect">
            <a:avLst/>
          </a:prstGeom>
        </p:spPr>
        <p:txBody>
          <a:bodyPr wrap="square">
            <a:spAutoFit/>
          </a:bodyPr>
          <a:lstStyle/>
          <a:p>
            <a:pPr algn="just"/>
            <a:r>
              <a:rPr lang="en-US" sz="4000" b="1">
                <a:solidFill>
                  <a:srgbClr val="0000FF"/>
                </a:solidFill>
                <a:latin typeface="Times New Roman" pitchFamily="18" charset="0"/>
                <a:cs typeface="Times New Roman" pitchFamily="18" charset="0"/>
              </a:rPr>
              <a:t>Bài tập 1 trang 150: </a:t>
            </a:r>
            <a:r>
              <a:rPr lang="en-US" sz="4000" b="1">
                <a:latin typeface="Times New Roman" pitchFamily="18" charset="0"/>
                <a:cs typeface="Times New Roman" pitchFamily="18" charset="0"/>
              </a:rPr>
              <a:t>Trong đoạn trích sau đây, những câu nào là câu nghi vấn? Chúng có được dùng để hỏi không?</a:t>
            </a:r>
          </a:p>
          <a:p>
            <a:pPr algn="just">
              <a:spcBef>
                <a:spcPts val="600"/>
              </a:spcBef>
              <a:spcAft>
                <a:spcPts val="600"/>
              </a:spcAft>
            </a:pPr>
            <a:r>
              <a:rPr lang="en-US" sz="4000" b="1" i="1" smtClean="0">
                <a:latin typeface="Times New Roman" pitchFamily="18" charset="0"/>
                <a:cs typeface="Times New Roman" pitchFamily="18" charset="0"/>
              </a:rPr>
              <a:t>Bà </a:t>
            </a:r>
            <a:r>
              <a:rPr lang="en-US" sz="4000" b="1" i="1">
                <a:latin typeface="Times New Roman" pitchFamily="18" charset="0"/>
                <a:cs typeface="Times New Roman" pitchFamily="18" charset="0"/>
              </a:rPr>
              <a:t>hỏi:</a:t>
            </a:r>
            <a:endParaRPr lang="en-US" sz="4000" b="1">
              <a:latin typeface="Times New Roman" pitchFamily="18" charset="0"/>
              <a:cs typeface="Times New Roman" pitchFamily="18" charset="0"/>
            </a:endParaRPr>
          </a:p>
          <a:p>
            <a:pPr algn="just">
              <a:spcBef>
                <a:spcPts val="600"/>
              </a:spcBef>
              <a:spcAft>
                <a:spcPts val="600"/>
              </a:spcAft>
            </a:pPr>
            <a:r>
              <a:rPr lang="en-US" sz="4000" b="1" i="1">
                <a:latin typeface="Times New Roman" pitchFamily="18" charset="0"/>
                <a:cs typeface="Times New Roman" pitchFamily="18" charset="0"/>
              </a:rPr>
              <a:t>- Ba con sao con không nhận?</a:t>
            </a:r>
            <a:endParaRPr lang="en-US" sz="4000" b="1">
              <a:latin typeface="Times New Roman" pitchFamily="18" charset="0"/>
              <a:cs typeface="Times New Roman" pitchFamily="18" charset="0"/>
            </a:endParaRPr>
          </a:p>
          <a:p>
            <a:pPr algn="just">
              <a:spcBef>
                <a:spcPts val="600"/>
              </a:spcBef>
              <a:spcAft>
                <a:spcPts val="600"/>
              </a:spcAft>
            </a:pPr>
            <a:r>
              <a:rPr lang="en-US" sz="4000" b="1" i="1">
                <a:latin typeface="Times New Roman" pitchFamily="18" charset="0"/>
                <a:cs typeface="Times New Roman" pitchFamily="18" charset="0"/>
              </a:rPr>
              <a:t>- Không phải. - Đang nằm mà nó cũng giẫy lên.</a:t>
            </a:r>
            <a:endParaRPr lang="en-US" sz="4000" b="1">
              <a:latin typeface="Times New Roman" pitchFamily="18" charset="0"/>
              <a:cs typeface="Times New Roman" pitchFamily="18" charset="0"/>
            </a:endParaRPr>
          </a:p>
          <a:p>
            <a:pPr algn="just">
              <a:spcBef>
                <a:spcPts val="600"/>
              </a:spcBef>
              <a:spcAft>
                <a:spcPts val="600"/>
              </a:spcAft>
            </a:pPr>
            <a:r>
              <a:rPr lang="en-US" sz="4000" b="1" i="1">
                <a:latin typeface="Times New Roman" pitchFamily="18" charset="0"/>
                <a:cs typeface="Times New Roman" pitchFamily="18" charset="0"/>
              </a:rPr>
              <a:t>- Sao con biết là không phải? Ba con đi lâu con quên rồi chứ gì</a:t>
            </a:r>
            <a:r>
              <a:rPr lang="en-US" sz="4000" b="1" i="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3" name="Rectangle 2"/>
          <p:cNvSpPr/>
          <p:nvPr/>
        </p:nvSpPr>
        <p:spPr>
          <a:xfrm>
            <a:off x="983432" y="2636912"/>
            <a:ext cx="6109365"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_____________________</a:t>
            </a:r>
            <a:endParaRPr lang="en-US" sz="4400">
              <a:solidFill>
                <a:srgbClr val="FF0000"/>
              </a:solidFill>
            </a:endParaRPr>
          </a:p>
        </p:txBody>
      </p:sp>
      <p:sp>
        <p:nvSpPr>
          <p:cNvPr id="2" name="Rounded Rectangle 1"/>
          <p:cNvSpPr/>
          <p:nvPr/>
        </p:nvSpPr>
        <p:spPr>
          <a:xfrm>
            <a:off x="7536160" y="2659559"/>
            <a:ext cx="1800200" cy="769441"/>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solidFill>
                  <a:srgbClr val="FF0000"/>
                </a:solidFill>
                <a:latin typeface="Times New Roman" pitchFamily="18" charset="0"/>
                <a:cs typeface="Times New Roman" pitchFamily="18" charset="0"/>
              </a:rPr>
              <a:t>Hỏi</a:t>
            </a:r>
            <a:endParaRPr lang="en-US" sz="4000" b="1">
              <a:solidFill>
                <a:srgbClr val="FF0000"/>
              </a:solidFill>
            </a:endParaRPr>
          </a:p>
        </p:txBody>
      </p:sp>
      <p:sp>
        <p:nvSpPr>
          <p:cNvPr id="5" name="Rectangle 4"/>
          <p:cNvSpPr/>
          <p:nvPr/>
        </p:nvSpPr>
        <p:spPr>
          <a:xfrm>
            <a:off x="983432" y="4149080"/>
            <a:ext cx="6109365"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_____________________</a:t>
            </a:r>
            <a:endParaRPr lang="en-US" sz="4400">
              <a:solidFill>
                <a:srgbClr val="FF0000"/>
              </a:solidFill>
            </a:endParaRPr>
          </a:p>
        </p:txBody>
      </p:sp>
      <p:sp>
        <p:nvSpPr>
          <p:cNvPr id="6" name="Rounded Rectangle 5"/>
          <p:cNvSpPr/>
          <p:nvPr/>
        </p:nvSpPr>
        <p:spPr>
          <a:xfrm>
            <a:off x="4943872" y="5035823"/>
            <a:ext cx="1800200" cy="769441"/>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solidFill>
                  <a:srgbClr val="FF0000"/>
                </a:solidFill>
                <a:latin typeface="Times New Roman" pitchFamily="18" charset="0"/>
                <a:cs typeface="Times New Roman" pitchFamily="18" charset="0"/>
              </a:rPr>
              <a:t>Hỏi</a:t>
            </a:r>
            <a:endParaRPr lang="en-US" sz="4000" b="1">
              <a:solidFill>
                <a:srgbClr val="FF0000"/>
              </a:solidFill>
            </a:endParaRPr>
          </a:p>
        </p:txBody>
      </p:sp>
    </p:spTree>
    <p:extLst>
      <p:ext uri="{BB962C8B-B14F-4D97-AF65-F5344CB8AC3E}">
        <p14:creationId xmlns:p14="http://schemas.microsoft.com/office/powerpoint/2010/main" val="193958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ircle(in)">
                                      <p:cBhvr>
                                        <p:cTn id="14" dur="2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circle(in)">
                                      <p:cBhvr>
                                        <p:cTn id="2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animBg="1"/>
      <p:bldP spid="5" grpId="0"/>
      <p:bldP spid="6"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9051" y="44624"/>
            <a:ext cx="10945216" cy="1938992"/>
          </a:xfrm>
          <a:prstGeom prst="rect">
            <a:avLst/>
          </a:prstGeom>
        </p:spPr>
        <p:txBody>
          <a:bodyPr wrap="square">
            <a:spAutoFit/>
          </a:bodyPr>
          <a:lstStyle/>
          <a:p>
            <a:pPr algn="just"/>
            <a:r>
              <a:rPr lang="en-US" sz="4000" b="1">
                <a:solidFill>
                  <a:srgbClr val="0000FF"/>
                </a:solidFill>
                <a:latin typeface="Times New Roman" pitchFamily="18" charset="0"/>
                <a:cs typeface="Times New Roman" pitchFamily="18" charset="0"/>
              </a:rPr>
              <a:t>Bài tập 2 </a:t>
            </a:r>
            <a:r>
              <a:rPr lang="en-US" sz="4000" b="1" smtClean="0">
                <a:solidFill>
                  <a:srgbClr val="0000FF"/>
                </a:solidFill>
                <a:latin typeface="Times New Roman" pitchFamily="18" charset="0"/>
                <a:cs typeface="Times New Roman" pitchFamily="18" charset="0"/>
              </a:rPr>
              <a:t>trang 150</a:t>
            </a:r>
            <a:r>
              <a:rPr lang="en-US" sz="4000" smtClean="0">
                <a:solidFill>
                  <a:srgbClr val="0000FF"/>
                </a:solidFill>
                <a:latin typeface="Times New Roman" pitchFamily="18" charset="0"/>
                <a:cs typeface="Times New Roman" pitchFamily="18" charset="0"/>
              </a:rPr>
              <a:t>: </a:t>
            </a:r>
            <a:r>
              <a:rPr lang="en-US" sz="4000" b="1" smtClean="0">
                <a:latin typeface="Times New Roman" pitchFamily="18" charset="0"/>
                <a:cs typeface="Times New Roman" pitchFamily="18" charset="0"/>
              </a:rPr>
              <a:t>Trong </a:t>
            </a:r>
            <a:r>
              <a:rPr lang="en-US" sz="4000" b="1">
                <a:latin typeface="Times New Roman" pitchFamily="18" charset="0"/>
                <a:cs typeface="Times New Roman" pitchFamily="18" charset="0"/>
              </a:rPr>
              <a:t>đoạn trích sau đây, những câu nào là câu cầu khiến? Chúng được dùng để làm gì</a:t>
            </a:r>
            <a:r>
              <a:rPr lang="en-US" sz="4000" b="1" smtClean="0">
                <a:latin typeface="Times New Roman" pitchFamily="18" charset="0"/>
                <a:cs typeface="Times New Roman" pitchFamily="18" charset="0"/>
              </a:rPr>
              <a:t>?</a:t>
            </a:r>
            <a:endParaRPr lang="en-US" sz="4000" b="1">
              <a:latin typeface="Times New Roman" pitchFamily="18" charset="0"/>
              <a:cs typeface="Times New Roman" pitchFamily="18" charset="0"/>
            </a:endParaRPr>
          </a:p>
        </p:txBody>
      </p:sp>
      <p:sp>
        <p:nvSpPr>
          <p:cNvPr id="4" name="Rectangle 3"/>
          <p:cNvSpPr/>
          <p:nvPr/>
        </p:nvSpPr>
        <p:spPr>
          <a:xfrm>
            <a:off x="623391" y="1994064"/>
            <a:ext cx="10920875" cy="3785652"/>
          </a:xfrm>
          <a:prstGeom prst="rect">
            <a:avLst/>
          </a:prstGeom>
        </p:spPr>
        <p:txBody>
          <a:bodyPr wrap="square">
            <a:spAutoFit/>
          </a:bodyPr>
          <a:lstStyle/>
          <a:p>
            <a:pPr algn="just"/>
            <a:r>
              <a:rPr lang="vi-VN" sz="4000" b="1" smtClean="0">
                <a:latin typeface="Times New Roman" panose="02020603050405020304" pitchFamily="18" charset="0"/>
                <a:cs typeface="Times New Roman" panose="02020603050405020304" pitchFamily="18" charset="0"/>
              </a:rPr>
              <a:t>a</a:t>
            </a:r>
            <a:r>
              <a:rPr lang="vi-VN" sz="4000" b="1">
                <a:latin typeface="Times New Roman" panose="02020603050405020304" pitchFamily="18" charset="0"/>
                <a:cs typeface="Times New Roman" panose="02020603050405020304" pitchFamily="18" charset="0"/>
              </a:rPr>
              <a:t>) </a:t>
            </a:r>
            <a:r>
              <a:rPr lang="vi-VN" sz="4000" b="1" i="1">
                <a:latin typeface="Times New Roman" panose="02020603050405020304" pitchFamily="18" charset="0"/>
                <a:cs typeface="Times New Roman" panose="02020603050405020304" pitchFamily="18" charset="0"/>
              </a:rPr>
              <a:t>Đứa con gái lớn gồng đôi thúng không bước vào. Ông cất tiếng </a:t>
            </a:r>
            <a:r>
              <a:rPr lang="vi-VN" sz="4000" b="1" i="1" smtClean="0">
                <a:latin typeface="Times New Roman" panose="02020603050405020304" pitchFamily="18" charset="0"/>
                <a:cs typeface="Times New Roman" panose="02020603050405020304" pitchFamily="18" charset="0"/>
              </a:rPr>
              <a:t>hỏi:</a:t>
            </a:r>
            <a:endParaRPr lang="vi-VN" sz="4000" b="1">
              <a:latin typeface="Times New Roman" panose="02020603050405020304" pitchFamily="18" charset="0"/>
              <a:cs typeface="Times New Roman" panose="02020603050405020304" pitchFamily="18" charset="0"/>
            </a:endParaRPr>
          </a:p>
          <a:p>
            <a:pPr algn="just"/>
            <a:r>
              <a:rPr lang="vi-VN" sz="4000" b="1" i="1">
                <a:latin typeface="Times New Roman" panose="02020603050405020304" pitchFamily="18" charset="0"/>
                <a:cs typeface="Times New Roman" panose="02020603050405020304" pitchFamily="18" charset="0"/>
              </a:rPr>
              <a:t>- </a:t>
            </a:r>
            <a:r>
              <a:rPr lang="vi-VN" sz="4000" b="1" i="1" smtClean="0">
                <a:latin typeface="Times New Roman" panose="02020603050405020304" pitchFamily="18" charset="0"/>
                <a:cs typeface="Times New Roman" panose="02020603050405020304" pitchFamily="18" charset="0"/>
              </a:rPr>
              <a:t>Ở ngoài </a:t>
            </a:r>
            <a:r>
              <a:rPr lang="vi-VN" sz="4000" b="1" i="1">
                <a:latin typeface="Times New Roman" panose="02020603050405020304" pitchFamily="18" charset="0"/>
                <a:cs typeface="Times New Roman" panose="02020603050405020304" pitchFamily="18" charset="0"/>
              </a:rPr>
              <a:t>ấy làm gì mà lâu thế </a:t>
            </a:r>
            <a:r>
              <a:rPr lang="vi-VN" sz="4000" b="1" i="1" smtClean="0">
                <a:latin typeface="Times New Roman" panose="02020603050405020304" pitchFamily="18" charset="0"/>
                <a:cs typeface="Times New Roman" panose="02020603050405020304" pitchFamily="18" charset="0"/>
              </a:rPr>
              <a:t>mày?</a:t>
            </a:r>
            <a:endParaRPr lang="vi-VN" sz="4000" b="1">
              <a:latin typeface="Times New Roman" panose="02020603050405020304" pitchFamily="18" charset="0"/>
              <a:cs typeface="Times New Roman" panose="02020603050405020304" pitchFamily="18" charset="0"/>
            </a:endParaRPr>
          </a:p>
          <a:p>
            <a:pPr algn="just"/>
            <a:r>
              <a:rPr lang="vi-VN" sz="4000" b="1" i="1">
                <a:latin typeface="Times New Roman" panose="02020603050405020304" pitchFamily="18" charset="0"/>
                <a:cs typeface="Times New Roman" panose="02020603050405020304" pitchFamily="18" charset="0"/>
              </a:rPr>
              <a:t>Không để đứa con kịp trả lời, ông lão nhỏm dậy vơ lấy cái </a:t>
            </a:r>
            <a:r>
              <a:rPr lang="vi-VN" sz="4000" b="1" i="1" smtClean="0">
                <a:latin typeface="Times New Roman" panose="02020603050405020304" pitchFamily="18" charset="0"/>
                <a:cs typeface="Times New Roman" panose="02020603050405020304" pitchFamily="18" charset="0"/>
              </a:rPr>
              <a:t>nón:</a:t>
            </a:r>
            <a:endParaRPr lang="vi-VN" sz="4000" b="1">
              <a:latin typeface="Times New Roman" panose="02020603050405020304" pitchFamily="18" charset="0"/>
              <a:cs typeface="Times New Roman" panose="02020603050405020304" pitchFamily="18" charset="0"/>
            </a:endParaRPr>
          </a:p>
          <a:p>
            <a:pPr algn="just"/>
            <a:r>
              <a:rPr lang="vi-VN" sz="4000" b="1" i="1">
                <a:latin typeface="Times New Roman" panose="02020603050405020304" pitchFamily="18" charset="0"/>
                <a:cs typeface="Times New Roman" panose="02020603050405020304" pitchFamily="18" charset="0"/>
              </a:rPr>
              <a:t>- </a:t>
            </a:r>
            <a:r>
              <a:rPr lang="vi-VN" sz="4000" b="1" i="1" smtClean="0">
                <a:latin typeface="Times New Roman" panose="02020603050405020304" pitchFamily="18" charset="0"/>
                <a:cs typeface="Times New Roman" panose="02020603050405020304" pitchFamily="18" charset="0"/>
              </a:rPr>
              <a:t>Ở nhà </a:t>
            </a:r>
            <a:r>
              <a:rPr lang="vi-VN" sz="4000" b="1" i="1">
                <a:latin typeface="Times New Roman" panose="02020603050405020304" pitchFamily="18" charset="0"/>
                <a:cs typeface="Times New Roman" panose="02020603050405020304" pitchFamily="18" charset="0"/>
              </a:rPr>
              <a:t>trông em </a:t>
            </a:r>
            <a:r>
              <a:rPr lang="vi-VN" sz="4000" b="1" i="1" smtClean="0">
                <a:latin typeface="Times New Roman" panose="02020603050405020304" pitchFamily="18" charset="0"/>
                <a:cs typeface="Times New Roman" panose="02020603050405020304" pitchFamily="18" charset="0"/>
              </a:rPr>
              <a:t>nhá! </a:t>
            </a:r>
            <a:r>
              <a:rPr lang="vi-VN" sz="4000" b="1" i="1">
                <a:latin typeface="Times New Roman" panose="02020603050405020304" pitchFamily="18" charset="0"/>
                <a:cs typeface="Times New Roman" panose="02020603050405020304" pitchFamily="18" charset="0"/>
              </a:rPr>
              <a:t>Đừng có đi đâu đấy</a:t>
            </a:r>
            <a:r>
              <a:rPr lang="vi-VN" sz="4000" b="1" i="1" smtClean="0">
                <a:latin typeface="Times New Roman" panose="02020603050405020304" pitchFamily="18" charset="0"/>
                <a:cs typeface="Times New Roman" panose="02020603050405020304" pitchFamily="18" charset="0"/>
              </a:rPr>
              <a:t>.</a:t>
            </a:r>
            <a:endParaRPr lang="vi-VN" sz="4000" b="1">
              <a:latin typeface="Times New Roman" panose="02020603050405020304" pitchFamily="18" charset="0"/>
              <a:cs typeface="Times New Roman" panose="02020603050405020304" pitchFamily="18" charset="0"/>
            </a:endParaRPr>
          </a:p>
        </p:txBody>
      </p:sp>
      <p:sp>
        <p:nvSpPr>
          <p:cNvPr id="5" name="Rectangle 4"/>
          <p:cNvSpPr/>
          <p:nvPr/>
        </p:nvSpPr>
        <p:spPr>
          <a:xfrm>
            <a:off x="627637" y="4941168"/>
            <a:ext cx="9212779"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_______________________________</a:t>
            </a:r>
            <a:endParaRPr lang="en-US" sz="4400">
              <a:solidFill>
                <a:srgbClr val="FF0000"/>
              </a:solidFill>
            </a:endParaRPr>
          </a:p>
        </p:txBody>
      </p:sp>
      <p:sp>
        <p:nvSpPr>
          <p:cNvPr id="6" name="Rounded Rectangle 5"/>
          <p:cNvSpPr/>
          <p:nvPr/>
        </p:nvSpPr>
        <p:spPr>
          <a:xfrm>
            <a:off x="9840416" y="4941168"/>
            <a:ext cx="1800200" cy="1224136"/>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FF0000"/>
                </a:solidFill>
                <a:latin typeface="Times New Roman" pitchFamily="18" charset="0"/>
                <a:cs typeface="Times New Roman" pitchFamily="18" charset="0"/>
              </a:rPr>
              <a:t>Ra lệnh</a:t>
            </a:r>
            <a:endParaRPr lang="en-US" sz="4000" b="1">
              <a:solidFill>
                <a:srgbClr val="FF0000"/>
              </a:solidFill>
            </a:endParaRPr>
          </a:p>
        </p:txBody>
      </p:sp>
    </p:spTree>
    <p:extLst>
      <p:ext uri="{BB962C8B-B14F-4D97-AF65-F5344CB8AC3E}">
        <p14:creationId xmlns:p14="http://schemas.microsoft.com/office/powerpoint/2010/main" val="1345667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9051" y="1290240"/>
            <a:ext cx="10945216" cy="4154984"/>
          </a:xfrm>
          <a:prstGeom prst="rect">
            <a:avLst/>
          </a:prstGeom>
        </p:spPr>
        <p:txBody>
          <a:bodyPr wrap="square">
            <a:spAutoFit/>
          </a:bodyPr>
          <a:lstStyle/>
          <a:p>
            <a:pPr algn="just"/>
            <a:r>
              <a:rPr lang="vi-VN" sz="4400" b="1">
                <a:latin typeface="Times New Roman" panose="02020603050405020304" pitchFamily="18" charset="0"/>
                <a:cs typeface="Times New Roman" panose="02020603050405020304" pitchFamily="18" charset="0"/>
              </a:rPr>
              <a:t>b) </a:t>
            </a:r>
            <a:r>
              <a:rPr lang="vi-VN" sz="4400" b="1" i="1">
                <a:latin typeface="Times New Roman" panose="02020603050405020304" pitchFamily="18" charset="0"/>
                <a:cs typeface="Times New Roman" panose="02020603050405020304" pitchFamily="18" charset="0"/>
              </a:rPr>
              <a:t>Nghe mẹ nó bảo gọi ba vào ăn cơm thì nó bảo </a:t>
            </a:r>
            <a:r>
              <a:rPr lang="vi-VN" sz="4400" b="1" i="1" smtClean="0">
                <a:latin typeface="Times New Roman" panose="02020603050405020304" pitchFamily="18" charset="0"/>
                <a:cs typeface="Times New Roman" panose="02020603050405020304" pitchFamily="18" charset="0"/>
              </a:rPr>
              <a:t>lại:</a:t>
            </a:r>
            <a:endParaRPr lang="vi-VN" sz="4400" b="1">
              <a:latin typeface="Times New Roman" panose="02020603050405020304" pitchFamily="18" charset="0"/>
              <a:cs typeface="Times New Roman" panose="02020603050405020304" pitchFamily="18" charset="0"/>
            </a:endParaRPr>
          </a:p>
          <a:p>
            <a:pPr algn="just"/>
            <a:r>
              <a:rPr lang="vi-VN" sz="4400" b="1" i="1">
                <a:latin typeface="Times New Roman" panose="02020603050405020304" pitchFamily="18" charset="0"/>
                <a:cs typeface="Times New Roman" panose="02020603050405020304" pitchFamily="18" charset="0"/>
              </a:rPr>
              <a:t>- Thì má cứ kêu đi.</a:t>
            </a:r>
            <a:endParaRPr lang="vi-VN" sz="4400" b="1">
              <a:latin typeface="Times New Roman" panose="02020603050405020304" pitchFamily="18" charset="0"/>
              <a:cs typeface="Times New Roman" panose="02020603050405020304" pitchFamily="18" charset="0"/>
            </a:endParaRPr>
          </a:p>
          <a:p>
            <a:pPr algn="just"/>
            <a:r>
              <a:rPr lang="en-US" sz="4400" b="1" i="1" smtClean="0">
                <a:latin typeface="Times New Roman" panose="02020603050405020304" pitchFamily="18" charset="0"/>
                <a:cs typeface="Times New Roman" panose="02020603050405020304" pitchFamily="18" charset="0"/>
              </a:rPr>
              <a:t>   </a:t>
            </a:r>
            <a:r>
              <a:rPr lang="vi-VN" sz="4400" b="1" i="1" smtClean="0">
                <a:latin typeface="Times New Roman" panose="02020603050405020304" pitchFamily="18" charset="0"/>
                <a:cs typeface="Times New Roman" panose="02020603050405020304" pitchFamily="18" charset="0"/>
              </a:rPr>
              <a:t>Mẹ </a:t>
            </a:r>
            <a:r>
              <a:rPr lang="vi-VN" sz="4400" b="1" i="1">
                <a:latin typeface="Times New Roman" panose="02020603050405020304" pitchFamily="18" charset="0"/>
                <a:cs typeface="Times New Roman" panose="02020603050405020304" pitchFamily="18" charset="0"/>
              </a:rPr>
              <a:t>nó đâm nổi giận quơ đũa bếp doạ đánh, nó phải gọi nhưng lại nói </a:t>
            </a:r>
            <a:r>
              <a:rPr lang="vi-VN" sz="4400" b="1" i="1" smtClean="0">
                <a:latin typeface="Times New Roman" panose="02020603050405020304" pitchFamily="18" charset="0"/>
                <a:cs typeface="Times New Roman" panose="02020603050405020304" pitchFamily="18" charset="0"/>
              </a:rPr>
              <a:t>trổng:</a:t>
            </a:r>
            <a:endParaRPr lang="vi-VN" sz="4400" b="1">
              <a:latin typeface="Times New Roman" panose="02020603050405020304" pitchFamily="18" charset="0"/>
              <a:cs typeface="Times New Roman" panose="02020603050405020304" pitchFamily="18" charset="0"/>
            </a:endParaRPr>
          </a:p>
          <a:p>
            <a:pPr algn="just"/>
            <a:r>
              <a:rPr lang="vi-VN" sz="4400" b="1" i="1">
                <a:latin typeface="Times New Roman" panose="02020603050405020304" pitchFamily="18" charset="0"/>
                <a:cs typeface="Times New Roman" panose="02020603050405020304" pitchFamily="18" charset="0"/>
              </a:rPr>
              <a:t>- Vô ăn </a:t>
            </a:r>
            <a:r>
              <a:rPr lang="vi-VN" sz="4400" b="1" i="1" smtClean="0">
                <a:latin typeface="Times New Roman" panose="02020603050405020304" pitchFamily="18" charset="0"/>
                <a:cs typeface="Times New Roman" panose="02020603050405020304" pitchFamily="18" charset="0"/>
              </a:rPr>
              <a:t>cơm!</a:t>
            </a:r>
            <a:endParaRPr lang="vi-VN" sz="4400" b="1">
              <a:latin typeface="Times New Roman" panose="02020603050405020304" pitchFamily="18" charset="0"/>
              <a:cs typeface="Times New Roman" panose="02020603050405020304" pitchFamily="18" charset="0"/>
            </a:endParaRPr>
          </a:p>
        </p:txBody>
      </p:sp>
      <p:sp>
        <p:nvSpPr>
          <p:cNvPr id="5" name="Rectangle 4"/>
          <p:cNvSpPr/>
          <p:nvPr/>
        </p:nvSpPr>
        <p:spPr>
          <a:xfrm>
            <a:off x="983432" y="2636912"/>
            <a:ext cx="4134465"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a:t>
            </a:r>
            <a:endParaRPr lang="en-US" sz="4400">
              <a:solidFill>
                <a:srgbClr val="FF0000"/>
              </a:solidFill>
            </a:endParaRPr>
          </a:p>
        </p:txBody>
      </p:sp>
      <p:sp>
        <p:nvSpPr>
          <p:cNvPr id="6" name="Rounded Rectangle 5"/>
          <p:cNvSpPr/>
          <p:nvPr/>
        </p:nvSpPr>
        <p:spPr>
          <a:xfrm>
            <a:off x="5231904" y="2622622"/>
            <a:ext cx="2808312" cy="783731"/>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FF0000"/>
                </a:solidFill>
                <a:latin typeface="Times New Roman" pitchFamily="18" charset="0"/>
                <a:cs typeface="Times New Roman" pitchFamily="18" charset="0"/>
              </a:rPr>
              <a:t>Yêu cầu</a:t>
            </a:r>
            <a:endParaRPr lang="en-US" sz="4000" b="1">
              <a:solidFill>
                <a:srgbClr val="FF0000"/>
              </a:solidFill>
            </a:endParaRPr>
          </a:p>
        </p:txBody>
      </p:sp>
      <p:sp>
        <p:nvSpPr>
          <p:cNvPr id="7" name="Rectangle 6"/>
          <p:cNvSpPr/>
          <p:nvPr/>
        </p:nvSpPr>
        <p:spPr>
          <a:xfrm>
            <a:off x="983432" y="4603775"/>
            <a:ext cx="2723823"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a:t>
            </a:r>
            <a:endParaRPr lang="en-US" sz="4400">
              <a:solidFill>
                <a:srgbClr val="FF0000"/>
              </a:solidFill>
            </a:endParaRPr>
          </a:p>
        </p:txBody>
      </p:sp>
      <p:sp>
        <p:nvSpPr>
          <p:cNvPr id="8" name="Rounded Rectangle 7"/>
          <p:cNvSpPr/>
          <p:nvPr/>
        </p:nvSpPr>
        <p:spPr>
          <a:xfrm>
            <a:off x="5231904" y="4797152"/>
            <a:ext cx="2808312" cy="648072"/>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smtClean="0">
                <a:solidFill>
                  <a:srgbClr val="FF0000"/>
                </a:solidFill>
                <a:latin typeface="Times New Roman" pitchFamily="18" charset="0"/>
                <a:cs typeface="Times New Roman" pitchFamily="18" charset="0"/>
              </a:rPr>
              <a:t>Mời </a:t>
            </a:r>
            <a:endParaRPr lang="en-US" sz="4000" b="1">
              <a:solidFill>
                <a:srgbClr val="FF0000"/>
              </a:solidFill>
            </a:endParaRPr>
          </a:p>
        </p:txBody>
      </p:sp>
    </p:spTree>
    <p:extLst>
      <p:ext uri="{BB962C8B-B14F-4D97-AF65-F5344CB8AC3E}">
        <p14:creationId xmlns:p14="http://schemas.microsoft.com/office/powerpoint/2010/main" val="177016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ircle(in)">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3141" y="44624"/>
            <a:ext cx="10945216" cy="5632311"/>
          </a:xfrm>
          <a:prstGeom prst="rect">
            <a:avLst/>
          </a:prstGeom>
        </p:spPr>
        <p:txBody>
          <a:bodyPr wrap="square">
            <a:spAutoFit/>
          </a:bodyPr>
          <a:lstStyle/>
          <a:p>
            <a:pPr algn="just"/>
            <a:r>
              <a:rPr lang="en-US" sz="4000" b="1" i="1" smtClean="0">
                <a:latin typeface="Times New Roman" panose="02020603050405020304" pitchFamily="18" charset="0"/>
                <a:cs typeface="Times New Roman" panose="02020603050405020304" pitchFamily="18" charset="0"/>
              </a:rPr>
              <a:t>   </a:t>
            </a:r>
            <a:r>
              <a:rPr lang="vi-VN" sz="4000" b="1" i="1" smtClean="0">
                <a:latin typeface="Times New Roman" panose="02020603050405020304" pitchFamily="18" charset="0"/>
                <a:cs typeface="Times New Roman" panose="02020603050405020304" pitchFamily="18" charset="0"/>
              </a:rPr>
              <a:t>Anh </a:t>
            </a:r>
            <a:r>
              <a:rPr lang="vi-VN" sz="4000" b="1" i="1">
                <a:latin typeface="Times New Roman" panose="02020603050405020304" pitchFamily="18" charset="0"/>
                <a:cs typeface="Times New Roman" panose="02020603050405020304" pitchFamily="18" charset="0"/>
              </a:rPr>
              <a:t>Sáu vẫn ngồi im, giả vờ không nghe, chờ nó gọi </a:t>
            </a:r>
            <a:r>
              <a:rPr lang="en-US" sz="4000" b="1" i="1" smtClean="0">
                <a:latin typeface="Times New Roman" panose="02020603050405020304" pitchFamily="18" charset="0"/>
                <a:cs typeface="Times New Roman" panose="02020603050405020304" pitchFamily="18" charset="0"/>
              </a:rPr>
              <a:t>“</a:t>
            </a:r>
            <a:r>
              <a:rPr lang="vi-VN" sz="4000" b="1" i="1" smtClean="0">
                <a:latin typeface="Times New Roman" panose="02020603050405020304" pitchFamily="18" charset="0"/>
                <a:cs typeface="Times New Roman" panose="02020603050405020304" pitchFamily="18" charset="0"/>
              </a:rPr>
              <a:t>Ba </a:t>
            </a:r>
            <a:r>
              <a:rPr lang="vi-VN" sz="4000" b="1" i="1">
                <a:latin typeface="Times New Roman" panose="02020603050405020304" pitchFamily="18" charset="0"/>
                <a:cs typeface="Times New Roman" panose="02020603050405020304" pitchFamily="18" charset="0"/>
              </a:rPr>
              <a:t>vô ăn </a:t>
            </a:r>
            <a:r>
              <a:rPr lang="vi-VN" sz="4000" b="1" i="1" smtClean="0">
                <a:latin typeface="Times New Roman" panose="02020603050405020304" pitchFamily="18" charset="0"/>
                <a:cs typeface="Times New Roman" panose="02020603050405020304" pitchFamily="18" charset="0"/>
              </a:rPr>
              <a:t>cơm</a:t>
            </a:r>
            <a:r>
              <a:rPr lang="en-US" sz="4000" b="1" i="1" smtClean="0">
                <a:latin typeface="Times New Roman" panose="02020603050405020304" pitchFamily="18" charset="0"/>
                <a:cs typeface="Times New Roman" panose="02020603050405020304" pitchFamily="18" charset="0"/>
              </a:rPr>
              <a:t>”</a:t>
            </a:r>
            <a:r>
              <a:rPr lang="vi-VN" sz="4000" b="1" i="1" smtClean="0">
                <a:latin typeface="Times New Roman" panose="02020603050405020304" pitchFamily="18" charset="0"/>
                <a:cs typeface="Times New Roman" panose="02020603050405020304" pitchFamily="18" charset="0"/>
              </a:rPr>
              <a:t>. </a:t>
            </a:r>
            <a:r>
              <a:rPr lang="vi-VN" sz="4000" b="1" i="1">
                <a:latin typeface="Times New Roman" panose="02020603050405020304" pitchFamily="18" charset="0"/>
                <a:cs typeface="Times New Roman" panose="02020603050405020304" pitchFamily="18" charset="0"/>
              </a:rPr>
              <a:t>Con bé cứ đứng trong bếp nói vọng </a:t>
            </a:r>
            <a:r>
              <a:rPr lang="vi-VN" sz="4000" b="1" i="1" smtClean="0">
                <a:latin typeface="Times New Roman" panose="02020603050405020304" pitchFamily="18" charset="0"/>
                <a:cs typeface="Times New Roman" panose="02020603050405020304" pitchFamily="18" charset="0"/>
              </a:rPr>
              <a:t>ra:</a:t>
            </a:r>
            <a:endParaRPr lang="vi-VN" sz="4000" b="1">
              <a:latin typeface="Times New Roman" panose="02020603050405020304" pitchFamily="18" charset="0"/>
              <a:cs typeface="Times New Roman" panose="02020603050405020304" pitchFamily="18" charset="0"/>
            </a:endParaRPr>
          </a:p>
          <a:p>
            <a:pPr algn="just"/>
            <a:r>
              <a:rPr lang="vi-VN" sz="4000" b="1" i="1">
                <a:latin typeface="Times New Roman" panose="02020603050405020304" pitchFamily="18" charset="0"/>
                <a:cs typeface="Times New Roman" panose="02020603050405020304" pitchFamily="18" charset="0"/>
              </a:rPr>
              <a:t>- Cơm chín </a:t>
            </a:r>
            <a:r>
              <a:rPr lang="vi-VN" sz="4000" b="1" i="1" smtClean="0">
                <a:latin typeface="Times New Roman" panose="02020603050405020304" pitchFamily="18" charset="0"/>
                <a:cs typeface="Times New Roman" panose="02020603050405020304" pitchFamily="18" charset="0"/>
              </a:rPr>
              <a:t>rồi!</a:t>
            </a:r>
            <a:endParaRPr lang="vi-VN" sz="4000" b="1">
              <a:latin typeface="Times New Roman" panose="02020603050405020304" pitchFamily="18" charset="0"/>
              <a:cs typeface="Times New Roman" panose="02020603050405020304" pitchFamily="18" charset="0"/>
            </a:endParaRPr>
          </a:p>
          <a:p>
            <a:pPr algn="just"/>
            <a:r>
              <a:rPr lang="en-US" sz="4000" b="1" i="1" smtClean="0">
                <a:latin typeface="Times New Roman" panose="02020603050405020304" pitchFamily="18" charset="0"/>
                <a:cs typeface="Times New Roman" panose="02020603050405020304" pitchFamily="18" charset="0"/>
              </a:rPr>
              <a:t>   </a:t>
            </a:r>
            <a:r>
              <a:rPr lang="vi-VN" sz="4000" b="1" i="1" smtClean="0">
                <a:latin typeface="Times New Roman" panose="02020603050405020304" pitchFamily="18" charset="0"/>
                <a:cs typeface="Times New Roman" panose="02020603050405020304" pitchFamily="18" charset="0"/>
              </a:rPr>
              <a:t>Anh </a:t>
            </a:r>
            <a:r>
              <a:rPr lang="vi-VN" sz="4000" b="1" i="1">
                <a:latin typeface="Times New Roman" panose="02020603050405020304" pitchFamily="18" charset="0"/>
                <a:cs typeface="Times New Roman" panose="02020603050405020304" pitchFamily="18" charset="0"/>
              </a:rPr>
              <a:t>cũng không quay lại. Con bé bực quá, quay lại mẹ và </a:t>
            </a:r>
            <a:r>
              <a:rPr lang="vi-VN" sz="4000" b="1" i="1" smtClean="0">
                <a:latin typeface="Times New Roman" panose="02020603050405020304" pitchFamily="18" charset="0"/>
                <a:cs typeface="Times New Roman" panose="02020603050405020304" pitchFamily="18" charset="0"/>
              </a:rPr>
              <a:t>bảo:</a:t>
            </a:r>
            <a:endParaRPr lang="vi-VN" sz="4000" b="1">
              <a:latin typeface="Times New Roman" panose="02020603050405020304" pitchFamily="18" charset="0"/>
              <a:cs typeface="Times New Roman" panose="02020603050405020304" pitchFamily="18" charset="0"/>
            </a:endParaRPr>
          </a:p>
          <a:p>
            <a:pPr algn="just"/>
            <a:r>
              <a:rPr lang="vi-VN" sz="4000" b="1" i="1">
                <a:latin typeface="Times New Roman" panose="02020603050405020304" pitchFamily="18" charset="0"/>
                <a:cs typeface="Times New Roman" panose="02020603050405020304" pitchFamily="18" charset="0"/>
              </a:rPr>
              <a:t>- Con kêu rồi mà người ta không nghe.</a:t>
            </a:r>
            <a:endParaRPr lang="vi-VN" sz="4000" b="1">
              <a:latin typeface="Times New Roman" panose="02020603050405020304" pitchFamily="18" charset="0"/>
              <a:cs typeface="Times New Roman" panose="02020603050405020304" pitchFamily="18" charset="0"/>
            </a:endParaRPr>
          </a:p>
          <a:p>
            <a:pPr algn="just"/>
            <a:r>
              <a:rPr lang="en-US" sz="4000" b="1" i="1" smtClean="0">
                <a:latin typeface="Times New Roman" panose="02020603050405020304" pitchFamily="18" charset="0"/>
                <a:cs typeface="Times New Roman" panose="02020603050405020304" pitchFamily="18" charset="0"/>
              </a:rPr>
              <a:t>   </a:t>
            </a:r>
            <a:r>
              <a:rPr lang="vi-VN" sz="4000" b="1" i="1" smtClean="0">
                <a:latin typeface="Times New Roman" panose="02020603050405020304" pitchFamily="18" charset="0"/>
                <a:cs typeface="Times New Roman" panose="02020603050405020304" pitchFamily="18" charset="0"/>
              </a:rPr>
              <a:t>Anh </a:t>
            </a:r>
            <a:r>
              <a:rPr lang="vi-VN" sz="4000" b="1" i="1">
                <a:latin typeface="Times New Roman" panose="02020603050405020304" pitchFamily="18" charset="0"/>
                <a:cs typeface="Times New Roman" panose="02020603050405020304" pitchFamily="18" charset="0"/>
              </a:rPr>
              <a:t>quay lại nhìn con vừa khe khẽ lắc đầu vừa cười</a:t>
            </a:r>
            <a:r>
              <a:rPr lang="vi-VN" sz="4000" b="1" i="1" smtClean="0">
                <a:latin typeface="Times New Roman" panose="02020603050405020304" pitchFamily="18" charset="0"/>
                <a:cs typeface="Times New Roman" panose="02020603050405020304" pitchFamily="18" charset="0"/>
              </a:rPr>
              <a:t>.</a:t>
            </a:r>
            <a:endParaRPr lang="vi-VN" sz="4000" b="1">
              <a:latin typeface="Times New Roman" panose="02020603050405020304" pitchFamily="18" charset="0"/>
              <a:cs typeface="Times New Roman" panose="02020603050405020304" pitchFamily="18" charset="0"/>
            </a:endParaRPr>
          </a:p>
        </p:txBody>
      </p:sp>
      <p:sp>
        <p:nvSpPr>
          <p:cNvPr id="5" name="Rectangle 4"/>
          <p:cNvSpPr/>
          <p:nvPr/>
        </p:nvSpPr>
        <p:spPr>
          <a:xfrm>
            <a:off x="767408" y="1772816"/>
            <a:ext cx="3005951" cy="769441"/>
          </a:xfrm>
          <a:prstGeom prst="rect">
            <a:avLst/>
          </a:prstGeom>
        </p:spPr>
        <p:txBody>
          <a:bodyPr wrap="none">
            <a:spAutoFit/>
          </a:bodyPr>
          <a:lstStyle/>
          <a:p>
            <a:pPr algn="ctr"/>
            <a:r>
              <a:rPr lang="en-US" sz="4400" b="1" smtClean="0">
                <a:solidFill>
                  <a:srgbClr val="0000FF"/>
                </a:solidFill>
                <a:latin typeface="Times New Roman" pitchFamily="18" charset="0"/>
                <a:cs typeface="Times New Roman" pitchFamily="18" charset="0"/>
              </a:rPr>
              <a:t>__________</a:t>
            </a:r>
            <a:endParaRPr lang="en-US" sz="4400">
              <a:solidFill>
                <a:srgbClr val="0000FF"/>
              </a:solidFill>
            </a:endParaRPr>
          </a:p>
        </p:txBody>
      </p:sp>
      <p:sp>
        <p:nvSpPr>
          <p:cNvPr id="6" name="Rounded Rectangle 5"/>
          <p:cNvSpPr/>
          <p:nvPr/>
        </p:nvSpPr>
        <p:spPr>
          <a:xfrm>
            <a:off x="3791744" y="1772816"/>
            <a:ext cx="530291" cy="55341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smtClean="0">
                <a:solidFill>
                  <a:srgbClr val="0000FF"/>
                </a:solidFill>
                <a:latin typeface="Times New Roman" pitchFamily="18" charset="0"/>
                <a:cs typeface="Times New Roman" pitchFamily="18" charset="0"/>
              </a:rPr>
              <a:t>*</a:t>
            </a:r>
            <a:endParaRPr lang="en-US" sz="5400" b="1">
              <a:solidFill>
                <a:srgbClr val="0000FF"/>
              </a:solidFill>
            </a:endParaRPr>
          </a:p>
        </p:txBody>
      </p:sp>
      <p:sp>
        <p:nvSpPr>
          <p:cNvPr id="7" name="Rounded Rectangle 6"/>
          <p:cNvSpPr/>
          <p:nvPr/>
        </p:nvSpPr>
        <p:spPr>
          <a:xfrm>
            <a:off x="3817979" y="5229200"/>
            <a:ext cx="7606613" cy="122413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smtClean="0">
                <a:solidFill>
                  <a:srgbClr val="0000FF"/>
                </a:solidFill>
                <a:latin typeface="Times New Roman" panose="02020603050405020304" pitchFamily="18" charset="0"/>
                <a:cs typeface="Times New Roman" panose="02020603050405020304" pitchFamily="18" charset="0"/>
              </a:rPr>
              <a:t>*</a:t>
            </a:r>
            <a:r>
              <a:rPr lang="en-US" sz="3600" b="1" smtClean="0">
                <a:solidFill>
                  <a:srgbClr val="0000FF"/>
                </a:solidFill>
                <a:latin typeface="Times New Roman" panose="02020603050405020304" pitchFamily="18" charset="0"/>
                <a:cs typeface="Times New Roman" panose="02020603050405020304" pitchFamily="18" charset="0"/>
              </a:rPr>
              <a:t> </a:t>
            </a:r>
            <a:r>
              <a:rPr lang="vi-VN" sz="3600" b="1" smtClean="0">
                <a:solidFill>
                  <a:srgbClr val="0000FF"/>
                </a:solidFill>
                <a:latin typeface="Times New Roman" panose="02020603050405020304" pitchFamily="18" charset="0"/>
                <a:cs typeface="Times New Roman" panose="02020603050405020304" pitchFamily="18" charset="0"/>
              </a:rPr>
              <a:t>Vốn là </a:t>
            </a:r>
            <a:r>
              <a:rPr lang="vi-VN" sz="3600" b="1">
                <a:solidFill>
                  <a:srgbClr val="0000FF"/>
                </a:solidFill>
                <a:latin typeface="Times New Roman" panose="02020603050405020304" pitchFamily="18" charset="0"/>
                <a:cs typeface="Times New Roman" panose="02020603050405020304" pitchFamily="18" charset="0"/>
              </a:rPr>
              <a:t>câu trần thuật </a:t>
            </a:r>
            <a:r>
              <a:rPr lang="vi-VN" sz="3600" b="1" smtClean="0">
                <a:solidFill>
                  <a:srgbClr val="0000FF"/>
                </a:solidFill>
                <a:latin typeface="Times New Roman" panose="02020603050405020304" pitchFamily="18" charset="0"/>
                <a:cs typeface="Times New Roman" panose="02020603050405020304" pitchFamily="18" charset="0"/>
              </a:rPr>
              <a:t>nhưng </a:t>
            </a:r>
            <a:r>
              <a:rPr lang="vi-VN" sz="3600" b="1">
                <a:solidFill>
                  <a:srgbClr val="0000FF"/>
                </a:solidFill>
                <a:latin typeface="Times New Roman" panose="02020603050405020304" pitchFamily="18" charset="0"/>
                <a:cs typeface="Times New Roman" panose="02020603050405020304" pitchFamily="18" charset="0"/>
              </a:rPr>
              <a:t>ở đây </a:t>
            </a:r>
            <a:endParaRPr lang="en-US" sz="3600" b="1" smtClean="0">
              <a:solidFill>
                <a:srgbClr val="0000FF"/>
              </a:solidFill>
              <a:latin typeface="Times New Roman" panose="02020603050405020304" pitchFamily="18" charset="0"/>
              <a:cs typeface="Times New Roman" panose="02020603050405020304" pitchFamily="18" charset="0"/>
            </a:endParaRPr>
          </a:p>
          <a:p>
            <a:pPr algn="ctr"/>
            <a:r>
              <a:rPr lang="vi-VN" sz="3600" b="1" smtClean="0">
                <a:solidFill>
                  <a:srgbClr val="0000FF"/>
                </a:solidFill>
                <a:latin typeface="Times New Roman" panose="02020603050405020304" pitchFamily="18" charset="0"/>
                <a:cs typeface="Times New Roman" panose="02020603050405020304" pitchFamily="18" charset="0"/>
              </a:rPr>
              <a:t>được </a:t>
            </a:r>
            <a:r>
              <a:rPr lang="vi-VN" sz="3600" b="1">
                <a:solidFill>
                  <a:srgbClr val="0000FF"/>
                </a:solidFill>
                <a:latin typeface="Times New Roman" panose="02020603050405020304" pitchFamily="18" charset="0"/>
                <a:cs typeface="Times New Roman" panose="02020603050405020304" pitchFamily="18" charset="0"/>
              </a:rPr>
              <a:t>dùng với mục đích cầu khiến</a:t>
            </a:r>
            <a:r>
              <a:rPr lang="vi-VN" sz="3600" b="1" smtClean="0">
                <a:solidFill>
                  <a:srgbClr val="0000FF"/>
                </a:solidFill>
                <a:latin typeface="Times New Roman" panose="02020603050405020304" pitchFamily="18" charset="0"/>
                <a:cs typeface="Times New Roman" panose="02020603050405020304" pitchFamily="18" charset="0"/>
              </a:rPr>
              <a:t>.</a:t>
            </a:r>
            <a:endParaRPr lang="en-US" sz="36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24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695400" y="235669"/>
            <a:ext cx="10873208" cy="6001643"/>
          </a:xfrm>
          <a:prstGeom prst="rect">
            <a:avLst/>
          </a:prstGeom>
        </p:spPr>
        <p:txBody>
          <a:bodyPr wrap="square">
            <a:spAutoFit/>
          </a:bodyPr>
          <a:lstStyle/>
          <a:p>
            <a:pPr algn="just"/>
            <a:r>
              <a:rPr lang="en-US" sz="4800" b="1" smtClean="0">
                <a:solidFill>
                  <a:srgbClr val="C00000"/>
                </a:solidFill>
                <a:latin typeface="Times New Roman" pitchFamily="18" charset="0"/>
                <a:cs typeface="Times New Roman" pitchFamily="18" charset="0"/>
              </a:rPr>
              <a:t>8. Phó từ</a:t>
            </a:r>
            <a:r>
              <a:rPr lang="en-US" sz="4800" b="1">
                <a:solidFill>
                  <a:srgbClr val="C00000"/>
                </a:solidFill>
                <a:latin typeface="Times New Roman" pitchFamily="18" charset="0"/>
                <a:cs typeface="Times New Roman" pitchFamily="18" charset="0"/>
              </a:rPr>
              <a:t>:</a:t>
            </a:r>
            <a:r>
              <a:rPr lang="en-US" sz="4800">
                <a:solidFill>
                  <a:srgbClr val="C00000"/>
                </a:solidFill>
                <a:latin typeface="Times New Roman" pitchFamily="18" charset="0"/>
                <a:cs typeface="Times New Roman" pitchFamily="18" charset="0"/>
              </a:rPr>
              <a:t> </a:t>
            </a:r>
            <a:r>
              <a:rPr lang="en-US" sz="4800" b="1">
                <a:latin typeface="Times New Roman" panose="02020603050405020304" pitchFamily="18" charset="0"/>
                <a:cs typeface="Times New Roman" panose="02020603050405020304" pitchFamily="18" charset="0"/>
              </a:rPr>
              <a:t>Là những </a:t>
            </a:r>
            <a:r>
              <a:rPr lang="vi-VN" sz="4800" b="1" smtClean="0">
                <a:latin typeface="Times New Roman" panose="02020603050405020304" pitchFamily="18" charset="0"/>
                <a:cs typeface="Times New Roman" panose="02020603050405020304" pitchFamily="18" charset="0"/>
              </a:rPr>
              <a:t>từ </a:t>
            </a:r>
            <a:r>
              <a:rPr lang="vi-VN" sz="4800" b="1">
                <a:latin typeface="Times New Roman" panose="02020603050405020304" pitchFamily="18" charset="0"/>
                <a:cs typeface="Times New Roman" panose="02020603050405020304" pitchFamily="18" charset="0"/>
              </a:rPr>
              <a:t>ngữ thường đi kèm với các </a:t>
            </a:r>
            <a:r>
              <a:rPr lang="en-US" sz="4800" b="1" smtClean="0">
                <a:latin typeface="Times New Roman" panose="02020603050405020304" pitchFamily="18" charset="0"/>
                <a:cs typeface="Times New Roman" panose="02020603050405020304" pitchFamily="18" charset="0"/>
              </a:rPr>
              <a:t>danh</a:t>
            </a:r>
            <a:r>
              <a:rPr lang="vi-VN" sz="4800" b="1" smtClean="0">
                <a:latin typeface="Times New Roman" panose="02020603050405020304" pitchFamily="18" charset="0"/>
                <a:cs typeface="Times New Roman" panose="02020603050405020304" pitchFamily="18" charset="0"/>
              </a:rPr>
              <a:t> </a:t>
            </a:r>
            <a:r>
              <a:rPr lang="vi-VN" sz="4800" b="1">
                <a:latin typeface="Times New Roman" panose="02020603050405020304" pitchFamily="18" charset="0"/>
                <a:cs typeface="Times New Roman" panose="02020603050405020304" pitchFamily="18" charset="0"/>
              </a:rPr>
              <a:t>từ, động từ, tính từ với mục đích bổ sung nghĩa cho các </a:t>
            </a:r>
            <a:r>
              <a:rPr lang="en-US" sz="4800" b="1" smtClean="0">
                <a:latin typeface="Times New Roman" panose="02020603050405020304" pitchFamily="18" charset="0"/>
                <a:cs typeface="Times New Roman" panose="02020603050405020304" pitchFamily="18" charset="0"/>
              </a:rPr>
              <a:t>danh</a:t>
            </a:r>
            <a:r>
              <a:rPr lang="vi-VN" sz="4800" b="1" smtClean="0">
                <a:latin typeface="Times New Roman" panose="02020603050405020304" pitchFamily="18" charset="0"/>
                <a:cs typeface="Times New Roman" panose="02020603050405020304" pitchFamily="18" charset="0"/>
              </a:rPr>
              <a:t> </a:t>
            </a:r>
            <a:r>
              <a:rPr lang="vi-VN" sz="4800" b="1">
                <a:latin typeface="Times New Roman" panose="02020603050405020304" pitchFamily="18" charset="0"/>
                <a:cs typeface="Times New Roman" panose="02020603050405020304" pitchFamily="18" charset="0"/>
              </a:rPr>
              <a:t>từ, động từ và tính từ </a:t>
            </a:r>
            <a:r>
              <a:rPr lang="en-US" sz="4800" b="1" smtClean="0">
                <a:latin typeface="Times New Roman" panose="02020603050405020304" pitchFamily="18" charset="0"/>
                <a:cs typeface="Times New Roman" panose="02020603050405020304" pitchFamily="18" charset="0"/>
              </a:rPr>
              <a:t>đó</a:t>
            </a:r>
            <a:r>
              <a:rPr lang="vi-VN" sz="4800" b="1" smtClean="0">
                <a:latin typeface="Times New Roman" panose="02020603050405020304" pitchFamily="18" charset="0"/>
                <a:cs typeface="Times New Roman" panose="02020603050405020304" pitchFamily="18" charset="0"/>
              </a:rPr>
              <a:t>.</a:t>
            </a:r>
            <a:endParaRPr lang="en-US" sz="4800" b="1" smtClean="0">
              <a:latin typeface="Times New Roman" panose="02020603050405020304" pitchFamily="18" charset="0"/>
              <a:cs typeface="Times New Roman" panose="02020603050405020304" pitchFamily="18" charset="0"/>
            </a:endParaRPr>
          </a:p>
          <a:p>
            <a:pPr algn="just"/>
            <a:r>
              <a:rPr lang="en-US" sz="4800" b="1">
                <a:solidFill>
                  <a:srgbClr val="C00000"/>
                </a:solidFill>
                <a:latin typeface="Times New Roman" pitchFamily="18" charset="0"/>
                <a:cs typeface="Times New Roman" pitchFamily="18" charset="0"/>
              </a:rPr>
              <a:t>9. Quan hệ từ</a:t>
            </a:r>
            <a:r>
              <a:rPr lang="en-US" sz="4800" b="1" smtClean="0">
                <a:solidFill>
                  <a:srgbClr val="C00000"/>
                </a:solidFill>
                <a:latin typeface="Times New Roman" pitchFamily="18" charset="0"/>
                <a:cs typeface="Times New Roman" pitchFamily="18" charset="0"/>
              </a:rPr>
              <a:t>: </a:t>
            </a:r>
            <a:r>
              <a:rPr lang="en-US" sz="4800" b="1">
                <a:latin typeface="Times New Roman" panose="02020603050405020304" pitchFamily="18" charset="0"/>
                <a:cs typeface="Times New Roman" panose="02020603050405020304" pitchFamily="18" charset="0"/>
              </a:rPr>
              <a:t>Là những </a:t>
            </a:r>
            <a:r>
              <a:rPr lang="vi-VN" sz="4800" b="1">
                <a:latin typeface="Times New Roman" panose="02020603050405020304" pitchFamily="18" charset="0"/>
                <a:cs typeface="Times New Roman" panose="02020603050405020304" pitchFamily="18" charset="0"/>
              </a:rPr>
              <a:t>từ </a:t>
            </a:r>
            <a:r>
              <a:rPr lang="en-US" sz="4800" b="1" smtClean="0">
                <a:latin typeface="Times New Roman" panose="02020603050405020304" pitchFamily="18" charset="0"/>
                <a:cs typeface="Times New Roman" panose="02020603050405020304" pitchFamily="18" charset="0"/>
              </a:rPr>
              <a:t>dùng để biểu thị ý nghĩa quan hệ như sở hữu, so sánh, nhân quả… giữa các bộ phận của câu hay giữa câu với câu trong đoạn văn.</a:t>
            </a:r>
            <a:endParaRPr lang="en-US" sz="4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4048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393" y="44624"/>
            <a:ext cx="11041225" cy="6863417"/>
          </a:xfrm>
          <a:prstGeom prst="rect">
            <a:avLst/>
          </a:prstGeom>
        </p:spPr>
        <p:txBody>
          <a:bodyPr wrap="square">
            <a:spAutoFit/>
          </a:bodyPr>
          <a:lstStyle/>
          <a:p>
            <a:pPr algn="just"/>
            <a:r>
              <a:rPr lang="en-US" sz="3800" b="1">
                <a:solidFill>
                  <a:srgbClr val="C00000"/>
                </a:solidFill>
                <a:latin typeface="Times New Roman" pitchFamily="18" charset="0"/>
                <a:cs typeface="Times New Roman" pitchFamily="18" charset="0"/>
              </a:rPr>
              <a:t>Bài tập 3 </a:t>
            </a:r>
            <a:r>
              <a:rPr lang="en-US" sz="3800" b="1" smtClean="0">
                <a:solidFill>
                  <a:srgbClr val="C00000"/>
                </a:solidFill>
                <a:latin typeface="Times New Roman" pitchFamily="18" charset="0"/>
                <a:cs typeface="Times New Roman" pitchFamily="18" charset="0"/>
              </a:rPr>
              <a:t>tr.150</a:t>
            </a:r>
            <a:r>
              <a:rPr lang="en-US" sz="3800" b="1">
                <a:solidFill>
                  <a:srgbClr val="C00000"/>
                </a:solidFill>
                <a:latin typeface="Times New Roman" pitchFamily="18" charset="0"/>
                <a:cs typeface="Times New Roman" pitchFamily="18" charset="0"/>
              </a:rPr>
              <a:t>: </a:t>
            </a:r>
            <a:r>
              <a:rPr lang="en-US" sz="3800" b="1" smtClean="0">
                <a:latin typeface="Times New Roman" pitchFamily="18" charset="0"/>
                <a:cs typeface="Times New Roman" pitchFamily="18" charset="0"/>
              </a:rPr>
              <a:t>Câu </a:t>
            </a:r>
            <a:r>
              <a:rPr lang="en-US" sz="3800" b="1">
                <a:latin typeface="Times New Roman" pitchFamily="18" charset="0"/>
                <a:cs typeface="Times New Roman" pitchFamily="18" charset="0"/>
              </a:rPr>
              <a:t>nói của anh Sáu trong đoạn trích sau đây có hình thức kiểu câu nào (trần thuật, nghi vấn, cầu khiến, hay cảm thán)? Anh Sáu dùng nó để hỏi hay để bộc lộ cảm xúc? Chỗ nào trong lời kể của tác giả xác nhận điều đó</a:t>
            </a:r>
            <a:r>
              <a:rPr lang="en-US" sz="3800" b="1" smtClean="0">
                <a:latin typeface="Times New Roman" pitchFamily="18" charset="0"/>
                <a:cs typeface="Times New Roman" pitchFamily="18" charset="0"/>
              </a:rPr>
              <a:t>?</a:t>
            </a:r>
          </a:p>
          <a:p>
            <a:pPr algn="just"/>
            <a:r>
              <a:rPr lang="en-US" sz="4000" b="1" smtClean="0">
                <a:latin typeface="Times New Roman" pitchFamily="18" charset="0"/>
                <a:cs typeface="Times New Roman" pitchFamily="18" charset="0"/>
              </a:rPr>
              <a:t>   “</a:t>
            </a:r>
            <a:r>
              <a:rPr lang="en-US" sz="4000" b="1" i="1" smtClean="0">
                <a:latin typeface="Times New Roman" pitchFamily="18" charset="0"/>
                <a:cs typeface="Times New Roman" pitchFamily="18" charset="0"/>
              </a:rPr>
              <a:t>Trong </a:t>
            </a:r>
            <a:r>
              <a:rPr lang="en-US" sz="4000" b="1" i="1">
                <a:latin typeface="Times New Roman" pitchFamily="18" charset="0"/>
                <a:cs typeface="Times New Roman" pitchFamily="18" charset="0"/>
              </a:rPr>
              <a:t>bữa cơm đó, anh Sáu gắp một cái trứng cá to vàng để vào chén nó. Nó liền lấy đũa xoi vào chén, để đó rồi bất thần hất cái trứng ra, cơm văng tung tóe cả mâm. Giận quá và không kịp suy nghĩ, anh vung tay đánh vào mông nó và hét lên:</a:t>
            </a:r>
          </a:p>
          <a:p>
            <a:pPr algn="just"/>
            <a:r>
              <a:rPr lang="en-US" sz="4000" b="1" i="1">
                <a:latin typeface="Times New Roman" pitchFamily="18" charset="0"/>
                <a:cs typeface="Times New Roman" pitchFamily="18" charset="0"/>
              </a:rPr>
              <a:t>  - Sao mày cứng đầu quá vậy, hả</a:t>
            </a:r>
            <a:r>
              <a:rPr lang="en-US" sz="4000" b="1" i="1" smtClean="0">
                <a:latin typeface="Times New Roman" pitchFamily="18" charset="0"/>
                <a:cs typeface="Times New Roman" pitchFamily="18" charset="0"/>
              </a:rPr>
              <a:t>?”</a:t>
            </a:r>
            <a:endParaRPr lang="en-US" sz="4000" b="1" i="1">
              <a:latin typeface="Times New Roman" pitchFamily="18" charset="0"/>
              <a:cs typeface="Times New Roman" pitchFamily="18" charset="0"/>
            </a:endParaRPr>
          </a:p>
        </p:txBody>
      </p:sp>
    </p:spTree>
    <p:extLst>
      <p:ext uri="{BB962C8B-B14F-4D97-AF65-F5344CB8AC3E}">
        <p14:creationId xmlns:p14="http://schemas.microsoft.com/office/powerpoint/2010/main" val="38117279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393" y="44624"/>
            <a:ext cx="11041225" cy="4832092"/>
          </a:xfrm>
          <a:prstGeom prst="rect">
            <a:avLst/>
          </a:prstGeom>
        </p:spPr>
        <p:txBody>
          <a:bodyPr wrap="square">
            <a:spAutoFit/>
          </a:bodyPr>
          <a:lstStyle/>
          <a:p>
            <a:pPr algn="just"/>
            <a:r>
              <a:rPr lang="en-US" sz="4400" b="1" smtClean="0">
                <a:latin typeface="Times New Roman" pitchFamily="18" charset="0"/>
                <a:cs typeface="Times New Roman" pitchFamily="18" charset="0"/>
              </a:rPr>
              <a:t>   “</a:t>
            </a:r>
            <a:r>
              <a:rPr lang="en-US" sz="4400" b="1" i="1" smtClean="0">
                <a:latin typeface="Times New Roman" pitchFamily="18" charset="0"/>
                <a:cs typeface="Times New Roman" pitchFamily="18" charset="0"/>
              </a:rPr>
              <a:t>Trong </a:t>
            </a:r>
            <a:r>
              <a:rPr lang="en-US" sz="4400" b="1" i="1">
                <a:latin typeface="Times New Roman" pitchFamily="18" charset="0"/>
                <a:cs typeface="Times New Roman" pitchFamily="18" charset="0"/>
              </a:rPr>
              <a:t>bữa cơm đó, anh Sáu gắp một cái trứng cá to vàng để vào chén nó. Nó liền lấy đũa xoi vào chén, để đó rồi bất thần hất cái trứng ra, cơm văng tung tóe cả mâm. Giận quá và không kịp suy nghĩ, anh vung tay đánh vào mông nó và hét lên:</a:t>
            </a:r>
          </a:p>
          <a:p>
            <a:pPr algn="just"/>
            <a:r>
              <a:rPr lang="en-US" sz="4400" b="1" i="1">
                <a:latin typeface="Times New Roman" pitchFamily="18" charset="0"/>
                <a:cs typeface="Times New Roman" pitchFamily="18" charset="0"/>
              </a:rPr>
              <a:t>  - Sao mày cứng đầu quá vậy, hả</a:t>
            </a:r>
            <a:r>
              <a:rPr lang="en-US" sz="4400" b="1" i="1" smtClean="0">
                <a:latin typeface="Times New Roman" pitchFamily="18" charset="0"/>
                <a:cs typeface="Times New Roman" pitchFamily="18" charset="0"/>
              </a:rPr>
              <a:t>?”</a:t>
            </a:r>
            <a:endParaRPr lang="en-US" sz="4400" b="1" i="1">
              <a:latin typeface="Times New Roman" pitchFamily="18" charset="0"/>
              <a:cs typeface="Times New Roman" pitchFamily="18" charset="0"/>
            </a:endParaRPr>
          </a:p>
        </p:txBody>
      </p:sp>
      <p:sp>
        <p:nvSpPr>
          <p:cNvPr id="4" name="Rectangle 3"/>
          <p:cNvSpPr/>
          <p:nvPr/>
        </p:nvSpPr>
        <p:spPr>
          <a:xfrm>
            <a:off x="1234384" y="4019354"/>
            <a:ext cx="7237880" cy="769441"/>
          </a:xfrm>
          <a:prstGeom prst="rect">
            <a:avLst/>
          </a:prstGeom>
        </p:spPr>
        <p:txBody>
          <a:bodyPr wrap="none">
            <a:spAutoFit/>
          </a:bodyPr>
          <a:lstStyle/>
          <a:p>
            <a:pPr algn="ctr"/>
            <a:r>
              <a:rPr lang="en-US" sz="4400" b="1" smtClean="0">
                <a:solidFill>
                  <a:srgbClr val="FF0000"/>
                </a:solidFill>
                <a:latin typeface="Times New Roman" pitchFamily="18" charset="0"/>
                <a:cs typeface="Times New Roman" pitchFamily="18" charset="0"/>
              </a:rPr>
              <a:t>_________________________</a:t>
            </a:r>
            <a:endParaRPr lang="en-US" sz="4400">
              <a:solidFill>
                <a:srgbClr val="FF0000"/>
              </a:solidFill>
            </a:endParaRPr>
          </a:p>
        </p:txBody>
      </p:sp>
      <p:sp>
        <p:nvSpPr>
          <p:cNvPr id="5" name="Rounded Rectangle 4"/>
          <p:cNvSpPr/>
          <p:nvPr/>
        </p:nvSpPr>
        <p:spPr>
          <a:xfrm>
            <a:off x="623393" y="4986436"/>
            <a:ext cx="11041225" cy="1250876"/>
          </a:xfrm>
          <a:prstGeom prst="roundRect">
            <a:avLst/>
          </a:prstGeom>
          <a:solidFill>
            <a:schemeClr val="accent3">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000">
                <a:solidFill>
                  <a:srgbClr val="C00000"/>
                </a:solidFill>
                <a:latin typeface="Times New Roman" pitchFamily="18" charset="0"/>
                <a:cs typeface="Times New Roman" pitchFamily="18" charset="0"/>
                <a:sym typeface="Wingdings 3"/>
              </a:rPr>
              <a:t> </a:t>
            </a:r>
            <a:r>
              <a:rPr lang="en-US" sz="4000" b="1">
                <a:solidFill>
                  <a:srgbClr val="C00000"/>
                </a:solidFill>
                <a:latin typeface="Times New Roman" pitchFamily="18" charset="0"/>
                <a:cs typeface="Times New Roman" pitchFamily="18" charset="0"/>
              </a:rPr>
              <a:t>Đây là câu nghi vấn nhưng không dùng để hỏi mà để bộc lộ cảm xúc.</a:t>
            </a:r>
          </a:p>
        </p:txBody>
      </p:sp>
    </p:spTree>
    <p:extLst>
      <p:ext uri="{BB962C8B-B14F-4D97-AF65-F5344CB8AC3E}">
        <p14:creationId xmlns:p14="http://schemas.microsoft.com/office/powerpoint/2010/main" val="366944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393" y="2313454"/>
            <a:ext cx="11041225" cy="2123658"/>
          </a:xfrm>
          <a:prstGeom prst="rect">
            <a:avLst/>
          </a:prstGeom>
        </p:spPr>
        <p:txBody>
          <a:bodyPr wrap="square">
            <a:spAutoFit/>
          </a:bodyPr>
          <a:lstStyle/>
          <a:p>
            <a:pPr algn="ctr"/>
            <a:r>
              <a:rPr lang="en-US" sz="4400" b="1" smtClean="0">
                <a:solidFill>
                  <a:srgbClr val="C00000"/>
                </a:solidFill>
                <a:latin typeface="Times New Roman" pitchFamily="18" charset="0"/>
                <a:cs typeface="Times New Roman" pitchFamily="18" charset="0"/>
              </a:rPr>
              <a:t>Hướng dẫn học tập.</a:t>
            </a:r>
          </a:p>
          <a:p>
            <a:pPr algn="just"/>
            <a:r>
              <a:rPr lang="en-US" sz="4400" b="1" smtClean="0">
                <a:latin typeface="Times New Roman" pitchFamily="18" charset="0"/>
                <a:cs typeface="Times New Roman" pitchFamily="18" charset="0"/>
              </a:rPr>
              <a:t>- Học kỹ lý thuyết.</a:t>
            </a:r>
          </a:p>
          <a:p>
            <a:pPr algn="just"/>
            <a:r>
              <a:rPr lang="en-US" sz="4400" b="1" smtClean="0">
                <a:latin typeface="Times New Roman" pitchFamily="18" charset="0"/>
                <a:cs typeface="Times New Roman" pitchFamily="18" charset="0"/>
              </a:rPr>
              <a:t>- Làm lại các bài tập.</a:t>
            </a:r>
            <a:endParaRPr lang="en-US" sz="4400" b="1">
              <a:latin typeface="Times New Roman" pitchFamily="18" charset="0"/>
              <a:cs typeface="Times New Roman" pitchFamily="18" charset="0"/>
            </a:endParaRPr>
          </a:p>
        </p:txBody>
      </p:sp>
    </p:spTree>
    <p:extLst>
      <p:ext uri="{BB962C8B-B14F-4D97-AF65-F5344CB8AC3E}">
        <p14:creationId xmlns:p14="http://schemas.microsoft.com/office/powerpoint/2010/main" val="2213106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767407" y="470277"/>
            <a:ext cx="10729193" cy="5262979"/>
          </a:xfrm>
          <a:prstGeom prst="rect">
            <a:avLst/>
          </a:prstGeom>
        </p:spPr>
        <p:txBody>
          <a:bodyPr wrap="square">
            <a:spAutoFit/>
          </a:bodyPr>
          <a:lstStyle/>
          <a:p>
            <a:pPr algn="just"/>
            <a:r>
              <a:rPr lang="en-US" sz="4800" b="1" smtClean="0">
                <a:solidFill>
                  <a:srgbClr val="C00000"/>
                </a:solidFill>
                <a:latin typeface="Times New Roman" pitchFamily="18" charset="0"/>
                <a:cs typeface="Times New Roman" pitchFamily="18" charset="0"/>
              </a:rPr>
              <a:t>10. Trợ từ: </a:t>
            </a:r>
            <a:r>
              <a:rPr lang="vi-VN" sz="4800" b="1">
                <a:latin typeface="Times New Roman" panose="02020603050405020304" pitchFamily="18" charset="0"/>
                <a:cs typeface="Times New Roman" panose="02020603050405020304" pitchFamily="18" charset="0"/>
              </a:rPr>
              <a:t>Trợ từ là những từ dùng </a:t>
            </a:r>
            <a:r>
              <a:rPr lang="en-US" sz="4800" b="1">
                <a:latin typeface="Times New Roman" panose="02020603050405020304" pitchFamily="18" charset="0"/>
                <a:cs typeface="Times New Roman" panose="02020603050405020304" pitchFamily="18" charset="0"/>
              </a:rPr>
              <a:t>đ</a:t>
            </a:r>
            <a:r>
              <a:rPr lang="vi-VN" sz="4800" b="1" smtClean="0">
                <a:latin typeface="Times New Roman" panose="02020603050405020304" pitchFamily="18" charset="0"/>
                <a:cs typeface="Times New Roman" panose="02020603050405020304" pitchFamily="18" charset="0"/>
              </a:rPr>
              <a:t>ể </a:t>
            </a:r>
            <a:r>
              <a:rPr lang="vi-VN" sz="4800" b="1">
                <a:latin typeface="Times New Roman" panose="02020603050405020304" pitchFamily="18" charset="0"/>
                <a:cs typeface="Times New Roman" panose="02020603050405020304" pitchFamily="18" charset="0"/>
              </a:rPr>
              <a:t>nhấn mạnh, hoặc biểu </a:t>
            </a:r>
            <a:r>
              <a:rPr lang="vi-VN" sz="4800" b="1" smtClean="0">
                <a:latin typeface="Times New Roman" panose="02020603050405020304" pitchFamily="18" charset="0"/>
                <a:cs typeface="Times New Roman" panose="02020603050405020304" pitchFamily="18" charset="0"/>
              </a:rPr>
              <a:t>thị </a:t>
            </a:r>
            <a:r>
              <a:rPr lang="vi-VN" sz="4800" b="1">
                <a:latin typeface="Times New Roman" panose="02020603050405020304" pitchFamily="18" charset="0"/>
                <a:cs typeface="Times New Roman" panose="02020603050405020304" pitchFamily="18" charset="0"/>
              </a:rPr>
              <a:t>thái độ đánh giá sự vật, sự việc (được nói đến trong câu</a:t>
            </a:r>
            <a:r>
              <a:rPr lang="vi-VN" sz="4800" b="1" smtClean="0">
                <a:latin typeface="Times New Roman" panose="02020603050405020304" pitchFamily="18" charset="0"/>
                <a:cs typeface="Times New Roman" panose="02020603050405020304" pitchFamily="18" charset="0"/>
              </a:rPr>
              <a:t>.</a:t>
            </a:r>
            <a:r>
              <a:rPr lang="en-US" sz="4800" b="1" smtClean="0">
                <a:latin typeface="Times New Roman" panose="02020603050405020304" pitchFamily="18" charset="0"/>
                <a:cs typeface="Times New Roman" panose="02020603050405020304" pitchFamily="18" charset="0"/>
              </a:rPr>
              <a:t>)</a:t>
            </a:r>
            <a:r>
              <a:rPr lang="vi-VN" sz="4800" b="1" smtClean="0">
                <a:latin typeface="Times New Roman" panose="02020603050405020304" pitchFamily="18" charset="0"/>
                <a:cs typeface="Times New Roman" panose="02020603050405020304" pitchFamily="18" charset="0"/>
              </a:rPr>
              <a:t> </a:t>
            </a:r>
            <a:endParaRPr lang="en-US" sz="4800" b="1" smtClean="0">
              <a:latin typeface="Times New Roman" panose="02020603050405020304" pitchFamily="18" charset="0"/>
              <a:cs typeface="Times New Roman" panose="02020603050405020304" pitchFamily="18" charset="0"/>
            </a:endParaRPr>
          </a:p>
          <a:p>
            <a:pPr algn="just"/>
            <a:r>
              <a:rPr lang="vi-VN" sz="4800" b="1" smtClean="0">
                <a:latin typeface="Times New Roman" panose="02020603050405020304" pitchFamily="18" charset="0"/>
                <a:cs typeface="Times New Roman" panose="02020603050405020304" pitchFamily="18" charset="0"/>
              </a:rPr>
              <a:t>Ví </a:t>
            </a:r>
            <a:r>
              <a:rPr lang="vi-VN" sz="4800" b="1">
                <a:latin typeface="Times New Roman" panose="02020603050405020304" pitchFamily="18" charset="0"/>
                <a:cs typeface="Times New Roman" panose="02020603050405020304" pitchFamily="18" charset="0"/>
              </a:rPr>
              <a:t>dụ: những, có, chính, đích, ngay</a:t>
            </a:r>
            <a:r>
              <a:rPr lang="vi-VN" sz="4800" b="1" smtClean="0">
                <a:latin typeface="Times New Roman" panose="02020603050405020304" pitchFamily="18" charset="0"/>
                <a:cs typeface="Times New Roman" panose="02020603050405020304" pitchFamily="18" charset="0"/>
              </a:rPr>
              <a:t>...</a:t>
            </a:r>
            <a:endParaRPr lang="en-US" sz="4800" b="1">
              <a:latin typeface="Times New Roman" pitchFamily="18" charset="0"/>
              <a:cs typeface="Times New Roman" pitchFamily="18" charset="0"/>
            </a:endParaRPr>
          </a:p>
          <a:p>
            <a:pPr algn="just"/>
            <a:r>
              <a:rPr lang="en-US" sz="4800" b="1" smtClean="0">
                <a:solidFill>
                  <a:srgbClr val="C00000"/>
                </a:solidFill>
                <a:latin typeface="Times New Roman" pitchFamily="18" charset="0"/>
                <a:cs typeface="Times New Roman" pitchFamily="18" charset="0"/>
              </a:rPr>
              <a:t>11. Thán từ</a:t>
            </a:r>
            <a:r>
              <a:rPr lang="en-US" sz="4800" b="1">
                <a:solidFill>
                  <a:srgbClr val="C00000"/>
                </a:solidFill>
                <a:latin typeface="Times New Roman" pitchFamily="18" charset="0"/>
                <a:cs typeface="Times New Roman" pitchFamily="18" charset="0"/>
              </a:rPr>
              <a:t>: </a:t>
            </a:r>
            <a:r>
              <a:rPr lang="en-US" sz="4800" b="1" smtClean="0">
                <a:latin typeface="Times New Roman" panose="02020603050405020304" pitchFamily="18" charset="0"/>
                <a:cs typeface="Times New Roman" panose="02020603050405020304" pitchFamily="18" charset="0"/>
              </a:rPr>
              <a:t>Là những </a:t>
            </a:r>
            <a:r>
              <a:rPr lang="en-US" sz="4800" b="1">
                <a:latin typeface="Times New Roman" panose="02020603050405020304" pitchFamily="18" charset="0"/>
                <a:cs typeface="Times New Roman" panose="02020603050405020304" pitchFamily="18" charset="0"/>
              </a:rPr>
              <a:t>từ dùng để </a:t>
            </a:r>
            <a:r>
              <a:rPr lang="en-US" sz="4800" b="1" smtClean="0">
                <a:latin typeface="Times New Roman" panose="02020603050405020304" pitchFamily="18" charset="0"/>
                <a:cs typeface="Times New Roman" panose="02020603050405020304" pitchFamily="18" charset="0"/>
              </a:rPr>
              <a:t>bộc lộ cảm xúc hoặc để gọi - đáp. </a:t>
            </a:r>
            <a:endParaRPr lang="en-US" sz="4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4048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rot="10800000">
            <a:off x="-24680" y="-1"/>
            <a:ext cx="12241360" cy="6857999"/>
            <a:chOff x="-24680" y="-27384"/>
            <a:chExt cx="12241360" cy="6905348"/>
          </a:xfrm>
        </p:grpSpPr>
        <p:grpSp>
          <p:nvGrpSpPr>
            <p:cNvPr id="2" name="Group 1"/>
            <p:cNvGrpSpPr/>
            <p:nvPr/>
          </p:nvGrpSpPr>
          <p:grpSpPr>
            <a:xfrm>
              <a:off x="-24680" y="-27384"/>
              <a:ext cx="12241360" cy="6905348"/>
              <a:chOff x="-24680" y="-27384"/>
              <a:chExt cx="12241360" cy="6905348"/>
            </a:xfrm>
          </p:grpSpPr>
          <p:pic>
            <p:nvPicPr>
              <p:cNvPr id="9" name="图片 9"/>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a:xfrm>
                <a:off x="24680" y="-27384"/>
                <a:ext cx="12192000" cy="6858355"/>
              </a:xfrm>
              <a:prstGeom prst="rect">
                <a:avLst/>
              </a:prstGeom>
              <a:ln>
                <a:noFill/>
              </a:ln>
            </p:spPr>
          </p:pic>
          <p:pic>
            <p:nvPicPr>
              <p:cNvPr id="6"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flipH="1">
                <a:off x="-24680" y="1628800"/>
                <a:ext cx="4445876" cy="5249164"/>
              </a:xfrm>
              <a:prstGeom prst="rect">
                <a:avLst/>
              </a:prstGeom>
              <a:ln>
                <a:noFill/>
              </a:ln>
            </p:spPr>
          </p:pic>
        </p:grpSp>
        <p:pic>
          <p:nvPicPr>
            <p:cNvPr id="10" name="图片 9"/>
            <p:cNvPicPr>
              <a:picLocks noChangeAspect="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63535" t="23463"/>
            <a:stretch/>
          </p:blipFill>
          <p:spPr>
            <a:xfrm rot="16200000" flipH="1">
              <a:off x="3329293" y="1965856"/>
              <a:ext cx="4445876" cy="5249164"/>
            </a:xfrm>
            <a:prstGeom prst="rect">
              <a:avLst/>
            </a:prstGeom>
            <a:ln>
              <a:noFill/>
            </a:ln>
          </p:spPr>
        </p:pic>
      </p:grpSp>
      <p:sp>
        <p:nvSpPr>
          <p:cNvPr id="7" name="Rectangle 6"/>
          <p:cNvSpPr/>
          <p:nvPr/>
        </p:nvSpPr>
        <p:spPr>
          <a:xfrm>
            <a:off x="767407" y="654943"/>
            <a:ext cx="10729193" cy="5078313"/>
          </a:xfrm>
          <a:prstGeom prst="rect">
            <a:avLst/>
          </a:prstGeom>
        </p:spPr>
        <p:txBody>
          <a:bodyPr wrap="square">
            <a:spAutoFit/>
          </a:bodyPr>
          <a:lstStyle/>
          <a:p>
            <a:pPr algn="just"/>
            <a:r>
              <a:rPr lang="en-US" sz="5400" b="1" smtClean="0">
                <a:solidFill>
                  <a:srgbClr val="C00000"/>
                </a:solidFill>
                <a:latin typeface="Times New Roman" pitchFamily="18" charset="0"/>
                <a:cs typeface="Times New Roman" pitchFamily="18" charset="0"/>
              </a:rPr>
              <a:t>12. Tình thái từ:</a:t>
            </a:r>
            <a:r>
              <a:rPr lang="en-US" sz="5400" smtClean="0">
                <a:solidFill>
                  <a:srgbClr val="C00000"/>
                </a:solidFill>
                <a:latin typeface="Times New Roman" pitchFamily="18" charset="0"/>
                <a:cs typeface="Times New Roman" pitchFamily="18" charset="0"/>
              </a:rPr>
              <a:t> </a:t>
            </a:r>
            <a:r>
              <a:rPr lang="vi-VN" sz="5400" smtClean="0">
                <a:latin typeface="Times New Roman" panose="02020603050405020304" pitchFamily="18" charset="0"/>
                <a:cs typeface="Times New Roman" panose="02020603050405020304" pitchFamily="18" charset="0"/>
              </a:rPr>
              <a:t>là </a:t>
            </a:r>
            <a:r>
              <a:rPr lang="vi-VN" sz="5400">
                <a:latin typeface="Times New Roman" panose="02020603050405020304" pitchFamily="18" charset="0"/>
                <a:cs typeface="Times New Roman" panose="02020603050405020304" pitchFamily="18" charset="0"/>
              </a:rPr>
              <a:t>những từ </a:t>
            </a:r>
            <a:r>
              <a:rPr lang="en-US" sz="5400" smtClean="0">
                <a:latin typeface="Times New Roman" panose="02020603050405020304" pitchFamily="18" charset="0"/>
                <a:cs typeface="Times New Roman" panose="02020603050405020304" pitchFamily="18" charset="0"/>
              </a:rPr>
              <a:t>được thêm vào câu để tạo câu nghi vấn, câu cầu khiến, câu cảm thán và để biểu thị sắc thái tình cảm của người nói.</a:t>
            </a:r>
          </a:p>
          <a:p>
            <a:pPr algn="just"/>
            <a:r>
              <a:rPr lang="en-US" sz="5400" b="1" smtClean="0">
                <a:latin typeface="Times New Roman" panose="02020603050405020304" pitchFamily="18" charset="0"/>
                <a:cs typeface="Times New Roman" panose="02020603050405020304" pitchFamily="18" charset="0"/>
              </a:rPr>
              <a:t>Ví dụ: </a:t>
            </a:r>
            <a:r>
              <a:rPr lang="en-US" sz="5400" smtClean="0">
                <a:latin typeface="Times New Roman" panose="02020603050405020304" pitchFamily="18" charset="0"/>
                <a:cs typeface="Times New Roman" panose="02020603050405020304" pitchFamily="18" charset="0"/>
              </a:rPr>
              <a:t>à, ư, hả, hử,…đi, nào, với,… thay, sao,…nhé, ạ, cơ, mà…</a:t>
            </a:r>
            <a:endParaRPr lang="en-US" sz="5400">
              <a:latin typeface="Times New Roman" pitchFamily="18" charset="0"/>
              <a:cs typeface="Times New Roman" pitchFamily="18" charset="0"/>
            </a:endParaRPr>
          </a:p>
        </p:txBody>
      </p:sp>
    </p:spTree>
    <p:extLst>
      <p:ext uri="{BB962C8B-B14F-4D97-AF65-F5344CB8AC3E}">
        <p14:creationId xmlns:p14="http://schemas.microsoft.com/office/powerpoint/2010/main" val="534048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1982</TotalTime>
  <Words>6233</Words>
  <Application>Microsoft Office PowerPoint</Application>
  <PresentationFormat>Custom</PresentationFormat>
  <Paragraphs>516</Paragraphs>
  <Slides>72</Slides>
  <Notes>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Admin</cp:lastModifiedBy>
  <cp:revision>558</cp:revision>
  <dcterms:created xsi:type="dcterms:W3CDTF">2017-03-03T11:52:48Z</dcterms:created>
  <dcterms:modified xsi:type="dcterms:W3CDTF">2022-08-21T14:10:06Z</dcterms:modified>
</cp:coreProperties>
</file>