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329" r:id="rId3"/>
    <p:sldId id="330" r:id="rId4"/>
    <p:sldId id="331" r:id="rId5"/>
    <p:sldId id="332" r:id="rId6"/>
    <p:sldId id="333" r:id="rId7"/>
    <p:sldId id="334" r:id="rId8"/>
    <p:sldId id="335" r:id="rId9"/>
    <p:sldId id="336" r:id="rId10"/>
    <p:sldId id="337" r:id="rId11"/>
    <p:sldId id="338" r:id="rId12"/>
    <p:sldId id="339" r:id="rId13"/>
    <p:sldId id="340" r:id="rId14"/>
    <p:sldId id="341" r:id="rId15"/>
    <p:sldId id="34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255"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0ECC-B36D-35C9-7D19-4AC49E4735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D8748F-416E-8039-5945-7BBFE352FB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630308-88D1-EF62-0E01-4DA9E004C125}"/>
              </a:ext>
            </a:extLst>
          </p:cNvPr>
          <p:cNvSpPr>
            <a:spLocks noGrp="1"/>
          </p:cNvSpPr>
          <p:nvPr>
            <p:ph type="dt" sz="half" idx="10"/>
          </p:nvPr>
        </p:nvSpPr>
        <p:spPr/>
        <p:txBody>
          <a:bodyPr/>
          <a:lstStyle/>
          <a:p>
            <a:fld id="{59802889-5C5B-49D4-B78F-C26A6CB6F15E}" type="datetimeFigureOut">
              <a:rPr lang="en-US" smtClean="0"/>
              <a:t>02/04/2024</a:t>
            </a:fld>
            <a:endParaRPr lang="en-US"/>
          </a:p>
        </p:txBody>
      </p:sp>
      <p:sp>
        <p:nvSpPr>
          <p:cNvPr id="5" name="Footer Placeholder 4">
            <a:extLst>
              <a:ext uri="{FF2B5EF4-FFF2-40B4-BE49-F238E27FC236}">
                <a16:creationId xmlns:a16="http://schemas.microsoft.com/office/drawing/2014/main" id="{BA6E27B6-3424-0F2F-BB5C-A2BD1C69A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FBFD2-860D-E395-8ABE-7301432E4B68}"/>
              </a:ext>
            </a:extLst>
          </p:cNvPr>
          <p:cNvSpPr>
            <a:spLocks noGrp="1"/>
          </p:cNvSpPr>
          <p:nvPr>
            <p:ph type="sldNum" sz="quarter" idx="12"/>
          </p:nvPr>
        </p:nvSpPr>
        <p:spPr/>
        <p:txBody>
          <a:bodyPr/>
          <a:lstStyle/>
          <a:p>
            <a:fld id="{6C1E26DE-35C3-43B2-8B49-CCB1B5234A1E}" type="slidenum">
              <a:rPr lang="en-US" smtClean="0"/>
              <a:t>‹#›</a:t>
            </a:fld>
            <a:endParaRPr lang="en-US"/>
          </a:p>
        </p:txBody>
      </p:sp>
    </p:spTree>
    <p:extLst>
      <p:ext uri="{BB962C8B-B14F-4D97-AF65-F5344CB8AC3E}">
        <p14:creationId xmlns:p14="http://schemas.microsoft.com/office/powerpoint/2010/main" val="3294790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7605-1651-0837-523C-434296FAA5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4D9AEF-3D16-7F73-F026-B4D19D4FBE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736B9-C14D-C1A9-8F3C-EBF7872A67E1}"/>
              </a:ext>
            </a:extLst>
          </p:cNvPr>
          <p:cNvSpPr>
            <a:spLocks noGrp="1"/>
          </p:cNvSpPr>
          <p:nvPr>
            <p:ph type="dt" sz="half" idx="10"/>
          </p:nvPr>
        </p:nvSpPr>
        <p:spPr/>
        <p:txBody>
          <a:bodyPr/>
          <a:lstStyle/>
          <a:p>
            <a:fld id="{59802889-5C5B-49D4-B78F-C26A6CB6F15E}" type="datetimeFigureOut">
              <a:rPr lang="en-US" smtClean="0"/>
              <a:t>02/04/2024</a:t>
            </a:fld>
            <a:endParaRPr lang="en-US"/>
          </a:p>
        </p:txBody>
      </p:sp>
      <p:sp>
        <p:nvSpPr>
          <p:cNvPr id="5" name="Footer Placeholder 4">
            <a:extLst>
              <a:ext uri="{FF2B5EF4-FFF2-40B4-BE49-F238E27FC236}">
                <a16:creationId xmlns:a16="http://schemas.microsoft.com/office/drawing/2014/main" id="{FA3E76B3-65DD-F350-0CF8-9788A089D2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DC09-7B9D-0BD7-B411-9084BB606B1C}"/>
              </a:ext>
            </a:extLst>
          </p:cNvPr>
          <p:cNvSpPr>
            <a:spLocks noGrp="1"/>
          </p:cNvSpPr>
          <p:nvPr>
            <p:ph type="sldNum" sz="quarter" idx="12"/>
          </p:nvPr>
        </p:nvSpPr>
        <p:spPr/>
        <p:txBody>
          <a:bodyPr/>
          <a:lstStyle/>
          <a:p>
            <a:fld id="{6C1E26DE-35C3-43B2-8B49-CCB1B5234A1E}" type="slidenum">
              <a:rPr lang="en-US" smtClean="0"/>
              <a:t>‹#›</a:t>
            </a:fld>
            <a:endParaRPr lang="en-US"/>
          </a:p>
        </p:txBody>
      </p:sp>
    </p:spTree>
    <p:extLst>
      <p:ext uri="{BB962C8B-B14F-4D97-AF65-F5344CB8AC3E}">
        <p14:creationId xmlns:p14="http://schemas.microsoft.com/office/powerpoint/2010/main" val="80157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1671F7-0BD1-1963-4958-C1A7142493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9F8C6C-0316-7736-F4DE-D7B784C862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164B58-6555-09D2-2807-2D7E95DF4B85}"/>
              </a:ext>
            </a:extLst>
          </p:cNvPr>
          <p:cNvSpPr>
            <a:spLocks noGrp="1"/>
          </p:cNvSpPr>
          <p:nvPr>
            <p:ph type="dt" sz="half" idx="10"/>
          </p:nvPr>
        </p:nvSpPr>
        <p:spPr/>
        <p:txBody>
          <a:bodyPr/>
          <a:lstStyle/>
          <a:p>
            <a:fld id="{59802889-5C5B-49D4-B78F-C26A6CB6F15E}" type="datetimeFigureOut">
              <a:rPr lang="en-US" smtClean="0"/>
              <a:t>02/04/2024</a:t>
            </a:fld>
            <a:endParaRPr lang="en-US"/>
          </a:p>
        </p:txBody>
      </p:sp>
      <p:sp>
        <p:nvSpPr>
          <p:cNvPr id="5" name="Footer Placeholder 4">
            <a:extLst>
              <a:ext uri="{FF2B5EF4-FFF2-40B4-BE49-F238E27FC236}">
                <a16:creationId xmlns:a16="http://schemas.microsoft.com/office/drawing/2014/main" id="{53C1DC70-6AB5-B903-4C40-2994A478B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7AC60-7F18-3ECE-D445-BCE44D0DA73E}"/>
              </a:ext>
            </a:extLst>
          </p:cNvPr>
          <p:cNvSpPr>
            <a:spLocks noGrp="1"/>
          </p:cNvSpPr>
          <p:nvPr>
            <p:ph type="sldNum" sz="quarter" idx="12"/>
          </p:nvPr>
        </p:nvSpPr>
        <p:spPr/>
        <p:txBody>
          <a:bodyPr/>
          <a:lstStyle/>
          <a:p>
            <a:fld id="{6C1E26DE-35C3-43B2-8B49-CCB1B5234A1E}" type="slidenum">
              <a:rPr lang="en-US" smtClean="0"/>
              <a:t>‹#›</a:t>
            </a:fld>
            <a:endParaRPr lang="en-US"/>
          </a:p>
        </p:txBody>
      </p:sp>
    </p:spTree>
    <p:extLst>
      <p:ext uri="{BB962C8B-B14F-4D97-AF65-F5344CB8AC3E}">
        <p14:creationId xmlns:p14="http://schemas.microsoft.com/office/powerpoint/2010/main" val="291979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256E-B45A-ABE6-BE81-6A1C0062FC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2A0F1-2922-239E-75D9-49E721C19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5DB14-F4D3-D1BB-17FD-B18C611DBE79}"/>
              </a:ext>
            </a:extLst>
          </p:cNvPr>
          <p:cNvSpPr>
            <a:spLocks noGrp="1"/>
          </p:cNvSpPr>
          <p:nvPr>
            <p:ph type="dt" sz="half" idx="10"/>
          </p:nvPr>
        </p:nvSpPr>
        <p:spPr/>
        <p:txBody>
          <a:bodyPr/>
          <a:lstStyle/>
          <a:p>
            <a:fld id="{59802889-5C5B-49D4-B78F-C26A6CB6F15E}" type="datetimeFigureOut">
              <a:rPr lang="en-US" smtClean="0"/>
              <a:t>02/04/2024</a:t>
            </a:fld>
            <a:endParaRPr lang="en-US"/>
          </a:p>
        </p:txBody>
      </p:sp>
      <p:sp>
        <p:nvSpPr>
          <p:cNvPr id="5" name="Footer Placeholder 4">
            <a:extLst>
              <a:ext uri="{FF2B5EF4-FFF2-40B4-BE49-F238E27FC236}">
                <a16:creationId xmlns:a16="http://schemas.microsoft.com/office/drawing/2014/main" id="{8765778B-1E9E-0622-A2FF-BFF1EC296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4E5F8-4346-FBF5-15F6-FDD385C3AE06}"/>
              </a:ext>
            </a:extLst>
          </p:cNvPr>
          <p:cNvSpPr>
            <a:spLocks noGrp="1"/>
          </p:cNvSpPr>
          <p:nvPr>
            <p:ph type="sldNum" sz="quarter" idx="12"/>
          </p:nvPr>
        </p:nvSpPr>
        <p:spPr/>
        <p:txBody>
          <a:bodyPr/>
          <a:lstStyle/>
          <a:p>
            <a:fld id="{6C1E26DE-35C3-43B2-8B49-CCB1B5234A1E}" type="slidenum">
              <a:rPr lang="en-US" smtClean="0"/>
              <a:t>‹#›</a:t>
            </a:fld>
            <a:endParaRPr lang="en-US"/>
          </a:p>
        </p:txBody>
      </p:sp>
    </p:spTree>
    <p:extLst>
      <p:ext uri="{BB962C8B-B14F-4D97-AF65-F5344CB8AC3E}">
        <p14:creationId xmlns:p14="http://schemas.microsoft.com/office/powerpoint/2010/main" val="478408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6497-2BBF-D740-90E2-EB0A17EE84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8BE334-6E78-9B69-B236-A2BE96D246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D5A83E-62AC-1D79-61BF-68160907B4A0}"/>
              </a:ext>
            </a:extLst>
          </p:cNvPr>
          <p:cNvSpPr>
            <a:spLocks noGrp="1"/>
          </p:cNvSpPr>
          <p:nvPr>
            <p:ph type="dt" sz="half" idx="10"/>
          </p:nvPr>
        </p:nvSpPr>
        <p:spPr/>
        <p:txBody>
          <a:bodyPr/>
          <a:lstStyle/>
          <a:p>
            <a:fld id="{59802889-5C5B-49D4-B78F-C26A6CB6F15E}" type="datetimeFigureOut">
              <a:rPr lang="en-US" smtClean="0"/>
              <a:t>02/04/2024</a:t>
            </a:fld>
            <a:endParaRPr lang="en-US"/>
          </a:p>
        </p:txBody>
      </p:sp>
      <p:sp>
        <p:nvSpPr>
          <p:cNvPr id="5" name="Footer Placeholder 4">
            <a:extLst>
              <a:ext uri="{FF2B5EF4-FFF2-40B4-BE49-F238E27FC236}">
                <a16:creationId xmlns:a16="http://schemas.microsoft.com/office/drawing/2014/main" id="{0768D73B-D729-77E9-5AEB-F04D3B8DFE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581E3-0848-02E2-936E-E927FB6BA3C6}"/>
              </a:ext>
            </a:extLst>
          </p:cNvPr>
          <p:cNvSpPr>
            <a:spLocks noGrp="1"/>
          </p:cNvSpPr>
          <p:nvPr>
            <p:ph type="sldNum" sz="quarter" idx="12"/>
          </p:nvPr>
        </p:nvSpPr>
        <p:spPr/>
        <p:txBody>
          <a:bodyPr/>
          <a:lstStyle/>
          <a:p>
            <a:fld id="{6C1E26DE-35C3-43B2-8B49-CCB1B5234A1E}" type="slidenum">
              <a:rPr lang="en-US" smtClean="0"/>
              <a:t>‹#›</a:t>
            </a:fld>
            <a:endParaRPr lang="en-US"/>
          </a:p>
        </p:txBody>
      </p:sp>
    </p:spTree>
    <p:extLst>
      <p:ext uri="{BB962C8B-B14F-4D97-AF65-F5344CB8AC3E}">
        <p14:creationId xmlns:p14="http://schemas.microsoft.com/office/powerpoint/2010/main" val="150829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9052-BB50-E517-77B1-3002916C4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37B602-AA47-2EE8-8A36-5C970A2956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17DD6-8EAB-77A3-F2DF-463B9A4EFA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654068-5F51-D84B-B359-DAD612C823F5}"/>
              </a:ext>
            </a:extLst>
          </p:cNvPr>
          <p:cNvSpPr>
            <a:spLocks noGrp="1"/>
          </p:cNvSpPr>
          <p:nvPr>
            <p:ph type="dt" sz="half" idx="10"/>
          </p:nvPr>
        </p:nvSpPr>
        <p:spPr/>
        <p:txBody>
          <a:bodyPr/>
          <a:lstStyle/>
          <a:p>
            <a:fld id="{59802889-5C5B-49D4-B78F-C26A6CB6F15E}" type="datetimeFigureOut">
              <a:rPr lang="en-US" smtClean="0"/>
              <a:t>02/04/2024</a:t>
            </a:fld>
            <a:endParaRPr lang="en-US"/>
          </a:p>
        </p:txBody>
      </p:sp>
      <p:sp>
        <p:nvSpPr>
          <p:cNvPr id="6" name="Footer Placeholder 5">
            <a:extLst>
              <a:ext uri="{FF2B5EF4-FFF2-40B4-BE49-F238E27FC236}">
                <a16:creationId xmlns:a16="http://schemas.microsoft.com/office/drawing/2014/main" id="{2140F9C4-FF79-7F76-605B-5CAD7DD50D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92A684-C54F-CFD7-1218-20D3E3F07C04}"/>
              </a:ext>
            </a:extLst>
          </p:cNvPr>
          <p:cNvSpPr>
            <a:spLocks noGrp="1"/>
          </p:cNvSpPr>
          <p:nvPr>
            <p:ph type="sldNum" sz="quarter" idx="12"/>
          </p:nvPr>
        </p:nvSpPr>
        <p:spPr/>
        <p:txBody>
          <a:bodyPr/>
          <a:lstStyle/>
          <a:p>
            <a:fld id="{6C1E26DE-35C3-43B2-8B49-CCB1B5234A1E}" type="slidenum">
              <a:rPr lang="en-US" smtClean="0"/>
              <a:t>‹#›</a:t>
            </a:fld>
            <a:endParaRPr lang="en-US"/>
          </a:p>
        </p:txBody>
      </p:sp>
    </p:spTree>
    <p:extLst>
      <p:ext uri="{BB962C8B-B14F-4D97-AF65-F5344CB8AC3E}">
        <p14:creationId xmlns:p14="http://schemas.microsoft.com/office/powerpoint/2010/main" val="297919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33BE-1909-EBCA-7468-FEC3F16A07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9B6057-D709-DB3B-BFA0-1F5BFDE41D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A1AFDE-F2B0-A200-7EA3-F480EABDF5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08698C-09EB-BE29-2FAB-814C74E620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F9F7B9-1B98-5D72-4665-8A1254E4C0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434BD7-3E6A-58E3-5A8D-E43982C920FC}"/>
              </a:ext>
            </a:extLst>
          </p:cNvPr>
          <p:cNvSpPr>
            <a:spLocks noGrp="1"/>
          </p:cNvSpPr>
          <p:nvPr>
            <p:ph type="dt" sz="half" idx="10"/>
          </p:nvPr>
        </p:nvSpPr>
        <p:spPr/>
        <p:txBody>
          <a:bodyPr/>
          <a:lstStyle/>
          <a:p>
            <a:fld id="{59802889-5C5B-49D4-B78F-C26A6CB6F15E}" type="datetimeFigureOut">
              <a:rPr lang="en-US" smtClean="0"/>
              <a:t>02/04/2024</a:t>
            </a:fld>
            <a:endParaRPr lang="en-US"/>
          </a:p>
        </p:txBody>
      </p:sp>
      <p:sp>
        <p:nvSpPr>
          <p:cNvPr id="8" name="Footer Placeholder 7">
            <a:extLst>
              <a:ext uri="{FF2B5EF4-FFF2-40B4-BE49-F238E27FC236}">
                <a16:creationId xmlns:a16="http://schemas.microsoft.com/office/drawing/2014/main" id="{9018CA05-4674-F460-344E-67785F5149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AC2D92-49A4-7CA0-977F-024EAF374D23}"/>
              </a:ext>
            </a:extLst>
          </p:cNvPr>
          <p:cNvSpPr>
            <a:spLocks noGrp="1"/>
          </p:cNvSpPr>
          <p:nvPr>
            <p:ph type="sldNum" sz="quarter" idx="12"/>
          </p:nvPr>
        </p:nvSpPr>
        <p:spPr/>
        <p:txBody>
          <a:bodyPr/>
          <a:lstStyle/>
          <a:p>
            <a:fld id="{6C1E26DE-35C3-43B2-8B49-CCB1B5234A1E}" type="slidenum">
              <a:rPr lang="en-US" smtClean="0"/>
              <a:t>‹#›</a:t>
            </a:fld>
            <a:endParaRPr lang="en-US"/>
          </a:p>
        </p:txBody>
      </p:sp>
    </p:spTree>
    <p:extLst>
      <p:ext uri="{BB962C8B-B14F-4D97-AF65-F5344CB8AC3E}">
        <p14:creationId xmlns:p14="http://schemas.microsoft.com/office/powerpoint/2010/main" val="197422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C9D9-3EEE-FEAB-F6DB-99F7A37C60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8F206C-6FE2-00B5-C377-26B15380CAF3}"/>
              </a:ext>
            </a:extLst>
          </p:cNvPr>
          <p:cNvSpPr>
            <a:spLocks noGrp="1"/>
          </p:cNvSpPr>
          <p:nvPr>
            <p:ph type="dt" sz="half" idx="10"/>
          </p:nvPr>
        </p:nvSpPr>
        <p:spPr/>
        <p:txBody>
          <a:bodyPr/>
          <a:lstStyle/>
          <a:p>
            <a:fld id="{59802889-5C5B-49D4-B78F-C26A6CB6F15E}" type="datetimeFigureOut">
              <a:rPr lang="en-US" smtClean="0"/>
              <a:t>02/04/2024</a:t>
            </a:fld>
            <a:endParaRPr lang="en-US"/>
          </a:p>
        </p:txBody>
      </p:sp>
      <p:sp>
        <p:nvSpPr>
          <p:cNvPr id="4" name="Footer Placeholder 3">
            <a:extLst>
              <a:ext uri="{FF2B5EF4-FFF2-40B4-BE49-F238E27FC236}">
                <a16:creationId xmlns:a16="http://schemas.microsoft.com/office/drawing/2014/main" id="{11D6DC3A-90FF-C2B2-32B2-B2A080818C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4D64DC-1406-8F66-17AC-66609D00BE29}"/>
              </a:ext>
            </a:extLst>
          </p:cNvPr>
          <p:cNvSpPr>
            <a:spLocks noGrp="1"/>
          </p:cNvSpPr>
          <p:nvPr>
            <p:ph type="sldNum" sz="quarter" idx="12"/>
          </p:nvPr>
        </p:nvSpPr>
        <p:spPr/>
        <p:txBody>
          <a:bodyPr/>
          <a:lstStyle/>
          <a:p>
            <a:fld id="{6C1E26DE-35C3-43B2-8B49-CCB1B5234A1E}" type="slidenum">
              <a:rPr lang="en-US" smtClean="0"/>
              <a:t>‹#›</a:t>
            </a:fld>
            <a:endParaRPr lang="en-US"/>
          </a:p>
        </p:txBody>
      </p:sp>
    </p:spTree>
    <p:extLst>
      <p:ext uri="{BB962C8B-B14F-4D97-AF65-F5344CB8AC3E}">
        <p14:creationId xmlns:p14="http://schemas.microsoft.com/office/powerpoint/2010/main" val="2240023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A9874F-E89D-3064-E4AA-C718BD1D9996}"/>
              </a:ext>
            </a:extLst>
          </p:cNvPr>
          <p:cNvSpPr>
            <a:spLocks noGrp="1"/>
          </p:cNvSpPr>
          <p:nvPr>
            <p:ph type="dt" sz="half" idx="10"/>
          </p:nvPr>
        </p:nvSpPr>
        <p:spPr/>
        <p:txBody>
          <a:bodyPr/>
          <a:lstStyle/>
          <a:p>
            <a:fld id="{59802889-5C5B-49D4-B78F-C26A6CB6F15E}" type="datetimeFigureOut">
              <a:rPr lang="en-US" smtClean="0"/>
              <a:t>02/04/2024</a:t>
            </a:fld>
            <a:endParaRPr lang="en-US"/>
          </a:p>
        </p:txBody>
      </p:sp>
      <p:sp>
        <p:nvSpPr>
          <p:cNvPr id="3" name="Footer Placeholder 2">
            <a:extLst>
              <a:ext uri="{FF2B5EF4-FFF2-40B4-BE49-F238E27FC236}">
                <a16:creationId xmlns:a16="http://schemas.microsoft.com/office/drawing/2014/main" id="{8087F262-862C-32D4-C5E0-0E7AB4C27C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89602A-9C9D-099A-4E89-69AC7AF8C76B}"/>
              </a:ext>
            </a:extLst>
          </p:cNvPr>
          <p:cNvSpPr>
            <a:spLocks noGrp="1"/>
          </p:cNvSpPr>
          <p:nvPr>
            <p:ph type="sldNum" sz="quarter" idx="12"/>
          </p:nvPr>
        </p:nvSpPr>
        <p:spPr/>
        <p:txBody>
          <a:bodyPr/>
          <a:lstStyle/>
          <a:p>
            <a:fld id="{6C1E26DE-35C3-43B2-8B49-CCB1B5234A1E}" type="slidenum">
              <a:rPr lang="en-US" smtClean="0"/>
              <a:t>‹#›</a:t>
            </a:fld>
            <a:endParaRPr lang="en-US"/>
          </a:p>
        </p:txBody>
      </p:sp>
    </p:spTree>
    <p:extLst>
      <p:ext uri="{BB962C8B-B14F-4D97-AF65-F5344CB8AC3E}">
        <p14:creationId xmlns:p14="http://schemas.microsoft.com/office/powerpoint/2010/main" val="289805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42E8-1090-D6F3-97F3-60755FC0C7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24C21A-8924-9206-3882-847006D8C5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841A61-1CC2-CF12-6B1E-822082352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D10B40-CEDA-5D56-8896-9DD55D8586A3}"/>
              </a:ext>
            </a:extLst>
          </p:cNvPr>
          <p:cNvSpPr>
            <a:spLocks noGrp="1"/>
          </p:cNvSpPr>
          <p:nvPr>
            <p:ph type="dt" sz="half" idx="10"/>
          </p:nvPr>
        </p:nvSpPr>
        <p:spPr/>
        <p:txBody>
          <a:bodyPr/>
          <a:lstStyle/>
          <a:p>
            <a:fld id="{59802889-5C5B-49D4-B78F-C26A6CB6F15E}" type="datetimeFigureOut">
              <a:rPr lang="en-US" smtClean="0"/>
              <a:t>02/04/2024</a:t>
            </a:fld>
            <a:endParaRPr lang="en-US"/>
          </a:p>
        </p:txBody>
      </p:sp>
      <p:sp>
        <p:nvSpPr>
          <p:cNvPr id="6" name="Footer Placeholder 5">
            <a:extLst>
              <a:ext uri="{FF2B5EF4-FFF2-40B4-BE49-F238E27FC236}">
                <a16:creationId xmlns:a16="http://schemas.microsoft.com/office/drawing/2014/main" id="{6CEAE1BA-1857-22D8-E045-2A1A4AFDF1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5719B4-EBD8-0DEF-B76B-0E32422B9D76}"/>
              </a:ext>
            </a:extLst>
          </p:cNvPr>
          <p:cNvSpPr>
            <a:spLocks noGrp="1"/>
          </p:cNvSpPr>
          <p:nvPr>
            <p:ph type="sldNum" sz="quarter" idx="12"/>
          </p:nvPr>
        </p:nvSpPr>
        <p:spPr/>
        <p:txBody>
          <a:bodyPr/>
          <a:lstStyle/>
          <a:p>
            <a:fld id="{6C1E26DE-35C3-43B2-8B49-CCB1B5234A1E}" type="slidenum">
              <a:rPr lang="en-US" smtClean="0"/>
              <a:t>‹#›</a:t>
            </a:fld>
            <a:endParaRPr lang="en-US"/>
          </a:p>
        </p:txBody>
      </p:sp>
    </p:spTree>
    <p:extLst>
      <p:ext uri="{BB962C8B-B14F-4D97-AF65-F5344CB8AC3E}">
        <p14:creationId xmlns:p14="http://schemas.microsoft.com/office/powerpoint/2010/main" val="161751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5326E-B1ED-0ED6-EDB3-2A7093BD7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C145EC-20CE-37BF-72BD-9C209DDFD2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143C72-C7C2-27E9-0E08-3DCBA59FB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C5D58-A798-215C-F81E-F66678108E5B}"/>
              </a:ext>
            </a:extLst>
          </p:cNvPr>
          <p:cNvSpPr>
            <a:spLocks noGrp="1"/>
          </p:cNvSpPr>
          <p:nvPr>
            <p:ph type="dt" sz="half" idx="10"/>
          </p:nvPr>
        </p:nvSpPr>
        <p:spPr/>
        <p:txBody>
          <a:bodyPr/>
          <a:lstStyle/>
          <a:p>
            <a:fld id="{59802889-5C5B-49D4-B78F-C26A6CB6F15E}" type="datetimeFigureOut">
              <a:rPr lang="en-US" smtClean="0"/>
              <a:t>02/04/2024</a:t>
            </a:fld>
            <a:endParaRPr lang="en-US"/>
          </a:p>
        </p:txBody>
      </p:sp>
      <p:sp>
        <p:nvSpPr>
          <p:cNvPr id="6" name="Footer Placeholder 5">
            <a:extLst>
              <a:ext uri="{FF2B5EF4-FFF2-40B4-BE49-F238E27FC236}">
                <a16:creationId xmlns:a16="http://schemas.microsoft.com/office/drawing/2014/main" id="{62AD3D3E-7D36-B12B-86FB-AE808BE48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D320A2-1053-1C3A-80BC-644EA89D9BA7}"/>
              </a:ext>
            </a:extLst>
          </p:cNvPr>
          <p:cNvSpPr>
            <a:spLocks noGrp="1"/>
          </p:cNvSpPr>
          <p:nvPr>
            <p:ph type="sldNum" sz="quarter" idx="12"/>
          </p:nvPr>
        </p:nvSpPr>
        <p:spPr/>
        <p:txBody>
          <a:bodyPr/>
          <a:lstStyle/>
          <a:p>
            <a:fld id="{6C1E26DE-35C3-43B2-8B49-CCB1B5234A1E}" type="slidenum">
              <a:rPr lang="en-US" smtClean="0"/>
              <a:t>‹#›</a:t>
            </a:fld>
            <a:endParaRPr lang="en-US"/>
          </a:p>
        </p:txBody>
      </p:sp>
    </p:spTree>
    <p:extLst>
      <p:ext uri="{BB962C8B-B14F-4D97-AF65-F5344CB8AC3E}">
        <p14:creationId xmlns:p14="http://schemas.microsoft.com/office/powerpoint/2010/main" val="154154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746816-5793-F454-F534-6F94AC1E30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5CA876-C4EB-EB00-1218-DAFC7A7BA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CC82B-E2B4-DF99-1810-03EA4B0E7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02889-5C5B-49D4-B78F-C26A6CB6F15E}" type="datetimeFigureOut">
              <a:rPr lang="en-US" smtClean="0"/>
              <a:t>02/04/2024</a:t>
            </a:fld>
            <a:endParaRPr lang="en-US"/>
          </a:p>
        </p:txBody>
      </p:sp>
      <p:sp>
        <p:nvSpPr>
          <p:cNvPr id="5" name="Footer Placeholder 4">
            <a:extLst>
              <a:ext uri="{FF2B5EF4-FFF2-40B4-BE49-F238E27FC236}">
                <a16:creationId xmlns:a16="http://schemas.microsoft.com/office/drawing/2014/main" id="{CE051359-3A59-D73C-97B8-042AD4D2E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18DAA7-FF81-D53A-B4B3-4729AF96D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E26DE-35C3-43B2-8B49-CCB1B5234A1E}" type="slidenum">
              <a:rPr lang="en-US" smtClean="0"/>
              <a:t>‹#›</a:t>
            </a:fld>
            <a:endParaRPr lang="en-US"/>
          </a:p>
        </p:txBody>
      </p:sp>
    </p:spTree>
    <p:extLst>
      <p:ext uri="{BB962C8B-B14F-4D97-AF65-F5344CB8AC3E}">
        <p14:creationId xmlns:p14="http://schemas.microsoft.com/office/powerpoint/2010/main" val="67894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tabLst>
                <a:tab pos="1386840" algn="l"/>
              </a:tabLst>
            </a:pPr>
            <a:r>
              <a:rPr lang="en-US" sz="2400" b="1" dirty="0" smtClean="0">
                <a:solidFill>
                  <a:schemeClr val="tx1"/>
                </a:solidFill>
                <a:latin typeface="Times New Roman" panose="02020603050405020304" pitchFamily="18" charset="0"/>
                <a:ea typeface="MS Mincho"/>
              </a:rPr>
              <a:t>TIẾT 110:THỰC </a:t>
            </a:r>
            <a:r>
              <a:rPr lang="en-US" sz="2400" b="1" dirty="0">
                <a:solidFill>
                  <a:schemeClr val="tx1"/>
                </a:solidFill>
                <a:latin typeface="Times New Roman" panose="02020603050405020304" pitchFamily="18" charset="0"/>
                <a:ea typeface="MS Mincho"/>
              </a:rPr>
              <a:t>HÀNH TIẾNG </a:t>
            </a:r>
            <a:r>
              <a:rPr lang="en-US" sz="2400" b="1" dirty="0" smtClean="0">
                <a:solidFill>
                  <a:schemeClr val="tx1"/>
                </a:solidFill>
                <a:latin typeface="Times New Roman" panose="02020603050405020304" pitchFamily="18" charset="0"/>
                <a:ea typeface="MS Mincho"/>
              </a:rPr>
              <a:t>VIỆTLỰA CHỌN TỪ NGỮ, LỰA CHỌN CẤU TRÚC CÂU</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60687" y="883252"/>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442458" y="1014021"/>
            <a:ext cx="6096000" cy="954107"/>
          </a:xfrm>
          <a:prstGeom prst="rect">
            <a:avLst/>
          </a:prstGeom>
        </p:spPr>
        <p:txBody>
          <a:bodyPr>
            <a:spAutoFit/>
          </a:bodyPr>
          <a:lstStyle/>
          <a:p>
            <a:pPr algn="just"/>
            <a:r>
              <a:rPr lang="en-US" sz="2800" b="1" dirty="0">
                <a:solidFill>
                  <a:srgbClr val="000000"/>
                </a:solidFill>
                <a:latin typeface="Times New Roman" panose="02020603050405020304" pitchFamily="18" charset="0"/>
                <a:ea typeface="Calibri" panose="020F0502020204030204" pitchFamily="34" charset="0"/>
              </a:rPr>
              <a:t>I. </a:t>
            </a:r>
            <a:r>
              <a:rPr lang="en-US" sz="2800" b="1" dirty="0" err="1">
                <a:solidFill>
                  <a:srgbClr val="000000"/>
                </a:solidFill>
                <a:latin typeface="Times New Roman" panose="02020603050405020304" pitchFamily="18" charset="0"/>
                <a:ea typeface="Calibri" panose="020F0502020204030204" pitchFamily="34" charset="0"/>
              </a:rPr>
              <a:t>Lí</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thuyết</a:t>
            </a:r>
            <a:endParaRPr lang="en-US" sz="2800" dirty="0">
              <a:latin typeface="Times New Roman" panose="02020603050405020304" pitchFamily="18" charset="0"/>
              <a:ea typeface="Calibri" panose="020F0502020204030204" pitchFamily="34" charset="0"/>
            </a:endParaRPr>
          </a:p>
          <a:p>
            <a:pPr algn="just"/>
            <a:r>
              <a:rPr lang="en-US" sz="2800" b="1" dirty="0">
                <a:solidFill>
                  <a:srgbClr val="000000"/>
                </a:solidFill>
                <a:latin typeface="Times New Roman" panose="02020603050405020304" pitchFamily="18" charset="0"/>
                <a:ea typeface="Calibri" panose="020F0502020204030204" pitchFamily="34" charset="0"/>
              </a:rPr>
              <a:t>1. L</a:t>
            </a:r>
            <a:r>
              <a:rPr lang="vi-VN" sz="2800" b="1" dirty="0">
                <a:solidFill>
                  <a:srgbClr val="000000"/>
                </a:solidFill>
                <a:latin typeface="Times New Roman" panose="02020603050405020304" pitchFamily="18" charset="0"/>
                <a:ea typeface="Calibri" panose="020F0502020204030204" pitchFamily="34" charset="0"/>
              </a:rPr>
              <a:t>ựa chọn từ ngữ trong câu</a:t>
            </a:r>
            <a:r>
              <a:rPr lang="en-US" sz="2800" b="1" dirty="0">
                <a:solidFill>
                  <a:srgbClr val="000000"/>
                </a:solidFill>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
        <p:nvSpPr>
          <p:cNvPr id="7" name="Freeform 6"/>
          <p:cNvSpPr/>
          <p:nvPr/>
        </p:nvSpPr>
        <p:spPr>
          <a:xfrm>
            <a:off x="1899489" y="2568985"/>
            <a:ext cx="5126366" cy="1693518"/>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bg1">
              <a:alpha val="90000"/>
            </a:schemeClr>
          </a:solidFill>
          <a:ln w="28575">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2" tIns="199136" rIns="199135" bIns="199136" numCol="1" spcCol="1270" anchor="ctr" anchorCtr="0">
            <a:noAutofit/>
          </a:bodyPr>
          <a:lstStyle/>
          <a:p>
            <a:pPr lvl="0" algn="l" defTabSz="1244600">
              <a:lnSpc>
                <a:spcPct val="90000"/>
              </a:lnSpc>
              <a:spcBef>
                <a:spcPct val="0"/>
              </a:spcBef>
              <a:spcAft>
                <a:spcPct val="35000"/>
              </a:spcAft>
            </a:pPr>
            <a:r>
              <a:rPr lang="vi-VN" sz="2800" i="1" kern="1200" dirty="0">
                <a:latin typeface="Times New Roman" panose="02020603050405020304" pitchFamily="18" charset="0"/>
                <a:cs typeface="Times New Roman" panose="02020603050405020304" pitchFamily="18" charset="0"/>
              </a:rPr>
              <a:t>Vì lẽ đó, xưa nay, đã có không ít người tự vượt lên chính mình nhờ </a:t>
            </a:r>
            <a:r>
              <a:rPr lang="vi-VN" sz="2800" b="1" i="1" kern="1200" dirty="0">
                <a:latin typeface="Times New Roman" panose="02020603050405020304" pitchFamily="18" charset="0"/>
                <a:cs typeface="Times New Roman" panose="02020603050405020304" pitchFamily="18" charset="0"/>
              </a:rPr>
              <a:t>noi gương</a:t>
            </a:r>
            <a:r>
              <a:rPr lang="vi-VN" sz="2800" i="1" kern="1200" dirty="0">
                <a:latin typeface="Times New Roman" panose="02020603050405020304" pitchFamily="18" charset="0"/>
                <a:cs typeface="Times New Roman" panose="02020603050405020304" pitchFamily="18" charset="0"/>
              </a:rPr>
              <a:t> những cá nhân xuất chúng</a:t>
            </a:r>
            <a:r>
              <a:rPr lang="vi-VN" sz="2800"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9" name="Freeform 8"/>
          <p:cNvSpPr/>
          <p:nvPr/>
        </p:nvSpPr>
        <p:spPr>
          <a:xfrm>
            <a:off x="1887281" y="4261656"/>
            <a:ext cx="5126366" cy="2005179"/>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bg1">
              <a:alpha val="90000"/>
            </a:schemeClr>
          </a:solidFill>
          <a:ln w="28575">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2" tIns="199136" rIns="199135" bIns="199136"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Tác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dụng</a:t>
            </a:r>
            <a:r>
              <a:rPr lang="en-US" sz="2800" kern="1200" dirty="0">
                <a:latin typeface="Times New Roman" panose="02020603050405020304" pitchFamily="18" charset="0"/>
                <a:cs typeface="Times New Roman" panose="02020603050405020304" pitchFamily="18" charset="0"/>
              </a:rPr>
              <a:t>: c</a:t>
            </a:r>
            <a:r>
              <a:rPr lang="vi-VN" sz="2800" kern="1200" dirty="0">
                <a:latin typeface="Times New Roman" panose="02020603050405020304" pitchFamily="18" charset="0"/>
                <a:cs typeface="Times New Roman" panose="02020603050405020304" pitchFamily="18" charset="0"/>
              </a:rPr>
              <a:t>ó một số từ gần nghĩa với noi gương như</a:t>
            </a:r>
            <a:r>
              <a:rPr lang="vi-VN" sz="2800" i="1" kern="1200" dirty="0">
                <a:latin typeface="Times New Roman" panose="02020603050405020304" pitchFamily="18" charset="0"/>
                <a:cs typeface="Times New Roman" panose="02020603050405020304" pitchFamily="18" charset="0"/>
              </a:rPr>
              <a:t>: học theo, làm theo, bắt chước</a:t>
            </a:r>
            <a:r>
              <a:rPr lang="vi-VN" sz="2800" kern="1200" dirty="0">
                <a:latin typeface="Times New Roman" panose="02020603050405020304" pitchFamily="18" charset="0"/>
                <a:cs typeface="Times New Roman" panose="02020603050405020304" pitchFamily="18" charset="0"/>
              </a:rPr>
              <a:t>,... nhưng </a:t>
            </a:r>
            <a:r>
              <a:rPr lang="vi-VN" sz="2800" b="1" kern="1200" dirty="0">
                <a:latin typeface="Times New Roman" panose="02020603050405020304" pitchFamily="18" charset="0"/>
                <a:cs typeface="Times New Roman" panose="02020603050405020304" pitchFamily="18" charset="0"/>
              </a:rPr>
              <a:t>noi gương</a:t>
            </a:r>
            <a:r>
              <a:rPr lang="vi-VN" sz="2800" kern="1200" dirty="0">
                <a:latin typeface="Times New Roman" panose="02020603050405020304" pitchFamily="18" charset="0"/>
                <a:cs typeface="Times New Roman" panose="02020603050405020304" pitchFamily="18" charset="0"/>
              </a:rPr>
              <a:t> là từ phù hợp nhất cho câu trên.</a:t>
            </a:r>
            <a:endParaRPr lang="en-US" sz="2800" kern="1200" dirty="0">
              <a:latin typeface="Times New Roman" panose="02020603050405020304" pitchFamily="18" charset="0"/>
              <a:cs typeface="Times New Roman" panose="02020603050405020304" pitchFamily="18" charset="0"/>
            </a:endParaRPr>
          </a:p>
        </p:txBody>
      </p:sp>
      <p:sp>
        <p:nvSpPr>
          <p:cNvPr id="10" name="Freeform 9"/>
          <p:cNvSpPr/>
          <p:nvPr/>
        </p:nvSpPr>
        <p:spPr>
          <a:xfrm>
            <a:off x="585789" y="1922955"/>
            <a:ext cx="1888278" cy="1042884"/>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w="28575">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a. </a:t>
            </a:r>
            <a:r>
              <a:rPr lang="en-US" sz="2800" b="1" kern="1200" dirty="0" err="1">
                <a:latin typeface="Times New Roman" panose="02020603050405020304" pitchFamily="18" charset="0"/>
                <a:cs typeface="Times New Roman" panose="02020603050405020304" pitchFamily="18" charset="0"/>
              </a:rPr>
              <a:t>Ví</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dụ</a:t>
            </a:r>
            <a:r>
              <a:rPr lang="en-US" sz="2800" b="1" kern="1200" dirty="0">
                <a:latin typeface="Times New Roman" panose="02020603050405020304" pitchFamily="18" charset="0"/>
                <a:cs typeface="Times New Roman" panose="02020603050405020304" pitchFamily="18" charset="0"/>
              </a:rPr>
              <a:t>: </a:t>
            </a:r>
          </a:p>
        </p:txBody>
      </p:sp>
      <p:sp>
        <p:nvSpPr>
          <p:cNvPr id="11" name="Freeform 10"/>
          <p:cNvSpPr/>
          <p:nvPr/>
        </p:nvSpPr>
        <p:spPr>
          <a:xfrm>
            <a:off x="7974803" y="2197510"/>
            <a:ext cx="3571012" cy="1836235"/>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bg1">
              <a:alpha val="90000"/>
            </a:schemeClr>
          </a:solidFill>
          <a:ln w="28575">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1" tIns="199136" rIns="199136" bIns="199136"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nói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lựa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chọn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ngữ</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thao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diễn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ra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thường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xuyên</a:t>
            </a:r>
            <a:r>
              <a:rPr lang="en-US" sz="2800" kern="1200" dirty="0">
                <a:latin typeface="Times New Roman" panose="02020603050405020304" pitchFamily="18" charset="0"/>
                <a:cs typeface="Times New Roman" panose="02020603050405020304" pitchFamily="18" charset="0"/>
              </a:rPr>
              <a:t>.</a:t>
            </a:r>
          </a:p>
        </p:txBody>
      </p:sp>
      <p:sp>
        <p:nvSpPr>
          <p:cNvPr id="12" name="Freeform 11"/>
          <p:cNvSpPr/>
          <p:nvPr/>
        </p:nvSpPr>
        <p:spPr>
          <a:xfrm>
            <a:off x="7957516" y="4033745"/>
            <a:ext cx="3635995" cy="2155301"/>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bg1">
              <a:alpha val="90000"/>
            </a:schemeClr>
          </a:solidFill>
          <a:ln w="28575">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1" tIns="199136" rIns="199136" bIns="199136" numCol="1" spcCol="1270" anchor="ctr" anchorCtr="0">
            <a:noAutofit/>
          </a:bodyPr>
          <a:lstStyle/>
          <a:p>
            <a:pPr lvl="0" algn="l" defTabSz="12446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Ở </a:t>
            </a:r>
            <a:r>
              <a:rPr lang="en-US" sz="2800" kern="1200" dirty="0" err="1">
                <a:latin typeface="Times New Roman" panose="02020603050405020304" pitchFamily="18" charset="0"/>
                <a:cs typeface="Times New Roman" panose="02020603050405020304" pitchFamily="18" charset="0"/>
              </a:rPr>
              <a:t>bất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vị</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nào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câu</a:t>
            </a:r>
            <a:r>
              <a:rPr lang="en-US" sz="2800"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nhiều</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dụng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chỉ</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một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xem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là</a:t>
            </a:r>
            <a:r>
              <a:rPr lang="en-US" sz="2800"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phù</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hợp</a:t>
            </a:r>
            <a:r>
              <a:rPr lang="en-US" sz="2800" kern="1200" dirty="0">
                <a:latin typeface="Times New Roman" panose="02020603050405020304" pitchFamily="18" charset="0"/>
                <a:cs typeface="Times New Roman" panose="02020603050405020304" pitchFamily="18" charset="0"/>
              </a:rPr>
              <a:t>.</a:t>
            </a:r>
          </a:p>
        </p:txBody>
      </p:sp>
      <p:sp>
        <p:nvSpPr>
          <p:cNvPr id="16" name="Freeform 15"/>
          <p:cNvSpPr/>
          <p:nvPr/>
        </p:nvSpPr>
        <p:spPr>
          <a:xfrm>
            <a:off x="6344743" y="1520441"/>
            <a:ext cx="2387297" cy="1012824"/>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w="28575">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b. </a:t>
            </a:r>
            <a:r>
              <a:rPr lang="en-US" sz="2800" b="1" kern="1200" dirty="0" err="1">
                <a:latin typeface="Times New Roman" panose="02020603050405020304" pitchFamily="18" charset="0"/>
                <a:cs typeface="Times New Roman" panose="02020603050405020304" pitchFamily="18" charset="0"/>
              </a:rPr>
              <a:t>Nhận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xét</a:t>
            </a:r>
            <a:r>
              <a:rPr lang="en-US" sz="2800" b="1" kern="1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8374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2" name="Rectangle 1"/>
          <p:cNvSpPr/>
          <p:nvPr/>
        </p:nvSpPr>
        <p:spPr>
          <a:xfrm>
            <a:off x="442458" y="1171573"/>
            <a:ext cx="5349478"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1. Thực hành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lựa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4884865" y="683313"/>
            <a:ext cx="2409570"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S Mincho"/>
                <a:cs typeface="+mn-cs"/>
              </a:rPr>
              <a:t>II. Thực hành </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49377" y="1676637"/>
            <a:ext cx="221727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Bài tập </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3</a:t>
            </a:r>
            <a:r>
              <a:rPr kumimoji="0" lang="vi-VN"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/tr6</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3" name="Rectangle 2"/>
          <p:cNvSpPr/>
          <p:nvPr/>
        </p:nvSpPr>
        <p:spPr>
          <a:xfrm>
            <a:off x="660400" y="2256904"/>
            <a:ext cx="10858500" cy="954107"/>
          </a:xfrm>
          <a:prstGeom prst="rect">
            <a:avLst/>
          </a:prstGeom>
        </p:spPr>
        <p:txBody>
          <a:bodyPr>
            <a:spAutoFit/>
          </a:bodyPr>
          <a:lstStyle/>
          <a:p>
            <a:pPr>
              <a:spcAft>
                <a:spcPts val="0"/>
              </a:spcAft>
            </a:pPr>
            <a:r>
              <a:rPr lang="vi-VN" sz="2800" dirty="0">
                <a:latin typeface="Times New Roman" panose="02020603050405020304" pitchFamily="18" charset="0"/>
                <a:ea typeface="Calibri" panose="020F0502020204030204" pitchFamily="34" charset="0"/>
              </a:rPr>
              <a:t>b. Câu “</a:t>
            </a:r>
            <a:r>
              <a:rPr lang="vi-VN" sz="2800" i="1" dirty="0">
                <a:latin typeface="Times New Roman" panose="02020603050405020304" pitchFamily="18" charset="0"/>
                <a:ea typeface="Calibri" panose="020F0502020204030204" pitchFamily="34" charset="0"/>
              </a:rPr>
              <a:t>Cậu đã đứng lên và trả lời câu hỏi”</a:t>
            </a:r>
            <a:r>
              <a:rPr lang="vi-VN" sz="2800" dirty="0">
                <a:latin typeface="Times New Roman" panose="02020603050405020304" pitchFamily="18" charset="0"/>
                <a:ea typeface="Calibri" panose="020F0502020204030204" pitchFamily="34" charset="0"/>
              </a:rPr>
              <a:t> cho biết hành động </a:t>
            </a:r>
            <a:r>
              <a:rPr lang="en-US" sz="2800" dirty="0">
                <a:latin typeface="Times New Roman" panose="02020603050405020304" pitchFamily="18" charset="0"/>
                <a:ea typeface="Calibri" panose="020F0502020204030204" pitchFamily="34" charset="0"/>
              </a:rPr>
              <a:t>“</a:t>
            </a:r>
            <a:r>
              <a:rPr lang="vi-VN" sz="2800" i="1" dirty="0">
                <a:latin typeface="Times New Roman" panose="02020603050405020304" pitchFamily="18" charset="0"/>
                <a:ea typeface="Calibri" panose="020F0502020204030204" pitchFamily="34" charset="0"/>
              </a:rPr>
              <a:t>đứng lên</a:t>
            </a:r>
            <a:r>
              <a:rPr lang="en-US" sz="2800" i="1" dirty="0">
                <a:latin typeface="Times New Roman" panose="02020603050405020304" pitchFamily="18" charset="0"/>
                <a:ea typeface="Calibri" panose="020F0502020204030204" pitchFamily="34" charset="0"/>
              </a:rPr>
              <a:t>”</a:t>
            </a:r>
            <a:r>
              <a:rPr lang="vi-VN" sz="2800" dirty="0">
                <a:latin typeface="Times New Roman" panose="02020603050405020304" pitchFamily="18" charset="0"/>
                <a:ea typeface="Calibri" panose="020F0502020204030204" pitchFamily="34" charset="0"/>
              </a:rPr>
              <a:t> phải diễn ra trước khi</a:t>
            </a:r>
            <a:r>
              <a:rPr lang="en-US" sz="2800" dirty="0">
                <a:latin typeface="Times New Roman" panose="02020603050405020304" pitchFamily="18" charset="0"/>
                <a:ea typeface="Calibri" panose="020F0502020204030204" pitchFamily="34" charset="0"/>
              </a:rPr>
              <a:t> “</a:t>
            </a:r>
            <a:r>
              <a:rPr lang="vi-VN" sz="2800" i="1" dirty="0">
                <a:latin typeface="Times New Roman" panose="02020603050405020304" pitchFamily="18" charset="0"/>
                <a:ea typeface="Calibri" panose="020F0502020204030204" pitchFamily="34" charset="0"/>
              </a:rPr>
              <a:t>trả lời câu hỏi</a:t>
            </a:r>
            <a:r>
              <a:rPr lang="en-US" sz="2800" dirty="0">
                <a:latin typeface="Times New Roman" panose="02020603050405020304" pitchFamily="18" charset="0"/>
                <a:ea typeface="Calibri" panose="020F0502020204030204" pitchFamily="34" charset="0"/>
              </a:rPr>
              <a:t>”</a:t>
            </a:r>
            <a:r>
              <a:rPr lang="vi-VN"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grpSp>
        <p:nvGrpSpPr>
          <p:cNvPr id="9" name="Group 8"/>
          <p:cNvGrpSpPr/>
          <p:nvPr/>
        </p:nvGrpSpPr>
        <p:grpSpPr>
          <a:xfrm>
            <a:off x="3010208" y="3211011"/>
            <a:ext cx="6158885" cy="2503322"/>
            <a:chOff x="3010208" y="3211011"/>
            <a:chExt cx="6158885" cy="2503322"/>
          </a:xfrm>
        </p:grpSpPr>
        <p:pic>
          <p:nvPicPr>
            <p:cNvPr id="4" name="Picture 3"/>
            <p:cNvPicPr>
              <a:picLocks noChangeAspect="1"/>
            </p:cNvPicPr>
            <p:nvPr/>
          </p:nvPicPr>
          <p:blipFill rotWithShape="1">
            <a:blip r:embed="rId7"/>
            <a:srcRect l="2517" t="21577" r="4581" b="31091"/>
            <a:stretch/>
          </p:blipFill>
          <p:spPr>
            <a:xfrm>
              <a:off x="3010208" y="3211011"/>
              <a:ext cx="6158885" cy="2503322"/>
            </a:xfrm>
            <a:prstGeom prst="rect">
              <a:avLst/>
            </a:prstGeom>
          </p:spPr>
        </p:pic>
        <p:sp>
          <p:nvSpPr>
            <p:cNvPr id="6" name="Rectangle 5"/>
            <p:cNvSpPr/>
            <p:nvPr/>
          </p:nvSpPr>
          <p:spPr>
            <a:xfrm>
              <a:off x="3219447" y="3694660"/>
              <a:ext cx="5949646" cy="1815882"/>
            </a:xfrm>
            <a:prstGeom prst="rect">
              <a:avLst/>
            </a:prstGeom>
          </p:spPr>
          <p:txBody>
            <a:bodyPr wrap="square">
              <a:spAutoFit/>
            </a:bodyPr>
            <a:lstStyle/>
            <a:p>
              <a:pPr>
                <a:spcAft>
                  <a:spcPts val="0"/>
                </a:spcAft>
              </a:pPr>
              <a:r>
                <a:rPr lang="vi-VN" sz="2800" dirty="0">
                  <a:latin typeface="Times New Roman" panose="02020603050405020304" pitchFamily="18" charset="0"/>
                  <a:ea typeface="Calibri" panose="020F0502020204030204" pitchFamily="34" charset="0"/>
                </a:rPr>
                <a:t>Nếu viết lại thành: “</a:t>
              </a:r>
              <a:r>
                <a:rPr lang="vi-VN" sz="2800" i="1" dirty="0">
                  <a:latin typeface="Times New Roman" panose="02020603050405020304" pitchFamily="18" charset="0"/>
                  <a:ea typeface="Calibri" panose="020F0502020204030204" pitchFamily="34" charset="0"/>
                </a:rPr>
                <a:t>Cậu đã trả lời câu hỏi và đứng lên</a:t>
              </a:r>
              <a:r>
                <a:rPr lang="vi-VN" sz="2800" dirty="0">
                  <a:latin typeface="Times New Roman" panose="02020603050405020304" pitchFamily="18" charset="0"/>
                  <a:ea typeface="Calibri" panose="020F0502020204030204" pitchFamily="34" charset="0"/>
                </a:rPr>
                <a:t>” thì các hành động không theo trật tự hợp lí như từng xảy ra trong thực tế.</a:t>
              </a:r>
              <a:endParaRPr lang="en-US" sz="2800" dirty="0">
                <a:effectLst/>
                <a:latin typeface="Times New Roman" panose="02020603050405020304" pitchFamily="18" charset="0"/>
                <a:ea typeface="Calibri" panose="020F0502020204030204" pitchFamily="34" charset="0"/>
              </a:endParaRPr>
            </a:p>
          </p:txBody>
        </p:sp>
      </p:grpSp>
    </p:spTree>
    <p:extLst>
      <p:ext uri="{BB962C8B-B14F-4D97-AF65-F5344CB8AC3E}">
        <p14:creationId xmlns:p14="http://schemas.microsoft.com/office/powerpoint/2010/main" val="71906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2" name="Rectangle 1"/>
          <p:cNvSpPr/>
          <p:nvPr/>
        </p:nvSpPr>
        <p:spPr>
          <a:xfrm>
            <a:off x="442458" y="1171573"/>
            <a:ext cx="5349478"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1. Thực hành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lựa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4884865" y="683313"/>
            <a:ext cx="2409570"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S Mincho"/>
                <a:cs typeface="+mn-cs"/>
              </a:rPr>
              <a:t>II. Thực hành </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49377" y="1676637"/>
            <a:ext cx="221727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Bài tập </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3</a:t>
            </a:r>
            <a:r>
              <a:rPr kumimoji="0" lang="vi-VN"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/tr6</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1" name="Freeform 10"/>
          <p:cNvSpPr/>
          <p:nvPr/>
        </p:nvSpPr>
        <p:spPr>
          <a:xfrm>
            <a:off x="1201080" y="2350502"/>
            <a:ext cx="4079099" cy="3401299"/>
          </a:xfrm>
          <a:custGeom>
            <a:avLst/>
            <a:gdLst>
              <a:gd name="connsiteX0" fmla="*/ 0 w 3385343"/>
              <a:gd name="connsiteY0" fmla="*/ 298333 h 2983334"/>
              <a:gd name="connsiteX1" fmla="*/ 298333 w 3385343"/>
              <a:gd name="connsiteY1" fmla="*/ 0 h 2983334"/>
              <a:gd name="connsiteX2" fmla="*/ 3087010 w 3385343"/>
              <a:gd name="connsiteY2" fmla="*/ 0 h 2983334"/>
              <a:gd name="connsiteX3" fmla="*/ 3385343 w 3385343"/>
              <a:gd name="connsiteY3" fmla="*/ 298333 h 2983334"/>
              <a:gd name="connsiteX4" fmla="*/ 3385343 w 3385343"/>
              <a:gd name="connsiteY4" fmla="*/ 2685001 h 2983334"/>
              <a:gd name="connsiteX5" fmla="*/ 3087010 w 3385343"/>
              <a:gd name="connsiteY5" fmla="*/ 2983334 h 2983334"/>
              <a:gd name="connsiteX6" fmla="*/ 298333 w 3385343"/>
              <a:gd name="connsiteY6" fmla="*/ 2983334 h 2983334"/>
              <a:gd name="connsiteX7" fmla="*/ 0 w 3385343"/>
              <a:gd name="connsiteY7" fmla="*/ 2685001 h 2983334"/>
              <a:gd name="connsiteX8" fmla="*/ 0 w 3385343"/>
              <a:gd name="connsiteY8" fmla="*/ 298333 h 298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5343" h="2983334">
                <a:moveTo>
                  <a:pt x="0" y="298333"/>
                </a:moveTo>
                <a:cubicBezTo>
                  <a:pt x="0" y="133568"/>
                  <a:pt x="133568" y="0"/>
                  <a:pt x="298333" y="0"/>
                </a:cubicBezTo>
                <a:lnTo>
                  <a:pt x="3087010" y="0"/>
                </a:lnTo>
                <a:cubicBezTo>
                  <a:pt x="3251775" y="0"/>
                  <a:pt x="3385343" y="133568"/>
                  <a:pt x="3385343" y="298333"/>
                </a:cubicBezTo>
                <a:lnTo>
                  <a:pt x="3385343" y="2685001"/>
                </a:lnTo>
                <a:cubicBezTo>
                  <a:pt x="3385343" y="2849766"/>
                  <a:pt x="3251775" y="2983334"/>
                  <a:pt x="3087010" y="2983334"/>
                </a:cubicBezTo>
                <a:lnTo>
                  <a:pt x="298333" y="2983334"/>
                </a:lnTo>
                <a:cubicBezTo>
                  <a:pt x="133568" y="2983334"/>
                  <a:pt x="0" y="2849766"/>
                  <a:pt x="0" y="2685001"/>
                </a:cubicBezTo>
                <a:lnTo>
                  <a:pt x="0" y="298333"/>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959" tIns="155959" rIns="155959" bIns="155959" numCol="1" spcCol="1270" anchor="ctr" anchorCtr="0">
            <a:noAutofit/>
          </a:bodyPr>
          <a:lstStyle/>
          <a:p>
            <a:pPr lvl="0" algn="ctr" defTabSz="800100">
              <a:lnSpc>
                <a:spcPct val="90000"/>
              </a:lnSpc>
              <a:spcBef>
                <a:spcPct val="0"/>
              </a:spcBef>
              <a:spcAft>
                <a:spcPct val="35000"/>
              </a:spcAft>
            </a:pPr>
            <a:r>
              <a:rPr lang="vi-VN" sz="2400" kern="1200" dirty="0">
                <a:solidFill>
                  <a:schemeClr val="accent5">
                    <a:lumMod val="50000"/>
                  </a:schemeClr>
                </a:solidFill>
                <a:latin typeface="Times New Roman" panose="02020603050405020304" pitchFamily="18" charset="0"/>
                <a:cs typeface="Times New Roman" panose="02020603050405020304" pitchFamily="18" charset="0"/>
              </a:rPr>
              <a:t>c. Câu văn </a:t>
            </a:r>
            <a:r>
              <a:rPr lang="vi-VN" sz="2400" i="1" kern="1200" dirty="0">
                <a:solidFill>
                  <a:schemeClr val="accent5">
                    <a:lumMod val="50000"/>
                  </a:schemeClr>
                </a:solidFill>
                <a:latin typeface="Times New Roman" panose="02020603050405020304" pitchFamily="18" charset="0"/>
                <a:cs typeface="Times New Roman" panose="02020603050405020304" pitchFamily="18" charset="0"/>
              </a:rPr>
              <a:t>"Đến cuối tiết học, cậu tiến lên phía trước và bắt tay thầy giáo như một lời cảm ơn thầm lặng."</a:t>
            </a:r>
            <a:r>
              <a:rPr lang="vi-VN" sz="2400" kern="1200" dirty="0">
                <a:solidFill>
                  <a:schemeClr val="accent5">
                    <a:lumMod val="50000"/>
                  </a:schemeClr>
                </a:solidFill>
                <a:latin typeface="Times New Roman" panose="02020603050405020304" pitchFamily="18" charset="0"/>
                <a:cs typeface="Times New Roman" panose="02020603050405020304" pitchFamily="18" charset="0"/>
              </a:rPr>
              <a:t>  miêu tả </a:t>
            </a:r>
            <a:r>
              <a:rPr lang="en-US" sz="2400" kern="1200" dirty="0" err="1">
                <a:solidFill>
                  <a:schemeClr val="accent5">
                    <a:lumMod val="50000"/>
                  </a:schemeClr>
                </a:solidFill>
                <a:latin typeface="Times New Roman" panose="02020603050405020304" pitchFamily="18" charset="0"/>
                <a:cs typeface="Times New Roman" panose="02020603050405020304" pitchFamily="18" charset="0"/>
              </a:rPr>
              <a:t>hai</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 </a:t>
            </a:r>
            <a:r>
              <a:rPr lang="vi-VN" sz="2400" kern="1200" dirty="0">
                <a:solidFill>
                  <a:schemeClr val="accent5">
                    <a:lumMod val="50000"/>
                  </a:schemeClr>
                </a:solidFill>
                <a:latin typeface="Times New Roman" panose="02020603050405020304" pitchFamily="18" charset="0"/>
                <a:cs typeface="Times New Roman" panose="02020603050405020304" pitchFamily="18" charset="0"/>
              </a:rPr>
              <a:t>hành động diễn ra theo thứ tự trước sau: “tiến lên phía trước” rồi mới có thể “bắt tay thầy giáo”, vì thầy ở phía trên bục giảng, J cùng các bạn ngồi ở bàn học sinh, phía dưới.</a:t>
            </a:r>
            <a:endParaRPr lang="en-US" sz="2400" kern="12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 name="Freeform 11"/>
          <p:cNvSpPr/>
          <p:nvPr/>
        </p:nvSpPr>
        <p:spPr>
          <a:xfrm>
            <a:off x="5688090" y="3572557"/>
            <a:ext cx="864768" cy="957188"/>
          </a:xfrm>
          <a:custGeom>
            <a:avLst/>
            <a:gdLst>
              <a:gd name="connsiteX0" fmla="*/ 0 w 717692"/>
              <a:gd name="connsiteY0" fmla="*/ 167913 h 839565"/>
              <a:gd name="connsiteX1" fmla="*/ 358846 w 717692"/>
              <a:gd name="connsiteY1" fmla="*/ 167913 h 839565"/>
              <a:gd name="connsiteX2" fmla="*/ 358846 w 717692"/>
              <a:gd name="connsiteY2" fmla="*/ 0 h 839565"/>
              <a:gd name="connsiteX3" fmla="*/ 717692 w 717692"/>
              <a:gd name="connsiteY3" fmla="*/ 419783 h 839565"/>
              <a:gd name="connsiteX4" fmla="*/ 358846 w 717692"/>
              <a:gd name="connsiteY4" fmla="*/ 839565 h 839565"/>
              <a:gd name="connsiteX5" fmla="*/ 358846 w 717692"/>
              <a:gd name="connsiteY5" fmla="*/ 671652 h 839565"/>
              <a:gd name="connsiteX6" fmla="*/ 0 w 717692"/>
              <a:gd name="connsiteY6" fmla="*/ 671652 h 839565"/>
              <a:gd name="connsiteX7" fmla="*/ 0 w 717692"/>
              <a:gd name="connsiteY7" fmla="*/ 167913 h 83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692" h="839565">
                <a:moveTo>
                  <a:pt x="0" y="167913"/>
                </a:moveTo>
                <a:lnTo>
                  <a:pt x="358846" y="167913"/>
                </a:lnTo>
                <a:lnTo>
                  <a:pt x="358846" y="0"/>
                </a:lnTo>
                <a:lnTo>
                  <a:pt x="717692" y="419783"/>
                </a:lnTo>
                <a:lnTo>
                  <a:pt x="358846" y="839565"/>
                </a:lnTo>
                <a:lnTo>
                  <a:pt x="358846" y="671652"/>
                </a:lnTo>
                <a:lnTo>
                  <a:pt x="0" y="671652"/>
                </a:lnTo>
                <a:lnTo>
                  <a:pt x="0" y="167913"/>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67913" rIns="215308" bIns="167913" numCol="1" spcCol="1270" anchor="ctr" anchorCtr="0">
            <a:noAutofit/>
          </a:bodyPr>
          <a:lstStyle/>
          <a:p>
            <a:pPr lvl="0" algn="ctr" defTabSz="622300">
              <a:lnSpc>
                <a:spcPct val="90000"/>
              </a:lnSpc>
              <a:spcBef>
                <a:spcPct val="0"/>
              </a:spcBef>
              <a:spcAft>
                <a:spcPct val="35000"/>
              </a:spcAft>
            </a:pPr>
            <a:endParaRPr lang="en-US" sz="1400" kern="1200"/>
          </a:p>
        </p:txBody>
      </p:sp>
      <p:sp>
        <p:nvSpPr>
          <p:cNvPr id="16" name="Freeform 15"/>
          <p:cNvSpPr/>
          <p:nvPr/>
        </p:nvSpPr>
        <p:spPr>
          <a:xfrm>
            <a:off x="6911820" y="2350502"/>
            <a:ext cx="4079099" cy="3401299"/>
          </a:xfrm>
          <a:custGeom>
            <a:avLst/>
            <a:gdLst>
              <a:gd name="connsiteX0" fmla="*/ 0 w 3385343"/>
              <a:gd name="connsiteY0" fmla="*/ 298333 h 2983334"/>
              <a:gd name="connsiteX1" fmla="*/ 298333 w 3385343"/>
              <a:gd name="connsiteY1" fmla="*/ 0 h 2983334"/>
              <a:gd name="connsiteX2" fmla="*/ 3087010 w 3385343"/>
              <a:gd name="connsiteY2" fmla="*/ 0 h 2983334"/>
              <a:gd name="connsiteX3" fmla="*/ 3385343 w 3385343"/>
              <a:gd name="connsiteY3" fmla="*/ 298333 h 2983334"/>
              <a:gd name="connsiteX4" fmla="*/ 3385343 w 3385343"/>
              <a:gd name="connsiteY4" fmla="*/ 2685001 h 2983334"/>
              <a:gd name="connsiteX5" fmla="*/ 3087010 w 3385343"/>
              <a:gd name="connsiteY5" fmla="*/ 2983334 h 2983334"/>
              <a:gd name="connsiteX6" fmla="*/ 298333 w 3385343"/>
              <a:gd name="connsiteY6" fmla="*/ 2983334 h 2983334"/>
              <a:gd name="connsiteX7" fmla="*/ 0 w 3385343"/>
              <a:gd name="connsiteY7" fmla="*/ 2685001 h 2983334"/>
              <a:gd name="connsiteX8" fmla="*/ 0 w 3385343"/>
              <a:gd name="connsiteY8" fmla="*/ 298333 h 298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5343" h="2983334">
                <a:moveTo>
                  <a:pt x="0" y="298333"/>
                </a:moveTo>
                <a:cubicBezTo>
                  <a:pt x="0" y="133568"/>
                  <a:pt x="133568" y="0"/>
                  <a:pt x="298333" y="0"/>
                </a:cubicBezTo>
                <a:lnTo>
                  <a:pt x="3087010" y="0"/>
                </a:lnTo>
                <a:cubicBezTo>
                  <a:pt x="3251775" y="0"/>
                  <a:pt x="3385343" y="133568"/>
                  <a:pt x="3385343" y="298333"/>
                </a:cubicBezTo>
                <a:lnTo>
                  <a:pt x="3385343" y="2685001"/>
                </a:lnTo>
                <a:cubicBezTo>
                  <a:pt x="3385343" y="2849766"/>
                  <a:pt x="3251775" y="2983334"/>
                  <a:pt x="3087010" y="2983334"/>
                </a:cubicBezTo>
                <a:lnTo>
                  <a:pt x="298333" y="2983334"/>
                </a:lnTo>
                <a:cubicBezTo>
                  <a:pt x="133568" y="2983334"/>
                  <a:pt x="0" y="2849766"/>
                  <a:pt x="0" y="2685001"/>
                </a:cubicBezTo>
                <a:lnTo>
                  <a:pt x="0" y="298333"/>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959" tIns="155959" rIns="155959" bIns="155959" numCol="1" spcCol="1270" anchor="ctr" anchorCtr="0">
            <a:noAutofit/>
          </a:bodyPr>
          <a:lstStyle/>
          <a:p>
            <a:pPr lvl="0" algn="ctr" defTabSz="800100">
              <a:lnSpc>
                <a:spcPct val="90000"/>
              </a:lnSpc>
              <a:spcBef>
                <a:spcPct val="0"/>
              </a:spcBef>
              <a:spcAft>
                <a:spcPct val="35000"/>
              </a:spcAft>
            </a:pPr>
            <a:r>
              <a:rPr lang="vi-VN" sz="2400" kern="1200" dirty="0">
                <a:solidFill>
                  <a:schemeClr val="accent5">
                    <a:lumMod val="50000"/>
                  </a:schemeClr>
                </a:solidFill>
                <a:latin typeface="Times New Roman" panose="02020603050405020304" pitchFamily="18" charset="0"/>
                <a:cs typeface="Times New Roman" panose="02020603050405020304" pitchFamily="18" charset="0"/>
              </a:rPr>
              <a:t>N</a:t>
            </a:r>
            <a:r>
              <a:rPr lang="en-US" sz="2400" kern="1200" dirty="0">
                <a:solidFill>
                  <a:schemeClr val="accent5">
                    <a:lumMod val="50000"/>
                  </a:schemeClr>
                </a:solidFill>
                <a:latin typeface="Times New Roman" panose="02020603050405020304" pitchFamily="18" charset="0"/>
                <a:cs typeface="Times New Roman" panose="02020603050405020304" pitchFamily="18" charset="0"/>
              </a:rPr>
              <a:t>ế</a:t>
            </a:r>
            <a:r>
              <a:rPr lang="vi-VN" sz="2400" kern="1200" dirty="0">
                <a:solidFill>
                  <a:schemeClr val="accent5">
                    <a:lumMod val="50000"/>
                  </a:schemeClr>
                </a:solidFill>
                <a:latin typeface="Times New Roman" panose="02020603050405020304" pitchFamily="18" charset="0"/>
                <a:cs typeface="Times New Roman" panose="02020603050405020304" pitchFamily="18" charset="0"/>
              </a:rPr>
              <a:t>u đổi cấu trúc: “</a:t>
            </a:r>
            <a:r>
              <a:rPr lang="vi-VN" sz="2400" i="1" kern="1200" dirty="0">
                <a:solidFill>
                  <a:schemeClr val="accent5">
                    <a:lumMod val="50000"/>
                  </a:schemeClr>
                </a:solidFill>
                <a:latin typeface="Times New Roman" panose="02020603050405020304" pitchFamily="18" charset="0"/>
                <a:cs typeface="Times New Roman" panose="02020603050405020304" pitchFamily="18" charset="0"/>
              </a:rPr>
              <a:t>Đến cuối tiết học, cậu bắt tay thầy giáo như một lời cảm ơn thầm lặng và tiến lên phía trước</a:t>
            </a:r>
            <a:r>
              <a:rPr lang="vi-VN" sz="2400" kern="1200" dirty="0">
                <a:solidFill>
                  <a:schemeClr val="accent5">
                    <a:lumMod val="50000"/>
                  </a:schemeClr>
                </a:solidFill>
                <a:latin typeface="Times New Roman" panose="02020603050405020304" pitchFamily="18" charset="0"/>
                <a:cs typeface="Times New Roman" panose="02020603050405020304" pitchFamily="18" charset="0"/>
              </a:rPr>
              <a:t>” thì hóa ra thầy và trò vốn đã đứng sẵn bên nhau, dễ dàng bắt tay nhau, vậy còn “tiến lên phía trước” để làm gì?</a:t>
            </a:r>
            <a:endParaRPr lang="en-US" sz="2400" kern="12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86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 name="Rectangle 2"/>
          <p:cNvSpPr/>
          <p:nvPr/>
        </p:nvSpPr>
        <p:spPr>
          <a:xfrm>
            <a:off x="5137305" y="649633"/>
            <a:ext cx="1904689" cy="584775"/>
          </a:xfrm>
          <a:prstGeom prst="rect">
            <a:avLst/>
          </a:prstGeom>
        </p:spPr>
        <p:txBody>
          <a:bodyPr wrap="none">
            <a:spAutoFit/>
          </a:bodyPr>
          <a:lstStyle/>
          <a:p>
            <a:pPr>
              <a:spcAft>
                <a:spcPts val="0"/>
              </a:spcAft>
            </a:pPr>
            <a:r>
              <a:rPr lang="en-US" sz="3200" b="1" dirty="0" err="1">
                <a:solidFill>
                  <a:srgbClr val="0000FF"/>
                </a:solidFill>
                <a:latin typeface="Times New Roman" panose="02020603050405020304" pitchFamily="18" charset="0"/>
                <a:ea typeface="Times New Roman" panose="02020603050405020304" pitchFamily="18" charset="0"/>
              </a:rPr>
              <a:t>Vận</a:t>
            </a:r>
            <a:r>
              <a:rPr lang="en-US" sz="3200" b="1" dirty="0">
                <a:solidFill>
                  <a:srgbClr val="0000FF"/>
                </a:solidFill>
                <a:latin typeface="Times New Roman" panose="02020603050405020304" pitchFamily="18" charset="0"/>
                <a:ea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rPr>
              <a:t>dụng</a:t>
            </a:r>
            <a:endParaRPr lang="en-US" sz="32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418743" y="972798"/>
            <a:ext cx="2217274" cy="523220"/>
          </a:xfrm>
          <a:prstGeom prst="rect">
            <a:avLst/>
          </a:prstGeom>
        </p:spPr>
        <p:txBody>
          <a:bodyPr wrap="none">
            <a:spAutoFit/>
          </a:bodyPr>
          <a:lstStyle/>
          <a:p>
            <a:pPr>
              <a:spcAft>
                <a:spcPts val="0"/>
              </a:spcAft>
            </a:pPr>
            <a:r>
              <a:rPr lang="vi-VN" sz="2800" b="1" i="1" dirty="0">
                <a:solidFill>
                  <a:srgbClr val="000000"/>
                </a:solidFill>
                <a:latin typeface="Times New Roman" panose="02020603050405020304" pitchFamily="18" charset="0"/>
                <a:ea typeface="Calibri" panose="020F0502020204030204" pitchFamily="34" charset="0"/>
              </a:rPr>
              <a:t>Bài tập </a:t>
            </a:r>
            <a:r>
              <a:rPr lang="en-US" sz="2800" b="1" i="1" dirty="0">
                <a:solidFill>
                  <a:srgbClr val="000000"/>
                </a:solidFill>
                <a:latin typeface="Times New Roman" panose="02020603050405020304" pitchFamily="18" charset="0"/>
                <a:ea typeface="Calibri" panose="020F0502020204030204" pitchFamily="34" charset="0"/>
              </a:rPr>
              <a:t>4</a:t>
            </a:r>
            <a:r>
              <a:rPr lang="vi-VN" sz="2800" b="1" i="1" dirty="0">
                <a:solidFill>
                  <a:srgbClr val="000000"/>
                </a:solidFill>
                <a:latin typeface="Times New Roman" panose="02020603050405020304" pitchFamily="18" charset="0"/>
                <a:ea typeface="Calibri" panose="020F0502020204030204" pitchFamily="34" charset="0"/>
              </a:rPr>
              <a:t>/tr6</a:t>
            </a:r>
            <a:r>
              <a:rPr lang="en-US" sz="2800" b="1" i="1" dirty="0">
                <a:solidFill>
                  <a:srgbClr val="000000"/>
                </a:solidFill>
                <a:latin typeface="Times New Roman" panose="02020603050405020304" pitchFamily="18" charset="0"/>
                <a:ea typeface="Calibri" panose="020F0502020204030204" pitchFamily="34" charset="0"/>
              </a:rPr>
              <a:t>2</a:t>
            </a:r>
            <a:endParaRPr lang="en-US" sz="2800" dirty="0">
              <a:effectLst/>
              <a:latin typeface="Times New Roman" panose="02020603050405020304" pitchFamily="18" charset="0"/>
              <a:ea typeface="Calibri" panose="020F0502020204030204" pitchFamily="34" charset="0"/>
            </a:endParaRPr>
          </a:p>
        </p:txBody>
      </p:sp>
      <p:sp>
        <p:nvSpPr>
          <p:cNvPr id="6" name="Rectangle 5"/>
          <p:cNvSpPr/>
          <p:nvPr/>
        </p:nvSpPr>
        <p:spPr>
          <a:xfrm>
            <a:off x="4150237" y="1256961"/>
            <a:ext cx="3698448" cy="523220"/>
          </a:xfrm>
          <a:prstGeom prst="rect">
            <a:avLst/>
          </a:prstGeom>
        </p:spPr>
        <p:txBody>
          <a:bodyPr wrap="none">
            <a:spAutoFit/>
          </a:bodyPr>
          <a:lstStyle/>
          <a:p>
            <a:pPr algn="just">
              <a:spcAft>
                <a:spcPts val="0"/>
              </a:spcAft>
              <a:tabLst>
                <a:tab pos="2110105" algn="l"/>
              </a:tabLst>
            </a:pPr>
            <a:r>
              <a:rPr lang="pt-BR" sz="2800" b="1" dirty="0">
                <a:solidFill>
                  <a:srgbClr val="0000FF"/>
                </a:solidFill>
                <a:latin typeface="Times New Roman" panose="02020603050405020304" pitchFamily="18" charset="0"/>
                <a:ea typeface="MS Mincho"/>
              </a:rPr>
              <a:t>Phiếu số 2: Nhóm 1,3,5</a:t>
            </a:r>
            <a:endParaRPr lang="en-US" sz="2800" dirty="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nvGraphicFramePr>
        <p:xfrm>
          <a:off x="666750" y="1793234"/>
          <a:ext cx="10858500" cy="4389120"/>
        </p:xfrm>
        <a:graphic>
          <a:graphicData uri="http://schemas.openxmlformats.org/drawingml/2006/table">
            <a:tbl>
              <a:tblPr firstRow="1" firstCol="1" lastRow="1" lastCol="1" bandRow="1" bandCol="1"/>
              <a:tblGrid>
                <a:gridCol w="1696947">
                  <a:extLst>
                    <a:ext uri="{9D8B030D-6E8A-4147-A177-3AD203B41FA5}">
                      <a16:colId xmlns:a16="http://schemas.microsoft.com/office/drawing/2014/main" val="1100798725"/>
                    </a:ext>
                  </a:extLst>
                </a:gridCol>
                <a:gridCol w="4519471">
                  <a:extLst>
                    <a:ext uri="{9D8B030D-6E8A-4147-A177-3AD203B41FA5}">
                      <a16:colId xmlns:a16="http://schemas.microsoft.com/office/drawing/2014/main" val="2970555573"/>
                    </a:ext>
                  </a:extLst>
                </a:gridCol>
                <a:gridCol w="4642082">
                  <a:extLst>
                    <a:ext uri="{9D8B030D-6E8A-4147-A177-3AD203B41FA5}">
                      <a16:colId xmlns:a16="http://schemas.microsoft.com/office/drawing/2014/main" val="1346031194"/>
                    </a:ext>
                  </a:extLst>
                </a:gridCol>
              </a:tblGrid>
              <a:tr h="1375243">
                <a:tc>
                  <a:txBody>
                    <a:bodyPr/>
                    <a:lstStyle/>
                    <a:p>
                      <a:pPr algn="just">
                        <a:spcAft>
                          <a:spcPts val="0"/>
                        </a:spcAft>
                        <a:tabLst>
                          <a:tab pos="2110105" algn="l"/>
                        </a:tabLst>
                      </a:pPr>
                      <a:r>
                        <a:rPr lang="pt-BR" sz="2400" b="1" dirty="0">
                          <a:effectLst/>
                          <a:latin typeface="Times New Roman" panose="02020603050405020304" pitchFamily="18" charset="0"/>
                          <a:ea typeface="MS Mincho"/>
                        </a:rPr>
                        <a:t>Câu a</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gốc</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rõ</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thế</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lẽ</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thực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sự</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điều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nhắn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nhủ</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với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110105" algn="l"/>
                        </a:tabLst>
                      </a:pPr>
                      <a:r>
                        <a:rPr lang="pt-BR" sz="2400" b="1" u="sng">
                          <a:effectLst/>
                          <a:latin typeface="Times New Roman" panose="02020603050405020304" pitchFamily="18" charset="0"/>
                          <a:ea typeface="MS Mincho"/>
                        </a:rPr>
                        <a:t>Câu thay đổi</a:t>
                      </a:r>
                      <a:endParaRPr lang="en-US" sz="240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en-US" sz="2400" i="1">
                          <a:effectLst/>
                          <a:latin typeface="Times New Roman" panose="02020603050405020304" pitchFamily="18" charset="0"/>
                          <a:ea typeface="Times New Roman" panose="02020603050405020304" pitchFamily="18" charset="0"/>
                        </a:rPr>
                        <a:t>Có lẽ cậu thực sự có điều gì đó muốn nhắn nhủ với chúng tôi; tôi không rõ tại sao cậu lại làm thế</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768280"/>
                  </a:ext>
                </a:extLst>
              </a:tr>
              <a:tr h="2191404">
                <a:tc>
                  <a:txBody>
                    <a:bodyPr/>
                    <a:lstStyle/>
                    <a:p>
                      <a:pPr algn="just">
                        <a:spcAft>
                          <a:spcPts val="0"/>
                        </a:spcAft>
                        <a:tabLst>
                          <a:tab pos="2110105" algn="l"/>
                        </a:tabLst>
                      </a:pPr>
                      <a:r>
                        <a:rPr lang="pt-BR" sz="2400" b="1">
                          <a:effectLst/>
                          <a:latin typeface="Times New Roman" panose="02020603050405020304" pitchFamily="18" charset="0"/>
                          <a:ea typeface="MS Mincho"/>
                        </a:rPr>
                        <a:t>So sánh sự khác biệt về nghĩa</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Có số vế câu là:........................</a:t>
                      </a:r>
                      <a:endParaRPr lang="en-US" sz="2400" dirty="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i="1" dirty="0">
                          <a:effectLst/>
                          <a:latin typeface="Times New Roman" panose="02020603050405020304" pitchFamily="18" charset="0"/>
                          <a:ea typeface="MS Mincho"/>
                        </a:rPr>
                        <a:t>Nghĩa vế đầu</a:t>
                      </a:r>
                      <a:endParaRPr lang="en-US" sz="2400" dirty="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i="1"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i="1" dirty="0">
                          <a:effectLst/>
                          <a:latin typeface="Times New Roman" panose="02020603050405020304" pitchFamily="18" charset="0"/>
                          <a:ea typeface="MS Mincho"/>
                        </a:rPr>
                        <a:t>Nghĩa vế sau:</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i="1"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i="1" dirty="0">
                          <a:effectLst/>
                          <a:latin typeface="Times New Roman" panose="02020603050405020304" pitchFamily="18" charset="0"/>
                          <a:ea typeface="MS Mincho"/>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Nếu thay đổi cấu trúc dẫn đến những thay đổi:</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b="1" i="1"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233339"/>
                  </a:ext>
                </a:extLst>
              </a:tr>
              <a:tr h="687621">
                <a:tc>
                  <a:txBody>
                    <a:bodyPr/>
                    <a:lstStyle/>
                    <a:p>
                      <a:pPr algn="just">
                        <a:spcAft>
                          <a:spcPts val="0"/>
                        </a:spcAft>
                        <a:tabLst>
                          <a:tab pos="2110105" algn="l"/>
                        </a:tabLst>
                      </a:pPr>
                      <a:r>
                        <a:rPr lang="pt-BR" sz="2400" b="1">
                          <a:effectLst/>
                          <a:latin typeface="Times New Roman" panose="02020603050405020304" pitchFamily="18" charset="0"/>
                          <a:ea typeface="MS Mincho"/>
                        </a:rPr>
                        <a:t>Lựa chọn</a:t>
                      </a:r>
                      <a:endParaRPr lang="en-US" sz="240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b="1">
                          <a:effectLst/>
                          <a:latin typeface="Times New Roman" panose="02020603050405020304" pitchFamily="18" charset="0"/>
                          <a:ea typeface="MS Mincho"/>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400" b="1" dirty="0">
                          <a:effectLst/>
                          <a:latin typeface="Times New Roman" panose="02020603050405020304" pitchFamily="18" charset="0"/>
                          <a:ea typeface="MS Mincho"/>
                        </a:rPr>
                        <a:t> </a:t>
                      </a:r>
                      <a:r>
                        <a:rPr lang="pt-BR" sz="2400" dirty="0">
                          <a:effectLst/>
                          <a:latin typeface="Times New Roman" panose="02020603050405020304" pitchFamily="18" charset="0"/>
                          <a:ea typeface="MS Mincho"/>
                        </a:rPr>
                        <a:t>Sự thay đổi đó có ổn  không?</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624865"/>
                  </a:ext>
                </a:extLst>
              </a:tr>
            </a:tbl>
          </a:graphicData>
        </a:graphic>
      </p:graphicFrame>
    </p:spTree>
    <p:extLst>
      <p:ext uri="{BB962C8B-B14F-4D97-AF65-F5344CB8AC3E}">
        <p14:creationId xmlns:p14="http://schemas.microsoft.com/office/powerpoint/2010/main" val="1515007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 name="Rectangle 2"/>
          <p:cNvSpPr/>
          <p:nvPr/>
        </p:nvSpPr>
        <p:spPr>
          <a:xfrm>
            <a:off x="5137305" y="649633"/>
            <a:ext cx="190468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Vận</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dụng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18743" y="972798"/>
            <a:ext cx="221727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Bài tập </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4</a:t>
            </a:r>
            <a:r>
              <a:rPr kumimoji="0" lang="vi-VN"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/tr6</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2" name="Rectangle 1"/>
          <p:cNvSpPr/>
          <p:nvPr/>
        </p:nvSpPr>
        <p:spPr>
          <a:xfrm>
            <a:off x="4240425" y="1304174"/>
            <a:ext cx="3698448" cy="523220"/>
          </a:xfrm>
          <a:prstGeom prst="rect">
            <a:avLst/>
          </a:prstGeom>
        </p:spPr>
        <p:txBody>
          <a:bodyPr wrap="none">
            <a:spAutoFit/>
          </a:bodyPr>
          <a:lstStyle/>
          <a:p>
            <a:pPr algn="just">
              <a:spcAft>
                <a:spcPts val="0"/>
              </a:spcAft>
              <a:tabLst>
                <a:tab pos="2110105" algn="l"/>
              </a:tabLst>
            </a:pPr>
            <a:r>
              <a:rPr lang="pt-BR" sz="2800" b="1" dirty="0">
                <a:solidFill>
                  <a:srgbClr val="0000FF"/>
                </a:solidFill>
                <a:latin typeface="Times New Roman" panose="02020603050405020304" pitchFamily="18" charset="0"/>
                <a:ea typeface="MS Mincho"/>
              </a:rPr>
              <a:t>Phiếu số 3: Nhóm 2,4,6</a:t>
            </a:r>
            <a:endParaRPr lang="en-US" sz="28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nvGraphicFramePr>
        <p:xfrm>
          <a:off x="660400" y="1797934"/>
          <a:ext cx="10858500" cy="4389120"/>
        </p:xfrm>
        <a:graphic>
          <a:graphicData uri="http://schemas.openxmlformats.org/drawingml/2006/table">
            <a:tbl>
              <a:tblPr firstRow="1" firstCol="1" lastRow="1" lastCol="1" bandRow="1" bandCol="1"/>
              <a:tblGrid>
                <a:gridCol w="1696947">
                  <a:extLst>
                    <a:ext uri="{9D8B030D-6E8A-4147-A177-3AD203B41FA5}">
                      <a16:colId xmlns:a16="http://schemas.microsoft.com/office/drawing/2014/main" val="1927504137"/>
                    </a:ext>
                  </a:extLst>
                </a:gridCol>
                <a:gridCol w="4519471">
                  <a:extLst>
                    <a:ext uri="{9D8B030D-6E8A-4147-A177-3AD203B41FA5}">
                      <a16:colId xmlns:a16="http://schemas.microsoft.com/office/drawing/2014/main" val="3507810070"/>
                    </a:ext>
                  </a:extLst>
                </a:gridCol>
                <a:gridCol w="4642082">
                  <a:extLst>
                    <a:ext uri="{9D8B030D-6E8A-4147-A177-3AD203B41FA5}">
                      <a16:colId xmlns:a16="http://schemas.microsoft.com/office/drawing/2014/main" val="1502323820"/>
                    </a:ext>
                  </a:extLst>
                </a:gridCol>
              </a:tblGrid>
              <a:tr h="0">
                <a:tc>
                  <a:txBody>
                    <a:bodyPr/>
                    <a:lstStyle/>
                    <a:p>
                      <a:pPr algn="just">
                        <a:spcAft>
                          <a:spcPts val="0"/>
                        </a:spcAft>
                        <a:tabLst>
                          <a:tab pos="2110105" algn="l"/>
                        </a:tabLst>
                      </a:pPr>
                      <a:r>
                        <a:rPr lang="pt-BR" sz="2400" b="1" dirty="0">
                          <a:effectLst/>
                          <a:latin typeface="Times New Roman" panose="02020603050405020304" pitchFamily="18" charset="0"/>
                          <a:ea typeface="MS Mincho"/>
                        </a:rPr>
                        <a:t>Câu b</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gốc</a:t>
                      </a:r>
                      <a:endParaRPr lang="en-US" sz="2400" dirty="0">
                        <a:effectLst/>
                        <a:latin typeface="Times New Roman" panose="02020603050405020304" pitchFamily="18" charset="0"/>
                        <a:ea typeface="Times New Roman" panose="02020603050405020304" pitchFamily="18" charset="0"/>
                      </a:endParaRPr>
                    </a:p>
                    <a:p>
                      <a:pPr>
                        <a:spcAft>
                          <a:spcPts val="0"/>
                        </a:spcAft>
                      </a:pPr>
                      <a:r>
                        <a:rPr lang="vi-VN" sz="2400" i="1" dirty="0">
                          <a:effectLst/>
                          <a:latin typeface="Times New Roman" panose="02020603050405020304" pitchFamily="18" charset="0"/>
                          <a:ea typeface="Calibri" panose="020F0502020204030204" pitchFamily="34" charset="0"/>
                        </a:rPr>
                        <a:t>Tuy nhiên, đây không phải là điều quá nghiêm trọng, và càng không phải là "căn bệnh" hết cách chữa.</a:t>
                      </a:r>
                      <a:endParaRPr lang="en-US" sz="2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thay đổi</a:t>
                      </a:r>
                      <a:endParaRPr lang="en-US" sz="2400" dirty="0">
                        <a:effectLst/>
                        <a:latin typeface="Times New Roman" panose="02020603050405020304" pitchFamily="18" charset="0"/>
                        <a:ea typeface="Times New Roman" panose="02020603050405020304" pitchFamily="18" charset="0"/>
                      </a:endParaRPr>
                    </a:p>
                    <a:p>
                      <a:pPr>
                        <a:spcAft>
                          <a:spcPts val="0"/>
                        </a:spcAft>
                      </a:pPr>
                      <a:r>
                        <a:rPr lang="vi-VN" sz="2400" i="1" dirty="0">
                          <a:effectLst/>
                          <a:latin typeface="Times New Roman" panose="02020603050405020304" pitchFamily="18" charset="0"/>
                          <a:ea typeface="Calibri" panose="020F0502020204030204" pitchFamily="34" charset="0"/>
                        </a:rPr>
                        <a:t>Tuy nhiên, đây không phải là "căn bệnh" hết cách chữa và càng không phải là điều quá nghiêm trọng.</a:t>
                      </a:r>
                      <a:endParaRPr lang="en-US" sz="2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304682"/>
                  </a:ext>
                </a:extLst>
              </a:tr>
              <a:tr h="0">
                <a:tc>
                  <a:txBody>
                    <a:bodyPr/>
                    <a:lstStyle/>
                    <a:p>
                      <a:pPr algn="just">
                        <a:spcAft>
                          <a:spcPts val="0"/>
                        </a:spcAft>
                        <a:tabLst>
                          <a:tab pos="2110105" algn="l"/>
                        </a:tabLst>
                      </a:pPr>
                      <a:r>
                        <a:rPr lang="pt-BR" sz="2400" b="1">
                          <a:effectLst/>
                          <a:latin typeface="Times New Roman" panose="02020603050405020304" pitchFamily="18" charset="0"/>
                          <a:ea typeface="MS Mincho"/>
                        </a:rPr>
                        <a:t>So sánh sự khác biệt về nghĩa</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400">
                          <a:effectLst/>
                          <a:latin typeface="Times New Roman" panose="02020603050405020304" pitchFamily="18" charset="0"/>
                          <a:ea typeface="MS Mincho"/>
                        </a:rPr>
                        <a:t>Có số vế câu là:........................</a:t>
                      </a:r>
                      <a:endParaRPr lang="en-US" sz="240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a:effectLst/>
                          <a:latin typeface="Times New Roman" panose="02020603050405020304" pitchFamily="18" charset="0"/>
                          <a:ea typeface="MS Mincho"/>
                        </a:rPr>
                        <a:t>Mối quan hệ về nghĩa giữa hai về: </a:t>
                      </a:r>
                      <a:endParaRPr lang="en-US" sz="240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a:effectLst/>
                          <a:latin typeface="Times New Roman" panose="02020603050405020304" pitchFamily="18" charset="0"/>
                          <a:ea typeface="MS Mincho"/>
                        </a:rPr>
                        <a:t>...............................................</a:t>
                      </a:r>
                      <a:endParaRPr lang="en-US" sz="240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a:effectLst/>
                          <a:latin typeface="Times New Roman" panose="02020603050405020304" pitchFamily="18" charset="0"/>
                          <a:ea typeface="MS Mincho"/>
                        </a:rPr>
                        <a:t>...............................................</a:t>
                      </a:r>
                      <a:endParaRPr lang="en-US" sz="240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a:effectLst/>
                          <a:latin typeface="Times New Roman" panose="02020603050405020304" pitchFamily="18" charset="0"/>
                          <a:ea typeface="MS Mincho"/>
                        </a:rPr>
                        <a:t>Vế nào diễn đạt có tính chất cao hơn?</a:t>
                      </a:r>
                      <a:endParaRPr lang="en-US" sz="240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a:effectLst/>
                          <a:latin typeface="Times New Roman" panose="02020603050405020304" pitchFamily="18" charset="0"/>
                          <a:ea typeface="MS Mincho"/>
                        </a:rPr>
                        <a:t>.................................................</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Nếu thay đổi cấu trúc dẫn đến những thay đổi:</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a:effectLst/>
                          <a:latin typeface="Times New Roman" panose="02020603050405020304" pitchFamily="18" charset="0"/>
                          <a:ea typeface="MS Mincho"/>
                        </a:rPr>
                        <a:t>Sự thay đổi đó có ổn  không?</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625281"/>
                  </a:ext>
                </a:extLst>
              </a:tr>
              <a:tr h="0">
                <a:tc>
                  <a:txBody>
                    <a:bodyPr/>
                    <a:lstStyle/>
                    <a:p>
                      <a:pPr algn="just">
                        <a:spcAft>
                          <a:spcPts val="0"/>
                        </a:spcAft>
                        <a:tabLst>
                          <a:tab pos="2110105" algn="l"/>
                        </a:tabLst>
                      </a:pPr>
                      <a:r>
                        <a:rPr lang="pt-BR" sz="2400" b="1">
                          <a:effectLst/>
                          <a:latin typeface="Times New Roman" panose="02020603050405020304" pitchFamily="18" charset="0"/>
                          <a:ea typeface="MS Mincho"/>
                        </a:rPr>
                        <a:t>Lựa chọn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400" b="1">
                          <a:effectLst/>
                          <a:latin typeface="Times New Roman" panose="02020603050405020304" pitchFamily="18" charset="0"/>
                          <a:ea typeface="MS Mincho"/>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pt-BR" sz="2400" b="1" dirty="0">
                          <a:effectLst/>
                          <a:latin typeface="Times New Roman" panose="02020603050405020304" pitchFamily="18" charset="0"/>
                          <a:ea typeface="MS Mincho"/>
                        </a:rPr>
                        <a:t> </a:t>
                      </a:r>
                      <a:r>
                        <a:rPr lang="pt-BR" sz="2400" dirty="0">
                          <a:effectLst/>
                          <a:latin typeface="Times New Roman" panose="02020603050405020304" pitchFamily="18" charset="0"/>
                          <a:ea typeface="MS Mincho"/>
                        </a:rPr>
                        <a:t>Sự thay đổi đó có ổn  không?</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1764804"/>
                  </a:ext>
                </a:extLst>
              </a:tr>
            </a:tbl>
          </a:graphicData>
        </a:graphic>
      </p:graphicFrame>
    </p:spTree>
    <p:extLst>
      <p:ext uri="{BB962C8B-B14F-4D97-AF65-F5344CB8AC3E}">
        <p14:creationId xmlns:p14="http://schemas.microsoft.com/office/powerpoint/2010/main" val="2615077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 name="Rectangle 2"/>
          <p:cNvSpPr/>
          <p:nvPr/>
        </p:nvSpPr>
        <p:spPr>
          <a:xfrm>
            <a:off x="5137305" y="649633"/>
            <a:ext cx="190468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Vận</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dụng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18743" y="972798"/>
            <a:ext cx="221727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Bài tập </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4</a:t>
            </a:r>
            <a:r>
              <a:rPr kumimoji="0" lang="vi-VN"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/tr6</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6" name="Rectangle 5"/>
          <p:cNvSpPr/>
          <p:nvPr/>
        </p:nvSpPr>
        <p:spPr>
          <a:xfrm>
            <a:off x="660400" y="1185685"/>
            <a:ext cx="11005574" cy="5262979"/>
          </a:xfrm>
          <a:prstGeom prst="rect">
            <a:avLst/>
          </a:prstGeom>
        </p:spPr>
        <p:txBody>
          <a:bodyPr wrap="square">
            <a:spAutoFit/>
          </a:bodyPr>
          <a:lstStyle/>
          <a:p>
            <a:pPr>
              <a:lnSpc>
                <a:spcPct val="150000"/>
              </a:lnSpc>
              <a:spcAft>
                <a:spcPts val="0"/>
              </a:spcAft>
            </a:pPr>
            <a:r>
              <a:rPr lang="en-US" sz="2800" dirty="0">
                <a:latin typeface="Times New Roman" panose="02020603050405020304" pitchFamily="18" charset="0"/>
                <a:ea typeface="Calibri" panose="020F0502020204030204" pitchFamily="34" charset="0"/>
              </a:rPr>
              <a:t>a, </a:t>
            </a:r>
            <a:r>
              <a:rPr lang="vi-VN" sz="2800" dirty="0">
                <a:latin typeface="Times New Roman" panose="02020603050405020304" pitchFamily="18" charset="0"/>
                <a:ea typeface="Calibri" panose="020F0502020204030204" pitchFamily="34" charset="0"/>
              </a:rPr>
              <a:t>Sau đây là những câu được thay đổi cấu trúc so với câu gốc trong văn bản đã học. Nghĩa của câu được thay đổi cấu trúc khác như thế nào so với nghĩa của câu gốc?</a:t>
            </a:r>
            <a:endParaRPr lang="en-US" sz="2800" dirty="0">
              <a:latin typeface="Times New Roman" panose="02020603050405020304" pitchFamily="18" charset="0"/>
              <a:ea typeface="Calibri" panose="020F0502020204030204" pitchFamily="34" charset="0"/>
            </a:endParaRPr>
          </a:p>
          <a:p>
            <a:pPr marL="457200" indent="-457200">
              <a:lnSpc>
                <a:spcPct val="150000"/>
              </a:lnSpc>
              <a:spcAft>
                <a:spcPts val="0"/>
              </a:spcAft>
              <a:buFont typeface="Wingdings" panose="05000000000000000000" pitchFamily="2" charset="2"/>
              <a:buChar char="v"/>
            </a:pPr>
            <a:r>
              <a:rPr lang="vi-VN" sz="2800" dirty="0">
                <a:latin typeface="Times New Roman" panose="02020603050405020304" pitchFamily="18" charset="0"/>
                <a:ea typeface="Calibri" panose="020F0502020204030204" pitchFamily="34" charset="0"/>
              </a:rPr>
              <a:t>Câu gốc: có 2 vế, vế đầu nêu băn khoăn về một điều chưa rõ, vế sau đưa ra một dự đoán nhằm giải thích cho điều chưa rõ ở trên.</a:t>
            </a:r>
            <a:endParaRPr lang="en-US" sz="2800" dirty="0">
              <a:latin typeface="Times New Roman" panose="02020603050405020304" pitchFamily="18" charset="0"/>
              <a:ea typeface="Calibri" panose="020F0502020204030204" pitchFamily="34" charset="0"/>
            </a:endParaRPr>
          </a:p>
          <a:p>
            <a:pPr marL="457200" indent="-457200">
              <a:lnSpc>
                <a:spcPct val="150000"/>
              </a:lnSpc>
              <a:spcAft>
                <a:spcPts val="0"/>
              </a:spcAft>
              <a:buFont typeface="Wingdings" panose="05000000000000000000" pitchFamily="2" charset="2"/>
              <a:buChar char="v"/>
            </a:pPr>
            <a:r>
              <a:rPr lang="vi-VN" sz="2800" dirty="0">
                <a:latin typeface="Times New Roman" panose="02020603050405020304" pitchFamily="18" charset="0"/>
                <a:ea typeface="Calibri" panose="020F0502020204030204" pitchFamily="34" charset="0"/>
              </a:rPr>
              <a:t>Nếu đổi cấu trúc thành câu thay đổi thì lời giải thích lại xuất hiện trước điều băn khoăn. Đặt câu thay đổi cấu trúc vào văn bản sẽ thấy không hợp lí.</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1443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 name="Rectangle 2"/>
          <p:cNvSpPr/>
          <p:nvPr/>
        </p:nvSpPr>
        <p:spPr>
          <a:xfrm>
            <a:off x="5137305" y="649633"/>
            <a:ext cx="190468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Vận</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dụng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18743" y="972798"/>
            <a:ext cx="221727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Bài tập </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4</a:t>
            </a:r>
            <a:r>
              <a:rPr kumimoji="0" lang="vi-VN"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/tr6</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2" name="Rectangle 1"/>
          <p:cNvSpPr/>
          <p:nvPr/>
        </p:nvSpPr>
        <p:spPr>
          <a:xfrm>
            <a:off x="660400" y="1229146"/>
            <a:ext cx="10858500" cy="5262979"/>
          </a:xfrm>
          <a:prstGeom prst="rect">
            <a:avLst/>
          </a:prstGeom>
        </p:spPr>
        <p:txBody>
          <a:bodyPr>
            <a:spAutoFit/>
          </a:bodyPr>
          <a:lstStyle/>
          <a:p>
            <a:pPr>
              <a:lnSpc>
                <a:spcPct val="150000"/>
              </a:lnSpc>
              <a:spcAft>
                <a:spcPts val="0"/>
              </a:spcAft>
              <a:tabLst>
                <a:tab pos="723900" algn="l"/>
              </a:tabLst>
            </a:pPr>
            <a:r>
              <a:rPr lang="vi-VN" sz="2800" dirty="0">
                <a:latin typeface="Times New Roman" panose="02020603050405020304" pitchFamily="18" charset="0"/>
                <a:ea typeface="Calibri" panose="020F0502020204030204" pitchFamily="34" charset="0"/>
              </a:rPr>
              <a:t>b.	</a:t>
            </a:r>
            <a:endParaRPr lang="en-US" sz="2800" dirty="0">
              <a:latin typeface="Times New Roman" panose="02020603050405020304" pitchFamily="18" charset="0"/>
              <a:ea typeface="Calibri" panose="020F0502020204030204" pitchFamily="34" charset="0"/>
            </a:endParaRPr>
          </a:p>
          <a:p>
            <a:pPr marL="457200" indent="-457200">
              <a:lnSpc>
                <a:spcPct val="150000"/>
              </a:lnSpc>
              <a:spcAft>
                <a:spcPts val="0"/>
              </a:spcAft>
              <a:buFont typeface="Wingdings" panose="05000000000000000000" pitchFamily="2" charset="2"/>
              <a:buChar char="v"/>
            </a:pPr>
            <a:r>
              <a:rPr lang="vi-VN" sz="2800" dirty="0">
                <a:latin typeface="Times New Roman" panose="02020603050405020304" pitchFamily="18" charset="0"/>
                <a:ea typeface="Calibri" panose="020F0502020204030204" pitchFamily="34" charset="0"/>
              </a:rPr>
              <a:t>Quan sát câu gốc và câu thay đổi có thể thấy sự khác biệt về nghĩa: hai vế “</a:t>
            </a:r>
            <a:r>
              <a:rPr lang="vi-VN" sz="2800" i="1" dirty="0">
                <a:latin typeface="Times New Roman" panose="02020603050405020304" pitchFamily="18" charset="0"/>
                <a:ea typeface="Calibri" panose="020F0502020204030204" pitchFamily="34" charset="0"/>
              </a:rPr>
              <a:t>điều quá nghiêm trọng</a:t>
            </a:r>
            <a:r>
              <a:rPr lang="vi-VN" sz="2800" dirty="0">
                <a:latin typeface="Times New Roman" panose="02020603050405020304" pitchFamily="18" charset="0"/>
                <a:ea typeface="Calibri" panose="020F0502020204030204" pitchFamily="34" charset="0"/>
              </a:rPr>
              <a:t>” và “</a:t>
            </a:r>
            <a:r>
              <a:rPr lang="vi-VN" sz="2800" i="1" dirty="0">
                <a:latin typeface="Times New Roman" panose="02020603050405020304" pitchFamily="18" charset="0"/>
                <a:ea typeface="Calibri" panose="020F0502020204030204" pitchFamily="34" charset="0"/>
              </a:rPr>
              <a:t>căn bệnh hết cách chữa</a:t>
            </a:r>
            <a:r>
              <a:rPr lang="vi-VN" sz="2800" dirty="0">
                <a:latin typeface="Times New Roman" panose="02020603050405020304" pitchFamily="18" charset="0"/>
                <a:ea typeface="Calibri" panose="020F0502020204030204" pitchFamily="34" charset="0"/>
              </a:rPr>
              <a:t>” được đặt trong quan hệ tăng tiến.</a:t>
            </a:r>
            <a:endParaRPr lang="en-US" sz="2800" dirty="0">
              <a:latin typeface="Times New Roman" panose="02020603050405020304" pitchFamily="18" charset="0"/>
              <a:ea typeface="Calibri" panose="020F0502020204030204" pitchFamily="34" charset="0"/>
            </a:endParaRPr>
          </a:p>
          <a:p>
            <a:pPr marL="457200" indent="-457200">
              <a:lnSpc>
                <a:spcPct val="150000"/>
              </a:lnSpc>
              <a:spcAft>
                <a:spcPts val="0"/>
              </a:spcAft>
              <a:buFont typeface="Wingdings" panose="05000000000000000000" pitchFamily="2" charset="2"/>
              <a:buChar char="v"/>
            </a:pPr>
            <a:r>
              <a:rPr lang="vi-VN" sz="2800" dirty="0">
                <a:latin typeface="Times New Roman" panose="02020603050405020304" pitchFamily="18" charset="0"/>
                <a:ea typeface="Calibri" panose="020F0502020204030204" pitchFamily="34" charset="0"/>
              </a:rPr>
              <a:t>Đã là quan hệ tăng tiến thì vế sau phải diễn đạt tính chất ở mức cao hơn vế trước. </a:t>
            </a:r>
            <a:endParaRPr lang="en-US" sz="2800" dirty="0">
              <a:latin typeface="Times New Roman" panose="02020603050405020304" pitchFamily="18" charset="0"/>
              <a:ea typeface="Calibri" panose="020F0502020204030204" pitchFamily="34" charset="0"/>
            </a:endParaRPr>
          </a:p>
          <a:p>
            <a:pPr marL="457200" indent="-457200">
              <a:lnSpc>
                <a:spcPct val="150000"/>
              </a:lnSpc>
              <a:spcAft>
                <a:spcPts val="0"/>
              </a:spcAft>
              <a:buFont typeface="Wingdings" panose="05000000000000000000" pitchFamily="2" charset="2"/>
              <a:buChar char="v"/>
            </a:pPr>
            <a:r>
              <a:rPr lang="vi-VN" sz="2800" dirty="0">
                <a:latin typeface="Times New Roman" panose="02020603050405020304" pitchFamily="18" charset="0"/>
                <a:ea typeface="Calibri" panose="020F0502020204030204" pitchFamily="34" charset="0"/>
              </a:rPr>
              <a:t>Câu thay đổi cấu trúc đã đảo ngược tương quan này, vì đó là điều không ổn.</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922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442458" y="1014021"/>
            <a:ext cx="6096000" cy="52322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Lí</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thuyết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4" name="Rectangle 3"/>
          <p:cNvSpPr/>
          <p:nvPr/>
        </p:nvSpPr>
        <p:spPr>
          <a:xfrm>
            <a:off x="442458" y="1453834"/>
            <a:ext cx="5583452" cy="523220"/>
          </a:xfrm>
          <a:prstGeom prst="rect">
            <a:avLst/>
          </a:prstGeom>
        </p:spPr>
        <p:txBody>
          <a:bodyPr wrap="none">
            <a:spAutoFit/>
          </a:bodyPr>
          <a:lstStyle/>
          <a:p>
            <a:pPr algn="just"/>
            <a:r>
              <a:rPr lang="en-US" sz="2800" b="1" dirty="0">
                <a:solidFill>
                  <a:srgbClr val="000000"/>
                </a:solidFill>
                <a:latin typeface="Times New Roman" panose="02020603050405020304" pitchFamily="18" charset="0"/>
                <a:ea typeface="Calibri" panose="020F0502020204030204" pitchFamily="34" charset="0"/>
              </a:rPr>
              <a:t>2. </a:t>
            </a:r>
            <a:r>
              <a:rPr lang="en-US" sz="2800" b="1" dirty="0" err="1">
                <a:solidFill>
                  <a:srgbClr val="000000"/>
                </a:solidFill>
                <a:latin typeface="Times New Roman" panose="02020603050405020304" pitchFamily="18" charset="0"/>
                <a:ea typeface="Calibri" panose="020F0502020204030204" pitchFamily="34" charset="0"/>
              </a:rPr>
              <a:t>Lựa</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chọn</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cấu</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trúc</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câu</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trong</a:t>
            </a:r>
            <a:r>
              <a:rPr lang="en-US" sz="2800" b="1" dirty="0">
                <a:solidFill>
                  <a:srgbClr val="000000"/>
                </a:solidFill>
                <a:latin typeface="Times New Roman" panose="02020603050405020304" pitchFamily="18" charset="0"/>
                <a:ea typeface="Calibri" panose="020F0502020204030204" pitchFamily="34" charset="0"/>
              </a:rPr>
              <a:t> VB.</a:t>
            </a:r>
            <a:endParaRPr lang="en-US" sz="2800" dirty="0">
              <a:effectLst/>
              <a:latin typeface="Times New Roman" panose="02020603050405020304" pitchFamily="18" charset="0"/>
              <a:ea typeface="Calibri" panose="020F0502020204030204" pitchFamily="34" charset="0"/>
            </a:endParaRPr>
          </a:p>
        </p:txBody>
      </p:sp>
      <p:sp>
        <p:nvSpPr>
          <p:cNvPr id="18" name="Freeform 17"/>
          <p:cNvSpPr/>
          <p:nvPr/>
        </p:nvSpPr>
        <p:spPr>
          <a:xfrm>
            <a:off x="1106129" y="2674638"/>
            <a:ext cx="4919781" cy="1191084"/>
          </a:xfrm>
          <a:custGeom>
            <a:avLst/>
            <a:gdLst>
              <a:gd name="connsiteX0" fmla="*/ 0 w 1268015"/>
              <a:gd name="connsiteY0" fmla="*/ 0 h 845766"/>
              <a:gd name="connsiteX1" fmla="*/ 1268015 w 1268015"/>
              <a:gd name="connsiteY1" fmla="*/ 0 h 845766"/>
              <a:gd name="connsiteX2" fmla="*/ 1268015 w 1268015"/>
              <a:gd name="connsiteY2" fmla="*/ 845766 h 845766"/>
              <a:gd name="connsiteX3" fmla="*/ 0 w 1268015"/>
              <a:gd name="connsiteY3" fmla="*/ 845766 h 845766"/>
              <a:gd name="connsiteX4" fmla="*/ 0 w 1268015"/>
              <a:gd name="connsiteY4" fmla="*/ 0 h 84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015" h="845766">
                <a:moveTo>
                  <a:pt x="0" y="0"/>
                </a:moveTo>
                <a:lnTo>
                  <a:pt x="1268015" y="0"/>
                </a:lnTo>
                <a:lnTo>
                  <a:pt x="1268015" y="845766"/>
                </a:lnTo>
                <a:lnTo>
                  <a:pt x="0" y="845766"/>
                </a:lnTo>
                <a:lnTo>
                  <a:pt x="0"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2882" tIns="42672" rIns="42672" bIns="42672" numCol="1" spcCol="1270" anchor="ctr" anchorCtr="0">
            <a:noAutofit/>
          </a:bodyPr>
          <a:lstStyle/>
          <a:p>
            <a:pPr lvl="0" algn="l" defTabSz="266700">
              <a:lnSpc>
                <a:spcPct val="90000"/>
              </a:lnSpc>
              <a:spcBef>
                <a:spcPct val="0"/>
              </a:spcBef>
              <a:spcAft>
                <a:spcPct val="35000"/>
              </a:spcAft>
            </a:pPr>
            <a:r>
              <a:rPr lang="vi-VN" sz="2800" i="1" kern="1200" dirty="0">
                <a:latin typeface="+mj-lt"/>
              </a:rPr>
              <a:t>Càng lớn, tôi càng hiểu nỗi lòng, mong ước của mẹ hơn.</a:t>
            </a:r>
            <a:endParaRPr lang="en-US" sz="2800" kern="1200" dirty="0">
              <a:latin typeface="+mj-lt"/>
            </a:endParaRPr>
          </a:p>
        </p:txBody>
      </p:sp>
      <p:sp>
        <p:nvSpPr>
          <p:cNvPr id="19" name="Freeform 18"/>
          <p:cNvSpPr/>
          <p:nvPr/>
        </p:nvSpPr>
        <p:spPr>
          <a:xfrm>
            <a:off x="1106129" y="3882910"/>
            <a:ext cx="4919781" cy="2251190"/>
          </a:xfrm>
          <a:custGeom>
            <a:avLst/>
            <a:gdLst>
              <a:gd name="connsiteX0" fmla="*/ 0 w 1268015"/>
              <a:gd name="connsiteY0" fmla="*/ 0 h 845766"/>
              <a:gd name="connsiteX1" fmla="*/ 1268015 w 1268015"/>
              <a:gd name="connsiteY1" fmla="*/ 0 h 845766"/>
              <a:gd name="connsiteX2" fmla="*/ 1268015 w 1268015"/>
              <a:gd name="connsiteY2" fmla="*/ 845766 h 845766"/>
              <a:gd name="connsiteX3" fmla="*/ 0 w 1268015"/>
              <a:gd name="connsiteY3" fmla="*/ 845766 h 845766"/>
              <a:gd name="connsiteX4" fmla="*/ 0 w 1268015"/>
              <a:gd name="connsiteY4" fmla="*/ 0 h 84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015" h="845766">
                <a:moveTo>
                  <a:pt x="0" y="0"/>
                </a:moveTo>
                <a:lnTo>
                  <a:pt x="1268015" y="0"/>
                </a:lnTo>
                <a:lnTo>
                  <a:pt x="1268015" y="845766"/>
                </a:lnTo>
                <a:lnTo>
                  <a:pt x="0" y="845766"/>
                </a:lnTo>
                <a:lnTo>
                  <a:pt x="0"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2882" tIns="42672" rIns="42672" bIns="42672" numCol="1" spcCol="1270" anchor="ctr" anchorCtr="0">
            <a:noAutofit/>
          </a:bodyPr>
          <a:lstStyle/>
          <a:p>
            <a:pPr lvl="0" algn="l" defTabSz="2667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Tác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dụng</a:t>
            </a:r>
            <a:r>
              <a:rPr lang="en-US" sz="2400" kern="1200" dirty="0">
                <a:latin typeface="Times New Roman" panose="02020603050405020304" pitchFamily="18" charset="0"/>
                <a:cs typeface="Times New Roman" panose="02020603050405020304" pitchFamily="18" charset="0"/>
              </a:rPr>
              <a:t>: s</a:t>
            </a:r>
            <a:r>
              <a:rPr lang="vi-VN" sz="2400" kern="1200" dirty="0">
                <a:latin typeface="Times New Roman" panose="02020603050405020304" pitchFamily="18" charset="0"/>
                <a:cs typeface="Times New Roman" panose="02020603050405020304" pitchFamily="18" charset="0"/>
              </a:rPr>
              <a:t>ử dụng cấu trúc câu có cặp quan hệ từ </a:t>
            </a:r>
            <a:r>
              <a:rPr lang="vi-VN" sz="2400" i="1" kern="1200" dirty="0">
                <a:latin typeface="Times New Roman" panose="02020603050405020304" pitchFamily="18" charset="0"/>
                <a:cs typeface="Times New Roman" panose="02020603050405020304" pitchFamily="18" charset="0"/>
              </a:rPr>
              <a:t>càng...càng,</a:t>
            </a:r>
            <a:r>
              <a:rPr lang="vi-VN" sz="2400" kern="1200" dirty="0">
                <a:latin typeface="Times New Roman" panose="02020603050405020304" pitchFamily="18" charset="0"/>
                <a:cs typeface="Times New Roman" panose="02020603050405020304" pitchFamily="18" charset="0"/>
              </a:rPr>
              <a:t> người viết đã thể hiện được ý: sự nhận thức của co</a:t>
            </a:r>
            <a:r>
              <a:rPr lang="en-US" sz="2400" kern="1200" dirty="0">
                <a:latin typeface="Times New Roman" panose="02020603050405020304" pitchFamily="18" charset="0"/>
                <a:cs typeface="Times New Roman" panose="02020603050405020304" pitchFamily="18" charset="0"/>
              </a:rPr>
              <a:t>n</a:t>
            </a:r>
            <a:r>
              <a:rPr lang="vi-VN" sz="2400" kern="1200" dirty="0">
                <a:latin typeface="Times New Roman" panose="02020603050405020304" pitchFamily="18" charset="0"/>
                <a:cs typeface="Times New Roman" panose="02020603050405020304" pitchFamily="18" charset="0"/>
              </a:rPr>
              <a:t> về tình mẹ là một quá trình, nó sâu sắc và đầy đặn hơn theo thời gian và sự trưởng thành của con.</a:t>
            </a:r>
            <a:endParaRPr lang="en-US" sz="2400" kern="1200" dirty="0">
              <a:latin typeface="Times New Roman" panose="02020603050405020304" pitchFamily="18" charset="0"/>
              <a:cs typeface="Times New Roman" panose="02020603050405020304" pitchFamily="18" charset="0"/>
            </a:endParaRPr>
          </a:p>
        </p:txBody>
      </p:sp>
      <p:sp>
        <p:nvSpPr>
          <p:cNvPr id="20" name="Freeform 19"/>
          <p:cNvSpPr/>
          <p:nvPr/>
        </p:nvSpPr>
        <p:spPr>
          <a:xfrm>
            <a:off x="585584" y="1977054"/>
            <a:ext cx="1848180" cy="748734"/>
          </a:xfrm>
          <a:custGeom>
            <a:avLst/>
            <a:gdLst>
              <a:gd name="connsiteX0" fmla="*/ 0 w 845343"/>
              <a:gd name="connsiteY0" fmla="*/ 422672 h 845343"/>
              <a:gd name="connsiteX1" fmla="*/ 422672 w 845343"/>
              <a:gd name="connsiteY1" fmla="*/ 0 h 845343"/>
              <a:gd name="connsiteX2" fmla="*/ 845344 w 845343"/>
              <a:gd name="connsiteY2" fmla="*/ 422672 h 845343"/>
              <a:gd name="connsiteX3" fmla="*/ 422672 w 845343"/>
              <a:gd name="connsiteY3" fmla="*/ 845344 h 845343"/>
              <a:gd name="connsiteX4" fmla="*/ 0 w 845343"/>
              <a:gd name="connsiteY4" fmla="*/ 422672 h 84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343" h="845343">
                <a:moveTo>
                  <a:pt x="0" y="422672"/>
                </a:moveTo>
                <a:cubicBezTo>
                  <a:pt x="0" y="189237"/>
                  <a:pt x="189237" y="0"/>
                  <a:pt x="422672" y="0"/>
                </a:cubicBezTo>
                <a:cubicBezTo>
                  <a:pt x="656107" y="0"/>
                  <a:pt x="845344" y="189237"/>
                  <a:pt x="845344" y="422672"/>
                </a:cubicBezTo>
                <a:cubicBezTo>
                  <a:pt x="845344" y="656107"/>
                  <a:pt x="656107" y="845344"/>
                  <a:pt x="422672" y="845344"/>
                </a:cubicBezTo>
                <a:cubicBezTo>
                  <a:pt x="189237" y="845344"/>
                  <a:pt x="0" y="656107"/>
                  <a:pt x="0" y="422672"/>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798" tIns="123798" rIns="123798" bIns="123798" numCol="1" spcCol="1270" anchor="ctr" anchorCtr="0">
            <a:noAutofit/>
          </a:bodyPr>
          <a:lstStyle/>
          <a:p>
            <a:pPr lvl="0" algn="ctr" defTabSz="6223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a. </a:t>
            </a:r>
            <a:r>
              <a:rPr lang="en-US" sz="2800" b="1" kern="1200" dirty="0" err="1">
                <a:latin typeface="Times New Roman" panose="02020603050405020304" pitchFamily="18" charset="0"/>
                <a:cs typeface="Times New Roman" panose="02020603050405020304" pitchFamily="18" charset="0"/>
              </a:rPr>
              <a:t>Ví</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dụ</a:t>
            </a:r>
            <a:r>
              <a:rPr lang="en-US" sz="2800" b="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sp>
        <p:nvSpPr>
          <p:cNvPr id="21" name="Freeform 20"/>
          <p:cNvSpPr/>
          <p:nvPr/>
        </p:nvSpPr>
        <p:spPr>
          <a:xfrm>
            <a:off x="7247878" y="2253793"/>
            <a:ext cx="4204481" cy="1377643"/>
          </a:xfrm>
          <a:custGeom>
            <a:avLst/>
            <a:gdLst>
              <a:gd name="connsiteX0" fmla="*/ 0 w 1268015"/>
              <a:gd name="connsiteY0" fmla="*/ 0 h 845766"/>
              <a:gd name="connsiteX1" fmla="*/ 1268015 w 1268015"/>
              <a:gd name="connsiteY1" fmla="*/ 0 h 845766"/>
              <a:gd name="connsiteX2" fmla="*/ 1268015 w 1268015"/>
              <a:gd name="connsiteY2" fmla="*/ 845766 h 845766"/>
              <a:gd name="connsiteX3" fmla="*/ 0 w 1268015"/>
              <a:gd name="connsiteY3" fmla="*/ 845766 h 845766"/>
              <a:gd name="connsiteX4" fmla="*/ 0 w 1268015"/>
              <a:gd name="connsiteY4" fmla="*/ 0 h 84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015" h="845766">
                <a:moveTo>
                  <a:pt x="0" y="0"/>
                </a:moveTo>
                <a:lnTo>
                  <a:pt x="1268015" y="0"/>
                </a:lnTo>
                <a:lnTo>
                  <a:pt x="1268015" y="845766"/>
                </a:lnTo>
                <a:lnTo>
                  <a:pt x="0" y="845766"/>
                </a:lnTo>
                <a:lnTo>
                  <a:pt x="0"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2882" tIns="42672" rIns="42672" bIns="42672" numCol="1" spcCol="1270" anchor="ctr" anchorCtr="0">
            <a:noAutofit/>
          </a:bodyPr>
          <a:lstStyle/>
          <a:p>
            <a:pPr marL="342900" lvl="0" indent="-342900" algn="l" defTabSz="266700">
              <a:lnSpc>
                <a:spcPct val="90000"/>
              </a:lnSpc>
              <a:spcBef>
                <a:spcPct val="0"/>
              </a:spcBef>
              <a:spcAft>
                <a:spcPct val="35000"/>
              </a:spcAft>
              <a:buFont typeface="Wingdings" panose="05000000000000000000" pitchFamily="2" charset="2"/>
              <a:buChar char="v"/>
            </a:pPr>
            <a:r>
              <a:rPr lang="en-US" sz="2400" kern="1200" dirty="0" err="1">
                <a:latin typeface="Times New Roman" panose="02020603050405020304" pitchFamily="18" charset="0"/>
                <a:cs typeface="Times New Roman" panose="02020603050405020304" pitchFamily="18" charset="0"/>
              </a:rPr>
              <a:t>Việc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lựa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chọn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cấu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trúc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câu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hành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động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chủ</a:t>
            </a:r>
            <a:r>
              <a:rPr lang="en-US" sz="2400" kern="1200" dirty="0">
                <a:latin typeface="Times New Roman" panose="02020603050405020304" pitchFamily="18" charset="0"/>
                <a:cs typeface="Times New Roman" panose="02020603050405020304" pitchFamily="18" charset="0"/>
              </a:rPr>
              <a:t> ý, </a:t>
            </a:r>
            <a:r>
              <a:rPr lang="en-US" sz="2400" kern="1200" dirty="0" err="1">
                <a:latin typeface="Times New Roman" panose="02020603050405020304" pitchFamily="18" charset="0"/>
                <a:cs typeface="Times New Roman" panose="02020603050405020304" pitchFamily="18" charset="0"/>
              </a:rPr>
              <a:t>vì</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mỗi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cấu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trúc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đến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một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giá</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biểu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đạt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riêng</a:t>
            </a:r>
            <a:r>
              <a:rPr lang="en-US" sz="2400" kern="1200" dirty="0">
                <a:latin typeface="Times New Roman" panose="02020603050405020304" pitchFamily="18" charset="0"/>
                <a:cs typeface="Times New Roman" panose="02020603050405020304" pitchFamily="18" charset="0"/>
              </a:rPr>
              <a:t>.</a:t>
            </a:r>
          </a:p>
        </p:txBody>
      </p:sp>
      <p:sp>
        <p:nvSpPr>
          <p:cNvPr id="23" name="Freeform 22"/>
          <p:cNvSpPr/>
          <p:nvPr/>
        </p:nvSpPr>
        <p:spPr>
          <a:xfrm>
            <a:off x="7247879" y="3631437"/>
            <a:ext cx="4204480" cy="845766"/>
          </a:xfrm>
          <a:custGeom>
            <a:avLst/>
            <a:gdLst>
              <a:gd name="connsiteX0" fmla="*/ 0 w 1268015"/>
              <a:gd name="connsiteY0" fmla="*/ 0 h 845766"/>
              <a:gd name="connsiteX1" fmla="*/ 1268015 w 1268015"/>
              <a:gd name="connsiteY1" fmla="*/ 0 h 845766"/>
              <a:gd name="connsiteX2" fmla="*/ 1268015 w 1268015"/>
              <a:gd name="connsiteY2" fmla="*/ 845766 h 845766"/>
              <a:gd name="connsiteX3" fmla="*/ 0 w 1268015"/>
              <a:gd name="connsiteY3" fmla="*/ 845766 h 845766"/>
              <a:gd name="connsiteX4" fmla="*/ 0 w 1268015"/>
              <a:gd name="connsiteY4" fmla="*/ 0 h 84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015" h="845766">
                <a:moveTo>
                  <a:pt x="0" y="0"/>
                </a:moveTo>
                <a:lnTo>
                  <a:pt x="1268015" y="0"/>
                </a:lnTo>
                <a:lnTo>
                  <a:pt x="1268015" y="845766"/>
                </a:lnTo>
                <a:lnTo>
                  <a:pt x="0" y="845766"/>
                </a:lnTo>
                <a:lnTo>
                  <a:pt x="0"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2882" tIns="42672" rIns="42672" bIns="42672" numCol="1" spcCol="1270" anchor="ctr" anchorCtr="0">
            <a:noAutofit/>
          </a:bodyPr>
          <a:lstStyle/>
          <a:p>
            <a:pPr marL="342900" lvl="0" indent="-342900" algn="l" defTabSz="266700">
              <a:lnSpc>
                <a:spcPct val="90000"/>
              </a:lnSpc>
              <a:spcBef>
                <a:spcPct val="0"/>
              </a:spcBef>
              <a:spcAft>
                <a:spcPct val="35000"/>
              </a:spcAft>
              <a:buFont typeface="Wingdings" panose="05000000000000000000" pitchFamily="2" charset="2"/>
              <a:buChar char="v"/>
            </a:pPr>
            <a:r>
              <a:rPr lang="en-US" sz="2400" kern="1200" dirty="0" err="1">
                <a:latin typeface="Times New Roman" panose="02020603050405020304" pitchFamily="18" charset="0"/>
                <a:cs typeface="Times New Roman" panose="02020603050405020304" pitchFamily="18" charset="0"/>
              </a:rPr>
              <a:t>Việc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lựa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chọn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cấu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trúc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câu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cần</a:t>
            </a:r>
            <a:r>
              <a:rPr lang="en-US" sz="2400" kern="1200" dirty="0">
                <a:latin typeface="Times New Roman" panose="02020603050405020304" pitchFamily="18" charset="0"/>
                <a:cs typeface="Times New Roman" panose="02020603050405020304" pitchFamily="18" charset="0"/>
              </a:rPr>
              <a:t>:</a:t>
            </a:r>
          </a:p>
        </p:txBody>
      </p:sp>
      <p:sp>
        <p:nvSpPr>
          <p:cNvPr id="24" name="Freeform 23"/>
          <p:cNvSpPr/>
          <p:nvPr/>
        </p:nvSpPr>
        <p:spPr>
          <a:xfrm>
            <a:off x="7247879" y="4477203"/>
            <a:ext cx="4204480" cy="617167"/>
          </a:xfrm>
          <a:custGeom>
            <a:avLst/>
            <a:gdLst>
              <a:gd name="connsiteX0" fmla="*/ 0 w 1268015"/>
              <a:gd name="connsiteY0" fmla="*/ 0 h 845766"/>
              <a:gd name="connsiteX1" fmla="*/ 1268015 w 1268015"/>
              <a:gd name="connsiteY1" fmla="*/ 0 h 845766"/>
              <a:gd name="connsiteX2" fmla="*/ 1268015 w 1268015"/>
              <a:gd name="connsiteY2" fmla="*/ 845766 h 845766"/>
              <a:gd name="connsiteX3" fmla="*/ 0 w 1268015"/>
              <a:gd name="connsiteY3" fmla="*/ 845766 h 845766"/>
              <a:gd name="connsiteX4" fmla="*/ 0 w 1268015"/>
              <a:gd name="connsiteY4" fmla="*/ 0 h 84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015" h="845766">
                <a:moveTo>
                  <a:pt x="0" y="0"/>
                </a:moveTo>
                <a:lnTo>
                  <a:pt x="1268015" y="0"/>
                </a:lnTo>
                <a:lnTo>
                  <a:pt x="1268015" y="845766"/>
                </a:lnTo>
                <a:lnTo>
                  <a:pt x="0" y="845766"/>
                </a:lnTo>
                <a:lnTo>
                  <a:pt x="0"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2882" tIns="42672" rIns="42672" bIns="42672" numCol="1" spcCol="1270" anchor="ctr" anchorCtr="0">
            <a:noAutofit/>
          </a:bodyPr>
          <a:lstStyle/>
          <a:p>
            <a:pPr marL="342900" lvl="0" indent="-342900" algn="l" defTabSz="266700">
              <a:lnSpc>
                <a:spcPct val="90000"/>
              </a:lnSpc>
              <a:spcBef>
                <a:spcPct val="0"/>
              </a:spcBef>
              <a:spcAft>
                <a:spcPct val="35000"/>
              </a:spcAft>
              <a:buFont typeface="Wingdings" panose="05000000000000000000" pitchFamily="2" charset="2"/>
              <a:buChar char="ü"/>
            </a:pP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Đúng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ngữ</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pháp</a:t>
            </a:r>
            <a:endParaRPr lang="en-US" sz="2400" kern="1200" dirty="0">
              <a:latin typeface="Times New Roman" panose="02020603050405020304" pitchFamily="18" charset="0"/>
              <a:cs typeface="Times New Roman" panose="02020603050405020304" pitchFamily="18" charset="0"/>
            </a:endParaRPr>
          </a:p>
        </p:txBody>
      </p:sp>
      <p:sp>
        <p:nvSpPr>
          <p:cNvPr id="25" name="Freeform 24"/>
          <p:cNvSpPr/>
          <p:nvPr/>
        </p:nvSpPr>
        <p:spPr>
          <a:xfrm>
            <a:off x="7247879" y="5104133"/>
            <a:ext cx="4204480" cy="1064603"/>
          </a:xfrm>
          <a:custGeom>
            <a:avLst/>
            <a:gdLst>
              <a:gd name="connsiteX0" fmla="*/ 0 w 1268015"/>
              <a:gd name="connsiteY0" fmla="*/ 0 h 845766"/>
              <a:gd name="connsiteX1" fmla="*/ 1268015 w 1268015"/>
              <a:gd name="connsiteY1" fmla="*/ 0 h 845766"/>
              <a:gd name="connsiteX2" fmla="*/ 1268015 w 1268015"/>
              <a:gd name="connsiteY2" fmla="*/ 845766 h 845766"/>
              <a:gd name="connsiteX3" fmla="*/ 0 w 1268015"/>
              <a:gd name="connsiteY3" fmla="*/ 845766 h 845766"/>
              <a:gd name="connsiteX4" fmla="*/ 0 w 1268015"/>
              <a:gd name="connsiteY4" fmla="*/ 0 h 845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015" h="845766">
                <a:moveTo>
                  <a:pt x="0" y="0"/>
                </a:moveTo>
                <a:lnTo>
                  <a:pt x="1268015" y="0"/>
                </a:lnTo>
                <a:lnTo>
                  <a:pt x="1268015" y="845766"/>
                </a:lnTo>
                <a:lnTo>
                  <a:pt x="0" y="845766"/>
                </a:lnTo>
                <a:lnTo>
                  <a:pt x="0" y="0"/>
                </a:lnTo>
                <a:close/>
              </a:path>
            </a:pathLst>
          </a:cu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2882" tIns="42672" rIns="42672" bIns="42672" numCol="1" spcCol="1270" anchor="ctr" anchorCtr="0">
            <a:noAutofit/>
          </a:bodyPr>
          <a:lstStyle/>
          <a:p>
            <a:pPr marL="342900" lvl="0" indent="-342900" algn="l" defTabSz="266700">
              <a:lnSpc>
                <a:spcPct val="90000"/>
              </a:lnSpc>
              <a:spcBef>
                <a:spcPct val="0"/>
              </a:spcBef>
              <a:spcAft>
                <a:spcPct val="35000"/>
              </a:spcAft>
              <a:buFont typeface="Wingdings" panose="05000000000000000000" pitchFamily="2" charset="2"/>
              <a:buChar char="ü"/>
            </a:pPr>
            <a:r>
              <a:rPr lang="en-US" sz="2400" kern="1200" dirty="0" err="1">
                <a:latin typeface="Times New Roman" panose="02020603050405020304" pitchFamily="18" charset="0"/>
                <a:cs typeface="Times New Roman" panose="02020603050405020304" pitchFamily="18" charset="0"/>
              </a:rPr>
              <a:t>Phải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chú</a:t>
            </a:r>
            <a:r>
              <a:rPr lang="en-US" sz="2400" kern="1200" dirty="0">
                <a:latin typeface="Times New Roman" panose="02020603050405020304" pitchFamily="18" charset="0"/>
                <a:cs typeface="Times New Roman" panose="02020603050405020304" pitchFamily="18" charset="0"/>
              </a:rPr>
              <a:t> ý </a:t>
            </a:r>
            <a:r>
              <a:rPr lang="en-US" sz="2400" kern="1200" dirty="0" err="1">
                <a:latin typeface="Times New Roman" panose="02020603050405020304" pitchFamily="18" charset="0"/>
                <a:cs typeface="Times New Roman" panose="02020603050405020304" pitchFamily="18" charset="0"/>
              </a:rPr>
              <a:t>tới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ngữ</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cảnh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mục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đích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nói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đặc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điểm</a:t>
            </a:r>
            <a:r>
              <a:rPr lang="en-US" sz="2400" kern="1200" dirty="0">
                <a:latin typeface="Times New Roman" panose="02020603050405020304" pitchFamily="18" charset="0"/>
                <a:cs typeface="Times New Roman" panose="02020603050405020304" pitchFamily="18" charset="0"/>
              </a:rPr>
              <a:t> VB </a:t>
            </a:r>
            <a:r>
              <a:rPr lang="en-US" sz="2400" kern="1200" dirty="0" err="1">
                <a:latin typeface="Times New Roman" panose="02020603050405020304" pitchFamily="18" charset="0"/>
                <a:cs typeface="Times New Roman" panose="02020603050405020304" pitchFamily="18" charset="0"/>
              </a:rPr>
              <a:t>để</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chọn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cấu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trúc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phù</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hợp</a:t>
            </a:r>
            <a:r>
              <a:rPr lang="en-US" sz="2400" kern="1200" dirty="0">
                <a:latin typeface="Times New Roman" panose="02020603050405020304" pitchFamily="18" charset="0"/>
                <a:cs typeface="Times New Roman" panose="02020603050405020304" pitchFamily="18" charset="0"/>
              </a:rPr>
              <a:t>. </a:t>
            </a:r>
          </a:p>
        </p:txBody>
      </p:sp>
      <p:sp>
        <p:nvSpPr>
          <p:cNvPr id="26" name="Freeform 25"/>
          <p:cNvSpPr/>
          <p:nvPr/>
        </p:nvSpPr>
        <p:spPr>
          <a:xfrm>
            <a:off x="6239768" y="1552760"/>
            <a:ext cx="2448764" cy="731255"/>
          </a:xfrm>
          <a:custGeom>
            <a:avLst/>
            <a:gdLst>
              <a:gd name="connsiteX0" fmla="*/ 0 w 845343"/>
              <a:gd name="connsiteY0" fmla="*/ 422672 h 845343"/>
              <a:gd name="connsiteX1" fmla="*/ 422672 w 845343"/>
              <a:gd name="connsiteY1" fmla="*/ 0 h 845343"/>
              <a:gd name="connsiteX2" fmla="*/ 845344 w 845343"/>
              <a:gd name="connsiteY2" fmla="*/ 422672 h 845343"/>
              <a:gd name="connsiteX3" fmla="*/ 422672 w 845343"/>
              <a:gd name="connsiteY3" fmla="*/ 845344 h 845343"/>
              <a:gd name="connsiteX4" fmla="*/ 0 w 845343"/>
              <a:gd name="connsiteY4" fmla="*/ 422672 h 84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343" h="845343">
                <a:moveTo>
                  <a:pt x="0" y="422672"/>
                </a:moveTo>
                <a:cubicBezTo>
                  <a:pt x="0" y="189237"/>
                  <a:pt x="189237" y="0"/>
                  <a:pt x="422672" y="0"/>
                </a:cubicBezTo>
                <a:cubicBezTo>
                  <a:pt x="656107" y="0"/>
                  <a:pt x="845344" y="189237"/>
                  <a:pt x="845344" y="422672"/>
                </a:cubicBezTo>
                <a:cubicBezTo>
                  <a:pt x="845344" y="656107"/>
                  <a:pt x="656107" y="845344"/>
                  <a:pt x="422672" y="845344"/>
                </a:cubicBezTo>
                <a:cubicBezTo>
                  <a:pt x="189237" y="845344"/>
                  <a:pt x="0" y="656107"/>
                  <a:pt x="0" y="422672"/>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798" tIns="123798" rIns="123798" bIns="123798" numCol="1" spcCol="1270" anchor="ctr" anchorCtr="0">
            <a:noAutofit/>
          </a:bodyPr>
          <a:lstStyle/>
          <a:p>
            <a:pPr lvl="0" algn="ctr" defTabSz="6223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b. </a:t>
            </a:r>
            <a:r>
              <a:rPr lang="en-US" sz="2800" b="1" kern="1200" dirty="0" err="1">
                <a:latin typeface="Times New Roman" panose="02020603050405020304" pitchFamily="18" charset="0"/>
                <a:cs typeface="Times New Roman" panose="02020603050405020304" pitchFamily="18" charset="0"/>
              </a:rPr>
              <a:t>Nhận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xét</a:t>
            </a:r>
            <a:r>
              <a:rPr lang="en-US" sz="2800" b="1" kern="1200" dirty="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03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circle(in)">
                                      <p:cBhvr>
                                        <p:cTn id="20" dur="2000"/>
                                        <p:tgtEl>
                                          <p:spTgt spid="2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ircle(in)">
                                      <p:cBhvr>
                                        <p:cTn id="28" dur="2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ircle(in)">
                                      <p:cBhvr>
                                        <p:cTn id="33" dur="20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circle(in)">
                                      <p:cBhvr>
                                        <p:cTn id="3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317710" y="978693"/>
            <a:ext cx="11476696" cy="5392610"/>
          </a:xfrm>
          <a:prstGeom prst="rect">
            <a:avLst/>
          </a:prstGeom>
        </p:spPr>
      </p:pic>
      <p:graphicFrame>
        <p:nvGraphicFramePr>
          <p:cNvPr id="10" name="Table 9"/>
          <p:cNvGraphicFramePr>
            <a:graphicFrameLocks noGrp="1"/>
          </p:cNvGraphicFramePr>
          <p:nvPr/>
        </p:nvGraphicFramePr>
        <p:xfrm>
          <a:off x="666750" y="1535151"/>
          <a:ext cx="10858499" cy="4754880"/>
        </p:xfrm>
        <a:graphic>
          <a:graphicData uri="http://schemas.openxmlformats.org/drawingml/2006/table">
            <a:tbl>
              <a:tblPr firstRow="1" firstCol="1" lastRow="1" lastCol="1" bandRow="1" bandCol="1"/>
              <a:tblGrid>
                <a:gridCol w="4130791">
                  <a:extLst>
                    <a:ext uri="{9D8B030D-6E8A-4147-A177-3AD203B41FA5}">
                      <a16:colId xmlns:a16="http://schemas.microsoft.com/office/drawing/2014/main" val="1070468595"/>
                    </a:ext>
                  </a:extLst>
                </a:gridCol>
                <a:gridCol w="3301935">
                  <a:extLst>
                    <a:ext uri="{9D8B030D-6E8A-4147-A177-3AD203B41FA5}">
                      <a16:colId xmlns:a16="http://schemas.microsoft.com/office/drawing/2014/main" val="2456300725"/>
                    </a:ext>
                  </a:extLst>
                </a:gridCol>
                <a:gridCol w="3425773">
                  <a:extLst>
                    <a:ext uri="{9D8B030D-6E8A-4147-A177-3AD203B41FA5}">
                      <a16:colId xmlns:a16="http://schemas.microsoft.com/office/drawing/2014/main" val="3490717373"/>
                    </a:ext>
                  </a:extLst>
                </a:gridCol>
              </a:tblGrid>
              <a:tr h="0">
                <a:tc>
                  <a:txBody>
                    <a:bodyPr/>
                    <a:lstStyle/>
                    <a:p>
                      <a:pPr algn="just">
                        <a:spcAft>
                          <a:spcPts val="0"/>
                        </a:spcAft>
                        <a:tabLst>
                          <a:tab pos="2110105" algn="l"/>
                        </a:tabLst>
                      </a:pPr>
                      <a:r>
                        <a:rPr lang="en-US" sz="2600" b="1" dirty="0" err="1">
                          <a:solidFill>
                            <a:schemeClr val="bg1"/>
                          </a:solidFill>
                          <a:effectLst/>
                          <a:latin typeface="Times New Roman" panose="02020603050405020304" pitchFamily="18" charset="0"/>
                          <a:ea typeface="Times New Roman" panose="02020603050405020304" pitchFamily="18" charset="0"/>
                        </a:rPr>
                        <a:t>Nhóm</a:t>
                      </a:r>
                      <a:r>
                        <a:rPr lang="en-US" sz="2600" b="1" dirty="0">
                          <a:solidFill>
                            <a:schemeClr val="bg1"/>
                          </a:solidFill>
                          <a:effectLst/>
                          <a:latin typeface="Times New Roman" panose="02020603050405020304" pitchFamily="18" charset="0"/>
                          <a:ea typeface="Times New Roman" panose="02020603050405020304" pitchFamily="18" charset="0"/>
                        </a:rPr>
                        <a:t> 1</a:t>
                      </a:r>
                      <a:endParaRPr lang="en-US" sz="2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600" b="1">
                          <a:solidFill>
                            <a:schemeClr val="bg1"/>
                          </a:solidFill>
                          <a:effectLst/>
                          <a:latin typeface="Times New Roman" panose="02020603050405020304" pitchFamily="18" charset="0"/>
                          <a:ea typeface="Times New Roman" panose="02020603050405020304" pitchFamily="18" charset="0"/>
                        </a:rPr>
                        <a:t>Nhóm 2</a:t>
                      </a:r>
                      <a:endParaRPr lang="en-US" sz="26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110105" algn="l"/>
                        </a:tabLst>
                      </a:pPr>
                      <a:r>
                        <a:rPr lang="en-US" sz="2600" b="1">
                          <a:solidFill>
                            <a:schemeClr val="bg1"/>
                          </a:solidFill>
                          <a:effectLst/>
                          <a:latin typeface="Times New Roman" panose="02020603050405020304" pitchFamily="18" charset="0"/>
                          <a:ea typeface="Times New Roman" panose="02020603050405020304" pitchFamily="18" charset="0"/>
                        </a:rPr>
                        <a:t>Nhóm 3</a:t>
                      </a:r>
                      <a:endParaRPr lang="en-US" sz="26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326194"/>
                  </a:ext>
                </a:extLst>
              </a:tr>
              <a:tr h="0">
                <a:tc>
                  <a:txBody>
                    <a:bodyPr/>
                    <a:lstStyle/>
                    <a:p>
                      <a:pPr algn="just">
                        <a:spcAft>
                          <a:spcPts val="0"/>
                        </a:spcAft>
                        <a:tabLst>
                          <a:tab pos="2110105" algn="l"/>
                        </a:tabLst>
                      </a:pPr>
                      <a:r>
                        <a:rPr lang="en-US" sz="2600" dirty="0">
                          <a:solidFill>
                            <a:schemeClr val="bg1"/>
                          </a:solidFill>
                          <a:effectLst/>
                          <a:latin typeface="Times New Roman" panose="02020603050405020304" pitchFamily="18" charset="0"/>
                          <a:ea typeface="Times New Roman" panose="02020603050405020304" pitchFamily="18" charset="0"/>
                        </a:rPr>
                        <a:t>a. </a:t>
                      </a:r>
                      <a:r>
                        <a:rPr lang="en-US" sz="2600" dirty="0" err="1">
                          <a:solidFill>
                            <a:schemeClr val="bg1"/>
                          </a:solidFill>
                          <a:effectLst/>
                          <a:latin typeface="Times New Roman" panose="02020603050405020304" pitchFamily="18" charset="0"/>
                          <a:ea typeface="Times New Roman" panose="02020603050405020304" pitchFamily="18" charset="0"/>
                        </a:rPr>
                        <a:t>Trong</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câu</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rPr>
                        <a:t>Nhớ</a:t>
                      </a:r>
                      <a:r>
                        <a:rPr lang="en-US" sz="2600" i="1" dirty="0">
                          <a:solidFill>
                            <a:schemeClr val="bg1"/>
                          </a:solidFill>
                          <a:effectLst/>
                          <a:latin typeface="Times New Roman" panose="02020603050405020304" pitchFamily="18" charset="0"/>
                          <a:ea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rPr>
                        <a:t>các</a:t>
                      </a:r>
                      <a:r>
                        <a:rPr lang="en-US" sz="2600" i="1" dirty="0">
                          <a:solidFill>
                            <a:schemeClr val="bg1"/>
                          </a:solidFill>
                          <a:effectLst/>
                          <a:latin typeface="Times New Roman" panose="02020603050405020304" pitchFamily="18" charset="0"/>
                          <a:ea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rPr>
                        <a:t>bạn</a:t>
                      </a:r>
                      <a:r>
                        <a:rPr lang="en-US" sz="2600" i="1" dirty="0">
                          <a:solidFill>
                            <a:schemeClr val="bg1"/>
                          </a:solidFill>
                          <a:effectLst/>
                          <a:latin typeface="Times New Roman" panose="02020603050405020304" pitchFamily="18" charset="0"/>
                          <a:ea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rPr>
                        <a:t>trong</a:t>
                      </a:r>
                      <a:r>
                        <a:rPr lang="en-US" sz="2600" i="1" dirty="0">
                          <a:solidFill>
                            <a:schemeClr val="bg1"/>
                          </a:solidFill>
                          <a:effectLst/>
                          <a:latin typeface="Times New Roman" panose="02020603050405020304" pitchFamily="18" charset="0"/>
                          <a:ea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rPr>
                        <a:t>lớp</a:t>
                      </a:r>
                      <a:r>
                        <a:rPr lang="en-US" sz="2600" i="1" dirty="0">
                          <a:solidFill>
                            <a:schemeClr val="bg1"/>
                          </a:solidFill>
                          <a:effectLst/>
                          <a:latin typeface="Times New Roman" panose="02020603050405020304" pitchFamily="18" charset="0"/>
                          <a:ea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rPr>
                        <a:t>tôi</a:t>
                      </a:r>
                      <a:r>
                        <a:rPr lang="en-US" sz="2600" i="1" dirty="0">
                          <a:solidFill>
                            <a:schemeClr val="bg1"/>
                          </a:solidFill>
                          <a:effectLst/>
                          <a:latin typeface="Times New Roman" panose="02020603050405020304" pitchFamily="18" charset="0"/>
                          <a:ea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rPr>
                        <a:t>ngày</a:t>
                      </a:r>
                      <a:r>
                        <a:rPr lang="en-US" sz="2600" i="1" dirty="0">
                          <a:solidFill>
                            <a:schemeClr val="bg1"/>
                          </a:solidFill>
                          <a:effectLst/>
                          <a:latin typeface="Times New Roman" panose="02020603050405020304" pitchFamily="18" charset="0"/>
                          <a:ea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rPr>
                        <a:t>trước</a:t>
                      </a:r>
                      <a:r>
                        <a:rPr lang="en-US" sz="2600" i="1" dirty="0">
                          <a:solidFill>
                            <a:schemeClr val="bg1"/>
                          </a:solidFill>
                          <a:effectLst/>
                          <a:latin typeface="Times New Roman" panose="02020603050405020304" pitchFamily="18" charset="0"/>
                          <a:ea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rPr>
                        <a:t>mỗi</a:t>
                      </a:r>
                      <a:r>
                        <a:rPr lang="en-US" sz="2600" i="1" dirty="0">
                          <a:solidFill>
                            <a:schemeClr val="bg1"/>
                          </a:solidFill>
                          <a:effectLst/>
                          <a:latin typeface="Times New Roman" panose="02020603050405020304" pitchFamily="18" charset="0"/>
                          <a:ea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rPr>
                        <a:t>người</a:t>
                      </a:r>
                      <a:r>
                        <a:rPr lang="en-US" sz="2600" i="1" dirty="0">
                          <a:solidFill>
                            <a:schemeClr val="bg1"/>
                          </a:solidFill>
                          <a:effectLst/>
                          <a:latin typeface="Times New Roman" panose="02020603050405020304" pitchFamily="18" charset="0"/>
                          <a:ea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rPr>
                        <a:t>một</a:t>
                      </a:r>
                      <a:r>
                        <a:rPr lang="en-US" sz="2600" i="1" dirty="0">
                          <a:solidFill>
                            <a:schemeClr val="bg1"/>
                          </a:solidFill>
                          <a:effectLst/>
                          <a:latin typeface="Times New Roman" panose="02020603050405020304" pitchFamily="18" charset="0"/>
                          <a:ea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rPr>
                        <a:t>vẻ</a:t>
                      </a:r>
                      <a:r>
                        <a:rPr lang="en-US" sz="2600" i="1" dirty="0">
                          <a:solidFill>
                            <a:schemeClr val="bg1"/>
                          </a:solidFill>
                          <a:effectLst/>
                          <a:latin typeface="Times New Roman" panose="02020603050405020304" pitchFamily="18" charset="0"/>
                          <a:ea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rPr>
                        <a:t>sinh</a:t>
                      </a:r>
                      <a:r>
                        <a:rPr lang="en-US" sz="2600" i="1" dirty="0">
                          <a:solidFill>
                            <a:schemeClr val="bg1"/>
                          </a:solidFill>
                          <a:effectLst/>
                          <a:latin typeface="Times New Roman" panose="02020603050405020304" pitchFamily="18" charset="0"/>
                          <a:ea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rPr>
                        <a:t>động</a:t>
                      </a:r>
                      <a:r>
                        <a:rPr lang="en-US" sz="2600" i="1" dirty="0">
                          <a:solidFill>
                            <a:schemeClr val="bg1"/>
                          </a:solidFill>
                          <a:effectLst/>
                          <a:latin typeface="Times New Roman" panose="02020603050405020304" pitchFamily="18" charset="0"/>
                          <a:ea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rPr>
                        <a:t>biết</a:t>
                      </a:r>
                      <a:r>
                        <a:rPr lang="en-US" sz="2600" i="1" dirty="0">
                          <a:solidFill>
                            <a:schemeClr val="bg1"/>
                          </a:solidFill>
                          <a:effectLst/>
                          <a:latin typeface="Times New Roman" panose="02020603050405020304" pitchFamily="18" charset="0"/>
                          <a:ea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rPr>
                        <a:t>bao</a:t>
                      </a:r>
                      <a:r>
                        <a:rPr lang="en-US" sz="2600" i="1"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có</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thể</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dùng</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từ</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kiểu</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để</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thay</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cho</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từ</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vẻ</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được</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không</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Vì</a:t>
                      </a:r>
                      <a:r>
                        <a:rPr lang="en-US" sz="2600" dirty="0">
                          <a:solidFill>
                            <a:schemeClr val="bg1"/>
                          </a:solidFill>
                          <a:effectLst/>
                          <a:latin typeface="Times New Roman" panose="02020603050405020304" pitchFamily="18" charset="0"/>
                          <a:ea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rPr>
                        <a:t>sao</a:t>
                      </a:r>
                      <a:r>
                        <a:rPr lang="en-US" sz="2600" dirty="0">
                          <a:solidFill>
                            <a:schemeClr val="bg1"/>
                          </a:solidFill>
                          <a:effectLst/>
                          <a:latin typeface="Times New Roman" panose="02020603050405020304" pitchFamily="18" charset="0"/>
                          <a:ea typeface="Times New Roman" panose="02020603050405020304" pitchFamily="18" charset="0"/>
                        </a:rPr>
                        <a:t>?</a:t>
                      </a:r>
                    </a:p>
                    <a:p>
                      <a:pPr algn="just">
                        <a:spcAft>
                          <a:spcPts val="0"/>
                        </a:spcAft>
                        <a:tabLst>
                          <a:tab pos="2110105" algn="l"/>
                        </a:tabLst>
                      </a:pPr>
                      <a:r>
                        <a:rPr lang="en-US" sz="2600" dirty="0">
                          <a:solidFill>
                            <a:schemeClr val="bg1"/>
                          </a:solidFill>
                          <a:effectLst/>
                          <a:latin typeface="Times New Roman" panose="02020603050405020304" pitchFamily="18" charset="0"/>
                          <a:ea typeface="Times New Roman" panose="02020603050405020304" pitchFamily="18" charset="0"/>
                        </a:rPr>
                        <a:t>..........................................</a:t>
                      </a:r>
                    </a:p>
                    <a:p>
                      <a:pPr algn="just">
                        <a:spcAft>
                          <a:spcPts val="0"/>
                        </a:spcAft>
                        <a:tabLst>
                          <a:tab pos="2110105" algn="l"/>
                        </a:tabLst>
                      </a:pPr>
                      <a:r>
                        <a:rPr lang="en-US" sz="2600" dirty="0">
                          <a:solidFill>
                            <a:schemeClr val="bg1"/>
                          </a:solidFill>
                          <a:effectLst/>
                          <a:latin typeface="Times New Roman" panose="02020603050405020304" pitchFamily="18" charset="0"/>
                          <a:ea typeface="Times New Roman" panose="02020603050405020304" pitchFamily="18" charset="0"/>
                        </a:rPr>
                        <a:t>..........................................</a:t>
                      </a:r>
                    </a:p>
                    <a:p>
                      <a:pPr algn="just">
                        <a:spcAft>
                          <a:spcPts val="0"/>
                        </a:spcAft>
                        <a:tabLst>
                          <a:tab pos="2110105" algn="l"/>
                        </a:tabLst>
                      </a:pPr>
                      <a:r>
                        <a:rPr lang="en-US" sz="2600" dirty="0">
                          <a:solidFill>
                            <a:schemeClr val="bg1"/>
                          </a:solidFill>
                          <a:effectLst/>
                          <a:latin typeface="Times New Roman" panose="02020603050405020304" pitchFamily="18" charset="0"/>
                          <a:ea typeface="Times New Roman" panose="02020603050405020304" pitchFamily="18" charset="0"/>
                        </a:rPr>
                        <a:t>..........................................</a:t>
                      </a:r>
                    </a:p>
                    <a:p>
                      <a:pPr algn="just">
                        <a:spcAft>
                          <a:spcPts val="0"/>
                        </a:spcAft>
                        <a:tabLst>
                          <a:tab pos="2110105" algn="l"/>
                        </a:tabLst>
                      </a:pPr>
                      <a:r>
                        <a:rPr lang="en-US" sz="2600" dirty="0">
                          <a:solidFill>
                            <a:schemeClr val="bg1"/>
                          </a:solidFill>
                          <a:effectLst/>
                          <a:latin typeface="Times New Roman" panose="02020603050405020304" pitchFamily="18" charset="0"/>
                          <a:ea typeface="Times New Roman" panose="02020603050405020304" pitchFamily="18" charset="0"/>
                        </a:rPr>
                        <a:t>..........................................</a:t>
                      </a:r>
                    </a:p>
                    <a:p>
                      <a:pPr algn="just">
                        <a:spcAft>
                          <a:spcPts val="0"/>
                        </a:spcAft>
                        <a:tabLst>
                          <a:tab pos="2110105" algn="l"/>
                        </a:tabLst>
                      </a:pPr>
                      <a:r>
                        <a:rPr lang="en-US" sz="2600" b="1" dirty="0">
                          <a:solidFill>
                            <a:schemeClr val="bg1"/>
                          </a:solidFill>
                          <a:effectLst/>
                          <a:latin typeface="Times New Roman" panose="02020603050405020304" pitchFamily="18" charset="0"/>
                          <a:ea typeface="Times New Roman" panose="02020603050405020304" pitchFamily="18" charset="0"/>
                        </a:rPr>
                        <a:t> </a:t>
                      </a:r>
                      <a:endParaRPr lang="en-US" sz="2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600" dirty="0">
                          <a:solidFill>
                            <a:schemeClr val="bg1"/>
                          </a:solidFill>
                          <a:effectLst/>
                          <a:latin typeface="Times New Roman" panose="02020603050405020304" pitchFamily="18" charset="0"/>
                          <a:ea typeface="Calibri" panose="020F0502020204030204" pitchFamily="34" charset="0"/>
                        </a:rPr>
                        <a:t>b.</a:t>
                      </a:r>
                      <a:r>
                        <a:rPr lang="vi-VN" sz="2600" dirty="0">
                          <a:solidFill>
                            <a:schemeClr val="bg1"/>
                          </a:solidFill>
                          <a:effectLst/>
                          <a:latin typeface="Times New Roman" panose="02020603050405020304" pitchFamily="18" charset="0"/>
                          <a:ea typeface="Calibri" panose="020F0502020204030204" pitchFamily="34" charset="0"/>
                        </a:rPr>
                        <a:t> Từ “</a:t>
                      </a:r>
                      <a:r>
                        <a:rPr lang="vi-VN" sz="2600" i="1" dirty="0">
                          <a:solidFill>
                            <a:schemeClr val="bg1"/>
                          </a:solidFill>
                          <a:effectLst/>
                          <a:latin typeface="Times New Roman" panose="02020603050405020304" pitchFamily="18" charset="0"/>
                          <a:ea typeface="Calibri" panose="020F0502020204030204" pitchFamily="34" charset="0"/>
                        </a:rPr>
                        <a:t>khuất”</a:t>
                      </a:r>
                      <a:r>
                        <a:rPr lang="vi-VN" sz="2600" dirty="0">
                          <a:solidFill>
                            <a:schemeClr val="bg1"/>
                          </a:solidFill>
                          <a:effectLst/>
                          <a:latin typeface="Times New Roman" panose="02020603050405020304" pitchFamily="18" charset="0"/>
                          <a:ea typeface="Calibri" panose="020F0502020204030204" pitchFamily="34" charset="0"/>
                        </a:rPr>
                        <a:t> dùng trong câu</a:t>
                      </a:r>
                      <a:r>
                        <a:rPr lang="en-US" sz="2600" dirty="0">
                          <a:solidFill>
                            <a:schemeClr val="bg1"/>
                          </a:solidFill>
                          <a:effectLst/>
                          <a:latin typeface="Times New Roman" panose="02020603050405020304" pitchFamily="18" charset="0"/>
                          <a:ea typeface="Calibri" panose="020F0502020204030204" pitchFamily="34" charset="0"/>
                        </a:rPr>
                        <a:t>: </a:t>
                      </a:r>
                      <a:r>
                        <a:rPr lang="en-US" sz="2600" i="1" dirty="0">
                          <a:solidFill>
                            <a:schemeClr val="bg1"/>
                          </a:solidFill>
                          <a:effectLst/>
                          <a:latin typeface="Times New Roman" panose="02020603050405020304" pitchFamily="18" charset="0"/>
                          <a:ea typeface="Calibri" panose="020F0502020204030204" pitchFamily="34" charset="0"/>
                        </a:rPr>
                        <a:t>“</a:t>
                      </a:r>
                      <a:r>
                        <a:rPr lang="en-US" sz="2600" i="1" dirty="0" err="1">
                          <a:solidFill>
                            <a:schemeClr val="bg1"/>
                          </a:solidFill>
                          <a:effectLst/>
                          <a:latin typeface="Times New Roman" panose="02020603050405020304" pitchFamily="18" charset="0"/>
                          <a:ea typeface="Calibri" panose="020F0502020204030204" pitchFamily="34" charset="0"/>
                        </a:rPr>
                        <a:t>Giờ</a:t>
                      </a:r>
                      <a:r>
                        <a:rPr lang="en-US" sz="2600" i="1" dirty="0">
                          <a:solidFill>
                            <a:schemeClr val="bg1"/>
                          </a:solidFill>
                          <a:effectLst/>
                          <a:latin typeface="Times New Roman" panose="02020603050405020304" pitchFamily="18" charset="0"/>
                          <a:ea typeface="Calibri" panose="020F0502020204030204" pitchFamily="34" charset="0"/>
                        </a:rPr>
                        <a:t> </a:t>
                      </a:r>
                      <a:r>
                        <a:rPr lang="en-US" sz="2600" i="1" dirty="0" err="1">
                          <a:solidFill>
                            <a:schemeClr val="bg1"/>
                          </a:solidFill>
                          <a:effectLst/>
                          <a:latin typeface="Times New Roman" panose="02020603050405020304" pitchFamily="18" charset="0"/>
                          <a:ea typeface="Calibri" panose="020F0502020204030204" pitchFamily="34" charset="0"/>
                        </a:rPr>
                        <a:t>đây</a:t>
                      </a:r>
                      <a:r>
                        <a:rPr lang="en-US" sz="2600" i="1" dirty="0">
                          <a:solidFill>
                            <a:schemeClr val="bg1"/>
                          </a:solidFill>
                          <a:effectLst/>
                          <a:latin typeface="Times New Roman" panose="02020603050405020304" pitchFamily="18" charset="0"/>
                          <a:ea typeface="Calibri" panose="020F0502020204030204" pitchFamily="34" charset="0"/>
                        </a:rPr>
                        <a:t>, </a:t>
                      </a:r>
                      <a:r>
                        <a:rPr lang="en-US" sz="2600" i="1" dirty="0" err="1">
                          <a:solidFill>
                            <a:schemeClr val="bg1"/>
                          </a:solidFill>
                          <a:effectLst/>
                          <a:latin typeface="Times New Roman" panose="02020603050405020304" pitchFamily="18" charset="0"/>
                          <a:ea typeface="Calibri" panose="020F0502020204030204" pitchFamily="34" charset="0"/>
                        </a:rPr>
                        <a:t>mẹ</a:t>
                      </a:r>
                      <a:r>
                        <a:rPr lang="en-US" sz="2600" i="1" dirty="0">
                          <a:solidFill>
                            <a:schemeClr val="bg1"/>
                          </a:solidFill>
                          <a:effectLst/>
                          <a:latin typeface="Times New Roman" panose="02020603050405020304" pitchFamily="18" charset="0"/>
                          <a:ea typeface="Calibri" panose="020F0502020204030204" pitchFamily="34" charset="0"/>
                        </a:rPr>
                        <a:t> </a:t>
                      </a:r>
                      <a:r>
                        <a:rPr lang="en-US" sz="2600" i="1" dirty="0" err="1">
                          <a:solidFill>
                            <a:schemeClr val="bg1"/>
                          </a:solidFill>
                          <a:effectLst/>
                          <a:latin typeface="Times New Roman" panose="02020603050405020304" pitchFamily="18" charset="0"/>
                          <a:ea typeface="Calibri" panose="020F0502020204030204" pitchFamily="34" charset="0"/>
                        </a:rPr>
                        <a:t>tôi</a:t>
                      </a:r>
                      <a:r>
                        <a:rPr lang="en-US" sz="2600" i="1" dirty="0">
                          <a:solidFill>
                            <a:schemeClr val="bg1"/>
                          </a:solidFill>
                          <a:effectLst/>
                          <a:latin typeface="Times New Roman" panose="02020603050405020304" pitchFamily="18" charset="0"/>
                          <a:ea typeface="Calibri" panose="020F0502020204030204" pitchFamily="34" charset="0"/>
                        </a:rPr>
                        <a:t> </a:t>
                      </a:r>
                      <a:r>
                        <a:rPr lang="en-US" sz="2600" i="1" dirty="0" err="1">
                          <a:solidFill>
                            <a:schemeClr val="bg1"/>
                          </a:solidFill>
                          <a:effectLst/>
                          <a:latin typeface="Times New Roman" panose="02020603050405020304" pitchFamily="18" charset="0"/>
                          <a:ea typeface="Calibri" panose="020F0502020204030204" pitchFamily="34" charset="0"/>
                        </a:rPr>
                        <a:t>đã</a:t>
                      </a:r>
                      <a:r>
                        <a:rPr lang="en-US" sz="2600" i="1" dirty="0">
                          <a:solidFill>
                            <a:schemeClr val="bg1"/>
                          </a:solidFill>
                          <a:effectLst/>
                          <a:latin typeface="Times New Roman" panose="02020603050405020304" pitchFamily="18" charset="0"/>
                          <a:ea typeface="Calibri" panose="020F0502020204030204" pitchFamily="34" charset="0"/>
                        </a:rPr>
                        <a:t> </a:t>
                      </a:r>
                      <a:r>
                        <a:rPr lang="en-US" sz="2600" i="1" dirty="0" err="1">
                          <a:solidFill>
                            <a:schemeClr val="bg1"/>
                          </a:solidFill>
                          <a:effectLst/>
                          <a:latin typeface="Times New Roman" panose="02020603050405020304" pitchFamily="18" charset="0"/>
                          <a:ea typeface="Calibri" panose="020F0502020204030204" pitchFamily="34" charset="0"/>
                        </a:rPr>
                        <a:t>khuất</a:t>
                      </a:r>
                      <a:r>
                        <a:rPr lang="en-US" sz="2600" i="1" dirty="0">
                          <a:solidFill>
                            <a:schemeClr val="bg1"/>
                          </a:solidFill>
                          <a:effectLst/>
                          <a:latin typeface="Times New Roman" panose="02020603050405020304" pitchFamily="18" charset="0"/>
                          <a:ea typeface="Calibri" panose="020F0502020204030204" pitchFamily="34" charset="0"/>
                        </a:rPr>
                        <a:t> </a:t>
                      </a:r>
                      <a:r>
                        <a:rPr lang="en-US" sz="2600" i="1" dirty="0" err="1">
                          <a:solidFill>
                            <a:schemeClr val="bg1"/>
                          </a:solidFill>
                          <a:effectLst/>
                          <a:latin typeface="Times New Roman" panose="02020603050405020304" pitchFamily="18" charset="0"/>
                          <a:ea typeface="Calibri" panose="020F0502020204030204" pitchFamily="34" charset="0"/>
                        </a:rPr>
                        <a:t>và</a:t>
                      </a:r>
                      <a:r>
                        <a:rPr lang="en-US" sz="2600" i="1" dirty="0">
                          <a:solidFill>
                            <a:schemeClr val="bg1"/>
                          </a:solidFill>
                          <a:effectLst/>
                          <a:latin typeface="Times New Roman" panose="02020603050405020304" pitchFamily="18" charset="0"/>
                          <a:ea typeface="Calibri" panose="020F0502020204030204" pitchFamily="34" charset="0"/>
                        </a:rPr>
                        <a:t> </a:t>
                      </a:r>
                      <a:r>
                        <a:rPr lang="en-US" sz="2600" i="1" dirty="0" err="1">
                          <a:solidFill>
                            <a:schemeClr val="bg1"/>
                          </a:solidFill>
                          <a:effectLst/>
                          <a:latin typeface="Times New Roman" panose="02020603050405020304" pitchFamily="18" charset="0"/>
                          <a:ea typeface="Calibri" panose="020F0502020204030204" pitchFamily="34" charset="0"/>
                        </a:rPr>
                        <a:t>tôi</a:t>
                      </a:r>
                      <a:r>
                        <a:rPr lang="en-US" sz="2600" i="1" dirty="0">
                          <a:solidFill>
                            <a:schemeClr val="bg1"/>
                          </a:solidFill>
                          <a:effectLst/>
                          <a:latin typeface="Times New Roman" panose="02020603050405020304" pitchFamily="18" charset="0"/>
                          <a:ea typeface="Calibri" panose="020F0502020204030204" pitchFamily="34" charset="0"/>
                        </a:rPr>
                        <a:t> </a:t>
                      </a:r>
                      <a:r>
                        <a:rPr lang="en-US" sz="2600" i="1" dirty="0" err="1">
                          <a:solidFill>
                            <a:schemeClr val="bg1"/>
                          </a:solidFill>
                          <a:effectLst/>
                          <a:latin typeface="Times New Roman" panose="02020603050405020304" pitchFamily="18" charset="0"/>
                          <a:ea typeface="Calibri" panose="020F0502020204030204" pitchFamily="34" charset="0"/>
                        </a:rPr>
                        <a:t>cũng</a:t>
                      </a:r>
                      <a:r>
                        <a:rPr lang="en-US" sz="2600" i="1" dirty="0">
                          <a:solidFill>
                            <a:schemeClr val="bg1"/>
                          </a:solidFill>
                          <a:effectLst/>
                          <a:latin typeface="Times New Roman" panose="02020603050405020304" pitchFamily="18" charset="0"/>
                          <a:ea typeface="Calibri" panose="020F0502020204030204" pitchFamily="34" charset="0"/>
                        </a:rPr>
                        <a:t> </a:t>
                      </a:r>
                      <a:r>
                        <a:rPr lang="en-US" sz="2600" i="1" dirty="0" err="1">
                          <a:solidFill>
                            <a:schemeClr val="bg1"/>
                          </a:solidFill>
                          <a:effectLst/>
                          <a:latin typeface="Times New Roman" panose="02020603050405020304" pitchFamily="18" charset="0"/>
                          <a:ea typeface="Calibri" panose="020F0502020204030204" pitchFamily="34" charset="0"/>
                        </a:rPr>
                        <a:t>đã</a:t>
                      </a:r>
                      <a:r>
                        <a:rPr lang="en-US" sz="2600" i="1" dirty="0">
                          <a:solidFill>
                            <a:schemeClr val="bg1"/>
                          </a:solidFill>
                          <a:effectLst/>
                          <a:latin typeface="Times New Roman" panose="02020603050405020304" pitchFamily="18" charset="0"/>
                          <a:ea typeface="Calibri" panose="020F0502020204030204" pitchFamily="34" charset="0"/>
                        </a:rPr>
                        <a:t> </a:t>
                      </a:r>
                      <a:r>
                        <a:rPr lang="en-US" sz="2600" i="1" dirty="0" err="1">
                          <a:solidFill>
                            <a:schemeClr val="bg1"/>
                          </a:solidFill>
                          <a:effectLst/>
                          <a:latin typeface="Times New Roman" panose="02020603050405020304" pitchFamily="18" charset="0"/>
                          <a:ea typeface="Calibri" panose="020F0502020204030204" pitchFamily="34" charset="0"/>
                        </a:rPr>
                        <a:t>lớn</a:t>
                      </a:r>
                      <a:r>
                        <a:rPr lang="en-US" sz="2600" i="1" dirty="0">
                          <a:solidFill>
                            <a:schemeClr val="bg1"/>
                          </a:solidFill>
                          <a:effectLst/>
                          <a:latin typeface="Times New Roman" panose="02020603050405020304" pitchFamily="18" charset="0"/>
                          <a:ea typeface="Calibri" panose="020F0502020204030204" pitchFamily="34" charset="0"/>
                        </a:rPr>
                        <a:t>” </a:t>
                      </a:r>
                      <a:r>
                        <a:rPr lang="en-US" sz="2600" dirty="0" err="1">
                          <a:solidFill>
                            <a:schemeClr val="bg1"/>
                          </a:solidFill>
                          <a:effectLst/>
                          <a:latin typeface="Times New Roman" panose="02020603050405020304" pitchFamily="18" charset="0"/>
                          <a:ea typeface="Calibri" panose="020F0502020204030204" pitchFamily="34" charset="0"/>
                        </a:rPr>
                        <a:t>có</a:t>
                      </a:r>
                      <a:r>
                        <a:rPr lang="vi-VN" sz="2600" dirty="0">
                          <a:solidFill>
                            <a:schemeClr val="bg1"/>
                          </a:solidFill>
                          <a:effectLst/>
                          <a:latin typeface="Times New Roman" panose="02020603050405020304" pitchFamily="18" charset="0"/>
                          <a:ea typeface="Calibri" panose="020F0502020204030204" pitchFamily="34" charset="0"/>
                        </a:rPr>
                        <a:t> phù hợp hơn so với một số từ khác cũng có nghĩa là “chết” như: mất, từ trần, hi sinh</a:t>
                      </a:r>
                      <a:r>
                        <a:rPr lang="en-US" sz="2600" dirty="0">
                          <a:solidFill>
                            <a:schemeClr val="bg1"/>
                          </a:solidFill>
                          <a:effectLst/>
                          <a:latin typeface="Times New Roman" panose="02020603050405020304" pitchFamily="18" charset="0"/>
                          <a:ea typeface="Calibri" panose="020F0502020204030204" pitchFamily="34" charset="0"/>
                        </a:rPr>
                        <a:t>...</a:t>
                      </a:r>
                      <a:r>
                        <a:rPr lang="en-US" sz="2600" dirty="0">
                          <a:solidFill>
                            <a:schemeClr val="bg1"/>
                          </a:solidFill>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600" dirty="0">
                          <a:solidFill>
                            <a:schemeClr val="bg1"/>
                          </a:solidFill>
                          <a:effectLst/>
                          <a:latin typeface="Times New Roman" panose="02020603050405020304" pitchFamily="18" charset="0"/>
                          <a:ea typeface="Calibri" panose="020F0502020204030204" pitchFamily="34" charset="0"/>
                        </a:rPr>
                        <a:t>c. Vì sao trong câu </a:t>
                      </a:r>
                      <a:r>
                        <a:rPr lang="vi-VN" sz="2600" i="1" dirty="0">
                          <a:solidFill>
                            <a:schemeClr val="bg1"/>
                          </a:solidFill>
                          <a:effectLst/>
                          <a:latin typeface="Times New Roman" panose="02020603050405020304" pitchFamily="18" charset="0"/>
                          <a:ea typeface="Calibri" panose="020F0502020204030204" pitchFamily="34" charset="0"/>
                        </a:rPr>
                        <a:t>"Tôi luôn nhớ về mẹ với niềm xúc động khôn nguôi.",</a:t>
                      </a:r>
                      <a:r>
                        <a:rPr lang="vi-VN" sz="2600" dirty="0">
                          <a:solidFill>
                            <a:schemeClr val="bg1"/>
                          </a:solidFill>
                          <a:effectLst/>
                          <a:latin typeface="Times New Roman" panose="02020603050405020304" pitchFamily="18" charset="0"/>
                          <a:ea typeface="Calibri" panose="020F0502020204030204" pitchFamily="34" charset="0"/>
                        </a:rPr>
                        <a:t> từ </a:t>
                      </a:r>
                      <a:r>
                        <a:rPr lang="vi-VN" sz="2600" i="1" dirty="0">
                          <a:solidFill>
                            <a:schemeClr val="bg1"/>
                          </a:solidFill>
                          <a:effectLst/>
                          <a:latin typeface="Times New Roman" panose="02020603050405020304" pitchFamily="18" charset="0"/>
                          <a:ea typeface="Calibri" panose="020F0502020204030204" pitchFamily="34" charset="0"/>
                        </a:rPr>
                        <a:t>xúc động</a:t>
                      </a:r>
                      <a:r>
                        <a:rPr lang="vi-VN" sz="2600" dirty="0">
                          <a:solidFill>
                            <a:schemeClr val="bg1"/>
                          </a:solidFill>
                          <a:effectLst/>
                          <a:latin typeface="Times New Roman" panose="02020603050405020304" pitchFamily="18" charset="0"/>
                          <a:ea typeface="Calibri" panose="020F0502020204030204" pitchFamily="34" charset="0"/>
                        </a:rPr>
                        <a:t> được chọn hợp lí hơn các từ khác như </a:t>
                      </a:r>
                      <a:r>
                        <a:rPr lang="vi-VN" sz="2600" i="1" dirty="0">
                          <a:solidFill>
                            <a:schemeClr val="bg1"/>
                          </a:solidFill>
                          <a:effectLst/>
                          <a:latin typeface="Times New Roman" panose="02020603050405020304" pitchFamily="18" charset="0"/>
                          <a:ea typeface="Calibri" panose="020F0502020204030204" pitchFamily="34" charset="0"/>
                        </a:rPr>
                        <a:t>cảm động</a:t>
                      </a:r>
                      <a:r>
                        <a:rPr lang="vi-VN" sz="2600" dirty="0">
                          <a:solidFill>
                            <a:schemeClr val="bg1"/>
                          </a:solidFill>
                          <a:effectLst/>
                          <a:latin typeface="Times New Roman" panose="02020603050405020304" pitchFamily="18" charset="0"/>
                          <a:ea typeface="Calibri" panose="020F0502020204030204" pitchFamily="34" charset="0"/>
                        </a:rPr>
                        <a:t> hay </a:t>
                      </a:r>
                      <a:r>
                        <a:rPr lang="vi-VN" sz="2600" i="1" dirty="0">
                          <a:solidFill>
                            <a:schemeClr val="bg1"/>
                          </a:solidFill>
                          <a:effectLst/>
                          <a:latin typeface="Times New Roman" panose="02020603050405020304" pitchFamily="18" charset="0"/>
                          <a:ea typeface="Calibri" panose="020F0502020204030204" pitchFamily="34" charset="0"/>
                        </a:rPr>
                        <a:t>xúc cảm</a:t>
                      </a:r>
                      <a:r>
                        <a:rPr lang="vi-VN" sz="2600" dirty="0">
                          <a:solidFill>
                            <a:schemeClr val="bg1"/>
                          </a:solidFill>
                          <a:effectLst/>
                          <a:latin typeface="Times New Roman" panose="02020603050405020304" pitchFamily="18" charset="0"/>
                          <a:ea typeface="Calibri" panose="020F0502020204030204" pitchFamily="34" charset="0"/>
                        </a:rPr>
                        <a:t>?</a:t>
                      </a:r>
                      <a:endParaRPr lang="en-US" sz="2600" dirty="0">
                        <a:solidFill>
                          <a:schemeClr val="bg1"/>
                        </a:solidFill>
                        <a:effectLst/>
                        <a:latin typeface="Times New Roman" panose="02020603050405020304" pitchFamily="18" charset="0"/>
                        <a:ea typeface="Calibri" panose="020F0502020204030204" pitchFamily="34" charset="0"/>
                      </a:endParaRPr>
                    </a:p>
                    <a:p>
                      <a:pPr algn="just">
                        <a:spcAft>
                          <a:spcPts val="0"/>
                        </a:spcAft>
                        <a:tabLst>
                          <a:tab pos="2110105" algn="l"/>
                        </a:tabLst>
                      </a:pPr>
                      <a:r>
                        <a:rPr lang="en-US" sz="2600" dirty="0">
                          <a:solidFill>
                            <a:schemeClr val="bg1"/>
                          </a:solidFill>
                          <a:effectLst/>
                          <a:latin typeface="Times New Roman" panose="02020603050405020304" pitchFamily="18" charset="0"/>
                          <a:ea typeface="Times New Roman" panose="02020603050405020304" pitchFamily="18" charset="0"/>
                        </a:rPr>
                        <a:t>...................................</a:t>
                      </a:r>
                    </a:p>
                    <a:p>
                      <a:pPr algn="just">
                        <a:spcAft>
                          <a:spcPts val="0"/>
                        </a:spcAft>
                        <a:tabLst>
                          <a:tab pos="2110105" algn="l"/>
                        </a:tabLst>
                      </a:pPr>
                      <a:r>
                        <a:rPr lang="en-US" sz="2600" dirty="0">
                          <a:solidFill>
                            <a:schemeClr val="bg1"/>
                          </a:solidFill>
                          <a:effectLst/>
                          <a:latin typeface="Times New Roman" panose="02020603050405020304" pitchFamily="18" charset="0"/>
                          <a:ea typeface="Times New Roman" panose="02020603050405020304" pitchFamily="18" charset="0"/>
                        </a:rPr>
                        <a:t>......................................</a:t>
                      </a:r>
                    </a:p>
                    <a:p>
                      <a:pPr algn="just">
                        <a:spcAft>
                          <a:spcPts val="0"/>
                        </a:spcAft>
                        <a:tabLst>
                          <a:tab pos="2110105" algn="l"/>
                        </a:tabLst>
                      </a:pPr>
                      <a:r>
                        <a:rPr lang="en-US" sz="2600" b="1" dirty="0">
                          <a:solidFill>
                            <a:schemeClr val="bg1"/>
                          </a:solidFill>
                          <a:effectLst/>
                          <a:latin typeface="Times New Roman" panose="02020603050405020304" pitchFamily="18" charset="0"/>
                          <a:ea typeface="Times New Roman" panose="02020603050405020304" pitchFamily="18" charset="0"/>
                        </a:rPr>
                        <a:t> </a:t>
                      </a:r>
                      <a:endParaRPr lang="en-US" sz="2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2299446"/>
                  </a:ext>
                </a:extLst>
              </a:tr>
            </a:tbl>
          </a:graphicData>
        </a:graphic>
      </p:graphicFrame>
      <p:sp>
        <p:nvSpPr>
          <p:cNvPr id="27" name="Rectangle 26"/>
          <p:cNvSpPr/>
          <p:nvPr/>
        </p:nvSpPr>
        <p:spPr>
          <a:xfrm>
            <a:off x="442458" y="1043669"/>
            <a:ext cx="2409570" cy="523220"/>
          </a:xfrm>
          <a:prstGeom prst="rect">
            <a:avLst/>
          </a:prstGeom>
        </p:spPr>
        <p:txBody>
          <a:bodyPr wrap="none">
            <a:spAutoFit/>
          </a:bodyPr>
          <a:lstStyle/>
          <a:p>
            <a:pPr algn="just">
              <a:spcAft>
                <a:spcPts val="0"/>
              </a:spcAft>
              <a:tabLst>
                <a:tab pos="2110105" algn="l"/>
              </a:tabLst>
            </a:pPr>
            <a:r>
              <a:rPr lang="pt-BR" sz="2800" b="1" dirty="0">
                <a:solidFill>
                  <a:schemeClr val="bg1"/>
                </a:solidFill>
                <a:latin typeface="Times New Roman" panose="02020603050405020304" pitchFamily="18" charset="0"/>
                <a:ea typeface="MS Mincho"/>
              </a:rPr>
              <a:t>II. Thực hành </a:t>
            </a:r>
            <a:endParaRPr lang="en-US" sz="2800" dirty="0">
              <a:solidFill>
                <a:schemeClr val="bg1"/>
              </a:solidFill>
              <a:effectLst/>
              <a:latin typeface="Times New Roman" panose="02020603050405020304" pitchFamily="18" charset="0"/>
              <a:ea typeface="Times New Roman" panose="02020603050405020304" pitchFamily="18" charset="0"/>
            </a:endParaRPr>
          </a:p>
        </p:txBody>
      </p:sp>
      <p:pic>
        <p:nvPicPr>
          <p:cNvPr id="28" name="Picture 27"/>
          <p:cNvPicPr>
            <a:picLocks noChangeAspect="1"/>
          </p:cNvPicPr>
          <p:nvPr/>
        </p:nvPicPr>
        <p:blipFill>
          <a:blip r:embed="rId7"/>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8"/>
          <a:stretch>
            <a:fillRect/>
          </a:stretch>
        </p:blipFill>
        <p:spPr>
          <a:xfrm>
            <a:off x="4208871" y="757237"/>
            <a:ext cx="3761558" cy="548042"/>
          </a:xfrm>
          <a:prstGeom prst="rect">
            <a:avLst/>
          </a:prstGeom>
        </p:spPr>
      </p:pic>
      <p:pic>
        <p:nvPicPr>
          <p:cNvPr id="34" name="Picture 33"/>
          <p:cNvPicPr>
            <a:picLocks noChangeAspect="1"/>
          </p:cNvPicPr>
          <p:nvPr/>
        </p:nvPicPr>
        <p:blipFill>
          <a:blip r:embed="rId7"/>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5" name="Rectangle 34"/>
          <p:cNvSpPr/>
          <p:nvPr/>
        </p:nvSpPr>
        <p:spPr>
          <a:xfrm>
            <a:off x="4299977" y="680459"/>
            <a:ext cx="3530134" cy="523220"/>
          </a:xfrm>
          <a:prstGeom prst="rect">
            <a:avLst/>
          </a:prstGeom>
        </p:spPr>
        <p:txBody>
          <a:bodyPr wrap="none">
            <a:spAutoFit/>
          </a:bodyPr>
          <a:lstStyle/>
          <a:p>
            <a:pPr algn="just">
              <a:spcAft>
                <a:spcPts val="0"/>
              </a:spcAft>
              <a:tabLst>
                <a:tab pos="2110105" algn="l"/>
              </a:tabLst>
            </a:pPr>
            <a:r>
              <a:rPr lang="en-US" sz="2800" b="1" dirty="0" err="1">
                <a:solidFill>
                  <a:schemeClr val="bg1"/>
                </a:solidFill>
                <a:latin typeface="Times New Roman" panose="02020603050405020304" pitchFamily="18" charset="0"/>
                <a:ea typeface="Times New Roman" panose="02020603050405020304" pitchFamily="18" charset="0"/>
              </a:rPr>
              <a:t>Phiếu</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số</a:t>
            </a:r>
            <a:r>
              <a:rPr lang="en-US" sz="2800" b="1" dirty="0">
                <a:solidFill>
                  <a:schemeClr val="bg1"/>
                </a:solidFill>
                <a:latin typeface="Times New Roman" panose="02020603050405020304" pitchFamily="18" charset="0"/>
                <a:ea typeface="Times New Roman" panose="02020603050405020304" pitchFamily="18" charset="0"/>
              </a:rPr>
              <a:t> 1: (</a:t>
            </a:r>
            <a:r>
              <a:rPr lang="en-US" sz="2800" b="1" dirty="0" err="1">
                <a:solidFill>
                  <a:schemeClr val="bg1"/>
                </a:solidFill>
                <a:latin typeface="Times New Roman" panose="02020603050405020304" pitchFamily="18" charset="0"/>
                <a:ea typeface="Times New Roman" panose="02020603050405020304" pitchFamily="18" charset="0"/>
              </a:rPr>
              <a:t>bài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tập</a:t>
            </a:r>
            <a:r>
              <a:rPr lang="en-US" sz="2800" b="1" dirty="0">
                <a:solidFill>
                  <a:schemeClr val="bg1"/>
                </a:solidFill>
                <a:latin typeface="Times New Roman" panose="02020603050405020304" pitchFamily="18" charset="0"/>
                <a:ea typeface="Times New Roman" panose="02020603050405020304" pitchFamily="18" charset="0"/>
              </a:rPr>
              <a:t> 1)</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6354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2" name="Rectangle 1"/>
          <p:cNvSpPr/>
          <p:nvPr/>
        </p:nvSpPr>
        <p:spPr>
          <a:xfrm>
            <a:off x="498916" y="1290645"/>
            <a:ext cx="5349478" cy="523220"/>
          </a:xfrm>
          <a:prstGeom prst="rect">
            <a:avLst/>
          </a:prstGeom>
        </p:spPr>
        <p:txBody>
          <a:bodyPr wrap="none">
            <a:spAutoFit/>
          </a:bodyPr>
          <a:lstStyle/>
          <a:p>
            <a:pPr algn="just">
              <a:spcAft>
                <a:spcPts val="0"/>
              </a:spcAft>
              <a:tabLst>
                <a:tab pos="2110105" algn="l"/>
              </a:tabLst>
            </a:pPr>
            <a:r>
              <a:rPr lang="pt-BR" sz="2800" b="1" dirty="0">
                <a:latin typeface="Times New Roman" panose="02020603050405020304" pitchFamily="18" charset="0"/>
                <a:ea typeface="MS Mincho"/>
              </a:rPr>
              <a:t>1. Thực hành </a:t>
            </a:r>
            <a:r>
              <a:rPr lang="en-US" sz="2800" b="1" dirty="0" err="1">
                <a:latin typeface="Times New Roman" panose="02020603050405020304" pitchFamily="18" charset="0"/>
                <a:ea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lựa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chọn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từ</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ngữ</a:t>
            </a:r>
            <a:r>
              <a:rPr lang="en-US" sz="2800" b="1" dirty="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32127" y="1754859"/>
            <a:ext cx="2396810" cy="523220"/>
          </a:xfrm>
          <a:prstGeom prst="rect">
            <a:avLst/>
          </a:prstGeom>
        </p:spPr>
        <p:txBody>
          <a:bodyPr wrap="none">
            <a:spAutoFit/>
          </a:bodyPr>
          <a:lstStyle/>
          <a:p>
            <a:r>
              <a:rPr lang="vi-VN" sz="2800" b="1" i="1" dirty="0">
                <a:solidFill>
                  <a:srgbClr val="000000"/>
                </a:solidFill>
                <a:latin typeface="Times New Roman" panose="02020603050405020304" pitchFamily="18" charset="0"/>
                <a:ea typeface="Times New Roman" panose="02020603050405020304" pitchFamily="18" charset="0"/>
              </a:rPr>
              <a:t>Bài tập 1</a:t>
            </a:r>
            <a:r>
              <a:rPr lang="en-US" sz="2800" b="1" i="1" dirty="0">
                <a:solidFill>
                  <a:srgbClr val="000000"/>
                </a:solidFill>
                <a:latin typeface="Times New Roman" panose="02020603050405020304" pitchFamily="18" charset="0"/>
                <a:ea typeface="Times New Roman" panose="02020603050405020304" pitchFamily="18" charset="0"/>
              </a:rPr>
              <a:t>/tr61. </a:t>
            </a:r>
            <a:endParaRPr lang="en-US" sz="2800" dirty="0"/>
          </a:p>
        </p:txBody>
      </p:sp>
      <p:sp>
        <p:nvSpPr>
          <p:cNvPr id="4" name="Rectangle 3"/>
          <p:cNvSpPr/>
          <p:nvPr/>
        </p:nvSpPr>
        <p:spPr>
          <a:xfrm>
            <a:off x="638103" y="2178394"/>
            <a:ext cx="10858500" cy="1384995"/>
          </a:xfrm>
          <a:prstGeom prst="rect">
            <a:avLst/>
          </a:prstGeom>
        </p:spPr>
        <p:txBody>
          <a:bodyPr>
            <a:spAutoFit/>
          </a:bodyPr>
          <a:lstStyle/>
          <a:p>
            <a:pPr>
              <a:spcAft>
                <a:spcPts val="0"/>
              </a:spcAft>
            </a:pPr>
            <a:r>
              <a:rPr lang="vi-VN" sz="2800" dirty="0">
                <a:latin typeface="Times New Roman" panose="02020603050405020304" pitchFamily="18" charset="0"/>
                <a:ea typeface="Calibri" panose="020F0502020204030204" pitchFamily="34" charset="0"/>
              </a:rPr>
              <a:t>a.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a:t>
            </a:r>
            <a:r>
              <a:rPr lang="vi-VN" sz="2800" dirty="0">
                <a:latin typeface="Times New Roman" panose="02020603050405020304" pitchFamily="18" charset="0"/>
                <a:ea typeface="Calibri" panose="020F0502020204030204" pitchFamily="34" charset="0"/>
              </a:rPr>
              <a:t> “</a:t>
            </a:r>
            <a:r>
              <a:rPr lang="vi-VN" sz="2800" i="1" dirty="0">
                <a:latin typeface="Times New Roman" panose="02020603050405020304" pitchFamily="18" charset="0"/>
                <a:ea typeface="Calibri" panose="020F0502020204030204" pitchFamily="34" charset="0"/>
              </a:rPr>
              <a:t>Nhớ các bạn trong lớp tôi ngày trước, mỗi người một vẻ, sinh động biết bao”</a:t>
            </a:r>
            <a:endParaRPr lang="en-US" sz="2800" dirty="0">
              <a:effectLst/>
              <a:latin typeface="Times New Roman" panose="02020603050405020304" pitchFamily="18" charset="0"/>
              <a:ea typeface="Calibri" panose="020F0502020204030204" pitchFamily="34" charset="0"/>
            </a:endParaRPr>
          </a:p>
        </p:txBody>
      </p:sp>
      <p:sp>
        <p:nvSpPr>
          <p:cNvPr id="20" name="Rectangle 19"/>
          <p:cNvSpPr/>
          <p:nvPr/>
        </p:nvSpPr>
        <p:spPr>
          <a:xfrm>
            <a:off x="4884865" y="683313"/>
            <a:ext cx="2409570"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S Mincho"/>
                <a:cs typeface="+mn-cs"/>
              </a:rPr>
              <a:t>II. Thực hành </a:t>
            </a:r>
            <a:endParaRPr kumimoji="0" lang="en-US"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Times New Roman" panose="02020603050405020304" pitchFamily="18" charset="0"/>
              <a:cs typeface="+mn-cs"/>
            </a:endParaRPr>
          </a:p>
        </p:txBody>
      </p:sp>
      <p:grpSp>
        <p:nvGrpSpPr>
          <p:cNvPr id="9" name="Group 8"/>
          <p:cNvGrpSpPr/>
          <p:nvPr/>
        </p:nvGrpSpPr>
        <p:grpSpPr>
          <a:xfrm>
            <a:off x="970695" y="2861897"/>
            <a:ext cx="10237910" cy="2910864"/>
            <a:chOff x="1894339" y="2816732"/>
            <a:chExt cx="10237910" cy="2910864"/>
          </a:xfrm>
        </p:grpSpPr>
        <p:sp>
          <p:nvSpPr>
            <p:cNvPr id="11" name="Freeform 10"/>
            <p:cNvSpPr/>
            <p:nvPr/>
          </p:nvSpPr>
          <p:spPr>
            <a:xfrm>
              <a:off x="5585276" y="4371177"/>
              <a:ext cx="738187" cy="793551"/>
            </a:xfrm>
            <a:custGeom>
              <a:avLst/>
              <a:gdLst/>
              <a:ahLst/>
              <a:cxnLst/>
              <a:rect l="0" t="0" r="0" b="0"/>
              <a:pathLst>
                <a:path>
                  <a:moveTo>
                    <a:pt x="0" y="0"/>
                  </a:moveTo>
                  <a:lnTo>
                    <a:pt x="369093" y="0"/>
                  </a:lnTo>
                  <a:lnTo>
                    <a:pt x="369093" y="793551"/>
                  </a:lnTo>
                  <a:lnTo>
                    <a:pt x="738187" y="793551"/>
                  </a:lnTo>
                </a:path>
              </a:pathLst>
            </a:custGeom>
            <a:noFill/>
            <a:ln w="28575">
              <a:solidFill>
                <a:schemeClr val="accent4">
                  <a:lumMod val="50000"/>
                </a:schemeClr>
              </a:solidFill>
            </a:ln>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2" name="Freeform 11"/>
            <p:cNvSpPr/>
            <p:nvPr/>
          </p:nvSpPr>
          <p:spPr>
            <a:xfrm>
              <a:off x="5585276" y="3577625"/>
              <a:ext cx="738187" cy="793551"/>
            </a:xfrm>
            <a:custGeom>
              <a:avLst/>
              <a:gdLst/>
              <a:ahLst/>
              <a:cxnLst/>
              <a:rect l="0" t="0" r="0" b="0"/>
              <a:pathLst>
                <a:path>
                  <a:moveTo>
                    <a:pt x="0" y="793551"/>
                  </a:moveTo>
                  <a:lnTo>
                    <a:pt x="369093" y="793551"/>
                  </a:lnTo>
                  <a:lnTo>
                    <a:pt x="369093" y="0"/>
                  </a:lnTo>
                  <a:lnTo>
                    <a:pt x="738187" y="0"/>
                  </a:lnTo>
                </a:path>
              </a:pathLst>
            </a:custGeom>
            <a:noFill/>
            <a:ln w="28575">
              <a:solidFill>
                <a:schemeClr val="accent4">
                  <a:lumMod val="50000"/>
                </a:schemeClr>
              </a:solidFill>
            </a:ln>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6" name="Freeform 15"/>
            <p:cNvSpPr/>
            <p:nvPr/>
          </p:nvSpPr>
          <p:spPr>
            <a:xfrm>
              <a:off x="1894339" y="3546940"/>
              <a:ext cx="3690937" cy="1529718"/>
            </a:xfrm>
            <a:custGeom>
              <a:avLst/>
              <a:gdLst>
                <a:gd name="connsiteX0" fmla="*/ 0 w 3690937"/>
                <a:gd name="connsiteY0" fmla="*/ 0 h 1125735"/>
                <a:gd name="connsiteX1" fmla="*/ 3690937 w 3690937"/>
                <a:gd name="connsiteY1" fmla="*/ 0 h 1125735"/>
                <a:gd name="connsiteX2" fmla="*/ 3690937 w 3690937"/>
                <a:gd name="connsiteY2" fmla="*/ 1125735 h 1125735"/>
                <a:gd name="connsiteX3" fmla="*/ 0 w 3690937"/>
                <a:gd name="connsiteY3" fmla="*/ 1125735 h 1125735"/>
                <a:gd name="connsiteX4" fmla="*/ 0 w 3690937"/>
                <a:gd name="connsiteY4" fmla="*/ 0 h 112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37" h="1125735">
                  <a:moveTo>
                    <a:pt x="0" y="0"/>
                  </a:moveTo>
                  <a:lnTo>
                    <a:pt x="3690937" y="0"/>
                  </a:lnTo>
                  <a:lnTo>
                    <a:pt x="3690937" y="1125735"/>
                  </a:lnTo>
                  <a:lnTo>
                    <a:pt x="0" y="1125735"/>
                  </a:lnTo>
                  <a:lnTo>
                    <a:pt x="0" y="0"/>
                  </a:lnTo>
                  <a:close/>
                </a:path>
              </a:pathLst>
            </a:custGeom>
            <a:ln w="28575">
              <a:solidFill>
                <a:schemeClr val="accent4">
                  <a:lumMod val="50000"/>
                </a:schemeClr>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K</a:t>
              </a:r>
              <a:r>
                <a:rPr lang="vi-VN" sz="2400" kern="1200" dirty="0">
                  <a:latin typeface="Times New Roman" panose="02020603050405020304" pitchFamily="18" charset="0"/>
                  <a:cs typeface="Times New Roman" panose="02020603050405020304" pitchFamily="18" charset="0"/>
                </a:rPr>
                <a:t>hông thể dùng từ ‘</a:t>
              </a:r>
              <a:r>
                <a:rPr lang="vi-VN" sz="2400" i="1" kern="1200" dirty="0">
                  <a:latin typeface="Times New Roman" panose="02020603050405020304" pitchFamily="18" charset="0"/>
                  <a:cs typeface="Times New Roman" panose="02020603050405020304" pitchFamily="18" charset="0"/>
                </a:rPr>
                <a:t>kiểu</a:t>
              </a:r>
              <a:r>
                <a:rPr lang="vi-VN" sz="2400" kern="1200" dirty="0">
                  <a:latin typeface="Times New Roman" panose="02020603050405020304" pitchFamily="18" charset="0"/>
                  <a:cs typeface="Times New Roman" panose="02020603050405020304" pitchFamily="18" charset="0"/>
                </a:rPr>
                <a:t>” để thay cho từ “</a:t>
              </a:r>
              <a:r>
                <a:rPr lang="vi-VN" sz="2400" i="1" kern="1200" dirty="0">
                  <a:latin typeface="Times New Roman" panose="02020603050405020304" pitchFamily="18" charset="0"/>
                  <a:cs typeface="Times New Roman" panose="02020603050405020304" pitchFamily="18" charset="0"/>
                </a:rPr>
                <a:t>vẻ”</a:t>
              </a:r>
              <a:r>
                <a:rPr lang="vi-VN" sz="2400" kern="1200" dirty="0">
                  <a:latin typeface="Times New Roman" panose="02020603050405020304" pitchFamily="18" charset="0"/>
                  <a:cs typeface="Times New Roman" panose="02020603050405020304" pitchFamily="18" charset="0"/>
                </a:rPr>
                <a:t> được</a:t>
              </a:r>
              <a:r>
                <a:rPr lang="en-US" sz="2400" kern="1200" dirty="0">
                  <a:latin typeface="Times New Roman" panose="02020603050405020304" pitchFamily="18" charset="0"/>
                  <a:cs typeface="Times New Roman" panose="02020603050405020304" pitchFamily="18" charset="0"/>
                </a:rPr>
                <a:t>. Hai</a:t>
              </a:r>
              <a:r>
                <a:rPr lang="vi-VN" sz="2400" kern="1200" dirty="0">
                  <a:latin typeface="Times New Roman" panose="02020603050405020304" pitchFamily="18" charset="0"/>
                  <a:cs typeface="Times New Roman" panose="02020603050405020304" pitchFamily="18" charset="0"/>
                </a:rPr>
                <a:t> từ này tuy gần nghĩa nhưng vẫn có những nét khác nhau.</a:t>
              </a:r>
              <a:endParaRPr lang="en-US" sz="2400" kern="1200" dirty="0">
                <a:latin typeface="Times New Roman" panose="02020603050405020304" pitchFamily="18" charset="0"/>
                <a:cs typeface="Times New Roman" panose="02020603050405020304" pitchFamily="18" charset="0"/>
              </a:endParaRPr>
            </a:p>
          </p:txBody>
        </p:sp>
        <p:sp>
          <p:nvSpPr>
            <p:cNvPr id="17" name="Freeform 16"/>
            <p:cNvSpPr/>
            <p:nvPr/>
          </p:nvSpPr>
          <p:spPr>
            <a:xfrm>
              <a:off x="6323463" y="2816732"/>
              <a:ext cx="5808786" cy="1574607"/>
            </a:xfrm>
            <a:custGeom>
              <a:avLst/>
              <a:gdLst>
                <a:gd name="connsiteX0" fmla="*/ 0 w 3690937"/>
                <a:gd name="connsiteY0" fmla="*/ 0 h 1125735"/>
                <a:gd name="connsiteX1" fmla="*/ 3690937 w 3690937"/>
                <a:gd name="connsiteY1" fmla="*/ 0 h 1125735"/>
                <a:gd name="connsiteX2" fmla="*/ 3690937 w 3690937"/>
                <a:gd name="connsiteY2" fmla="*/ 1125735 h 1125735"/>
                <a:gd name="connsiteX3" fmla="*/ 0 w 3690937"/>
                <a:gd name="connsiteY3" fmla="*/ 1125735 h 1125735"/>
                <a:gd name="connsiteX4" fmla="*/ 0 w 3690937"/>
                <a:gd name="connsiteY4" fmla="*/ 0 h 112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37" h="1125735">
                  <a:moveTo>
                    <a:pt x="0" y="0"/>
                  </a:moveTo>
                  <a:lnTo>
                    <a:pt x="3690937" y="0"/>
                  </a:lnTo>
                  <a:lnTo>
                    <a:pt x="3690937" y="1125735"/>
                  </a:lnTo>
                  <a:lnTo>
                    <a:pt x="0" y="1125735"/>
                  </a:lnTo>
                  <a:lnTo>
                    <a:pt x="0" y="0"/>
                  </a:lnTo>
                  <a:close/>
                </a:path>
              </a:pathLst>
            </a:custGeom>
            <a:ln w="28575">
              <a:solidFill>
                <a:schemeClr val="accent4">
                  <a:lumMod val="50000"/>
                </a:schemeClr>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2400" kern="1200" dirty="0">
                  <a:latin typeface="Times New Roman" panose="02020603050405020304" pitchFamily="18" charset="0"/>
                  <a:cs typeface="Times New Roman" panose="02020603050405020304" pitchFamily="18" charset="0"/>
                </a:rPr>
                <a:t>Từ </a:t>
              </a:r>
              <a:r>
                <a:rPr lang="vi-VN" sz="2400" i="1" kern="1200" dirty="0">
                  <a:latin typeface="Times New Roman" panose="02020603050405020304" pitchFamily="18" charset="0"/>
                  <a:cs typeface="Times New Roman" panose="02020603050405020304" pitchFamily="18" charset="0"/>
                </a:rPr>
                <a:t>“kiểu”</a:t>
              </a:r>
              <a:r>
                <a:rPr lang="vi-VN" sz="2400" kern="1200" dirty="0">
                  <a:latin typeface="Times New Roman" panose="02020603050405020304" pitchFamily="18" charset="0"/>
                  <a:cs typeface="Times New Roman" panose="02020603050405020304" pitchFamily="18" charset="0"/>
                </a:rPr>
                <a:t> thường dùng để nói về hành động của con người (</a:t>
              </a:r>
              <a:r>
                <a:rPr lang="vi-VN" sz="2400" i="1" kern="1200" dirty="0">
                  <a:latin typeface="Times New Roman" panose="02020603050405020304" pitchFamily="18" charset="0"/>
                  <a:cs typeface="Times New Roman" panose="02020603050405020304" pitchFamily="18" charset="0"/>
                </a:rPr>
                <a:t>kiểu ăn nói, kiểu đi đứng, kiểu ăn mặc</a:t>
              </a:r>
              <a:r>
                <a:rPr lang="vi-VN" sz="2400" kern="1200" dirty="0">
                  <a:latin typeface="Times New Roman" panose="02020603050405020304" pitchFamily="18" charset="0"/>
                  <a:cs typeface="Times New Roman" panose="02020603050405020304" pitchFamily="18" charset="0"/>
                </a:rPr>
                <a:t>,…) hoặc một dạng riêng của đối tượng (</a:t>
              </a:r>
              <a:r>
                <a:rPr lang="vi-VN" sz="2400" i="1" kern="1200" dirty="0">
                  <a:latin typeface="Times New Roman" panose="02020603050405020304" pitchFamily="18" charset="0"/>
                  <a:cs typeface="Times New Roman" panose="02020603050405020304" pitchFamily="18" charset="0"/>
                </a:rPr>
                <a:t>kiểu nhà, kiểu quần áo, kiểu tóc, kiểu bài, </a:t>
              </a:r>
              <a:r>
                <a:rPr lang="vi-VN" sz="240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sp>
          <p:nvSpPr>
            <p:cNvPr id="18" name="Freeform 17"/>
            <p:cNvSpPr/>
            <p:nvPr/>
          </p:nvSpPr>
          <p:spPr>
            <a:xfrm>
              <a:off x="6323463" y="4601861"/>
              <a:ext cx="5808786" cy="1125735"/>
            </a:xfrm>
            <a:custGeom>
              <a:avLst/>
              <a:gdLst>
                <a:gd name="connsiteX0" fmla="*/ 0 w 3690937"/>
                <a:gd name="connsiteY0" fmla="*/ 0 h 1125735"/>
                <a:gd name="connsiteX1" fmla="*/ 3690937 w 3690937"/>
                <a:gd name="connsiteY1" fmla="*/ 0 h 1125735"/>
                <a:gd name="connsiteX2" fmla="*/ 3690937 w 3690937"/>
                <a:gd name="connsiteY2" fmla="*/ 1125735 h 1125735"/>
                <a:gd name="connsiteX3" fmla="*/ 0 w 3690937"/>
                <a:gd name="connsiteY3" fmla="*/ 1125735 h 1125735"/>
                <a:gd name="connsiteX4" fmla="*/ 0 w 3690937"/>
                <a:gd name="connsiteY4" fmla="*/ 0 h 112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37" h="1125735">
                  <a:moveTo>
                    <a:pt x="0" y="0"/>
                  </a:moveTo>
                  <a:lnTo>
                    <a:pt x="3690937" y="0"/>
                  </a:lnTo>
                  <a:lnTo>
                    <a:pt x="3690937" y="1125735"/>
                  </a:lnTo>
                  <a:lnTo>
                    <a:pt x="0" y="1125735"/>
                  </a:lnTo>
                  <a:lnTo>
                    <a:pt x="0" y="0"/>
                  </a:lnTo>
                  <a:close/>
                </a:path>
              </a:pathLst>
            </a:custGeom>
            <a:ln w="28575">
              <a:solidFill>
                <a:schemeClr val="accent4">
                  <a:lumMod val="50000"/>
                </a:schemeClr>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2400" kern="1200" dirty="0">
                  <a:latin typeface="Times New Roman" panose="02020603050405020304" pitchFamily="18" charset="0"/>
                  <a:cs typeface="Times New Roman" panose="02020603050405020304" pitchFamily="18" charset="0"/>
                </a:rPr>
                <a:t>Từ </a:t>
              </a:r>
              <a:r>
                <a:rPr lang="vi-VN" sz="2400" i="1" kern="1200" dirty="0">
                  <a:latin typeface="Times New Roman" panose="02020603050405020304" pitchFamily="18" charset="0"/>
                  <a:cs typeface="Times New Roman" panose="02020603050405020304" pitchFamily="18" charset="0"/>
                </a:rPr>
                <a:t>“vẻ</a:t>
              </a:r>
              <a:r>
                <a:rPr lang="vi-VN" sz="2400" kern="1200" dirty="0">
                  <a:latin typeface="Times New Roman" panose="02020603050405020304" pitchFamily="18" charset="0"/>
                  <a:cs typeface="Times New Roman" panose="02020603050405020304" pitchFamily="18" charset="0"/>
                </a:rPr>
                <a:t>” dùng để chỉ đặc điểm, tính cách của con người (</a:t>
              </a:r>
              <a:r>
                <a:rPr lang="vi-VN" sz="2400" i="1" kern="1200" dirty="0">
                  <a:latin typeface="Times New Roman" panose="02020603050405020304" pitchFamily="18" charset="0"/>
                  <a:cs typeface="Times New Roman" panose="02020603050405020304" pitchFamily="18" charset="0"/>
                </a:rPr>
                <a:t>vẻ trầm ngâm, vẻ sôi nổi, vẻ lo lắng,...)</a:t>
              </a:r>
              <a:endParaRPr lang="en-US" sz="24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3356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2" name="Rectangle 1"/>
          <p:cNvSpPr/>
          <p:nvPr/>
        </p:nvSpPr>
        <p:spPr>
          <a:xfrm>
            <a:off x="498916" y="1290645"/>
            <a:ext cx="5349478"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1. Thực hành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lựa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32127" y="1754859"/>
            <a:ext cx="23968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Bài tập 1</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/tr61.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p:cNvSpPr/>
          <p:nvPr/>
        </p:nvSpPr>
        <p:spPr>
          <a:xfrm>
            <a:off x="4884865" y="683313"/>
            <a:ext cx="2409570"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S Mincho"/>
                <a:cs typeface="+mn-cs"/>
              </a:rPr>
              <a:t>II. Thực hành </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60400" y="2249850"/>
            <a:ext cx="10858500" cy="1384995"/>
          </a:xfrm>
          <a:prstGeom prst="rect">
            <a:avLst/>
          </a:prstGeom>
        </p:spPr>
        <p:txBody>
          <a:bodyPr>
            <a:spAutoFit/>
          </a:bodyPr>
          <a:lstStyle/>
          <a:p>
            <a:pPr algn="just"/>
            <a:r>
              <a:rPr lang="en-US" sz="2800" dirty="0">
                <a:solidFill>
                  <a:srgbClr val="000000"/>
                </a:solidFill>
                <a:latin typeface="Times New Roman" panose="02020603050405020304" pitchFamily="18" charset="0"/>
                <a:ea typeface="Calibri" panose="020F0502020204030204" pitchFamily="34" charset="0"/>
              </a:rPr>
              <a:t>b.</a:t>
            </a:r>
            <a:r>
              <a:rPr lang="vi-VN" sz="2800" dirty="0">
                <a:latin typeface="Times New Roman" panose="02020603050405020304" pitchFamily="18" charset="0"/>
                <a:ea typeface="Calibri" panose="020F0502020204030204" pitchFamily="34" charset="0"/>
              </a:rPr>
              <a:t> Từ “</a:t>
            </a:r>
            <a:r>
              <a:rPr lang="vi-VN" sz="2800" i="1" dirty="0">
                <a:latin typeface="Times New Roman" panose="02020603050405020304" pitchFamily="18" charset="0"/>
                <a:ea typeface="Calibri" panose="020F0502020204030204" pitchFamily="34" charset="0"/>
              </a:rPr>
              <a:t>khuất”</a:t>
            </a:r>
            <a:r>
              <a:rPr lang="vi-VN" sz="2800" dirty="0">
                <a:latin typeface="Times New Roman" panose="02020603050405020304" pitchFamily="18" charset="0"/>
                <a:ea typeface="Calibri" panose="020F0502020204030204" pitchFamily="34" charset="0"/>
              </a:rPr>
              <a:t> dùng trong câu</a:t>
            </a:r>
            <a:r>
              <a:rPr lang="en-US" sz="2800" dirty="0">
                <a:latin typeface="Times New Roman" panose="02020603050405020304" pitchFamily="18" charset="0"/>
                <a:ea typeface="Calibri" panose="020F0502020204030204" pitchFamily="34" charset="0"/>
              </a:rPr>
              <a:t>: </a:t>
            </a:r>
            <a:r>
              <a:rPr lang="en-US" sz="2800" i="1" dirty="0">
                <a:latin typeface="Times New Roman" panose="02020603050405020304" pitchFamily="18" charset="0"/>
                <a:ea typeface="Calibri" panose="020F0502020204030204" pitchFamily="34" charset="0"/>
              </a:rPr>
              <a:t>“</a:t>
            </a:r>
            <a:r>
              <a:rPr lang="en-US" sz="2800" i="1" dirty="0" err="1">
                <a:latin typeface="Times New Roman" panose="02020603050405020304" pitchFamily="18" charset="0"/>
                <a:ea typeface="Calibri" panose="020F0502020204030204" pitchFamily="34" charset="0"/>
              </a:rPr>
              <a:t>Giờ</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đây</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mẹ</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tôi</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đã</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khuất</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và</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tôi</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cũng</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đã</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lớn</a:t>
            </a:r>
            <a:r>
              <a:rPr lang="en-US" sz="2800" i="1"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vi-VN" sz="2800" dirty="0">
                <a:latin typeface="Times New Roman" panose="02020603050405020304" pitchFamily="18" charset="0"/>
                <a:ea typeface="Calibri" panose="020F0502020204030204" pitchFamily="34" charset="0"/>
              </a:rPr>
              <a:t> phù hợp hơn so với một số từ khác cũng có nghĩa là “chết” như: mất, từ trần, hi sinh</a:t>
            </a:r>
            <a:r>
              <a:rPr lang="en-US"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rotWithShape="1">
          <a:blip r:embed="rId7"/>
          <a:srcRect l="2419" t="14798" r="2662" b="22540"/>
          <a:stretch/>
        </p:blipFill>
        <p:spPr>
          <a:xfrm>
            <a:off x="1309547" y="3709343"/>
            <a:ext cx="4590026" cy="2383631"/>
          </a:xfrm>
          <a:prstGeom prst="rect">
            <a:avLst/>
          </a:prstGeom>
        </p:spPr>
      </p:pic>
      <p:sp>
        <p:nvSpPr>
          <p:cNvPr id="10" name="Rectangle 9"/>
          <p:cNvSpPr/>
          <p:nvPr/>
        </p:nvSpPr>
        <p:spPr>
          <a:xfrm>
            <a:off x="1554909" y="3936026"/>
            <a:ext cx="4285672" cy="1938992"/>
          </a:xfrm>
          <a:prstGeom prst="rect">
            <a:avLst/>
          </a:prstGeom>
        </p:spPr>
        <p:txBody>
          <a:bodyPr wrap="square">
            <a:spAutoFit/>
          </a:bodyPr>
          <a:lstStyle/>
          <a:p>
            <a:pPr>
              <a:spcAft>
                <a:spcPts val="0"/>
              </a:spcAft>
            </a:pPr>
            <a:r>
              <a:rPr lang="vi-VN" sz="2400" dirty="0">
                <a:latin typeface="Times New Roman" panose="02020603050405020304" pitchFamily="18" charset="0"/>
                <a:ea typeface="Calibri" panose="020F0502020204030204" pitchFamily="34" charset="0"/>
              </a:rPr>
              <a:t>Từ “</a:t>
            </a:r>
            <a:r>
              <a:rPr lang="vi-VN" sz="2400" i="1" dirty="0">
                <a:latin typeface="Times New Roman" panose="02020603050405020304" pitchFamily="18" charset="0"/>
                <a:ea typeface="Calibri" panose="020F0502020204030204" pitchFamily="34" charset="0"/>
              </a:rPr>
              <a:t>khuất</a:t>
            </a:r>
            <a:r>
              <a:rPr lang="vi-VN" sz="2400" dirty="0">
                <a:latin typeface="Times New Roman" panose="02020603050405020304" pitchFamily="18" charset="0"/>
                <a:ea typeface="Calibri" panose="020F0502020204030204" pitchFamily="34" charset="0"/>
              </a:rPr>
              <a:t>” dùng trong câu </a:t>
            </a:r>
            <a:r>
              <a:rPr lang="en-US" sz="2400" i="1" dirty="0">
                <a:latin typeface="Times New Roman" panose="02020603050405020304" pitchFamily="18" charset="0"/>
                <a:ea typeface="Calibri" panose="020F0502020204030204" pitchFamily="34" charset="0"/>
              </a:rPr>
              <a:t>“</a:t>
            </a:r>
            <a:r>
              <a:rPr lang="en-US" sz="2400" i="1" dirty="0" err="1">
                <a:latin typeface="Times New Roman" panose="02020603050405020304" pitchFamily="18" charset="0"/>
                <a:ea typeface="Calibri" panose="020F0502020204030204" pitchFamily="34" charset="0"/>
              </a:rPr>
              <a:t>Giờ</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đây</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mẹ</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tôi</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đã</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khuất</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và</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tôi</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cũng</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đã</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lớn</a:t>
            </a:r>
            <a:r>
              <a:rPr lang="en-US" sz="2400" i="1" dirty="0">
                <a:latin typeface="Times New Roman" panose="02020603050405020304" pitchFamily="18" charset="0"/>
                <a:ea typeface="Calibri" panose="020F0502020204030204" pitchFamily="34" charset="0"/>
              </a:rPr>
              <a:t>”</a:t>
            </a:r>
            <a:r>
              <a:rPr lang="vi-VN" sz="2400" dirty="0">
                <a:latin typeface="Times New Roman" panose="02020603050405020304" pitchFamily="18" charset="0"/>
                <a:ea typeface="Calibri" panose="020F0502020204030204" pitchFamily="34" charset="0"/>
              </a:rPr>
              <a:t> phù hợp hơn so với một số từ khác cũng có nghĩa là “chết” như: mất, từ trần, hi sinh. </a:t>
            </a:r>
            <a:endParaRPr lang="en-US" sz="2400" dirty="0">
              <a:effectLst/>
              <a:latin typeface="Times New Roman" panose="02020603050405020304" pitchFamily="18" charset="0"/>
              <a:ea typeface="Calibri" panose="020F0502020204030204" pitchFamily="34" charset="0"/>
            </a:endParaRPr>
          </a:p>
        </p:txBody>
      </p:sp>
      <p:pic>
        <p:nvPicPr>
          <p:cNvPr id="26" name="Picture 25"/>
          <p:cNvPicPr>
            <a:picLocks noChangeAspect="1"/>
          </p:cNvPicPr>
          <p:nvPr/>
        </p:nvPicPr>
        <p:blipFill rotWithShape="1">
          <a:blip r:embed="rId7"/>
          <a:srcRect l="2419" t="14798" r="2662" b="22540"/>
          <a:stretch/>
        </p:blipFill>
        <p:spPr>
          <a:xfrm>
            <a:off x="6279727" y="3670565"/>
            <a:ext cx="4590026" cy="2383631"/>
          </a:xfrm>
          <a:prstGeom prst="rect">
            <a:avLst/>
          </a:prstGeom>
        </p:spPr>
      </p:pic>
      <p:sp>
        <p:nvSpPr>
          <p:cNvPr id="19" name="Rectangle 18"/>
          <p:cNvSpPr/>
          <p:nvPr/>
        </p:nvSpPr>
        <p:spPr>
          <a:xfrm>
            <a:off x="6569190" y="4086973"/>
            <a:ext cx="4218037" cy="1569660"/>
          </a:xfrm>
          <a:prstGeom prst="rect">
            <a:avLst/>
          </a:prstGeom>
        </p:spPr>
        <p:txBody>
          <a:bodyPr wrap="square">
            <a:spAutoFit/>
          </a:bodyPr>
          <a:lstStyle/>
          <a:p>
            <a:pPr>
              <a:spcAft>
                <a:spcPts val="0"/>
              </a:spcAft>
            </a:pPr>
            <a:r>
              <a:rPr lang="vi-VN" sz="2400" dirty="0">
                <a:latin typeface="Times New Roman" panose="02020603050405020304" pitchFamily="18" charset="0"/>
                <a:ea typeface="Calibri" panose="020F0502020204030204" pitchFamily="34" charset="0"/>
              </a:rPr>
              <a:t>Nhắc đến cái chết của mẹ, người con dùng từ “</a:t>
            </a:r>
            <a:r>
              <a:rPr lang="vi-VN" sz="2400" i="1" dirty="0">
                <a:latin typeface="Times New Roman" panose="02020603050405020304" pitchFamily="18" charset="0"/>
                <a:ea typeface="Calibri" panose="020F0502020204030204" pitchFamily="34" charset="0"/>
              </a:rPr>
              <a:t>khuất</a:t>
            </a:r>
            <a:r>
              <a:rPr lang="vi-VN" sz="2400" dirty="0">
                <a:latin typeface="Times New Roman" panose="02020603050405020304" pitchFamily="18" charset="0"/>
                <a:ea typeface="Calibri" panose="020F0502020204030204" pitchFamily="34" charset="0"/>
              </a:rPr>
              <a:t>” thể hiện cách nói giảm, nhằm giấu bớt nỗi đau mất mát.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7202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in)">
                                      <p:cBhvr>
                                        <p:cTn id="20" dur="2000"/>
                                        <p:tgtEl>
                                          <p:spTgt spid="19"/>
                                        </p:tgtEl>
                                      </p:cBhvr>
                                    </p:animEffect>
                                  </p:childTnLst>
                                </p:cTn>
                              </p:par>
                              <p:par>
                                <p:cTn id="21" presetID="6" presetClass="entr" presetSubtype="16"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circle(in)">
                                      <p:cBhvr>
                                        <p:cTn id="2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2" name="Rectangle 1"/>
          <p:cNvSpPr/>
          <p:nvPr/>
        </p:nvSpPr>
        <p:spPr>
          <a:xfrm>
            <a:off x="498916" y="1290645"/>
            <a:ext cx="5349478"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1. Thực hành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lựa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32127" y="1754859"/>
            <a:ext cx="23968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Bài tập 1</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/tr61.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p:cNvSpPr/>
          <p:nvPr/>
        </p:nvSpPr>
        <p:spPr>
          <a:xfrm>
            <a:off x="4884865" y="683313"/>
            <a:ext cx="2409570"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S Mincho"/>
                <a:cs typeface="+mn-cs"/>
              </a:rPr>
              <a:t>II. Thực hành </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532127" y="2111702"/>
            <a:ext cx="10858500" cy="954107"/>
          </a:xfrm>
          <a:prstGeom prst="rect">
            <a:avLst/>
          </a:prstGeom>
        </p:spPr>
        <p:txBody>
          <a:bodyPr>
            <a:spAutoFit/>
          </a:bodyPr>
          <a:lstStyle/>
          <a:p>
            <a:pPr>
              <a:spcAft>
                <a:spcPts val="0"/>
              </a:spcAft>
            </a:pPr>
            <a:r>
              <a:rPr lang="vi-VN" sz="2800" dirty="0">
                <a:latin typeface="Times New Roman" panose="02020603050405020304" pitchFamily="18" charset="0"/>
                <a:ea typeface="Calibri" panose="020F0502020204030204" pitchFamily="34" charset="0"/>
              </a:rPr>
              <a:t>c. Vì sao trong câu </a:t>
            </a:r>
            <a:r>
              <a:rPr lang="vi-VN" sz="2800" i="1" dirty="0">
                <a:latin typeface="Times New Roman" panose="02020603050405020304" pitchFamily="18" charset="0"/>
                <a:ea typeface="Calibri" panose="020F0502020204030204" pitchFamily="34" charset="0"/>
              </a:rPr>
              <a:t>"Tôi luôn nhớ về mẹ với niềm xúc động khôn nguôi.",</a:t>
            </a:r>
            <a:r>
              <a:rPr lang="vi-VN" sz="2800" dirty="0">
                <a:latin typeface="Times New Roman" panose="02020603050405020304" pitchFamily="18" charset="0"/>
                <a:ea typeface="Calibri" panose="020F0502020204030204" pitchFamily="34" charset="0"/>
              </a:rPr>
              <a:t> từ </a:t>
            </a:r>
            <a:r>
              <a:rPr lang="vi-VN" sz="2800" i="1" dirty="0">
                <a:latin typeface="Times New Roman" panose="02020603050405020304" pitchFamily="18" charset="0"/>
                <a:ea typeface="Calibri" panose="020F0502020204030204" pitchFamily="34" charset="0"/>
              </a:rPr>
              <a:t>xúc động</a:t>
            </a:r>
            <a:r>
              <a:rPr lang="vi-VN" sz="2800" dirty="0">
                <a:latin typeface="Times New Roman" panose="02020603050405020304" pitchFamily="18" charset="0"/>
                <a:ea typeface="Calibri" panose="020F0502020204030204" pitchFamily="34" charset="0"/>
              </a:rPr>
              <a:t> được chọn hợp lí hơn các từ khác như </a:t>
            </a:r>
            <a:r>
              <a:rPr lang="vi-VN" sz="2800" i="1" dirty="0">
                <a:latin typeface="Times New Roman" panose="02020603050405020304" pitchFamily="18" charset="0"/>
                <a:ea typeface="Calibri" panose="020F0502020204030204" pitchFamily="34" charset="0"/>
              </a:rPr>
              <a:t>cảm động</a:t>
            </a:r>
            <a:r>
              <a:rPr lang="vi-VN" sz="2800" dirty="0">
                <a:latin typeface="Times New Roman" panose="02020603050405020304" pitchFamily="18" charset="0"/>
                <a:ea typeface="Calibri" panose="020F0502020204030204" pitchFamily="34" charset="0"/>
              </a:rPr>
              <a:t> hay </a:t>
            </a:r>
            <a:r>
              <a:rPr lang="vi-VN" sz="2800" i="1" dirty="0">
                <a:latin typeface="Times New Roman" panose="02020603050405020304" pitchFamily="18" charset="0"/>
                <a:ea typeface="Calibri" panose="020F0502020204030204" pitchFamily="34" charset="0"/>
              </a:rPr>
              <a:t>xúc cảm</a:t>
            </a:r>
            <a:r>
              <a:rPr lang="vi-VN"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grpSp>
        <p:nvGrpSpPr>
          <p:cNvPr id="21" name="Group 20"/>
          <p:cNvGrpSpPr/>
          <p:nvPr/>
        </p:nvGrpSpPr>
        <p:grpSpPr>
          <a:xfrm>
            <a:off x="841544" y="3081511"/>
            <a:ext cx="5025808" cy="2947814"/>
            <a:chOff x="841544" y="3081511"/>
            <a:chExt cx="5025808" cy="2947814"/>
          </a:xfrm>
        </p:grpSpPr>
        <p:pic>
          <p:nvPicPr>
            <p:cNvPr id="9" name="Picture 8"/>
            <p:cNvPicPr>
              <a:picLocks noChangeAspect="1"/>
            </p:cNvPicPr>
            <p:nvPr/>
          </p:nvPicPr>
          <p:blipFill rotWithShape="1">
            <a:blip r:embed="rId7"/>
            <a:srcRect l="8158" t="10196" r="9497" b="10469"/>
            <a:stretch/>
          </p:blipFill>
          <p:spPr>
            <a:xfrm>
              <a:off x="1192114" y="3218208"/>
              <a:ext cx="4630994" cy="2811117"/>
            </a:xfrm>
            <a:prstGeom prst="rect">
              <a:avLst/>
            </a:prstGeom>
          </p:spPr>
        </p:pic>
        <p:sp>
          <p:nvSpPr>
            <p:cNvPr id="11" name="Rectangle 10"/>
            <p:cNvSpPr/>
            <p:nvPr/>
          </p:nvSpPr>
          <p:spPr>
            <a:xfrm>
              <a:off x="1424810" y="3661171"/>
              <a:ext cx="4442542" cy="1815882"/>
            </a:xfrm>
            <a:prstGeom prst="rect">
              <a:avLst/>
            </a:prstGeom>
          </p:spPr>
          <p:txBody>
            <a:bodyPr wrap="square">
              <a:spAutoFit/>
            </a:bodyPr>
            <a:lstStyle/>
            <a:p>
              <a:pPr>
                <a:spcAft>
                  <a:spcPts val="0"/>
                </a:spcAft>
              </a:pPr>
              <a:r>
                <a:rPr lang="vi-VN" sz="2800" dirty="0">
                  <a:latin typeface="Times New Roman" panose="02020603050405020304" pitchFamily="18" charset="0"/>
                  <a:ea typeface="Calibri" panose="020F0502020204030204" pitchFamily="34" charset="0"/>
                </a:rPr>
                <a:t>Trong </a:t>
              </a:r>
              <a:r>
                <a:rPr lang="en-US" sz="2800" dirty="0">
                  <a:latin typeface="Times New Roman" panose="02020603050405020304" pitchFamily="18" charset="0"/>
                  <a:ea typeface="Calibri" panose="020F0502020204030204" pitchFamily="34" charset="0"/>
                </a:rPr>
                <a:t>t</a:t>
              </a:r>
              <a:r>
                <a:rPr lang="vi-VN" sz="2800" dirty="0">
                  <a:latin typeface="Times New Roman" panose="02020603050405020304" pitchFamily="18" charset="0"/>
                  <a:ea typeface="Calibri" panose="020F0502020204030204" pitchFamily="34" charset="0"/>
                </a:rPr>
                <a:t>iếng Việt, “</a:t>
              </a:r>
              <a:r>
                <a:rPr lang="vi-VN" sz="2800" i="1" dirty="0">
                  <a:latin typeface="Times New Roman" panose="02020603050405020304" pitchFamily="18" charset="0"/>
                  <a:ea typeface="Calibri" panose="020F0502020204030204" pitchFamily="34" charset="0"/>
                </a:rPr>
                <a:t>xúc động, cảm xúc, xúc cảm</a:t>
              </a:r>
              <a:r>
                <a:rPr lang="vi-VN" sz="2800" dirty="0">
                  <a:latin typeface="Times New Roman" panose="02020603050405020304" pitchFamily="18" charset="0"/>
                  <a:ea typeface="Calibri" panose="020F0502020204030204" pitchFamily="34" charset="0"/>
                </a:rPr>
                <a:t>” là những từ gần nghĩa chứ không hoàn toàn đồng nghĩa với nhau.</a:t>
              </a:r>
              <a:endParaRPr lang="en-US" sz="2800" dirty="0">
                <a:effectLst/>
                <a:latin typeface="Times New Roman" panose="02020603050405020304" pitchFamily="18" charset="0"/>
                <a:ea typeface="Calibri" panose="020F0502020204030204" pitchFamily="34" charset="0"/>
              </a:endParaRPr>
            </a:p>
          </p:txBody>
        </p:sp>
        <p:pic>
          <p:nvPicPr>
            <p:cNvPr id="31" name="Picture 30"/>
            <p:cNvPicPr>
              <a:picLocks noChangeAspect="1"/>
            </p:cNvPicPr>
            <p:nvPr/>
          </p:nvPicPr>
          <p:blipFill>
            <a:blip r:embed="rId8"/>
            <a:srcRect l="5893" t="8471" r="4263" b="6539"/>
            <a:stretch>
              <a:fillRect/>
            </a:stretch>
          </p:blipFill>
          <p:spPr>
            <a:xfrm>
              <a:off x="841544" y="3081511"/>
              <a:ext cx="821356" cy="776986"/>
            </a:xfrm>
            <a:custGeom>
              <a:avLst/>
              <a:gdLst>
                <a:gd name="connsiteX0" fmla="*/ 1092563 w 2185126"/>
                <a:gd name="connsiteY0" fmla="*/ 0 h 2067084"/>
                <a:gd name="connsiteX1" fmla="*/ 2185126 w 2185126"/>
                <a:gd name="connsiteY1" fmla="*/ 1033542 h 2067084"/>
                <a:gd name="connsiteX2" fmla="*/ 1092563 w 2185126"/>
                <a:gd name="connsiteY2" fmla="*/ 2067084 h 2067084"/>
                <a:gd name="connsiteX3" fmla="*/ 0 w 2185126"/>
                <a:gd name="connsiteY3" fmla="*/ 1033542 h 2067084"/>
                <a:gd name="connsiteX4" fmla="*/ 1092563 w 2185126"/>
                <a:gd name="connsiteY4" fmla="*/ 0 h 206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5126" h="2067084">
                  <a:moveTo>
                    <a:pt x="1092563" y="0"/>
                  </a:moveTo>
                  <a:cubicBezTo>
                    <a:pt x="1695969" y="0"/>
                    <a:pt x="2185126" y="462733"/>
                    <a:pt x="2185126" y="1033542"/>
                  </a:cubicBezTo>
                  <a:cubicBezTo>
                    <a:pt x="2185126" y="1604351"/>
                    <a:pt x="1695969" y="2067084"/>
                    <a:pt x="1092563" y="2067084"/>
                  </a:cubicBezTo>
                  <a:cubicBezTo>
                    <a:pt x="489157" y="2067084"/>
                    <a:pt x="0" y="1604351"/>
                    <a:pt x="0" y="1033542"/>
                  </a:cubicBezTo>
                  <a:cubicBezTo>
                    <a:pt x="0" y="462733"/>
                    <a:pt x="489157" y="0"/>
                    <a:pt x="1092563" y="0"/>
                  </a:cubicBezTo>
                  <a:close/>
                </a:path>
              </a:pathLst>
            </a:custGeom>
          </p:spPr>
        </p:pic>
      </p:grpSp>
      <p:grpSp>
        <p:nvGrpSpPr>
          <p:cNvPr id="23" name="Group 22"/>
          <p:cNvGrpSpPr/>
          <p:nvPr/>
        </p:nvGrpSpPr>
        <p:grpSpPr>
          <a:xfrm>
            <a:off x="5935858" y="2991439"/>
            <a:ext cx="5051327" cy="3039717"/>
            <a:chOff x="5935858" y="2991439"/>
            <a:chExt cx="5051327" cy="3039717"/>
          </a:xfrm>
        </p:grpSpPr>
        <p:pic>
          <p:nvPicPr>
            <p:cNvPr id="24" name="Picture 23"/>
            <p:cNvPicPr>
              <a:picLocks noChangeAspect="1"/>
            </p:cNvPicPr>
            <p:nvPr/>
          </p:nvPicPr>
          <p:blipFill rotWithShape="1">
            <a:blip r:embed="rId7"/>
            <a:srcRect l="8119" t="10196" r="9536" b="10469"/>
            <a:stretch/>
          </p:blipFill>
          <p:spPr>
            <a:xfrm>
              <a:off x="6339300" y="3220039"/>
              <a:ext cx="4630993" cy="2811117"/>
            </a:xfrm>
            <a:prstGeom prst="rect">
              <a:avLst/>
            </a:prstGeom>
          </p:spPr>
        </p:pic>
        <p:sp>
          <p:nvSpPr>
            <p:cNvPr id="12" name="Rectangle 11"/>
            <p:cNvSpPr/>
            <p:nvPr/>
          </p:nvSpPr>
          <p:spPr>
            <a:xfrm>
              <a:off x="6498299" y="3500432"/>
              <a:ext cx="4488886" cy="2246769"/>
            </a:xfrm>
            <a:prstGeom prst="rect">
              <a:avLst/>
            </a:prstGeom>
          </p:spPr>
          <p:txBody>
            <a:bodyPr wrap="square">
              <a:spAutoFit/>
            </a:bodyPr>
            <a:lstStyle/>
            <a:p>
              <a:pPr>
                <a:spcAft>
                  <a:spcPts val="0"/>
                </a:spcAft>
              </a:pPr>
              <a:r>
                <a:rPr lang="vi-VN" sz="2800" i="1">
                  <a:latin typeface="Times New Roman" panose="02020603050405020304" pitchFamily="18" charset="0"/>
                  <a:ea typeface="Calibri" panose="020F0502020204030204" pitchFamily="34" charset="0"/>
                </a:rPr>
                <a:t>Xúc động</a:t>
              </a:r>
              <a:r>
                <a:rPr lang="vi-VN" sz="2800">
                  <a:latin typeface="Times New Roman" panose="02020603050405020304" pitchFamily="18" charset="0"/>
                  <a:ea typeface="Calibri" panose="020F0502020204030204" pitchFamily="34" charset="0"/>
                </a:rPr>
                <a:t>: biểu hiện cảm xúc mạnh hơn so với “</a:t>
              </a:r>
              <a:r>
                <a:rPr lang="vi-VN" sz="2800" i="1">
                  <a:latin typeface="Times New Roman" panose="02020603050405020304" pitchFamily="18" charset="0"/>
                  <a:ea typeface="Calibri" panose="020F0502020204030204" pitchFamily="34" charset="0"/>
                </a:rPr>
                <a:t>cảm động</a:t>
              </a:r>
              <a:r>
                <a:rPr lang="vi-VN" sz="2800">
                  <a:latin typeface="Times New Roman" panose="02020603050405020304" pitchFamily="18" charset="0"/>
                  <a:ea typeface="Calibri" panose="020F0502020204030204" pitchFamily="34" charset="0"/>
                </a:rPr>
                <a:t>” hay “</a:t>
              </a:r>
              <a:r>
                <a:rPr lang="vi-VN" sz="2800" i="1">
                  <a:latin typeface="Times New Roman" panose="02020603050405020304" pitchFamily="18" charset="0"/>
                  <a:ea typeface="Calibri" panose="020F0502020204030204" pitchFamily="34" charset="0"/>
                </a:rPr>
                <a:t>xúc cảm</a:t>
              </a:r>
              <a:r>
                <a:rPr lang="vi-VN" sz="2800">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a:spcAft>
                  <a:spcPts val="0"/>
                </a:spcAft>
              </a:pPr>
              <a:r>
                <a:rPr lang="en-US" sz="2800" dirty="0">
                  <a:latin typeface="Times New Roman" panose="02020603050405020304" pitchFamily="18" charset="0"/>
                  <a:ea typeface="Calibri" panose="020F0502020204030204" pitchFamily="34" charset="0"/>
                </a:rPr>
                <a:t>=&gt; </a:t>
              </a:r>
              <a:r>
                <a:rPr lang="vi-VN" sz="2800" dirty="0">
                  <a:latin typeface="Times New Roman" panose="02020603050405020304" pitchFamily="18" charset="0"/>
                  <a:ea typeface="Calibri" panose="020F0502020204030204" pitchFamily="34" charset="0"/>
                </a:rPr>
                <a:t>Vì vậy từ “</a:t>
              </a:r>
              <a:r>
                <a:rPr lang="vi-VN" sz="2800" i="1" dirty="0">
                  <a:latin typeface="Times New Roman" panose="02020603050405020304" pitchFamily="18" charset="0"/>
                  <a:ea typeface="Calibri" panose="020F0502020204030204" pitchFamily="34" charset="0"/>
                </a:rPr>
                <a:t>xúc động</a:t>
              </a:r>
              <a:r>
                <a:rPr lang="vi-VN" sz="2800" dirty="0">
                  <a:latin typeface="Times New Roman" panose="02020603050405020304" pitchFamily="18" charset="0"/>
                  <a:ea typeface="Calibri" panose="020F0502020204030204" pitchFamily="34" charset="0"/>
                </a:rPr>
                <a:t>” là lựa chọn phù hợp nhất.</a:t>
              </a:r>
              <a:endParaRPr lang="en-US" sz="2800" dirty="0">
                <a:effectLst/>
                <a:latin typeface="Times New Roman" panose="02020603050405020304" pitchFamily="18" charset="0"/>
                <a:ea typeface="Calibri" panose="020F0502020204030204" pitchFamily="34" charset="0"/>
              </a:endParaRPr>
            </a:p>
          </p:txBody>
        </p:sp>
        <p:pic>
          <p:nvPicPr>
            <p:cNvPr id="32" name="Picture 31"/>
            <p:cNvPicPr>
              <a:picLocks noChangeAspect="1"/>
            </p:cNvPicPr>
            <p:nvPr/>
          </p:nvPicPr>
          <p:blipFill>
            <a:blip r:embed="rId8"/>
            <a:srcRect l="5893" t="8471" r="4263" b="6539"/>
            <a:stretch>
              <a:fillRect/>
            </a:stretch>
          </p:blipFill>
          <p:spPr>
            <a:xfrm>
              <a:off x="5935858" y="2991439"/>
              <a:ext cx="821356" cy="776986"/>
            </a:xfrm>
            <a:custGeom>
              <a:avLst/>
              <a:gdLst>
                <a:gd name="connsiteX0" fmla="*/ 1092563 w 2185126"/>
                <a:gd name="connsiteY0" fmla="*/ 0 h 2067084"/>
                <a:gd name="connsiteX1" fmla="*/ 2185126 w 2185126"/>
                <a:gd name="connsiteY1" fmla="*/ 1033542 h 2067084"/>
                <a:gd name="connsiteX2" fmla="*/ 1092563 w 2185126"/>
                <a:gd name="connsiteY2" fmla="*/ 2067084 h 2067084"/>
                <a:gd name="connsiteX3" fmla="*/ 0 w 2185126"/>
                <a:gd name="connsiteY3" fmla="*/ 1033542 h 2067084"/>
                <a:gd name="connsiteX4" fmla="*/ 1092563 w 2185126"/>
                <a:gd name="connsiteY4" fmla="*/ 0 h 2067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5126" h="2067084">
                  <a:moveTo>
                    <a:pt x="1092563" y="0"/>
                  </a:moveTo>
                  <a:cubicBezTo>
                    <a:pt x="1695969" y="0"/>
                    <a:pt x="2185126" y="462733"/>
                    <a:pt x="2185126" y="1033542"/>
                  </a:cubicBezTo>
                  <a:cubicBezTo>
                    <a:pt x="2185126" y="1604351"/>
                    <a:pt x="1695969" y="2067084"/>
                    <a:pt x="1092563" y="2067084"/>
                  </a:cubicBezTo>
                  <a:cubicBezTo>
                    <a:pt x="489157" y="2067084"/>
                    <a:pt x="0" y="1604351"/>
                    <a:pt x="0" y="1033542"/>
                  </a:cubicBezTo>
                  <a:cubicBezTo>
                    <a:pt x="0" y="462733"/>
                    <a:pt x="489157" y="0"/>
                    <a:pt x="1092563" y="0"/>
                  </a:cubicBezTo>
                  <a:close/>
                </a:path>
              </a:pathLst>
            </a:custGeom>
          </p:spPr>
        </p:pic>
      </p:grpSp>
    </p:spTree>
    <p:extLst>
      <p:ext uri="{BB962C8B-B14F-4D97-AF65-F5344CB8AC3E}">
        <p14:creationId xmlns:p14="http://schemas.microsoft.com/office/powerpoint/2010/main" val="383955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2" name="Rectangle 1"/>
          <p:cNvSpPr/>
          <p:nvPr/>
        </p:nvSpPr>
        <p:spPr>
          <a:xfrm>
            <a:off x="442458" y="1275457"/>
            <a:ext cx="5349478"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1. Thực hành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lựa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4884865" y="683313"/>
            <a:ext cx="2409570"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S Mincho"/>
                <a:cs typeface="+mn-cs"/>
              </a:rPr>
              <a:t>II. Thực hành </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60400" y="1938204"/>
            <a:ext cx="10858500" cy="1815882"/>
          </a:xfrm>
          <a:prstGeom prst="rect">
            <a:avLst/>
          </a:prstGeom>
        </p:spPr>
        <p:txBody>
          <a:bodyPr>
            <a:spAutoFit/>
          </a:bodyPr>
          <a:lstStyle/>
          <a:p>
            <a:pPr>
              <a:spcAft>
                <a:spcPts val="0"/>
              </a:spcAft>
            </a:pPr>
            <a:r>
              <a:rPr lang="vi-VN" sz="2800" b="1" i="1" dirty="0">
                <a:solidFill>
                  <a:srgbClr val="000000"/>
                </a:solidFill>
                <a:latin typeface="Times New Roman" panose="02020603050405020304" pitchFamily="18" charset="0"/>
                <a:ea typeface="Calibri" panose="020F0502020204030204" pitchFamily="34" charset="0"/>
              </a:rPr>
              <a:t>Bài tập </a:t>
            </a:r>
            <a:r>
              <a:rPr lang="en-US" sz="2800" b="1" i="1" dirty="0">
                <a:solidFill>
                  <a:srgbClr val="000000"/>
                </a:solidFill>
                <a:latin typeface="Times New Roman" panose="02020603050405020304" pitchFamily="18" charset="0"/>
                <a:ea typeface="Calibri" panose="020F0502020204030204" pitchFamily="34" charset="0"/>
              </a:rPr>
              <a:t>2</a:t>
            </a:r>
            <a:r>
              <a:rPr lang="vi-VN" sz="2800" b="1" i="1" dirty="0">
                <a:solidFill>
                  <a:srgbClr val="000000"/>
                </a:solidFill>
                <a:latin typeface="Times New Roman" panose="02020603050405020304" pitchFamily="18" charset="0"/>
                <a:ea typeface="Calibri" panose="020F0502020204030204" pitchFamily="34" charset="0"/>
              </a:rPr>
              <a:t>/tr6</a:t>
            </a:r>
            <a:r>
              <a:rPr lang="en-US" sz="2800" b="1" i="1" dirty="0">
                <a:solidFill>
                  <a:srgbClr val="000000"/>
                </a:solidFill>
                <a:latin typeface="Times New Roman" panose="02020603050405020304" pitchFamily="18" charset="0"/>
                <a:ea typeface="Calibri" panose="020F0502020204030204" pitchFamily="34" charset="0"/>
              </a:rPr>
              <a:t>2</a:t>
            </a:r>
            <a:r>
              <a:rPr lang="vi-VN" sz="2800" b="1" i="1" dirty="0">
                <a:solidFill>
                  <a:srgbClr val="000000"/>
                </a:solidFill>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Chọn từ ngữ phù hợp nhất trong ngoặc đơn để đặt vào khoảng trống ở các câu sau và giải thích lí do lựa chọn:</a:t>
            </a:r>
            <a:endParaRPr lang="en-US" sz="2800" dirty="0">
              <a:effectLst/>
              <a:latin typeface="Times New Roman" panose="02020603050405020304" pitchFamily="18" charset="0"/>
              <a:ea typeface="Calibri" panose="020F0502020204030204" pitchFamily="34" charset="0"/>
            </a:endParaRPr>
          </a:p>
        </p:txBody>
      </p:sp>
      <p:sp>
        <p:nvSpPr>
          <p:cNvPr id="7" name="Rectangle 6"/>
          <p:cNvSpPr/>
          <p:nvPr/>
        </p:nvSpPr>
        <p:spPr>
          <a:xfrm>
            <a:off x="539929" y="2846145"/>
            <a:ext cx="10142520" cy="523220"/>
          </a:xfrm>
          <a:prstGeom prst="rect">
            <a:avLst/>
          </a:prstGeom>
        </p:spPr>
        <p:txBody>
          <a:bodyPr wrap="none">
            <a:spAutoFit/>
          </a:bodyPr>
          <a:lstStyle/>
          <a:p>
            <a:pPr>
              <a:spcAft>
                <a:spcPts val="0"/>
              </a:spcAft>
            </a:pPr>
            <a:r>
              <a:rPr lang="vi-VN" sz="2800" i="1" dirty="0">
                <a:latin typeface="Times New Roman" panose="02020603050405020304" pitchFamily="18" charset="0"/>
                <a:ea typeface="Calibri" panose="020F0502020204030204" pitchFamily="34" charset="0"/>
              </a:rPr>
              <a:t>a. Bị cười, không phải mọi người đều....</a:t>
            </a:r>
            <a:r>
              <a:rPr lang="en-US" sz="2800" i="1" dirty="0">
                <a:latin typeface="Times New Roman" panose="02020603050405020304" pitchFamily="18" charset="0"/>
                <a:ea typeface="Calibri" panose="020F0502020204030204" pitchFamily="34" charset="0"/>
              </a:rPr>
              <a:t>............................</a:t>
            </a:r>
            <a:r>
              <a:rPr lang="vi-VN" sz="2800" i="1" dirty="0">
                <a:latin typeface="Times New Roman" panose="02020603050405020304" pitchFamily="18" charset="0"/>
                <a:ea typeface="Calibri" panose="020F0502020204030204" pitchFamily="34" charset="0"/>
              </a:rPr>
              <a:t>giống nhau.</a:t>
            </a:r>
            <a:endParaRPr lang="en-US" sz="2800" dirty="0">
              <a:effectLst/>
              <a:latin typeface="Times New Roman" panose="02020603050405020304" pitchFamily="18" charset="0"/>
              <a:ea typeface="Calibri" panose="020F0502020204030204" pitchFamily="34" charset="0"/>
            </a:endParaRPr>
          </a:p>
        </p:txBody>
      </p:sp>
      <p:sp>
        <p:nvSpPr>
          <p:cNvPr id="10" name="Rectangle 9"/>
          <p:cNvSpPr/>
          <p:nvPr/>
        </p:nvSpPr>
        <p:spPr>
          <a:xfrm>
            <a:off x="2928937" y="3370703"/>
            <a:ext cx="5958682" cy="523220"/>
          </a:xfrm>
          <a:prstGeom prst="rect">
            <a:avLst/>
          </a:prstGeom>
        </p:spPr>
        <p:txBody>
          <a:bodyPr wrap="none">
            <a:spAutoFit/>
          </a:bodyPr>
          <a:lstStyle/>
          <a:p>
            <a:pPr>
              <a:spcAft>
                <a:spcPts val="0"/>
              </a:spcAft>
            </a:pPr>
            <a:r>
              <a:rPr lang="vi-VN" sz="2800" dirty="0">
                <a:latin typeface="Times New Roman" panose="02020603050405020304" pitchFamily="18" charset="0"/>
                <a:ea typeface="Calibri" panose="020F0502020204030204" pitchFamily="34" charset="0"/>
              </a:rPr>
              <a:t>(phản ứng, phản xạ, phản đối, phản bác)</a:t>
            </a:r>
            <a:endParaRPr lang="en-US" sz="2800" dirty="0">
              <a:effectLst/>
              <a:latin typeface="Times New Roman" panose="02020603050405020304" pitchFamily="18" charset="0"/>
              <a:ea typeface="Calibri" panose="020F0502020204030204" pitchFamily="34" charset="0"/>
            </a:endParaRPr>
          </a:p>
        </p:txBody>
      </p:sp>
      <p:sp>
        <p:nvSpPr>
          <p:cNvPr id="16" name="Rectangle 15"/>
          <p:cNvSpPr/>
          <p:nvPr/>
        </p:nvSpPr>
        <p:spPr>
          <a:xfrm>
            <a:off x="6532047" y="2862620"/>
            <a:ext cx="1524776" cy="523220"/>
          </a:xfrm>
          <a:prstGeom prst="rect">
            <a:avLst/>
          </a:prstGeom>
        </p:spPr>
        <p:txBody>
          <a:bodyPr wrap="none">
            <a:spAutoFit/>
          </a:bodyPr>
          <a:lstStyle/>
          <a:p>
            <a:r>
              <a:rPr lang="vi-VN" sz="2800" dirty="0">
                <a:solidFill>
                  <a:srgbClr val="FF0000"/>
                </a:solidFill>
                <a:latin typeface="Times New Roman" panose="02020603050405020304" pitchFamily="18" charset="0"/>
                <a:ea typeface="Calibri" panose="020F0502020204030204" pitchFamily="34" charset="0"/>
              </a:rPr>
              <a:t>phản ứng</a:t>
            </a:r>
            <a:endParaRPr lang="en-US" dirty="0">
              <a:solidFill>
                <a:srgbClr val="FF0000"/>
              </a:solidFill>
            </a:endParaRPr>
          </a:p>
        </p:txBody>
      </p:sp>
      <p:sp>
        <p:nvSpPr>
          <p:cNvPr id="18" name="Rectangle 17"/>
          <p:cNvSpPr/>
          <p:nvPr/>
        </p:nvSpPr>
        <p:spPr>
          <a:xfrm>
            <a:off x="647700" y="3869457"/>
            <a:ext cx="6129627" cy="523220"/>
          </a:xfrm>
          <a:prstGeom prst="rect">
            <a:avLst/>
          </a:prstGeom>
        </p:spPr>
        <p:txBody>
          <a:bodyPr wrap="none">
            <a:spAutoFit/>
          </a:bodyPr>
          <a:lstStyle/>
          <a:p>
            <a:pPr>
              <a:spcAft>
                <a:spcPts val="0"/>
              </a:spcAft>
            </a:pPr>
            <a:r>
              <a:rPr lang="vi-VN" sz="2800" i="1" dirty="0">
                <a:latin typeface="Times New Roman" panose="02020603050405020304" pitchFamily="18" charset="0"/>
                <a:ea typeface="Calibri" panose="020F0502020204030204" pitchFamily="34" charset="0"/>
              </a:rPr>
              <a:t>b. Trên đời, không ai....</a:t>
            </a:r>
            <a:r>
              <a:rPr lang="en-US" sz="2800" i="1" dirty="0">
                <a:latin typeface="Times New Roman" panose="02020603050405020304" pitchFamily="18" charset="0"/>
                <a:ea typeface="Calibri" panose="020F0502020204030204" pitchFamily="34" charset="0"/>
              </a:rPr>
              <a:t>.......................</a:t>
            </a:r>
            <a:r>
              <a:rPr lang="vi-VN" sz="2800" i="1" dirty="0">
                <a:latin typeface="Times New Roman" panose="02020603050405020304" pitchFamily="18" charset="0"/>
                <a:ea typeface="Calibri" panose="020F0502020204030204" pitchFamily="34" charset="0"/>
              </a:rPr>
              <a:t> cả.</a:t>
            </a:r>
            <a:endParaRPr lang="en-US" sz="2800" dirty="0">
              <a:effectLst/>
              <a:latin typeface="Times New Roman" panose="02020603050405020304" pitchFamily="18" charset="0"/>
              <a:ea typeface="Calibri" panose="020F0502020204030204" pitchFamily="34" charset="0"/>
            </a:endParaRPr>
          </a:p>
        </p:txBody>
      </p:sp>
      <p:sp>
        <p:nvSpPr>
          <p:cNvPr id="19" name="Rectangle 18"/>
          <p:cNvSpPr/>
          <p:nvPr/>
        </p:nvSpPr>
        <p:spPr>
          <a:xfrm>
            <a:off x="2895444" y="4397061"/>
            <a:ext cx="6401111" cy="523220"/>
          </a:xfrm>
          <a:prstGeom prst="rect">
            <a:avLst/>
          </a:prstGeom>
        </p:spPr>
        <p:txBody>
          <a:bodyPr wrap="none">
            <a:spAutoFit/>
          </a:bodyPr>
          <a:lstStyle/>
          <a:p>
            <a:pPr>
              <a:spcAft>
                <a:spcPts val="0"/>
              </a:spcAft>
            </a:pPr>
            <a:r>
              <a:rPr lang="vi-VN" sz="2800" dirty="0">
                <a:latin typeface="Times New Roman" panose="02020603050405020304" pitchFamily="18" charset="0"/>
                <a:ea typeface="Calibri" panose="020F0502020204030204" pitchFamily="34" charset="0"/>
              </a:rPr>
              <a:t>(hoàn tất, hoàn toàn, hoàn hảo, hoàn chỉnh)</a:t>
            </a:r>
            <a:endParaRPr lang="en-US" sz="2800" dirty="0">
              <a:effectLst/>
              <a:latin typeface="Times New Roman" panose="02020603050405020304" pitchFamily="18" charset="0"/>
              <a:ea typeface="Calibri" panose="020F0502020204030204" pitchFamily="34" charset="0"/>
            </a:endParaRPr>
          </a:p>
        </p:txBody>
      </p:sp>
      <p:sp>
        <p:nvSpPr>
          <p:cNvPr id="25" name="Rectangle 24"/>
          <p:cNvSpPr/>
          <p:nvPr/>
        </p:nvSpPr>
        <p:spPr>
          <a:xfrm>
            <a:off x="4152669" y="3903152"/>
            <a:ext cx="1489510" cy="523220"/>
          </a:xfrm>
          <a:prstGeom prst="rect">
            <a:avLst/>
          </a:prstGeom>
        </p:spPr>
        <p:txBody>
          <a:bodyPr wrap="none">
            <a:spAutoFit/>
          </a:bodyPr>
          <a:lstStyle/>
          <a:p>
            <a:r>
              <a:rPr lang="vi-VN" sz="2800" dirty="0">
                <a:solidFill>
                  <a:srgbClr val="FF0000"/>
                </a:solidFill>
                <a:latin typeface="Times New Roman" panose="02020603050405020304" pitchFamily="18" charset="0"/>
                <a:ea typeface="Calibri" panose="020F0502020204030204" pitchFamily="34" charset="0"/>
              </a:rPr>
              <a:t>hoàn hảo</a:t>
            </a:r>
            <a:endParaRPr lang="en-US" dirty="0">
              <a:solidFill>
                <a:srgbClr val="FF0000"/>
              </a:solidFill>
            </a:endParaRPr>
          </a:p>
        </p:txBody>
      </p:sp>
      <p:sp>
        <p:nvSpPr>
          <p:cNvPr id="26" name="Rectangle 25"/>
          <p:cNvSpPr/>
          <p:nvPr/>
        </p:nvSpPr>
        <p:spPr>
          <a:xfrm>
            <a:off x="660400" y="4914189"/>
            <a:ext cx="10071988" cy="523220"/>
          </a:xfrm>
          <a:prstGeom prst="rect">
            <a:avLst/>
          </a:prstGeom>
        </p:spPr>
        <p:txBody>
          <a:bodyPr wrap="none">
            <a:spAutoFit/>
          </a:bodyPr>
          <a:lstStyle/>
          <a:p>
            <a:pPr>
              <a:spcAft>
                <a:spcPts val="0"/>
              </a:spcAft>
            </a:pPr>
            <a:r>
              <a:rPr lang="vi-VN" sz="2800" i="1" dirty="0">
                <a:latin typeface="Times New Roman" panose="02020603050405020304" pitchFamily="18" charset="0"/>
                <a:ea typeface="Calibri" panose="020F0502020204030204" pitchFamily="34" charset="0"/>
              </a:rPr>
              <a:t>c. Đi đường phải luôn luôn...</a:t>
            </a:r>
            <a:r>
              <a:rPr lang="en-US" sz="2800" i="1" dirty="0">
                <a:latin typeface="Times New Roman" panose="02020603050405020304" pitchFamily="18" charset="0"/>
                <a:ea typeface="Calibri" panose="020F0502020204030204" pitchFamily="34" charset="0"/>
              </a:rPr>
              <a:t>.........................</a:t>
            </a:r>
            <a:r>
              <a:rPr lang="vi-VN" sz="2800" i="1" dirty="0">
                <a:latin typeface="Times New Roman" panose="02020603050405020304" pitchFamily="18" charset="0"/>
                <a:ea typeface="Calibri" panose="020F0502020204030204" pitchFamily="34" charset="0"/>
              </a:rPr>
              <a:t> để tránh xảy ra tai nạn.</a:t>
            </a:r>
            <a:endParaRPr lang="en-US" sz="2800" dirty="0">
              <a:effectLst/>
              <a:latin typeface="Times New Roman" panose="02020603050405020304" pitchFamily="18" charset="0"/>
              <a:ea typeface="Calibri" panose="020F0502020204030204" pitchFamily="34" charset="0"/>
            </a:endParaRPr>
          </a:p>
        </p:txBody>
      </p:sp>
      <p:sp>
        <p:nvSpPr>
          <p:cNvPr id="27" name="Rectangle 26"/>
          <p:cNvSpPr/>
          <p:nvPr/>
        </p:nvSpPr>
        <p:spPr>
          <a:xfrm>
            <a:off x="2769858" y="5438747"/>
            <a:ext cx="6465231" cy="523220"/>
          </a:xfrm>
          <a:prstGeom prst="rect">
            <a:avLst/>
          </a:prstGeom>
        </p:spPr>
        <p:txBody>
          <a:bodyPr wrap="none">
            <a:spAutoFit/>
          </a:bodyPr>
          <a:lstStyle/>
          <a:p>
            <a:pPr>
              <a:spcAft>
                <a:spcPts val="0"/>
              </a:spcAft>
            </a:pPr>
            <a:r>
              <a:rPr lang="vi-VN" sz="2800" dirty="0">
                <a:latin typeface="Times New Roman" panose="02020603050405020304" pitchFamily="18" charset="0"/>
                <a:ea typeface="Calibri" panose="020F0502020204030204" pitchFamily="34" charset="0"/>
              </a:rPr>
              <a:t>(nhìn ngó, dòm ngó, quan sát, ngó nghiêng)</a:t>
            </a:r>
            <a:endParaRPr lang="en-US" sz="2800" dirty="0">
              <a:effectLst/>
              <a:latin typeface="Times New Roman" panose="02020603050405020304" pitchFamily="18" charset="0"/>
              <a:ea typeface="Calibri" panose="020F0502020204030204" pitchFamily="34" charset="0"/>
            </a:endParaRPr>
          </a:p>
        </p:txBody>
      </p:sp>
      <p:sp>
        <p:nvSpPr>
          <p:cNvPr id="35" name="Rectangle 34"/>
          <p:cNvSpPr/>
          <p:nvPr/>
        </p:nvSpPr>
        <p:spPr>
          <a:xfrm>
            <a:off x="5223635" y="4935522"/>
            <a:ext cx="1369286" cy="523220"/>
          </a:xfrm>
          <a:prstGeom prst="rect">
            <a:avLst/>
          </a:prstGeom>
        </p:spPr>
        <p:txBody>
          <a:bodyPr wrap="none">
            <a:spAutoFit/>
          </a:bodyPr>
          <a:lstStyle/>
          <a:p>
            <a:r>
              <a:rPr lang="vi-VN" sz="2800" dirty="0">
                <a:solidFill>
                  <a:srgbClr val="FF0000"/>
                </a:solidFill>
                <a:latin typeface="Times New Roman" panose="02020603050405020304" pitchFamily="18" charset="0"/>
                <a:ea typeface="Calibri" panose="020F0502020204030204" pitchFamily="34" charset="0"/>
              </a:rPr>
              <a:t>quan sát</a:t>
            </a:r>
            <a:endParaRPr lang="en-US" dirty="0">
              <a:solidFill>
                <a:srgbClr val="FF0000"/>
              </a:solidFill>
            </a:endParaRPr>
          </a:p>
        </p:txBody>
      </p:sp>
    </p:spTree>
    <p:extLst>
      <p:ext uri="{BB962C8B-B14F-4D97-AF65-F5344CB8AC3E}">
        <p14:creationId xmlns:p14="http://schemas.microsoft.com/office/powerpoint/2010/main" val="409135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ircle(in)">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circle(in)">
                                      <p:cBhvr>
                                        <p:cTn id="5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6" grpId="0"/>
      <p:bldP spid="18" grpId="0"/>
      <p:bldP spid="19" grpId="0"/>
      <p:bldP spid="25" grpId="0"/>
      <p:bldP spid="26" grpId="0"/>
      <p:bldP spid="27"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2" name="Rectangle 1"/>
          <p:cNvSpPr/>
          <p:nvPr/>
        </p:nvSpPr>
        <p:spPr>
          <a:xfrm>
            <a:off x="442458" y="1275457"/>
            <a:ext cx="5349478"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1. Thực hành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lựa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4884865" y="683313"/>
            <a:ext cx="2409570"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S Mincho"/>
                <a:cs typeface="+mn-cs"/>
              </a:rPr>
              <a:t>II. Thực hành </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60400" y="1938204"/>
            <a:ext cx="10858500" cy="181588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Bài tập </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2</a:t>
            </a:r>
            <a:r>
              <a:rPr kumimoji="0" lang="vi-VN"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/tr6</a:t>
            </a:r>
            <a:r>
              <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2</a:t>
            </a:r>
            <a:r>
              <a:rPr kumimoji="0" lang="vi-VN" sz="28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Chọn từ ngữ phù hợp nhất trong ngoặc đơn để đặt vào khoảng trống ở các câu sau và giải thích lí do lựa chọn: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3" name="Rectangle 2"/>
          <p:cNvSpPr/>
          <p:nvPr/>
        </p:nvSpPr>
        <p:spPr>
          <a:xfrm>
            <a:off x="703223" y="2935223"/>
            <a:ext cx="11247477" cy="954107"/>
          </a:xfrm>
          <a:prstGeom prst="rect">
            <a:avLst/>
          </a:prstGeom>
        </p:spPr>
        <p:txBody>
          <a:bodyPr wrap="square">
            <a:spAutoFit/>
          </a:bodyPr>
          <a:lstStyle/>
          <a:p>
            <a:pPr>
              <a:spcAft>
                <a:spcPts val="0"/>
              </a:spcAft>
            </a:pPr>
            <a:r>
              <a:rPr lang="vi-VN" sz="2800" i="1" dirty="0">
                <a:latin typeface="Times New Roman" panose="02020603050405020304" pitchFamily="18" charset="0"/>
                <a:ea typeface="Calibri" panose="020F0502020204030204" pitchFamily="34" charset="0"/>
              </a:rPr>
              <a:t>d</a:t>
            </a:r>
            <a:r>
              <a:rPr lang="en-US" sz="2800" i="1" dirty="0">
                <a:latin typeface="Times New Roman" panose="02020603050405020304" pitchFamily="18" charset="0"/>
                <a:ea typeface="Calibri" panose="020F0502020204030204" pitchFamily="34" charset="0"/>
              </a:rPr>
              <a:t>.</a:t>
            </a:r>
            <a:r>
              <a:rPr lang="vi-VN" sz="2800" i="1" dirty="0">
                <a:latin typeface="Times New Roman" panose="02020603050405020304" pitchFamily="18" charset="0"/>
                <a:ea typeface="Calibri" panose="020F0502020204030204" pitchFamily="34" charset="0"/>
              </a:rPr>
              <a:t> Ngoài...</a:t>
            </a:r>
            <a:r>
              <a:rPr lang="en-US" sz="2800" i="1" dirty="0">
                <a:latin typeface="Times New Roman" panose="02020603050405020304" pitchFamily="18" charset="0"/>
                <a:ea typeface="Calibri" panose="020F0502020204030204" pitchFamily="34" charset="0"/>
              </a:rPr>
              <a:t>........................</a:t>
            </a:r>
            <a:r>
              <a:rPr lang="vi-VN" sz="2800" i="1" dirty="0">
                <a:latin typeface="Times New Roman" panose="02020603050405020304" pitchFamily="18" charset="0"/>
                <a:ea typeface="Calibri" panose="020F0502020204030204" pitchFamily="34" charset="0"/>
              </a:rPr>
              <a:t> của bản thân, tôi còn được bạn bè, thầy cô thường xuyên động viên, khích lệ.</a:t>
            </a:r>
            <a:endParaRPr lang="en-US" sz="2800" dirty="0">
              <a:effectLst/>
              <a:latin typeface="Times New Roman" panose="02020603050405020304" pitchFamily="18" charset="0"/>
              <a:ea typeface="Calibri" panose="020F0502020204030204" pitchFamily="34" charset="0"/>
            </a:endParaRPr>
          </a:p>
        </p:txBody>
      </p:sp>
      <p:sp>
        <p:nvSpPr>
          <p:cNvPr id="4" name="Rectangle 3"/>
          <p:cNvSpPr/>
          <p:nvPr/>
        </p:nvSpPr>
        <p:spPr>
          <a:xfrm>
            <a:off x="4150237" y="3918038"/>
            <a:ext cx="3986989" cy="523220"/>
          </a:xfrm>
          <a:prstGeom prst="rect">
            <a:avLst/>
          </a:prstGeom>
        </p:spPr>
        <p:txBody>
          <a:bodyPr wrap="none">
            <a:spAutoFit/>
          </a:bodyPr>
          <a:lstStyle/>
          <a:p>
            <a:pPr>
              <a:spcAft>
                <a:spcPts val="0"/>
              </a:spcAft>
            </a:pPr>
            <a:r>
              <a:rPr lang="vi-VN" sz="2800" dirty="0">
                <a:latin typeface="Times New Roman" panose="02020603050405020304" pitchFamily="18" charset="0"/>
                <a:ea typeface="Calibri" panose="020F0502020204030204" pitchFamily="34" charset="0"/>
              </a:rPr>
              <a:t>(sức lực, tiềm lực, nỗ lực</a:t>
            </a:r>
            <a:r>
              <a:rPr lang="en-US" sz="2800" dirty="0">
                <a:latin typeface="Times New Roman" panose="02020603050405020304" pitchFamily="18" charset="0"/>
                <a:ea typeface="Calibri" panose="020F0502020204030204" pitchFamily="34" charset="0"/>
              </a:rPr>
              <a:t>)</a:t>
            </a:r>
            <a:r>
              <a:rPr lang="vi-VN"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9" name="Rectangle 8"/>
          <p:cNvSpPr/>
          <p:nvPr/>
        </p:nvSpPr>
        <p:spPr>
          <a:xfrm>
            <a:off x="2522698" y="2985135"/>
            <a:ext cx="1085554" cy="523220"/>
          </a:xfrm>
          <a:prstGeom prst="rect">
            <a:avLst/>
          </a:prstGeom>
        </p:spPr>
        <p:txBody>
          <a:bodyPr wrap="none">
            <a:spAutoFit/>
          </a:bodyPr>
          <a:lstStyle/>
          <a:p>
            <a:r>
              <a:rPr lang="vi-VN" sz="2800" dirty="0">
                <a:solidFill>
                  <a:srgbClr val="FF0000"/>
                </a:solidFill>
                <a:latin typeface="Times New Roman" panose="02020603050405020304" pitchFamily="18" charset="0"/>
                <a:ea typeface="Calibri" panose="020F0502020204030204" pitchFamily="34" charset="0"/>
              </a:rPr>
              <a:t>nỗ lực</a:t>
            </a:r>
            <a:endParaRPr lang="en-US" dirty="0">
              <a:solidFill>
                <a:srgbClr val="FF0000"/>
              </a:solidFill>
            </a:endParaRPr>
          </a:p>
        </p:txBody>
      </p:sp>
    </p:spTree>
    <p:extLst>
      <p:ext uri="{BB962C8B-B14F-4D97-AF65-F5344CB8AC3E}">
        <p14:creationId xmlns:p14="http://schemas.microsoft.com/office/powerpoint/2010/main" val="18457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314" t="20941" r="21005" b="17581"/>
          <a:stretch/>
        </p:blipFill>
        <p:spPr>
          <a:xfrm>
            <a:off x="4150237" y="6257925"/>
            <a:ext cx="3878825" cy="457200"/>
          </a:xfrm>
          <a:prstGeom prst="rect">
            <a:avLst/>
          </a:prstGeom>
        </p:spPr>
      </p:pic>
      <p:sp>
        <p:nvSpPr>
          <p:cNvPr id="33" name="Freeform 32"/>
          <p:cNvSpPr/>
          <p:nvPr/>
        </p:nvSpPr>
        <p:spPr>
          <a:xfrm>
            <a:off x="1578079" y="85110"/>
            <a:ext cx="9874280" cy="624680"/>
          </a:xfrm>
          <a:custGeom>
            <a:avLst/>
            <a:gdLst>
              <a:gd name="connsiteX0" fmla="*/ 126209 w 9999406"/>
              <a:gd name="connsiteY0" fmla="*/ 0 h 666391"/>
              <a:gd name="connsiteX1" fmla="*/ 9873197 w 9999406"/>
              <a:gd name="connsiteY1" fmla="*/ 0 h 666391"/>
              <a:gd name="connsiteX2" fmla="*/ 9999406 w 9999406"/>
              <a:gd name="connsiteY2" fmla="*/ 126209 h 666391"/>
              <a:gd name="connsiteX3" fmla="*/ 9999406 w 9999406"/>
              <a:gd name="connsiteY3" fmla="*/ 631028 h 666391"/>
              <a:gd name="connsiteX4" fmla="*/ 9992267 w 9999406"/>
              <a:gd name="connsiteY4" fmla="*/ 666391 h 666391"/>
              <a:gd name="connsiteX5" fmla="*/ 7139 w 9999406"/>
              <a:gd name="connsiteY5" fmla="*/ 666391 h 666391"/>
              <a:gd name="connsiteX6" fmla="*/ 0 w 9999406"/>
              <a:gd name="connsiteY6" fmla="*/ 631028 h 666391"/>
              <a:gd name="connsiteX7" fmla="*/ 0 w 9999406"/>
              <a:gd name="connsiteY7" fmla="*/ 126209 h 666391"/>
              <a:gd name="connsiteX8" fmla="*/ 126209 w 9999406"/>
              <a:gd name="connsiteY8" fmla="*/ 0 h 6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9406" h="666391">
                <a:moveTo>
                  <a:pt x="126209" y="0"/>
                </a:moveTo>
                <a:lnTo>
                  <a:pt x="9873197" y="0"/>
                </a:lnTo>
                <a:cubicBezTo>
                  <a:pt x="9942900" y="0"/>
                  <a:pt x="9999406" y="56506"/>
                  <a:pt x="9999406" y="126209"/>
                </a:cubicBezTo>
                <a:lnTo>
                  <a:pt x="9999406" y="631028"/>
                </a:lnTo>
                <a:lnTo>
                  <a:pt x="9992267" y="666391"/>
                </a:lnTo>
                <a:lnTo>
                  <a:pt x="7139" y="666391"/>
                </a:lnTo>
                <a:lnTo>
                  <a:pt x="0" y="631028"/>
                </a:lnTo>
                <a:lnTo>
                  <a:pt x="0" y="126209"/>
                </a:lnTo>
                <a:cubicBezTo>
                  <a:pt x="0" y="56506"/>
                  <a:pt x="56506" y="0"/>
                  <a:pt x="126209" y="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9" name="Picture 28"/>
          <p:cNvPicPr>
            <a:picLocks noChangeAspect="1"/>
          </p:cNvPicPr>
          <p:nvPr/>
        </p:nvPicPr>
        <p:blipFill>
          <a:blip r:embed="rId6"/>
          <a:stretch>
            <a:fillRect/>
          </a:stretch>
        </p:blipFill>
        <p:spPr>
          <a:xfrm>
            <a:off x="4208871" y="757237"/>
            <a:ext cx="3761558" cy="548042"/>
          </a:xfrm>
          <a:prstGeom prst="rect">
            <a:avLst/>
          </a:prstGeom>
        </p:spPr>
      </p:pic>
      <p:pic>
        <p:nvPicPr>
          <p:cNvPr id="34" name="Picture 33"/>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2" name="Rectangle 1"/>
          <p:cNvSpPr/>
          <p:nvPr/>
        </p:nvSpPr>
        <p:spPr>
          <a:xfrm>
            <a:off x="442458" y="1171573"/>
            <a:ext cx="5349478"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1. Thực hành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lựa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chọn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0" name="Rectangle 19"/>
          <p:cNvSpPr/>
          <p:nvPr/>
        </p:nvSpPr>
        <p:spPr>
          <a:xfrm>
            <a:off x="4884865" y="683313"/>
            <a:ext cx="2409570"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110105" algn="l"/>
              </a:tabLst>
              <a:defRPr/>
            </a:pPr>
            <a:r>
              <a:rPr kumimoji="0" lang="pt-BR" sz="28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S Mincho"/>
                <a:cs typeface="+mn-cs"/>
              </a:rPr>
              <a:t>II. Thực hành </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549377" y="1676637"/>
            <a:ext cx="2217274" cy="523220"/>
          </a:xfrm>
          <a:prstGeom prst="rect">
            <a:avLst/>
          </a:prstGeom>
        </p:spPr>
        <p:txBody>
          <a:bodyPr wrap="none">
            <a:spAutoFit/>
          </a:bodyPr>
          <a:lstStyle/>
          <a:p>
            <a:pPr>
              <a:spcAft>
                <a:spcPts val="0"/>
              </a:spcAft>
            </a:pPr>
            <a:r>
              <a:rPr lang="vi-VN" sz="2800" b="1" i="1" dirty="0">
                <a:solidFill>
                  <a:srgbClr val="000000"/>
                </a:solidFill>
                <a:latin typeface="Times New Roman" panose="02020603050405020304" pitchFamily="18" charset="0"/>
                <a:ea typeface="Calibri" panose="020F0502020204030204" pitchFamily="34" charset="0"/>
              </a:rPr>
              <a:t>Bài tập </a:t>
            </a:r>
            <a:r>
              <a:rPr lang="en-US" sz="2800" b="1" i="1" dirty="0">
                <a:solidFill>
                  <a:srgbClr val="000000"/>
                </a:solidFill>
                <a:latin typeface="Times New Roman" panose="02020603050405020304" pitchFamily="18" charset="0"/>
                <a:ea typeface="Calibri" panose="020F0502020204030204" pitchFamily="34" charset="0"/>
              </a:rPr>
              <a:t>3</a:t>
            </a:r>
            <a:r>
              <a:rPr lang="vi-VN" sz="2800" b="1" i="1" dirty="0">
                <a:solidFill>
                  <a:srgbClr val="000000"/>
                </a:solidFill>
                <a:latin typeface="Times New Roman" panose="02020603050405020304" pitchFamily="18" charset="0"/>
                <a:ea typeface="Calibri" panose="020F0502020204030204" pitchFamily="34" charset="0"/>
              </a:rPr>
              <a:t>/tr6</a:t>
            </a:r>
            <a:r>
              <a:rPr lang="en-US" sz="2800" b="1" i="1" dirty="0">
                <a:solidFill>
                  <a:srgbClr val="000000"/>
                </a:solidFill>
                <a:latin typeface="Times New Roman" panose="02020603050405020304" pitchFamily="18" charset="0"/>
                <a:ea typeface="Calibri" panose="020F0502020204030204" pitchFamily="34" charset="0"/>
              </a:rPr>
              <a:t>2</a:t>
            </a:r>
            <a:endParaRPr lang="en-US" sz="2800" dirty="0">
              <a:effectLst/>
              <a:latin typeface="Times New Roman" panose="02020603050405020304" pitchFamily="18" charset="0"/>
              <a:ea typeface="Calibri" panose="020F0502020204030204" pitchFamily="34" charset="0"/>
            </a:endParaRPr>
          </a:p>
        </p:txBody>
      </p:sp>
      <p:sp>
        <p:nvSpPr>
          <p:cNvPr id="10" name="Rectangle 9"/>
          <p:cNvSpPr/>
          <p:nvPr/>
        </p:nvSpPr>
        <p:spPr>
          <a:xfrm>
            <a:off x="647700" y="2129136"/>
            <a:ext cx="10858500" cy="954107"/>
          </a:xfrm>
          <a:prstGeom prst="rect">
            <a:avLst/>
          </a:prstGeom>
        </p:spPr>
        <p:txBody>
          <a:bodyPr>
            <a:spAutoFit/>
          </a:bodyPr>
          <a:lstStyle/>
          <a:p>
            <a:pPr>
              <a:spcAft>
                <a:spcPts val="0"/>
              </a:spcAft>
            </a:pPr>
            <a:r>
              <a:rPr lang="vi-VN" sz="2800" dirty="0">
                <a:latin typeface="Times New Roman" panose="02020603050405020304" pitchFamily="18" charset="0"/>
                <a:ea typeface="Calibri" panose="020F0502020204030204" pitchFamily="34" charset="0"/>
              </a:rPr>
              <a:t>a. </a:t>
            </a:r>
            <a:r>
              <a:rPr lang="vi-VN" sz="2800" b="1" i="1" dirty="0">
                <a:latin typeface="Times New Roman" panose="02020603050405020304" pitchFamily="18" charset="0"/>
                <a:ea typeface="Calibri" panose="020F0502020204030204" pitchFamily="34" charset="0"/>
              </a:rPr>
              <a:t>Giờ đây khi hồi tưởng lại</a:t>
            </a:r>
            <a:r>
              <a:rPr lang="vi-VN" sz="2800" i="1" dirty="0">
                <a:latin typeface="Times New Roman" panose="02020603050405020304" pitchFamily="18" charset="0"/>
                <a:ea typeface="Calibri" panose="020F0502020204030204" pitchFamily="34" charset="0"/>
              </a:rPr>
              <a:t>, tôi đoán bạn có thể nói rằng bài tập là một kỉ niệm khó quên.</a:t>
            </a:r>
            <a:endParaRPr lang="en-US" sz="2800" dirty="0">
              <a:effectLst/>
              <a:latin typeface="Times New Roman" panose="02020603050405020304" pitchFamily="18" charset="0"/>
              <a:ea typeface="Calibri" panose="020F0502020204030204" pitchFamily="34" charset="0"/>
            </a:endParaRPr>
          </a:p>
        </p:txBody>
      </p:sp>
      <p:grpSp>
        <p:nvGrpSpPr>
          <p:cNvPr id="12" name="Group 11"/>
          <p:cNvGrpSpPr/>
          <p:nvPr/>
        </p:nvGrpSpPr>
        <p:grpSpPr>
          <a:xfrm>
            <a:off x="2483669" y="2886868"/>
            <a:ext cx="7211961" cy="3142456"/>
            <a:chOff x="2521974" y="3567604"/>
            <a:chExt cx="7211961" cy="3142456"/>
          </a:xfrm>
          <a:scene3d>
            <a:camera prst="orthographicFront">
              <a:rot lat="0" lon="0" rev="0"/>
            </a:camera>
            <a:lightRig rig="soft" dir="t">
              <a:rot lat="0" lon="0" rev="0"/>
            </a:lightRig>
          </a:scene3d>
        </p:grpSpPr>
        <p:sp>
          <p:nvSpPr>
            <p:cNvPr id="16" name="Freeform 15"/>
            <p:cNvSpPr/>
            <p:nvPr/>
          </p:nvSpPr>
          <p:spPr>
            <a:xfrm>
              <a:off x="6096000" y="4311198"/>
              <a:ext cx="1554708" cy="539650"/>
            </a:xfrm>
            <a:custGeom>
              <a:avLst/>
              <a:gdLst/>
              <a:ahLst/>
              <a:cxnLst/>
              <a:rect l="0" t="0" r="0" b="0"/>
              <a:pathLst>
                <a:path>
                  <a:moveTo>
                    <a:pt x="0" y="0"/>
                  </a:moveTo>
                  <a:lnTo>
                    <a:pt x="0" y="269825"/>
                  </a:lnTo>
                  <a:lnTo>
                    <a:pt x="1554708" y="269825"/>
                  </a:lnTo>
                  <a:lnTo>
                    <a:pt x="1554708" y="539650"/>
                  </a:lnTo>
                </a:path>
              </a:pathLst>
            </a:custGeom>
            <a:noFill/>
            <a:ln w="38100">
              <a:solidFill>
                <a:schemeClr val="tx1"/>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4541291" y="4311198"/>
              <a:ext cx="1554708" cy="539650"/>
            </a:xfrm>
            <a:custGeom>
              <a:avLst/>
              <a:gdLst/>
              <a:ahLst/>
              <a:cxnLst/>
              <a:rect l="0" t="0" r="0" b="0"/>
              <a:pathLst>
                <a:path>
                  <a:moveTo>
                    <a:pt x="1554708" y="0"/>
                  </a:moveTo>
                  <a:lnTo>
                    <a:pt x="1554708" y="269825"/>
                  </a:lnTo>
                  <a:lnTo>
                    <a:pt x="0" y="269825"/>
                  </a:lnTo>
                  <a:lnTo>
                    <a:pt x="0" y="539650"/>
                  </a:lnTo>
                </a:path>
              </a:pathLst>
            </a:custGeom>
            <a:noFill/>
            <a:ln w="38100">
              <a:solidFill>
                <a:schemeClr val="tx1"/>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4811117" y="3567604"/>
              <a:ext cx="2569765" cy="848799"/>
            </a:xfrm>
            <a:custGeom>
              <a:avLst/>
              <a:gdLst>
                <a:gd name="connsiteX0" fmla="*/ 0 w 2569765"/>
                <a:gd name="connsiteY0" fmla="*/ 0 h 1284882"/>
                <a:gd name="connsiteX1" fmla="*/ 2569765 w 2569765"/>
                <a:gd name="connsiteY1" fmla="*/ 0 h 1284882"/>
                <a:gd name="connsiteX2" fmla="*/ 2569765 w 2569765"/>
                <a:gd name="connsiteY2" fmla="*/ 1284882 h 1284882"/>
                <a:gd name="connsiteX3" fmla="*/ 0 w 2569765"/>
                <a:gd name="connsiteY3" fmla="*/ 1284882 h 1284882"/>
                <a:gd name="connsiteX4" fmla="*/ 0 w 2569765"/>
                <a:gd name="connsiteY4" fmla="*/ 0 h 128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9765" h="1284882">
                  <a:moveTo>
                    <a:pt x="0" y="0"/>
                  </a:moveTo>
                  <a:lnTo>
                    <a:pt x="2569765" y="0"/>
                  </a:lnTo>
                  <a:lnTo>
                    <a:pt x="2569765" y="1284882"/>
                  </a:lnTo>
                  <a:lnTo>
                    <a:pt x="0" y="1284882"/>
                  </a:lnTo>
                  <a:lnTo>
                    <a:pt x="0" y="0"/>
                  </a:lnTo>
                  <a:close/>
                </a:path>
              </a:pathLst>
            </a:custGeom>
            <a:ln w="38100">
              <a:solidFill>
                <a:schemeClr val="tx1"/>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Gợi</a:t>
              </a:r>
              <a:r>
                <a:rPr lang="en-US" sz="2800" kern="1200" dirty="0">
                  <a:latin typeface="Times New Roman" panose="02020603050405020304" pitchFamily="18" charset="0"/>
                  <a:cs typeface="Times New Roman" panose="02020603050405020304" pitchFamily="18" charset="0"/>
                </a:rPr>
                <a:t> ý:</a:t>
              </a:r>
            </a:p>
          </p:txBody>
        </p:sp>
        <p:sp>
          <p:nvSpPr>
            <p:cNvPr id="19" name="Freeform 18"/>
            <p:cNvSpPr/>
            <p:nvPr/>
          </p:nvSpPr>
          <p:spPr>
            <a:xfrm>
              <a:off x="2521974" y="4850848"/>
              <a:ext cx="3304200" cy="1859212"/>
            </a:xfrm>
            <a:custGeom>
              <a:avLst/>
              <a:gdLst>
                <a:gd name="connsiteX0" fmla="*/ 0 w 2569765"/>
                <a:gd name="connsiteY0" fmla="*/ 0 h 1284882"/>
                <a:gd name="connsiteX1" fmla="*/ 2569765 w 2569765"/>
                <a:gd name="connsiteY1" fmla="*/ 0 h 1284882"/>
                <a:gd name="connsiteX2" fmla="*/ 2569765 w 2569765"/>
                <a:gd name="connsiteY2" fmla="*/ 1284882 h 1284882"/>
                <a:gd name="connsiteX3" fmla="*/ 0 w 2569765"/>
                <a:gd name="connsiteY3" fmla="*/ 1284882 h 1284882"/>
                <a:gd name="connsiteX4" fmla="*/ 0 w 2569765"/>
                <a:gd name="connsiteY4" fmla="*/ 0 h 128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9765" h="1284882">
                  <a:moveTo>
                    <a:pt x="0" y="0"/>
                  </a:moveTo>
                  <a:lnTo>
                    <a:pt x="2569765" y="0"/>
                  </a:lnTo>
                  <a:lnTo>
                    <a:pt x="2569765" y="1284882"/>
                  </a:lnTo>
                  <a:lnTo>
                    <a:pt x="0" y="1284882"/>
                  </a:lnTo>
                  <a:lnTo>
                    <a:pt x="0" y="0"/>
                  </a:lnTo>
                  <a:close/>
                </a:path>
              </a:pathLst>
            </a:custGeom>
            <a:ln w="38100">
              <a:solidFill>
                <a:schemeClr val="tx1"/>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2800" kern="1200" dirty="0">
                  <a:latin typeface="Times New Roman" panose="02020603050405020304" pitchFamily="18" charset="0"/>
                  <a:cs typeface="Times New Roman" panose="02020603050405020304" pitchFamily="18" charset="0"/>
                </a:rPr>
                <a:t>Cụm từ “</a:t>
              </a:r>
              <a:r>
                <a:rPr lang="vi-VN" sz="2800" b="1" i="1" kern="1200" dirty="0">
                  <a:latin typeface="Times New Roman" panose="02020603050405020304" pitchFamily="18" charset="0"/>
                  <a:cs typeface="Times New Roman" panose="02020603050405020304" pitchFamily="18" charset="0"/>
                </a:rPr>
                <a:t>giờ đây khi hồi tưởng lại</a:t>
              </a:r>
              <a:r>
                <a:rPr lang="vi-VN" sz="2800" kern="1200" dirty="0">
                  <a:latin typeface="Times New Roman" panose="02020603050405020304" pitchFamily="18" charset="0"/>
                  <a:cs typeface="Times New Roman" panose="02020603050405020304" pitchFamily="18" charset="0"/>
                </a:rPr>
                <a:t>” là trạng ngữ thông báo về thời gian xảy ra sự việc</a:t>
              </a:r>
              <a:r>
                <a:rPr lang="vi-VN" sz="1600" kern="1200" dirty="0">
                  <a:latin typeface="Times New Roman" panose="02020603050405020304" pitchFamily="18" charset="0"/>
                  <a:cs typeface="Times New Roman" panose="02020603050405020304" pitchFamily="18" charset="0"/>
                </a:rPr>
                <a:t>.</a:t>
              </a:r>
              <a:endParaRPr lang="en-US" sz="1600" kern="1200" dirty="0">
                <a:latin typeface="Times New Roman" panose="02020603050405020304" pitchFamily="18" charset="0"/>
                <a:cs typeface="Times New Roman" panose="02020603050405020304" pitchFamily="18" charset="0"/>
              </a:endParaRPr>
            </a:p>
          </p:txBody>
        </p:sp>
        <p:sp>
          <p:nvSpPr>
            <p:cNvPr id="21" name="Freeform 20"/>
            <p:cNvSpPr/>
            <p:nvPr/>
          </p:nvSpPr>
          <p:spPr>
            <a:xfrm>
              <a:off x="5987845" y="4850848"/>
              <a:ext cx="3746090" cy="1859212"/>
            </a:xfrm>
            <a:custGeom>
              <a:avLst/>
              <a:gdLst>
                <a:gd name="connsiteX0" fmla="*/ 0 w 2569765"/>
                <a:gd name="connsiteY0" fmla="*/ 0 h 1284882"/>
                <a:gd name="connsiteX1" fmla="*/ 2569765 w 2569765"/>
                <a:gd name="connsiteY1" fmla="*/ 0 h 1284882"/>
                <a:gd name="connsiteX2" fmla="*/ 2569765 w 2569765"/>
                <a:gd name="connsiteY2" fmla="*/ 1284882 h 1284882"/>
                <a:gd name="connsiteX3" fmla="*/ 0 w 2569765"/>
                <a:gd name="connsiteY3" fmla="*/ 1284882 h 1284882"/>
                <a:gd name="connsiteX4" fmla="*/ 0 w 2569765"/>
                <a:gd name="connsiteY4" fmla="*/ 0 h 128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9765" h="1284882">
                  <a:moveTo>
                    <a:pt x="0" y="0"/>
                  </a:moveTo>
                  <a:lnTo>
                    <a:pt x="2569765" y="0"/>
                  </a:lnTo>
                  <a:lnTo>
                    <a:pt x="2569765" y="1284882"/>
                  </a:lnTo>
                  <a:lnTo>
                    <a:pt x="0" y="1284882"/>
                  </a:lnTo>
                  <a:lnTo>
                    <a:pt x="0" y="0"/>
                  </a:lnTo>
                  <a:close/>
                </a:path>
              </a:pathLst>
            </a:custGeom>
            <a:ln w="38100">
              <a:solidFill>
                <a:schemeClr val="tx1"/>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vi-VN" sz="2400" kern="1200" dirty="0">
                  <a:latin typeface="Times New Roman" panose="02020603050405020304" pitchFamily="18" charset="0"/>
                  <a:cs typeface="Times New Roman" panose="02020603050405020304" pitchFamily="18" charset="0"/>
                </a:rPr>
                <a:t>Nếu bỏ trạng ngữ, câu chỉ còn lại thành phần nòng cốt (gồm chủ thể và hành động của chủ thể), không nói rõ, hành động đó xảy ra vào lúc nào.</a:t>
              </a:r>
              <a:endParaRPr lang="en-US" sz="24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5809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1931</Words>
  <Application>Microsoft Office PowerPoint</Application>
  <PresentationFormat>Widescreen</PresentationFormat>
  <Paragraphs>176</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Lucida Handwriting</vt:lpstr>
      <vt:lpstr>MS Mincho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Phương</dc:creator>
  <cp:lastModifiedBy>maytinhtuanminh@gmail.com</cp:lastModifiedBy>
  <cp:revision>2</cp:revision>
  <dcterms:created xsi:type="dcterms:W3CDTF">2024-03-31T13:15:13Z</dcterms:created>
  <dcterms:modified xsi:type="dcterms:W3CDTF">2024-04-02T07:42:09Z</dcterms:modified>
</cp:coreProperties>
</file>