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38"/>
  </p:notesMasterIdLst>
  <p:sldIdLst>
    <p:sldId id="300" r:id="rId2"/>
    <p:sldId id="307" r:id="rId3"/>
    <p:sldId id="308" r:id="rId4"/>
    <p:sldId id="309" r:id="rId5"/>
    <p:sldId id="310" r:id="rId6"/>
    <p:sldId id="311" r:id="rId7"/>
    <p:sldId id="312" r:id="rId8"/>
    <p:sldId id="313" r:id="rId9"/>
    <p:sldId id="301" r:id="rId10"/>
    <p:sldId id="302" r:id="rId11"/>
    <p:sldId id="303" r:id="rId12"/>
    <p:sldId id="304" r:id="rId13"/>
    <p:sldId id="305" r:id="rId14"/>
    <p:sldId id="306" r:id="rId15"/>
    <p:sldId id="272" r:id="rId16"/>
    <p:sldId id="273" r:id="rId17"/>
    <p:sldId id="274" r:id="rId18"/>
    <p:sldId id="275" r:id="rId19"/>
    <p:sldId id="314" r:id="rId20"/>
    <p:sldId id="276" r:id="rId21"/>
    <p:sldId id="277" r:id="rId22"/>
    <p:sldId id="281" r:id="rId23"/>
    <p:sldId id="279" r:id="rId24"/>
    <p:sldId id="280" r:id="rId25"/>
    <p:sldId id="284" r:id="rId26"/>
    <p:sldId id="285" r:id="rId27"/>
    <p:sldId id="286" r:id="rId28"/>
    <p:sldId id="287" r:id="rId29"/>
    <p:sldId id="288" r:id="rId30"/>
    <p:sldId id="290" r:id="rId31"/>
    <p:sldId id="291" r:id="rId32"/>
    <p:sldId id="294" r:id="rId33"/>
    <p:sldId id="295" r:id="rId34"/>
    <p:sldId id="293" r:id="rId35"/>
    <p:sldId id="297"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3457" autoAdjust="0"/>
  </p:normalViewPr>
  <p:slideViewPr>
    <p:cSldViewPr snapToGrid="0">
      <p:cViewPr varScale="1">
        <p:scale>
          <a:sx n="66" d="100"/>
          <a:sy n="66" d="100"/>
        </p:scale>
        <p:origin x="38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57DE4-91B5-4B11-8B1A-013E2BF8C157}"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BC118-5F7E-4263-AE1D-F6E270071242}" type="slidenum">
              <a:rPr lang="en-US" smtClean="0"/>
              <a:t>‹#›</a:t>
            </a:fld>
            <a:endParaRPr lang="en-US"/>
          </a:p>
        </p:txBody>
      </p:sp>
    </p:spTree>
    <p:extLst>
      <p:ext uri="{BB962C8B-B14F-4D97-AF65-F5344CB8AC3E}">
        <p14:creationId xmlns:p14="http://schemas.microsoft.com/office/powerpoint/2010/main" val="158528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BC118-5F7E-4263-AE1D-F6E270071242}" type="slidenum">
              <a:rPr lang="en-US" smtClean="0"/>
              <a:t>21</a:t>
            </a:fld>
            <a:endParaRPr lang="en-US"/>
          </a:p>
        </p:txBody>
      </p:sp>
    </p:spTree>
    <p:extLst>
      <p:ext uri="{BB962C8B-B14F-4D97-AF65-F5344CB8AC3E}">
        <p14:creationId xmlns:p14="http://schemas.microsoft.com/office/powerpoint/2010/main" val="141026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82CCF-E55E-4DE0-B0FF-2B1A69BF333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285223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82CCF-E55E-4DE0-B0FF-2B1A69BF333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319411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82CCF-E55E-4DE0-B0FF-2B1A69BF333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124472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82CCF-E55E-4DE0-B0FF-2B1A69BF333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136688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82CCF-E55E-4DE0-B0FF-2B1A69BF3335}"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28055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82CCF-E55E-4DE0-B0FF-2B1A69BF3335}"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34856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82CCF-E55E-4DE0-B0FF-2B1A69BF3335}"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286811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82CCF-E55E-4DE0-B0FF-2B1A69BF3335}"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14362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82CCF-E55E-4DE0-B0FF-2B1A69BF3335}"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170072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82CCF-E55E-4DE0-B0FF-2B1A69BF3335}"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198725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82CCF-E55E-4DE0-B0FF-2B1A69BF3335}"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CE224-1F65-4A23-904C-DAA5B1D8D9E2}" type="slidenum">
              <a:rPr lang="en-US" smtClean="0"/>
              <a:t>‹#›</a:t>
            </a:fld>
            <a:endParaRPr lang="en-US"/>
          </a:p>
        </p:txBody>
      </p:sp>
    </p:spTree>
    <p:extLst>
      <p:ext uri="{BB962C8B-B14F-4D97-AF65-F5344CB8AC3E}">
        <p14:creationId xmlns:p14="http://schemas.microsoft.com/office/powerpoint/2010/main" val="231863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82CCF-E55E-4DE0-B0FF-2B1A69BF3335}" type="datetimeFigureOut">
              <a:rPr lang="en-US" smtClean="0"/>
              <a:t>4/13/2022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CE224-1F65-4A23-904C-DAA5B1D8D9E2}" type="slidenum">
              <a:rPr lang="en-US" smtClean="0"/>
              <a:t>‹#›</a:t>
            </a:fld>
            <a:endParaRPr lang="en-US"/>
          </a:p>
        </p:txBody>
      </p:sp>
    </p:spTree>
    <p:extLst>
      <p:ext uri="{BB962C8B-B14F-4D97-AF65-F5344CB8AC3E}">
        <p14:creationId xmlns:p14="http://schemas.microsoft.com/office/powerpoint/2010/main" val="390920608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9 Bài văn phân tích văn bản &amp;quot;Thông tin về ngày Trái đất năm 2000&amp;quot; hay  nhất - Toplist.vn">
            <a:extLst>
              <a:ext uri="{FF2B5EF4-FFF2-40B4-BE49-F238E27FC236}">
                <a16:creationId xmlns:a16="http://schemas.microsoft.com/office/drawing/2014/main" xmlns="" id="{7C6D7BF1-FA0C-4CDB-838A-A556F775F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1" y="0"/>
            <a:ext cx="12113079" cy="68906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9EEE36E1-76F6-48DE-BEE2-84F0E243EDA4}"/>
              </a:ext>
            </a:extLst>
          </p:cNvPr>
          <p:cNvSpPr txBox="1"/>
          <p:nvPr/>
        </p:nvSpPr>
        <p:spPr>
          <a:xfrm>
            <a:off x="685801" y="299356"/>
            <a:ext cx="10395856" cy="1600438"/>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BÀI 9: TRÁI ĐẤT NGÔI NHÀ CHUNG </a:t>
            </a:r>
          </a:p>
          <a:p>
            <a:pPr algn="ctr"/>
            <a:r>
              <a:rPr lang="en-US" sz="4000" b="1" dirty="0">
                <a:solidFill>
                  <a:srgbClr val="FFFF00"/>
                </a:solidFill>
                <a:latin typeface="Times New Roman" panose="02020603050405020304" pitchFamily="18" charset="0"/>
                <a:cs typeface="Times New Roman" panose="02020603050405020304" pitchFamily="18" charset="0"/>
              </a:rPr>
              <a:t>(13 TIẾT) </a:t>
            </a:r>
          </a:p>
          <a:p>
            <a:endParaRPr lang="en-US" dirty="0"/>
          </a:p>
        </p:txBody>
      </p:sp>
      <p:pic>
        <p:nvPicPr>
          <p:cNvPr id="4" name="Picture 2" descr="Top 9 Bài văn phân tích văn bản &amp;quot;Thông tin về ngày Trái đất năm 2000&amp;quot; hay  nhất - Toplist.vn">
            <a:extLst>
              <a:ext uri="{FF2B5EF4-FFF2-40B4-BE49-F238E27FC236}">
                <a16:creationId xmlns:a16="http://schemas.microsoft.com/office/drawing/2014/main" xmlns="" id="{7C6D7BF1-FA0C-4CDB-838A-A556F775F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21" y="168412"/>
            <a:ext cx="12113079" cy="6890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9921" y="580335"/>
            <a:ext cx="12063383" cy="2739211"/>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TIẾT 59</a:t>
            </a:r>
            <a:r>
              <a:rPr lang="en-US" sz="3200" b="1" dirty="0">
                <a:solidFill>
                  <a:srgbClr val="FF0000"/>
                </a:solidFill>
                <a:latin typeface="Times New Roman" pitchFamily="18" charset="0"/>
                <a:cs typeface="Times New Roman" pitchFamily="18" charset="0"/>
              </a:rPr>
              <a:t>:</a:t>
            </a:r>
            <a:r>
              <a:rPr lang="en-US" sz="5400" dirty="0" smtClean="0">
                <a:solidFill>
                  <a:srgbClr val="FFFF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THỰC HÀNH ĐỌC</a:t>
            </a:r>
          </a:p>
          <a:p>
            <a:endParaRPr lang="vi-VN" sz="3200" dirty="0">
              <a:solidFill>
                <a:srgbClr val="FFFF00"/>
              </a:solidFill>
              <a:latin typeface="Times New Roman" pitchFamily="18" charset="0"/>
              <a:cs typeface="Times New Roman" pitchFamily="18" charset="0"/>
            </a:endParaRPr>
          </a:p>
          <a:p>
            <a:endParaRPr lang="vi-VN" sz="3200" dirty="0" smtClean="0">
              <a:solidFill>
                <a:srgbClr val="FFFF00"/>
              </a:solidFill>
              <a:latin typeface="Times New Roman" pitchFamily="18" charset="0"/>
              <a:cs typeface="Times New Roman" pitchFamily="18" charset="0"/>
            </a:endParaRPr>
          </a:p>
          <a:p>
            <a:r>
              <a:rPr lang="vi-VN" sz="5400" dirty="0" smtClean="0">
                <a:solidFill>
                  <a:srgbClr val="FFFF00"/>
                </a:solidFill>
                <a:latin typeface="Times New Roman" pitchFamily="18" charset="0"/>
                <a:cs typeface="Times New Roman" pitchFamily="18" charset="0"/>
              </a:rPr>
              <a:t>TIẾNG CƯỜI KHÔNG MUỐN NGHE</a:t>
            </a:r>
            <a:endParaRPr lang="en-US" sz="5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921771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840308" cy="1143000"/>
          </a:xfrm>
        </p:spPr>
        <p:txBody>
          <a:bodyPr>
            <a:normAutofit fontScale="90000"/>
          </a:bodyPr>
          <a:lstStyle/>
          <a:p>
            <a:r>
              <a:rPr lang="vi-VN" b="1" dirty="0">
                <a:solidFill>
                  <a:srgbClr val="FF0000"/>
                </a:solidFill>
              </a:rPr>
              <a:t>Cần ứng xử như thế nào khi bị người ta cười nhạo?</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vi-VN" dirty="0" smtClean="0"/>
              <a:t>     </a:t>
            </a:r>
            <a:r>
              <a:rPr lang="vi-VN" sz="3600" b="1" dirty="0">
                <a:latin typeface="+mj-lt"/>
              </a:rPr>
              <a:t>Mỗi người có một cách ứng xử khác nhau khi bị người ta cười nhạo. Có người sẽ chọn cách im lặng, nghiêm túc xem xét lại bản thân và tìm cách sửa sai. Có người lại lo lắng, hốt hoảng, ngày càng tự </a:t>
            </a:r>
            <a:r>
              <a:rPr lang="vi-VN" sz="3600" b="1" dirty="0" smtClean="0">
                <a:latin typeface="+mj-lt"/>
              </a:rPr>
              <a:t>ti </a:t>
            </a:r>
            <a:r>
              <a:rPr lang="vi-VN" sz="3600" b="1" dirty="0">
                <a:latin typeface="+mj-lt"/>
              </a:rPr>
              <a:t>hơn. Cũng có người vì cái tôi của bản thân quá lớn mà không nhẫn nhịn được, có những hành động và câu nói gay gắt đáp trả trực tiếp lại. </a:t>
            </a:r>
            <a:endParaRPr lang="en-US" sz="3600" b="1" dirty="0">
              <a:latin typeface="+mj-lt"/>
            </a:endParaRPr>
          </a:p>
        </p:txBody>
      </p:sp>
    </p:spTree>
    <p:extLst>
      <p:ext uri="{BB962C8B-B14F-4D97-AF65-F5344CB8AC3E}">
        <p14:creationId xmlns:p14="http://schemas.microsoft.com/office/powerpoint/2010/main" val="2710132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solidFill>
                  <a:srgbClr val="FF0000"/>
                </a:solidFill>
              </a:rPr>
              <a:t>Câu 3: Những </a:t>
            </a:r>
            <a:r>
              <a:rPr lang="vi-VN" b="1" dirty="0">
                <a:solidFill>
                  <a:srgbClr val="FF0000"/>
                </a:solidFill>
              </a:rPr>
              <a:t>đặc điểm cho thấy Tiếng cười không muốn nghe là một văn bản nghị </a:t>
            </a:r>
            <a:r>
              <a:rPr lang="vi-VN" b="1" dirty="0" smtClean="0">
                <a:solidFill>
                  <a:srgbClr val="FF0000"/>
                </a:solidFill>
              </a:rPr>
              <a:t>luận?</a:t>
            </a:r>
            <a:endParaRPr lang="en-US" b="1" dirty="0">
              <a:solidFill>
                <a:srgbClr val="FF0000"/>
              </a:solidFill>
            </a:endParaRPr>
          </a:p>
        </p:txBody>
      </p:sp>
      <p:sp>
        <p:nvSpPr>
          <p:cNvPr id="3" name="Content Placeholder 2"/>
          <p:cNvSpPr>
            <a:spLocks noGrp="1"/>
          </p:cNvSpPr>
          <p:nvPr>
            <p:ph idx="1"/>
          </p:nvPr>
        </p:nvSpPr>
        <p:spPr/>
        <p:txBody>
          <a:bodyPr>
            <a:normAutofit fontScale="32500" lnSpcReduction="20000"/>
          </a:bodyPr>
          <a:lstStyle/>
          <a:p>
            <a:pPr marL="0" indent="0">
              <a:buNone/>
            </a:pPr>
            <a:r>
              <a:rPr lang="vi-VN" sz="6500" b="1" dirty="0">
                <a:latin typeface="+mj-lt"/>
              </a:rPr>
              <a:t>- </a:t>
            </a:r>
            <a:r>
              <a:rPr lang="vi-VN" sz="8000" b="1" dirty="0">
                <a:latin typeface="+mj-lt"/>
              </a:rPr>
              <a:t>Văn bản này bàn về vấn đề trước những sai lầm, thiếu xót của người khác cần có thái độ góp ý chân thành, chứ không phải cất lên tiếng cười hả hê, chê bai, chế nhạo người khác. Phương thuốc chữa "căn bệnh" này chính là lòng nhân ái, sự cảm thông.</a:t>
            </a:r>
          </a:p>
          <a:p>
            <a:pPr marL="0" indent="0">
              <a:buNone/>
            </a:pPr>
            <a:r>
              <a:rPr lang="vi-VN" sz="8000" b="1" dirty="0">
                <a:latin typeface="+mj-lt"/>
              </a:rPr>
              <a:t>Để có sức thuyết phục, văn bản đã đưa ra các lý lẽ: nêu các tiếng cười đẹp, tiếng cười xấu, các cách ứng xử khác nhau khi bị chê bai, đưa ra ví dụ cụ thể của việc bị người khác chê bai và đi đến kết luận "căn bệnh" này có thể chữa được.</a:t>
            </a:r>
          </a:p>
          <a:p>
            <a:pPr marL="0" indent="0">
              <a:buNone/>
            </a:pPr>
            <a:r>
              <a:rPr lang="vi-VN" sz="8000" b="1" dirty="0">
                <a:latin typeface="+mj-lt"/>
              </a:rPr>
              <a:t> -Để chứng minh các lý lẽ đó, tác giả đã đưa ra các bằng chứng, ví dụ cụ thể cho vấn đề cười nhạo người khác là xấu xa như thế nào.</a:t>
            </a:r>
          </a:p>
          <a:p>
            <a:endParaRPr lang="en-US" sz="8000" b="1" dirty="0">
              <a:latin typeface="+mj-lt"/>
            </a:endParaRPr>
          </a:p>
        </p:txBody>
      </p:sp>
    </p:spTree>
    <p:extLst>
      <p:ext uri="{BB962C8B-B14F-4D97-AF65-F5344CB8AC3E}">
        <p14:creationId xmlns:p14="http://schemas.microsoft.com/office/powerpoint/2010/main" val="4145655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solidFill>
                  <a:srgbClr val="FF0000"/>
                </a:solidFill>
              </a:rPr>
              <a:t>Câu 4: Đoạn </a:t>
            </a:r>
            <a:r>
              <a:rPr lang="vi-VN" b="1" dirty="0">
                <a:solidFill>
                  <a:srgbClr val="FF0000"/>
                </a:solidFill>
              </a:rPr>
              <a:t>mở đầu nói đến nhiều ý nghĩa khác nhau của tiếng cười:</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vi-VN" sz="3100" b="1" dirty="0" smtClean="0">
                <a:latin typeface="+mj-lt"/>
              </a:rPr>
              <a:t>- Có </a:t>
            </a:r>
            <a:r>
              <a:rPr lang="vi-VN" sz="3100" b="1" dirty="0">
                <a:latin typeface="+mj-lt"/>
              </a:rPr>
              <a:t>tiếng cười trao gửi một niềm tin yêu</a:t>
            </a:r>
          </a:p>
          <a:p>
            <a:pPr marL="0" indent="0">
              <a:buNone/>
            </a:pPr>
            <a:r>
              <a:rPr lang="vi-VN" sz="3100" b="1" dirty="0" smtClean="0">
                <a:latin typeface="+mj-lt"/>
              </a:rPr>
              <a:t>- Có </a:t>
            </a:r>
            <a:r>
              <a:rPr lang="vi-VN" sz="3100" b="1" dirty="0">
                <a:latin typeface="+mj-lt"/>
              </a:rPr>
              <a:t>tiếng cười thay cho một lời  cảm ơn, một tình cảm chân thành muốn nói</a:t>
            </a:r>
          </a:p>
          <a:p>
            <a:pPr marL="0" indent="0">
              <a:buNone/>
            </a:pPr>
            <a:r>
              <a:rPr lang="vi-VN" sz="3100" b="1" dirty="0" smtClean="0">
                <a:latin typeface="+mj-lt"/>
              </a:rPr>
              <a:t>- Có </a:t>
            </a:r>
            <a:r>
              <a:rPr lang="vi-VN" sz="3100" b="1" dirty="0">
                <a:latin typeface="+mj-lt"/>
              </a:rPr>
              <a:t>tiếng cười hài hước, dí dỏm khiến người ta quên </a:t>
            </a:r>
            <a:r>
              <a:rPr lang="vi-VN" sz="3100" b="1" dirty="0" smtClean="0">
                <a:latin typeface="+mj-lt"/>
              </a:rPr>
              <a:t>cả mệt </a:t>
            </a:r>
            <a:r>
              <a:rPr lang="vi-VN" sz="3100" b="1" dirty="0">
                <a:latin typeface="+mj-lt"/>
              </a:rPr>
              <a:t>nhọc</a:t>
            </a:r>
          </a:p>
          <a:p>
            <a:pPr marL="0" indent="0">
              <a:buNone/>
            </a:pPr>
            <a:r>
              <a:rPr lang="vi-VN" sz="3100" b="1" dirty="0" smtClean="0">
                <a:latin typeface="+mj-lt"/>
              </a:rPr>
              <a:t>- Có </a:t>
            </a:r>
            <a:r>
              <a:rPr lang="vi-VN" sz="3100" b="1" dirty="0">
                <a:latin typeface="+mj-lt"/>
              </a:rPr>
              <a:t>tiếng cười phê phán những thói hư tật xấu.</a:t>
            </a:r>
          </a:p>
          <a:p>
            <a:pPr marL="0" indent="0">
              <a:buNone/>
            </a:pPr>
            <a:r>
              <a:rPr lang="vi-VN" sz="3100" b="1" dirty="0" smtClean="0">
                <a:latin typeface="+mj-lt"/>
              </a:rPr>
              <a:t>- Nhưng </a:t>
            </a:r>
            <a:r>
              <a:rPr lang="vi-VN" sz="3100" b="1" dirty="0">
                <a:latin typeface="+mj-lt"/>
              </a:rPr>
              <a:t>tiếng cười được bàn luận trong bài viết này là tiếng cười "ta không bao giờ muốn nghe, không bao giờ chờ đợi. Những tiếng cười khiến ta phải phiền lòng, khó chịu và ước sao nó không hướng vào mình. Đó là sự cười nhạo, chê bai người khác. </a:t>
            </a:r>
          </a:p>
          <a:p>
            <a:endParaRPr lang="en-US" dirty="0"/>
          </a:p>
        </p:txBody>
      </p:sp>
    </p:spTree>
    <p:extLst>
      <p:ext uri="{BB962C8B-B14F-4D97-AF65-F5344CB8AC3E}">
        <p14:creationId xmlns:p14="http://schemas.microsoft.com/office/powerpoint/2010/main" val="2894488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699631" cy="1143000"/>
          </a:xfrm>
        </p:spPr>
        <p:txBody>
          <a:bodyPr>
            <a:normAutofit fontScale="90000"/>
          </a:bodyPr>
          <a:lstStyle/>
          <a:p>
            <a:r>
              <a:rPr lang="vi-VN" b="1" dirty="0" smtClean="0">
                <a:solidFill>
                  <a:srgbClr val="FF0000"/>
                </a:solidFill>
              </a:rPr>
              <a:t>Câu 5: Người </a:t>
            </a:r>
            <a:r>
              <a:rPr lang="vi-VN" b="1" dirty="0">
                <a:solidFill>
                  <a:srgbClr val="FF0000"/>
                </a:solidFill>
              </a:rPr>
              <a:t>viết có thái độ, suy nghĩ trước những hiện tượng cười cợt khiếm khuyết của người khác:</a:t>
            </a:r>
            <a:endParaRPr lang="en-US" b="1" dirty="0">
              <a:solidFill>
                <a:srgbClr val="FF0000"/>
              </a:solidFill>
            </a:endParaRPr>
          </a:p>
        </p:txBody>
      </p:sp>
      <p:sp>
        <p:nvSpPr>
          <p:cNvPr id="3" name="Content Placeholder 2"/>
          <p:cNvSpPr>
            <a:spLocks noGrp="1"/>
          </p:cNvSpPr>
          <p:nvPr>
            <p:ph idx="1"/>
          </p:nvPr>
        </p:nvSpPr>
        <p:spPr>
          <a:xfrm>
            <a:off x="599552" y="1539915"/>
            <a:ext cx="10972800" cy="4525963"/>
          </a:xfrm>
        </p:spPr>
        <p:txBody>
          <a:bodyPr>
            <a:noAutofit/>
          </a:bodyPr>
          <a:lstStyle/>
          <a:p>
            <a:r>
              <a:rPr lang="vi-VN" sz="2900" b="1" dirty="0">
                <a:latin typeface="+mj-lt"/>
              </a:rPr>
              <a:t>Tác giả cho rằng lý do cười nhạo người khác đơn giản vì người khác có điều không giống ta</a:t>
            </a:r>
          </a:p>
          <a:p>
            <a:r>
              <a:rPr lang="vi-VN" sz="2900" b="1" dirty="0">
                <a:latin typeface="+mj-lt"/>
              </a:rPr>
              <a:t>Tác giả nhận xét trên đời này không có ai là hoàn hảo. Điều quan trọng là biết tự nhận ra điểm yếu của mình để khắc phục. Những người đi chê bai không nghĩ rằng khi họ cũng vướng phải những sai lầm đó thì họ có đáng bị chê cười hay không.</a:t>
            </a:r>
          </a:p>
          <a:p>
            <a:r>
              <a:rPr lang="vi-VN" sz="2900" b="1" dirty="0">
                <a:latin typeface="+mj-lt"/>
              </a:rPr>
              <a:t>Sự khác biệt của mỗi người chính là yếu tố quyết định giá trị của mỗi con người. Nên không có lý do gì để đáng bị người khác cười nhạo. Nếu ai đó cũng bị cười nhạo, tác giả đặt câu hỏi liệu họ có cảm thấy dễ chịu không.</a:t>
            </a:r>
          </a:p>
          <a:p>
            <a:endParaRPr lang="en-US" sz="2900" b="1" dirty="0">
              <a:latin typeface="+mj-lt"/>
            </a:endParaRPr>
          </a:p>
        </p:txBody>
      </p:sp>
    </p:spTree>
    <p:extLst>
      <p:ext uri="{BB962C8B-B14F-4D97-AF65-F5344CB8AC3E}">
        <p14:creationId xmlns:p14="http://schemas.microsoft.com/office/powerpoint/2010/main" val="2459698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vi-VN" b="1" dirty="0" smtClean="0">
                <a:solidFill>
                  <a:srgbClr val="FF0000"/>
                </a:solidFill>
              </a:rPr>
              <a:t>Câu 6: </a:t>
            </a:r>
            <a:r>
              <a:rPr lang="vi-VN" sz="3100" b="1" dirty="0">
                <a:latin typeface="+mj-lt"/>
              </a:rPr>
              <a:t>Tác giả đưa ra bằng chứng, ví dụ cụ thể là hình ảnh của chú Nam - một người dị tật có bước đi khập khiễng và khó khăn. Mọi người chế nhạo chú, bắt trước dáng đi nghiêng nghiêng của chú để làm hề. Chú dự thi vào trường trung cấp âm nhạc thì mọi người lại cười nhạo nói "Chuông khánh còn chẳng ăn ai/Nữa là mảnh chĩnh vứt ngoài bờ tre. Tuy nhiên, nhờ vào sự kiên trì, thái độ khiêm nhường, kiên nhẫn của bản thân và sự khích kệ, động viên của người bố, chú Nam đã là cây độc tấu có hạng trong một đoàn nghệ thuật.</a:t>
            </a:r>
          </a:p>
          <a:p>
            <a:r>
              <a:rPr lang="vi-VN" sz="3100" b="1" dirty="0">
                <a:latin typeface="+mj-lt"/>
              </a:rPr>
              <a:t>- Sự chê bai, nhạo báng chú Nam đã phải trả giá bằng việc giờ đây mọi người đã phải thán phục chú.</a:t>
            </a:r>
          </a:p>
          <a:p>
            <a:endParaRPr lang="en-US" dirty="0"/>
          </a:p>
        </p:txBody>
      </p:sp>
    </p:spTree>
    <p:extLst>
      <p:ext uri="{BB962C8B-B14F-4D97-AF65-F5344CB8AC3E}">
        <p14:creationId xmlns:p14="http://schemas.microsoft.com/office/powerpoint/2010/main" val="369904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3845168-711F-4C07-BAED-ABA929EE0298}"/>
              </a:ext>
            </a:extLst>
          </p:cNvPr>
          <p:cNvSpPr txBox="1"/>
          <p:nvPr/>
        </p:nvSpPr>
        <p:spPr>
          <a:xfrm>
            <a:off x="706056" y="717630"/>
            <a:ext cx="10752881" cy="2123658"/>
          </a:xfrm>
          <a:prstGeom prst="rect">
            <a:avLst/>
          </a:prstGeom>
          <a:noFill/>
        </p:spPr>
        <p:txBody>
          <a:bodyPr wrap="square" rtlCol="0">
            <a:spAutoFit/>
          </a:bodyPr>
          <a:lstStyle/>
          <a:p>
            <a:pPr indent="457200" algn="ctr"/>
            <a:r>
              <a:rPr lang="en-US" sz="4400" b="1" dirty="0" err="1">
                <a:solidFill>
                  <a:srgbClr val="FF0000"/>
                </a:solidFill>
                <a:latin typeface="Times New Roman" panose="02020603050405020304" pitchFamily="18" charset="0"/>
                <a:cs typeface="Times New Roman" panose="02020603050405020304" pitchFamily="18" charset="0"/>
              </a:rPr>
              <a:t>Tiết</a:t>
            </a:r>
            <a:r>
              <a:rPr lang="en-US" sz="4400" b="1" dirty="0">
                <a:solidFill>
                  <a:srgbClr val="FF0000"/>
                </a:solidFill>
                <a:latin typeface="Times New Roman" panose="02020603050405020304" pitchFamily="18" charset="0"/>
                <a:cs typeface="Times New Roman" panose="02020603050405020304" pitchFamily="18" charset="0"/>
              </a:rPr>
              <a:t> </a:t>
            </a:r>
            <a:r>
              <a:rPr lang="vi-VN" sz="4400" b="1" dirty="0" smtClean="0">
                <a:solidFill>
                  <a:srgbClr val="FF0000"/>
                </a:solidFill>
                <a:latin typeface="Times New Roman" panose="02020603050405020304" pitchFamily="18" charset="0"/>
                <a:cs typeface="Times New Roman" panose="02020603050405020304" pitchFamily="18" charset="0"/>
              </a:rPr>
              <a:t>60</a:t>
            </a:r>
            <a:r>
              <a:rPr lang="en-US" sz="4400" b="1" dirty="0" smtClean="0">
                <a:solidFill>
                  <a:srgbClr val="FF0000"/>
                </a:solidFill>
                <a:latin typeface="Times New Roman" panose="02020603050405020304" pitchFamily="18" charset="0"/>
                <a:cs typeface="Times New Roman" panose="02020603050405020304" pitchFamily="18" charset="0"/>
              </a:rPr>
              <a:t>: </a:t>
            </a:r>
            <a:r>
              <a:rPr lang="vi-VN" sz="4400" b="1" dirty="0" smtClean="0">
                <a:solidFill>
                  <a:srgbClr val="FF0000"/>
                </a:solidFill>
                <a:latin typeface="Times New Roman" panose="02020603050405020304" pitchFamily="18" charset="0"/>
                <a:cs typeface="Times New Roman" panose="02020603050405020304" pitchFamily="18" charset="0"/>
              </a:rPr>
              <a:t>Ôn </a:t>
            </a:r>
            <a:r>
              <a:rPr lang="vi-VN" sz="4400" b="1" dirty="0">
                <a:solidFill>
                  <a:srgbClr val="FF0000"/>
                </a:solidFill>
                <a:latin typeface="Times New Roman" panose="02020603050405020304" pitchFamily="18" charset="0"/>
              </a:rPr>
              <a:t>v</a:t>
            </a:r>
            <a:r>
              <a:rPr lang="vi-VN" sz="4400" b="1" dirty="0" smtClean="0">
                <a:solidFill>
                  <a:srgbClr val="FF0000"/>
                </a:solidFill>
                <a:effectLst/>
                <a:latin typeface="Times New Roman" panose="02020603050405020304" pitchFamily="18" charset="0"/>
                <a:ea typeface="Times New Roman" panose="02020603050405020304" pitchFamily="18" charset="0"/>
              </a:rPr>
              <a:t>ăn </a:t>
            </a:r>
            <a:r>
              <a:rPr lang="vi-VN" sz="4400" b="1" dirty="0">
                <a:solidFill>
                  <a:srgbClr val="FF0000"/>
                </a:solidFill>
                <a:effectLst/>
                <a:latin typeface="Times New Roman" panose="02020603050405020304" pitchFamily="18" charset="0"/>
                <a:ea typeface="Times New Roman" panose="02020603050405020304" pitchFamily="18" charset="0"/>
              </a:rPr>
              <a:t>bản </a:t>
            </a:r>
            <a:endParaRPr lang="en-US" sz="4400" dirty="0">
              <a:solidFill>
                <a:srgbClr val="FF0000"/>
              </a:solidFill>
              <a:effectLst/>
              <a:latin typeface="Times New Roman" panose="02020603050405020304" pitchFamily="18" charset="0"/>
              <a:ea typeface="Times New Roman" panose="02020603050405020304" pitchFamily="18" charset="0"/>
            </a:endParaRPr>
          </a:p>
          <a:p>
            <a:pPr algn="ctr"/>
            <a:r>
              <a:rPr lang="en-US" sz="4400" b="1" dirty="0">
                <a:solidFill>
                  <a:srgbClr val="4F81BD"/>
                </a:solidFill>
                <a:effectLst/>
                <a:latin typeface="Times New Roman" panose="02020603050405020304" pitchFamily="18" charset="0"/>
                <a:ea typeface="Times New Roman" panose="02020603050405020304" pitchFamily="18" charset="0"/>
              </a:rPr>
              <a:t>TRÁI ĐẤT – CÁI NÔI CỦA SỰ SỐNG</a:t>
            </a:r>
            <a:endParaRPr lang="en-US" sz="4400" dirty="0">
              <a:effectLst/>
              <a:latin typeface="Times New Roman" panose="02020603050405020304" pitchFamily="18" charset="0"/>
              <a:ea typeface="Times New Roman" panose="02020603050405020304" pitchFamily="18" charset="0"/>
            </a:endParaRPr>
          </a:p>
          <a:p>
            <a:pPr algn="ctr"/>
            <a:r>
              <a:rPr lang="en-US" sz="4400" b="1" dirty="0">
                <a:solidFill>
                  <a:srgbClr val="4F81BD"/>
                </a:solidFill>
                <a:effectLst/>
                <a:latin typeface="Times New Roman" panose="02020603050405020304" pitchFamily="18" charset="0"/>
                <a:ea typeface="Times New Roman" panose="02020603050405020304" pitchFamily="18" charset="0"/>
              </a:rPr>
              <a:t>                                           </a:t>
            </a:r>
            <a:r>
              <a:rPr lang="en-US" sz="4400" b="1" dirty="0" err="1">
                <a:solidFill>
                  <a:srgbClr val="4F81BD"/>
                </a:solidFill>
                <a:effectLst/>
                <a:latin typeface="Times New Roman" panose="02020603050405020304" pitchFamily="18" charset="0"/>
                <a:ea typeface="Times New Roman" panose="02020603050405020304" pitchFamily="18" charset="0"/>
              </a:rPr>
              <a:t>Hồ</a:t>
            </a:r>
            <a:r>
              <a:rPr lang="en-US" sz="4400" b="1" dirty="0">
                <a:solidFill>
                  <a:srgbClr val="4F81BD"/>
                </a:solidFill>
                <a:effectLst/>
                <a:latin typeface="Times New Roman" panose="02020603050405020304" pitchFamily="18" charset="0"/>
                <a:ea typeface="Times New Roman" panose="02020603050405020304" pitchFamily="18" charset="0"/>
              </a:rPr>
              <a:t> Thanh Trang</a:t>
            </a:r>
            <a:endParaRPr lang="en-US" sz="4400" dirty="0"/>
          </a:p>
        </p:txBody>
      </p:sp>
      <p:sp>
        <p:nvSpPr>
          <p:cNvPr id="5" name="TextBox 4">
            <a:extLst>
              <a:ext uri="{FF2B5EF4-FFF2-40B4-BE49-F238E27FC236}">
                <a16:creationId xmlns:a16="http://schemas.microsoft.com/office/drawing/2014/main" xmlns="" id="{F8E18A51-7308-4434-B137-70A9FD49A551}"/>
              </a:ext>
            </a:extLst>
          </p:cNvPr>
          <p:cNvSpPr txBox="1"/>
          <p:nvPr/>
        </p:nvSpPr>
        <p:spPr>
          <a:xfrm>
            <a:off x="4421529" y="3692324"/>
            <a:ext cx="184731" cy="369332"/>
          </a:xfrm>
          <a:prstGeom prst="rect">
            <a:avLst/>
          </a:prstGeom>
          <a:noFill/>
        </p:spPr>
        <p:txBody>
          <a:bodyPr wrap="none" rtlCol="0">
            <a:spAutoFit/>
          </a:bodyPr>
          <a:lstStyle/>
          <a:p>
            <a:endParaRPr lang="en-US" dirty="0"/>
          </a:p>
        </p:txBody>
      </p:sp>
      <p:pic>
        <p:nvPicPr>
          <p:cNvPr id="1028" name="Picture 4" descr="Tháp Babel – Wikipedia tiếng Việt">
            <a:extLst>
              <a:ext uri="{FF2B5EF4-FFF2-40B4-BE49-F238E27FC236}">
                <a16:creationId xmlns:a16="http://schemas.microsoft.com/office/drawing/2014/main" xmlns="" id="{026BA6C1-E593-435C-B0FB-0FB41226E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577" y="3023934"/>
            <a:ext cx="6096000" cy="37704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550E00D0-ECB9-4BF7-AE17-B291ECDB44F7}"/>
              </a:ext>
            </a:extLst>
          </p:cNvPr>
          <p:cNvSpPr txBox="1"/>
          <p:nvPr/>
        </p:nvSpPr>
        <p:spPr>
          <a:xfrm>
            <a:off x="937549" y="4398380"/>
            <a:ext cx="184731" cy="369332"/>
          </a:xfrm>
          <a:prstGeom prst="rect">
            <a:avLst/>
          </a:prstGeom>
          <a:noFill/>
        </p:spPr>
        <p:txBody>
          <a:bodyPr wrap="none" rtlCol="0">
            <a:spAutoFit/>
          </a:bodyPr>
          <a:lstStyle/>
          <a:p>
            <a:endParaRPr lang="en-US" dirty="0"/>
          </a:p>
        </p:txBody>
      </p:sp>
      <p:pic>
        <p:nvPicPr>
          <p:cNvPr id="1030" name="Picture 6">
            <a:extLst>
              <a:ext uri="{FF2B5EF4-FFF2-40B4-BE49-F238E27FC236}">
                <a16:creationId xmlns:a16="http://schemas.microsoft.com/office/drawing/2014/main" xmlns="" id="{0FB18E24-50E9-48A9-9285-D68057D90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88" y="3015594"/>
            <a:ext cx="5752619" cy="377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8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256E35D-843F-4FAD-ACEC-BA85601E9424}"/>
              </a:ext>
            </a:extLst>
          </p:cNvPr>
          <p:cNvSpPr txBox="1"/>
          <p:nvPr/>
        </p:nvSpPr>
        <p:spPr>
          <a:xfrm>
            <a:off x="1053296" y="740780"/>
            <a:ext cx="6380415"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I</a:t>
            </a:r>
            <a:r>
              <a:rPr lang="vi-VN" sz="4000" b="1" dirty="0" smtClean="0">
                <a:latin typeface="Times New Roman" panose="02020603050405020304" pitchFamily="18" charset="0"/>
                <a:cs typeface="Times New Roman" panose="02020603050405020304" pitchFamily="18" charset="0"/>
              </a:rPr>
              <a:t>.Kiến thức cơ bản</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F9B5DD3-76A6-4594-B4FF-0FCB0B9DE9D0}"/>
              </a:ext>
            </a:extLst>
          </p:cNvPr>
          <p:cNvSpPr txBox="1"/>
          <p:nvPr/>
        </p:nvSpPr>
        <p:spPr>
          <a:xfrm>
            <a:off x="738617" y="1680587"/>
            <a:ext cx="10081550" cy="1172629"/>
          </a:xfrm>
          <a:prstGeom prst="rect">
            <a:avLst/>
          </a:prstGeom>
          <a:noFill/>
        </p:spPr>
        <p:txBody>
          <a:bodyPr wrap="square" rtlCol="0">
            <a:spAutoFit/>
          </a:bodyPr>
          <a:lstStyle/>
          <a:p>
            <a:pPr marL="342900" indent="-342900">
              <a:lnSpc>
                <a:spcPct val="80000"/>
              </a:lnSpc>
              <a:spcBef>
                <a:spcPct val="20000"/>
              </a:spcBef>
              <a:buFont typeface="Arial" pitchFamily="34" charset="0"/>
              <a:buChar char="•"/>
            </a:pPr>
            <a:r>
              <a:rPr lang="en-US" sz="2900" b="1" dirty="0">
                <a:latin typeface="+mj-lt"/>
              </a:rPr>
              <a:t>- </a:t>
            </a:r>
            <a:r>
              <a:rPr lang="en-US" sz="2900" b="1" dirty="0" err="1">
                <a:latin typeface="+mj-lt"/>
              </a:rPr>
              <a:t>Thể</a:t>
            </a:r>
            <a:r>
              <a:rPr lang="en-US" sz="2900" b="1" dirty="0">
                <a:latin typeface="+mj-lt"/>
              </a:rPr>
              <a:t> </a:t>
            </a:r>
            <a:r>
              <a:rPr lang="en-US" sz="2900" b="1" dirty="0" err="1">
                <a:latin typeface="+mj-lt"/>
              </a:rPr>
              <a:t>loại</a:t>
            </a:r>
            <a:r>
              <a:rPr lang="en-US" sz="2900" b="1" dirty="0">
                <a:latin typeface="+mj-lt"/>
              </a:rPr>
              <a:t>: </a:t>
            </a:r>
            <a:r>
              <a:rPr lang="en-US" sz="2900" b="1" dirty="0" err="1">
                <a:latin typeface="+mj-lt"/>
              </a:rPr>
              <a:t>Văn</a:t>
            </a:r>
            <a:r>
              <a:rPr lang="en-US" sz="2900" b="1" dirty="0">
                <a:latin typeface="+mj-lt"/>
              </a:rPr>
              <a:t> </a:t>
            </a:r>
            <a:r>
              <a:rPr lang="en-US" sz="2900" b="1" dirty="0" err="1">
                <a:latin typeface="+mj-lt"/>
              </a:rPr>
              <a:t>bản</a:t>
            </a:r>
            <a:r>
              <a:rPr lang="en-US" sz="2900" b="1" dirty="0">
                <a:latin typeface="+mj-lt"/>
              </a:rPr>
              <a:t> </a:t>
            </a:r>
            <a:r>
              <a:rPr lang="en-US" sz="2900" b="1" dirty="0" err="1">
                <a:latin typeface="+mj-lt"/>
              </a:rPr>
              <a:t>thông</a:t>
            </a:r>
            <a:r>
              <a:rPr lang="en-US" sz="2900" b="1" dirty="0">
                <a:latin typeface="+mj-lt"/>
              </a:rPr>
              <a:t> tin.</a:t>
            </a:r>
          </a:p>
          <a:p>
            <a:pPr marL="342900" indent="-342900">
              <a:lnSpc>
                <a:spcPct val="80000"/>
              </a:lnSpc>
              <a:spcBef>
                <a:spcPct val="20000"/>
              </a:spcBef>
              <a:buFont typeface="Arial" pitchFamily="34" charset="0"/>
              <a:buChar char="•"/>
            </a:pPr>
            <a:r>
              <a:rPr lang="en-US" sz="2900" b="1" dirty="0">
                <a:latin typeface="+mj-lt"/>
              </a:rPr>
              <a:t>- </a:t>
            </a:r>
            <a:r>
              <a:rPr lang="en-US" sz="2900" b="1" dirty="0" err="1">
                <a:latin typeface="+mj-lt"/>
              </a:rPr>
              <a:t>Các</a:t>
            </a:r>
            <a:r>
              <a:rPr lang="en-US" sz="2900" b="1" dirty="0">
                <a:latin typeface="+mj-lt"/>
              </a:rPr>
              <a:t> </a:t>
            </a:r>
            <a:r>
              <a:rPr lang="en-US" sz="2900" b="1" dirty="0" err="1">
                <a:latin typeface="+mj-lt"/>
              </a:rPr>
              <a:t>yếu</a:t>
            </a:r>
            <a:r>
              <a:rPr lang="en-US" sz="2900" b="1" dirty="0">
                <a:latin typeface="+mj-lt"/>
              </a:rPr>
              <a:t> </a:t>
            </a:r>
            <a:r>
              <a:rPr lang="en-US" sz="2900" b="1" dirty="0" err="1">
                <a:latin typeface="+mj-lt"/>
              </a:rPr>
              <a:t>tố</a:t>
            </a:r>
            <a:r>
              <a:rPr lang="en-US" sz="2900" b="1" dirty="0">
                <a:latin typeface="+mj-lt"/>
              </a:rPr>
              <a:t> </a:t>
            </a:r>
            <a:r>
              <a:rPr lang="en-US" sz="2900" b="1" dirty="0" err="1">
                <a:latin typeface="+mj-lt"/>
              </a:rPr>
              <a:t>cấu</a:t>
            </a:r>
            <a:r>
              <a:rPr lang="en-US" sz="2900" b="1" dirty="0">
                <a:latin typeface="+mj-lt"/>
              </a:rPr>
              <a:t> </a:t>
            </a:r>
            <a:r>
              <a:rPr lang="en-US" sz="2900" b="1" dirty="0" err="1">
                <a:latin typeface="+mj-lt"/>
              </a:rPr>
              <a:t>thành</a:t>
            </a:r>
            <a:r>
              <a:rPr lang="en-US" sz="2900" b="1" dirty="0">
                <a:latin typeface="+mj-lt"/>
              </a:rPr>
              <a:t>: </a:t>
            </a:r>
            <a:r>
              <a:rPr lang="en-US" sz="2900" b="1" dirty="0" err="1">
                <a:latin typeface="+mj-lt"/>
              </a:rPr>
              <a:t>nhan</a:t>
            </a:r>
            <a:r>
              <a:rPr lang="en-US" sz="2900" b="1" dirty="0">
                <a:latin typeface="+mj-lt"/>
              </a:rPr>
              <a:t> </a:t>
            </a:r>
            <a:r>
              <a:rPr lang="en-US" sz="2900" b="1" dirty="0" err="1">
                <a:latin typeface="+mj-lt"/>
              </a:rPr>
              <a:t>đề</a:t>
            </a:r>
            <a:r>
              <a:rPr lang="en-US" sz="2900" b="1" dirty="0">
                <a:latin typeface="+mj-lt"/>
              </a:rPr>
              <a:t>, </a:t>
            </a:r>
            <a:r>
              <a:rPr lang="en-US" sz="2900" b="1" dirty="0" err="1">
                <a:latin typeface="+mj-lt"/>
              </a:rPr>
              <a:t>sa</a:t>
            </a:r>
            <a:r>
              <a:rPr lang="en-US" sz="2900" b="1" dirty="0">
                <a:latin typeface="+mj-lt"/>
              </a:rPr>
              <a:t> </a:t>
            </a:r>
            <a:r>
              <a:rPr lang="en-US" sz="2900" b="1" dirty="0" err="1">
                <a:latin typeface="+mj-lt"/>
              </a:rPr>
              <a:t>pô</a:t>
            </a:r>
            <a:r>
              <a:rPr lang="en-US" sz="2900" b="1" dirty="0">
                <a:latin typeface="+mj-lt"/>
              </a:rPr>
              <a:t>, </a:t>
            </a:r>
            <a:r>
              <a:rPr lang="en-US" sz="2900" b="1" dirty="0" err="1">
                <a:latin typeface="+mj-lt"/>
              </a:rPr>
              <a:t>đề</a:t>
            </a:r>
            <a:r>
              <a:rPr lang="en-US" sz="2900" b="1" dirty="0">
                <a:latin typeface="+mj-lt"/>
              </a:rPr>
              <a:t> </a:t>
            </a:r>
            <a:r>
              <a:rPr lang="en-US" sz="2900" b="1" dirty="0" err="1">
                <a:latin typeface="+mj-lt"/>
              </a:rPr>
              <a:t>mục</a:t>
            </a:r>
            <a:r>
              <a:rPr lang="en-US" sz="2900" b="1" dirty="0">
                <a:latin typeface="+mj-lt"/>
              </a:rPr>
              <a:t>, </a:t>
            </a:r>
            <a:r>
              <a:rPr lang="en-US" sz="2900" b="1" dirty="0" err="1">
                <a:latin typeface="+mj-lt"/>
              </a:rPr>
              <a:t>tranh</a:t>
            </a:r>
            <a:r>
              <a:rPr lang="en-US" sz="2900" b="1" dirty="0">
                <a:latin typeface="+mj-lt"/>
              </a:rPr>
              <a:t> </a:t>
            </a:r>
            <a:r>
              <a:rPr lang="en-US" sz="2900" b="1" dirty="0" err="1">
                <a:latin typeface="+mj-lt"/>
              </a:rPr>
              <a:t>ảnh</a:t>
            </a:r>
            <a:r>
              <a:rPr lang="en-US" sz="2900" b="1" dirty="0">
                <a:latin typeface="+mj-lt"/>
              </a:rPr>
              <a:t>.</a:t>
            </a:r>
          </a:p>
          <a:p>
            <a:endParaRPr lang="en-US" dirty="0"/>
          </a:p>
        </p:txBody>
      </p:sp>
    </p:spTree>
    <p:extLst>
      <p:ext uri="{BB962C8B-B14F-4D97-AF65-F5344CB8AC3E}">
        <p14:creationId xmlns:p14="http://schemas.microsoft.com/office/powerpoint/2010/main" val="345009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401E05-F2E7-44A5-958B-204190EF2D87}"/>
              </a:ext>
            </a:extLst>
          </p:cNvPr>
          <p:cNvSpPr txBox="1"/>
          <p:nvPr/>
        </p:nvSpPr>
        <p:spPr>
          <a:xfrm>
            <a:off x="532435" y="196770"/>
            <a:ext cx="10972800" cy="5416868"/>
          </a:xfrm>
          <a:prstGeom prst="rect">
            <a:avLst/>
          </a:prstGeom>
          <a:noFill/>
        </p:spPr>
        <p:txBody>
          <a:bodyPr wrap="square" rtlCol="0">
            <a:spAutoFit/>
          </a:bodyPr>
          <a:lstStyle/>
          <a:p>
            <a:pPr marL="342900" indent="-342900">
              <a:lnSpc>
                <a:spcPct val="80000"/>
              </a:lnSpc>
              <a:spcBef>
                <a:spcPct val="20000"/>
              </a:spcBef>
              <a:buFont typeface="Arial" pitchFamily="34" charset="0"/>
              <a:buChar char="•"/>
            </a:pPr>
            <a:r>
              <a:rPr lang="en-US" sz="1600" dirty="0">
                <a:effectLst/>
                <a:latin typeface="Times New Roman" panose="02020603050405020304" pitchFamily="18" charset="0"/>
                <a:ea typeface="Times New Roman" panose="02020603050405020304" pitchFamily="18" charset="0"/>
              </a:rPr>
              <a:t>- </a:t>
            </a:r>
            <a:r>
              <a:rPr lang="en-US" sz="4000" b="1" dirty="0">
                <a:latin typeface="+mj-lt"/>
              </a:rPr>
              <a:t>- </a:t>
            </a:r>
            <a:r>
              <a:rPr lang="en-US" sz="4000" b="1" dirty="0" err="1">
                <a:latin typeface="+mj-lt"/>
              </a:rPr>
              <a:t>Yếu</a:t>
            </a:r>
            <a:r>
              <a:rPr lang="en-US" sz="4000" b="1" dirty="0">
                <a:latin typeface="+mj-lt"/>
              </a:rPr>
              <a:t> </a:t>
            </a:r>
            <a:r>
              <a:rPr lang="en-US" sz="4000" b="1" dirty="0" err="1">
                <a:latin typeface="+mj-lt"/>
              </a:rPr>
              <a:t>tố</a:t>
            </a:r>
            <a:r>
              <a:rPr lang="en-US" sz="4000" b="1" dirty="0">
                <a:latin typeface="+mj-lt"/>
              </a:rPr>
              <a:t> </a:t>
            </a:r>
            <a:r>
              <a:rPr lang="en-US" sz="4000" b="1" dirty="0" err="1">
                <a:latin typeface="+mj-lt"/>
              </a:rPr>
              <a:t>cấu</a:t>
            </a:r>
            <a:r>
              <a:rPr lang="en-US" sz="4000" b="1" dirty="0">
                <a:latin typeface="+mj-lt"/>
              </a:rPr>
              <a:t> </a:t>
            </a:r>
            <a:r>
              <a:rPr lang="en-US" sz="4000" b="1" dirty="0" err="1">
                <a:latin typeface="+mj-lt"/>
              </a:rPr>
              <a:t>thành</a:t>
            </a:r>
            <a:endParaRPr lang="en-US" sz="4000" b="1" dirty="0">
              <a:latin typeface="+mj-lt"/>
            </a:endParaRPr>
          </a:p>
          <a:p>
            <a:pPr marL="342900" indent="-342900">
              <a:lnSpc>
                <a:spcPct val="80000"/>
              </a:lnSpc>
              <a:spcBef>
                <a:spcPct val="20000"/>
              </a:spcBef>
              <a:buFont typeface="Arial" pitchFamily="34" charset="0"/>
              <a:buChar char="•"/>
            </a:pPr>
            <a:r>
              <a:rPr lang="en-US" sz="4000" b="1" dirty="0">
                <a:latin typeface="+mj-lt"/>
              </a:rPr>
              <a:t>+ </a:t>
            </a:r>
            <a:r>
              <a:rPr lang="vi-VN" sz="4000" b="1" dirty="0">
                <a:latin typeface="+mj-lt"/>
              </a:rPr>
              <a:t>Trái đất là một trong tám hành tinh của hệ Mặt Trời.</a:t>
            </a:r>
            <a:endParaRPr lang="en-US" sz="4000" b="1" dirty="0">
              <a:latin typeface="+mj-lt"/>
            </a:endParaRPr>
          </a:p>
          <a:p>
            <a:pPr marL="342900" indent="-342900">
              <a:lnSpc>
                <a:spcPct val="80000"/>
              </a:lnSpc>
              <a:spcBef>
                <a:spcPct val="20000"/>
              </a:spcBef>
              <a:buFont typeface="Arial" pitchFamily="34" charset="0"/>
              <a:buChar char="•"/>
            </a:pPr>
            <a:r>
              <a:rPr lang="vi-VN" sz="4000" b="1" dirty="0">
                <a:latin typeface="+mj-lt"/>
              </a:rPr>
              <a:t>+ Nước chiếm 2/3 bề mặt Trái đất. </a:t>
            </a:r>
            <a:endParaRPr lang="en-US" sz="4000" b="1" dirty="0">
              <a:latin typeface="+mj-lt"/>
            </a:endParaRPr>
          </a:p>
          <a:p>
            <a:pPr marL="342900" indent="-342900">
              <a:lnSpc>
                <a:spcPct val="80000"/>
              </a:lnSpc>
              <a:spcBef>
                <a:spcPct val="20000"/>
              </a:spcBef>
              <a:buFont typeface="Arial" pitchFamily="34" charset="0"/>
              <a:buChar char="•"/>
            </a:pPr>
            <a:r>
              <a:rPr lang="vi-VN" sz="4000" b="1" dirty="0">
                <a:latin typeface="+mj-lt"/>
              </a:rPr>
              <a:t>+ Trái đất là nơi cư ngụ của muôn loài. </a:t>
            </a:r>
            <a:endParaRPr lang="en-US" sz="4000" b="1" dirty="0">
              <a:latin typeface="+mj-lt"/>
            </a:endParaRPr>
          </a:p>
          <a:p>
            <a:pPr marL="342900" indent="-342900">
              <a:lnSpc>
                <a:spcPct val="80000"/>
              </a:lnSpc>
              <a:spcBef>
                <a:spcPct val="20000"/>
              </a:spcBef>
              <a:buFont typeface="Arial" pitchFamily="34" charset="0"/>
              <a:buChar char="•"/>
            </a:pPr>
            <a:r>
              <a:rPr lang="vi-VN" sz="4000" b="1" dirty="0">
                <a:latin typeface="+mj-lt"/>
              </a:rPr>
              <a:t>+ Con người là đỉnh cao </a:t>
            </a:r>
            <a:r>
              <a:rPr lang="en-US" sz="4000" b="1" dirty="0">
                <a:latin typeface="+mj-lt"/>
              </a:rPr>
              <a:t>k</a:t>
            </a:r>
            <a:r>
              <a:rPr lang="vi-VN" sz="4000" b="1" dirty="0">
                <a:latin typeface="+mj-lt"/>
              </a:rPr>
              <a:t>ỳ diệu của sự sống trên trái đất. </a:t>
            </a:r>
            <a:endParaRPr lang="en-US" sz="4000" b="1" dirty="0">
              <a:latin typeface="+mj-lt"/>
            </a:endParaRPr>
          </a:p>
          <a:p>
            <a:pPr marL="342900" indent="-342900">
              <a:lnSpc>
                <a:spcPct val="80000"/>
              </a:lnSpc>
              <a:spcBef>
                <a:spcPct val="20000"/>
              </a:spcBef>
              <a:buFont typeface="Arial" pitchFamily="34" charset="0"/>
              <a:buChar char="•"/>
            </a:pPr>
            <a:r>
              <a:rPr lang="vi-VN" sz="4000" b="1" dirty="0">
                <a:latin typeface="+mj-lt"/>
              </a:rPr>
              <a:t>+ Tình trạng của Trái đất đang từng ngày từng giờ bị tổn thương.</a:t>
            </a:r>
            <a:endParaRPr lang="en-US" sz="4000" b="1" dirty="0">
              <a:latin typeface="+mj-lt"/>
            </a:endParaRPr>
          </a:p>
          <a:p>
            <a:endParaRPr lang="en-US" dirty="0"/>
          </a:p>
        </p:txBody>
      </p:sp>
    </p:spTree>
    <p:extLst>
      <p:ext uri="{BB962C8B-B14F-4D97-AF65-F5344CB8AC3E}">
        <p14:creationId xmlns:p14="http://schemas.microsoft.com/office/powerpoint/2010/main" val="1218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748024D-4D3D-4005-AED6-3383D93BAC2D}"/>
              </a:ext>
            </a:extLst>
          </p:cNvPr>
          <p:cNvSpPr txBox="1"/>
          <p:nvPr/>
        </p:nvSpPr>
        <p:spPr>
          <a:xfrm>
            <a:off x="439838" y="497711"/>
            <a:ext cx="10787605" cy="3865674"/>
          </a:xfrm>
          <a:prstGeom prst="rect">
            <a:avLst/>
          </a:prstGeom>
          <a:noFill/>
        </p:spPr>
        <p:txBody>
          <a:bodyPr wrap="square" rtlCol="0">
            <a:spAutoFit/>
          </a:bodyPr>
          <a:lstStyle/>
          <a:p>
            <a:pPr marL="342900" indent="-342900">
              <a:lnSpc>
                <a:spcPct val="80000"/>
              </a:lnSpc>
              <a:spcBef>
                <a:spcPct val="20000"/>
              </a:spcBef>
              <a:buFont typeface="Arial" pitchFamily="34" charset="0"/>
              <a:buChar char="•"/>
            </a:pPr>
            <a:r>
              <a:rPr lang="en-US" sz="5400" b="1" dirty="0" smtClean="0">
                <a:latin typeface="Times New Roman" panose="02020603050405020304" pitchFamily="18" charset="0"/>
                <a:ea typeface="Times New Roman" panose="02020603050405020304" pitchFamily="18" charset="0"/>
              </a:rPr>
              <a:t> </a:t>
            </a:r>
            <a:r>
              <a:rPr lang="en-US" sz="4000" b="1" dirty="0" err="1">
                <a:latin typeface="+mj-lt"/>
              </a:rPr>
              <a:t>Bố</a:t>
            </a:r>
            <a:r>
              <a:rPr lang="en-US" sz="4000" b="1" dirty="0">
                <a:latin typeface="+mj-lt"/>
              </a:rPr>
              <a:t> </a:t>
            </a:r>
            <a:r>
              <a:rPr lang="en-US" sz="4000" b="1" dirty="0" err="1">
                <a:latin typeface="+mj-lt"/>
              </a:rPr>
              <a:t>cục</a:t>
            </a:r>
            <a:r>
              <a:rPr lang="en-US" sz="4000" b="1" dirty="0">
                <a:latin typeface="+mj-lt"/>
              </a:rPr>
              <a:t>: </a:t>
            </a:r>
            <a:r>
              <a:rPr lang="vi-VN" sz="4000" b="1" dirty="0">
                <a:latin typeface="+mj-lt"/>
              </a:rPr>
              <a:t>Văn bản chia làm 3 phần</a:t>
            </a:r>
            <a:endParaRPr lang="en-US" sz="4000" b="1" dirty="0">
              <a:latin typeface="+mj-lt"/>
            </a:endParaRPr>
          </a:p>
          <a:p>
            <a:pPr marL="342900" indent="-342900">
              <a:lnSpc>
                <a:spcPct val="80000"/>
              </a:lnSpc>
              <a:spcBef>
                <a:spcPct val="20000"/>
              </a:spcBef>
              <a:buFont typeface="Arial" pitchFamily="34" charset="0"/>
              <a:buChar char="•"/>
            </a:pPr>
            <a:r>
              <a:rPr lang="vi-VN" sz="4000" b="1" dirty="0">
                <a:latin typeface="+mj-lt"/>
              </a:rPr>
              <a:t>+ Phần</a:t>
            </a:r>
            <a:r>
              <a:rPr lang="en-US" sz="4000" b="1" dirty="0">
                <a:latin typeface="+mj-lt"/>
              </a:rPr>
              <a:t> </a:t>
            </a:r>
            <a:r>
              <a:rPr lang="vi-VN" sz="4000" b="1" dirty="0">
                <a:latin typeface="+mj-lt"/>
              </a:rPr>
              <a:t>1</a:t>
            </a:r>
            <a:r>
              <a:rPr lang="en-US" sz="4000" b="1" dirty="0">
                <a:latin typeface="+mj-lt"/>
              </a:rPr>
              <a:t>:</a:t>
            </a:r>
            <a:r>
              <a:rPr lang="vi-VN" sz="4000" b="1" dirty="0">
                <a:latin typeface="+mj-lt"/>
              </a:rPr>
              <a:t> từ đầu đến “365,25 ngày”,</a:t>
            </a:r>
            <a:r>
              <a:rPr lang="en-US" sz="4000" b="1" dirty="0">
                <a:latin typeface="+mj-lt"/>
              </a:rPr>
              <a:t> </a:t>
            </a:r>
            <a:r>
              <a:rPr lang="en-US" sz="4000" b="1" dirty="0" err="1">
                <a:latin typeface="+mj-lt"/>
              </a:rPr>
              <a:t>giới</a:t>
            </a:r>
            <a:r>
              <a:rPr lang="en-US" sz="4000" b="1" dirty="0">
                <a:latin typeface="+mj-lt"/>
              </a:rPr>
              <a:t> </a:t>
            </a:r>
            <a:r>
              <a:rPr lang="en-US" sz="4000" b="1" dirty="0" err="1">
                <a:latin typeface="+mj-lt"/>
              </a:rPr>
              <a:t>thiệu</a:t>
            </a:r>
            <a:r>
              <a:rPr lang="en-US" sz="4000" b="1" dirty="0">
                <a:latin typeface="+mj-lt"/>
              </a:rPr>
              <a:t> </a:t>
            </a:r>
            <a:r>
              <a:rPr lang="en-US" sz="4000" b="1" dirty="0" err="1">
                <a:latin typeface="+mj-lt"/>
              </a:rPr>
              <a:t>về</a:t>
            </a:r>
            <a:r>
              <a:rPr lang="en-US" sz="4000" b="1" dirty="0">
                <a:latin typeface="+mj-lt"/>
              </a:rPr>
              <a:t> </a:t>
            </a:r>
            <a:r>
              <a:rPr lang="vi-VN" sz="4000" b="1" dirty="0">
                <a:latin typeface="+mj-lt"/>
              </a:rPr>
              <a:t>trái đất.</a:t>
            </a:r>
            <a:endParaRPr lang="en-US" sz="4000" b="1" dirty="0">
              <a:latin typeface="+mj-lt"/>
            </a:endParaRPr>
          </a:p>
          <a:p>
            <a:pPr marL="342900" indent="-342900">
              <a:lnSpc>
                <a:spcPct val="80000"/>
              </a:lnSpc>
              <a:spcBef>
                <a:spcPct val="20000"/>
              </a:spcBef>
              <a:buFont typeface="Arial" pitchFamily="34" charset="0"/>
              <a:buChar char="•"/>
            </a:pPr>
            <a:r>
              <a:rPr lang="vi-VN" sz="4000" b="1" dirty="0">
                <a:latin typeface="+mj-lt"/>
              </a:rPr>
              <a:t>+ Phần 2: Tiếp đến “sự sống trên trái đất” Vai trò của trái đất.</a:t>
            </a:r>
            <a:endParaRPr lang="en-US" sz="4000" b="1" dirty="0">
              <a:latin typeface="+mj-lt"/>
            </a:endParaRPr>
          </a:p>
          <a:p>
            <a:pPr marL="342900" indent="-342900">
              <a:lnSpc>
                <a:spcPct val="80000"/>
              </a:lnSpc>
              <a:spcBef>
                <a:spcPct val="20000"/>
              </a:spcBef>
              <a:buFont typeface="Arial" pitchFamily="34" charset="0"/>
              <a:buChar char="•"/>
            </a:pPr>
            <a:r>
              <a:rPr lang="vi-VN" sz="4000" b="1" dirty="0">
                <a:latin typeface="+mj-lt"/>
              </a:rPr>
              <a:t>+ Phần 3: còn lại </a:t>
            </a:r>
            <a:r>
              <a:rPr lang="en-US" sz="4000" b="1" dirty="0">
                <a:latin typeface="+mj-lt"/>
              </a:rPr>
              <a:t>t</a:t>
            </a:r>
            <a:r>
              <a:rPr lang="vi-VN" sz="4000" b="1" dirty="0">
                <a:latin typeface="+mj-lt"/>
              </a:rPr>
              <a:t>hực trạng của trái đất.</a:t>
            </a:r>
            <a:endParaRPr lang="en-US" sz="4000" b="1" dirty="0">
              <a:latin typeface="+mj-lt"/>
            </a:endParaRPr>
          </a:p>
          <a:p>
            <a:endParaRPr lang="en-US" dirty="0"/>
          </a:p>
        </p:txBody>
      </p:sp>
    </p:spTree>
    <p:extLst>
      <p:ext uri="{BB962C8B-B14F-4D97-AF65-F5344CB8AC3E}">
        <p14:creationId xmlns:p14="http://schemas.microsoft.com/office/powerpoint/2010/main" val="1870535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661" y="158901"/>
            <a:ext cx="11909927" cy="6740307"/>
          </a:xfrm>
          <a:prstGeom prst="rect">
            <a:avLst/>
          </a:prstGeom>
          <a:noFill/>
        </p:spPr>
        <p:txBody>
          <a:bodyPr wrap="none" rtlCol="0">
            <a:spAutoFit/>
          </a:bodyPr>
          <a:lstStyle/>
          <a:p>
            <a:r>
              <a:rPr lang="vi-VN" sz="4800" b="1" dirty="0" smtClean="0">
                <a:latin typeface="Times New Roman" pitchFamily="18" charset="0"/>
                <a:cs typeface="Times New Roman" pitchFamily="18" charset="0"/>
              </a:rPr>
              <a:t> </a:t>
            </a:r>
            <a:r>
              <a:rPr lang="vi-VN" sz="4800" b="1" dirty="0">
                <a:latin typeface="Times New Roman" pitchFamily="18" charset="0"/>
                <a:cs typeface="Times New Roman" pitchFamily="18" charset="0"/>
              </a:rPr>
              <a:t>Nghệ thuật</a:t>
            </a:r>
            <a:r>
              <a:rPr lang="vi-VN" sz="4800" dirty="0">
                <a:latin typeface="Times New Roman" pitchFamily="18" charset="0"/>
                <a:cs typeface="Times New Roman" pitchFamily="18" charset="0"/>
              </a:rPr>
              <a:t> </a:t>
            </a:r>
            <a:endParaRPr lang="en-US" sz="4800" dirty="0">
              <a:latin typeface="Times New Roman" pitchFamily="18" charset="0"/>
              <a:cs typeface="Times New Roman" pitchFamily="18" charset="0"/>
            </a:endParaRPr>
          </a:p>
          <a:p>
            <a:pPr marL="285750" indent="-285750">
              <a:buFontTx/>
              <a:buChar char="-"/>
            </a:pPr>
            <a:r>
              <a:rPr lang="en-US" sz="4800" dirty="0" err="1" smtClean="0">
                <a:latin typeface="Times New Roman" pitchFamily="18" charset="0"/>
                <a:cs typeface="Times New Roman" pitchFamily="18" charset="0"/>
              </a:rPr>
              <a:t>Nghệ</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thuật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viết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theo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tự</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nhân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giữa</a:t>
            </a:r>
            <a:r>
              <a:rPr lang="en-US" sz="4800" dirty="0">
                <a:latin typeface="Times New Roman" pitchFamily="18" charset="0"/>
                <a:cs typeface="Times New Roman" pitchFamily="18" charset="0"/>
              </a:rPr>
              <a:t> </a:t>
            </a:r>
            <a:endParaRPr lang="en-US" sz="4800" dirty="0" smtClean="0">
              <a:latin typeface="Times New Roman" pitchFamily="18" charset="0"/>
              <a:cs typeface="Times New Roman" pitchFamily="18" charset="0"/>
            </a:endParaRPr>
          </a:p>
          <a:p>
            <a:r>
              <a:rPr lang="en-US" sz="4800" dirty="0" err="1" smtClean="0">
                <a:latin typeface="Times New Roman" pitchFamily="18" charset="0"/>
                <a:cs typeface="Times New Roman" pitchFamily="18" charset="0"/>
              </a:rPr>
              <a:t>các</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phần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trong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văn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bản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chúng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có</a:t>
            </a:r>
            <a:r>
              <a:rPr lang="en-US" sz="4800" dirty="0">
                <a:latin typeface="Times New Roman" pitchFamily="18" charset="0"/>
                <a:cs typeface="Times New Roman" pitchFamily="18" charset="0"/>
              </a:rPr>
              <a:t> </a:t>
            </a:r>
            <a:r>
              <a:rPr lang="en-US" sz="4800" dirty="0" err="1" smtClean="0">
                <a:latin typeface="Times New Roman" pitchFamily="18" charset="0"/>
                <a:cs typeface="Times New Roman" pitchFamily="18" charset="0"/>
              </a:rPr>
              <a:t>quan</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hệ</a:t>
            </a:r>
            <a:r>
              <a:rPr lang="en-US" sz="4800" dirty="0">
                <a:latin typeface="Times New Roman" pitchFamily="18" charset="0"/>
                <a:cs typeface="Times New Roman" pitchFamily="18" charset="0"/>
              </a:rPr>
              <a:t> </a:t>
            </a:r>
            <a:endParaRPr lang="en-US" sz="4800" dirty="0" smtClean="0">
              <a:latin typeface="Times New Roman" pitchFamily="18" charset="0"/>
              <a:cs typeface="Times New Roman" pitchFamily="18" charset="0"/>
            </a:endParaRPr>
          </a:p>
          <a:p>
            <a:r>
              <a:rPr lang="en-US" sz="4800" dirty="0" err="1" smtClean="0">
                <a:latin typeface="Times New Roman" pitchFamily="18" charset="0"/>
                <a:cs typeface="Times New Roman" pitchFamily="18" charset="0"/>
              </a:rPr>
              <a:t>rằng</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buộc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với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nhau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làm</a:t>
            </a:r>
            <a:r>
              <a:rPr lang="en-US" sz="4800" dirty="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nẩy</a:t>
            </a:r>
            <a:r>
              <a:rPr lang="en-US" sz="4800" dirty="0">
                <a:latin typeface="Times New Roman" pitchFamily="18" charset="0"/>
                <a:cs typeface="Times New Roman" pitchFamily="18" charset="0"/>
              </a:rPr>
              <a:t> </a:t>
            </a:r>
            <a:r>
              <a:rPr lang="en-US" sz="4800" dirty="0" err="1" smtClean="0">
                <a:latin typeface="Times New Roman" pitchFamily="18" charset="0"/>
                <a:cs typeface="Times New Roman" pitchFamily="18" charset="0"/>
              </a:rPr>
              <a:t>sinh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cho</a:t>
            </a:r>
            <a:endParaRPr lang="en-US" sz="4800" dirty="0" smtClean="0">
              <a:latin typeface="Times New Roman" pitchFamily="18" charset="0"/>
              <a:cs typeface="Times New Roman" pitchFamily="18" charset="0"/>
            </a:endParaRPr>
          </a:p>
          <a:p>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cái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sau</a:t>
            </a:r>
            <a:endParaRPr lang="en-US" sz="4800" dirty="0">
              <a:latin typeface="Times New Roman" pitchFamily="18" charset="0"/>
              <a:cs typeface="Times New Roman" pitchFamily="18" charset="0"/>
            </a:endParaRPr>
          </a:p>
          <a:p>
            <a:r>
              <a:rPr lang="vi-VN" sz="4800" b="1" dirty="0" smtClean="0">
                <a:latin typeface="Times New Roman" pitchFamily="18" charset="0"/>
                <a:cs typeface="Times New Roman" pitchFamily="18" charset="0"/>
              </a:rPr>
              <a:t> </a:t>
            </a:r>
            <a:r>
              <a:rPr lang="vi-VN" sz="4800" b="1" dirty="0">
                <a:latin typeface="Times New Roman" pitchFamily="18" charset="0"/>
                <a:cs typeface="Times New Roman" pitchFamily="18" charset="0"/>
              </a:rPr>
              <a:t>Nội dung</a:t>
            </a:r>
            <a:endParaRPr lang="en-US" sz="4800" dirty="0">
              <a:latin typeface="Times New Roman" pitchFamily="18" charset="0"/>
              <a:cs typeface="Times New Roman" pitchFamily="18" charset="0"/>
            </a:endParaRPr>
          </a:p>
          <a:p>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Trái</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đất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nôi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sự</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sống</a:t>
            </a:r>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người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phải</a:t>
            </a:r>
            <a:r>
              <a:rPr lang="en-US" sz="4800" dirty="0">
                <a:latin typeface="Times New Roman" pitchFamily="18" charset="0"/>
                <a:cs typeface="Times New Roman" pitchFamily="18" charset="0"/>
              </a:rPr>
              <a:t> </a:t>
            </a:r>
            <a:endParaRPr lang="en-US" sz="4800" dirty="0" smtClean="0">
              <a:latin typeface="Times New Roman" pitchFamily="18" charset="0"/>
              <a:cs typeface="Times New Roman" pitchFamily="18" charset="0"/>
            </a:endParaRPr>
          </a:p>
          <a:p>
            <a:r>
              <a:rPr lang="en-US" sz="4800" dirty="0" err="1" smtClean="0">
                <a:latin typeface="Times New Roman" pitchFamily="18" charset="0"/>
                <a:cs typeface="Times New Roman" pitchFamily="18" charset="0"/>
              </a:rPr>
              <a:t>biết</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bảo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vệ</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Bảo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bảo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vệ</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sự</a:t>
            </a:r>
            <a:r>
              <a:rPr lang="en-US" sz="4800" dirty="0">
                <a:latin typeface="Times New Roman" pitchFamily="18" charset="0"/>
                <a:cs typeface="Times New Roman" pitchFamily="18" charset="0"/>
              </a:rPr>
              <a:t> </a:t>
            </a:r>
            <a:endParaRPr lang="en-US" sz="4800" dirty="0" smtClean="0">
              <a:latin typeface="Times New Roman" pitchFamily="18" charset="0"/>
              <a:cs typeface="Times New Roman" pitchFamily="18" charset="0"/>
            </a:endParaRPr>
          </a:p>
          <a:p>
            <a:r>
              <a:rPr lang="en-US" sz="4800" dirty="0" err="1" smtClean="0">
                <a:latin typeface="Times New Roman" pitchFamily="18" charset="0"/>
                <a:cs typeface="Times New Roman" pitchFamily="18" charset="0"/>
              </a:rPr>
              <a:t>sống</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chính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mình</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7402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2">
              <a:lumMod val="40000"/>
              <a:lumOff val="60000"/>
            </a:schemeClr>
          </a:solidFill>
        </p:spPr>
        <p:txBody>
          <a:bodyPr/>
          <a:lstStyle/>
          <a:p>
            <a:pPr marL="0" indent="0">
              <a:buNone/>
            </a:pPr>
            <a:r>
              <a:rPr lang="vi-VN" b="1" dirty="0"/>
              <a:t>I. </a:t>
            </a:r>
            <a:r>
              <a:rPr lang="vi-VN" b="1" dirty="0" smtClean="0"/>
              <a:t>Tìm hiểu chung</a:t>
            </a:r>
            <a:endParaRPr lang="vi-VN" b="1" dirty="0"/>
          </a:p>
          <a:p>
            <a:pPr marL="0" indent="0">
              <a:buNone/>
            </a:pPr>
            <a:r>
              <a:rPr lang="vi-VN" b="1" dirty="0"/>
              <a:t>1. Tác giả</a:t>
            </a:r>
            <a:r>
              <a:rPr lang="vi-VN" dirty="0"/>
              <a:t>: Minh Đăng.</a:t>
            </a:r>
          </a:p>
          <a:p>
            <a:pPr marL="0" indent="0">
              <a:buNone/>
            </a:pPr>
            <a:r>
              <a:rPr lang="vi-VN" b="1" dirty="0"/>
              <a:t>2. Tác phẩm</a:t>
            </a:r>
            <a:endParaRPr lang="vi-VN" dirty="0"/>
          </a:p>
          <a:p>
            <a:pPr marL="0" indent="0">
              <a:buNone/>
            </a:pPr>
            <a:r>
              <a:rPr lang="vi-VN" dirty="0"/>
              <a:t>- PTBĐ chính: Nghị luận.</a:t>
            </a:r>
          </a:p>
          <a:p>
            <a:pPr marL="0" indent="0">
              <a:buNone/>
            </a:pPr>
            <a:r>
              <a:rPr lang="vi-VN" dirty="0"/>
              <a:t>- Xuất xứ: Tạp chí Hồng Linh, 2020.</a:t>
            </a:r>
          </a:p>
          <a:p>
            <a:endParaRPr lang="en-US" dirty="0"/>
          </a:p>
        </p:txBody>
      </p:sp>
    </p:spTree>
    <p:extLst>
      <p:ext uri="{BB962C8B-B14F-4D97-AF65-F5344CB8AC3E}">
        <p14:creationId xmlns:p14="http://schemas.microsoft.com/office/powerpoint/2010/main" val="3368065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9A79807-82EA-41BF-865D-CEAE475BCD8F}"/>
              </a:ext>
            </a:extLst>
          </p:cNvPr>
          <p:cNvSpPr txBox="1"/>
          <p:nvPr/>
        </p:nvSpPr>
        <p:spPr>
          <a:xfrm>
            <a:off x="671333" y="567159"/>
            <a:ext cx="8148576" cy="769441"/>
          </a:xfrm>
          <a:prstGeom prst="rect">
            <a:avLst/>
          </a:prstGeom>
          <a:noFill/>
        </p:spPr>
        <p:txBody>
          <a:bodyPr wrap="square" rtlCol="0">
            <a:spAutoFit/>
          </a:bodyPr>
          <a:lstStyle/>
          <a:p>
            <a:r>
              <a:rPr lang="vi-VN" sz="4400" b="1" dirty="0" smtClean="0">
                <a:effectLst/>
                <a:latin typeface="Times New Roman" panose="02020603050405020304" pitchFamily="18" charset="0"/>
                <a:ea typeface="Times New Roman" panose="02020603050405020304" pitchFamily="18" charset="0"/>
              </a:rPr>
              <a:t>II</a:t>
            </a:r>
            <a:r>
              <a:rPr lang="vi-VN" sz="4400" b="1" dirty="0">
                <a:latin typeface="Times New Roman" panose="02020603050405020304" pitchFamily="18" charset="0"/>
                <a:ea typeface="Times New Roman" panose="02020603050405020304" pitchFamily="18" charset="0"/>
              </a:rPr>
              <a:t>.</a:t>
            </a:r>
            <a:r>
              <a:rPr lang="vi-VN" sz="4400" b="1" dirty="0" smtClean="0">
                <a:effectLst/>
                <a:latin typeface="Times New Roman" panose="02020603050405020304" pitchFamily="18" charset="0"/>
                <a:ea typeface="Times New Roman" panose="02020603050405020304" pitchFamily="18" charset="0"/>
              </a:rPr>
              <a:t>KIẾN THỨC CƠ BẢN</a:t>
            </a:r>
            <a:endParaRPr lang="en-US" sz="4400" dirty="0"/>
          </a:p>
        </p:txBody>
      </p:sp>
      <p:sp>
        <p:nvSpPr>
          <p:cNvPr id="5" name="TextBox 4">
            <a:extLst>
              <a:ext uri="{FF2B5EF4-FFF2-40B4-BE49-F238E27FC236}">
                <a16:creationId xmlns:a16="http://schemas.microsoft.com/office/drawing/2014/main" xmlns="" id="{142AFCBF-E120-49FF-A458-A8931D85E097}"/>
              </a:ext>
            </a:extLst>
          </p:cNvPr>
          <p:cNvSpPr txBox="1"/>
          <p:nvPr/>
        </p:nvSpPr>
        <p:spPr>
          <a:xfrm>
            <a:off x="1261641" y="1336601"/>
            <a:ext cx="6336283" cy="830997"/>
          </a:xfrm>
          <a:prstGeom prst="rect">
            <a:avLst/>
          </a:prstGeom>
          <a:noFill/>
        </p:spPr>
        <p:txBody>
          <a:bodyPr wrap="square" rtlCol="0">
            <a:spAutoFit/>
          </a:bodyPr>
          <a:lstStyle/>
          <a:p>
            <a:r>
              <a:rPr lang="vi-VN" sz="4800" b="1" dirty="0" smtClean="0">
                <a:latin typeface="Times New Roman" panose="02020603050405020304" pitchFamily="18" charset="0"/>
                <a:ea typeface="Times New Roman" panose="02020603050405020304" pitchFamily="18" charset="0"/>
              </a:rPr>
              <a:t>1.</a:t>
            </a:r>
            <a:r>
              <a:rPr lang="en-US" sz="4800" b="1" dirty="0" smtClean="0">
                <a:effectLst/>
                <a:latin typeface="Times New Roman" panose="02020603050405020304" pitchFamily="18" charset="0"/>
                <a:ea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rPr>
              <a:t>Giới</a:t>
            </a:r>
            <a:r>
              <a:rPr lang="en-US" sz="4800" b="1" dirty="0">
                <a:effectLst/>
                <a:latin typeface="Times New Roman" panose="02020603050405020304" pitchFamily="18" charset="0"/>
                <a:ea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rPr>
              <a:t>thiệu</a:t>
            </a:r>
            <a:r>
              <a:rPr lang="en-US" sz="4800" b="1" dirty="0">
                <a:effectLst/>
                <a:latin typeface="Times New Roman" panose="02020603050405020304" pitchFamily="18" charset="0"/>
                <a:ea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rPr>
              <a:t>về</a:t>
            </a:r>
            <a:r>
              <a:rPr lang="en-US" sz="4800" b="1" dirty="0">
                <a:effectLst/>
                <a:latin typeface="Times New Roman" panose="02020603050405020304" pitchFamily="18" charset="0"/>
                <a:ea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rPr>
              <a:t>trái</a:t>
            </a:r>
            <a:r>
              <a:rPr lang="en-US" sz="4800" b="1" dirty="0">
                <a:effectLst/>
                <a:latin typeface="Times New Roman" panose="02020603050405020304" pitchFamily="18" charset="0"/>
                <a:ea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rPr>
              <a:t>đất</a:t>
            </a:r>
            <a:endParaRPr lang="en-US" sz="4800" dirty="0"/>
          </a:p>
        </p:txBody>
      </p:sp>
      <p:sp>
        <p:nvSpPr>
          <p:cNvPr id="7" name="AutoShape 61">
            <a:extLst>
              <a:ext uri="{FF2B5EF4-FFF2-40B4-BE49-F238E27FC236}">
                <a16:creationId xmlns:a16="http://schemas.microsoft.com/office/drawing/2014/main" xmlns="" id="{327CAAD3-5E48-4938-BC92-9743AF674B86}"/>
              </a:ext>
            </a:extLst>
          </p:cNvPr>
          <p:cNvSpPr>
            <a:spLocks noChangeArrowheads="1"/>
          </p:cNvSpPr>
          <p:nvPr/>
        </p:nvSpPr>
        <p:spPr bwMode="auto">
          <a:xfrm>
            <a:off x="110837" y="2091035"/>
            <a:ext cx="9653285" cy="2522805"/>
          </a:xfrm>
          <a:prstGeom prst="star16">
            <a:avLst>
              <a:gd name="adj" fmla="val 37500"/>
            </a:avLst>
          </a:prstGeom>
          <a:solidFill>
            <a:srgbClr val="FF99CC"/>
          </a:solidFill>
          <a:ln w="12700" algn="ctr">
            <a:solidFill>
              <a:srgbClr val="FFCC99"/>
            </a:solidFill>
            <a:miter lim="800000"/>
            <a:headEnd/>
            <a:tailEnd/>
          </a:ln>
          <a:effectLst>
            <a:outerShdw dist="35921" dir="2700000" sy="50000" kx="2115830" algn="bl" rotWithShape="0">
              <a:srgbClr val="C0C0C0">
                <a:alpha val="79999"/>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i="1" dirty="0">
              <a:latin typeface="Times New Roman" panose="02020603050405020304" pitchFamily="18" charset="0"/>
            </a:endParaRPr>
          </a:p>
          <a:p>
            <a:pPr algn="ctr" eaLnBrk="1" hangingPunct="1">
              <a:spcBef>
                <a:spcPct val="0"/>
              </a:spcBef>
              <a:buFontTx/>
              <a:buNone/>
            </a:pPr>
            <a:endParaRPr lang="en-US" altLang="en-US" sz="2800" b="1" i="1" dirty="0">
              <a:latin typeface="Times New Roman" panose="02020603050405020304" pitchFamily="18" charset="0"/>
            </a:endParaRPr>
          </a:p>
          <a:p>
            <a:pPr algn="ctr">
              <a:spcBef>
                <a:spcPct val="0"/>
              </a:spcBef>
              <a:buNone/>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Đoạn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văn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hệ</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mặt</a:t>
            </a:r>
            <a:endParaRPr lang="en-US" sz="3600" dirty="0">
              <a:effectLst/>
              <a:latin typeface="Times New Roman" panose="02020603050405020304" pitchFamily="18" charset="0"/>
              <a:ea typeface="Times New Roman" panose="02020603050405020304" pitchFamily="18" charset="0"/>
            </a:endParaRPr>
          </a:p>
          <a:p>
            <a:pPr algn="ctr">
              <a:spcBef>
                <a:spcPct val="0"/>
              </a:spcBef>
              <a:buNone/>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trời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tập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trung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giới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thiệu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thông</a:t>
            </a:r>
            <a:r>
              <a:rPr lang="en-US" sz="3600" dirty="0">
                <a:effectLst/>
                <a:latin typeface="Times New Roman" panose="02020603050405020304" pitchFamily="18" charset="0"/>
                <a:ea typeface="Times New Roman" panose="02020603050405020304" pitchFamily="18" charset="0"/>
              </a:rPr>
              <a:t> tin </a:t>
            </a:r>
            <a:r>
              <a:rPr lang="en-US" sz="3600" dirty="0" err="1">
                <a:effectLst/>
                <a:latin typeface="Times New Roman" panose="02020603050405020304" pitchFamily="18" charset="0"/>
                <a:ea typeface="Times New Roman" panose="02020603050405020304" pitchFamily="18" charset="0"/>
              </a:rPr>
              <a:t>gì</a:t>
            </a:r>
            <a:r>
              <a:rPr lang="en-US" sz="3600" dirty="0">
                <a:effectLst/>
                <a:latin typeface="Times New Roman" panose="02020603050405020304" pitchFamily="18" charset="0"/>
                <a:ea typeface="Times New Roman" panose="02020603050405020304" pitchFamily="18" charset="0"/>
              </a:rPr>
              <a:t>?</a:t>
            </a:r>
          </a:p>
          <a:p>
            <a:pPr algn="ctr" eaLnBrk="1" hangingPunct="1">
              <a:spcBef>
                <a:spcPct val="0"/>
              </a:spcBef>
              <a:buFontTx/>
              <a:buNone/>
            </a:pPr>
            <a:endParaRPr lang="en-US" altLang="en-US" sz="4800" i="1" dirty="0">
              <a:latin typeface="Times New Roman" panose="02020603050405020304" pitchFamily="18" charset="0"/>
            </a:endParaRPr>
          </a:p>
          <a:p>
            <a:pPr algn="ctr" eaLnBrk="1" hangingPunct="1">
              <a:spcBef>
                <a:spcPct val="0"/>
              </a:spcBef>
              <a:buFontTx/>
              <a:buNone/>
            </a:pPr>
            <a:endParaRPr lang="en-US" altLang="en-US" sz="2800" dirty="0">
              <a:latin typeface="Times New Roman" panose="02020603050405020304" pitchFamily="18" charset="0"/>
            </a:endParaRPr>
          </a:p>
        </p:txBody>
      </p:sp>
      <p:sp>
        <p:nvSpPr>
          <p:cNvPr id="9" name="AutoShape 40">
            <a:extLst>
              <a:ext uri="{FF2B5EF4-FFF2-40B4-BE49-F238E27FC236}">
                <a16:creationId xmlns:a16="http://schemas.microsoft.com/office/drawing/2014/main" xmlns="" id="{5E58FB82-8718-4850-80B1-74BD35109A49}"/>
              </a:ext>
            </a:extLst>
          </p:cNvPr>
          <p:cNvSpPr>
            <a:spLocks noChangeArrowheads="1"/>
          </p:cNvSpPr>
          <p:nvPr/>
        </p:nvSpPr>
        <p:spPr bwMode="auto">
          <a:xfrm>
            <a:off x="4224757" y="3976099"/>
            <a:ext cx="7967241" cy="2645596"/>
          </a:xfrm>
          <a:prstGeom prst="cloudCallout">
            <a:avLst>
              <a:gd name="adj1" fmla="val -43931"/>
              <a:gd name="adj2" fmla="val 87833"/>
            </a:avLst>
          </a:prstGeom>
          <a:gradFill rotWithShape="1">
            <a:gsLst>
              <a:gs pos="0">
                <a:srgbClr val="FFFFFF"/>
              </a:gs>
              <a:gs pos="100000">
                <a:srgbClr val="FF99FF"/>
              </a:gs>
            </a:gsLst>
            <a:lin ang="18900000" scaled="1"/>
          </a:gra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vi-VN"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Thông</a:t>
            </a:r>
            <a:r>
              <a:rPr lang="en-US" sz="4800" dirty="0">
                <a:effectLst/>
                <a:latin typeface="Times New Roman" panose="02020603050405020304" pitchFamily="18" charset="0"/>
                <a:ea typeface="Times New Roman" panose="02020603050405020304" pitchFamily="18" charset="0"/>
              </a:rPr>
              <a:t> tin </a:t>
            </a:r>
            <a:r>
              <a:rPr lang="en-US" sz="4800" dirty="0" err="1">
                <a:effectLst/>
                <a:latin typeface="Times New Roman" panose="02020603050405020304" pitchFamily="18" charset="0"/>
                <a:ea typeface="Times New Roman" panose="02020603050405020304" pitchFamily="18" charset="0"/>
              </a:rPr>
              <a:t>đó</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có</a:t>
            </a:r>
            <a:r>
              <a:rPr lang="en-US" sz="4800" dirty="0">
                <a:effectLst/>
                <a:latin typeface="Times New Roman" panose="02020603050405020304" pitchFamily="18" charset="0"/>
                <a:ea typeface="Times New Roman" panose="02020603050405020304" pitchFamily="18" charset="0"/>
              </a:rPr>
              <a:t> ý </a:t>
            </a:r>
            <a:r>
              <a:rPr lang="en-US" sz="4800" dirty="0" err="1">
                <a:effectLst/>
                <a:latin typeface="Times New Roman" panose="02020603050405020304" pitchFamily="18" charset="0"/>
                <a:ea typeface="Times New Roman" panose="02020603050405020304" pitchFamily="18" charset="0"/>
              </a:rPr>
              <a:t>nghĩa</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như</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thế</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nào</a:t>
            </a:r>
            <a:r>
              <a:rPr lang="en-US" sz="4800" dirty="0">
                <a:effectLst/>
                <a:latin typeface="Times New Roman" panose="02020603050405020304" pitchFamily="18" charset="0"/>
                <a:ea typeface="Times New Roman" panose="02020603050405020304" pitchFamily="18" charset="0"/>
              </a:rPr>
              <a:t>?</a:t>
            </a:r>
          </a:p>
          <a:p>
            <a:pPr algn="ctr" eaLnBrk="1" hangingPunct="1">
              <a:spcBef>
                <a:spcPct val="0"/>
              </a:spcBef>
              <a:buFontTx/>
              <a:buNone/>
            </a:pPr>
            <a:endParaRPr lang="en-US" altLang="en-US" sz="2800" b="1" i="1" dirty="0">
              <a:latin typeface="Times New Roman" panose="02020603050405020304" pitchFamily="18" charset="0"/>
            </a:endParaRPr>
          </a:p>
        </p:txBody>
      </p:sp>
    </p:spTree>
    <p:extLst>
      <p:ext uri="{BB962C8B-B14F-4D97-AF65-F5344CB8AC3E}">
        <p14:creationId xmlns:p14="http://schemas.microsoft.com/office/powerpoint/2010/main" val="421093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extBox 4"/>
          <p:cNvSpPr txBox="1"/>
          <p:nvPr/>
        </p:nvSpPr>
        <p:spPr>
          <a:xfrm>
            <a:off x="933608" y="0"/>
            <a:ext cx="10635412" cy="7478970"/>
          </a:xfrm>
          <a:prstGeom prst="rect">
            <a:avLst/>
          </a:prstGeom>
          <a:noFill/>
        </p:spPr>
        <p:txBody>
          <a:bodyPr wrap="none" rtlCol="0">
            <a:spAutoFit/>
          </a:bodyPr>
          <a:lstStyle/>
          <a:p>
            <a:r>
              <a:rPr lang="nl-NL" sz="4800" dirty="0" smtClean="0">
                <a:latin typeface="Times New Roman" pitchFamily="18" charset="0"/>
                <a:cs typeface="Times New Roman" pitchFamily="18" charset="0"/>
              </a:rPr>
              <a:t>- Vị </a:t>
            </a:r>
            <a:r>
              <a:rPr lang="nl-NL" sz="4800" dirty="0">
                <a:latin typeface="Times New Roman" pitchFamily="18" charset="0"/>
                <a:cs typeface="Times New Roman" pitchFamily="18" charset="0"/>
              </a:rPr>
              <a:t>trí: TĐ là một trong 8 hành tinh </a:t>
            </a:r>
            <a:r>
              <a:rPr lang="nl-NL" sz="4800" dirty="0" smtClean="0">
                <a:latin typeface="Times New Roman" pitchFamily="18" charset="0"/>
                <a:cs typeface="Times New Roman" pitchFamily="18" charset="0"/>
              </a:rPr>
              <a:t>của</a:t>
            </a:r>
          </a:p>
          <a:p>
            <a:r>
              <a:rPr lang="nl-NL" sz="4800" dirty="0" smtClean="0">
                <a:latin typeface="Times New Roman" pitchFamily="18" charset="0"/>
                <a:cs typeface="Times New Roman" pitchFamily="18" charset="0"/>
              </a:rPr>
              <a:t> </a:t>
            </a:r>
            <a:r>
              <a:rPr lang="nl-NL" sz="4800" dirty="0">
                <a:latin typeface="Times New Roman" pitchFamily="18" charset="0"/>
                <a:cs typeface="Times New Roman" pitchFamily="18" charset="0"/>
              </a:rPr>
              <a:t>hệ Mặt Trời</a:t>
            </a:r>
            <a:endParaRPr lang="en-US" sz="4800" dirty="0">
              <a:latin typeface="Times New Roman" pitchFamily="18" charset="0"/>
              <a:cs typeface="Times New Roman" pitchFamily="18" charset="0"/>
            </a:endParaRPr>
          </a:p>
          <a:p>
            <a:r>
              <a:rPr lang="nl-NL" sz="4800" dirty="0" smtClean="0">
                <a:latin typeface="Times New Roman" pitchFamily="18" charset="0"/>
                <a:cs typeface="Times New Roman" pitchFamily="18" charset="0"/>
              </a:rPr>
              <a:t>- Có </a:t>
            </a:r>
            <a:r>
              <a:rPr lang="nl-NL" sz="4800" dirty="0">
                <a:latin typeface="Times New Roman" pitchFamily="18" charset="0"/>
                <a:cs typeface="Times New Roman" pitchFamily="18" charset="0"/>
              </a:rPr>
              <a:t>2 chuyển động: quay quanh trục </a:t>
            </a:r>
            <a:r>
              <a:rPr lang="nl-NL" sz="4800" dirty="0" smtClean="0">
                <a:latin typeface="Times New Roman" pitchFamily="18" charset="0"/>
                <a:cs typeface="Times New Roman" pitchFamily="18" charset="0"/>
              </a:rPr>
              <a:t>và</a:t>
            </a:r>
          </a:p>
          <a:p>
            <a:r>
              <a:rPr lang="nl-NL" sz="4800" dirty="0" smtClean="0">
                <a:latin typeface="Times New Roman" pitchFamily="18" charset="0"/>
                <a:cs typeface="Times New Roman" pitchFamily="18" charset="0"/>
              </a:rPr>
              <a:t>quanh </a:t>
            </a:r>
            <a:r>
              <a:rPr lang="nl-NL" sz="4800" dirty="0">
                <a:latin typeface="Times New Roman" pitchFamily="18" charset="0"/>
                <a:cs typeface="Times New Roman" pitchFamily="18" charset="0"/>
              </a:rPr>
              <a:t>mặt trời.</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Quỹ đạo chuyển động: hình e-lip</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t>
            </a:r>
            <a:r>
              <a:rPr lang="nl-NL" sz="4800" dirty="0" smtClean="0">
                <a:latin typeface="Times New Roman" pitchFamily="18" charset="0"/>
                <a:cs typeface="Times New Roman" pitchFamily="18" charset="0"/>
              </a:rPr>
              <a:t>- Nhận </a:t>
            </a:r>
            <a:r>
              <a:rPr lang="nl-NL" sz="4800" dirty="0">
                <a:latin typeface="Times New Roman" pitchFamily="18" charset="0"/>
                <a:cs typeface="Times New Roman" pitchFamily="18" charset="0"/>
              </a:rPr>
              <a:t>xét: các thông tin khoa học chính </a:t>
            </a:r>
            <a:endParaRPr lang="nl-NL" sz="4800" dirty="0" smtClean="0">
              <a:latin typeface="Times New Roman" pitchFamily="18" charset="0"/>
              <a:cs typeface="Times New Roman" pitchFamily="18" charset="0"/>
            </a:endParaRPr>
          </a:p>
          <a:p>
            <a:r>
              <a:rPr lang="nl-NL" sz="4800" dirty="0" smtClean="0">
                <a:latin typeface="Times New Roman" pitchFamily="18" charset="0"/>
                <a:cs typeface="Times New Roman" pitchFamily="18" charset="0"/>
              </a:rPr>
              <a:t>xác</a:t>
            </a:r>
            <a:r>
              <a:rPr lang="nl-NL" sz="4800" dirty="0">
                <a:latin typeface="Times New Roman" pitchFamily="18" charset="0"/>
                <a:cs typeface="Times New Roman" pitchFamily="18" charset="0"/>
              </a:rPr>
              <a:t>, ngắn gọn, rõ </a:t>
            </a:r>
            <a:r>
              <a:rPr lang="nl-NL" sz="4800" dirty="0" smtClean="0">
                <a:latin typeface="Times New Roman" pitchFamily="18" charset="0"/>
                <a:cs typeface="Times New Roman" pitchFamily="18" charset="0"/>
              </a:rPr>
              <a:t>ràng, </a:t>
            </a:r>
            <a:r>
              <a:rPr lang="nl-NL" sz="4800" dirty="0">
                <a:latin typeface="Times New Roman" pitchFamily="18" charset="0"/>
                <a:cs typeface="Times New Roman" pitchFamily="18" charset="0"/>
              </a:rPr>
              <a:t>số liệu xác </a:t>
            </a:r>
            <a:r>
              <a:rPr lang="nl-NL" sz="4800" dirty="0" smtClean="0">
                <a:latin typeface="Times New Roman" pitchFamily="18" charset="0"/>
                <a:cs typeface="Times New Roman" pitchFamily="18" charset="0"/>
              </a:rPr>
              <a:t>thực, </a:t>
            </a:r>
          </a:p>
          <a:p>
            <a:r>
              <a:rPr lang="nl-NL" sz="4800" dirty="0" smtClean="0">
                <a:latin typeface="Times New Roman" pitchFamily="18" charset="0"/>
                <a:cs typeface="Times New Roman" pitchFamily="18" charset="0"/>
              </a:rPr>
              <a:t>giúp </a:t>
            </a:r>
            <a:r>
              <a:rPr lang="nl-NL" sz="4800" dirty="0">
                <a:latin typeface="Times New Roman" pitchFamily="18" charset="0"/>
                <a:cs typeface="Times New Roman" pitchFamily="18" charset="0"/>
              </a:rPr>
              <a:t>người đọc có cái </a:t>
            </a:r>
            <a:r>
              <a:rPr lang="nl-NL" sz="4800" dirty="0" smtClean="0">
                <a:latin typeface="Times New Roman" pitchFamily="18" charset="0"/>
                <a:cs typeface="Times New Roman" pitchFamily="18" charset="0"/>
              </a:rPr>
              <a:t>nhìn </a:t>
            </a:r>
            <a:r>
              <a:rPr lang="nl-NL" sz="4800" dirty="0">
                <a:latin typeface="Times New Roman" pitchFamily="18" charset="0"/>
                <a:cs typeface="Times New Roman" pitchFamily="18" charset="0"/>
              </a:rPr>
              <a:t>khái quát nhất </a:t>
            </a:r>
            <a:endParaRPr lang="nl-NL" sz="4800" dirty="0" smtClean="0">
              <a:latin typeface="Times New Roman" pitchFamily="18" charset="0"/>
              <a:cs typeface="Times New Roman" pitchFamily="18" charset="0"/>
            </a:endParaRPr>
          </a:p>
          <a:p>
            <a:r>
              <a:rPr lang="nl-NL" sz="4800" dirty="0" smtClean="0">
                <a:latin typeface="Times New Roman" pitchFamily="18" charset="0"/>
                <a:cs typeface="Times New Roman" pitchFamily="18" charset="0"/>
              </a:rPr>
              <a:t>về </a:t>
            </a:r>
            <a:r>
              <a:rPr lang="nl-NL" sz="4800" dirty="0">
                <a:latin typeface="Times New Roman" pitchFamily="18" charset="0"/>
                <a:cs typeface="Times New Roman" pitchFamily="18" charset="0"/>
              </a:rPr>
              <a:t>TĐ.</a:t>
            </a:r>
            <a:endParaRPr lang="en-US" sz="4800" dirty="0">
              <a:latin typeface="Times New Roman" pitchFamily="18" charset="0"/>
              <a:cs typeface="Times New Roman" pitchFamily="18" charset="0"/>
            </a:endParaRPr>
          </a:p>
          <a:p>
            <a:endParaRPr lang="en-US" sz="4800" dirty="0"/>
          </a:p>
        </p:txBody>
      </p:sp>
    </p:spTree>
    <p:extLst>
      <p:ext uri="{BB962C8B-B14F-4D97-AF65-F5344CB8AC3E}">
        <p14:creationId xmlns:p14="http://schemas.microsoft.com/office/powerpoint/2010/main" val="15037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Box 3"/>
          <p:cNvSpPr txBox="1"/>
          <p:nvPr/>
        </p:nvSpPr>
        <p:spPr>
          <a:xfrm>
            <a:off x="626166" y="616227"/>
            <a:ext cx="6351736" cy="104644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2</a:t>
            </a:r>
            <a:r>
              <a:rPr lang="vi-VN" sz="4400" b="1" dirty="0" smtClean="0">
                <a:latin typeface="Times New Roman" pitchFamily="18" charset="0"/>
                <a:cs typeface="Times New Roman" pitchFamily="18" charset="0"/>
              </a:rPr>
              <a:t>.</a:t>
            </a:r>
            <a:r>
              <a:rPr lang="en-US" sz="4400" b="1" dirty="0" smtClean="0">
                <a:latin typeface="Times New Roman" pitchFamily="18" charset="0"/>
                <a:cs typeface="Times New Roman" pitchFamily="18" charset="0"/>
              </a:rPr>
              <a:t> </a:t>
            </a:r>
            <a:r>
              <a:rPr lang="vi-VN" sz="4400" b="1" dirty="0">
                <a:latin typeface="Times New Roman" pitchFamily="18" charset="0"/>
                <a:cs typeface="Times New Roman" pitchFamily="18" charset="0"/>
              </a:rPr>
              <a:t>Vai trò của trái đất</a:t>
            </a:r>
            <a:endParaRPr lang="en-US" sz="4400" dirty="0">
              <a:latin typeface="Times New Roman" pitchFamily="18" charset="0"/>
              <a:cs typeface="Times New Roman" pitchFamily="18" charset="0"/>
            </a:endParaRPr>
          </a:p>
          <a:p>
            <a:endParaRPr lang="en-US" dirty="0"/>
          </a:p>
        </p:txBody>
      </p:sp>
      <p:sp>
        <p:nvSpPr>
          <p:cNvPr id="5" name="TextBox 4"/>
          <p:cNvSpPr txBox="1"/>
          <p:nvPr/>
        </p:nvSpPr>
        <p:spPr>
          <a:xfrm>
            <a:off x="695740" y="1337218"/>
            <a:ext cx="11693661" cy="144655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a</a:t>
            </a:r>
            <a:r>
              <a:rPr lang="vi-VN"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Nước</a:t>
            </a:r>
            <a:r>
              <a:rPr lang="en-US" sz="4400" b="1" dirty="0" smtClean="0">
                <a:latin typeface="Times New Roman" pitchFamily="18" charset="0"/>
                <a:cs typeface="Times New Roman" pitchFamily="18" charset="0"/>
              </a:rPr>
              <a:t> </a:t>
            </a:r>
            <a:r>
              <a:rPr lang="en-US" sz="4400" b="1" dirty="0" err="1">
                <a:latin typeface="Times New Roman" pitchFamily="18" charset="0"/>
                <a:cs typeface="Times New Roman" pitchFamily="18" charset="0"/>
              </a:rPr>
              <a:t>đối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với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sự</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sống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trái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đất</a:t>
            </a:r>
            <a:r>
              <a:rPr lang="en-US" sz="4400" b="1" dirty="0">
                <a:latin typeface="Times New Roman" pitchFamily="18" charset="0"/>
                <a:cs typeface="Times New Roman" pitchFamily="18" charset="0"/>
              </a:rPr>
              <a:t>.</a:t>
            </a:r>
            <a:endParaRPr lang="en-US" sz="4400"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16635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p:cNvSpPr txBox="1"/>
          <p:nvPr/>
        </p:nvSpPr>
        <p:spPr>
          <a:xfrm>
            <a:off x="626165" y="414987"/>
            <a:ext cx="12540602" cy="5755422"/>
          </a:xfrm>
          <a:prstGeom prst="rect">
            <a:avLst/>
          </a:prstGeom>
          <a:noFill/>
        </p:spPr>
        <p:txBody>
          <a:bodyPr wrap="square" rtlCol="0">
            <a:spAutoFit/>
          </a:bodyPr>
          <a:lstStyle/>
          <a:p>
            <a:r>
              <a:rPr lang="nl-NL" sz="4400" dirty="0" smtClean="0"/>
              <a:t>-  </a:t>
            </a:r>
            <a:r>
              <a:rPr lang="nl-NL" sz="4400" dirty="0">
                <a:latin typeface="Times New Roman" pitchFamily="18" charset="0"/>
                <a:cs typeface="Times New Roman" pitchFamily="18" charset="0"/>
              </a:rPr>
              <a:t>Vai trò của nước: </a:t>
            </a:r>
            <a:endParaRPr lang="en-US" sz="4400" dirty="0">
              <a:latin typeface="Times New Roman" pitchFamily="18" charset="0"/>
              <a:cs typeface="Times New Roman" pitchFamily="18" charset="0"/>
            </a:endParaRPr>
          </a:p>
          <a:p>
            <a:r>
              <a:rPr lang="nl-NL" sz="4400" dirty="0">
                <a:latin typeface="Times New Roman" pitchFamily="18" charset="0"/>
                <a:cs typeface="Times New Roman" pitchFamily="18" charset="0"/>
              </a:rPr>
              <a:t>+ Nhờ có nước mà TĐ là nơi duy nhất có sự </a:t>
            </a:r>
            <a:endParaRPr lang="nl-NL" sz="4400" dirty="0" smtClean="0">
              <a:latin typeface="Times New Roman" pitchFamily="18" charset="0"/>
              <a:cs typeface="Times New Roman" pitchFamily="18" charset="0"/>
            </a:endParaRPr>
          </a:p>
          <a:p>
            <a:r>
              <a:rPr lang="nl-NL" sz="4400" dirty="0" smtClean="0">
                <a:latin typeface="Times New Roman" pitchFamily="18" charset="0"/>
                <a:cs typeface="Times New Roman" pitchFamily="18" charset="0"/>
              </a:rPr>
              <a:t>sống</a:t>
            </a:r>
            <a:r>
              <a:rPr lang="nl-NL" sz="4400" dirty="0">
                <a:latin typeface="Times New Roman" pitchFamily="18" charset="0"/>
                <a:cs typeface="Times New Roman" pitchFamily="18" charset="0"/>
              </a:rPr>
              <a:t>.</a:t>
            </a:r>
            <a:endParaRPr lang="en-US" sz="4400" dirty="0">
              <a:latin typeface="Times New Roman" pitchFamily="18" charset="0"/>
              <a:cs typeface="Times New Roman" pitchFamily="18" charset="0"/>
            </a:endParaRPr>
          </a:p>
          <a:p>
            <a:r>
              <a:rPr lang="nl-NL" sz="4400" dirty="0">
                <a:latin typeface="Times New Roman" pitchFamily="18" charset="0"/>
                <a:cs typeface="Times New Roman" pitchFamily="18" charset="0"/>
              </a:rPr>
              <a:t>+ Nếu không có nước, TĐ chỉ là hành tinh khô </a:t>
            </a:r>
            <a:endParaRPr lang="nl-NL" sz="4400" dirty="0" smtClean="0">
              <a:latin typeface="Times New Roman" pitchFamily="18" charset="0"/>
              <a:cs typeface="Times New Roman" pitchFamily="18" charset="0"/>
            </a:endParaRPr>
          </a:p>
          <a:p>
            <a:r>
              <a:rPr lang="nl-NL" sz="4400" dirty="0" smtClean="0">
                <a:latin typeface="Times New Roman" pitchFamily="18" charset="0"/>
                <a:cs typeface="Times New Roman" pitchFamily="18" charset="0"/>
              </a:rPr>
              <a:t>chết</a:t>
            </a:r>
            <a:r>
              <a:rPr lang="nl-NL" sz="4400" dirty="0">
                <a:latin typeface="Times New Roman" pitchFamily="18" charset="0"/>
                <a:cs typeface="Times New Roman" pitchFamily="18" charset="0"/>
              </a:rPr>
              <a:t>, trơ trụi</a:t>
            </a:r>
            <a:endParaRPr lang="en-US" sz="4400" dirty="0">
              <a:latin typeface="Times New Roman" pitchFamily="18" charset="0"/>
              <a:cs typeface="Times New Roman" pitchFamily="18" charset="0"/>
            </a:endParaRPr>
          </a:p>
          <a:p>
            <a:r>
              <a:rPr lang="nl-NL" sz="4400" dirty="0">
                <a:latin typeface="Times New Roman" pitchFamily="18" charset="0"/>
                <a:cs typeface="Times New Roman" pitchFamily="18" charset="0"/>
              </a:rPr>
              <a:t>- Nước bao phủ gần khắp bề mặt trái đất.</a:t>
            </a:r>
            <a:endParaRPr lang="en-US" sz="4400" dirty="0">
              <a:latin typeface="Times New Roman" pitchFamily="18" charset="0"/>
              <a:cs typeface="Times New Roman" pitchFamily="18" charset="0"/>
            </a:endParaRPr>
          </a:p>
          <a:p>
            <a:pPr marL="685800" indent="-685800">
              <a:buFont typeface="Wingdings"/>
              <a:buChar char="à"/>
            </a:pPr>
            <a:r>
              <a:rPr lang="nl-NL" sz="4400" dirty="0" smtClean="0">
                <a:latin typeface="Times New Roman" pitchFamily="18" charset="0"/>
                <a:cs typeface="Times New Roman" pitchFamily="18" charset="0"/>
              </a:rPr>
              <a:t>Nước </a:t>
            </a:r>
            <a:r>
              <a:rPr lang="nl-NL" sz="4400" dirty="0">
                <a:latin typeface="Times New Roman" pitchFamily="18" charset="0"/>
                <a:cs typeface="Times New Roman" pitchFamily="18" charset="0"/>
              </a:rPr>
              <a:t>chính là “vị thần hộ mềnh” của sự </a:t>
            </a:r>
            <a:r>
              <a:rPr lang="nl-NL" sz="4400" dirty="0" smtClean="0">
                <a:latin typeface="Times New Roman" pitchFamily="18" charset="0"/>
                <a:cs typeface="Times New Roman" pitchFamily="18" charset="0"/>
              </a:rPr>
              <a:t>sống</a:t>
            </a:r>
            <a:r>
              <a:rPr lang="nl-NL" sz="4400" dirty="0">
                <a:latin typeface="Times New Roman" pitchFamily="18" charset="0"/>
                <a:cs typeface="Times New Roman" pitchFamily="18" charset="0"/>
              </a:rPr>
              <a:t>.</a:t>
            </a:r>
            <a:endParaRPr lang="en-US" sz="4400" dirty="0">
              <a:latin typeface="Times New Roman" pitchFamily="18" charset="0"/>
              <a:cs typeface="Times New Roman" pitchFamily="18" charset="0"/>
            </a:endParaRPr>
          </a:p>
          <a:p>
            <a:r>
              <a:rPr lang="nl-NL" sz="4400" dirty="0">
                <a:latin typeface="Times New Roman" pitchFamily="18" charset="0"/>
                <a:cs typeface="Times New Roman" pitchFamily="18" charset="0"/>
              </a:rPr>
              <a:t>- Đoạn văn đóng vai trò bản lề trong văn bản.</a:t>
            </a:r>
            <a:endParaRPr lang="en-US" sz="44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29923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340" y="602108"/>
            <a:ext cx="623183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88" y="602108"/>
            <a:ext cx="47310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557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Box 3"/>
          <p:cNvSpPr txBox="1"/>
          <p:nvPr/>
        </p:nvSpPr>
        <p:spPr>
          <a:xfrm>
            <a:off x="934278" y="506896"/>
            <a:ext cx="10265246" cy="830997"/>
          </a:xfrm>
          <a:prstGeom prst="rect">
            <a:avLst/>
          </a:prstGeom>
          <a:noFill/>
        </p:spPr>
        <p:txBody>
          <a:bodyPr wrap="none" rtlCol="0">
            <a:spAutoFit/>
          </a:bodyPr>
          <a:lstStyle/>
          <a:p>
            <a:r>
              <a:rPr lang="en-US" sz="4800" b="1" dirty="0" smtClean="0">
                <a:latin typeface="Times New Roman" pitchFamily="18" charset="0"/>
                <a:cs typeface="Times New Roman" pitchFamily="18" charset="0"/>
              </a:rPr>
              <a:t>b</a:t>
            </a:r>
            <a:r>
              <a:rPr lang="vi-VN" sz="4800" b="1" dirty="0" smtClean="0">
                <a:latin typeface="Times New Roman" pitchFamily="18" charset="0"/>
                <a:cs typeface="Times New Roman" pitchFamily="18" charset="0"/>
              </a:rPr>
              <a:t>.</a:t>
            </a:r>
            <a:r>
              <a:rPr lang="en-US" sz="4800" b="1" dirty="0" smtClean="0">
                <a:latin typeface="Times New Roman" pitchFamily="18" charset="0"/>
                <a:cs typeface="Times New Roman" pitchFamily="18" charset="0"/>
              </a:rPr>
              <a:t> </a:t>
            </a:r>
            <a:r>
              <a:rPr lang="en-US" sz="4800" b="1" dirty="0" err="1">
                <a:latin typeface="Times New Roman" pitchFamily="18" charset="0"/>
                <a:cs typeface="Times New Roman" pitchFamily="18" charset="0"/>
              </a:rPr>
              <a:t>Trái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đất</a:t>
            </a:r>
            <a:r>
              <a:rPr lang="en-US" sz="4800" b="1" dirty="0">
                <a:latin typeface="Times New Roman" pitchFamily="18" charset="0"/>
                <a:cs typeface="Times New Roman" pitchFamily="18" charset="0"/>
              </a:rPr>
              <a:t> - </a:t>
            </a:r>
            <a:r>
              <a:rPr lang="en-US" sz="4800" b="1" dirty="0" err="1">
                <a:latin typeface="Times New Roman" pitchFamily="18" charset="0"/>
                <a:cs typeface="Times New Roman" pitchFamily="18" charset="0"/>
              </a:rPr>
              <a:t>Nơi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cư</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ngụ</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muôn</a:t>
            </a:r>
            <a:r>
              <a:rPr lang="en-US" sz="4800" b="1" dirty="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loài</a:t>
            </a:r>
            <a:endParaRPr lang="en-US" sz="4800" dirty="0">
              <a:latin typeface="Times New Roman" pitchFamily="18" charset="0"/>
              <a:cs typeface="Times New Roman" pitchFamily="18" charset="0"/>
            </a:endParaRPr>
          </a:p>
        </p:txBody>
      </p:sp>
      <p:sp>
        <p:nvSpPr>
          <p:cNvPr id="6" name="TextBox 5"/>
          <p:cNvSpPr txBox="1"/>
          <p:nvPr/>
        </p:nvSpPr>
        <p:spPr>
          <a:xfrm>
            <a:off x="516836" y="2067339"/>
            <a:ext cx="11082130" cy="3477875"/>
          </a:xfrm>
          <a:prstGeom prst="rect">
            <a:avLst/>
          </a:prstGeom>
          <a:noFill/>
        </p:spPr>
        <p:txBody>
          <a:bodyPr wrap="square" rtlCol="0">
            <a:spAutoFit/>
          </a:bodyPr>
          <a:lstStyle/>
          <a:p>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Sự</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sống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phú</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như</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thế</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nào</a:t>
            </a:r>
            <a:r>
              <a:rPr lang="en-US" sz="4400" dirty="0">
                <a:latin typeface="Times New Roman" pitchFamily="18" charset="0"/>
                <a:cs typeface="Times New Roman" pitchFamily="18" charset="0"/>
              </a:rPr>
              <a:t>?</a:t>
            </a:r>
          </a:p>
          <a:p>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Lấy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ví</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dụ</a:t>
            </a:r>
            <a:r>
              <a:rPr lang="en-US" sz="4400" dirty="0">
                <a:latin typeface="Times New Roman" pitchFamily="18" charset="0"/>
                <a:cs typeface="Times New Roman" pitchFamily="18" charset="0"/>
              </a:rPr>
              <a:t> minh </a:t>
            </a:r>
            <a:r>
              <a:rPr lang="en-US" sz="4400" dirty="0" err="1">
                <a:latin typeface="Times New Roman" pitchFamily="18" charset="0"/>
                <a:cs typeface="Times New Roman" pitchFamily="18" charset="0"/>
              </a:rPr>
              <a:t>họa</a:t>
            </a:r>
            <a:r>
              <a:rPr lang="en-US" sz="4400" dirty="0">
                <a:latin typeface="Times New Roman" pitchFamily="18" charset="0"/>
                <a:cs typeface="Times New Roman" pitchFamily="18" charset="0"/>
              </a:rPr>
              <a:t>?</a:t>
            </a:r>
            <a:r>
              <a:rPr lang="en-US" sz="4400" i="1" dirty="0">
                <a:latin typeface="Times New Roman" pitchFamily="18" charset="0"/>
                <a:cs typeface="Times New Roman" pitchFamily="18" charset="0"/>
              </a:rPr>
              <a:t> </a:t>
            </a:r>
            <a:endParaRPr lang="en-US" sz="4400" i="1" dirty="0" smtClean="0">
              <a:latin typeface="Times New Roman" pitchFamily="18" charset="0"/>
              <a:cs typeface="Times New Roman" pitchFamily="18" charset="0"/>
            </a:endParaRPr>
          </a:p>
          <a:p>
            <a:r>
              <a:rPr lang="nl-NL" sz="4400" dirty="0">
                <a:latin typeface="Times New Roman" pitchFamily="18" charset="0"/>
                <a:cs typeface="Times New Roman" pitchFamily="18" charset="0"/>
              </a:rPr>
              <a:t>? Bức tranh minh hoạ làm sáng tỏ thông tin gì trong văn bản?</a:t>
            </a:r>
            <a:endParaRPr lang="en-US" sz="4400" dirty="0">
              <a:latin typeface="Times New Roman" pitchFamily="18" charset="0"/>
              <a:cs typeface="Times New Roman" pitchFamily="18" charset="0"/>
            </a:endParaRPr>
          </a:p>
          <a:p>
            <a:endParaRPr lang="en-US" sz="4400" dirty="0"/>
          </a:p>
        </p:txBody>
      </p:sp>
    </p:spTree>
    <p:extLst>
      <p:ext uri="{BB962C8B-B14F-4D97-AF65-F5344CB8AC3E}">
        <p14:creationId xmlns:p14="http://schemas.microsoft.com/office/powerpoint/2010/main" val="198811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p:cNvSpPr txBox="1"/>
          <p:nvPr/>
        </p:nvSpPr>
        <p:spPr>
          <a:xfrm>
            <a:off x="844826" y="596348"/>
            <a:ext cx="11331948" cy="4154984"/>
          </a:xfrm>
          <a:prstGeom prst="rect">
            <a:avLst/>
          </a:prstGeom>
          <a:noFill/>
        </p:spPr>
        <p:txBody>
          <a:bodyPr wrap="none" rtlCol="0">
            <a:spAutoFit/>
          </a:bodyPr>
          <a:lstStyle/>
          <a:p>
            <a:r>
              <a:rPr lang="en-US" sz="4400" dirty="0"/>
              <a:t>- </a:t>
            </a:r>
            <a:r>
              <a:rPr lang="en-US" sz="4400" dirty="0" err="1"/>
              <a:t>Trái</a:t>
            </a:r>
            <a:r>
              <a:rPr lang="en-US" sz="4400" dirty="0"/>
              <a:t> </a:t>
            </a:r>
            <a:r>
              <a:rPr lang="en-US" sz="4400" dirty="0" err="1"/>
              <a:t>đất</a:t>
            </a:r>
            <a:r>
              <a:rPr lang="en-US" sz="4400" dirty="0"/>
              <a:t> </a:t>
            </a:r>
            <a:r>
              <a:rPr lang="en-US" sz="4400" dirty="0" err="1"/>
              <a:t>có</a:t>
            </a:r>
            <a:r>
              <a:rPr lang="en-US" sz="4400" dirty="0"/>
              <a:t> </a:t>
            </a:r>
            <a:r>
              <a:rPr lang="en-US" sz="4400" dirty="0" err="1"/>
              <a:t>muôn</a:t>
            </a:r>
            <a:r>
              <a:rPr lang="en-US" sz="4400" dirty="0"/>
              <a:t> </a:t>
            </a:r>
            <a:r>
              <a:rPr lang="en-US" sz="4400" dirty="0" err="1"/>
              <a:t>loài</a:t>
            </a:r>
            <a:r>
              <a:rPr lang="en-US" sz="4400" dirty="0"/>
              <a:t> </a:t>
            </a:r>
            <a:r>
              <a:rPr lang="en-US" sz="4400" dirty="0" err="1"/>
              <a:t>tồn</a:t>
            </a:r>
            <a:r>
              <a:rPr lang="en-US" sz="4400" dirty="0"/>
              <a:t> </a:t>
            </a:r>
            <a:r>
              <a:rPr lang="en-US" sz="4400" dirty="0" err="1"/>
              <a:t>tại</a:t>
            </a:r>
            <a:endParaRPr lang="en-US" sz="4400" dirty="0"/>
          </a:p>
          <a:p>
            <a:r>
              <a:rPr lang="en-US" sz="4400" dirty="0"/>
              <a:t>+ </a:t>
            </a:r>
            <a:r>
              <a:rPr lang="en-US" sz="4400" dirty="0" err="1"/>
              <a:t>Có</a:t>
            </a:r>
            <a:r>
              <a:rPr lang="en-US" sz="4400" dirty="0"/>
              <a:t> </a:t>
            </a:r>
            <a:r>
              <a:rPr lang="en-US" sz="4400" dirty="0" err="1"/>
              <a:t>loài</a:t>
            </a:r>
            <a:r>
              <a:rPr lang="en-US" sz="4400" dirty="0"/>
              <a:t> </a:t>
            </a:r>
            <a:r>
              <a:rPr lang="en-US" sz="4400" dirty="0" err="1"/>
              <a:t>bé</a:t>
            </a:r>
            <a:r>
              <a:rPr lang="en-US" sz="4400" dirty="0"/>
              <a:t> </a:t>
            </a:r>
            <a:r>
              <a:rPr lang="en-US" sz="4400" dirty="0" err="1"/>
              <a:t>nhỏ</a:t>
            </a:r>
            <a:r>
              <a:rPr lang="en-US" sz="4400" dirty="0"/>
              <a:t> </a:t>
            </a:r>
            <a:r>
              <a:rPr lang="en-US" sz="4400" dirty="0" err="1"/>
              <a:t>chỉ</a:t>
            </a:r>
            <a:r>
              <a:rPr lang="en-US" sz="4400" dirty="0"/>
              <a:t> </a:t>
            </a:r>
            <a:r>
              <a:rPr lang="en-US" sz="4400" dirty="0" err="1"/>
              <a:t>nhìn</a:t>
            </a:r>
            <a:r>
              <a:rPr lang="en-US" sz="4400" dirty="0"/>
              <a:t> </a:t>
            </a:r>
            <a:r>
              <a:rPr lang="en-US" sz="4400" dirty="0" err="1"/>
              <a:t>được</a:t>
            </a:r>
            <a:r>
              <a:rPr lang="en-US" sz="4400" dirty="0"/>
              <a:t> </a:t>
            </a:r>
            <a:r>
              <a:rPr lang="en-US" sz="4400" dirty="0" err="1"/>
              <a:t>bằng</a:t>
            </a:r>
            <a:r>
              <a:rPr lang="en-US" sz="4400" dirty="0"/>
              <a:t> </a:t>
            </a:r>
            <a:r>
              <a:rPr lang="en-US" sz="4400" dirty="0" err="1"/>
              <a:t>kính</a:t>
            </a:r>
            <a:r>
              <a:rPr lang="en-US" sz="4400" dirty="0"/>
              <a:t> </a:t>
            </a:r>
            <a:r>
              <a:rPr lang="en-US" sz="4400" dirty="0" err="1" smtClean="0"/>
              <a:t>hiể</a:t>
            </a:r>
            <a:r>
              <a:rPr lang="vi-VN" sz="4400" dirty="0" smtClean="0"/>
              <a:t>n</a:t>
            </a:r>
            <a:r>
              <a:rPr lang="en-US" sz="4400" dirty="0" smtClean="0"/>
              <a:t> </a:t>
            </a:r>
            <a:r>
              <a:rPr lang="en-US" sz="4400" dirty="0"/>
              <a:t>vi.</a:t>
            </a:r>
          </a:p>
          <a:p>
            <a:r>
              <a:rPr lang="en-US" sz="4400" dirty="0"/>
              <a:t>+ </a:t>
            </a:r>
            <a:r>
              <a:rPr lang="en-US" sz="4400" dirty="0" err="1"/>
              <a:t>Có</a:t>
            </a:r>
            <a:r>
              <a:rPr lang="en-US" sz="4400" dirty="0"/>
              <a:t> </a:t>
            </a:r>
            <a:r>
              <a:rPr lang="en-US" sz="4400" dirty="0" err="1"/>
              <a:t>loài</a:t>
            </a:r>
            <a:r>
              <a:rPr lang="en-US" sz="4400" dirty="0"/>
              <a:t> to </a:t>
            </a:r>
            <a:r>
              <a:rPr lang="en-US" sz="4400" dirty="0" err="1"/>
              <a:t>lớn</a:t>
            </a:r>
            <a:r>
              <a:rPr lang="en-US" sz="4400" dirty="0"/>
              <a:t> </a:t>
            </a:r>
            <a:r>
              <a:rPr lang="en-US" sz="4400" dirty="0" err="1"/>
              <a:t>không</a:t>
            </a:r>
            <a:r>
              <a:rPr lang="en-US" sz="4400" dirty="0"/>
              <a:t> </a:t>
            </a:r>
            <a:r>
              <a:rPr lang="en-US" sz="4400" dirty="0" err="1"/>
              <a:t>lồ</a:t>
            </a:r>
            <a:endParaRPr lang="en-US" sz="4400" dirty="0"/>
          </a:p>
          <a:p>
            <a:r>
              <a:rPr lang="en-US" sz="4400" dirty="0"/>
              <a:t>-&gt; </a:t>
            </a:r>
            <a:r>
              <a:rPr lang="en-US" sz="4400" dirty="0" err="1"/>
              <a:t>Chúng</a:t>
            </a:r>
            <a:r>
              <a:rPr lang="en-US" sz="4400" dirty="0"/>
              <a:t> </a:t>
            </a:r>
            <a:r>
              <a:rPr lang="en-US" sz="4400" dirty="0" err="1"/>
              <a:t>sống</a:t>
            </a:r>
            <a:r>
              <a:rPr lang="en-US" sz="4400" dirty="0"/>
              <a:t> ở </a:t>
            </a:r>
            <a:r>
              <a:rPr lang="en-US" sz="4400" dirty="0" err="1"/>
              <a:t>khắp</a:t>
            </a:r>
            <a:r>
              <a:rPr lang="en-US" sz="4400" dirty="0"/>
              <a:t> </a:t>
            </a:r>
            <a:r>
              <a:rPr lang="en-US" sz="4400" dirty="0" err="1"/>
              <a:t>mọi</a:t>
            </a:r>
            <a:r>
              <a:rPr lang="en-US" sz="4400" dirty="0"/>
              <a:t> </a:t>
            </a:r>
            <a:r>
              <a:rPr lang="en-US" sz="4400" dirty="0" err="1"/>
              <a:t>nơi</a:t>
            </a:r>
            <a:r>
              <a:rPr lang="en-US" sz="4400" dirty="0"/>
              <a:t> </a:t>
            </a:r>
            <a:r>
              <a:rPr lang="en-US" sz="4400" dirty="0" err="1"/>
              <a:t>trên</a:t>
            </a:r>
            <a:r>
              <a:rPr lang="en-US" sz="4400" dirty="0"/>
              <a:t> </a:t>
            </a:r>
            <a:r>
              <a:rPr lang="en-US" sz="4400" dirty="0" err="1"/>
              <a:t>trái</a:t>
            </a:r>
            <a:r>
              <a:rPr lang="en-US" sz="4400" dirty="0"/>
              <a:t> </a:t>
            </a:r>
            <a:r>
              <a:rPr lang="en-US" sz="4400" dirty="0" err="1"/>
              <a:t>đất</a:t>
            </a:r>
            <a:r>
              <a:rPr lang="en-US" sz="4400" dirty="0"/>
              <a:t>.</a:t>
            </a:r>
          </a:p>
          <a:p>
            <a:r>
              <a:rPr lang="en-US" sz="4400" dirty="0"/>
              <a:t>-&gt; </a:t>
            </a:r>
            <a:r>
              <a:rPr lang="en-US" sz="4400" dirty="0" err="1"/>
              <a:t>Chúng</a:t>
            </a:r>
            <a:r>
              <a:rPr lang="en-US" sz="4400" dirty="0"/>
              <a:t> </a:t>
            </a:r>
            <a:r>
              <a:rPr lang="en-US" sz="4400" dirty="0" err="1"/>
              <a:t>đều</a:t>
            </a:r>
            <a:r>
              <a:rPr lang="en-US" sz="4400" dirty="0"/>
              <a:t> </a:t>
            </a:r>
            <a:r>
              <a:rPr lang="en-US" sz="4400" dirty="0" err="1"/>
              <a:t>tồn</a:t>
            </a:r>
            <a:r>
              <a:rPr lang="en-US" sz="4400" dirty="0"/>
              <a:t> </a:t>
            </a:r>
            <a:r>
              <a:rPr lang="en-US" sz="4400" dirty="0" err="1"/>
              <a:t>tại</a:t>
            </a:r>
            <a:r>
              <a:rPr lang="en-US" sz="4400" dirty="0"/>
              <a:t> </a:t>
            </a:r>
            <a:r>
              <a:rPr lang="en-US" sz="4400" dirty="0" err="1"/>
              <a:t>và</a:t>
            </a:r>
            <a:r>
              <a:rPr lang="en-US" sz="4400" dirty="0"/>
              <a:t> </a:t>
            </a:r>
            <a:r>
              <a:rPr lang="en-US" sz="4400" dirty="0" err="1"/>
              <a:t>phát</a:t>
            </a:r>
            <a:r>
              <a:rPr lang="en-US" sz="4400" dirty="0"/>
              <a:t> </a:t>
            </a:r>
            <a:r>
              <a:rPr lang="en-US" sz="4400" dirty="0" err="1"/>
              <a:t>triển</a:t>
            </a:r>
            <a:r>
              <a:rPr lang="en-US" sz="4400" dirty="0"/>
              <a:t> </a:t>
            </a:r>
            <a:r>
              <a:rPr lang="en-US" sz="4400" dirty="0" err="1"/>
              <a:t>theo</a:t>
            </a:r>
            <a:r>
              <a:rPr lang="en-US" sz="4400" dirty="0"/>
              <a:t> </a:t>
            </a:r>
            <a:r>
              <a:rPr lang="en-US" sz="4400" dirty="0" err="1"/>
              <a:t>những</a:t>
            </a:r>
            <a:r>
              <a:rPr lang="en-US" sz="4400" dirty="0"/>
              <a:t> </a:t>
            </a:r>
            <a:endParaRPr lang="en-US" sz="4400" dirty="0" smtClean="0"/>
          </a:p>
          <a:p>
            <a:r>
              <a:rPr lang="en-US" sz="4400" dirty="0" err="1" smtClean="0"/>
              <a:t>quy</a:t>
            </a:r>
            <a:r>
              <a:rPr lang="en-US" sz="4400" dirty="0" smtClean="0"/>
              <a:t> </a:t>
            </a:r>
            <a:r>
              <a:rPr lang="en-US" sz="4400" dirty="0" err="1"/>
              <a:t>luật</a:t>
            </a:r>
            <a:r>
              <a:rPr lang="en-US" sz="4400" dirty="0"/>
              <a:t> </a:t>
            </a:r>
            <a:r>
              <a:rPr lang="en-US" sz="4400" dirty="0" err="1"/>
              <a:t>sinh</a:t>
            </a:r>
            <a:r>
              <a:rPr lang="en-US" sz="4400" dirty="0"/>
              <a:t> </a:t>
            </a:r>
            <a:r>
              <a:rPr lang="en-US" sz="4400" dirty="0" err="1"/>
              <a:t>học</a:t>
            </a:r>
            <a:r>
              <a:rPr lang="en-US" sz="4400" dirty="0"/>
              <a:t> </a:t>
            </a:r>
            <a:r>
              <a:rPr lang="en-US" sz="4400" dirty="0" err="1"/>
              <a:t>lạ</a:t>
            </a:r>
            <a:r>
              <a:rPr lang="en-US" sz="4400" dirty="0"/>
              <a:t> </a:t>
            </a:r>
            <a:r>
              <a:rPr lang="en-US" sz="4400" dirty="0" err="1"/>
              <a:t>lùng</a:t>
            </a:r>
            <a:r>
              <a:rPr lang="en-US" sz="4400" dirty="0"/>
              <a:t>.</a:t>
            </a:r>
          </a:p>
        </p:txBody>
      </p:sp>
    </p:spTree>
    <p:extLst>
      <p:ext uri="{BB962C8B-B14F-4D97-AF65-F5344CB8AC3E}">
        <p14:creationId xmlns:p14="http://schemas.microsoft.com/office/powerpoint/2010/main" val="1187267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805070" y="-64101"/>
            <a:ext cx="6194388" cy="923330"/>
          </a:xfrm>
          <a:prstGeom prst="rect">
            <a:avLst/>
          </a:prstGeom>
          <a:noFill/>
        </p:spPr>
        <p:txBody>
          <a:bodyPr wrap="none" rtlCol="0">
            <a:spAutoFit/>
          </a:bodyPr>
          <a:lstStyle/>
          <a:p>
            <a:r>
              <a:rPr lang="en-US" sz="5400" b="1" dirty="0" smtClean="0"/>
              <a:t>c</a:t>
            </a:r>
            <a:r>
              <a:rPr lang="vi-VN" sz="4400" b="1" dirty="0"/>
              <a:t>.</a:t>
            </a:r>
            <a:r>
              <a:rPr lang="en-US" sz="4400" b="1" dirty="0" smtClean="0"/>
              <a:t> </a:t>
            </a:r>
            <a:r>
              <a:rPr lang="en-US" sz="4400" b="1" dirty="0"/>
              <a:t>Con </a:t>
            </a:r>
            <a:r>
              <a:rPr lang="en-US" sz="4400" b="1" dirty="0" err="1"/>
              <a:t>người</a:t>
            </a:r>
            <a:r>
              <a:rPr lang="en-US" sz="4400" b="1" dirty="0"/>
              <a:t> </a:t>
            </a:r>
            <a:r>
              <a:rPr lang="en-US" sz="4400" b="1" dirty="0" err="1"/>
              <a:t>trên</a:t>
            </a:r>
            <a:r>
              <a:rPr lang="en-US" sz="4400" b="1" dirty="0"/>
              <a:t> </a:t>
            </a:r>
            <a:r>
              <a:rPr lang="en-US" sz="4400" b="1" dirty="0" err="1"/>
              <a:t>trái</a:t>
            </a:r>
            <a:r>
              <a:rPr lang="en-US" sz="4400" b="1" dirty="0"/>
              <a:t> </a:t>
            </a:r>
            <a:r>
              <a:rPr lang="en-US" sz="4400" b="1" dirty="0" err="1" smtClean="0"/>
              <a:t>đất</a:t>
            </a:r>
            <a:endParaRPr lang="en-US" sz="4400" dirty="0"/>
          </a:p>
        </p:txBody>
      </p:sp>
    </p:spTree>
    <p:extLst>
      <p:ext uri="{BB962C8B-B14F-4D97-AF65-F5344CB8AC3E}">
        <p14:creationId xmlns:p14="http://schemas.microsoft.com/office/powerpoint/2010/main" val="4560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p:cNvSpPr txBox="1"/>
          <p:nvPr/>
        </p:nvSpPr>
        <p:spPr>
          <a:xfrm>
            <a:off x="755374" y="586409"/>
            <a:ext cx="11654561" cy="4801314"/>
          </a:xfrm>
          <a:prstGeom prst="rect">
            <a:avLst/>
          </a:prstGeom>
          <a:noFill/>
        </p:spPr>
        <p:txBody>
          <a:bodyPr wrap="square" rtlCol="0">
            <a:spAutoFit/>
          </a:bodyPr>
          <a:lstStyle/>
          <a:p>
            <a:r>
              <a:rPr lang="en-US" sz="3600" dirty="0" smtClean="0"/>
              <a:t> </a:t>
            </a:r>
            <a:r>
              <a:rPr lang="en-US" sz="36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Tác</a:t>
            </a:r>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giả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xuất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phát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từ</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góc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nhìn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sinh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học</a:t>
            </a:r>
            <a:r>
              <a:rPr lang="en-US" sz="4800" dirty="0">
                <a:latin typeface="Times New Roman" pitchFamily="18" charset="0"/>
                <a:cs typeface="Times New Roman" pitchFamily="18" charset="0"/>
              </a:rPr>
              <a:t>.</a:t>
            </a:r>
          </a:p>
          <a:p>
            <a:pPr marL="285750" indent="-285750">
              <a:buFontTx/>
              <a:buChar char="-"/>
            </a:pPr>
            <a:r>
              <a:rPr lang="nl-NL" sz="4800" dirty="0" smtClean="0">
                <a:latin typeface="Times New Roman" pitchFamily="18" charset="0"/>
                <a:cs typeface="Times New Roman" pitchFamily="18" charset="0"/>
              </a:rPr>
              <a:t>Con </a:t>
            </a:r>
            <a:r>
              <a:rPr lang="nl-NL" sz="4800" dirty="0">
                <a:latin typeface="Times New Roman" pitchFamily="18" charset="0"/>
                <a:cs typeface="Times New Roman" pitchFamily="18" charset="0"/>
              </a:rPr>
              <a:t>người: có bộ não và hệ thần kinh </a:t>
            </a:r>
            <a:r>
              <a:rPr lang="nl-NL" sz="4800" dirty="0" smtClean="0">
                <a:latin typeface="Times New Roman" pitchFamily="18" charset="0"/>
                <a:cs typeface="Times New Roman" pitchFamily="18" charset="0"/>
              </a:rPr>
              <a:t>phát</a:t>
            </a:r>
          </a:p>
          <a:p>
            <a:r>
              <a:rPr lang="nl-NL" sz="4800" dirty="0" smtClean="0">
                <a:latin typeface="Times New Roman" pitchFamily="18" charset="0"/>
                <a:cs typeface="Times New Roman" pitchFamily="18" charset="0"/>
              </a:rPr>
              <a:t>triển</a:t>
            </a:r>
            <a:r>
              <a:rPr lang="nl-NL" sz="4800" dirty="0">
                <a:latin typeface="Times New Roman" pitchFamily="18" charset="0"/>
                <a:cs typeface="Times New Roman" pitchFamily="18" charset="0"/>
              </a:rPr>
              <a:t>, có ý thức, tình cảm, có ngôn ngữ</a:t>
            </a:r>
            <a:r>
              <a:rPr lang="nl-NL" sz="4800" dirty="0" smtClean="0">
                <a:latin typeface="Times New Roman" pitchFamily="18" charset="0"/>
                <a:cs typeface="Times New Roman" pitchFamily="18" charset="0"/>
              </a:rPr>
              <a:t>,</a:t>
            </a:r>
          </a:p>
          <a:p>
            <a:r>
              <a:rPr lang="nl-NL" sz="4800" dirty="0" smtClean="0">
                <a:latin typeface="Times New Roman" pitchFamily="18" charset="0"/>
                <a:cs typeface="Times New Roman" pitchFamily="18" charset="0"/>
              </a:rPr>
              <a:t>biết </a:t>
            </a:r>
            <a:r>
              <a:rPr lang="nl-NL" sz="4800" dirty="0">
                <a:latin typeface="Times New Roman" pitchFamily="18" charset="0"/>
                <a:cs typeface="Times New Roman" pitchFamily="18" charset="0"/>
              </a:rPr>
              <a:t>tổ chức cuộc sống, biết lao động </a:t>
            </a:r>
            <a:r>
              <a:rPr lang="nl-NL" sz="4800" dirty="0" smtClean="0">
                <a:latin typeface="Times New Roman" pitchFamily="18" charset="0"/>
                <a:cs typeface="Times New Roman" pitchFamily="18" charset="0"/>
              </a:rPr>
              <a:t>cải</a:t>
            </a:r>
          </a:p>
          <a:p>
            <a:r>
              <a:rPr lang="nl-NL" sz="4800" dirty="0" smtClean="0">
                <a:latin typeface="Times New Roman" pitchFamily="18" charset="0"/>
                <a:cs typeface="Times New Roman" pitchFamily="18" charset="0"/>
              </a:rPr>
              <a:t> </a:t>
            </a:r>
            <a:r>
              <a:rPr lang="nl-NL" sz="4800" dirty="0">
                <a:latin typeface="Times New Roman" pitchFamily="18" charset="0"/>
                <a:cs typeface="Times New Roman" pitchFamily="18" charset="0"/>
              </a:rPr>
              <a:t>tạo </a:t>
            </a:r>
            <a:r>
              <a:rPr lang="nl-NL" sz="4800" dirty="0" smtClean="0">
                <a:latin typeface="Times New Roman" pitchFamily="18" charset="0"/>
                <a:cs typeface="Times New Roman" pitchFamily="18" charset="0"/>
              </a:rPr>
              <a:t>TĐ</a:t>
            </a:r>
            <a:r>
              <a:rPr lang="nl-NL" sz="4800" dirty="0">
                <a:latin typeface="Times New Roman" pitchFamily="18" charset="0"/>
                <a:cs typeface="Times New Roman" pitchFamily="18" charset="0"/>
              </a:rPr>
              <a:t> </a:t>
            </a:r>
            <a:r>
              <a:rPr lang="nl-NL" sz="4800" dirty="0" smtClean="0">
                <a:latin typeface="Times New Roman" pitchFamily="18" charset="0"/>
                <a:cs typeface="Times New Roman" pitchFamily="18" charset="0"/>
                <a:sym typeface="Wingdings"/>
              </a:rPr>
              <a:t></a:t>
            </a:r>
            <a:r>
              <a:rPr lang="nl-NL" sz="4800" dirty="0" smtClean="0">
                <a:latin typeface="Times New Roman" pitchFamily="18" charset="0"/>
                <a:cs typeface="Times New Roman" pitchFamily="18" charset="0"/>
              </a:rPr>
              <a:t> </a:t>
            </a:r>
            <a:r>
              <a:rPr lang="nl-NL" sz="4800" dirty="0">
                <a:latin typeface="Times New Roman" pitchFamily="18" charset="0"/>
                <a:cs typeface="Times New Roman" pitchFamily="18" charset="0"/>
              </a:rPr>
              <a:t>đỉnh cao kì diệu của sự sống trên </a:t>
            </a:r>
            <a:endParaRPr lang="nl-NL" sz="4800" dirty="0" smtClean="0">
              <a:latin typeface="Times New Roman" pitchFamily="18" charset="0"/>
              <a:cs typeface="Times New Roman" pitchFamily="18" charset="0"/>
            </a:endParaRPr>
          </a:p>
          <a:p>
            <a:r>
              <a:rPr lang="nl-NL" sz="4800" dirty="0" smtClean="0">
                <a:latin typeface="Times New Roman" pitchFamily="18" charset="0"/>
                <a:cs typeface="Times New Roman" pitchFamily="18" charset="0"/>
              </a:rPr>
              <a:t>TĐ</a:t>
            </a:r>
            <a:r>
              <a:rPr lang="nl-NL" sz="4800"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710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26" y="663840"/>
            <a:ext cx="10962862" cy="483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00809" y="5503783"/>
            <a:ext cx="9412355" cy="861774"/>
          </a:xfrm>
          <a:prstGeom prst="rect">
            <a:avLst/>
          </a:prstGeom>
          <a:noFill/>
        </p:spPr>
        <p:txBody>
          <a:bodyPr wrap="square" rtlCol="0">
            <a:spAutoFit/>
          </a:bodyPr>
          <a:lstStyle/>
          <a:p>
            <a:r>
              <a:rPr lang="en-US" sz="3200" b="1" dirty="0" err="1">
                <a:latin typeface="Times New Roman" pitchFamily="18" charset="0"/>
                <a:cs typeface="Times New Roman" pitchFamily="18" charset="0"/>
              </a:rPr>
              <a:t>Kế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79364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52659"/>
            <a:ext cx="10972800" cy="5573509"/>
          </a:xfrm>
          <a:solidFill>
            <a:schemeClr val="bg2">
              <a:lumMod val="90000"/>
            </a:schemeClr>
          </a:solidFill>
        </p:spPr>
        <p:txBody>
          <a:bodyPr>
            <a:normAutofit lnSpcReduction="10000"/>
          </a:bodyPr>
          <a:lstStyle/>
          <a:p>
            <a:pPr marL="0" indent="0">
              <a:buNone/>
            </a:pPr>
            <a:r>
              <a:rPr lang="vi-VN" sz="4400" b="1" dirty="0">
                <a:latin typeface="+mj-lt"/>
              </a:rPr>
              <a:t>II. </a:t>
            </a:r>
            <a:r>
              <a:rPr lang="vi-VN" sz="4400" b="1" dirty="0" smtClean="0">
                <a:latin typeface="+mj-lt"/>
              </a:rPr>
              <a:t>Tìm hiểu chi tiết:</a:t>
            </a:r>
            <a:endParaRPr lang="vi-VN" sz="4400" b="1" dirty="0">
              <a:latin typeface="+mj-lt"/>
            </a:endParaRPr>
          </a:p>
          <a:p>
            <a:pPr marL="0" indent="0">
              <a:buNone/>
            </a:pPr>
            <a:r>
              <a:rPr lang="vi-VN" sz="4400" b="1" dirty="0" smtClean="0">
                <a:latin typeface="+mj-lt"/>
              </a:rPr>
              <a:t>1.Mở </a:t>
            </a:r>
            <a:r>
              <a:rPr lang="vi-VN" sz="4400" b="1" dirty="0">
                <a:latin typeface="+mj-lt"/>
              </a:rPr>
              <a:t>bài</a:t>
            </a:r>
            <a:endParaRPr lang="vi-VN" sz="4400" dirty="0">
              <a:latin typeface="+mj-lt"/>
            </a:endParaRPr>
          </a:p>
          <a:p>
            <a:pPr marL="0" indent="0">
              <a:buNone/>
            </a:pPr>
            <a:r>
              <a:rPr lang="vi-VN" sz="4400" b="1" dirty="0">
                <a:latin typeface="+mj-lt"/>
              </a:rPr>
              <a:t>- Giới thiệu nhiều âm sắc, hàm ý của tiếng cười.</a:t>
            </a:r>
          </a:p>
          <a:p>
            <a:pPr marL="0" indent="0">
              <a:buNone/>
            </a:pPr>
            <a:r>
              <a:rPr lang="vi-VN" sz="4400" b="1" dirty="0">
                <a:latin typeface="+mj-lt"/>
              </a:rPr>
              <a:t>- Nhắc đến câu tục ngữ "Cười người chớ vội cười lâu/ Cười người hôm trước hôm sau người cười" để nhắc đến kiểu cười khiến phiền lòng, khó chịu.</a:t>
            </a:r>
          </a:p>
          <a:p>
            <a:endParaRPr lang="en-US" dirty="0">
              <a:latin typeface="+mj-lt"/>
            </a:endParaRPr>
          </a:p>
        </p:txBody>
      </p:sp>
    </p:spTree>
    <p:extLst>
      <p:ext uri="{BB962C8B-B14F-4D97-AF65-F5344CB8AC3E}">
        <p14:creationId xmlns:p14="http://schemas.microsoft.com/office/powerpoint/2010/main" val="2211397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69" y="178906"/>
            <a:ext cx="1143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67339" y="5849179"/>
            <a:ext cx="7490961" cy="861774"/>
          </a:xfrm>
          <a:prstGeom prst="rect">
            <a:avLst/>
          </a:prstGeom>
          <a:noFill/>
        </p:spPr>
        <p:txBody>
          <a:bodyPr wrap="none" rtlCol="0">
            <a:spAutoFit/>
          </a:bodyPr>
          <a:lstStyle/>
          <a:p>
            <a:r>
              <a:rPr lang="vi-VN" sz="3200" b="1" dirty="0"/>
              <a:t>Đức Chúa Trời bắt đầu làm ra mọi vật</a:t>
            </a:r>
          </a:p>
          <a:p>
            <a:endParaRPr lang="en-US" dirty="0"/>
          </a:p>
        </p:txBody>
      </p:sp>
    </p:spTree>
    <p:extLst>
      <p:ext uri="{BB962C8B-B14F-4D97-AF65-F5344CB8AC3E}">
        <p14:creationId xmlns:p14="http://schemas.microsoft.com/office/powerpoint/2010/main" val="1795037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Box 3"/>
          <p:cNvSpPr txBox="1"/>
          <p:nvPr/>
        </p:nvSpPr>
        <p:spPr>
          <a:xfrm>
            <a:off x="755374" y="298175"/>
            <a:ext cx="6013506" cy="707886"/>
          </a:xfrm>
          <a:prstGeom prst="rect">
            <a:avLst/>
          </a:prstGeom>
          <a:noFill/>
        </p:spPr>
        <p:txBody>
          <a:bodyPr wrap="none" rtlCol="0">
            <a:spAutoFit/>
          </a:bodyPr>
          <a:lstStyle/>
          <a:p>
            <a:r>
              <a:rPr lang="en-US" sz="4000" b="1" dirty="0" smtClean="0">
                <a:latin typeface="Times New Roman" pitchFamily="18" charset="0"/>
                <a:cs typeface="Times New Roman" pitchFamily="18" charset="0"/>
              </a:rPr>
              <a:t>3</a:t>
            </a:r>
            <a:r>
              <a:rPr lang="vi-VN" sz="4000" b="1" dirty="0">
                <a:latin typeface="Times New Roman" pitchFamily="18" charset="0"/>
                <a:cs typeface="Times New Roman" pitchFamily="18" charset="0"/>
              </a:rPr>
              <a:t>.</a:t>
            </a:r>
            <a:r>
              <a:rPr lang="en-US" sz="4000" b="1" dirty="0" smtClean="0">
                <a:latin typeface="Times New Roman" pitchFamily="18" charset="0"/>
                <a:cs typeface="Times New Roman" pitchFamily="18" charset="0"/>
              </a:rPr>
              <a:t> </a:t>
            </a:r>
            <a:r>
              <a:rPr lang="vi-VN" sz="4000" b="1" dirty="0">
                <a:latin typeface="Times New Roman" pitchFamily="18" charset="0"/>
                <a:cs typeface="Times New Roman" pitchFamily="18" charset="0"/>
              </a:rPr>
              <a:t>Thực trạng của trái đất.</a:t>
            </a:r>
            <a:endParaRPr lang="en-US" sz="4000" dirty="0">
              <a:latin typeface="Times New Roman" pitchFamily="18" charset="0"/>
              <a:cs typeface="Times New Roman" pitchFamily="18" charset="0"/>
            </a:endParaRPr>
          </a:p>
        </p:txBody>
      </p:sp>
      <p:sp>
        <p:nvSpPr>
          <p:cNvPr id="3" name="TextBox 2"/>
          <p:cNvSpPr txBox="1"/>
          <p:nvPr/>
        </p:nvSpPr>
        <p:spPr>
          <a:xfrm>
            <a:off x="755374" y="1006061"/>
            <a:ext cx="11062252" cy="1569660"/>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Hiện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chúng</a:t>
            </a:r>
            <a:r>
              <a:rPr lang="en-US" sz="4800" dirty="0">
                <a:latin typeface="Times New Roman" pitchFamily="18" charset="0"/>
                <a:cs typeface="Times New Roman" pitchFamily="18" charset="0"/>
              </a:rPr>
              <a:t> ta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từng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ngày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từng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giờ</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bị</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tổn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thương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như</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thế</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nào</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
        <p:nvSpPr>
          <p:cNvPr id="2" name="TextBox 1"/>
          <p:cNvSpPr txBox="1"/>
          <p:nvPr/>
        </p:nvSpPr>
        <p:spPr>
          <a:xfrm>
            <a:off x="824947" y="2514600"/>
            <a:ext cx="10992679" cy="1107996"/>
          </a:xfrm>
          <a:prstGeom prst="rect">
            <a:avLst/>
          </a:prstGeom>
          <a:noFill/>
        </p:spPr>
        <p:txBody>
          <a:bodyPr wrap="square" rtlCol="0">
            <a:spAutoFit/>
          </a:bodyPr>
          <a:lstStyle/>
          <a:p>
            <a:r>
              <a:rPr lang="en-US" sz="4800" dirty="0" smtClean="0">
                <a:latin typeface="Times New Roman" pitchFamily="18" charset="0"/>
                <a:cs typeface="Times New Roman" pitchFamily="18" charset="0"/>
              </a:rPr>
              <a:t>? </a:t>
            </a:r>
            <a:r>
              <a:rPr lang="en-US" sz="4800" dirty="0" err="1">
                <a:latin typeface="Times New Roman" pitchFamily="18" charset="0"/>
                <a:cs typeface="Times New Roman" pitchFamily="18" charset="0"/>
              </a:rPr>
              <a:t>Vì</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bị</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tổn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thương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như</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vậy</a:t>
            </a:r>
            <a:r>
              <a:rPr lang="en-US" sz="4800"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9895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extBox 4"/>
          <p:cNvSpPr txBox="1"/>
          <p:nvPr/>
        </p:nvSpPr>
        <p:spPr>
          <a:xfrm>
            <a:off x="1232451" y="248478"/>
            <a:ext cx="10791489" cy="5016758"/>
          </a:xfrm>
          <a:prstGeom prst="rect">
            <a:avLst/>
          </a:prstGeom>
          <a:noFill/>
        </p:spPr>
        <p:txBody>
          <a:bodyPr wrap="square" rtlCol="0">
            <a:spAutoFit/>
          </a:bodyPr>
          <a:lstStyle/>
          <a:p>
            <a:r>
              <a:rPr lang="en-US" sz="36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Bởi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vô</a:t>
            </a:r>
            <a:r>
              <a:rPr lang="en-US" sz="4000" dirty="0">
                <a:latin typeface="Times New Roman" pitchFamily="18" charset="0"/>
                <a:cs typeface="Times New Roman" pitchFamily="18" charset="0"/>
              </a:rPr>
              <a:t> ý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con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a:t>
            </a:r>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xanh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rừng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co </a:t>
            </a:r>
            <a:r>
              <a:rPr lang="en-US" sz="4000" dirty="0" err="1">
                <a:latin typeface="Times New Roman" pitchFamily="18" charset="0"/>
                <a:cs typeface="Times New Roman" pitchFamily="18" charset="0"/>
              </a:rPr>
              <a:t>hẹp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lại</a:t>
            </a:r>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thú</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vô</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tội</a:t>
            </a:r>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khai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mức</a:t>
            </a:r>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nhựa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tràn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ngập</a:t>
            </a:r>
            <a:r>
              <a:rPr lang="en-US" sz="4000" dirty="0">
                <a:latin typeface="Times New Roman" pitchFamily="18" charset="0"/>
                <a:cs typeface="Times New Roman" pitchFamily="18" charset="0"/>
              </a:rPr>
              <a:t> </a:t>
            </a:r>
          </a:p>
          <a:p>
            <a:r>
              <a:rPr lang="en-US" sz="4000" dirty="0">
                <a:latin typeface="Times New Roman" pitchFamily="18" charset="0"/>
                <a:cs typeface="Times New Roman" pitchFamily="18" charset="0"/>
              </a:rPr>
              <a:t>-&gt; </a:t>
            </a:r>
            <a:r>
              <a:rPr lang="en-US" sz="40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dai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ô </a:t>
            </a:r>
            <a:r>
              <a:rPr lang="en-US" sz="4000" dirty="0" err="1">
                <a:latin typeface="Times New Roman" pitchFamily="18" charset="0"/>
                <a:cs typeface="Times New Roman" pitchFamily="18" charset="0"/>
              </a:rPr>
              <a:t>nhiễm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nặng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nề</a:t>
            </a:r>
            <a:r>
              <a:rPr lang="en-US" sz="4000" dirty="0">
                <a:latin typeface="Times New Roman" pitchFamily="18" charset="0"/>
                <a:cs typeface="Times New Roman" pitchFamily="18" charset="0"/>
              </a:rPr>
              <a:t>.</a:t>
            </a:r>
          </a:p>
          <a:p>
            <a:endParaRPr lang="en-US" sz="4000" dirty="0"/>
          </a:p>
        </p:txBody>
      </p:sp>
    </p:spTree>
    <p:extLst>
      <p:ext uri="{BB962C8B-B14F-4D97-AF65-F5344CB8AC3E}">
        <p14:creationId xmlns:p14="http://schemas.microsoft.com/office/powerpoint/2010/main" val="14653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537495" y="684668"/>
            <a:ext cx="10643683" cy="1446550"/>
          </a:xfrm>
          <a:prstGeom prst="rect">
            <a:avLst/>
          </a:prstGeom>
          <a:noFill/>
        </p:spPr>
        <p:txBody>
          <a:bodyPr wrap="none" rtlCol="0">
            <a:spAutoFit/>
          </a:bodyPr>
          <a:lstStyle/>
          <a:p>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Câu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hỏi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cuối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cùng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văn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bản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có</a:t>
            </a:r>
            <a:r>
              <a:rPr lang="en-US" sz="4400" dirty="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r>
              <a:rPr lang="en-US" sz="4400" dirty="0" err="1" smtClean="0">
                <a:latin typeface="Times New Roman" pitchFamily="18" charset="0"/>
                <a:cs typeface="Times New Roman" pitchFamily="18" charset="0"/>
              </a:rPr>
              <a:t>thể</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chịu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đựng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giờ</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có</a:t>
            </a:r>
            <a:r>
              <a:rPr lang="en-US" sz="4400" dirty="0">
                <a:latin typeface="Times New Roman" pitchFamily="18" charset="0"/>
                <a:cs typeface="Times New Roman" pitchFamily="18" charset="0"/>
              </a:rPr>
              <a:t> ý </a:t>
            </a:r>
            <a:r>
              <a:rPr lang="en-US" sz="4400" dirty="0" err="1">
                <a:latin typeface="Times New Roman" pitchFamily="18" charset="0"/>
                <a:cs typeface="Times New Roman" pitchFamily="18" charset="0"/>
              </a:rPr>
              <a:t>nghĩa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gì</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5" name="TextBox 4"/>
          <p:cNvSpPr txBox="1"/>
          <p:nvPr/>
        </p:nvSpPr>
        <p:spPr>
          <a:xfrm>
            <a:off x="537495" y="2131218"/>
            <a:ext cx="11751359" cy="3354765"/>
          </a:xfrm>
          <a:prstGeom prst="rect">
            <a:avLst/>
          </a:prstGeom>
          <a:noFill/>
        </p:spPr>
        <p:txBody>
          <a:bodyPr wrap="none" rtlCol="0">
            <a:spAutoFit/>
          </a:bodyPr>
          <a:lstStyle/>
          <a:p>
            <a:pPr marL="285750" indent="-285750">
              <a:buFontTx/>
              <a:buChar char="-"/>
            </a:pPr>
            <a:r>
              <a:rPr lang="en-US" sz="4400" dirty="0" err="1">
                <a:latin typeface="Times New Roman" pitchFamily="18" charset="0"/>
                <a:cs typeface="Times New Roman" pitchFamily="18" charset="0"/>
              </a:rPr>
              <a:t>Tuy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phải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cả</a:t>
            </a:r>
            <a:r>
              <a:rPr lang="en-US" sz="4400" dirty="0">
                <a:latin typeface="Times New Roman" pitchFamily="18" charset="0"/>
                <a:cs typeface="Times New Roman" pitchFamily="18" charset="0"/>
              </a:rPr>
              <a:t> do con </a:t>
            </a:r>
            <a:r>
              <a:rPr lang="en-US" sz="4400" dirty="0" err="1">
                <a:latin typeface="Times New Roman" pitchFamily="18" charset="0"/>
                <a:cs typeface="Times New Roman" pitchFamily="18" charset="0"/>
              </a:rPr>
              <a:t>người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gây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nhưng</a:t>
            </a:r>
            <a:r>
              <a:rPr lang="en-US" sz="4400" dirty="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con </a:t>
            </a:r>
            <a:r>
              <a:rPr lang="en-US" sz="4400" dirty="0" err="1" smtClean="0">
                <a:latin typeface="Times New Roman" pitchFamily="18" charset="0"/>
                <a:cs typeface="Times New Roman" pitchFamily="18" charset="0"/>
              </a:rPr>
              <a:t>người</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phải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chịu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trách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nhiệm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phần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lớn</a:t>
            </a:r>
            <a:r>
              <a:rPr lang="en-US" sz="4400" dirty="0" smtClean="0">
                <a:latin typeface="Times New Roman" pitchFamily="18" charset="0"/>
                <a:cs typeface="Times New Roman" pitchFamily="18" charset="0"/>
              </a:rPr>
              <a:t>.</a:t>
            </a:r>
          </a:p>
          <a:p>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Trước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phải</a:t>
            </a:r>
            <a:r>
              <a:rPr lang="en-US" sz="4400" dirty="0">
                <a:latin typeface="Times New Roman" pitchFamily="18" charset="0"/>
                <a:cs typeface="Times New Roman" pitchFamily="18" charset="0"/>
              </a:rPr>
              <a:t> </a:t>
            </a:r>
            <a:r>
              <a:rPr lang="en-US" sz="4400" dirty="0" smtClean="0">
                <a:latin typeface="Times New Roman" pitchFamily="18" charset="0"/>
                <a:cs typeface="Times New Roman" pitchFamily="18" charset="0"/>
              </a:rPr>
              <a:t>chia </a:t>
            </a:r>
            <a:r>
              <a:rPr lang="en-US" sz="4400" dirty="0" err="1">
                <a:latin typeface="Times New Roman" pitchFamily="18" charset="0"/>
                <a:cs typeface="Times New Roman" pitchFamily="18" charset="0"/>
              </a:rPr>
              <a:t>sẻ</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lo </a:t>
            </a:r>
            <a:r>
              <a:rPr lang="en-US" sz="4400" dirty="0" err="1">
                <a:latin typeface="Times New Roman" pitchFamily="18" charset="0"/>
                <a:cs typeface="Times New Roman" pitchFamily="18" charset="0"/>
              </a:rPr>
              <a:t>lắng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vui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buồn</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của</a:t>
            </a:r>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trái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đất</a:t>
            </a:r>
            <a:r>
              <a:rPr lang="en-US" sz="4400" dirty="0">
                <a:latin typeface="Times New Roman" pitchFamily="18" charset="0"/>
                <a:cs typeface="Times New Roman" pitchFamily="18" charset="0"/>
              </a:rPr>
              <a:t>.</a:t>
            </a:r>
          </a:p>
          <a:p>
            <a:endParaRPr lang="en-US" sz="3600" dirty="0"/>
          </a:p>
        </p:txBody>
      </p:sp>
    </p:spTree>
    <p:extLst>
      <p:ext uri="{BB962C8B-B14F-4D97-AF65-F5344CB8AC3E}">
        <p14:creationId xmlns:p14="http://schemas.microsoft.com/office/powerpoint/2010/main" val="403512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p:cNvSpPr txBox="1"/>
          <p:nvPr/>
        </p:nvSpPr>
        <p:spPr>
          <a:xfrm>
            <a:off x="695739" y="526774"/>
            <a:ext cx="3979294" cy="707886"/>
          </a:xfrm>
          <a:prstGeom prst="rect">
            <a:avLst/>
          </a:prstGeom>
          <a:noFill/>
        </p:spPr>
        <p:txBody>
          <a:bodyPr wrap="none" rtlCol="0">
            <a:spAutoFit/>
          </a:bodyPr>
          <a:lstStyle/>
          <a:p>
            <a:r>
              <a:rPr lang="en-US" sz="4000" b="1" dirty="0">
                <a:latin typeface="Times New Roman" pitchFamily="18" charset="0"/>
                <a:cs typeface="Times New Roman" pitchFamily="18" charset="0"/>
              </a:rPr>
              <a:t>III. </a:t>
            </a:r>
            <a:r>
              <a:rPr lang="vi-VN" sz="4000" b="1" dirty="0" smtClean="0">
                <a:latin typeface="Times New Roman" pitchFamily="18" charset="0"/>
                <a:cs typeface="Times New Roman" pitchFamily="18" charset="0"/>
              </a:rPr>
              <a:t>LUYỆN TẬP</a:t>
            </a:r>
            <a:endParaRPr lang="en-US" sz="4000" dirty="0">
              <a:latin typeface="Times New Roman" pitchFamily="18" charset="0"/>
              <a:cs typeface="Times New Roman" pitchFamily="18" charset="0"/>
            </a:endParaRPr>
          </a:p>
        </p:txBody>
      </p:sp>
      <p:sp>
        <p:nvSpPr>
          <p:cNvPr id="6" name="TextBox 5"/>
          <p:cNvSpPr txBox="1"/>
          <p:nvPr/>
        </p:nvSpPr>
        <p:spPr>
          <a:xfrm>
            <a:off x="596348" y="1869468"/>
            <a:ext cx="11148821" cy="3447098"/>
          </a:xfrm>
          <a:prstGeom prst="rect">
            <a:avLst/>
          </a:prstGeom>
          <a:noFill/>
        </p:spPr>
        <p:txBody>
          <a:bodyPr wrap="none" rtlCol="0">
            <a:spAutoFit/>
          </a:bodyPr>
          <a:lstStyle/>
          <a:p>
            <a:r>
              <a:rPr lang="vi-VN" sz="4000" dirty="0" smtClean="0">
                <a:latin typeface="Times New Roman" pitchFamily="18" charset="0"/>
                <a:cs typeface="Times New Roman" pitchFamily="18" charset="0"/>
              </a:rPr>
              <a:t>1. </a:t>
            </a:r>
            <a:r>
              <a:rPr lang="vi-VN" sz="4000" dirty="0">
                <a:latin typeface="Times New Roman" pitchFamily="18" charset="0"/>
                <a:cs typeface="Times New Roman" pitchFamily="18" charset="0"/>
              </a:rPr>
              <a:t>Nêu những biện pháp nghệ thuật được sử </a:t>
            </a:r>
            <a:r>
              <a:rPr lang="vi-VN" sz="4000" dirty="0" smtClean="0">
                <a:latin typeface="Times New Roman" pitchFamily="18" charset="0"/>
                <a:cs typeface="Times New Roman" pitchFamily="18" charset="0"/>
              </a:rPr>
              <a:t>dụng</a:t>
            </a:r>
            <a:endParaRPr lang="en-US"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 </a:t>
            </a:r>
            <a:r>
              <a:rPr lang="vi-VN" sz="4000" dirty="0">
                <a:latin typeface="Times New Roman" pitchFamily="18" charset="0"/>
                <a:cs typeface="Times New Roman" pitchFamily="18" charset="0"/>
              </a:rPr>
              <a:t>trong văn bản?</a:t>
            </a:r>
            <a:endParaRPr lang="en-US" sz="4000" dirty="0">
              <a:latin typeface="Times New Roman" pitchFamily="18" charset="0"/>
              <a:cs typeface="Times New Roman" pitchFamily="18" charset="0"/>
            </a:endParaRPr>
          </a:p>
          <a:p>
            <a:r>
              <a:rPr lang="vi-VN" sz="4000" dirty="0" smtClean="0">
                <a:latin typeface="Times New Roman" pitchFamily="18" charset="0"/>
                <a:cs typeface="Times New Roman" pitchFamily="18" charset="0"/>
              </a:rPr>
              <a:t>2. </a:t>
            </a:r>
            <a:r>
              <a:rPr lang="vi-VN" sz="4000" dirty="0">
                <a:latin typeface="Times New Roman" pitchFamily="18" charset="0"/>
                <a:cs typeface="Times New Roman" pitchFamily="18" charset="0"/>
              </a:rPr>
              <a:t>Nội dung chính của văn bản “</a:t>
            </a:r>
            <a:r>
              <a:rPr lang="en-US" sz="4000" dirty="0" err="1">
                <a:latin typeface="Times New Roman" pitchFamily="18" charset="0"/>
                <a:cs typeface="Times New Roman" pitchFamily="18" charset="0"/>
              </a:rPr>
              <a:t>Trái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cái</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nôi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sự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r>
              <a:rPr lang="vi-VN" sz="4000"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r>
              <a:rPr lang="vi-VN" sz="4000" dirty="0" smtClean="0">
                <a:latin typeface="Times New Roman" pitchFamily="18" charset="0"/>
                <a:cs typeface="Times New Roman" pitchFamily="18" charset="0"/>
              </a:rPr>
              <a:t>3. </a:t>
            </a:r>
            <a:r>
              <a:rPr lang="vi-VN" sz="4000" dirty="0">
                <a:latin typeface="Times New Roman" pitchFamily="18" charset="0"/>
                <a:cs typeface="Times New Roman" pitchFamily="18" charset="0"/>
              </a:rPr>
              <a:t>Ý nghĩa của văn bản.</a:t>
            </a:r>
            <a:endParaRPr lang="en-US" sz="4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54359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824948" y="516835"/>
            <a:ext cx="10999614" cy="2400657"/>
          </a:xfrm>
          <a:prstGeom prst="rect">
            <a:avLst/>
          </a:prstGeom>
          <a:noFill/>
        </p:spPr>
        <p:txBody>
          <a:bodyPr wrap="none" rtlCol="0">
            <a:spAutoFit/>
          </a:bodyPr>
          <a:lstStyle/>
          <a:p>
            <a:r>
              <a:rPr lang="vi-VN" sz="4400" b="1" dirty="0" smtClean="0">
                <a:latin typeface="Times New Roman" pitchFamily="18" charset="0"/>
                <a:cs typeface="Times New Roman" pitchFamily="18" charset="0"/>
              </a:rPr>
              <a:t> </a:t>
            </a:r>
            <a:r>
              <a:rPr lang="vi-VN" sz="4400" b="1" dirty="0">
                <a:latin typeface="Times New Roman" pitchFamily="18" charset="0"/>
                <a:cs typeface="Times New Roman" pitchFamily="18" charset="0"/>
              </a:rPr>
              <a:t>Ý nghĩa</a:t>
            </a:r>
            <a:endParaRPr lang="en-US" sz="4400" dirty="0">
              <a:latin typeface="Times New Roman" pitchFamily="18" charset="0"/>
              <a:cs typeface="Times New Roman" pitchFamily="18" charset="0"/>
            </a:endParaRPr>
          </a:p>
          <a:p>
            <a:r>
              <a:rPr lang="vi-VN" sz="4400" dirty="0">
                <a:latin typeface="Times New Roman" pitchFamily="18" charset="0"/>
                <a:cs typeface="Times New Roman" pitchFamily="18" charset="0"/>
              </a:rPr>
              <a:t> </a:t>
            </a:r>
            <a:r>
              <a:rPr lang="nl-NL" sz="4400" dirty="0">
                <a:latin typeface="Times New Roman" pitchFamily="18" charset="0"/>
                <a:cs typeface="Times New Roman" pitchFamily="18" charset="0"/>
              </a:rPr>
              <a:t>- Kêu gọi, nhắc nhở con người về ý thức, trách </a:t>
            </a:r>
          </a:p>
          <a:p>
            <a:r>
              <a:rPr lang="nl-NL" sz="4400" dirty="0">
                <a:latin typeface="Times New Roman" pitchFamily="18" charset="0"/>
                <a:cs typeface="Times New Roman" pitchFamily="18" charset="0"/>
              </a:rPr>
              <a:t>nhiệm trong việc bảo vệ môi trường</a:t>
            </a:r>
            <a:endParaRPr lang="en-US" sz="4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69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p:cNvSpPr txBox="1"/>
          <p:nvPr/>
        </p:nvSpPr>
        <p:spPr>
          <a:xfrm>
            <a:off x="2792896" y="586409"/>
            <a:ext cx="5387309" cy="1046440"/>
          </a:xfrm>
          <a:prstGeom prst="rect">
            <a:avLst/>
          </a:prstGeom>
          <a:noFill/>
        </p:spPr>
        <p:txBody>
          <a:bodyPr wrap="none" rtlCol="0">
            <a:spAutoFit/>
          </a:bodyPr>
          <a:lstStyle/>
          <a:p>
            <a:r>
              <a:rPr lang="vi-VN" sz="4400" b="1" smtClean="0">
                <a:latin typeface="Times New Roman" pitchFamily="18" charset="0"/>
                <a:cs typeface="Times New Roman" pitchFamily="18" charset="0"/>
              </a:rPr>
              <a:t>4. Viết </a:t>
            </a:r>
            <a:r>
              <a:rPr lang="vi-VN" sz="4400" b="1" dirty="0">
                <a:latin typeface="Times New Roman" pitchFamily="18" charset="0"/>
                <a:cs typeface="Times New Roman" pitchFamily="18" charset="0"/>
              </a:rPr>
              <a:t>kết nối với đọc</a:t>
            </a:r>
            <a:endParaRPr lang="en-US" sz="4400" dirty="0">
              <a:latin typeface="Times New Roman" pitchFamily="18" charset="0"/>
              <a:cs typeface="Times New Roman" pitchFamily="18" charset="0"/>
            </a:endParaRPr>
          </a:p>
          <a:p>
            <a:endParaRPr lang="en-US" dirty="0"/>
          </a:p>
        </p:txBody>
      </p:sp>
      <p:sp>
        <p:nvSpPr>
          <p:cNvPr id="2" name="TextBox 1"/>
          <p:cNvSpPr txBox="1"/>
          <p:nvPr/>
        </p:nvSpPr>
        <p:spPr>
          <a:xfrm>
            <a:off x="715617" y="1391477"/>
            <a:ext cx="11603661" cy="2800767"/>
          </a:xfrm>
          <a:prstGeom prst="rect">
            <a:avLst/>
          </a:prstGeom>
          <a:noFill/>
        </p:spPr>
        <p:txBody>
          <a:bodyPr wrap="square" rtlCol="0">
            <a:spAutoFit/>
          </a:bodyPr>
          <a:lstStyle/>
          <a:p>
            <a:r>
              <a:rPr lang="vi-VN"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Viết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đoạn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văn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ngắn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khoảng</a:t>
            </a: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10</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câu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để</a:t>
            </a:r>
            <a:r>
              <a:rPr lang="en-US" sz="4400" dirty="0" smtClean="0">
                <a:latin typeface="Times New Roman" pitchFamily="18" charset="0"/>
                <a:cs typeface="Times New Roman" pitchFamily="18" charset="0"/>
              </a:rPr>
              <a:t> </a:t>
            </a:r>
            <a:r>
              <a:rPr lang="vi-VN" sz="4400" dirty="0">
                <a:latin typeface="Times New Roman" pitchFamily="18" charset="0"/>
                <a:cs typeface="Times New Roman" pitchFamily="18" charset="0"/>
              </a:rPr>
              <a:t>k</a:t>
            </a:r>
            <a:r>
              <a:rPr lang="nl-NL" sz="4400" dirty="0" smtClean="0">
                <a:latin typeface="Times New Roman" pitchFamily="18" charset="0"/>
                <a:cs typeface="Times New Roman" pitchFamily="18" charset="0"/>
              </a:rPr>
              <a:t>êu </a:t>
            </a:r>
            <a:r>
              <a:rPr lang="nl-NL" sz="4400" dirty="0">
                <a:latin typeface="Times New Roman" pitchFamily="18" charset="0"/>
                <a:cs typeface="Times New Roman" pitchFamily="18" charset="0"/>
              </a:rPr>
              <a:t>gọi, nhắc nhở con người về ý thức, trách </a:t>
            </a:r>
            <a:r>
              <a:rPr lang="nl-NL" sz="4400" dirty="0" smtClean="0">
                <a:latin typeface="Times New Roman" pitchFamily="18" charset="0"/>
                <a:cs typeface="Times New Roman" pitchFamily="18" charset="0"/>
              </a:rPr>
              <a:t>nhiệm </a:t>
            </a:r>
            <a:r>
              <a:rPr lang="nl-NL" sz="4400" dirty="0">
                <a:latin typeface="Times New Roman" pitchFamily="18" charset="0"/>
                <a:cs typeface="Times New Roman" pitchFamily="18" charset="0"/>
              </a:rPr>
              <a:t>trong việc bảo vệ môi </a:t>
            </a:r>
            <a:r>
              <a:rPr lang="nl-NL" sz="4400" dirty="0" smtClean="0">
                <a:latin typeface="Times New Roman" pitchFamily="18" charset="0"/>
                <a:cs typeface="Times New Roman" pitchFamily="18" charset="0"/>
              </a:rPr>
              <a:t>trường</a:t>
            </a:r>
            <a:r>
              <a:rPr lang="vi-VN"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a:p>
            <a:endParaRPr lang="en-US" sz="4400" dirty="0"/>
          </a:p>
        </p:txBody>
      </p:sp>
    </p:spTree>
    <p:extLst>
      <p:ext uri="{BB962C8B-B14F-4D97-AF65-F5344CB8AC3E}">
        <p14:creationId xmlns:p14="http://schemas.microsoft.com/office/powerpoint/2010/main" val="31822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745" y="444644"/>
            <a:ext cx="11438374" cy="5604464"/>
          </a:xfrm>
          <a:solidFill>
            <a:schemeClr val="accent4">
              <a:lumMod val="40000"/>
              <a:lumOff val="60000"/>
            </a:schemeClr>
          </a:solidFill>
        </p:spPr>
        <p:txBody>
          <a:bodyPr>
            <a:noAutofit/>
          </a:bodyPr>
          <a:lstStyle/>
          <a:p>
            <a:pPr marL="0" indent="0">
              <a:buNone/>
            </a:pPr>
            <a:r>
              <a:rPr lang="vi-VN" sz="4400" b="1" dirty="0" smtClean="0">
                <a:latin typeface="+mj-lt"/>
              </a:rPr>
              <a:t>2.Thân </a:t>
            </a:r>
            <a:r>
              <a:rPr lang="vi-VN" sz="4400" b="1" dirty="0">
                <a:latin typeface="+mj-lt"/>
              </a:rPr>
              <a:t>bài</a:t>
            </a:r>
          </a:p>
          <a:p>
            <a:pPr marL="0" indent="0">
              <a:buNone/>
            </a:pPr>
            <a:r>
              <a:rPr lang="vi-VN" sz="4400" b="1" dirty="0">
                <a:latin typeface="+mj-lt"/>
              </a:rPr>
              <a:t>- Phân tích tục ngữ:</a:t>
            </a:r>
          </a:p>
          <a:p>
            <a:pPr marL="0" indent="0">
              <a:buNone/>
            </a:pPr>
            <a:r>
              <a:rPr lang="vi-VN" sz="4400" b="1" dirty="0">
                <a:latin typeface="+mj-lt"/>
              </a:rPr>
              <a:t>+ Nêu ra bài học: Không nên mải cười cợt người khác, bởi biết đâu bản thân mình rồi cũng có lúc lộ ra những nét đáng chê cười.</a:t>
            </a:r>
          </a:p>
          <a:p>
            <a:pPr marL="0" indent="0">
              <a:buNone/>
            </a:pPr>
            <a:r>
              <a:rPr lang="vi-VN" sz="4400" b="1" dirty="0">
                <a:latin typeface="+mj-lt"/>
              </a:rPr>
              <a:t>+ Ý nghĩa điệu cười mà câu tục ngữ nhắc đến: mỉa mai, dè bỉu, chê bai.</a:t>
            </a:r>
          </a:p>
          <a:p>
            <a:endParaRPr lang="en-US" sz="4400" b="1" dirty="0">
              <a:latin typeface="+mj-lt"/>
            </a:endParaRPr>
          </a:p>
        </p:txBody>
      </p:sp>
    </p:spTree>
    <p:extLst>
      <p:ext uri="{BB962C8B-B14F-4D97-AF65-F5344CB8AC3E}">
        <p14:creationId xmlns:p14="http://schemas.microsoft.com/office/powerpoint/2010/main" val="3304817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753625" y="391887"/>
            <a:ext cx="11173767" cy="5903154"/>
          </a:xfrm>
          <a:prstGeom prst="rect">
            <a:avLst/>
          </a:prstGeom>
          <a:solidFill>
            <a:schemeClr val="accent4">
              <a:lumMod val="40000"/>
              <a:lumOff val="60000"/>
            </a:schemeClr>
          </a:solidFill>
        </p:spPr>
        <p:txBody>
          <a:bodyPr wrap="square">
            <a:spAutoFit/>
          </a:bodyPr>
          <a:lstStyle/>
          <a:p>
            <a:r>
              <a:rPr lang="vi-VN" b="1" dirty="0"/>
              <a:t>- </a:t>
            </a:r>
            <a:r>
              <a:rPr lang="vi-VN" sz="3200" b="1" dirty="0"/>
              <a:t>Lí lẽ</a:t>
            </a:r>
            <a:r>
              <a:rPr lang="vi-VN" sz="3200" dirty="0"/>
              <a:t>:</a:t>
            </a:r>
          </a:p>
          <a:p>
            <a:pPr>
              <a:spcBef>
                <a:spcPct val="20000"/>
              </a:spcBef>
            </a:pPr>
            <a:r>
              <a:rPr lang="vi-VN" sz="3600" b="1" dirty="0">
                <a:latin typeface="+mj-lt"/>
              </a:rPr>
              <a:t>+ Lí do để cười: muôn hình vạn trạng.</a:t>
            </a:r>
          </a:p>
          <a:p>
            <a:pPr>
              <a:spcBef>
                <a:spcPct val="20000"/>
              </a:spcBef>
            </a:pPr>
            <a:r>
              <a:rPr lang="vi-VN" sz="3600" b="1" dirty="0">
                <a:latin typeface="+mj-lt"/>
              </a:rPr>
              <a:t>+ Khẳng định ý kiến: Mọi người đều không hoàn hảo, quan trọng là nhận ra và khắc phục. Cười cợt về điểm yếu của người khác để hả hê, tự đề cao mình là không hay. Có thể sẽ bị rơi vào tình huống tương tự.</a:t>
            </a:r>
          </a:p>
          <a:p>
            <a:pPr>
              <a:spcBef>
                <a:spcPct val="20000"/>
              </a:spcBef>
            </a:pPr>
            <a:r>
              <a:rPr lang="vi-VN" sz="3600" b="1" dirty="0">
                <a:latin typeface="+mj-lt"/>
              </a:rPr>
              <a:t>+ Giá trị của khác biệt: Tạo ra sự đa dạng, phong phú cho cộng đồng. Cái khác, cái riêng là bản chất chứ không phải nhược điểm. Hơn thế, nó còn là yếu tố quyết định giá trị mỗi con người.</a:t>
            </a:r>
          </a:p>
        </p:txBody>
      </p:sp>
    </p:spTree>
    <p:extLst>
      <p:ext uri="{BB962C8B-B14F-4D97-AF65-F5344CB8AC3E}">
        <p14:creationId xmlns:p14="http://schemas.microsoft.com/office/powerpoint/2010/main" val="3238634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3723" y="552659"/>
            <a:ext cx="10882365" cy="5878532"/>
          </a:xfrm>
          <a:prstGeom prst="rect">
            <a:avLst/>
          </a:prstGeom>
          <a:solidFill>
            <a:schemeClr val="accent1">
              <a:lumMod val="20000"/>
              <a:lumOff val="80000"/>
            </a:schemeClr>
          </a:solidFill>
        </p:spPr>
        <p:txBody>
          <a:bodyPr wrap="square">
            <a:spAutoFit/>
          </a:bodyPr>
          <a:lstStyle/>
          <a:p>
            <a:pPr>
              <a:spcBef>
                <a:spcPct val="20000"/>
              </a:spcBef>
            </a:pPr>
            <a:r>
              <a:rPr lang="vi-VN" sz="4000" b="1" dirty="0">
                <a:latin typeface="+mj-lt"/>
              </a:rPr>
              <a:t>+ Phản ứng của mỗi người khi bị cười cợt: Khác nhau (Có người mặc kệ, có người lặng lẽ sửa nhưng cũng có người hành vi tiêu cực).</a:t>
            </a:r>
          </a:p>
          <a:p>
            <a:pPr>
              <a:spcBef>
                <a:spcPct val="20000"/>
              </a:spcBef>
            </a:pPr>
            <a:r>
              <a:rPr lang="vi-VN" sz="4000" b="1" dirty="0">
                <a:latin typeface="+mj-lt"/>
              </a:rPr>
              <a:t>+ Thái độ đúng đắn trước sai lầm, khuyết điểm của người khác: Nói rõ sự thật, góp ý chân thành.</a:t>
            </a:r>
          </a:p>
          <a:p>
            <a:pPr>
              <a:spcBef>
                <a:spcPct val="20000"/>
              </a:spcBef>
            </a:pPr>
            <a:r>
              <a:rPr lang="vi-VN" sz="4000" b="1" dirty="0">
                <a:latin typeface="+mj-lt"/>
              </a:rPr>
              <a:t>- Dẫn chứng: Chú Nam bị cười cợt nhưng không từ bỏ, sau này đã thành công. Mọi người từ cười cợt đã biến thành thán phục.</a:t>
            </a:r>
          </a:p>
        </p:txBody>
      </p:sp>
    </p:spTree>
    <p:extLst>
      <p:ext uri="{BB962C8B-B14F-4D97-AF65-F5344CB8AC3E}">
        <p14:creationId xmlns:p14="http://schemas.microsoft.com/office/powerpoint/2010/main" val="230712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3191" y="381837"/>
            <a:ext cx="10822075" cy="4512004"/>
          </a:xfrm>
          <a:prstGeom prst="rect">
            <a:avLst/>
          </a:prstGeom>
          <a:solidFill>
            <a:schemeClr val="bg2"/>
          </a:solidFill>
        </p:spPr>
        <p:txBody>
          <a:bodyPr wrap="square">
            <a:spAutoFit/>
          </a:bodyPr>
          <a:lstStyle/>
          <a:p>
            <a:endParaRPr lang="vi-VN" sz="3200" b="1" dirty="0" smtClean="0"/>
          </a:p>
          <a:p>
            <a:r>
              <a:rPr lang="vi-VN" sz="4400" b="1" dirty="0" smtClean="0"/>
              <a:t>3. Kết </a:t>
            </a:r>
            <a:r>
              <a:rPr lang="vi-VN" sz="4400" b="1" dirty="0"/>
              <a:t>bài</a:t>
            </a:r>
            <a:endParaRPr lang="vi-VN" sz="4400" dirty="0"/>
          </a:p>
          <a:p>
            <a:pPr>
              <a:spcBef>
                <a:spcPct val="20000"/>
              </a:spcBef>
            </a:pPr>
            <a:r>
              <a:rPr lang="vi-VN" sz="4400" dirty="0"/>
              <a:t>- </a:t>
            </a:r>
            <a:r>
              <a:rPr lang="vi-VN" sz="3600" b="1" dirty="0">
                <a:latin typeface="+mj-lt"/>
              </a:rPr>
              <a:t>Đối thoại người đọc: Bạn đã bao giờ cười chê một người khiếm khuyết chưa?</a:t>
            </a:r>
          </a:p>
          <a:p>
            <a:pPr>
              <a:spcBef>
                <a:spcPct val="20000"/>
              </a:spcBef>
            </a:pPr>
            <a:r>
              <a:rPr lang="vi-VN" sz="3600" b="1" dirty="0">
                <a:latin typeface="+mj-lt"/>
              </a:rPr>
              <a:t>- Chê bai người khác là một nhược điểm trong tính cách con người nhưng có thể "chữa trị" được.</a:t>
            </a:r>
          </a:p>
          <a:p>
            <a:pPr>
              <a:spcBef>
                <a:spcPct val="20000"/>
              </a:spcBef>
            </a:pPr>
            <a:r>
              <a:rPr lang="vi-VN" sz="3600" b="1" dirty="0">
                <a:latin typeface="+mj-lt"/>
              </a:rPr>
              <a:t>- Cách "chữa trị": Lòng nhân ái.</a:t>
            </a:r>
          </a:p>
        </p:txBody>
      </p:sp>
    </p:spTree>
    <p:extLst>
      <p:ext uri="{BB962C8B-B14F-4D97-AF65-F5344CB8AC3E}">
        <p14:creationId xmlns:p14="http://schemas.microsoft.com/office/powerpoint/2010/main" val="2735386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595" y="978601"/>
            <a:ext cx="11575701" cy="5521512"/>
          </a:xfrm>
          <a:prstGeom prst="rect">
            <a:avLst/>
          </a:prstGeom>
          <a:solidFill>
            <a:schemeClr val="bg2">
              <a:lumMod val="90000"/>
            </a:schemeClr>
          </a:solidFill>
        </p:spPr>
        <p:txBody>
          <a:bodyPr wrap="square">
            <a:spAutoFit/>
          </a:bodyPr>
          <a:lstStyle/>
          <a:p>
            <a:pPr>
              <a:spcBef>
                <a:spcPct val="20000"/>
              </a:spcBef>
            </a:pPr>
            <a:r>
              <a:rPr lang="vi-VN" sz="3600" b="1" dirty="0" smtClean="0">
                <a:solidFill>
                  <a:srgbClr val="FF0000"/>
                </a:solidFill>
                <a:latin typeface="+mj-lt"/>
              </a:rPr>
              <a:t>III. TỔNG KẾT</a:t>
            </a:r>
          </a:p>
          <a:p>
            <a:pPr>
              <a:spcBef>
                <a:spcPct val="20000"/>
              </a:spcBef>
            </a:pPr>
            <a:r>
              <a:rPr lang="vi-VN" sz="3600" b="1" dirty="0" smtClean="0">
                <a:solidFill>
                  <a:srgbClr val="FF0000"/>
                </a:solidFill>
                <a:latin typeface="+mj-lt"/>
              </a:rPr>
              <a:t>1</a:t>
            </a:r>
            <a:r>
              <a:rPr lang="vi-VN" sz="3600" b="1" dirty="0">
                <a:solidFill>
                  <a:srgbClr val="FF0000"/>
                </a:solidFill>
                <a:latin typeface="+mj-lt"/>
              </a:rPr>
              <a:t>. Nội </a:t>
            </a:r>
            <a:r>
              <a:rPr lang="vi-VN" sz="3600" b="1" dirty="0" smtClean="0">
                <a:solidFill>
                  <a:srgbClr val="FF0000"/>
                </a:solidFill>
                <a:latin typeface="+mj-lt"/>
              </a:rPr>
              <a:t>dung:</a:t>
            </a:r>
            <a:endParaRPr lang="vi-VN" sz="3600" b="1" dirty="0">
              <a:solidFill>
                <a:srgbClr val="FF0000"/>
              </a:solidFill>
              <a:latin typeface="+mj-lt"/>
            </a:endParaRPr>
          </a:p>
          <a:p>
            <a:pPr>
              <a:spcBef>
                <a:spcPct val="20000"/>
              </a:spcBef>
            </a:pPr>
            <a:r>
              <a:rPr lang="vi-VN" sz="3600" b="1" dirty="0">
                <a:latin typeface="+mj-lt"/>
              </a:rPr>
              <a:t>Tiếng cười không muốn nghe là bài văn nghị luận phê phán những nụ cười nhạo báng, mỉa mai, chê bai người khác. Đồng thời nhấn mạnh thái độ đúng đắn trước những khiếm khuyết của người khác và coi lòng nhân ái là "phương thuốc" trị "căn bệnh" chê bai người khác.</a:t>
            </a:r>
          </a:p>
          <a:p>
            <a:pPr>
              <a:spcBef>
                <a:spcPct val="20000"/>
              </a:spcBef>
            </a:pPr>
            <a:r>
              <a:rPr lang="vi-VN" sz="3600" b="1" dirty="0">
                <a:solidFill>
                  <a:srgbClr val="FF0000"/>
                </a:solidFill>
                <a:latin typeface="+mj-lt"/>
              </a:rPr>
              <a:t>2. Nghệ thuật:</a:t>
            </a:r>
          </a:p>
          <a:p>
            <a:pPr>
              <a:spcBef>
                <a:spcPct val="20000"/>
              </a:spcBef>
            </a:pPr>
            <a:r>
              <a:rPr lang="vi-VN" sz="3600" b="1" dirty="0">
                <a:latin typeface="+mj-lt"/>
              </a:rPr>
              <a:t>Lập luận chặt chẽ, lí lẽ sắc bén, bằng chứng xác thực.</a:t>
            </a:r>
          </a:p>
        </p:txBody>
      </p:sp>
    </p:spTree>
    <p:extLst>
      <p:ext uri="{BB962C8B-B14F-4D97-AF65-F5344CB8AC3E}">
        <p14:creationId xmlns:p14="http://schemas.microsoft.com/office/powerpoint/2010/main" val="93476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24" y="663191"/>
            <a:ext cx="11160370" cy="2141119"/>
          </a:xfrm>
        </p:spPr>
        <p:txBody>
          <a:bodyPr>
            <a:normAutofit fontScale="90000"/>
          </a:bodyPr>
          <a:lstStyle/>
          <a:p>
            <a:pPr algn="l"/>
            <a:r>
              <a:rPr lang="vi-VN" b="1" dirty="0" smtClean="0"/>
              <a:t>IV. LUYỆN TẬP:</a:t>
            </a:r>
            <a:br>
              <a:rPr lang="vi-VN" b="1" dirty="0" smtClean="0"/>
            </a:br>
            <a:r>
              <a:rPr lang="vi-VN" b="1" dirty="0" smtClean="0"/>
              <a:t> Câu 1: </a:t>
            </a:r>
            <a:r>
              <a:rPr lang="vi-VN" sz="3100" b="1" dirty="0" smtClean="0">
                <a:solidFill>
                  <a:srgbClr val="FF0000"/>
                </a:solidFill>
              </a:rPr>
              <a:t>Em </a:t>
            </a:r>
            <a:r>
              <a:rPr lang="vi-VN" sz="3100" b="1" dirty="0">
                <a:solidFill>
                  <a:srgbClr val="FF0000"/>
                </a:solidFill>
              </a:rPr>
              <a:t>đã từng bị cười nhạo hay chứng kiến cảnh bạn mình bị cười nhạo chưa? Em có nhận thấy hành động cười nhạo người khác là vô ý không?</a:t>
            </a:r>
            <a:endParaRPr lang="en-US" sz="3100" b="1" dirty="0">
              <a:solidFill>
                <a:srgbClr val="FF0000"/>
              </a:solidFill>
            </a:endParaRPr>
          </a:p>
        </p:txBody>
      </p:sp>
      <p:sp>
        <p:nvSpPr>
          <p:cNvPr id="3" name="Content Placeholder 2"/>
          <p:cNvSpPr>
            <a:spLocks noGrp="1"/>
          </p:cNvSpPr>
          <p:nvPr>
            <p:ph idx="1"/>
          </p:nvPr>
        </p:nvSpPr>
        <p:spPr>
          <a:xfrm>
            <a:off x="559358" y="2755765"/>
            <a:ext cx="10972800" cy="4525963"/>
          </a:xfrm>
        </p:spPr>
        <p:txBody>
          <a:bodyPr/>
          <a:lstStyle/>
          <a:p>
            <a:pPr marL="0" indent="0">
              <a:buNone/>
            </a:pPr>
            <a:r>
              <a:rPr lang="vi-VN" sz="3600" b="1" dirty="0">
                <a:solidFill>
                  <a:srgbClr val="FF0000"/>
                </a:solidFill>
                <a:latin typeface="+mj-lt"/>
              </a:rPr>
              <a:t>Gợi ý: </a:t>
            </a:r>
          </a:p>
          <a:p>
            <a:pPr marL="0" indent="0">
              <a:buNone/>
            </a:pPr>
            <a:r>
              <a:rPr lang="vi-VN" sz="3600" b="1" dirty="0">
                <a:latin typeface="+mj-lt"/>
              </a:rPr>
              <a:t>Em đã từng bị các bạn trong lớp cười nhạo vì bị một bạn trong lớp dán giấy vào sau lưng với hình vẽ chê bai nhưng em không biết. Em thấy hành động đó là vô lý. Em đã báo cáo cô giáo để cô giáo xử phạt và răn đe các bạn.</a:t>
            </a:r>
            <a:endParaRPr lang="en-US" sz="3600" b="1" dirty="0">
              <a:latin typeface="+mj-lt"/>
            </a:endParaRPr>
          </a:p>
        </p:txBody>
      </p:sp>
    </p:spTree>
    <p:extLst>
      <p:ext uri="{BB962C8B-B14F-4D97-AF65-F5344CB8AC3E}">
        <p14:creationId xmlns:p14="http://schemas.microsoft.com/office/powerpoint/2010/main" val="1591527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968</TotalTime>
  <Words>1874</Words>
  <Application>Microsoft Office PowerPoint</Application>
  <PresentationFormat>Widescreen</PresentationFormat>
  <Paragraphs>155</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LUYỆN TẬP:  Câu 1: Em đã từng bị cười nhạo hay chứng kiến cảnh bạn mình bị cười nhạo chưa? Em có nhận thấy hành động cười nhạo người khác là vô ý không?</vt:lpstr>
      <vt:lpstr>Cần ứng xử như thế nào khi bị người ta cười nhạo?</vt:lpstr>
      <vt:lpstr>Câu 3: Những đặc điểm cho thấy Tiếng cười không muốn nghe là một văn bản nghị luận?</vt:lpstr>
      <vt:lpstr>Câu 4: Đoạn mở đầu nói đến nhiều ý nghĩa khác nhau của tiếng cười:</vt:lpstr>
      <vt:lpstr>Câu 5: Người viết có thái độ, suy nghĩ trước những hiện tượng cười cợt khiếm khuyết của người khác: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LNV</dc:creator>
  <cp:lastModifiedBy>Greek</cp:lastModifiedBy>
  <cp:revision>91</cp:revision>
  <dcterms:created xsi:type="dcterms:W3CDTF">2021-06-18T07:35:22Z</dcterms:created>
  <dcterms:modified xsi:type="dcterms:W3CDTF">2022-04-13T04:17:02Z</dcterms:modified>
</cp:coreProperties>
</file>