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7"/>
  </p:notesMasterIdLst>
  <p:sldIdLst>
    <p:sldId id="385" r:id="rId11"/>
    <p:sldId id="260" r:id="rId12"/>
    <p:sldId id="328" r:id="rId13"/>
    <p:sldId id="401" r:id="rId14"/>
    <p:sldId id="329" r:id="rId15"/>
    <p:sldId id="313" r:id="rId16"/>
    <p:sldId id="330" r:id="rId17"/>
    <p:sldId id="331" r:id="rId18"/>
    <p:sldId id="360" r:id="rId19"/>
    <p:sldId id="386" r:id="rId20"/>
    <p:sldId id="355" r:id="rId21"/>
    <p:sldId id="388" r:id="rId22"/>
    <p:sldId id="389" r:id="rId23"/>
    <p:sldId id="390" r:id="rId24"/>
    <p:sldId id="392" r:id="rId25"/>
    <p:sldId id="393" r:id="rId26"/>
    <p:sldId id="394" r:id="rId27"/>
    <p:sldId id="395" r:id="rId28"/>
    <p:sldId id="396" r:id="rId29"/>
    <p:sldId id="357" r:id="rId30"/>
    <p:sldId id="361" r:id="rId31"/>
    <p:sldId id="397" r:id="rId32"/>
    <p:sldId id="398" r:id="rId33"/>
    <p:sldId id="399" r:id="rId34"/>
    <p:sldId id="372" r:id="rId35"/>
    <p:sldId id="376" r:id="rId36"/>
    <p:sldId id="375" r:id="rId37"/>
    <p:sldId id="384" r:id="rId38"/>
    <p:sldId id="400" r:id="rId39"/>
    <p:sldId id="377" r:id="rId40"/>
    <p:sldId id="378" r:id="rId41"/>
    <p:sldId id="379" r:id="rId42"/>
    <p:sldId id="380" r:id="rId43"/>
    <p:sldId id="381" r:id="rId44"/>
    <p:sldId id="382" r:id="rId45"/>
    <p:sldId id="383"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FB"/>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8/29/2022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80278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98258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96053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7526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79295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5007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4447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56275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75428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24255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03443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t>
            </a: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129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05846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8</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1178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8/29/2022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8/29/2022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6.emf"/><Relationship Id="rId5" Type="http://schemas.openxmlformats.org/officeDocument/2006/relationships/slideLayout" Target="../slideLayouts/slideLayout140.xml"/><Relationship Id="rId10" Type="http://schemas.openxmlformats.org/officeDocument/2006/relationships/theme" Target="../theme/theme8.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8/29/2022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8/29/2022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6.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6.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6.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6.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6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6.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 Id="rId9"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slide" Target="slide35.xml"/><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slide" Target="slide32.xml"/><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168.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33.xml"/><Relationship Id="rId22" Type="http://schemas.openxmlformats.org/officeDocument/2006/relationships/image" Target="../media/image48.gif"/></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5.png"/><Relationship Id="rId1" Type="http://schemas.openxmlformats.org/officeDocument/2006/relationships/slideLayout" Target="../slideLayouts/slideLayout168.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smtClean="0">
                <a:solidFill>
                  <a:srgbClr val="9BBB59">
                    <a:lumMod val="50000"/>
                  </a:srgbClr>
                </a:solidFill>
              </a:rPr>
              <a:t>Nhìn</a:t>
            </a:r>
            <a:r>
              <a:rPr lang="en-US" sz="2800" b="1" dirty="0" smtClean="0">
                <a:solidFill>
                  <a:srgbClr val="9BBB59">
                    <a:lumMod val="50000"/>
                  </a:srgbClr>
                </a:solidFill>
              </a:rPr>
              <a:t> </a:t>
            </a:r>
            <a:r>
              <a:rPr lang="en-US" sz="2800" b="1" dirty="0" err="1" smtClean="0">
                <a:solidFill>
                  <a:srgbClr val="9BBB59">
                    <a:lumMod val="50000"/>
                  </a:srgbClr>
                </a:solidFill>
              </a:rPr>
              <a:t>hình</a:t>
            </a:r>
            <a:r>
              <a:rPr lang="en-US" sz="2800" b="1" dirty="0" smtClean="0">
                <a:solidFill>
                  <a:srgbClr val="9BBB59">
                    <a:lumMod val="50000"/>
                  </a:srgbClr>
                </a:solidFill>
              </a:rPr>
              <a:t> </a:t>
            </a:r>
            <a:r>
              <a:rPr lang="en-US" sz="2800" b="1" dirty="0" err="1" smtClean="0">
                <a:solidFill>
                  <a:srgbClr val="9BBB59">
                    <a:lumMod val="50000"/>
                  </a:srgbClr>
                </a:solidFill>
              </a:rPr>
              <a:t>đoán</a:t>
            </a:r>
            <a:r>
              <a:rPr lang="en-US" sz="2800" b="1" dirty="0" smtClean="0">
                <a:solidFill>
                  <a:srgbClr val="9BBB59">
                    <a:lumMod val="50000"/>
                  </a:srgbClr>
                </a:solidFill>
              </a:rPr>
              <a:t> </a:t>
            </a:r>
            <a:r>
              <a:rPr lang="en-US" sz="2800" b="1" dirty="0" err="1" smtClean="0">
                <a:solidFill>
                  <a:srgbClr val="9BBB59">
                    <a:lumMod val="50000"/>
                  </a:srgbClr>
                </a:solidFill>
              </a:rPr>
              <a:t>địa</a:t>
            </a:r>
            <a:r>
              <a:rPr lang="en-US" sz="2800" b="1" dirty="0" smtClean="0">
                <a:solidFill>
                  <a:srgbClr val="9BBB59">
                    <a:lumMod val="50000"/>
                  </a:srgbClr>
                </a:solidFill>
              </a:rPr>
              <a:t> </a:t>
            </a:r>
            <a:r>
              <a:rPr lang="en-US" sz="2800" b="1" dirty="0" err="1" smtClean="0">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88"/>
            <a:ext cx="2681445" cy="2388514"/>
          </a:xfrm>
          <a:prstGeom prst="rect">
            <a:avLst/>
          </a:prstGeom>
        </p:spPr>
      </p:pic>
      <p:pic>
        <p:nvPicPr>
          <p:cNvPr id="6" name="Picture 5"/>
          <p:cNvPicPr>
            <a:picLocks noChangeAspect="1"/>
          </p:cNvPicPr>
          <p:nvPr/>
        </p:nvPicPr>
        <p:blipFill>
          <a:blip r:embed="rId4"/>
          <a:stretch>
            <a:fillRect/>
          </a:stretch>
        </p:blipFill>
        <p:spPr>
          <a:xfrm>
            <a:off x="2483768" y="614005"/>
            <a:ext cx="5768932" cy="1152128"/>
          </a:xfrm>
          <a:prstGeom prst="rect">
            <a:avLst/>
          </a:prstGeom>
        </p:spPr>
      </p:pic>
      <p:sp>
        <p:nvSpPr>
          <p:cNvPr id="12" name="Rectangle 11"/>
          <p:cNvSpPr/>
          <p:nvPr/>
        </p:nvSpPr>
        <p:spPr>
          <a:xfrm>
            <a:off x="1907704" y="1784163"/>
            <a:ext cx="6696744" cy="2677656"/>
          </a:xfrm>
          <a:prstGeom prst="rect">
            <a:avLst/>
          </a:prstGeom>
        </p:spPr>
        <p:txBody>
          <a:bodyPr wrap="square">
            <a:spAutoFit/>
          </a:bodyPr>
          <a:lstStyle/>
          <a:p>
            <a:pPr algn="just"/>
            <a:r>
              <a:rPr lang="vi-VN" sz="2400" dirty="0" smtClean="0">
                <a:latin typeface="+mj-lt"/>
              </a:rPr>
              <a:t>       Đoạn </a:t>
            </a:r>
            <a:r>
              <a:rPr lang="vi-VN" sz="2400" dirty="0">
                <a:latin typeface="+mj-lt"/>
              </a:rPr>
              <a:t>trích “Đi lấy mật” kể về một lần An cùng Cò và cha nuôi cùng nhau vào rừng U Minh đi lấy mật ong. Xuyên suốt đoạn trích là cảnh sắc đất rừng phương Nam được tác giả miêu tả hiện lên vô cùng sinh động, vừa bí ẩn, hùng vĩ, lại vừa thân thuộc, gắn liền với cuộc sống của người dân nơi đây qua những suy nghĩ của cậu bé An</a:t>
            </a:r>
            <a:endParaRPr lang="en-US" sz="2400" dirty="0">
              <a:latin typeface="+mj-lt"/>
            </a:endParaRPr>
          </a:p>
        </p:txBody>
      </p:sp>
    </p:spTree>
    <p:extLst>
      <p:ext uri="{BB962C8B-B14F-4D97-AF65-F5344CB8AC3E}">
        <p14:creationId xmlns:p14="http://schemas.microsoft.com/office/powerpoint/2010/main" val="285521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 sắc thiên nhiên rừng U Minh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253195" y="1387632"/>
            <a:ext cx="799053" cy="887837"/>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31993" y="1779662"/>
            <a:ext cx="799053" cy="887837"/>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4127" y="1904114"/>
            <a:ext cx="799053" cy="887837"/>
          </a:xfrm>
          <a:prstGeom prst="rect">
            <a:avLst/>
          </a:prstGeom>
        </p:spPr>
      </p:pic>
      <p:sp>
        <p:nvSpPr>
          <p:cNvPr id="28" name="Rectangle 27"/>
          <p:cNvSpPr/>
          <p:nvPr/>
        </p:nvSpPr>
        <p:spPr>
          <a:xfrm>
            <a:off x="1638368" y="1798159"/>
            <a:ext cx="1061424" cy="830997"/>
          </a:xfrm>
          <a:prstGeom prst="rect">
            <a:avLst/>
          </a:prstGeom>
          <a:solidFill>
            <a:schemeClr val="accent5">
              <a:lumMod val="40000"/>
              <a:lumOff val="60000"/>
            </a:schemeClr>
          </a:solidFill>
        </p:spPr>
        <p:txBody>
          <a:bodyPr wrap="square">
            <a:spAutoFit/>
          </a:bodyPr>
          <a:lstStyle/>
          <a:p>
            <a:pPr algn="ctr" defTabSz="685800"/>
            <a:r>
              <a:rPr lang="vi-VN" sz="2400" dirty="0" smtClean="0">
                <a:latin typeface="Times New Roman" panose="02020603050405020304" pitchFamily="18" charset="0"/>
                <a:cs typeface="Times New Roman" panose="02020603050405020304" pitchFamily="18" charset="0"/>
              </a:rPr>
              <a:t>Sáng sớm</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2939114" y="2211240"/>
            <a:ext cx="1263964" cy="830997"/>
          </a:xfrm>
          <a:prstGeom prst="rect">
            <a:avLst/>
          </a:prstGeom>
          <a:solidFill>
            <a:schemeClr val="accent4">
              <a:lumMod val="20000"/>
              <a:lumOff val="80000"/>
            </a:schemeClr>
          </a:solidFill>
        </p:spPr>
        <p:txBody>
          <a:bodyPr wrap="square">
            <a:spAutoFit/>
          </a:bodyPr>
          <a:lstStyle/>
          <a:p>
            <a:pPr algn="ctr" defTabSz="685800"/>
            <a:r>
              <a:rPr lang="vi-VN" sz="2400" dirty="0" smtClean="0">
                <a:latin typeface="Times New Roman" panose="02020603050405020304" pitchFamily="18" charset="0"/>
                <a:cs typeface="Times New Roman" panose="02020603050405020304" pitchFamily="18" charset="0"/>
              </a:rPr>
              <a:t>Khi nghỉ ngơi</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4559760" y="1723971"/>
            <a:ext cx="1061424" cy="830997"/>
          </a:xfrm>
          <a:prstGeom prst="rect">
            <a:avLst/>
          </a:prstGeom>
          <a:solidFill>
            <a:schemeClr val="accent3">
              <a:lumMod val="40000"/>
              <a:lumOff val="60000"/>
            </a:schemeClr>
          </a:solidFill>
        </p:spPr>
        <p:txBody>
          <a:bodyPr wrap="square">
            <a:spAutoFit/>
          </a:bodyPr>
          <a:lstStyle/>
          <a:p>
            <a:pPr algn="ctr" defTabSz="685800"/>
            <a:r>
              <a:rPr lang="vi-VN" sz="2400" dirty="0" smtClean="0">
                <a:latin typeface="Times New Roman" panose="02020603050405020304" pitchFamily="18" charset="0"/>
                <a:cs typeface="Times New Roman" panose="02020603050405020304" pitchFamily="18" charset="0"/>
              </a:rPr>
              <a:t>Khi ăn cơm</a:t>
            </a:r>
            <a:endParaRPr lang="en-US" sz="2400" dirty="0">
              <a:latin typeface="Times New Roman" panose="02020603050405020304" pitchFamily="18" charset="0"/>
              <a:cs typeface="Times New Roman" panose="02020603050405020304" pitchFamily="18" charset="0"/>
            </a:endParaRPr>
          </a:p>
        </p:txBody>
      </p:sp>
      <p:sp>
        <p:nvSpPr>
          <p:cNvPr id="31" name="Rectangle 30"/>
          <p:cNvSpPr/>
          <p:nvPr/>
        </p:nvSpPr>
        <p:spPr>
          <a:xfrm>
            <a:off x="5931218" y="2223580"/>
            <a:ext cx="1061424" cy="830997"/>
          </a:xfrm>
          <a:prstGeom prst="rect">
            <a:avLst/>
          </a:prstGeom>
          <a:solidFill>
            <a:schemeClr val="accent6">
              <a:lumMod val="20000"/>
              <a:lumOff val="80000"/>
            </a:schemeClr>
          </a:solidFill>
        </p:spPr>
        <p:txBody>
          <a:bodyPr wrap="square">
            <a:spAutoFit/>
          </a:bodyPr>
          <a:lstStyle/>
          <a:p>
            <a:pPr algn="ctr" defTabSz="685800"/>
            <a:r>
              <a:rPr lang="vi-VN" sz="2400" dirty="0" smtClean="0">
                <a:latin typeface="Times New Roman" panose="02020603050405020304" pitchFamily="18" charset="0"/>
                <a:cs typeface="Times New Roman" panose="02020603050405020304" pitchFamily="18" charset="0"/>
              </a:rPr>
              <a:t>Khi đi đường</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7431792" y="1819920"/>
            <a:ext cx="1061424" cy="830997"/>
          </a:xfrm>
          <a:prstGeom prst="rect">
            <a:avLst/>
          </a:prstGeom>
          <a:solidFill>
            <a:schemeClr val="tx2">
              <a:lumMod val="20000"/>
              <a:lumOff val="80000"/>
            </a:schemeClr>
          </a:solidFill>
        </p:spPr>
        <p:txBody>
          <a:bodyPr wrap="square">
            <a:spAutoFit/>
          </a:bodyPr>
          <a:lstStyle/>
          <a:p>
            <a:pPr algn="ctr" defTabSz="685800"/>
            <a:r>
              <a:rPr lang="vi-VN" sz="2400" dirty="0" smtClean="0">
                <a:latin typeface="Times New Roman" panose="02020603050405020304" pitchFamily="18" charset="0"/>
                <a:cs typeface="Times New Roman" panose="02020603050405020304" pitchFamily="18" charset="0"/>
              </a:rPr>
              <a:t>Khi ăn trưa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80">
                                          <p:stCondLst>
                                            <p:cond delay="0"/>
                                          </p:stCondLst>
                                        </p:cTn>
                                        <p:tgtEl>
                                          <p:spTgt spid="25"/>
                                        </p:tgtEl>
                                      </p:cBhvr>
                                    </p:animEffect>
                                    <p:anim calcmode="lin" valueType="num">
                                      <p:cBhvr>
                                        <p:cTn id="1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0" dur="26">
                                          <p:stCondLst>
                                            <p:cond delay="650"/>
                                          </p:stCondLst>
                                        </p:cTn>
                                        <p:tgtEl>
                                          <p:spTgt spid="25"/>
                                        </p:tgtEl>
                                      </p:cBhvr>
                                      <p:to x="100000" y="60000"/>
                                    </p:animScale>
                                    <p:animScale>
                                      <p:cBhvr>
                                        <p:cTn id="21" dur="166" decel="50000">
                                          <p:stCondLst>
                                            <p:cond delay="676"/>
                                          </p:stCondLst>
                                        </p:cTn>
                                        <p:tgtEl>
                                          <p:spTgt spid="25"/>
                                        </p:tgtEl>
                                      </p:cBhvr>
                                      <p:to x="100000" y="100000"/>
                                    </p:animScale>
                                    <p:animScale>
                                      <p:cBhvr>
                                        <p:cTn id="22" dur="26">
                                          <p:stCondLst>
                                            <p:cond delay="1312"/>
                                          </p:stCondLst>
                                        </p:cTn>
                                        <p:tgtEl>
                                          <p:spTgt spid="25"/>
                                        </p:tgtEl>
                                      </p:cBhvr>
                                      <p:to x="100000" y="80000"/>
                                    </p:animScale>
                                    <p:animScale>
                                      <p:cBhvr>
                                        <p:cTn id="23" dur="166" decel="50000">
                                          <p:stCondLst>
                                            <p:cond delay="1338"/>
                                          </p:stCondLst>
                                        </p:cTn>
                                        <p:tgtEl>
                                          <p:spTgt spid="25"/>
                                        </p:tgtEl>
                                      </p:cBhvr>
                                      <p:to x="100000" y="100000"/>
                                    </p:animScale>
                                    <p:animScale>
                                      <p:cBhvr>
                                        <p:cTn id="24" dur="26">
                                          <p:stCondLst>
                                            <p:cond delay="1642"/>
                                          </p:stCondLst>
                                        </p:cTn>
                                        <p:tgtEl>
                                          <p:spTgt spid="25"/>
                                        </p:tgtEl>
                                      </p:cBhvr>
                                      <p:to x="100000" y="90000"/>
                                    </p:animScale>
                                    <p:animScale>
                                      <p:cBhvr>
                                        <p:cTn id="25" dur="166" decel="50000">
                                          <p:stCondLst>
                                            <p:cond delay="1668"/>
                                          </p:stCondLst>
                                        </p:cTn>
                                        <p:tgtEl>
                                          <p:spTgt spid="25"/>
                                        </p:tgtEl>
                                      </p:cBhvr>
                                      <p:to x="100000" y="100000"/>
                                    </p:animScale>
                                    <p:animScale>
                                      <p:cBhvr>
                                        <p:cTn id="26" dur="26">
                                          <p:stCondLst>
                                            <p:cond delay="1808"/>
                                          </p:stCondLst>
                                        </p:cTn>
                                        <p:tgtEl>
                                          <p:spTgt spid="25"/>
                                        </p:tgtEl>
                                      </p:cBhvr>
                                      <p:to x="100000" y="95000"/>
                                    </p:animScale>
                                    <p:animScale>
                                      <p:cBhvr>
                                        <p:cTn id="27" dur="166" decel="50000">
                                          <p:stCondLst>
                                            <p:cond delay="1834"/>
                                          </p:stCondLst>
                                        </p:cTn>
                                        <p:tgtEl>
                                          <p:spTgt spid="25"/>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80">
                                          <p:stCondLst>
                                            <p:cond delay="0"/>
                                          </p:stCondLst>
                                        </p:cTn>
                                        <p:tgtEl>
                                          <p:spTgt spid="26"/>
                                        </p:tgtEl>
                                      </p:cBhvr>
                                    </p:animEffect>
                                    <p:anim calcmode="lin" valueType="num">
                                      <p:cBhvr>
                                        <p:cTn id="3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 dur="26">
                                          <p:stCondLst>
                                            <p:cond delay="650"/>
                                          </p:stCondLst>
                                        </p:cTn>
                                        <p:tgtEl>
                                          <p:spTgt spid="26"/>
                                        </p:tgtEl>
                                      </p:cBhvr>
                                      <p:to x="100000" y="60000"/>
                                    </p:animScale>
                                    <p:animScale>
                                      <p:cBhvr>
                                        <p:cTn id="37" dur="166" decel="50000">
                                          <p:stCondLst>
                                            <p:cond delay="676"/>
                                          </p:stCondLst>
                                        </p:cTn>
                                        <p:tgtEl>
                                          <p:spTgt spid="26"/>
                                        </p:tgtEl>
                                      </p:cBhvr>
                                      <p:to x="100000" y="100000"/>
                                    </p:animScale>
                                    <p:animScale>
                                      <p:cBhvr>
                                        <p:cTn id="38" dur="26">
                                          <p:stCondLst>
                                            <p:cond delay="1312"/>
                                          </p:stCondLst>
                                        </p:cTn>
                                        <p:tgtEl>
                                          <p:spTgt spid="26"/>
                                        </p:tgtEl>
                                      </p:cBhvr>
                                      <p:to x="100000" y="80000"/>
                                    </p:animScale>
                                    <p:animScale>
                                      <p:cBhvr>
                                        <p:cTn id="39" dur="166" decel="50000">
                                          <p:stCondLst>
                                            <p:cond delay="1338"/>
                                          </p:stCondLst>
                                        </p:cTn>
                                        <p:tgtEl>
                                          <p:spTgt spid="26"/>
                                        </p:tgtEl>
                                      </p:cBhvr>
                                      <p:to x="100000" y="100000"/>
                                    </p:animScale>
                                    <p:animScale>
                                      <p:cBhvr>
                                        <p:cTn id="40" dur="26">
                                          <p:stCondLst>
                                            <p:cond delay="1642"/>
                                          </p:stCondLst>
                                        </p:cTn>
                                        <p:tgtEl>
                                          <p:spTgt spid="26"/>
                                        </p:tgtEl>
                                      </p:cBhvr>
                                      <p:to x="100000" y="90000"/>
                                    </p:animScale>
                                    <p:animScale>
                                      <p:cBhvr>
                                        <p:cTn id="41" dur="166" decel="50000">
                                          <p:stCondLst>
                                            <p:cond delay="1668"/>
                                          </p:stCondLst>
                                        </p:cTn>
                                        <p:tgtEl>
                                          <p:spTgt spid="26"/>
                                        </p:tgtEl>
                                      </p:cBhvr>
                                      <p:to x="100000" y="100000"/>
                                    </p:animScale>
                                    <p:animScale>
                                      <p:cBhvr>
                                        <p:cTn id="42" dur="26">
                                          <p:stCondLst>
                                            <p:cond delay="1808"/>
                                          </p:stCondLst>
                                        </p:cTn>
                                        <p:tgtEl>
                                          <p:spTgt spid="26"/>
                                        </p:tgtEl>
                                      </p:cBhvr>
                                      <p:to x="100000" y="95000"/>
                                    </p:animScale>
                                    <p:animScale>
                                      <p:cBhvr>
                                        <p:cTn id="43" dur="166" decel="50000">
                                          <p:stCondLst>
                                            <p:cond delay="1834"/>
                                          </p:stCondLst>
                                        </p:cTn>
                                        <p:tgtEl>
                                          <p:spTgt spid="26"/>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80">
                                          <p:stCondLst>
                                            <p:cond delay="0"/>
                                          </p:stCondLst>
                                        </p:cTn>
                                        <p:tgtEl>
                                          <p:spTgt spid="27"/>
                                        </p:tgtEl>
                                      </p:cBhvr>
                                    </p:animEffect>
                                    <p:anim calcmode="lin" valueType="num">
                                      <p:cBhvr>
                                        <p:cTn id="4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2" dur="26">
                                          <p:stCondLst>
                                            <p:cond delay="650"/>
                                          </p:stCondLst>
                                        </p:cTn>
                                        <p:tgtEl>
                                          <p:spTgt spid="27"/>
                                        </p:tgtEl>
                                      </p:cBhvr>
                                      <p:to x="100000" y="60000"/>
                                    </p:animScale>
                                    <p:animScale>
                                      <p:cBhvr>
                                        <p:cTn id="53" dur="166" decel="50000">
                                          <p:stCondLst>
                                            <p:cond delay="676"/>
                                          </p:stCondLst>
                                        </p:cTn>
                                        <p:tgtEl>
                                          <p:spTgt spid="27"/>
                                        </p:tgtEl>
                                      </p:cBhvr>
                                      <p:to x="100000" y="100000"/>
                                    </p:animScale>
                                    <p:animScale>
                                      <p:cBhvr>
                                        <p:cTn id="54" dur="26">
                                          <p:stCondLst>
                                            <p:cond delay="1312"/>
                                          </p:stCondLst>
                                        </p:cTn>
                                        <p:tgtEl>
                                          <p:spTgt spid="27"/>
                                        </p:tgtEl>
                                      </p:cBhvr>
                                      <p:to x="100000" y="80000"/>
                                    </p:animScale>
                                    <p:animScale>
                                      <p:cBhvr>
                                        <p:cTn id="55" dur="166" decel="50000">
                                          <p:stCondLst>
                                            <p:cond delay="1338"/>
                                          </p:stCondLst>
                                        </p:cTn>
                                        <p:tgtEl>
                                          <p:spTgt spid="27"/>
                                        </p:tgtEl>
                                      </p:cBhvr>
                                      <p:to x="100000" y="100000"/>
                                    </p:animScale>
                                    <p:animScale>
                                      <p:cBhvr>
                                        <p:cTn id="56" dur="26">
                                          <p:stCondLst>
                                            <p:cond delay="1642"/>
                                          </p:stCondLst>
                                        </p:cTn>
                                        <p:tgtEl>
                                          <p:spTgt spid="27"/>
                                        </p:tgtEl>
                                      </p:cBhvr>
                                      <p:to x="100000" y="90000"/>
                                    </p:animScale>
                                    <p:animScale>
                                      <p:cBhvr>
                                        <p:cTn id="57" dur="166" decel="50000">
                                          <p:stCondLst>
                                            <p:cond delay="1668"/>
                                          </p:stCondLst>
                                        </p:cTn>
                                        <p:tgtEl>
                                          <p:spTgt spid="27"/>
                                        </p:tgtEl>
                                      </p:cBhvr>
                                      <p:to x="100000" y="100000"/>
                                    </p:animScale>
                                    <p:animScale>
                                      <p:cBhvr>
                                        <p:cTn id="58" dur="26">
                                          <p:stCondLst>
                                            <p:cond delay="1808"/>
                                          </p:stCondLst>
                                        </p:cTn>
                                        <p:tgtEl>
                                          <p:spTgt spid="27"/>
                                        </p:tgtEl>
                                      </p:cBhvr>
                                      <p:to x="100000" y="95000"/>
                                    </p:animScale>
                                    <p:animScale>
                                      <p:cBhvr>
                                        <p:cTn id="59" dur="166" decel="50000">
                                          <p:stCondLst>
                                            <p:cond delay="1834"/>
                                          </p:stCondLst>
                                        </p:cTn>
                                        <p:tgtEl>
                                          <p:spTgt spid="27"/>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3528" y="339502"/>
            <a:ext cx="1997528" cy="523220"/>
          </a:xfrm>
          <a:prstGeom prst="rect">
            <a:avLst/>
          </a:prstGeom>
          <a:solidFill>
            <a:schemeClr val="accent5">
              <a:lumMod val="40000"/>
              <a:lumOff val="60000"/>
            </a:schemeClr>
          </a:solidFill>
        </p:spPr>
        <p:txBody>
          <a:bodyPr wrap="square">
            <a:spAutoFit/>
          </a:bodyPr>
          <a:lstStyle/>
          <a:p>
            <a:pPr algn="ctr" defTabSz="685800"/>
            <a:r>
              <a:rPr lang="vi-VN" sz="2800" b="1" dirty="0" smtClean="0">
                <a:solidFill>
                  <a:prstClr val="black"/>
                </a:solidFill>
                <a:latin typeface="Times New Roman" panose="02020603050405020304" pitchFamily="18" charset="0"/>
                <a:cs typeface="Times New Roman" panose="02020603050405020304" pitchFamily="18" charset="0"/>
              </a:rPr>
              <a:t>Sáng sớm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7544" y="932477"/>
            <a:ext cx="7992888" cy="3416320"/>
          </a:xfrm>
          <a:prstGeom prst="rect">
            <a:avLst/>
          </a:prstGeom>
          <a:noFill/>
        </p:spPr>
        <p:txBody>
          <a:bodyPr wrap="square" rtlCol="0">
            <a:spAutoFit/>
          </a:bodyPr>
          <a:lstStyle/>
          <a:p>
            <a:pPr algn="just" defTabSz="685800">
              <a:lnSpc>
                <a:spcPct val="150000"/>
              </a:lnSpc>
            </a:pPr>
            <a:r>
              <a:rPr lang="vi-VN" sz="2400" b="1" dirty="0" smtClean="0">
                <a:solidFill>
                  <a:prstClr val="black"/>
                </a:solidFill>
                <a:latin typeface="Times New Roman" panose="02020603050405020304" pitchFamily="18" charset="0"/>
                <a:cs typeface="Times New Roman" panose="02020603050405020304" pitchFamily="18" charset="0"/>
              </a:rPr>
              <a:t>- Khung cảnh</a:t>
            </a:r>
            <a:r>
              <a:rPr lang="vi-VN" sz="2400" dirty="0" smtClean="0">
                <a:solidFill>
                  <a:prstClr val="black"/>
                </a:solidFill>
                <a:latin typeface="Times New Roman" panose="02020603050405020304" pitchFamily="18" charset="0"/>
                <a:cs typeface="Times New Roman" panose="02020603050405020304" pitchFamily="18" charset="0"/>
              </a:rPr>
              <a:t>: ‘‘đất rừng thật là yên tĩnh’’</a:t>
            </a:r>
          </a:p>
          <a:p>
            <a:pPr algn="just" defTabSz="685800">
              <a:lnSpc>
                <a:spcPct val="150000"/>
              </a:lnSpc>
            </a:pPr>
            <a:r>
              <a:rPr lang="vi-VN" sz="2400" b="1" dirty="0" smtClean="0">
                <a:solidFill>
                  <a:prstClr val="black"/>
                </a:solidFill>
                <a:latin typeface="Times New Roman" panose="02020603050405020304" pitchFamily="18" charset="0"/>
                <a:cs typeface="Times New Roman" panose="02020603050405020304" pitchFamily="18" charset="0"/>
              </a:rPr>
              <a:t>- Không khí</a:t>
            </a:r>
            <a:r>
              <a:rPr lang="vi-VN" sz="2400" dirty="0" smtClean="0">
                <a:solidFill>
                  <a:prstClr val="black"/>
                </a:solidFill>
                <a:latin typeface="Times New Roman" panose="02020603050405020304" pitchFamily="18" charset="0"/>
                <a:cs typeface="Times New Roman" panose="02020603050405020304" pitchFamily="18" charset="0"/>
              </a:rPr>
              <a:t>: ‘‘không khí mát lạnh từ hơi nước...thở ra từ bình minh’’</a:t>
            </a:r>
          </a:p>
          <a:p>
            <a:pPr algn="just" defTabSz="685800">
              <a:lnSpc>
                <a:spcPct val="150000"/>
              </a:lnSpc>
            </a:pPr>
            <a:r>
              <a:rPr lang="vi-VN" sz="2400" b="1" dirty="0" smtClean="0">
                <a:solidFill>
                  <a:prstClr val="black"/>
                </a:solidFill>
                <a:latin typeface="Times New Roman" panose="02020603050405020304" pitchFamily="18" charset="0"/>
                <a:cs typeface="Times New Roman" panose="02020603050405020304" pitchFamily="18" charset="0"/>
              </a:rPr>
              <a:t>- Ánh sáng</a:t>
            </a:r>
            <a:r>
              <a:rPr lang="vi-VN" sz="2400" dirty="0" smtClean="0">
                <a:solidFill>
                  <a:prstClr val="black"/>
                </a:solidFill>
                <a:latin typeface="Times New Roman" panose="02020603050405020304" pitchFamily="18" charset="0"/>
                <a:cs typeface="Times New Roman" panose="02020603050405020304" pitchFamily="18" charset="0"/>
              </a:rPr>
              <a:t>: ‘‘Ánh sáng trong vắt, hơi gợn một chút óng ánh...qua một lớp thủy tinh.’’</a:t>
            </a:r>
          </a:p>
          <a:p>
            <a:pPr algn="just" defTabSz="685800">
              <a:lnSpc>
                <a:spcPct val="150000"/>
              </a:lnSpc>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835696" y="3857301"/>
            <a:ext cx="5688632" cy="461665"/>
          </a:xfrm>
          <a:prstGeom prst="rect">
            <a:avLst/>
          </a:prstGeom>
          <a:solidFill>
            <a:schemeClr val="accent3">
              <a:lumMod val="40000"/>
              <a:lumOff val="60000"/>
            </a:schemeClr>
          </a:solidFill>
        </p:spPr>
        <p:txBody>
          <a:bodyPr wrap="square">
            <a:spAutoFit/>
          </a:bodyPr>
          <a:lstStyle/>
          <a:p>
            <a:pPr algn="ctr" defTabSz="685800"/>
            <a:r>
              <a:rPr lang="vi-VN"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2400" dirty="0" smtClean="0">
                <a:latin typeface="Times New Roman" panose="02020603050405020304" pitchFamily="18" charset="0"/>
                <a:cs typeface="Times New Roman" panose="02020603050405020304" pitchFamily="18" charset="0"/>
              </a:rPr>
              <a:t>Không gian tĩnh lặng, yên bình, dễ chịu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7502047" y="3745057"/>
            <a:ext cx="1512168" cy="1346973"/>
          </a:xfrm>
          <a:prstGeom prst="rect">
            <a:avLst/>
          </a:prstGeom>
        </p:spPr>
      </p:pic>
      <p:sp>
        <p:nvSpPr>
          <p:cNvPr id="11" name="Rounded Rectangle 10"/>
          <p:cNvSpPr/>
          <p:nvPr/>
        </p:nvSpPr>
        <p:spPr>
          <a:xfrm>
            <a:off x="395536" y="555526"/>
            <a:ext cx="8352928" cy="4248472"/>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59832" y="267494"/>
            <a:ext cx="2713006" cy="523220"/>
          </a:xfrm>
          <a:prstGeom prst="rect">
            <a:avLst/>
          </a:prstGeom>
          <a:solidFill>
            <a:schemeClr val="accent4">
              <a:lumMod val="20000"/>
              <a:lumOff val="80000"/>
            </a:schemeClr>
          </a:solidFill>
        </p:spPr>
        <p:txBody>
          <a:bodyPr wrap="square">
            <a:spAutoFit/>
          </a:bodyPr>
          <a:lstStyle/>
          <a:p>
            <a:pPr algn="ctr" defTabSz="685800"/>
            <a:r>
              <a:rPr lang="vi-VN" sz="2800" b="1" dirty="0" smtClean="0">
                <a:solidFill>
                  <a:prstClr val="black"/>
                </a:solidFill>
                <a:latin typeface="Times New Roman" panose="02020603050405020304" pitchFamily="18" charset="0"/>
                <a:cs typeface="Times New Roman" panose="02020603050405020304" pitchFamily="18" charset="0"/>
              </a:rPr>
              <a:t>Khi nghỉ ngơi</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67544" y="932477"/>
            <a:ext cx="8208912" cy="3416320"/>
          </a:xfrm>
          <a:prstGeom prst="rect">
            <a:avLst/>
          </a:prstGeom>
          <a:noFill/>
        </p:spPr>
        <p:txBody>
          <a:bodyPr wrap="square" rtlCol="0">
            <a:spAutoFit/>
          </a:bodyPr>
          <a:lstStyle/>
          <a:p>
            <a:pPr algn="just" defTabSz="685800">
              <a:lnSpc>
                <a:spcPct val="150000"/>
              </a:lnSpc>
            </a:pPr>
            <a:r>
              <a:rPr lang="vi-VN" sz="2400" b="1" dirty="0" smtClean="0">
                <a:solidFill>
                  <a:prstClr val="black"/>
                </a:solidFill>
                <a:latin typeface="Times New Roman" panose="02020603050405020304" pitchFamily="18" charset="0"/>
                <a:cs typeface="Times New Roman" panose="02020603050405020304" pitchFamily="18" charset="0"/>
              </a:rPr>
              <a:t>- Âm thanh</a:t>
            </a:r>
            <a:r>
              <a:rPr lang="vi-VN" sz="2400" dirty="0" smtClean="0">
                <a:solidFill>
                  <a:prstClr val="black"/>
                </a:solidFill>
                <a:latin typeface="Times New Roman" panose="02020603050405020304" pitchFamily="18" charset="0"/>
                <a:cs typeface="Times New Roman" panose="02020603050405020304" pitchFamily="18" charset="0"/>
              </a:rPr>
              <a:t>: ‘‘rừng cây im lặng quá. Một tiếng lá rơi lúc này cũng có thể khiến người ta giật mình’’</a:t>
            </a:r>
          </a:p>
          <a:p>
            <a:pPr algn="just" defTabSz="685800">
              <a:lnSpc>
                <a:spcPct val="150000"/>
              </a:lnSpc>
            </a:pPr>
            <a:r>
              <a:rPr lang="vi-VN" sz="2400" b="1" dirty="0" smtClean="0">
                <a:solidFill>
                  <a:prstClr val="black"/>
                </a:solidFill>
                <a:latin typeface="Times New Roman" panose="02020603050405020304" pitchFamily="18" charset="0"/>
                <a:cs typeface="Times New Roman" panose="02020603050405020304" pitchFamily="18" charset="0"/>
              </a:rPr>
              <a:t>- Hình ảnh</a:t>
            </a:r>
            <a:r>
              <a:rPr lang="vi-VN" sz="2400" dirty="0" smtClean="0">
                <a:solidFill>
                  <a:prstClr val="black"/>
                </a:solidFill>
                <a:latin typeface="Times New Roman" panose="02020603050405020304" pitchFamily="18" charset="0"/>
                <a:cs typeface="Times New Roman" panose="02020603050405020304" pitchFamily="18" charset="0"/>
              </a:rPr>
              <a:t>: ruồi xanh bay đứng, chuồn chuồn bay ngang, mối cánh, ong mật....</a:t>
            </a:r>
          </a:p>
          <a:p>
            <a:pPr marL="342900" indent="-342900" algn="just" defTabSz="685800">
              <a:lnSpc>
                <a:spcPct val="150000"/>
              </a:lnSpc>
              <a:buFont typeface="Wingdings" panose="05000000000000000000" pitchFamily="2" charset="2"/>
              <a:buChar char="à"/>
            </a:pPr>
            <a:r>
              <a:rPr lang="vi-VN"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 lắng nghe, quan sát tỉ mỉ, am hiểu về thiên nhiên khu rừng</a:t>
            </a:r>
          </a:p>
          <a:p>
            <a:pPr marL="342900" indent="-342900" algn="just" defTabSz="685800">
              <a:lnSpc>
                <a:spcPct val="150000"/>
              </a:lnSpc>
              <a:buFont typeface="Wingdings" panose="05000000000000000000" pitchFamily="2" charset="2"/>
              <a:buChar char="à"/>
            </a:pPr>
            <a:r>
              <a:rPr lang="vi-VN" sz="24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a:t>
            </a:r>
            <a:r>
              <a:rPr lang="vi-VN"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miêu tả tỉ mỉ, liệt kê hình ảnh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a:off x="7433134" y="-268288"/>
            <a:ext cx="1647627" cy="1647627"/>
          </a:xfrm>
          <a:prstGeom prst="rect">
            <a:avLst/>
          </a:prstGeom>
        </p:spPr>
      </p:pic>
    </p:spTree>
    <p:extLst>
      <p:ext uri="{BB962C8B-B14F-4D97-AF65-F5344CB8AC3E}">
        <p14:creationId xmlns:p14="http://schemas.microsoft.com/office/powerpoint/2010/main" val="3755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95536" y="555526"/>
            <a:ext cx="8352928" cy="424847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059832" y="267494"/>
            <a:ext cx="2713006" cy="523220"/>
          </a:xfrm>
          <a:prstGeom prst="rect">
            <a:avLst/>
          </a:prstGeom>
          <a:solidFill>
            <a:schemeClr val="accent3">
              <a:lumMod val="40000"/>
              <a:lumOff val="60000"/>
            </a:schemeClr>
          </a:solidFill>
        </p:spPr>
        <p:txBody>
          <a:bodyPr wrap="square">
            <a:spAutoFit/>
          </a:bodyPr>
          <a:lstStyle/>
          <a:p>
            <a:pPr algn="ctr" defTabSz="685800"/>
            <a:r>
              <a:rPr lang="vi-VN" sz="2800" b="1" dirty="0" smtClean="0">
                <a:solidFill>
                  <a:prstClr val="black"/>
                </a:solidFill>
                <a:latin typeface="Times New Roman" panose="02020603050405020304" pitchFamily="18" charset="0"/>
                <a:cs typeface="Times New Roman" panose="02020603050405020304" pitchFamily="18" charset="0"/>
              </a:rPr>
              <a:t>Khi ăn cơm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1560" y="771550"/>
            <a:ext cx="8064896" cy="3985706"/>
          </a:xfrm>
          <a:prstGeom prst="rect">
            <a:avLst/>
          </a:prstGeom>
          <a:noFill/>
        </p:spPr>
        <p:txBody>
          <a:bodyPr wrap="square" rtlCol="0">
            <a:spAutoFit/>
          </a:bodyPr>
          <a:lstStyle/>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Nắng mới bắt đầu lên</a:t>
            </a:r>
          </a:p>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Gió cũng bắt đầu thổi rao rao ...ánh nắng vàng rực rỡ xuống mặt đất.</a:t>
            </a:r>
          </a:p>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Một làn hơi nước nhè nhẹ tỏa lên...hơi ấm mặt trời</a:t>
            </a:r>
          </a:p>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Phút yên tĩnh của rừng ban mai dần dần biến mất</a:t>
            </a:r>
          </a:p>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Chim hót líu lo</a:t>
            </a:r>
          </a:p>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Nắng bốc hương hoa tràm thơm ngây ngất.</a:t>
            </a:r>
          </a:p>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Gió đưa mùi hương ngọt lan ra phảng phất khắp rừng.</a:t>
            </a:r>
          </a:p>
          <a:p>
            <a:pPr algn="just" defTabSz="685800"/>
            <a:r>
              <a:rPr lang="vi-VN" sz="2300" dirty="0" smtClean="0">
                <a:solidFill>
                  <a:prstClr val="black"/>
                </a:solidFill>
                <a:latin typeface="Times New Roman" panose="02020603050405020304" pitchFamily="18" charset="0"/>
                <a:cs typeface="Times New Roman" panose="02020603050405020304" pitchFamily="18" charset="0"/>
              </a:rPr>
              <a:t>+ Mấy con kì nhông nằm phơi mình....</a:t>
            </a:r>
          </a:p>
          <a:p>
            <a:pPr marL="342900" indent="-342900" algn="just" defTabSz="685800">
              <a:buFont typeface="Wingdings" panose="05000000000000000000" pitchFamily="2" charset="2"/>
              <a:buChar char="à"/>
            </a:pPr>
            <a:r>
              <a:rPr lang="vi-VN" sz="23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gian thay đổi dần trở nên náo nhiệt, sinh động</a:t>
            </a:r>
          </a:p>
          <a:p>
            <a:pPr marL="342900" indent="-342900" algn="just" defTabSz="685800">
              <a:buFont typeface="Wingdings" panose="05000000000000000000" pitchFamily="2" charset="2"/>
              <a:buChar char="à"/>
            </a:pPr>
            <a:r>
              <a:rPr lang="vi-VN" sz="23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 </a:t>
            </a:r>
            <a:r>
              <a:rPr lang="vi-VN" sz="23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 sát, miêu tả tỉ mỉ</a:t>
            </a:r>
            <a:endParaRPr lang="en-US" sz="23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rot="20790032" flipH="1">
            <a:off x="6373340" y="2526125"/>
            <a:ext cx="3349631" cy="5541325"/>
          </a:xfrm>
          <a:prstGeom prst="rect">
            <a:avLst/>
          </a:prstGeom>
        </p:spPr>
      </p:pic>
    </p:spTree>
    <p:extLst>
      <p:ext uri="{BB962C8B-B14F-4D97-AF65-F5344CB8AC3E}">
        <p14:creationId xmlns:p14="http://schemas.microsoft.com/office/powerpoint/2010/main" val="26962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1772" y="20964"/>
            <a:ext cx="2681445" cy="2388514"/>
          </a:xfrm>
          <a:prstGeom prst="rect">
            <a:avLst/>
          </a:prstGeom>
        </p:spPr>
      </p:pic>
      <p:sp>
        <p:nvSpPr>
          <p:cNvPr id="12" name="Rectangle 11"/>
          <p:cNvSpPr/>
          <p:nvPr/>
        </p:nvSpPr>
        <p:spPr>
          <a:xfrm>
            <a:off x="395536" y="1070650"/>
            <a:ext cx="8208912" cy="3970318"/>
          </a:xfrm>
          <a:prstGeom prst="rect">
            <a:avLst/>
          </a:prstGeom>
        </p:spPr>
        <p:txBody>
          <a:bodyPr wrap="square">
            <a:spAutoFit/>
          </a:bodyPr>
          <a:lstStyle/>
          <a:p>
            <a:pPr algn="just">
              <a:lnSpc>
                <a:spcPct val="150000"/>
              </a:lnSpc>
            </a:pPr>
            <a:r>
              <a:rPr lang="vi-VN" sz="2400" dirty="0" smtClean="0">
                <a:solidFill>
                  <a:prstClr val="black"/>
                </a:solidFill>
                <a:latin typeface="Times New Roman" panose="02020603050405020304" pitchFamily="18" charset="0"/>
              </a:rPr>
              <a:t>+ Có nhiều gai nhọn chắn ngang.</a:t>
            </a:r>
          </a:p>
          <a:p>
            <a:pPr algn="just">
              <a:lnSpc>
                <a:spcPct val="150000"/>
              </a:lnSpc>
            </a:pPr>
            <a:r>
              <a:rPr lang="vi-VN" sz="2400" dirty="0" smtClean="0">
                <a:solidFill>
                  <a:prstClr val="black"/>
                </a:solidFill>
                <a:latin typeface="Times New Roman" panose="02020603050405020304" pitchFamily="18" charset="0"/>
              </a:rPr>
              <a:t>+ Giữa vùng cỏ tranh khô vàng, gió thổi lao xao..</a:t>
            </a:r>
          </a:p>
          <a:p>
            <a:pPr algn="just">
              <a:lnSpc>
                <a:spcPct val="150000"/>
              </a:lnSpc>
            </a:pPr>
            <a:r>
              <a:rPr lang="vi-VN" sz="2400" dirty="0" smtClean="0">
                <a:solidFill>
                  <a:prstClr val="black"/>
                </a:solidFill>
                <a:latin typeface="Times New Roman" panose="02020603050405020304" pitchFamily="18" charset="0"/>
              </a:rPr>
              <a:t>+ Chim áo già màu nâu...rất đẹp mắt</a:t>
            </a:r>
          </a:p>
          <a:p>
            <a:pPr algn="just">
              <a:lnSpc>
                <a:spcPct val="150000"/>
              </a:lnSpc>
            </a:pPr>
            <a:r>
              <a:rPr lang="vi-VN" sz="2400" dirty="0" smtClean="0">
                <a:solidFill>
                  <a:prstClr val="black"/>
                </a:solidFill>
                <a:latin typeface="Times New Roman" panose="02020603050405020304" pitchFamily="18" charset="0"/>
              </a:rPr>
              <a:t>+ Những con chim nhỏ bay vù vù...</a:t>
            </a:r>
          </a:p>
          <a:p>
            <a:pPr algn="just">
              <a:lnSpc>
                <a:spcPct val="150000"/>
              </a:lnSpc>
            </a:pPr>
            <a:r>
              <a:rPr lang="vi-VN" sz="2400" dirty="0" smtClean="0">
                <a:solidFill>
                  <a:srgbClr val="FF0000"/>
                </a:solidFill>
                <a:latin typeface="Times New Roman" panose="02020603050405020304" pitchFamily="18" charset="0"/>
                <a:sym typeface="Wingdings" panose="05000000000000000000" pitchFamily="2" charset="2"/>
              </a:rPr>
              <a:t> Khung cảnh thiên nhiên khi có ánh nắng mặt trời rất sinh động, rực rỡ nhiều màu sắc. </a:t>
            </a:r>
          </a:p>
          <a:p>
            <a:pPr marL="342900" indent="-342900" algn="just">
              <a:lnSpc>
                <a:spcPct val="150000"/>
              </a:lnSpc>
              <a:buFont typeface="Wingdings" panose="05000000000000000000" pitchFamily="2" charset="2"/>
              <a:buChar char="è"/>
            </a:pPr>
            <a:r>
              <a:rPr lang="vi-VN" sz="2400" dirty="0" smtClean="0">
                <a:solidFill>
                  <a:srgbClr val="FF0000"/>
                </a:solidFill>
                <a:latin typeface="Times New Roman" panose="02020603050405020304" pitchFamily="18" charset="0"/>
                <a:sym typeface="Wingdings" panose="05000000000000000000" pitchFamily="2" charset="2"/>
              </a:rPr>
              <a:t>Bé An rất thích thú, bất ngờ và phấn khích</a:t>
            </a:r>
            <a:endParaRPr lang="en-US" sz="2400" dirty="0">
              <a:solidFill>
                <a:srgbClr val="FF0000"/>
              </a:solidFill>
            </a:endParaRPr>
          </a:p>
        </p:txBody>
      </p:sp>
      <p:sp>
        <p:nvSpPr>
          <p:cNvPr id="5" name="Rectangle 4"/>
          <p:cNvSpPr/>
          <p:nvPr/>
        </p:nvSpPr>
        <p:spPr>
          <a:xfrm>
            <a:off x="395536" y="267494"/>
            <a:ext cx="2457206" cy="523220"/>
          </a:xfrm>
          <a:prstGeom prst="rect">
            <a:avLst/>
          </a:prstGeom>
          <a:solidFill>
            <a:schemeClr val="accent6">
              <a:lumMod val="20000"/>
              <a:lumOff val="80000"/>
            </a:schemeClr>
          </a:solidFill>
        </p:spPr>
        <p:txBody>
          <a:bodyPr wrap="square">
            <a:spAutoFit/>
          </a:bodyPr>
          <a:lstStyle/>
          <a:p>
            <a:pPr algn="ctr" defTabSz="685800"/>
            <a:r>
              <a:rPr lang="vi-VN" sz="2800" b="1" dirty="0" smtClean="0">
                <a:latin typeface="Times New Roman" panose="02020603050405020304" pitchFamily="18" charset="0"/>
                <a:cs typeface="Times New Roman" panose="02020603050405020304" pitchFamily="18" charset="0"/>
              </a:rPr>
              <a:t>Khi đi đường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0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311860" y="670867"/>
            <a:ext cx="2304256" cy="523220"/>
          </a:xfrm>
          <a:prstGeom prst="rect">
            <a:avLst/>
          </a:prstGeom>
          <a:solidFill>
            <a:schemeClr val="accent5">
              <a:lumMod val="40000"/>
              <a:lumOff val="60000"/>
            </a:schemeClr>
          </a:solidFill>
        </p:spPr>
        <p:txBody>
          <a:bodyPr wrap="square">
            <a:spAutoFit/>
          </a:bodyPr>
          <a:lstStyle/>
          <a:p>
            <a:pPr algn="ctr" defTabSz="685800"/>
            <a:r>
              <a:rPr lang="vi-VN" sz="2800" b="1" dirty="0" smtClean="0">
                <a:solidFill>
                  <a:prstClr val="black"/>
                </a:solidFill>
                <a:latin typeface="Times New Roman" panose="02020603050405020304" pitchFamily="18" charset="0"/>
                <a:cs typeface="Times New Roman" panose="02020603050405020304" pitchFamily="18" charset="0"/>
              </a:rPr>
              <a:t>Khi ăn trưa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55576" y="1417589"/>
            <a:ext cx="7992888" cy="2308324"/>
          </a:xfrm>
          <a:prstGeom prst="rect">
            <a:avLst/>
          </a:prstGeom>
          <a:noFill/>
        </p:spPr>
        <p:txBody>
          <a:bodyPr wrap="square" rtlCol="0">
            <a:spAutoFit/>
          </a:bodyPr>
          <a:lstStyle/>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Cây tràm thật mát</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Bóng nắng nghiêng nghiêng..</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Mấy con gầm ghì sắc lông màu xanh...</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Vài ba trái vàng rụng lộp bộp...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5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sp>
        <p:nvSpPr>
          <p:cNvPr id="28" name="Rectangle 27"/>
          <p:cNvSpPr/>
          <p:nvPr/>
        </p:nvSpPr>
        <p:spPr>
          <a:xfrm>
            <a:off x="1249105" y="627534"/>
            <a:ext cx="1740432" cy="461665"/>
          </a:xfrm>
          <a:prstGeom prst="rect">
            <a:avLst/>
          </a:prstGeom>
          <a:solidFill>
            <a:schemeClr val="accent5">
              <a:lumMod val="40000"/>
              <a:lumOff val="60000"/>
            </a:schemeClr>
          </a:solidFill>
        </p:spPr>
        <p:txBody>
          <a:bodyPr wrap="square">
            <a:spAutoFit/>
          </a:bodyPr>
          <a:lstStyle/>
          <a:p>
            <a:pPr algn="ctr" defTabSz="685800"/>
            <a:r>
              <a:rPr lang="vi-VN" sz="2400" dirty="0" smtClean="0">
                <a:solidFill>
                  <a:prstClr val="black"/>
                </a:solidFill>
                <a:latin typeface="Times New Roman" panose="02020603050405020304" pitchFamily="18" charset="0"/>
                <a:cs typeface="Times New Roman" panose="02020603050405020304" pitchFamily="18" charset="0"/>
              </a:rPr>
              <a:t>Sáng sớm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233996" y="1282362"/>
            <a:ext cx="2072540" cy="461665"/>
          </a:xfrm>
          <a:prstGeom prst="rect">
            <a:avLst/>
          </a:prstGeom>
          <a:solidFill>
            <a:schemeClr val="accent4">
              <a:lumMod val="20000"/>
              <a:lumOff val="80000"/>
            </a:schemeClr>
          </a:solidFill>
        </p:spPr>
        <p:txBody>
          <a:bodyPr wrap="square">
            <a:spAutoFit/>
          </a:bodyPr>
          <a:lstStyle/>
          <a:p>
            <a:pPr algn="ctr" defTabSz="685800"/>
            <a:r>
              <a:rPr lang="vi-VN" sz="2400" dirty="0" smtClean="0">
                <a:solidFill>
                  <a:prstClr val="black"/>
                </a:solidFill>
                <a:latin typeface="Times New Roman" panose="02020603050405020304" pitchFamily="18" charset="0"/>
                <a:cs typeface="Times New Roman" panose="02020603050405020304" pitchFamily="18" charset="0"/>
              </a:rPr>
              <a:t>Khi nghỉ ngơi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256446" y="1924367"/>
            <a:ext cx="1740432" cy="461665"/>
          </a:xfrm>
          <a:prstGeom prst="rect">
            <a:avLst/>
          </a:prstGeom>
          <a:solidFill>
            <a:schemeClr val="accent3">
              <a:lumMod val="40000"/>
              <a:lumOff val="60000"/>
            </a:schemeClr>
          </a:solidFill>
        </p:spPr>
        <p:txBody>
          <a:bodyPr wrap="square">
            <a:spAutoFit/>
          </a:bodyPr>
          <a:lstStyle/>
          <a:p>
            <a:pPr algn="ctr" defTabSz="685800"/>
            <a:r>
              <a:rPr lang="vi-VN" sz="2400" dirty="0" smtClean="0">
                <a:solidFill>
                  <a:prstClr val="black"/>
                </a:solidFill>
                <a:latin typeface="Times New Roman" panose="02020603050405020304" pitchFamily="18" charset="0"/>
                <a:cs typeface="Times New Roman" panose="02020603050405020304" pitchFamily="18" charset="0"/>
              </a:rPr>
              <a:t>Khi ăn cơm</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flipH="1">
            <a:off x="19723" y="-291906"/>
            <a:ext cx="1420974" cy="1647627"/>
          </a:xfrm>
          <a:prstGeom prst="rect">
            <a:avLst/>
          </a:prstGeom>
        </p:spPr>
      </p:pic>
      <p:sp>
        <p:nvSpPr>
          <p:cNvPr id="22" name="Freeform 5"/>
          <p:cNvSpPr>
            <a:spLocks/>
          </p:cNvSpPr>
          <p:nvPr/>
        </p:nvSpPr>
        <p:spPr bwMode="auto">
          <a:xfrm>
            <a:off x="3444456" y="627534"/>
            <a:ext cx="340926" cy="3015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3" name="Rectangle 22"/>
          <p:cNvSpPr/>
          <p:nvPr/>
        </p:nvSpPr>
        <p:spPr>
          <a:xfrm>
            <a:off x="3935928" y="631705"/>
            <a:ext cx="5028560" cy="3046988"/>
          </a:xfrm>
          <a:prstGeom prst="rect">
            <a:avLst/>
          </a:prstGeom>
        </p:spPr>
        <p:txBody>
          <a:bodyPr wrap="square">
            <a:spAutoFit/>
          </a:bodyPr>
          <a:lstStyle/>
          <a:p>
            <a:pPr algn="just"/>
            <a:r>
              <a:rPr lang="vi-VN" sz="2400" dirty="0" smtClean="0">
                <a:solidFill>
                  <a:prstClr val="black"/>
                </a:solidFill>
                <a:latin typeface="Times New Roman" panose="02020603050405020304" pitchFamily="18" charset="0"/>
                <a:sym typeface="Wingdings" panose="05000000000000000000" pitchFamily="2" charset="2"/>
              </a:rPr>
              <a:t></a:t>
            </a:r>
            <a:r>
              <a:rPr lang="vi-VN" sz="2400" dirty="0" smtClean="0">
                <a:solidFill>
                  <a:prstClr val="black"/>
                </a:solidFill>
                <a:latin typeface="Times New Roman" panose="02020603050405020304" pitchFamily="18" charset="0"/>
              </a:rPr>
              <a:t> Cảnh sắc rừng U minh được miêu tả theo trình tự thời gian, với vẻ đẹp tự nhiên, hoang sơ... Khung cảnh với đầu màu sắc, âm thanh và hình ảnh.</a:t>
            </a:r>
            <a:endParaRPr lang="vi-VN" sz="2400" dirty="0" smtClean="0">
              <a:solidFill>
                <a:prstClr val="black"/>
              </a:solidFill>
              <a:latin typeface="Times New Roman" panose="02020603050405020304" pitchFamily="18" charset="0"/>
              <a:sym typeface="Wingdings" panose="05000000000000000000" pitchFamily="2" charset="2"/>
            </a:endParaRPr>
          </a:p>
          <a:p>
            <a:pPr algn="just"/>
            <a:endParaRPr lang="vi-VN" dirty="0" smtClean="0">
              <a:solidFill>
                <a:prstClr val="black"/>
              </a:solidFill>
              <a:latin typeface="Times New Roman" panose="02020603050405020304" pitchFamily="18" charset="0"/>
              <a:sym typeface="Wingdings" panose="05000000000000000000" pitchFamily="2" charset="2"/>
            </a:endParaRPr>
          </a:p>
          <a:p>
            <a:pPr algn="just"/>
            <a:r>
              <a:rPr lang="vi-VN" sz="2400" dirty="0" smtClean="0">
                <a:solidFill>
                  <a:prstClr val="black"/>
                </a:solidFill>
                <a:latin typeface="Times New Roman" panose="02020603050405020304" pitchFamily="18" charset="0"/>
                <a:sym typeface="Wingdings" panose="05000000000000000000" pitchFamily="2" charset="2"/>
              </a:rPr>
              <a:t> Sự cảm nhận tinh tế của nhân vật An với nhiều giác quan: thị giác, tình giác, khứu giác, xúc giác...</a:t>
            </a:r>
            <a:endParaRPr lang="en-US" sz="2400" dirty="0">
              <a:solidFill>
                <a:prstClr val="black"/>
              </a:solidFill>
            </a:endParaRPr>
          </a:p>
        </p:txBody>
      </p:sp>
      <p:sp>
        <p:nvSpPr>
          <p:cNvPr id="33" name="Rectangle 32"/>
          <p:cNvSpPr/>
          <p:nvPr/>
        </p:nvSpPr>
        <p:spPr>
          <a:xfrm>
            <a:off x="1255227" y="2558937"/>
            <a:ext cx="1964744" cy="461665"/>
          </a:xfrm>
          <a:prstGeom prst="rect">
            <a:avLst/>
          </a:prstGeom>
          <a:solidFill>
            <a:schemeClr val="accent6">
              <a:lumMod val="20000"/>
              <a:lumOff val="80000"/>
            </a:schemeClr>
          </a:solidFill>
        </p:spPr>
        <p:txBody>
          <a:bodyPr wrap="square">
            <a:spAutoFit/>
          </a:bodyPr>
          <a:lstStyle/>
          <a:p>
            <a:pPr algn="ctr" defTabSz="685800"/>
            <a:r>
              <a:rPr lang="vi-VN" sz="2400" dirty="0" smtClean="0">
                <a:solidFill>
                  <a:prstClr val="black"/>
                </a:solidFill>
                <a:latin typeface="Times New Roman" panose="02020603050405020304" pitchFamily="18" charset="0"/>
                <a:cs typeface="Times New Roman" panose="02020603050405020304" pitchFamily="18" charset="0"/>
              </a:rPr>
              <a:t>Khi đi đường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255227" y="3181093"/>
            <a:ext cx="1964744" cy="461665"/>
          </a:xfrm>
          <a:prstGeom prst="rect">
            <a:avLst/>
          </a:prstGeom>
          <a:solidFill>
            <a:schemeClr val="tx2">
              <a:lumMod val="20000"/>
              <a:lumOff val="80000"/>
            </a:schemeClr>
          </a:solidFill>
        </p:spPr>
        <p:txBody>
          <a:bodyPr wrap="square">
            <a:spAutoFit/>
          </a:bodyPr>
          <a:lstStyle/>
          <a:p>
            <a:pPr algn="ctr" defTabSz="685800"/>
            <a:r>
              <a:rPr lang="vi-VN" sz="2400" dirty="0" smtClean="0">
                <a:solidFill>
                  <a:prstClr val="black"/>
                </a:solidFill>
                <a:latin typeface="Times New Roman" panose="02020603050405020304" pitchFamily="18" charset="0"/>
                <a:cs typeface="Times New Roman" panose="02020603050405020304" pitchFamily="18" charset="0"/>
              </a:rPr>
              <a:t>Khi ăn trưa</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8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 tượng con người Nam Bộ</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1187624" y="1275606"/>
            <a:ext cx="2987533" cy="3493257"/>
          </a:xfrm>
          <a:prstGeom prst="rect">
            <a:avLst/>
          </a:prstGeom>
        </p:spPr>
      </p:pic>
      <p:sp>
        <p:nvSpPr>
          <p:cNvPr id="22" name="Rectangle 21"/>
          <p:cNvSpPr/>
          <p:nvPr/>
        </p:nvSpPr>
        <p:spPr>
          <a:xfrm>
            <a:off x="4686686" y="1707654"/>
            <a:ext cx="1944216" cy="461665"/>
          </a:xfrm>
          <a:prstGeom prst="rect">
            <a:avLst/>
          </a:prstGeom>
          <a:solidFill>
            <a:schemeClr val="accent4">
              <a:lumMod val="60000"/>
              <a:lumOff val="40000"/>
            </a:schemeClr>
          </a:solidFill>
        </p:spPr>
        <p:txBody>
          <a:bodyPr wrap="square">
            <a:spAutoFit/>
          </a:bodyPr>
          <a:lstStyle/>
          <a:p>
            <a:pPr defTabSz="685800"/>
            <a:r>
              <a:rPr lang="en-US" sz="2400" dirty="0" smtClean="0">
                <a:solidFill>
                  <a:prstClr val="white"/>
                </a:solidFill>
                <a:latin typeface="Times New Roman" panose="02020603050405020304" pitchFamily="18" charset="0"/>
                <a:cs typeface="Times New Roman" panose="02020603050405020304" pitchFamily="18" charset="0"/>
              </a:rPr>
              <a:t>- An</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691078" y="2446713"/>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691078" y="318577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691078" y="389075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5571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6660232" y="3410258"/>
            <a:ext cx="2024128" cy="1358336"/>
          </a:xfrm>
          <a:prstGeom prst="rect">
            <a:avLst/>
          </a:prstGeom>
        </p:spPr>
      </p:pic>
      <p:pic>
        <p:nvPicPr>
          <p:cNvPr id="28" name="Picture 27"/>
          <p:cNvPicPr>
            <a:picLocks noChangeAspect="1"/>
          </p:cNvPicPr>
          <p:nvPr/>
        </p:nvPicPr>
        <p:blipFill>
          <a:blip r:embed="rId4"/>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58278826"/>
              </p:ext>
            </p:extLst>
          </p:nvPr>
        </p:nvGraphicFramePr>
        <p:xfrm>
          <a:off x="251520" y="771550"/>
          <a:ext cx="8568951" cy="4104456"/>
        </p:xfrm>
        <a:graphic>
          <a:graphicData uri="http://schemas.openxmlformats.org/drawingml/2006/table">
            <a:tbl>
              <a:tblPr firstRow="1" bandRow="1">
                <a:tableStyleId>{5940675A-B579-460E-94D1-54222C63F5DA}</a:tableStyleId>
              </a:tblPr>
              <a:tblGrid>
                <a:gridCol w="2088232"/>
                <a:gridCol w="4104456"/>
                <a:gridCol w="2376263"/>
              </a:tblGrid>
              <a:tr h="546220">
                <a:tc>
                  <a:txBody>
                    <a:bodyPr/>
                    <a:lstStyle/>
                    <a:p>
                      <a:pPr algn="ctr"/>
                      <a:r>
                        <a:rPr lang="vi-VN" sz="2400" dirty="0" smtClean="0">
                          <a:latin typeface="+mj-lt"/>
                        </a:rPr>
                        <a:t>Nhân</a:t>
                      </a:r>
                      <a:r>
                        <a:rPr lang="vi-VN" sz="2400" baseline="0" dirty="0" smtClean="0">
                          <a:latin typeface="+mj-lt"/>
                        </a:rPr>
                        <a:t> vật</a:t>
                      </a:r>
                      <a:endParaRPr lang="en-US" sz="2400" dirty="0">
                        <a:latin typeface="+mj-lt"/>
                      </a:endParaRPr>
                    </a:p>
                  </a:txBody>
                  <a:tcPr>
                    <a:solidFill>
                      <a:schemeClr val="accent4">
                        <a:lumMod val="20000"/>
                        <a:lumOff val="80000"/>
                      </a:schemeClr>
                    </a:solidFill>
                  </a:tcPr>
                </a:tc>
                <a:tc>
                  <a:txBody>
                    <a:bodyPr/>
                    <a:lstStyle/>
                    <a:p>
                      <a:pPr algn="ctr"/>
                      <a:r>
                        <a:rPr lang="vi-VN" sz="2400" dirty="0" smtClean="0">
                          <a:latin typeface="+mj-lt"/>
                        </a:rPr>
                        <a:t>Vẻ đẹp</a:t>
                      </a:r>
                      <a:r>
                        <a:rPr lang="vi-VN" sz="2400" baseline="0" dirty="0" smtClean="0">
                          <a:latin typeface="+mj-lt"/>
                        </a:rPr>
                        <a:t> con người</a:t>
                      </a:r>
                      <a:endParaRPr lang="en-US" sz="2400" dirty="0">
                        <a:latin typeface="+mj-lt"/>
                      </a:endParaRPr>
                    </a:p>
                  </a:txBody>
                  <a:tcPr>
                    <a:solidFill>
                      <a:schemeClr val="accent4">
                        <a:lumMod val="20000"/>
                        <a:lumOff val="80000"/>
                      </a:schemeClr>
                    </a:solidFill>
                  </a:tcPr>
                </a:tc>
                <a:tc>
                  <a:txBody>
                    <a:bodyPr/>
                    <a:lstStyle/>
                    <a:p>
                      <a:pPr algn="ctr"/>
                      <a:r>
                        <a:rPr lang="vi-VN" sz="2400" dirty="0" smtClean="0">
                          <a:latin typeface="+mj-lt"/>
                        </a:rPr>
                        <a:t>Nhận xét</a:t>
                      </a:r>
                      <a:endParaRPr lang="en-US" sz="2400" dirty="0">
                        <a:latin typeface="+mj-lt"/>
                      </a:endParaRPr>
                    </a:p>
                  </a:txBody>
                  <a:tcPr>
                    <a:solidFill>
                      <a:schemeClr val="accent4">
                        <a:lumMod val="20000"/>
                        <a:lumOff val="80000"/>
                      </a:schemeClr>
                    </a:solidFill>
                  </a:tcPr>
                </a:tc>
              </a:tr>
              <a:tr h="889559">
                <a:tc>
                  <a:txBody>
                    <a:bodyPr/>
                    <a:lstStyle/>
                    <a:p>
                      <a:pPr algn="l"/>
                      <a:r>
                        <a:rPr lang="vi-VN" sz="2400" dirty="0" smtClean="0">
                          <a:latin typeface="+mj-lt"/>
                        </a:rPr>
                        <a:t>Bé</a:t>
                      </a:r>
                      <a:r>
                        <a:rPr lang="vi-VN" sz="2400" baseline="0" dirty="0" smtClean="0">
                          <a:latin typeface="+mj-lt"/>
                        </a:rPr>
                        <a:t> An</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tr>
              <a:tr h="889559">
                <a:tc>
                  <a:txBody>
                    <a:bodyPr/>
                    <a:lstStyle/>
                    <a:p>
                      <a:pPr algn="l"/>
                      <a:r>
                        <a:rPr lang="vi-VN" sz="2400" dirty="0" smtClean="0">
                          <a:latin typeface="+mj-lt"/>
                        </a:rPr>
                        <a:t>Thằng Cò</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tr>
              <a:tr h="889559">
                <a:tc>
                  <a:txBody>
                    <a:bodyPr/>
                    <a:lstStyle/>
                    <a:p>
                      <a:pPr algn="l"/>
                      <a:r>
                        <a:rPr lang="vi-VN" sz="2400" dirty="0" smtClean="0">
                          <a:latin typeface="+mj-lt"/>
                        </a:rPr>
                        <a:t>Tía</a:t>
                      </a:r>
                      <a:r>
                        <a:rPr lang="vi-VN" sz="2400" baseline="0" dirty="0" smtClean="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tr>
              <a:tr h="889559">
                <a:tc>
                  <a:txBody>
                    <a:bodyPr/>
                    <a:lstStyle/>
                    <a:p>
                      <a:pPr algn="l"/>
                      <a:r>
                        <a:rPr lang="vi-VN" sz="2400" dirty="0" smtClean="0">
                          <a:latin typeface="+mj-lt"/>
                        </a:rPr>
                        <a:t>Má</a:t>
                      </a:r>
                      <a:r>
                        <a:rPr lang="vi-VN" sz="2400" baseline="0" dirty="0" smtClean="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dirty="0">
                        <a:latin typeface="+mj-lt"/>
                      </a:endParaRPr>
                    </a:p>
                  </a:txBody>
                  <a:tcPr/>
                </a:tc>
              </a:tr>
            </a:tbl>
          </a:graphicData>
        </a:graphic>
      </p:graphicFrame>
    </p:spTree>
    <p:extLst>
      <p:ext uri="{BB962C8B-B14F-4D97-AF65-F5344CB8AC3E}">
        <p14:creationId xmlns:p14="http://schemas.microsoft.com/office/powerpoint/2010/main" val="87683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7704" y="1419622"/>
            <a:ext cx="5328592" cy="3575869"/>
          </a:xfrm>
          <a:prstGeom prst="rect">
            <a:avLst/>
          </a:prstGeom>
        </p:spPr>
      </p:pic>
      <p:pic>
        <p:nvPicPr>
          <p:cNvPr id="5" name="Picture 4"/>
          <p:cNvPicPr>
            <a:picLocks noChangeAspect="1"/>
          </p:cNvPicPr>
          <p:nvPr/>
        </p:nvPicPr>
        <p:blipFill>
          <a:blip r:embed="rId4"/>
          <a:stretch>
            <a:fillRect/>
          </a:stretch>
        </p:blipFill>
        <p:spPr>
          <a:xfrm>
            <a:off x="179512" y="-96929"/>
            <a:ext cx="4536504" cy="1516551"/>
          </a:xfrm>
          <a:prstGeom prst="rect">
            <a:avLst/>
          </a:prstGeom>
        </p:spPr>
      </p:pic>
      <p:sp>
        <p:nvSpPr>
          <p:cNvPr id="9" name="TextBox 8"/>
          <p:cNvSpPr txBox="1"/>
          <p:nvPr/>
        </p:nvSpPr>
        <p:spPr>
          <a:xfrm>
            <a:off x="3306218" y="818324"/>
            <a:ext cx="6768752" cy="461665"/>
          </a:xfrm>
          <a:prstGeom prst="rect">
            <a:avLst/>
          </a:prstGeom>
          <a:noFill/>
        </p:spPr>
        <p:txBody>
          <a:bodyPr wrap="square" rtlCol="0">
            <a:spAutoFit/>
          </a:bodyPr>
          <a:lstStyle/>
          <a:p>
            <a:pPr algn="just" defTabSz="685800"/>
            <a:r>
              <a:rPr lang="vi-VN" sz="2400" i="1" dirty="0" smtClean="0">
                <a:solidFill>
                  <a:prstClr val="black"/>
                </a:solidFill>
                <a:latin typeface="Times New Roman" panose="02020603050405020304" pitchFamily="18" charset="0"/>
                <a:cs typeface="Times New Roman" panose="02020603050405020304" pitchFamily="18" charset="0"/>
              </a:rPr>
              <a:t>Trích </a:t>
            </a:r>
            <a:r>
              <a:rPr lang="vi-VN" sz="2400" b="1" i="1" dirty="0" smtClean="0">
                <a:solidFill>
                  <a:prstClr val="black"/>
                </a:solidFill>
                <a:latin typeface="Times New Roman" panose="02020603050405020304" pitchFamily="18" charset="0"/>
                <a:cs typeface="Times New Roman" panose="02020603050405020304" pitchFamily="18" charset="0"/>
              </a:rPr>
              <a:t>«Đất rừng phương Nam» </a:t>
            </a:r>
            <a:r>
              <a:rPr lang="vi-VN" sz="2400" i="1" dirty="0" smtClean="0">
                <a:solidFill>
                  <a:prstClr val="black"/>
                </a:solidFill>
                <a:latin typeface="Times New Roman" panose="02020603050405020304" pitchFamily="18" charset="0"/>
                <a:cs typeface="Times New Roman" panose="02020603050405020304" pitchFamily="18" charset="0"/>
              </a:rPr>
              <a:t>- Đoàn Giỏi</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5328592" cy="5143500"/>
          </a:xfrm>
          <a:prstGeom prst="rect">
            <a:avLst/>
          </a:prstGeom>
        </p:spPr>
      </p:pic>
      <p:sp>
        <p:nvSpPr>
          <p:cNvPr id="2" name="Oval 1"/>
          <p:cNvSpPr/>
          <p:nvPr/>
        </p:nvSpPr>
        <p:spPr>
          <a:xfrm>
            <a:off x="2771800" y="-956642"/>
            <a:ext cx="8064896" cy="7488832"/>
          </a:xfrm>
          <a:prstGeom prst="ellipse">
            <a:avLst/>
          </a:prstGeom>
          <a:solidFill>
            <a:schemeClr val="bg1">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vi-VN" sz="2400" b="1" dirty="0" smtClean="0">
                <a:latin typeface="Times New Roman" panose="02020603050405020304" pitchFamily="18" charset="0"/>
                <a:cs typeface="Times New Roman" panose="02020603050405020304" pitchFamily="18" charset="0"/>
              </a:rPr>
              <a:t>BÉ AN</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491880" y="843558"/>
            <a:ext cx="5328592" cy="3139321"/>
          </a:xfrm>
          <a:prstGeom prst="rect">
            <a:avLst/>
          </a:prstGeom>
          <a:noFill/>
        </p:spPr>
        <p:txBody>
          <a:bodyPr wrap="square" rtlCol="0">
            <a:spAutoFit/>
          </a:bodyPr>
          <a:lstStyle/>
          <a:p>
            <a:pPr algn="just" defTabSz="685800"/>
            <a:r>
              <a:rPr lang="vi-VN" sz="2200" b="1" dirty="0" smtClean="0">
                <a:latin typeface="Times New Roman" panose="02020603050405020304" pitchFamily="18" charset="0"/>
                <a:cs typeface="Times New Roman" panose="02020603050405020304" pitchFamily="18" charset="0"/>
              </a:rPr>
              <a:t>- Hoạt động: </a:t>
            </a:r>
            <a:r>
              <a:rPr lang="vi-VN" sz="2200" dirty="0" smtClean="0">
                <a:latin typeface="Times New Roman" panose="02020603050405020304" pitchFamily="18" charset="0"/>
                <a:cs typeface="Times New Roman" panose="02020603050405020304" pitchFamily="18" charset="0"/>
              </a:rPr>
              <a:t>lần đầu theo tía vào rừng</a:t>
            </a:r>
          </a:p>
          <a:p>
            <a:pPr algn="just" defTabSz="685800"/>
            <a:r>
              <a:rPr lang="vi-VN" sz="2200" b="1" dirty="0" smtClean="0">
                <a:solidFill>
                  <a:prstClr val="black"/>
                </a:solidFill>
                <a:latin typeface="Times New Roman" panose="02020603050405020304" pitchFamily="18" charset="0"/>
                <a:cs typeface="Times New Roman" panose="02020603050405020304" pitchFamily="18" charset="0"/>
              </a:rPr>
              <a:t>- Trạng thái:  </a:t>
            </a:r>
          </a:p>
          <a:p>
            <a:pPr algn="just" defTabSz="685800"/>
            <a:r>
              <a:rPr lang="vi-VN" sz="2200" dirty="0" smtClean="0">
                <a:solidFill>
                  <a:prstClr val="black"/>
                </a:solidFill>
                <a:latin typeface="Times New Roman" panose="02020603050405020304" pitchFamily="18" charset="0"/>
                <a:cs typeface="Times New Roman" panose="02020603050405020304" pitchFamily="18" charset="0"/>
              </a:rPr>
              <a:t>+ Thích thú nhưng mệt, thở nặng nề</a:t>
            </a:r>
          </a:p>
          <a:p>
            <a:pPr algn="just" defTabSz="685800"/>
            <a:r>
              <a:rPr lang="vi-VN" sz="2200" dirty="0" smtClean="0">
                <a:solidFill>
                  <a:prstClr val="black"/>
                </a:solidFill>
                <a:latin typeface="Times New Roman" panose="02020603050405020304" pitchFamily="18" charset="0"/>
                <a:cs typeface="Times New Roman" panose="02020603050405020304" pitchFamily="18" charset="0"/>
              </a:rPr>
              <a:t>+ Choáng ngợp trước vẻ đẹp của thiên nhiên, bất ngờ, say mê cảnh sắc rừng U Minh</a:t>
            </a:r>
          </a:p>
          <a:p>
            <a:pPr algn="just" defTabSz="685800"/>
            <a:r>
              <a:rPr lang="vi-VN" sz="2200" b="1" dirty="0" smtClean="0">
                <a:solidFill>
                  <a:prstClr val="black"/>
                </a:solidFill>
                <a:latin typeface="Times New Roman" panose="02020603050405020304" pitchFamily="18" charset="0"/>
                <a:cs typeface="Times New Roman" panose="02020603050405020304" pitchFamily="18" charset="0"/>
              </a:rPr>
              <a:t>- Tính cách, phẩm chất:</a:t>
            </a:r>
          </a:p>
          <a:p>
            <a:pPr algn="just" defTabSz="685800"/>
            <a:r>
              <a:rPr lang="vi-VN" sz="2200" dirty="0" smtClean="0">
                <a:solidFill>
                  <a:prstClr val="black"/>
                </a:solidFill>
                <a:latin typeface="Times New Roman" panose="02020603050405020304" pitchFamily="18" charset="0"/>
                <a:cs typeface="Times New Roman" panose="02020603050405020304" pitchFamily="18" charset="0"/>
              </a:rPr>
              <a:t>+ Hồn nhiên vô tư</a:t>
            </a:r>
          </a:p>
          <a:p>
            <a:pPr algn="just" defTabSz="685800"/>
            <a:r>
              <a:rPr lang="vi-VN" sz="2200" dirty="0" smtClean="0">
                <a:solidFill>
                  <a:prstClr val="black"/>
                </a:solidFill>
                <a:latin typeface="Times New Roman" panose="02020603050405020304" pitchFamily="18" charset="0"/>
                <a:cs typeface="Times New Roman" panose="02020603050405020304" pitchFamily="18" charset="0"/>
              </a:rPr>
              <a:t>+ Ham học hỏi, quan sát, tìm tòi, khám phá</a:t>
            </a:r>
          </a:p>
          <a:p>
            <a:pPr algn="just" defTabSz="685800"/>
            <a:r>
              <a:rPr lang="vi-VN" sz="2200" dirty="0" smtClean="0">
                <a:solidFill>
                  <a:prstClr val="black"/>
                </a:solidFill>
                <a:latin typeface="Times New Roman" panose="02020603050405020304" pitchFamily="18" charset="0"/>
                <a:cs typeface="Times New Roman" panose="02020603050405020304" pitchFamily="18" charset="0"/>
              </a:rPr>
              <a:t>+ Lễ phép, ngoan ngoãn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51921" y="3959095"/>
            <a:ext cx="5148064" cy="1200329"/>
          </a:xfrm>
          <a:prstGeom prst="rect">
            <a:avLst/>
          </a:prstGeom>
          <a:noFill/>
        </p:spPr>
        <p:txBody>
          <a:bodyPr wrap="square" rtlCol="0">
            <a:spAutoFit/>
          </a:bodyPr>
          <a:lstStyle/>
          <a:p>
            <a:pPr algn="ctr"/>
            <a:r>
              <a:rPr lang="vi-VN"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cs typeface="Times New Roman" panose="02020603050405020304" pitchFamily="18" charset="0"/>
              </a:rPr>
              <a:t>Là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yêu và thích khám phá thiên nhiên; ngoan ngoãn, lễ phép và nhận được sự tin yêu của mọi người.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dirty="0" smtClean="0">
                <a:solidFill>
                  <a:srgbClr val="AAD4D0">
                    <a:lumMod val="75000"/>
                  </a:srgbClr>
                </a:solidFill>
                <a:latin typeface="Times New Roman" panose="02020603050405020304" pitchFamily="18" charset="0"/>
                <a:cs typeface="Times New Roman" panose="02020603050405020304" pitchFamily="18" charset="0"/>
              </a:rPr>
              <a:t>THẰNG CÒ</a:t>
            </a:r>
            <a:endParaRPr lang="en-US" sz="2400" dirty="0">
              <a:solidFill>
                <a:srgbClr val="AAD4D0">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 Ngoại hình</a:t>
            </a:r>
            <a:r>
              <a:rPr lang="vi-VN" sz="2100" dirty="0" smtClean="0">
                <a:solidFill>
                  <a:prstClr val="black"/>
                </a:solidFill>
                <a:latin typeface="Times New Roman" panose="02020603050405020304" pitchFamily="18" charset="0"/>
                <a:cs typeface="Times New Roman" panose="02020603050405020304" pitchFamily="18" charset="0"/>
              </a:rPr>
              <a:t>: cặp chân như bộ giò nai</a:t>
            </a:r>
          </a:p>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smtClean="0">
                <a:solidFill>
                  <a:prstClr val="black"/>
                </a:solidFill>
                <a:latin typeface="Times New Roman" panose="02020603050405020304" pitchFamily="18" charset="0"/>
                <a:cs typeface="Times New Roman" panose="02020603050405020304" pitchFamily="18" charset="0"/>
              </a:rPr>
              <a:t>Đội cái thúng to tướng....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smtClean="0">
                <a:solidFill>
                  <a:prstClr val="black"/>
                </a:solidFill>
                <a:latin typeface="Times New Roman" panose="02020603050405020304" pitchFamily="18" charset="0"/>
                <a:cs typeface="Times New Roman" panose="02020603050405020304" pitchFamily="18" charset="0"/>
              </a:rPr>
              <a:t>Đố An về những con vật trên đường đi</a:t>
            </a:r>
            <a:endParaRPr lang="en-US" sz="21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smtClean="0">
                <a:solidFill>
                  <a:prstClr val="black"/>
                </a:solidFill>
                <a:latin typeface="Times New Roman" panose="02020603050405020304" pitchFamily="18" charset="0"/>
                <a:cs typeface="Times New Roman" panose="02020603050405020304" pitchFamily="18" charset="0"/>
              </a:rPr>
              <a:t>Nói vu vơ về sân chim...</a:t>
            </a:r>
            <a:endParaRPr lang="en-US" sz="21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smtClean="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 Tính cách: </a:t>
            </a:r>
            <a:r>
              <a:rPr lang="vi-VN" sz="2100" dirty="0" smtClean="0">
                <a:solidFill>
                  <a:prstClr val="black"/>
                </a:solidFill>
                <a:latin typeface="Times New Roman" panose="02020603050405020304" pitchFamily="18" charset="0"/>
                <a:cs typeface="Times New Roman" panose="02020603050405020304" pitchFamily="18" charset="0"/>
              </a:rPr>
              <a:t>hồn nhiên, vô tư, hiểu biết, thân thiện, tốt bụng.</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Am hiểu về thiên nhiên, động vật trong rừng, có vẻ đẹp của thân hình khỏe khoắn và tính cách thân thiện</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771551"/>
            <a:ext cx="8388424" cy="4248472"/>
          </a:xfrm>
          <a:prstGeom prst="rect">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Hình</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dáng</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bên</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ngoài</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đeo</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lủng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lẳng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chiếc</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túi</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bên</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hông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lưng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mang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gùi</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tay</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cầm</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chả</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gạc</a:t>
            </a:r>
            <a:r>
              <a:rPr lang="en-US" sz="2100" dirty="0" smtClean="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Hành</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động</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cử</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chỉ</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lâu</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lâu</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vung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tay</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đưa</a:t>
            </a:r>
            <a:r>
              <a:rPr lang="en-US" sz="2100" dirty="0" smtClean="0">
                <a:solidFill>
                  <a:schemeClr val="tx1"/>
                </a:solidFill>
                <a:latin typeface="Times New Roman" panose="02020603050405020304" pitchFamily="18" charset="0"/>
                <a:cs typeface="Times New Roman" panose="02020603050405020304" pitchFamily="18" charset="0"/>
              </a:rPr>
              <a:t> con </a:t>
            </a:r>
            <a:r>
              <a:rPr lang="en-US" sz="2100" dirty="0" err="1" smtClean="0">
                <a:solidFill>
                  <a:schemeClr val="tx1"/>
                </a:solidFill>
                <a:latin typeface="Times New Roman" panose="02020603050405020304" pitchFamily="18" charset="0"/>
                <a:cs typeface="Times New Roman" panose="02020603050405020304" pitchFamily="18" charset="0"/>
              </a:rPr>
              <a:t>dao</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phạt</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ngang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một</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nhánh</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cây</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lôi</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phăng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nhánh</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gai</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gác</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kèo</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cho</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ong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rừng</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làm</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tô</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rất</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giỏi</a:t>
            </a:r>
            <a:r>
              <a:rPr lang="en-US" sz="2100" dirty="0" smtClean="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Cách</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smtClean="0">
                <a:solidFill>
                  <a:schemeClr val="tx1"/>
                </a:solidFill>
                <a:latin typeface="Times New Roman" panose="02020603050405020304" pitchFamily="18" charset="0"/>
                <a:cs typeface="Times New Roman" panose="02020603050405020304" pitchFamily="18" charset="0"/>
              </a:rPr>
              <a:t>cư</a:t>
            </a:r>
            <a:r>
              <a:rPr lang="en-US" sz="2100" b="1" dirty="0" smtClean="0">
                <a:solidFill>
                  <a:schemeClr val="tx1"/>
                </a:solidFill>
                <a:latin typeface="Times New Roman" panose="02020603050405020304" pitchFamily="18" charset="0"/>
                <a:cs typeface="Times New Roman" panose="02020603050405020304" pitchFamily="18" charset="0"/>
              </a:rPr>
              <a:t> </a:t>
            </a:r>
            <a:r>
              <a:rPr lang="vi-VN" sz="2100" b="1" dirty="0" smtClean="0">
                <a:solidFill>
                  <a:schemeClr val="tx1"/>
                </a:solidFill>
                <a:latin typeface="Times New Roman" panose="02020603050405020304" pitchFamily="18" charset="0"/>
                <a:cs typeface="Times New Roman" panose="02020603050405020304" pitchFamily="18" charset="0"/>
              </a:rPr>
              <a:t>xử</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nghe</a:t>
            </a:r>
            <a:r>
              <a:rPr lang="en-US" sz="2100" dirty="0" smtClean="0">
                <a:solidFill>
                  <a:schemeClr val="tx1"/>
                </a:solidFill>
                <a:latin typeface="Times New Roman" panose="02020603050405020304" pitchFamily="18" charset="0"/>
                <a:cs typeface="Times New Roman" panose="02020603050405020304" pitchFamily="18" charset="0"/>
              </a:rPr>
              <a:t> An </a:t>
            </a:r>
            <a:r>
              <a:rPr lang="en-US" sz="2100" dirty="0" err="1" smtClean="0">
                <a:solidFill>
                  <a:schemeClr val="tx1"/>
                </a:solidFill>
                <a:latin typeface="Times New Roman" panose="02020603050405020304" pitchFamily="18" charset="0"/>
                <a:cs typeface="Times New Roman" panose="02020603050405020304" pitchFamily="18" charset="0"/>
              </a:rPr>
              <a:t>thơ</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phía</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sau</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ông</a:t>
            </a:r>
            <a:r>
              <a:rPr lang="en-US" sz="2100" dirty="0" smtClean="0">
                <a:solidFill>
                  <a:schemeClr val="tx1"/>
                </a:solidFill>
                <a:latin typeface="Times New Roman" panose="02020603050405020304" pitchFamily="18" charset="0"/>
                <a:cs typeface="Times New Roman" panose="02020603050405020304" pitchFamily="18" charset="0"/>
              </a:rPr>
              <a:t> đ</a:t>
            </a:r>
            <a:r>
              <a:rPr lang="vi-VN" sz="2100" dirty="0">
                <a:solidFill>
                  <a:schemeClr val="tx1"/>
                </a:solidFill>
                <a:latin typeface="Times New Roman" panose="02020603050405020304" pitchFamily="18" charset="0"/>
                <a:cs typeface="Times New Roman" panose="02020603050405020304" pitchFamily="18" charset="0"/>
              </a:rPr>
              <a:t>ã</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biết</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cậu</a:t>
            </a:r>
            <a:r>
              <a:rPr lang="en-US" sz="2100" dirty="0" smtClean="0">
                <a:solidFill>
                  <a:schemeClr val="tx1"/>
                </a:solidFill>
                <a:latin typeface="Times New Roman" panose="02020603050405020304" pitchFamily="18" charset="0"/>
                <a:cs typeface="Times New Roman" panose="02020603050405020304" pitchFamily="18" charset="0"/>
              </a:rPr>
              <a:t> bé </a:t>
            </a:r>
            <a:r>
              <a:rPr lang="en-US" sz="2100" dirty="0" err="1" smtClean="0">
                <a:solidFill>
                  <a:schemeClr val="tx1"/>
                </a:solidFill>
                <a:latin typeface="Times New Roman" panose="02020603050405020304" pitchFamily="18" charset="0"/>
                <a:cs typeface="Times New Roman" panose="02020603050405020304" pitchFamily="18" charset="0"/>
              </a:rPr>
              <a:t>mệt</a:t>
            </a:r>
            <a:r>
              <a:rPr lang="en-US" sz="2100" dirty="0" smtClean="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cần</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nghi</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ngơi</a:t>
            </a:r>
            <a:r>
              <a:rPr lang="en-US" sz="2100" dirty="0" smtClean="0">
                <a:solidFill>
                  <a:schemeClr val="tx1"/>
                </a:solidFill>
                <a:latin typeface="Times New Roman" panose="02020603050405020304" pitchFamily="18" charset="0"/>
                <a:cs typeface="Times New Roman" panose="02020603050405020304" pitchFamily="18" charset="0"/>
              </a:rPr>
              <a:t>; c</a:t>
            </a:r>
            <a:r>
              <a:rPr lang="vi-VN" sz="2100" dirty="0" smtClean="0">
                <a:solidFill>
                  <a:schemeClr val="tx1"/>
                </a:solidFill>
                <a:latin typeface="Times New Roman" panose="02020603050405020304" pitchFamily="18" charset="0"/>
                <a:cs typeface="Times New Roman" panose="02020603050405020304" pitchFamily="18" charset="0"/>
              </a:rPr>
              <a:t>hú</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tâm</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chăm</a:t>
            </a:r>
            <a:r>
              <a:rPr lang="en-US" sz="2100" dirty="0" smtClean="0">
                <a:solidFill>
                  <a:schemeClr val="tx1"/>
                </a:solidFill>
                <a:latin typeface="Times New Roman" panose="02020603050405020304" pitchFamily="18" charset="0"/>
                <a:cs typeface="Times New Roman" panose="02020603050405020304" pitchFamily="18" charset="0"/>
              </a:rPr>
              <a:t> lo </a:t>
            </a:r>
            <a:r>
              <a:rPr lang="en-US" sz="2100" dirty="0" err="1" smtClean="0">
                <a:solidFill>
                  <a:schemeClr val="tx1"/>
                </a:solidFill>
                <a:latin typeface="Times New Roman" panose="02020603050405020304" pitchFamily="18" charset="0"/>
                <a:cs typeface="Times New Roman" panose="02020603050405020304" pitchFamily="18" charset="0"/>
              </a:rPr>
              <a:t>cho</a:t>
            </a:r>
            <a:r>
              <a:rPr lang="en-US" sz="2100" dirty="0" smtClean="0">
                <a:solidFill>
                  <a:schemeClr val="tx1"/>
                </a:solidFill>
                <a:latin typeface="Times New Roman" panose="02020603050405020304" pitchFamily="18" charset="0"/>
                <a:cs typeface="Times New Roman" panose="02020603050405020304" pitchFamily="18" charset="0"/>
              </a:rPr>
              <a:t> An </a:t>
            </a:r>
            <a:r>
              <a:rPr lang="en-US" sz="2100" dirty="0" err="1" smtClean="0">
                <a:solidFill>
                  <a:schemeClr val="tx1"/>
                </a:solidFill>
                <a:latin typeface="Times New Roman" panose="02020603050405020304" pitchFamily="18" charset="0"/>
                <a:cs typeface="Times New Roman" panose="02020603050405020304" pitchFamily="18" charset="0"/>
              </a:rPr>
              <a:t>hơn</a:t>
            </a:r>
            <a:r>
              <a:rPr lang="en-US" sz="2100" dirty="0" smtClean="0">
                <a:solidFill>
                  <a:schemeClr val="tx1"/>
                </a:solidFill>
                <a:latin typeface="Times New Roman" panose="02020603050405020304" pitchFamily="18" charset="0"/>
                <a:cs typeface="Times New Roman" panose="02020603050405020304" pitchFamily="18" charset="0"/>
              </a:rPr>
              <a:t> Cò vì </a:t>
            </a:r>
            <a:r>
              <a:rPr lang="en-US" sz="2100" dirty="0" err="1" smtClean="0">
                <a:solidFill>
                  <a:schemeClr val="tx1"/>
                </a:solidFill>
                <a:latin typeface="Times New Roman" panose="02020603050405020304" pitchFamily="18" charset="0"/>
                <a:cs typeface="Times New Roman" panose="02020603050405020304" pitchFamily="18" charset="0"/>
              </a:rPr>
              <a:t>biết</a:t>
            </a:r>
            <a:r>
              <a:rPr lang="en-US" sz="2100" dirty="0" smtClean="0">
                <a:solidFill>
                  <a:schemeClr val="tx1"/>
                </a:solidFill>
                <a:latin typeface="Times New Roman" panose="02020603050405020304" pitchFamily="18" charset="0"/>
                <a:cs typeface="Times New Roman" panose="02020603050405020304" pitchFamily="18" charset="0"/>
              </a:rPr>
              <a:t> An </a:t>
            </a:r>
            <a:r>
              <a:rPr lang="en-US" sz="2100" dirty="0" err="1" smtClean="0">
                <a:solidFill>
                  <a:schemeClr val="tx1"/>
                </a:solidFill>
                <a:latin typeface="Times New Roman" panose="02020603050405020304" pitchFamily="18" charset="0"/>
                <a:cs typeface="Times New Roman" panose="02020603050405020304" pitchFamily="18" charset="0"/>
              </a:rPr>
              <a:t>chưa</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quen</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đi</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smtClean="0">
                <a:solidFill>
                  <a:schemeClr val="tx1"/>
                </a:solidFill>
                <a:latin typeface="Times New Roman" panose="02020603050405020304" pitchFamily="18" charset="0"/>
                <a:cs typeface="Times New Roman" panose="02020603050405020304" pitchFamily="18" charset="0"/>
              </a:rPr>
              <a:t>rừng</a:t>
            </a:r>
            <a:r>
              <a:rPr lang="en-US" sz="2100" dirty="0" smtClean="0">
                <a:solidFill>
                  <a:schemeClr val="tx1"/>
                </a:solidFill>
                <a:latin typeface="Times New Roman" panose="02020603050405020304" pitchFamily="18" charset="0"/>
                <a:cs typeface="Times New Roman" panose="02020603050405020304" pitchFamily="18" charset="0"/>
              </a:rPr>
              <a:t>…</a:t>
            </a:r>
            <a:endParaRPr lang="vi-VN" sz="2100" dirty="0"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1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smtClean="0">
                <a:solidFill>
                  <a:schemeClr val="tx1"/>
                </a:solidFill>
                <a:latin typeface="Times New Roman" panose="02020603050405020304" pitchFamily="18" charset="0"/>
                <a:cs typeface="Times New Roman" panose="02020603050405020304" pitchFamily="18" charset="0"/>
              </a:rPr>
              <a:t>Là </a:t>
            </a:r>
            <a:r>
              <a:rPr lang="en-US" sz="2100" dirty="0" err="1" smtClean="0">
                <a:solidFill>
                  <a:schemeClr val="tx1"/>
                </a:solidFill>
                <a:latin typeface="Times New Roman" panose="02020603050405020304" pitchFamily="18" charset="0"/>
                <a:cs typeface="Times New Roman" panose="02020603050405020304" pitchFamily="18" charset="0"/>
              </a:rPr>
              <a:t>một</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nghiệm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từng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trải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và</a:t>
            </a:r>
            <a:r>
              <a:rPr lang="en-US" sz="2100" dirty="0">
                <a:solidFill>
                  <a:schemeClr val="tx1"/>
                </a:solidFill>
                <a:latin typeface="Times New Roman" panose="02020603050405020304" pitchFamily="18" charset="0"/>
                <a:cs typeface="Times New Roman" panose="02020603050405020304" pitchFamily="18" charset="0"/>
              </a:rPr>
              <a:t> can </a:t>
            </a:r>
            <a:r>
              <a:rPr lang="en-US" sz="2100" dirty="0" err="1">
                <a:solidFill>
                  <a:schemeClr val="tx1"/>
                </a:solidFill>
                <a:latin typeface="Times New Roman" panose="02020603050405020304" pitchFamily="18" charset="0"/>
                <a:cs typeface="Times New Roman" panose="02020603050405020304" pitchFamily="18" charset="0"/>
              </a:rPr>
              <a:t>đảm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cách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mẽ</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yêu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thương</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smtClean="0">
                <a:solidFill>
                  <a:schemeClr val="tx1"/>
                </a:solidFill>
                <a:latin typeface="Times New Roman" panose="02020603050405020304" pitchFamily="18" charset="0"/>
                <a:cs typeface="Times New Roman" panose="02020603050405020304" pitchFamily="18" charset="0"/>
              </a:rPr>
              <a:t>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smtClean="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thiên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nhiên</a:t>
            </a:r>
            <a:r>
              <a:rPr lang="en-US" sz="2100" dirty="0">
                <a:solidFill>
                  <a:schemeClr val="tx1"/>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19136" y="157528"/>
            <a:ext cx="2452664" cy="461665"/>
          </a:xfrm>
          <a:prstGeom prst="rect">
            <a:avLst/>
          </a:prstGeom>
          <a:solidFill>
            <a:schemeClr val="accent4">
              <a:lumMod val="60000"/>
              <a:lumOff val="40000"/>
            </a:schemeClr>
          </a:solidFill>
        </p:spPr>
        <p:txBody>
          <a:bodyPr wrap="square">
            <a:spAutoFit/>
          </a:bodyPr>
          <a:lstStyle/>
          <a:p>
            <a:pPr algn="ctr" defTabSz="685800"/>
            <a:r>
              <a:rPr lang="vi-VN" sz="2400" b="1" dirty="0" smtClean="0">
                <a:solidFill>
                  <a:prstClr val="white"/>
                </a:solidFill>
                <a:latin typeface="Times New Roman" panose="02020603050405020304" pitchFamily="18" charset="0"/>
                <a:cs typeface="Times New Roman" panose="02020603050405020304" pitchFamily="18" charset="0"/>
              </a:rPr>
              <a:t>TÍA NUÔI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3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rgbClr val="F9EBFB"/>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b="1" dirty="0" smtClean="0">
                <a:solidFill>
                  <a:srgbClr val="7030A0"/>
                </a:solidFill>
                <a:latin typeface="Times New Roman" panose="02020603050405020304" pitchFamily="18" charset="0"/>
                <a:cs typeface="Times New Roman" panose="02020603050405020304" pitchFamily="18" charset="0"/>
              </a:rPr>
              <a:t>MÁ NUÔI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smtClean="0">
                <a:solidFill>
                  <a:prstClr val="black"/>
                </a:solidFill>
                <a:latin typeface="Times New Roman" panose="02020603050405020304" pitchFamily="18" charset="0"/>
                <a:cs typeface="Times New Roman" panose="02020603050405020304" pitchFamily="18" charset="0"/>
              </a:rPr>
              <a:t>Bơi xuồng..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a:t>
            </a:r>
            <a:r>
              <a:rPr lang="vi-VN" sz="2100" dirty="0" smtClean="0">
                <a:solidFill>
                  <a:prstClr val="black"/>
                </a:solidFill>
                <a:latin typeface="Times New Roman" panose="02020603050405020304" pitchFamily="18" charset="0"/>
                <a:cs typeface="Times New Roman" panose="02020603050405020304" pitchFamily="18" charset="0"/>
              </a:rPr>
              <a:t>iảng giải cho An công việc của người ăn ong.</a:t>
            </a:r>
            <a:endParaRPr lang="en-US" sz="21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a:t>
            </a:r>
            <a:r>
              <a:rPr lang="vi-VN" sz="2100" dirty="0" smtClean="0">
                <a:solidFill>
                  <a:prstClr val="black"/>
                </a:solidFill>
                <a:latin typeface="Times New Roman" panose="02020603050405020304" pitchFamily="18" charset="0"/>
                <a:cs typeface="Times New Roman" panose="02020603050405020304" pitchFamily="18" charset="0"/>
              </a:rPr>
              <a:t>iải thích cho An ‘‘Kèo là gì’’</a:t>
            </a:r>
            <a:endParaRPr lang="en-US" sz="21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vi-VN" sz="2100" dirty="0" smtClean="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 Tính cách, phẩm chất: </a:t>
            </a:r>
            <a:r>
              <a:rPr lang="vi-VN" sz="2100" dirty="0" smtClean="0">
                <a:solidFill>
                  <a:prstClr val="black"/>
                </a:solidFill>
                <a:latin typeface="Times New Roman" panose="02020603050405020304" pitchFamily="18" charset="0"/>
                <a:cs typeface="Times New Roman" panose="02020603050405020304" pitchFamily="18" charset="0"/>
              </a:rPr>
              <a:t>chu đáo, cẩn thận, yêu thương con, am hiểu về thiên nhiên và công việc</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 nuôi chỉ hiện lên qua lời của nhân vật An, nhưng nổi bật lên là một người má giàu tình yêu và nhân hậu</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320280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49882" y="467438"/>
            <a:ext cx="1944216" cy="461665"/>
          </a:xfrm>
          <a:prstGeom prst="rect">
            <a:avLst/>
          </a:prstGeom>
          <a:solidFill>
            <a:schemeClr val="accent4">
              <a:lumMod val="60000"/>
              <a:lumOff val="40000"/>
            </a:schemeClr>
          </a:solidFill>
        </p:spPr>
        <p:txBody>
          <a:bodyPr wrap="square">
            <a:spAutoFit/>
          </a:bodyPr>
          <a:lstStyle/>
          <a:p>
            <a:pPr defTabSz="685800"/>
            <a:r>
              <a:rPr lang="en-US" sz="2400" dirty="0" smtClean="0">
                <a:solidFill>
                  <a:prstClr val="white"/>
                </a:solidFill>
                <a:latin typeface="Times New Roman" panose="02020603050405020304" pitchFamily="18" charset="0"/>
                <a:cs typeface="Times New Roman" panose="02020603050405020304" pitchFamily="18" charset="0"/>
              </a:rPr>
              <a:t>- An</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54274" y="1206497"/>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49882" y="318389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9882" y="388887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5" name="任意多边形: 形状 29">
            <a:extLst>
              <a:ext uri="{FF2B5EF4-FFF2-40B4-BE49-F238E27FC236}">
                <a16:creationId xmlns="" xmlns:a16="http://schemas.microsoft.com/office/drawing/2014/main" id="{E2FB60F6-472A-67D3-EFED-797BADAEA502}"/>
              </a:ext>
            </a:extLst>
          </p:cNvPr>
          <p:cNvSpPr/>
          <p:nvPr/>
        </p:nvSpPr>
        <p:spPr>
          <a:xfrm>
            <a:off x="10633" y="2139702"/>
            <a:ext cx="9144000"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chemeClr val="accent4">
                <a:lumMod val="60000"/>
                <a:lumOff val="40000"/>
              </a:schemeClr>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16" name="Freeform 5"/>
          <p:cNvSpPr>
            <a:spLocks/>
          </p:cNvSpPr>
          <p:nvPr/>
        </p:nvSpPr>
        <p:spPr bwMode="auto">
          <a:xfrm>
            <a:off x="2714514" y="433772"/>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7" name="Freeform 5"/>
          <p:cNvSpPr>
            <a:spLocks/>
          </p:cNvSpPr>
          <p:nvPr/>
        </p:nvSpPr>
        <p:spPr bwMode="auto">
          <a:xfrm>
            <a:off x="2580055" y="3116149"/>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8" name="Rectangle 17"/>
          <p:cNvSpPr/>
          <p:nvPr/>
        </p:nvSpPr>
        <p:spPr>
          <a:xfrm>
            <a:off x="3203848" y="483518"/>
            <a:ext cx="5343314" cy="1200329"/>
          </a:xfrm>
          <a:prstGeom prst="rect">
            <a:avLst/>
          </a:prstGeom>
        </p:spPr>
        <p:txBody>
          <a:bodyPr wrap="square">
            <a:spAutoFit/>
          </a:bodyPr>
          <a:lstStyle/>
          <a:p>
            <a:pPr algn="just"/>
            <a:r>
              <a:rPr lang="vi-VN" sz="2400" dirty="0" smtClean="0">
                <a:solidFill>
                  <a:prstClr val="black"/>
                </a:solidFill>
                <a:latin typeface="Times New Roman" panose="02020603050405020304" pitchFamily="18" charset="0"/>
                <a:sym typeface="Wingdings" panose="05000000000000000000" pitchFamily="2" charset="2"/>
              </a:rPr>
              <a:t> Nhân vật trẻ thơ hồn nhiên, vô tư, tinh nghịch, ham khám phá, thích tìm tòi, dễ thương, đáng yêu, đáng mến</a:t>
            </a:r>
            <a:endParaRPr lang="en-US" sz="2400" dirty="0">
              <a:solidFill>
                <a:prstClr val="black"/>
              </a:solidFill>
            </a:endParaRPr>
          </a:p>
        </p:txBody>
      </p:sp>
      <p:sp>
        <p:nvSpPr>
          <p:cNvPr id="19" name="Rectangle 18"/>
          <p:cNvSpPr/>
          <p:nvPr/>
        </p:nvSpPr>
        <p:spPr>
          <a:xfrm>
            <a:off x="3203848" y="3179706"/>
            <a:ext cx="5343314" cy="1200329"/>
          </a:xfrm>
          <a:prstGeom prst="rect">
            <a:avLst/>
          </a:prstGeom>
        </p:spPr>
        <p:txBody>
          <a:bodyPr wrap="square">
            <a:spAutoFit/>
          </a:bodyPr>
          <a:lstStyle/>
          <a:p>
            <a:pPr algn="just"/>
            <a:r>
              <a:rPr lang="vi-VN" sz="2400" dirty="0" smtClean="0">
                <a:solidFill>
                  <a:prstClr val="black"/>
                </a:solidFill>
                <a:latin typeface="Times New Roman" panose="02020603050405020304" pitchFamily="18" charset="0"/>
                <a:sym typeface="Wingdings" panose="05000000000000000000" pitchFamily="2" charset="2"/>
              </a:rPr>
              <a:t> Tía và má nuôi là con người đại diện cho người dân Nam Bộ chất phát, thật thà giàu tình yêu thương.</a:t>
            </a:r>
            <a:endParaRPr lang="en-US" sz="2400" dirty="0">
              <a:solidFill>
                <a:prstClr val="black"/>
              </a:solidFill>
            </a:endParaRPr>
          </a:p>
        </p:txBody>
      </p:sp>
    </p:spTree>
    <p:extLst>
      <p:ext uri="{BB962C8B-B14F-4D97-AF65-F5344CB8AC3E}">
        <p14:creationId xmlns:p14="http://schemas.microsoft.com/office/powerpoint/2010/main" val="6320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588224" y="-132745"/>
            <a:ext cx="2681445" cy="2388514"/>
          </a:xfrm>
          <a:prstGeom prst="rect">
            <a:avLst/>
          </a:prstGeom>
        </p:spPr>
      </p:pic>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 sắc nghề ăn ong, thuần hóa ong ở rừng U Minh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70842" y="1213065"/>
            <a:ext cx="8208912" cy="3416320"/>
          </a:xfrm>
          <a:prstGeom prst="rect">
            <a:avLst/>
          </a:prstGeom>
        </p:spPr>
        <p:txBody>
          <a:bodyPr wrap="square">
            <a:spAutoFit/>
          </a:bodyPr>
          <a:lstStyle/>
          <a:p>
            <a:pPr algn="just">
              <a:lnSpc>
                <a:spcPct val="150000"/>
              </a:lnSpc>
            </a:pPr>
            <a:r>
              <a:rPr lang="vi-VN" sz="2400" dirty="0" smtClean="0">
                <a:solidFill>
                  <a:prstClr val="black"/>
                </a:solidFill>
                <a:latin typeface="Times New Roman" panose="02020603050405020304" pitchFamily="18" charset="0"/>
              </a:rPr>
              <a:t>- Người ta vẫn tìm theo dấu đường bay của ong, </a:t>
            </a:r>
          </a:p>
          <a:p>
            <a:pPr algn="just">
              <a:lnSpc>
                <a:spcPct val="150000"/>
              </a:lnSpc>
            </a:pPr>
            <a:r>
              <a:rPr lang="vi-VN" sz="2400" dirty="0" smtClean="0">
                <a:solidFill>
                  <a:prstClr val="black"/>
                </a:solidFill>
                <a:latin typeface="Times New Roman" panose="02020603050405020304" pitchFamily="18" charset="0"/>
              </a:rPr>
              <a:t>vất vả để tìm kiếm và thuần hóa nó trở thành ong nhà.</a:t>
            </a:r>
          </a:p>
          <a:p>
            <a:pPr algn="just">
              <a:lnSpc>
                <a:spcPct val="150000"/>
              </a:lnSpc>
            </a:pPr>
            <a:r>
              <a:rPr lang="vi-VN" sz="2400" dirty="0">
                <a:solidFill>
                  <a:prstClr val="black"/>
                </a:solidFill>
                <a:latin typeface="Times New Roman" panose="02020603050405020304" pitchFamily="18" charset="0"/>
              </a:rPr>
              <a:t>-</a:t>
            </a:r>
            <a:r>
              <a:rPr lang="vi-VN" sz="2400" dirty="0" smtClean="0">
                <a:solidFill>
                  <a:prstClr val="black"/>
                </a:solidFill>
                <a:latin typeface="Times New Roman" panose="02020603050405020304" pitchFamily="18" charset="0"/>
              </a:rPr>
              <a:t> Người nuôi ong ở rừng U Minh lấy mật bằng cách gác kèo.</a:t>
            </a:r>
          </a:p>
          <a:p>
            <a:pPr algn="just">
              <a:lnSpc>
                <a:spcPct val="150000"/>
              </a:lnSpc>
            </a:pPr>
            <a:r>
              <a:rPr lang="vi-VN" sz="2400" dirty="0">
                <a:solidFill>
                  <a:prstClr val="black"/>
                </a:solidFill>
                <a:latin typeface="Times New Roman" panose="02020603050405020304" pitchFamily="18" charset="0"/>
              </a:rPr>
              <a:t>-</a:t>
            </a:r>
            <a:r>
              <a:rPr lang="vi-VN" sz="2400" dirty="0" smtClean="0">
                <a:solidFill>
                  <a:prstClr val="black"/>
                </a:solidFill>
                <a:latin typeface="Times New Roman" panose="02020603050405020304" pitchFamily="18" charset="0"/>
              </a:rPr>
              <a:t> Ong rừng sẽ gửi mật tại rừng tràm.</a:t>
            </a:r>
          </a:p>
          <a:p>
            <a:pPr algn="just">
              <a:lnSpc>
                <a:spcPct val="150000"/>
              </a:lnSpc>
            </a:pPr>
            <a:r>
              <a:rPr lang="vi-VN" sz="2400" dirty="0">
                <a:solidFill>
                  <a:prstClr val="black"/>
                </a:solidFill>
                <a:latin typeface="Times New Roman" panose="02020603050405020304" pitchFamily="18" charset="0"/>
              </a:rPr>
              <a:t>-</a:t>
            </a:r>
            <a:r>
              <a:rPr lang="vi-VN" sz="2400" dirty="0" smtClean="0">
                <a:solidFill>
                  <a:prstClr val="black"/>
                </a:solidFill>
                <a:latin typeface="Times New Roman" panose="02020603050405020304" pitchFamily="18" charset="0"/>
              </a:rPr>
              <a:t> Người dân là người định sẵn cho ong một nơi về đóng tổ.</a:t>
            </a:r>
          </a:p>
          <a:p>
            <a:pPr algn="just">
              <a:lnSpc>
                <a:spcPct val="150000"/>
              </a:lnSpc>
            </a:pPr>
            <a:r>
              <a:rPr lang="vi-VN" sz="2400" dirty="0">
                <a:solidFill>
                  <a:prstClr val="black"/>
                </a:solidFill>
                <a:latin typeface="Times New Roman" panose="02020603050405020304" pitchFamily="18" charset="0"/>
              </a:rPr>
              <a:t>-</a:t>
            </a:r>
            <a:r>
              <a:rPr lang="vi-VN" sz="2400" dirty="0" smtClean="0">
                <a:solidFill>
                  <a:prstClr val="black"/>
                </a:solidFill>
                <a:latin typeface="Times New Roman" panose="02020603050405020304" pitchFamily="18" charset="0"/>
              </a:rPr>
              <a:t> Tổ ong hình nhánh kèo.</a:t>
            </a:r>
            <a:endParaRPr lang="en-US" sz="2400" dirty="0">
              <a:solidFill>
                <a:srgbClr val="FF0000"/>
              </a:solidFill>
            </a:endParaRPr>
          </a:p>
        </p:txBody>
      </p:sp>
      <p:grpSp>
        <p:nvGrpSpPr>
          <p:cNvPr id="12" name="Group 11"/>
          <p:cNvGrpSpPr/>
          <p:nvPr/>
        </p:nvGrpSpPr>
        <p:grpSpPr>
          <a:xfrm>
            <a:off x="-127354" y="184008"/>
            <a:ext cx="7146789" cy="369332"/>
            <a:chOff x="-178462" y="1828800"/>
            <a:chExt cx="19060588" cy="984870"/>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4" name="TextBox 13"/>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additive="base">
                                        <p:cTn id="1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 calcmode="lin" valueType="num">
                                      <p:cBhvr additive="base">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barn(inVertical)">
                                      <p:cBhvr>
                                        <p:cTn id="24" dur="5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animEffect transition="in" filter="barn(inVertical)">
                                      <p:cBhvr>
                                        <p:cTn id="29" dur="500"/>
                                        <p:tgtEl>
                                          <p:spTgt spid="1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fade">
                                      <p:cBhvr>
                                        <p:cTn id="34" dur="1000"/>
                                        <p:tgtEl>
                                          <p:spTgt spid="18">
                                            <p:txEl>
                                              <p:pRg st="4" end="4"/>
                                            </p:txEl>
                                          </p:spTgt>
                                        </p:tgtEl>
                                      </p:cBhvr>
                                    </p:animEffect>
                                    <p:anim calcmode="lin" valueType="num">
                                      <p:cBhvr>
                                        <p:cTn id="3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60032" y="915566"/>
            <a:ext cx="3961119" cy="3528392"/>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4"/>
          <a:stretch>
            <a:fillRect/>
          </a:stretch>
        </p:blipFill>
        <p:spPr>
          <a:xfrm>
            <a:off x="452779" y="906917"/>
            <a:ext cx="4438273" cy="1072989"/>
          </a:xfrm>
          <a:prstGeom prst="rect">
            <a:avLst/>
          </a:prstGeom>
        </p:spPr>
      </p:pic>
      <p:sp>
        <p:nvSpPr>
          <p:cNvPr id="4" name="Rectangle 3"/>
          <p:cNvSpPr/>
          <p:nvPr/>
        </p:nvSpPr>
        <p:spPr>
          <a:xfrm>
            <a:off x="179512" y="1635646"/>
            <a:ext cx="4910529" cy="2683299"/>
          </a:xfrm>
          <a:prstGeom prst="rect">
            <a:avLst/>
          </a:prstGeom>
        </p:spPr>
        <p:txBody>
          <a:bodyPr wrap="square">
            <a:spAutoFit/>
          </a:bodyPr>
          <a:lstStyle/>
          <a:p>
            <a:pPr algn="just">
              <a:lnSpc>
                <a:spcPct val="150000"/>
              </a:lnSpc>
            </a:pP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Ngôn </a:t>
            </a:r>
            <a:r>
              <a:rPr lang="vi-VN" sz="2300" dirty="0" smtClean="0">
                <a:latin typeface="Times New Roman" panose="02020603050405020304" pitchFamily="18" charset="0"/>
                <a:cs typeface="Times New Roman" panose="02020603050405020304" pitchFamily="18" charset="0"/>
              </a:rPr>
              <a:t>ngữ đối thoại của </a:t>
            </a:r>
            <a:r>
              <a:rPr lang="vi-VN" sz="2300" dirty="0">
                <a:latin typeface="Times New Roman" panose="02020603050405020304" pitchFamily="18" charset="0"/>
                <a:cs typeface="Times New Roman" panose="02020603050405020304" pitchFamily="18" charset="0"/>
              </a:rPr>
              <a:t>nhân vật giản dị, gần gũi đậm chất miền Tây Nam Bộ</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chuyện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dẫn</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kê</a:t>
            </a:r>
            <a:r>
              <a:rPr lang="en-US" sz="2300" dirty="0">
                <a:latin typeface="Times New Roman" panose="02020603050405020304" pitchFamily="18" charset="0"/>
                <a:cs typeface="Times New Roman" panose="02020603050405020304" pitchFamily="18" charset="0"/>
              </a:rPr>
              <a:t>, so </a:t>
            </a:r>
            <a:r>
              <a:rPr lang="en-US" sz="2300" dirty="0" err="1">
                <a:latin typeface="Times New Roman" panose="02020603050405020304" pitchFamily="18" charset="0"/>
                <a:cs typeface="Times New Roman" panose="02020603050405020304" pitchFamily="18" charset="0"/>
              </a:rPr>
              <a:t>sánh</a:t>
            </a:r>
            <a:r>
              <a:rPr lang="en-US" sz="2300" dirty="0">
                <a:latin typeface="Times New Roman" panose="02020603050405020304" pitchFamily="18" charset="0"/>
                <a:cs typeface="Times New Roman" panose="02020603050405020304" pitchFamily="18" charset="0"/>
              </a:rPr>
              <a:t>…</a:t>
            </a:r>
            <a:endParaRPr lang="vi-VN" sz="23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2"/>
          <a:stretch>
            <a:fillRect/>
          </a:stretch>
        </p:blipFill>
        <p:spPr>
          <a:xfrm>
            <a:off x="377147" y="843558"/>
            <a:ext cx="4438273" cy="1072989"/>
          </a:xfrm>
          <a:prstGeom prst="rect">
            <a:avLst/>
          </a:prstGeom>
        </p:spPr>
      </p:pic>
      <p:sp>
        <p:nvSpPr>
          <p:cNvPr id="39" name="Rectangle 38"/>
          <p:cNvSpPr/>
          <p:nvPr/>
        </p:nvSpPr>
        <p:spPr>
          <a:xfrm>
            <a:off x="243420" y="1563638"/>
            <a:ext cx="4572000" cy="3276282"/>
          </a:xfrm>
          <a:prstGeom prst="rect">
            <a:avLst/>
          </a:prstGeom>
        </p:spPr>
        <p:txBody>
          <a:bodyPr>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U Minh</a:t>
            </a:r>
          </a:p>
        </p:txBody>
      </p:sp>
      <p:pic>
        <p:nvPicPr>
          <p:cNvPr id="9" name="Picture 8"/>
          <p:cNvPicPr>
            <a:picLocks noChangeAspect="1"/>
          </p:cNvPicPr>
          <p:nvPr/>
        </p:nvPicPr>
        <p:blipFill>
          <a:blip r:embed="rId3"/>
          <a:stretch>
            <a:fillRect/>
          </a:stretch>
        </p:blipFill>
        <p:spPr>
          <a:xfrm>
            <a:off x="5038875" y="915566"/>
            <a:ext cx="3961119" cy="352839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smtClean="0">
                <a:solidFill>
                  <a:schemeClr val="bg1"/>
                </a:solidFill>
                <a:latin typeface="Times New Roman" panose="02020603050405020304" pitchFamily="18" charset="0"/>
                <a:cs typeface="Times New Roman" panose="02020603050405020304" pitchFamily="18" charset="0"/>
              </a:rPr>
              <a:t>Viết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một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đoạn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văn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khoảng</a:t>
            </a:r>
            <a:r>
              <a:rPr lang="vi-VN" sz="2400" dirty="0">
                <a:solidFill>
                  <a:schemeClr val="bg1"/>
                </a:solidFill>
                <a:latin typeface="Times New Roman" panose="02020603050405020304" pitchFamily="18" charset="0"/>
                <a:cs typeface="Times New Roman" panose="02020603050405020304" pitchFamily="18" charset="0"/>
              </a:rPr>
              <a:t> </a:t>
            </a:r>
            <a:r>
              <a:rPr lang="vi-VN" sz="2400" dirty="0" smtClean="0">
                <a:solidFill>
                  <a:schemeClr val="bg1"/>
                </a:solidFill>
                <a:latin typeface="Times New Roman" panose="02020603050405020304" pitchFamily="18" charset="0"/>
                <a:cs typeface="Times New Roman" panose="02020603050405020304" pitchFamily="18" charset="0"/>
              </a:rPr>
              <a:t>5-7 câu</a:t>
            </a:r>
            <a:r>
              <a:rPr lang="en-US" sz="2400" dirty="0" smtClean="0">
                <a:solidFill>
                  <a:schemeClr val="bg1"/>
                </a:solidFill>
                <a:latin typeface="Times New Roman" panose="02020603050405020304" pitchFamily="18" charset="0"/>
                <a:cs typeface="Times New Roman" panose="02020603050405020304" pitchFamily="18" charset="0"/>
              </a:rPr>
              <a:t>) </a:t>
            </a:r>
            <a:r>
              <a:rPr lang="vi-VN" sz="2400" dirty="0" smtClean="0">
                <a:solidFill>
                  <a:schemeClr val="bg1"/>
                </a:solidFill>
                <a:latin typeface="Times New Roman" panose="02020603050405020304" pitchFamily="18" charset="0"/>
                <a:cs typeface="Times New Roman" panose="02020603050405020304" pitchFamily="18" charset="0"/>
              </a:rPr>
              <a:t>trình bày cảm nhận của em về một chi tiết thú vị trong đoạn trích «Đi lấy mật»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49540" y="663536"/>
            <a:ext cx="8244917" cy="3816429"/>
          </a:xfrm>
          <a:prstGeom prst="rect">
            <a:avLst/>
          </a:prstGeom>
          <a:noFill/>
        </p:spPr>
        <p:txBody>
          <a:bodyPr wrap="square" rtlCol="0">
            <a:spAutoFit/>
          </a:bodyPr>
          <a:lstStyle/>
          <a:p>
            <a:pPr algn="just" defTabSz="685800"/>
            <a:r>
              <a:rPr lang="vi-VN" sz="2200" dirty="0" smtClean="0">
                <a:latin typeface="Times New Roman" panose="02020603050405020304" pitchFamily="18" charset="0"/>
                <a:cs typeface="Times New Roman" panose="02020603050405020304" pitchFamily="18" charset="0"/>
              </a:rPr>
              <a:t>      Trong </a:t>
            </a:r>
            <a:r>
              <a:rPr lang="vi-VN" sz="2200" dirty="0">
                <a:latin typeface="Times New Roman" panose="02020603050405020304" pitchFamily="18" charset="0"/>
                <a:cs typeface="Times New Roman" panose="02020603050405020304" pitchFamily="18" charset="0"/>
              </a:rPr>
              <a:t>đoạn trích “Đi lấy mật”, chi tiết người dân vùng U Minh “thuần hóa” ong rừng là một chi tiết thú vị. Trong khi các nơi khác nuôi ong bằng những chiếc tổ nhân tạo bằng những vật liệu khác nhau như tổ bằng đồng hình chiếc vại, tổ bằng đất nung, tổ bằng sành… thì người dân vùng U Minh nuôi ong kiểu tổ hình nhánh kèo. Vì biết tập tính của loài ong rừng, họ biết rằng không phải ngẫu nhiên mà ong đóng trên một cành cây nào đó nên họ đã định sẵn cho chúng một nơi để đóng tổ. Qúa trình dựng tổ cho ong cũng rất tỉ mỉ vì chúng không đóng chỗ rợp, ong chúa thì kị, không bao giờ đóng tổ ở những nơi còn mùi sắt của con dao chặt kèo. Sự độc đáo, mới lạ trong cách nuôi ong rừng đã khiến nơi đây trở nên khác biệt, không nơi nào xứ nào giống như vậy</a:t>
            </a:r>
            <a:r>
              <a:rPr lang="vi-VN" sz="2200" dirty="0" smtClean="0">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78350" y="339502"/>
            <a:ext cx="5608030" cy="4392488"/>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3015538" y="456442"/>
            <a:ext cx="3500679" cy="396451"/>
            <a:chOff x="2840539" y="3818711"/>
            <a:chExt cx="9336360"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336360" cy="989713"/>
              <a:chOff x="2840539" y="3733800"/>
              <a:chExt cx="9336360" cy="989713"/>
            </a:xfrm>
          </p:grpSpPr>
          <p:sp>
            <p:nvSpPr>
              <p:cNvPr id="8" name="Round Same Side Corner Rectangle 7"/>
              <p:cNvSpPr/>
              <p:nvPr/>
            </p:nvSpPr>
            <p:spPr>
              <a:xfrm rot="5400000">
                <a:off x="7145374" y="-501078"/>
                <a:ext cx="731519" cy="933153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smtClean="0">
                    <a:solidFill>
                      <a:prstClr val="white"/>
                    </a:solidFill>
                    <a:latin typeface="Times New Roman" pitchFamily="18" charset="0"/>
                    <a:cs typeface="Times New Roman" pitchFamily="18" charset="0"/>
                  </a:rPr>
                  <a:t>ĐỌC- 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3015525" y="1697175"/>
            <a:ext cx="3500692" cy="404871"/>
            <a:chOff x="2840539" y="3818711"/>
            <a:chExt cx="9336395"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9336395" cy="1012126"/>
              <a:chOff x="2840539" y="3733800"/>
              <a:chExt cx="9336395" cy="1012126"/>
            </a:xfrm>
          </p:grpSpPr>
          <p:sp>
            <p:nvSpPr>
              <p:cNvPr id="15" name="Round Same Side Corner Rectangle 14"/>
              <p:cNvSpPr/>
              <p:nvPr/>
            </p:nvSpPr>
            <p:spPr>
              <a:xfrm rot="5400000">
                <a:off x="7145394" y="-501097"/>
                <a:ext cx="731518" cy="933156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597537" cy="984847"/>
              </a:xfrm>
              <a:prstGeom prst="rect">
                <a:avLst/>
              </a:prstGeom>
            </p:spPr>
            <p:txBody>
              <a:bodyPr wrap="none">
                <a:spAutoFit/>
              </a:bodyPr>
              <a:lstStyle/>
              <a:p>
                <a:pPr defTabSz="341570">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3015593" y="3437817"/>
            <a:ext cx="3500624" cy="455055"/>
            <a:chOff x="2840539" y="3818711"/>
            <a:chExt cx="9336210"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8"/>
              <a:ext cx="9336210" cy="928774"/>
              <a:chOff x="2840539" y="3798928"/>
              <a:chExt cx="9336210" cy="928774"/>
            </a:xfrm>
          </p:grpSpPr>
          <p:sp>
            <p:nvSpPr>
              <p:cNvPr id="22" name="Round Same Side Corner Rectangle 21"/>
              <p:cNvSpPr/>
              <p:nvPr/>
            </p:nvSpPr>
            <p:spPr>
              <a:xfrm rot="5400000">
                <a:off x="7145301" y="-501000"/>
                <a:ext cx="731520" cy="933137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3326884" y="827803"/>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en-US" b="1" i="1" dirty="0" smtClean="0">
              <a:solidFill>
                <a:prstClr val="black"/>
              </a:solidFill>
              <a:latin typeface="Times New Roman" pitchFamily="18" charset="0"/>
              <a:cs typeface="Times New Roman" pitchFamily="18" charset="0"/>
            </a:endParaRPr>
          </a:p>
          <a:p>
            <a:pPr marL="277538" indent="-277538" defTabSz="813184">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7" name="Rectangle 26"/>
          <p:cNvSpPr/>
          <p:nvPr/>
        </p:nvSpPr>
        <p:spPr>
          <a:xfrm>
            <a:off x="3272699" y="3866457"/>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8" name="Rectangle 27"/>
          <p:cNvSpPr/>
          <p:nvPr/>
        </p:nvSpPr>
        <p:spPr>
          <a:xfrm>
            <a:off x="3244065" y="2608630"/>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vi-VN" b="1" i="1" dirty="0" smtClean="0">
                <a:solidFill>
                  <a:prstClr val="black">
                    <a:lumMod val="95000"/>
                    <a:lumOff val="5000"/>
                  </a:prstClr>
                </a:solidFill>
                <a:latin typeface="Times New Roman" pitchFamily="18" charset="0"/>
                <a:cs typeface="Times New Roman" pitchFamily="18" charset="0"/>
              </a:rPr>
              <a:t>Hình tượng con người Nam Bộ</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3244065" y="2150302"/>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vi-VN" b="1" i="1" dirty="0" smtClean="0">
                <a:solidFill>
                  <a:prstClr val="black">
                    <a:lumMod val="95000"/>
                    <a:lumOff val="5000"/>
                  </a:prstClr>
                </a:solidFill>
                <a:latin typeface="Times New Roman" pitchFamily="18" charset="0"/>
                <a:cs typeface="Times New Roman" pitchFamily="18" charset="0"/>
              </a:rPr>
              <a:t>Cảnh sắc thiên nhiên rừng U Minh</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3253734" y="3079298"/>
            <a:ext cx="5432646" cy="278225"/>
          </a:xfrm>
          <a:prstGeom prst="rect">
            <a:avLst/>
          </a:prstGeom>
        </p:spPr>
        <p:txBody>
          <a:bodyPr wrap="square" lIns="34208" tIns="17101" rIns="34208" bIns="17101">
            <a:spAutoFit/>
          </a:bodyPr>
          <a:lstStyle/>
          <a:p>
            <a:pPr marL="0" lvl="1" indent="-277538" defTabSz="813184">
              <a:lnSpc>
                <a:spcPts val="1875"/>
              </a:lnSpc>
            </a:pPr>
            <a:r>
              <a:rPr lang="vi-VN" b="1" i="1" dirty="0" smtClean="0">
                <a:solidFill>
                  <a:prstClr val="black">
                    <a:lumMod val="95000"/>
                    <a:lumOff val="5000"/>
                  </a:prstClr>
                </a:solidFill>
                <a:latin typeface="Times New Roman" pitchFamily="18" charset="0"/>
                <a:cs typeface="Times New Roman" pitchFamily="18" charset="0"/>
              </a:rPr>
              <a:t>3. Đặc sắc nghề «ăn ong», «thuần hóa» ở rừng U Minh</a:t>
            </a:r>
            <a:endParaRPr lang="en-US" b="1" i="1" dirty="0">
              <a:solidFill>
                <a:prstClr val="black">
                  <a:lumMod val="95000"/>
                  <a:lumOff val="5000"/>
                </a:prstClr>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rot="21348372">
            <a:off x="274240" y="185293"/>
            <a:ext cx="1991000" cy="2905298"/>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231" y="2102046"/>
            <a:ext cx="1824849" cy="2704324"/>
          </a:xfrm>
          <a:prstGeom prst="rect">
            <a:avLst/>
          </a:prstGeom>
        </p:spPr>
      </p:pic>
    </p:spTree>
    <p:extLst>
      <p:ext uri="{BB962C8B-B14F-4D97-AF65-F5344CB8AC3E}">
        <p14:creationId xmlns:p14="http://schemas.microsoft.com/office/powerpoint/2010/main" val="4219030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a:t>
            </a:r>
            <a:r>
              <a:rPr lang="en-US" sz="2700" dirty="0" smtClean="0">
                <a:solidFill>
                  <a:schemeClr val="bg1"/>
                </a:solidFill>
                <a:latin typeface="Times New Roman" panose="02020603050405020304" pitchFamily="18" charset="0"/>
                <a:cs typeface="Times New Roman" panose="02020603050405020304" pitchFamily="18" charset="0"/>
              </a:rPr>
              <a:t>HỎI: </a:t>
            </a:r>
            <a:r>
              <a:rPr lang="vi-VN" sz="2800" b="1" dirty="0" smtClean="0">
                <a:solidFill>
                  <a:schemeClr val="bg1"/>
                </a:solidFill>
                <a:latin typeface="Times New Roman" panose="02020603050405020304" pitchFamily="18" charset="0"/>
                <a:cs typeface="Times New Roman" panose="02020603050405020304" pitchFamily="18" charset="0"/>
              </a:rPr>
              <a:t>Đoạn trích «Đi lấy mật» được trích từ văn bản nào?</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smtClean="0">
                <a:solidFill>
                  <a:prstClr val="white"/>
                </a:solidFill>
                <a:latin typeface="Times New Roman" panose="02020603050405020304" pitchFamily="18" charset="0"/>
                <a:cs typeface="Times New Roman" panose="02020603050405020304" pitchFamily="18" charset="0"/>
              </a:rPr>
              <a:t>Đất rừng phương Nam</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smtClean="0">
                <a:solidFill>
                  <a:prstClr val="white"/>
                </a:solidFill>
                <a:latin typeface="Times New Roman" panose="02020603050405020304" pitchFamily="18" charset="0"/>
                <a:cs typeface="Times New Roman" panose="02020603050405020304" pitchFamily="18" charset="0"/>
              </a:rPr>
              <a:t>Thương nhớ bầy ong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smtClean="0">
                <a:solidFill>
                  <a:prstClr val="white"/>
                </a:solidFill>
                <a:latin typeface="Times New Roman" panose="02020603050405020304" pitchFamily="18" charset="0"/>
                <a:cs typeface="Times New Roman" panose="02020603050405020304" pitchFamily="18" charset="0"/>
              </a:rPr>
              <a:t>Người đàn ông cô độc giữa rừng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smtClean="0">
                <a:solidFill>
                  <a:prstClr val="white"/>
                </a:solidFill>
                <a:latin typeface="Times New Roman" panose="02020603050405020304" pitchFamily="18" charset="0"/>
                <a:cs typeface="Times New Roman" panose="02020603050405020304" pitchFamily="18" charset="0"/>
              </a:rPr>
              <a:t>Đi lấy mật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a:t>
            </a:r>
            <a:r>
              <a:rPr lang="en-US" sz="2700" dirty="0" smtClean="0">
                <a:solidFill>
                  <a:schemeClr val="bg1"/>
                </a:solidFill>
                <a:latin typeface="Times New Roman" panose="02020603050405020304" pitchFamily="18" charset="0"/>
                <a:cs typeface="Times New Roman" panose="02020603050405020304" pitchFamily="18" charset="0"/>
              </a:rPr>
              <a:t>HỎI:</a:t>
            </a:r>
            <a:r>
              <a:rPr lang="vi-VN" sz="2700" dirty="0" smtClean="0">
                <a:solidFill>
                  <a:schemeClr val="bg1"/>
                </a:solidFill>
                <a:latin typeface="Times New Roman" panose="02020603050405020304" pitchFamily="18" charset="0"/>
                <a:cs typeface="Times New Roman" panose="02020603050405020304" pitchFamily="18" charset="0"/>
              </a:rPr>
              <a:t> </a:t>
            </a:r>
            <a:r>
              <a:rPr lang="de-DE"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 sử dụng ngôi kể nào trong đoạn trích </a:t>
            </a:r>
            <a:r>
              <a:rPr lang="vi-VN" sz="28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 lấy mật</a:t>
            </a:r>
            <a:r>
              <a:rPr lang="de-DE" sz="28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smtClean="0">
                <a:solidFill>
                  <a:prstClr val="white"/>
                </a:solidFill>
                <a:latin typeface="Times New Roman" panose="02020603050405020304" pitchFamily="18" charset="0"/>
                <a:cs typeface="Times New Roman" panose="02020603050405020304" pitchFamily="18" charset="0"/>
              </a:rPr>
              <a:t>Ngôi thứ nhất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smtClean="0">
                <a:solidFill>
                  <a:prstClr val="white"/>
                </a:solidFill>
                <a:latin typeface="Times New Roman" panose="02020603050405020304" pitchFamily="18" charset="0"/>
                <a:cs typeface="Times New Roman" panose="02020603050405020304" pitchFamily="18" charset="0"/>
              </a:rPr>
              <a:t>Kết hợp ngôi 2 và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Ngôi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thứ</a:t>
            </a:r>
            <a:r>
              <a:rPr lang="vi-VN" sz="2400" dirty="0" smtClean="0">
                <a:solidFill>
                  <a:prstClr val="white"/>
                </a:solidFill>
                <a:latin typeface="Times New Roman" panose="02020603050405020304" pitchFamily="18" charset="0"/>
                <a:cs typeface="Times New Roman" panose="02020603050405020304" pitchFamily="18" charset="0"/>
              </a:rPr>
              <a:t> ba</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smtClean="0">
                <a:solidFill>
                  <a:prstClr val="white"/>
                </a:solidFill>
                <a:latin typeface="Times New Roman" panose="02020603050405020304" pitchFamily="18" charset="0"/>
                <a:cs typeface="Times New Roman" panose="02020603050405020304" pitchFamily="18" charset="0"/>
              </a:rPr>
              <a:t>Ngôi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thứ</a:t>
            </a:r>
            <a:r>
              <a:rPr lang="en-US" sz="2400" dirty="0" smtClean="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a:t>
            </a:r>
            <a:r>
              <a:rPr lang="en-US" sz="2400" dirty="0" smtClean="0">
                <a:solidFill>
                  <a:schemeClr val="bg1"/>
                </a:solidFill>
                <a:latin typeface="Times New Roman" panose="02020603050405020304" pitchFamily="18" charset="0"/>
                <a:cs typeface="Times New Roman" panose="02020603050405020304" pitchFamily="18" charset="0"/>
              </a:rPr>
              <a:t>HỎI:</a:t>
            </a:r>
            <a:r>
              <a:rPr lang="vi-VN"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Cảnh sắc rừng U Minh được tái hiện qua lời kể, cái nhìn của nhân vật nào?</a:t>
            </a:r>
            <a:endParaRPr lang="en-US" sz="1350" dirty="0">
              <a:solidFill>
                <a:schemeClr val="bg1"/>
              </a:solidFill>
              <a:latin typeface="Times New Roman" panose="02020603050405020304" pitchFamily="18" charset="0"/>
              <a:cs typeface="Times New Roman" panose="02020603050405020304" pitchFamily="18" charset="0"/>
            </a:endParaRP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smtClean="0">
                <a:solidFill>
                  <a:prstClr val="white"/>
                </a:solidFill>
                <a:latin typeface="Times New Roman" panose="02020603050405020304" pitchFamily="18" charset="0"/>
                <a:cs typeface="Times New Roman" panose="02020603050405020304" pitchFamily="18" charset="0"/>
              </a:rPr>
              <a:t>Bé AN</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smtClean="0">
                <a:solidFill>
                  <a:prstClr val="white"/>
                </a:solidFill>
                <a:latin typeface="Times New Roman" panose="02020603050405020304" pitchFamily="18" charset="0"/>
                <a:cs typeface="Times New Roman" panose="02020603050405020304" pitchFamily="18" charset="0"/>
              </a:rPr>
              <a:t>Tía nuôi</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smtClean="0">
                <a:solidFill>
                  <a:schemeClr val="bg1"/>
                </a:solidFill>
                <a:latin typeface="Times New Roman" panose="02020603050405020304" pitchFamily="18" charset="0"/>
                <a:cs typeface="Times New Roman" panose="02020603050405020304" pitchFamily="18" charset="0"/>
              </a:rPr>
              <a:t>Má nuôi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Thằng CÒ</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98410" y="77316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a:t>
            </a:r>
            <a:r>
              <a:rPr lang="en-US" sz="2700" dirty="0" smtClean="0">
                <a:solidFill>
                  <a:schemeClr val="bg1"/>
                </a:solidFill>
                <a:latin typeface="Times New Roman" panose="02020603050405020304" pitchFamily="18" charset="0"/>
                <a:cs typeface="Times New Roman" panose="02020603050405020304" pitchFamily="18" charset="0"/>
              </a:rPr>
              <a:t>HỎI:</a:t>
            </a:r>
            <a:r>
              <a:rPr lang="vi-VN"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em, nhân vật Cò sinh ra và lớn lên ở đâu? </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54950" y="3514979"/>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vi-VN" sz="2400" dirty="0" smtClean="0">
                <a:solidFill>
                  <a:schemeClr val="bg1"/>
                </a:solidFill>
                <a:latin typeface="Times New Roman" panose="02020603050405020304" pitchFamily="18" charset="0"/>
                <a:cs typeface="Times New Roman" panose="02020603050405020304" pitchFamily="18" charset="0"/>
              </a:rPr>
              <a:t>Ở ven rừng U Minh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40915" y="350053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400" dirty="0" smtClean="0">
                <a:solidFill>
                  <a:schemeClr val="bg1"/>
                </a:solidFill>
                <a:latin typeface="Times New Roman" panose="02020603050405020304" pitchFamily="18" charset="0"/>
                <a:cs typeface="Times New Roman" panose="02020603050405020304" pitchFamily="18" charset="0"/>
              </a:rPr>
              <a:t>Trong rừng U Minh</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2751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4894" y="328332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61410" y="57507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90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2900"/>
                            </p:stCondLst>
                            <p:childTnLst>
                              <p:par>
                                <p:cTn id="12" presetID="1" presetClass="entr" presetSubtype="0" fill="hold" nodeType="after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4400"/>
                            </p:stCondLst>
                            <p:childTnLst>
                              <p:par>
                                <p:cTn id="15" presetID="10" presetClass="exit" presetSubtype="0" fill="hold" nodeType="afterEffect">
                                  <p:stCondLst>
                                    <p:cond delay="11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110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4000" dirty="0">
                <a:solidFill>
                  <a:schemeClr val="bg1"/>
                </a:solidFill>
                <a:latin typeface="Times New Roman" panose="02020603050405020304" pitchFamily="18" charset="0"/>
                <a:cs typeface="Times New Roman" panose="02020603050405020304" pitchFamily="18" charset="0"/>
              </a:rPr>
              <a:t>CÂU HỎI: </a:t>
            </a:r>
            <a:r>
              <a:rPr lang="vi-VN" sz="4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nêu cảm nhận của em về vẻ đẹp của thiên nhiên, cảnh sắc rừng U Minh</a:t>
            </a:r>
            <a:endParaRPr lang="en-US" sz="4000" i="1" dirty="0">
              <a:solidFill>
                <a:schemeClr val="bg1"/>
              </a:solidFill>
              <a:latin typeface="Times New Roman" panose="02020603050405020304" pitchFamily="18" charset="0"/>
              <a:cs typeface="Times New Roman" panose="02020603050405020304" pitchFamily="18" charset="0"/>
            </a:endParaRPr>
          </a:p>
        </p:txBody>
      </p:sp>
      <p:pic>
        <p:nvPicPr>
          <p:cNvPr id="14"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 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7" name="Picture 36"/>
          <p:cNvPicPr>
            <a:picLocks noChangeAspect="1"/>
          </p:cNvPicPr>
          <p:nvPr/>
        </p:nvPicPr>
        <p:blipFill>
          <a:blip r:embed="rId3"/>
          <a:stretch>
            <a:fillRect/>
          </a:stretch>
        </p:blipFill>
        <p:spPr>
          <a:xfrm>
            <a:off x="669039" y="1203598"/>
            <a:ext cx="3686937" cy="3575869"/>
          </a:xfrm>
          <a:prstGeom prst="ellipse">
            <a:avLst/>
          </a:prstGeom>
          <a:ln>
            <a:noFill/>
          </a:ln>
          <a:effectLst>
            <a:softEdge rad="112500"/>
          </a:effectLst>
        </p:spPr>
      </p:pic>
      <p:grpSp>
        <p:nvGrpSpPr>
          <p:cNvPr id="38" name="Group 37"/>
          <p:cNvGrpSpPr/>
          <p:nvPr/>
        </p:nvGrpSpPr>
        <p:grpSpPr>
          <a:xfrm>
            <a:off x="4788024" y="1707653"/>
            <a:ext cx="3528392" cy="452560"/>
            <a:chOff x="9145586" y="9472942"/>
            <a:chExt cx="10942811" cy="1206986"/>
          </a:xfrm>
        </p:grpSpPr>
        <p:sp>
          <p:nvSpPr>
            <p:cNvPr id="39" name="TextBox 38"/>
            <p:cNvSpPr txBox="1"/>
            <p:nvPr/>
          </p:nvSpPr>
          <p:spPr>
            <a:xfrm>
              <a:off x="9755186" y="9472942"/>
              <a:ext cx="10333211" cy="1206986"/>
            </a:xfrm>
            <a:prstGeom prst="rect">
              <a:avLst/>
            </a:prstGeom>
            <a:noFill/>
          </p:spPr>
          <p:txBody>
            <a:bodyPr wrap="square" rtlCol="0">
              <a:spAutoFit/>
            </a:bodyPr>
            <a:lstStyle/>
            <a:p>
              <a:pPr algn="just" defTabSz="816316">
                <a:lnSpc>
                  <a:spcPct val="120000"/>
                </a:lnSpc>
              </a:pPr>
              <a:r>
                <a:rPr lang="en-US" sz="2100" b="1" i="1" dirty="0" err="1" smtClean="0">
                  <a:solidFill>
                    <a:prstClr val="black"/>
                  </a:solidFill>
                  <a:latin typeface="Times New Roman" panose="02020603050405020304" pitchFamily="18" charset="0"/>
                  <a:cs typeface="Times New Roman" panose="02020603050405020304" pitchFamily="18" charset="0"/>
                </a:rPr>
                <a:t>Đọc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thay</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phiên</a:t>
              </a:r>
              <a:r>
                <a:rPr lang="en-US" sz="2100" b="1" i="1" dirty="0" smtClean="0">
                  <a:solidFill>
                    <a:prstClr val="black"/>
                  </a:solidFill>
                  <a:latin typeface="Times New Roman" panose="02020603050405020304" pitchFamily="18" charset="0"/>
                  <a:cs typeface="Times New Roman" panose="02020603050405020304" pitchFamily="18" charset="0"/>
                </a:rPr>
                <a:t> </a:t>
              </a:r>
              <a:endParaRPr lang="en-US" sz="2100" b="1" i="1" dirty="0">
                <a:solidFill>
                  <a:prstClr val="black"/>
                </a:solidFill>
                <a:cs typeface="Arial" pitchFamily="34" charset="0"/>
              </a:endParaRPr>
            </a:p>
          </p:txBody>
        </p:sp>
        <p:sp>
          <p:nvSpPr>
            <p:cNvPr id="40" name="Oval 39"/>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1" name="Group 40"/>
          <p:cNvGrpSpPr/>
          <p:nvPr/>
        </p:nvGrpSpPr>
        <p:grpSpPr>
          <a:xfrm>
            <a:off x="4788024" y="2534269"/>
            <a:ext cx="3528392" cy="867930"/>
            <a:chOff x="9145586" y="9472942"/>
            <a:chExt cx="10942811" cy="2314786"/>
          </a:xfrm>
        </p:grpSpPr>
        <p:sp>
          <p:nvSpPr>
            <p:cNvPr id="42" name="TextBox 41"/>
            <p:cNvSpPr txBox="1"/>
            <p:nvPr/>
          </p:nvSpPr>
          <p:spPr>
            <a:xfrm>
              <a:off x="9755186" y="9472942"/>
              <a:ext cx="10333211" cy="2314786"/>
            </a:xfrm>
            <a:prstGeom prst="rect">
              <a:avLst/>
            </a:prstGeom>
            <a:noFill/>
          </p:spPr>
          <p:txBody>
            <a:bodyPr wrap="square" rtlCol="0">
              <a:spAutoFit/>
            </a:bodyPr>
            <a:lstStyle/>
            <a:p>
              <a:pPr algn="just" defTabSz="816316">
                <a:lnSpc>
                  <a:spcPct val="120000"/>
                </a:lnSpc>
              </a:pPr>
              <a:r>
                <a:rPr lang="en-US" sz="2100" b="1" i="1" dirty="0" err="1" smtClean="0">
                  <a:solidFill>
                    <a:prstClr val="black"/>
                  </a:solidFill>
                  <a:latin typeface="Times New Roman" panose="02020603050405020304" pitchFamily="18" charset="0"/>
                  <a:cs typeface="Times New Roman" panose="02020603050405020304" pitchFamily="18" charset="0"/>
                </a:rPr>
                <a:t>Giọng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đọc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nhẹ</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nhàng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tâm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tình</a:t>
              </a:r>
              <a:r>
                <a:rPr lang="en-US" sz="2100" b="1" i="1"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kể</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chuyện</a:t>
              </a:r>
              <a:endParaRPr lang="en-US" sz="2100" b="1" i="1" dirty="0">
                <a:solidFill>
                  <a:prstClr val="black"/>
                </a:solidFill>
                <a:cs typeface="Arial" pitchFamily="34" charset="0"/>
              </a:endParaRPr>
            </a:p>
          </p:txBody>
        </p:sp>
        <p:sp>
          <p:nvSpPr>
            <p:cNvPr id="43" name="Oval 4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7447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528" y="167138"/>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smtClean="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Đoàn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Giỏi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(1925-1989</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Bút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danh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Nguyễn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Hoài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Nguyễn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smtClean="0">
                  <a:solidFill>
                    <a:prstClr val="black"/>
                  </a:solidFill>
                  <a:latin typeface="Times New Roman" panose="02020603050405020304" pitchFamily="18" charset="0"/>
                  <a:cs typeface="Times New Roman" panose="02020603050405020304" pitchFamily="18" charset="0"/>
                </a:rPr>
                <a:t>Cảm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hứng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sáng</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smtClean="0">
                  <a:solidFill>
                    <a:prstClr val="black"/>
                  </a:solidFill>
                  <a:latin typeface="Times New Roman" panose="02020603050405020304" pitchFamily="18" charset="0"/>
                  <a:cs typeface="Times New Roman" panose="02020603050405020304" pitchFamily="18" charset="0"/>
                </a:rPr>
                <a:t>con </a:t>
              </a:r>
              <a:r>
                <a:rPr lang="en-US" sz="2100" i="1" dirty="0" err="1" smtClean="0">
                  <a:solidFill>
                    <a:prstClr val="black"/>
                  </a:solidFill>
                  <a:latin typeface="Times New Roman" panose="02020603050405020304" pitchFamily="18" charset="0"/>
                  <a:cs typeface="Times New Roman" panose="02020603050405020304" pitchFamily="18" charset="0"/>
                </a:rPr>
                <a:t>người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và</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mảnh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phương</a:t>
              </a:r>
              <a:r>
                <a:rPr lang="en-US" sz="2100" i="1" dirty="0" smtClean="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9622"/>
            <a:ext cx="2881965" cy="3437602"/>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Đất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rừng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phương</a:t>
              </a:r>
              <a:r>
                <a:rPr lang="en-US" sz="2100" i="1" dirty="0" smtClean="0">
                  <a:solidFill>
                    <a:prstClr val="black"/>
                  </a:solidFill>
                  <a:latin typeface="Times New Roman" panose="02020603050405020304" pitchFamily="18" charset="0"/>
                  <a:cs typeface="Times New Roman" panose="02020603050405020304" pitchFamily="18" charset="0"/>
                </a:rPr>
                <a:t> Nam, </a:t>
              </a:r>
              <a:r>
                <a:rPr lang="en-US" sz="2100" i="1" dirty="0" err="1" smtClean="0">
                  <a:solidFill>
                    <a:prstClr val="black"/>
                  </a:solidFill>
                  <a:latin typeface="Times New Roman" panose="02020603050405020304" pitchFamily="18" charset="0"/>
                  <a:cs typeface="Times New Roman" panose="02020603050405020304" pitchFamily="18" charset="0"/>
                </a:rPr>
                <a:t>Hoa</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hướng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dương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Đồng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tháp</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
        <p:nvSpPr>
          <p:cNvPr id="38" name="TextBox 37"/>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smtClean="0">
                <a:solidFill>
                  <a:srgbClr val="FF0000"/>
                </a:solidFill>
                <a:latin typeface="Times New Roman" panose="02020603050405020304" pitchFamily="18" charset="0"/>
                <a:cs typeface="Times New Roman" panose="02020603050405020304" pitchFamily="18" charset="0"/>
              </a:rPr>
              <a:t>a. </a:t>
            </a:r>
            <a:r>
              <a:rPr lang="en-US" sz="2100" b="1" i="1" dirty="0" err="1" smtClean="0">
                <a:solidFill>
                  <a:srgbClr val="FF0000"/>
                </a:solidFill>
                <a:latin typeface="Times New Roman" panose="02020603050405020304" pitchFamily="18" charset="0"/>
                <a:cs typeface="Times New Roman" panose="02020603050405020304" pitchFamily="18" charset="0"/>
              </a:rPr>
              <a:t>Tác</a:t>
            </a:r>
            <a:r>
              <a:rPr lang="en-US" sz="2100" b="1" i="1" dirty="0" smtClean="0">
                <a:solidFill>
                  <a:srgbClr val="FF0000"/>
                </a:solidFill>
                <a:latin typeface="Times New Roman" panose="02020603050405020304" pitchFamily="18" charset="0"/>
                <a:cs typeface="Times New Roman" panose="02020603050405020304" pitchFamily="18" charset="0"/>
              </a:rPr>
              <a:t> </a:t>
            </a:r>
            <a:r>
              <a:rPr lang="en-US" sz="2100" b="1" i="1" dirty="0" err="1" smtClean="0">
                <a:solidFill>
                  <a:srgbClr val="FF0000"/>
                </a:solidFill>
                <a:latin typeface="Times New Roman" panose="02020603050405020304" pitchFamily="18" charset="0"/>
                <a:cs typeface="Times New Roman" panose="02020603050405020304" pitchFamily="18" charset="0"/>
              </a:rPr>
              <a:t>giả</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416060" y="1280174"/>
            <a:ext cx="4846293" cy="595218"/>
          </a:xfrm>
          <a:prstGeom prst="rect">
            <a:avLst/>
          </a:prstGeom>
        </p:spPr>
      </p:pic>
      <p:grpSp>
        <p:nvGrpSpPr>
          <p:cNvPr id="16" name="Group 15"/>
          <p:cNvGrpSpPr/>
          <p:nvPr/>
        </p:nvGrpSpPr>
        <p:grpSpPr>
          <a:xfrm>
            <a:off x="323528" y="167138"/>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0" name="TextBox 19"/>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smtClean="0">
                <a:solidFill>
                  <a:srgbClr val="FF0000"/>
                </a:solidFill>
                <a:latin typeface="Times New Roman" panose="02020603050405020304" pitchFamily="18" charset="0"/>
                <a:cs typeface="Times New Roman" panose="02020603050405020304" pitchFamily="18" charset="0"/>
              </a:rPr>
              <a:t>b. </a:t>
            </a:r>
            <a:r>
              <a:rPr lang="en-US" sz="2100" b="1" i="1" dirty="0" err="1" smtClean="0">
                <a:solidFill>
                  <a:srgbClr val="FF0000"/>
                </a:solidFill>
                <a:latin typeface="Times New Roman" panose="02020603050405020304" pitchFamily="18" charset="0"/>
                <a:cs typeface="Times New Roman" panose="02020603050405020304" pitchFamily="18" charset="0"/>
              </a:rPr>
              <a:t>Tác</a:t>
            </a:r>
            <a:r>
              <a:rPr lang="en-US" sz="2100" b="1" i="1" dirty="0" smtClean="0">
                <a:solidFill>
                  <a:srgbClr val="FF0000"/>
                </a:solidFill>
                <a:latin typeface="Times New Roman" panose="02020603050405020304" pitchFamily="18" charset="0"/>
                <a:cs typeface="Times New Roman" panose="02020603050405020304" pitchFamily="18" charset="0"/>
              </a:rPr>
              <a:t> </a:t>
            </a:r>
            <a:r>
              <a:rPr lang="en-US" sz="2100" b="1" i="1" dirty="0" err="1" smtClean="0">
                <a:solidFill>
                  <a:srgbClr val="FF0000"/>
                </a:solidFill>
                <a:latin typeface="Times New Roman" panose="02020603050405020304" pitchFamily="18" charset="0"/>
                <a:cs typeface="Times New Roman" panose="02020603050405020304" pitchFamily="18" charset="0"/>
              </a:rPr>
              <a:t>phẩm</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79629" y="3074532"/>
            <a:ext cx="2266950" cy="20193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17002756"/>
              </p:ext>
            </p:extLst>
          </p:nvPr>
        </p:nvGraphicFramePr>
        <p:xfrm>
          <a:off x="179512" y="1203598"/>
          <a:ext cx="8712968" cy="3744416"/>
        </p:xfrm>
        <a:graphic>
          <a:graphicData uri="http://schemas.openxmlformats.org/drawingml/2006/table">
            <a:tbl>
              <a:tblPr firstRow="1" bandRow="1">
                <a:tableStyleId>{5940675A-B579-460E-94D1-54222C63F5DA}</a:tableStyleId>
              </a:tblPr>
              <a:tblGrid>
                <a:gridCol w="2736304">
                  <a:extLst>
                    <a:ext uri="{9D8B030D-6E8A-4147-A177-3AD203B41FA5}">
                      <a16:colId xmlns="" xmlns:a16="http://schemas.microsoft.com/office/drawing/2014/main" val="20000"/>
                    </a:ext>
                  </a:extLst>
                </a:gridCol>
                <a:gridCol w="5976664">
                  <a:extLst>
                    <a:ext uri="{9D8B030D-6E8A-4147-A177-3AD203B41FA5}">
                      <a16:colId xmlns="" xmlns:a16="http://schemas.microsoft.com/office/drawing/2014/main" val="20001"/>
                    </a:ext>
                  </a:extLst>
                </a:gridCol>
              </a:tblGrid>
              <a:tr h="720080">
                <a:tc>
                  <a:txBody>
                    <a:bodyPr/>
                    <a:lstStyle/>
                    <a:p>
                      <a:r>
                        <a:rPr lang="en-US" sz="2000" dirty="0" smtClean="0">
                          <a:latin typeface="Times New Roman" panose="02020603050405020304" pitchFamily="18" charset="0"/>
                          <a:cs typeface="Times New Roman" panose="02020603050405020304" pitchFamily="18" charset="0"/>
                        </a:rPr>
                        <a:t>1.</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đoạn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720080">
                <a:tc>
                  <a:txBody>
                    <a:bodyPr/>
                    <a:lstStyle/>
                    <a:p>
                      <a:r>
                        <a:rPr lang="vi-VN" sz="2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Ngôi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720080">
                <a:tc>
                  <a:txBody>
                    <a:bodyPr/>
                    <a:lstStyle/>
                    <a:p>
                      <a:r>
                        <a:rPr lang="vi-VN" sz="2000" dirty="0" smtClean="0">
                          <a:latin typeface="Times New Roman" panose="02020603050405020304" pitchFamily="18" charset="0"/>
                          <a:cs typeface="Times New Roman" panose="02020603050405020304" pitchFamily="18" charset="0"/>
                        </a:rPr>
                        <a:t>3</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vật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864096">
                <a:tc>
                  <a:txBody>
                    <a:bodyPr/>
                    <a:lstStyle/>
                    <a:p>
                      <a:r>
                        <a:rPr lang="vi-VN" sz="2000" dirty="0" smtClean="0">
                          <a:latin typeface="Times New Roman" panose="02020603050405020304" pitchFamily="18" charset="0"/>
                          <a:cs typeface="Times New Roman" panose="02020603050405020304" pitchFamily="18" charset="0"/>
                        </a:rPr>
                        <a:t>4</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loại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và</a:t>
                      </a:r>
                      <a:r>
                        <a:rPr lang="en-US" sz="2000" baseline="0" dirty="0" smtClean="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6"/>
                  </a:ext>
                </a:extLst>
              </a:tr>
              <a:tr h="720080">
                <a:tc>
                  <a:txBody>
                    <a:bodyPr/>
                    <a:lstStyle/>
                    <a:p>
                      <a:r>
                        <a:rPr lang="vi-VN" sz="2000" dirty="0" smtClean="0">
                          <a:latin typeface="Times New Roman" panose="02020603050405020304" pitchFamily="18" charset="0"/>
                          <a:cs typeface="Times New Roman" panose="02020603050405020304" pitchFamily="18" charset="0"/>
                        </a:rPr>
                        <a:t>5</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7"/>
                  </a:ext>
                </a:extLst>
              </a:tr>
            </a:tbl>
          </a:graphicData>
        </a:graphic>
      </p:graphicFrame>
      <p:pic>
        <p:nvPicPr>
          <p:cNvPr id="2" name="Picture 1"/>
          <p:cNvPicPr>
            <a:picLocks noChangeAspect="1"/>
          </p:cNvPicPr>
          <p:nvPr/>
        </p:nvPicPr>
        <p:blipFill>
          <a:blip r:embed="rId4"/>
          <a:stretch>
            <a:fillRect/>
          </a:stretch>
        </p:blipFill>
        <p:spPr>
          <a:xfrm>
            <a:off x="394240" y="354037"/>
            <a:ext cx="8041837" cy="955379"/>
          </a:xfrm>
          <a:prstGeom prst="rect">
            <a:avLst/>
          </a:prstGeom>
        </p:spPr>
      </p:pic>
      <p:sp>
        <p:nvSpPr>
          <p:cNvPr id="7" name="TextBox 6"/>
          <p:cNvSpPr txBox="1"/>
          <p:nvPr/>
        </p:nvSpPr>
        <p:spPr>
          <a:xfrm>
            <a:off x="2915816" y="1203598"/>
            <a:ext cx="5496940" cy="738664"/>
          </a:xfrm>
          <a:prstGeom prst="rect">
            <a:avLst/>
          </a:prstGeom>
          <a:noFill/>
        </p:spPr>
        <p:txBody>
          <a:bodyPr wrap="square" rtlCol="0">
            <a:spAutoFit/>
          </a:bodyPr>
          <a:lstStyle/>
          <a:p>
            <a:pPr algn="just" defTabSz="685800"/>
            <a:r>
              <a:rPr lang="vi-VN" sz="2100"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Chương</a:t>
            </a:r>
            <a:r>
              <a:rPr lang="en-US" sz="2100" b="1" dirty="0" smtClean="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9</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vi-VN" sz="2100" dirty="0" smtClean="0">
                <a:solidFill>
                  <a:prstClr val="black"/>
                </a:solidFill>
                <a:latin typeface="Times New Roman" panose="02020603050405020304" pitchFamily="18" charset="0"/>
                <a:cs typeface="Times New Roman" panose="02020603050405020304" pitchFamily="18" charset="0"/>
              </a:rPr>
              <a:t>và Cò đi lấy mật trong rừng U Minh</a:t>
            </a:r>
            <a:r>
              <a:rPr lang="en-US" sz="2100" dirty="0" smtClean="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35175" y="2067694"/>
            <a:ext cx="5811897" cy="415498"/>
          </a:xfrm>
          <a:prstGeom prst="rect">
            <a:avLst/>
          </a:prstGeom>
          <a:noFill/>
        </p:spPr>
        <p:txBody>
          <a:bodyPr wrap="square" rtlCol="0">
            <a:spAutoFit/>
          </a:bodyPr>
          <a:lstStyle/>
          <a:p>
            <a:pPr algn="just" defTabSz="685800"/>
            <a:r>
              <a:rPr lang="vi-VN" sz="2100" dirty="0" smtClean="0">
                <a:solidFill>
                  <a:prstClr val="black"/>
                </a:solidFill>
                <a:latin typeface="Times New Roman" panose="02020603050405020304" pitchFamily="18" charset="0"/>
                <a:cs typeface="Times New Roman" panose="02020603050405020304" pitchFamily="18" charset="0"/>
              </a:rPr>
              <a:t>- </a:t>
            </a:r>
            <a:r>
              <a:rPr lang="vi-VN" sz="2100" b="1" dirty="0" smtClean="0">
                <a:solidFill>
                  <a:prstClr val="black"/>
                </a:solidFill>
                <a:latin typeface="Times New Roman" panose="02020603050405020304" pitchFamily="18" charset="0"/>
                <a:cs typeface="Times New Roman" panose="02020603050405020304" pitchFamily="18" charset="0"/>
              </a:rPr>
              <a:t>Ngôi thứ nhất </a:t>
            </a:r>
            <a:r>
              <a:rPr lang="vi-VN" sz="2100" dirty="0" smtClean="0">
                <a:solidFill>
                  <a:prstClr val="black"/>
                </a:solidFill>
                <a:latin typeface="Times New Roman" panose="02020603050405020304" pitchFamily="18" charset="0"/>
                <a:cs typeface="Times New Roman" panose="02020603050405020304" pitchFamily="18" charset="0"/>
              </a:rPr>
              <a:t>(nhân vật AN xưng rôi kể chuyện)</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35175" y="2778335"/>
            <a:ext cx="5811897" cy="415498"/>
          </a:xfrm>
          <a:prstGeom prst="rect">
            <a:avLst/>
          </a:prstGeom>
          <a:noFill/>
        </p:spPr>
        <p:txBody>
          <a:bodyPr wrap="square" rtlCol="0">
            <a:spAutoFit/>
          </a:bodyPr>
          <a:lstStyle/>
          <a:p>
            <a:pPr algn="just" defTabSz="685800"/>
            <a:r>
              <a:rPr lang="vi-VN" sz="2100" dirty="0" smtClean="0">
                <a:solidFill>
                  <a:prstClr val="black"/>
                </a:solidFill>
                <a:latin typeface="Times New Roman" panose="02020603050405020304" pitchFamily="18" charset="0"/>
                <a:cs typeface="Times New Roman" panose="02020603050405020304" pitchFamily="18" charset="0"/>
              </a:rPr>
              <a:t>- An, thằng Cò....</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15816" y="3418653"/>
            <a:ext cx="5811897" cy="738664"/>
          </a:xfrm>
          <a:prstGeom prst="rect">
            <a:avLst/>
          </a:prstGeom>
          <a:noFill/>
        </p:spPr>
        <p:txBody>
          <a:bodyPr wrap="square" rtlCol="0">
            <a:spAutoFit/>
          </a:bodyPr>
          <a:lstStyle/>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 Thể loại: </a:t>
            </a:r>
            <a:r>
              <a:rPr lang="vi-VN" sz="2100" dirty="0" smtClean="0">
                <a:solidFill>
                  <a:prstClr val="black"/>
                </a:solidFill>
                <a:latin typeface="Times New Roman" panose="02020603050405020304" pitchFamily="18" charset="0"/>
                <a:cs typeface="Times New Roman" panose="02020603050405020304" pitchFamily="18" charset="0"/>
              </a:rPr>
              <a:t>tiểu thuyết</a:t>
            </a:r>
          </a:p>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 PTBĐ: </a:t>
            </a:r>
            <a:r>
              <a:rPr lang="vi-VN" sz="2100" dirty="0" smtClean="0">
                <a:solidFill>
                  <a:prstClr val="black"/>
                </a:solidFill>
                <a:latin typeface="Times New Roman" panose="02020603050405020304" pitchFamily="18" charset="0"/>
                <a:cs typeface="Times New Roman" panose="02020603050405020304" pitchFamily="18" charset="0"/>
              </a:rPr>
              <a:t>tự sự kết hợp miêu tả, biểu cảm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31840" y="4382137"/>
            <a:ext cx="5811897" cy="415498"/>
          </a:xfrm>
          <a:prstGeom prst="rect">
            <a:avLst/>
          </a:prstGeom>
          <a:noFill/>
        </p:spPr>
        <p:txBody>
          <a:bodyPr wrap="square" rtlCol="0">
            <a:spAutoFit/>
          </a:bodyPr>
          <a:lstStyle/>
          <a:p>
            <a:pPr algn="just" defTabSz="685800"/>
            <a:r>
              <a:rPr lang="vi-VN" sz="2100" b="1" dirty="0" smtClean="0">
                <a:solidFill>
                  <a:prstClr val="black"/>
                </a:solidFill>
                <a:latin typeface="Times New Roman" panose="02020603050405020304" pitchFamily="18" charset="0"/>
                <a:cs typeface="Times New Roman" panose="02020603050405020304" pitchFamily="18" charset="0"/>
              </a:rPr>
              <a:t>3 phần</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endParaRPr lang="vi-VN" sz="2400" dirty="0" smtClean="0">
              <a:solidFill>
                <a:schemeClr val="accent6">
                  <a:lumMod val="75000"/>
                </a:schemeClr>
              </a:solidFill>
              <a:latin typeface="Times New Roman" panose="02020603050405020304" pitchFamily="18" charset="0"/>
              <a:cs typeface="Times New Roman" panose="02020603050405020304" pitchFamily="18" charset="0"/>
            </a:endParaRPr>
          </a:p>
          <a:p>
            <a:pPr algn="ctr" defTabSz="685800"/>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755576" y="310656"/>
            <a:ext cx="2980247" cy="1150706"/>
          </a:xfrm>
          <a:prstGeom prst="rect">
            <a:avLst/>
          </a:prstGeom>
        </p:spPr>
      </p:pic>
      <p:sp>
        <p:nvSpPr>
          <p:cNvPr id="15" name="TextBox 14"/>
          <p:cNvSpPr txBox="1"/>
          <p:nvPr/>
        </p:nvSpPr>
        <p:spPr>
          <a:xfrm>
            <a:off x="107505" y="1517266"/>
            <a:ext cx="4543877" cy="3139321"/>
          </a:xfrm>
          <a:prstGeom prst="rect">
            <a:avLst/>
          </a:prstGeom>
          <a:noFill/>
        </p:spPr>
        <p:txBody>
          <a:bodyPr wrap="square" rtlCol="0">
            <a:spAutoFit/>
          </a:bodyPr>
          <a:lstStyle/>
          <a:p>
            <a:pPr algn="just" defTabSz="685800"/>
            <a:r>
              <a:rPr lang="vi-VN" sz="2200" b="1" dirty="0" smtClean="0">
                <a:solidFill>
                  <a:prstClr val="black"/>
                </a:solidFill>
                <a:latin typeface="Times New Roman" panose="02020603050405020304" pitchFamily="18" charset="0"/>
                <a:cs typeface="Times New Roman" panose="02020603050405020304" pitchFamily="18" charset="0"/>
              </a:rPr>
              <a:t>- Phần 1: </a:t>
            </a:r>
            <a:r>
              <a:rPr lang="vi-VN" sz="2200" dirty="0" smtClean="0">
                <a:solidFill>
                  <a:prstClr val="black"/>
                </a:solidFill>
                <a:latin typeface="Times New Roman" panose="02020603050405020304" pitchFamily="18" charset="0"/>
                <a:cs typeface="Times New Roman" panose="02020603050405020304" pitchFamily="18" charset="0"/>
              </a:rPr>
              <a:t>Từ đầu ...một lớp thủy tinh</a:t>
            </a:r>
          </a:p>
          <a:p>
            <a:pPr algn="just" defTabSz="685800"/>
            <a:r>
              <a:rPr lang="vi-VN" sz="22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Khung cảnh thiên nhiên sáng sớm qua cái nhìn của nhân vật An</a:t>
            </a:r>
          </a:p>
          <a:p>
            <a:pPr algn="just" defTabSz="685800"/>
            <a:r>
              <a:rPr lang="vi-VN" sz="22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2: </a:t>
            </a:r>
            <a:r>
              <a:rPr lang="vi-VN"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 theo...cây tràm thấp kia</a:t>
            </a:r>
          </a:p>
          <a:p>
            <a:pPr algn="just" defTabSz="685800"/>
            <a:r>
              <a:rPr lang="vi-VN" sz="22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đi lấy mật của An, Cò, Tía nuôi</a:t>
            </a:r>
          </a:p>
          <a:p>
            <a:pPr algn="just" defTabSz="685800"/>
            <a:r>
              <a:rPr lang="vi-VN"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 3</a:t>
            </a:r>
            <a:r>
              <a:rPr lang="vi-VN"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còn lại</a:t>
            </a:r>
          </a:p>
          <a:p>
            <a:pPr algn="just" defTabSz="685800"/>
            <a:r>
              <a:rPr lang="vi-VN" sz="22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Cách thuần hóa ong rừng khác biệt của người dân rừng U Minh</a:t>
            </a:r>
            <a:endParaRPr lang="en-US" sz="2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2198</Words>
  <Application>Microsoft Office PowerPoint</Application>
  <PresentationFormat>On-screen Show (16:9)</PresentationFormat>
  <Paragraphs>288</Paragraphs>
  <Slides>36</Slides>
  <Notes>27</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36</vt:i4>
      </vt:variant>
    </vt:vector>
  </HeadingPairs>
  <TitlesOfParts>
    <vt:vector size="55" baseType="lpstr">
      <vt:lpstr>微软雅黑</vt:lpstr>
      <vt:lpstr>Arial</vt:lpstr>
      <vt:lpstr>Arial Unicode MS</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395</cp:revision>
  <dcterms:created xsi:type="dcterms:W3CDTF">2021-11-12T03:08:25Z</dcterms:created>
  <dcterms:modified xsi:type="dcterms:W3CDTF">2022-08-29T12:47:20Z</dcterms:modified>
</cp:coreProperties>
</file>