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1" r:id="rId1"/>
  </p:sldMasterIdLst>
  <p:sldIdLst>
    <p:sldId id="256"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3" r:id="rId17"/>
    <p:sldId id="272"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 id="299" r:id="rId44"/>
    <p:sldId id="300" r:id="rId45"/>
    <p:sldId id="301" r:id="rId46"/>
    <p:sldId id="302" r:id="rId47"/>
    <p:sldId id="303" r:id="rId48"/>
    <p:sldId id="304" r:id="rId49"/>
    <p:sldId id="305" r:id="rId50"/>
    <p:sldId id="306" r:id="rId51"/>
    <p:sldId id="307" r:id="rId52"/>
    <p:sldId id="308" r:id="rId53"/>
    <p:sldId id="309" r:id="rId54"/>
    <p:sldId id="310" r:id="rId55"/>
    <p:sldId id="311" r:id="rId56"/>
    <p:sldId id="312" r:id="rId57"/>
    <p:sldId id="313" r:id="rId58"/>
    <p:sldId id="314" r:id="rId59"/>
    <p:sldId id="315" r:id="rId60"/>
    <p:sldId id="316" r:id="rId61"/>
    <p:sldId id="317" r:id="rId62"/>
    <p:sldId id="318" r:id="rId63"/>
    <p:sldId id="319" r:id="rId64"/>
    <p:sldId id="320" r:id="rId65"/>
    <p:sldId id="321" r:id="rId66"/>
    <p:sldId id="322" r:id="rId67"/>
    <p:sldId id="323" r:id="rId68"/>
    <p:sldId id="324" r:id="rId69"/>
    <p:sldId id="325" r:id="rId70"/>
    <p:sldId id="326" r:id="rId71"/>
    <p:sldId id="327" r:id="rId72"/>
    <p:sldId id="328" r:id="rId73"/>
    <p:sldId id="329" r:id="rId74"/>
    <p:sldId id="330" r:id="rId75"/>
    <p:sldId id="331" r:id="rId76"/>
    <p:sldId id="332" r:id="rId77"/>
    <p:sldId id="333" r:id="rId78"/>
    <p:sldId id="334" r:id="rId79"/>
    <p:sldId id="335" r:id="rId80"/>
    <p:sldId id="336" r:id="rId81"/>
    <p:sldId id="337" r:id="rId82"/>
    <p:sldId id="338" r:id="rId83"/>
    <p:sldId id="339" r:id="rId84"/>
    <p:sldId id="340" r:id="rId85"/>
    <p:sldId id="341" r:id="rId86"/>
    <p:sldId id="342" r:id="rId87"/>
    <p:sldId id="343" r:id="rId88"/>
    <p:sldId id="344" r:id="rId89"/>
    <p:sldId id="345" r:id="rId90"/>
    <p:sldId id="346" r:id="rId91"/>
    <p:sldId id="347" r:id="rId92"/>
    <p:sldId id="348" r:id="rId93"/>
    <p:sldId id="349" r:id="rId94"/>
    <p:sldId id="350" r:id="rId95"/>
    <p:sldId id="351" r:id="rId96"/>
    <p:sldId id="352" r:id="rId97"/>
    <p:sldId id="353" r:id="rId98"/>
    <p:sldId id="354" r:id="rId99"/>
    <p:sldId id="355" r:id="rId100"/>
    <p:sldId id="356" r:id="rId101"/>
    <p:sldId id="357" r:id="rId102"/>
    <p:sldId id="358" r:id="rId103"/>
    <p:sldId id="359" r:id="rId104"/>
    <p:sldId id="360" r:id="rId105"/>
    <p:sldId id="361" r:id="rId106"/>
    <p:sldId id="362" r:id="rId107"/>
    <p:sldId id="363" r:id="rId108"/>
    <p:sldId id="364" r:id="rId109"/>
    <p:sldId id="365" r:id="rId110"/>
    <p:sldId id="366" r:id="rId111"/>
    <p:sldId id="367" r:id="rId112"/>
    <p:sldId id="368" r:id="rId113"/>
    <p:sldId id="369" r:id="rId114"/>
    <p:sldId id="370" r:id="rId115"/>
    <p:sldId id="371" r:id="rId116"/>
    <p:sldId id="372" r:id="rId117"/>
    <p:sldId id="373" r:id="rId118"/>
    <p:sldId id="374" r:id="rId119"/>
    <p:sldId id="375" r:id="rId1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416" userDrawn="1">
          <p15:clr>
            <a:srgbClr val="A4A3A4"/>
          </p15:clr>
        </p15:guide>
        <p15:guide id="2" pos="7256" userDrawn="1">
          <p15:clr>
            <a:srgbClr val="A4A3A4"/>
          </p15:clr>
        </p15:guide>
        <p15:guide id="3" orient="horz" pos="648" userDrawn="1">
          <p15:clr>
            <a:srgbClr val="A4A3A4"/>
          </p15:clr>
        </p15:guide>
        <p15:guide id="4" orient="horz" pos="712" userDrawn="1">
          <p15:clr>
            <a:srgbClr val="A4A3A4"/>
          </p15:clr>
        </p15:guide>
        <p15:guide id="5" orient="horz" pos="3928" userDrawn="1">
          <p15:clr>
            <a:srgbClr val="A4A3A4"/>
          </p15:clr>
        </p15:guide>
        <p15:guide id="6" orient="horz" pos="386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showGuides="1">
      <p:cViewPr varScale="1">
        <p:scale>
          <a:sx n="82" d="100"/>
          <a:sy n="82" d="100"/>
        </p:scale>
        <p:origin x="56" y="348"/>
      </p:cViewPr>
      <p:guideLst>
        <p:guide pos="416"/>
        <p:guide pos="7256"/>
        <p:guide orient="horz" pos="648"/>
        <p:guide orient="horz" pos="712"/>
        <p:guide orient="horz" pos="3928"/>
        <p:guide orient="horz" pos="3864"/>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slide" Target="slides/slide11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395C89-2E28-4777-95B0-BA7EECAE3BA4}"/>
              </a:ext>
            </a:extLst>
          </p:cNvPr>
          <p:cNvSpPr>
            <a:spLocks noGrp="1"/>
          </p:cNvSpPr>
          <p:nvPr>
            <p:ph type="ctrTitle"/>
          </p:nvPr>
        </p:nvSpPr>
        <p:spPr>
          <a:xfrm>
            <a:off x="1709928" y="987552"/>
            <a:ext cx="8385048" cy="3081528"/>
          </a:xfrm>
        </p:spPr>
        <p:txBody>
          <a:bodyPr anchor="b">
            <a:normAutofit/>
          </a:bodyPr>
          <a:lstStyle>
            <a:lvl1pPr algn="ctr">
              <a:defRPr sz="5400"/>
            </a:lvl1pPr>
          </a:lstStyle>
          <a:p>
            <a:r>
              <a:rPr lang="en-US" dirty="0"/>
              <a:t>Click to edit Master title style</a:t>
            </a:r>
          </a:p>
        </p:txBody>
      </p:sp>
      <p:sp>
        <p:nvSpPr>
          <p:cNvPr id="3" name="Subtitle 2">
            <a:extLst>
              <a:ext uri="{FF2B5EF4-FFF2-40B4-BE49-F238E27FC236}">
                <a16:creationId xmlns:a16="http://schemas.microsoft.com/office/drawing/2014/main" id="{59052321-4D71-4DA8-BD2C-DC22FC1525CB}"/>
              </a:ext>
            </a:extLst>
          </p:cNvPr>
          <p:cNvSpPr>
            <a:spLocks noGrp="1"/>
          </p:cNvSpPr>
          <p:nvPr>
            <p:ph type="subTitle" idx="1"/>
          </p:nvPr>
        </p:nvSpPr>
        <p:spPr>
          <a:xfrm>
            <a:off x="2905506" y="4480561"/>
            <a:ext cx="5993892" cy="1166495"/>
          </a:xfrm>
        </p:spPr>
        <p:txBody>
          <a:bodyPr>
            <a:normAutofit/>
          </a:bodyPr>
          <a:lstStyle>
            <a:lvl1pPr marL="0" indent="0" algn="ctr">
              <a:buNone/>
              <a:defRPr sz="1400" cap="all" spc="6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B1D37183-71EA-4A92-8609-41ECB53F447E}"/>
              </a:ext>
            </a:extLst>
          </p:cNvPr>
          <p:cNvSpPr>
            <a:spLocks noGrp="1"/>
          </p:cNvSpPr>
          <p:nvPr>
            <p:ph type="dt" sz="half" idx="10"/>
          </p:nvPr>
        </p:nvSpPr>
        <p:spPr/>
        <p:txBody>
          <a:bodyPr/>
          <a:lstStyle/>
          <a:p>
            <a:fld id="{B5898F52-2787-4BA2-BBBC-9395E9F86D50}" type="datetimeFigureOut">
              <a:rPr lang="en-US" smtClean="0"/>
              <a:t>11/12/2024</a:t>
            </a:fld>
            <a:endParaRPr lang="en-US"/>
          </a:p>
        </p:txBody>
      </p:sp>
      <p:sp>
        <p:nvSpPr>
          <p:cNvPr id="5" name="Footer Placeholder 4">
            <a:extLst>
              <a:ext uri="{FF2B5EF4-FFF2-40B4-BE49-F238E27FC236}">
                <a16:creationId xmlns:a16="http://schemas.microsoft.com/office/drawing/2014/main" id="{CA09F2E6-1ECC-4081-8EBF-C80C6C94A10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1C3FA67-CD72-4503-BA25-FEC880107BC4}"/>
              </a:ext>
            </a:extLst>
          </p:cNvPr>
          <p:cNvSpPr>
            <a:spLocks noGrp="1"/>
          </p:cNvSpPr>
          <p:nvPr>
            <p:ph type="sldNum" sz="quarter" idx="12"/>
          </p:nvPr>
        </p:nvSpPr>
        <p:spPr/>
        <p:txBody>
          <a:bodyPr/>
          <a:lstStyle/>
          <a:p>
            <a:fld id="{4C8B8A27-DF03-4546-BA93-21C967D57E5C}" type="slidenum">
              <a:rPr lang="en-US" smtClean="0"/>
              <a:t>‹#›</a:t>
            </a:fld>
            <a:endParaRPr lang="en-US"/>
          </a:p>
        </p:txBody>
      </p:sp>
    </p:spTree>
    <p:extLst>
      <p:ext uri="{BB962C8B-B14F-4D97-AF65-F5344CB8AC3E}">
        <p14:creationId xmlns:p14="http://schemas.microsoft.com/office/powerpoint/2010/main" val="32458507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683CBE-1EA9-4E8B-A281-C50B792E55F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B2EB1A0-A59D-4CB9-BABB-C6BF1D2E992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2E6265B-940D-433C-AD76-2D6A42449307}"/>
              </a:ext>
            </a:extLst>
          </p:cNvPr>
          <p:cNvSpPr>
            <a:spLocks noGrp="1"/>
          </p:cNvSpPr>
          <p:nvPr>
            <p:ph type="dt" sz="half" idx="10"/>
          </p:nvPr>
        </p:nvSpPr>
        <p:spPr/>
        <p:txBody>
          <a:bodyPr/>
          <a:lstStyle/>
          <a:p>
            <a:fld id="{B5898F52-2787-4BA2-BBBC-9395E9F86D50}" type="datetimeFigureOut">
              <a:rPr lang="en-US" smtClean="0"/>
              <a:t>11/12/2024</a:t>
            </a:fld>
            <a:endParaRPr lang="en-US"/>
          </a:p>
        </p:txBody>
      </p:sp>
      <p:sp>
        <p:nvSpPr>
          <p:cNvPr id="5" name="Footer Placeholder 4">
            <a:extLst>
              <a:ext uri="{FF2B5EF4-FFF2-40B4-BE49-F238E27FC236}">
                <a16:creationId xmlns:a16="http://schemas.microsoft.com/office/drawing/2014/main" id="{EDCAB98E-314F-45C4-9A64-AD3FAE0516D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8E49F32-B214-4A0C-8669-7FE4BA445965}"/>
              </a:ext>
            </a:extLst>
          </p:cNvPr>
          <p:cNvSpPr>
            <a:spLocks noGrp="1"/>
          </p:cNvSpPr>
          <p:nvPr>
            <p:ph type="sldNum" sz="quarter" idx="12"/>
          </p:nvPr>
        </p:nvSpPr>
        <p:spPr/>
        <p:txBody>
          <a:bodyPr/>
          <a:lstStyle/>
          <a:p>
            <a:fld id="{4C8B8A27-DF03-4546-BA93-21C967D57E5C}" type="slidenum">
              <a:rPr lang="en-US" smtClean="0"/>
              <a:t>‹#›</a:t>
            </a:fld>
            <a:endParaRPr lang="en-US"/>
          </a:p>
        </p:txBody>
      </p:sp>
    </p:spTree>
    <p:extLst>
      <p:ext uri="{BB962C8B-B14F-4D97-AF65-F5344CB8AC3E}">
        <p14:creationId xmlns:p14="http://schemas.microsoft.com/office/powerpoint/2010/main" val="3386653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8DE4A6D-DAA1-4551-A093-3C36C1C8CF3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125FDA9-71CD-4B86-B291-BEBA43D8ED7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6D9F5B1-B635-4479-A426-B1D4066502DB}"/>
              </a:ext>
            </a:extLst>
          </p:cNvPr>
          <p:cNvSpPr>
            <a:spLocks noGrp="1"/>
          </p:cNvSpPr>
          <p:nvPr>
            <p:ph type="dt" sz="half" idx="10"/>
          </p:nvPr>
        </p:nvSpPr>
        <p:spPr/>
        <p:txBody>
          <a:bodyPr/>
          <a:lstStyle/>
          <a:p>
            <a:fld id="{B5898F52-2787-4BA2-BBBC-9395E9F86D50}" type="datetimeFigureOut">
              <a:rPr lang="en-US" smtClean="0"/>
              <a:t>11/12/2024</a:t>
            </a:fld>
            <a:endParaRPr lang="en-US"/>
          </a:p>
        </p:txBody>
      </p:sp>
      <p:sp>
        <p:nvSpPr>
          <p:cNvPr id="5" name="Footer Placeholder 4">
            <a:extLst>
              <a:ext uri="{FF2B5EF4-FFF2-40B4-BE49-F238E27FC236}">
                <a16:creationId xmlns:a16="http://schemas.microsoft.com/office/drawing/2014/main" id="{6B833098-8769-47C3-80B2-C2942F984D6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5EA9297-65D4-45BE-BE6C-5531FC6A5E1E}"/>
              </a:ext>
            </a:extLst>
          </p:cNvPr>
          <p:cNvSpPr>
            <a:spLocks noGrp="1"/>
          </p:cNvSpPr>
          <p:nvPr>
            <p:ph type="sldNum" sz="quarter" idx="12"/>
          </p:nvPr>
        </p:nvSpPr>
        <p:spPr/>
        <p:txBody>
          <a:bodyPr/>
          <a:lstStyle/>
          <a:p>
            <a:fld id="{4C8B8A27-DF03-4546-BA93-21C967D57E5C}" type="slidenum">
              <a:rPr lang="en-US" smtClean="0"/>
              <a:t>‹#›</a:t>
            </a:fld>
            <a:endParaRPr lang="en-US"/>
          </a:p>
        </p:txBody>
      </p:sp>
    </p:spTree>
    <p:extLst>
      <p:ext uri="{BB962C8B-B14F-4D97-AF65-F5344CB8AC3E}">
        <p14:creationId xmlns:p14="http://schemas.microsoft.com/office/powerpoint/2010/main" val="18145796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9BA523-EF01-4656-9D54-347E984FD32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AD52871-79D5-420E-8207-BEF7BE44A9B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96D32D3-8223-4851-BB8E-CB489B975FD6}"/>
              </a:ext>
            </a:extLst>
          </p:cNvPr>
          <p:cNvSpPr>
            <a:spLocks noGrp="1"/>
          </p:cNvSpPr>
          <p:nvPr>
            <p:ph type="dt" sz="half" idx="10"/>
          </p:nvPr>
        </p:nvSpPr>
        <p:spPr/>
        <p:txBody>
          <a:bodyPr/>
          <a:lstStyle/>
          <a:p>
            <a:fld id="{B5898F52-2787-4BA2-BBBC-9395E9F86D50}" type="datetimeFigureOut">
              <a:rPr lang="en-US" smtClean="0"/>
              <a:t>11/12/2024</a:t>
            </a:fld>
            <a:endParaRPr lang="en-US"/>
          </a:p>
        </p:txBody>
      </p:sp>
      <p:sp>
        <p:nvSpPr>
          <p:cNvPr id="5" name="Footer Placeholder 4">
            <a:extLst>
              <a:ext uri="{FF2B5EF4-FFF2-40B4-BE49-F238E27FC236}">
                <a16:creationId xmlns:a16="http://schemas.microsoft.com/office/drawing/2014/main" id="{9E94444B-9FC3-414D-8EA0-15AB806D5E3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BBC448B-FCF6-40C5-8BB6-15B70E8897CB}"/>
              </a:ext>
            </a:extLst>
          </p:cNvPr>
          <p:cNvSpPr>
            <a:spLocks noGrp="1"/>
          </p:cNvSpPr>
          <p:nvPr>
            <p:ph type="sldNum" sz="quarter" idx="12"/>
          </p:nvPr>
        </p:nvSpPr>
        <p:spPr/>
        <p:txBody>
          <a:bodyPr/>
          <a:lstStyle/>
          <a:p>
            <a:fld id="{4C8B8A27-DF03-4546-BA93-21C967D57E5C}" type="slidenum">
              <a:rPr lang="en-US" smtClean="0"/>
              <a:t>‹#›</a:t>
            </a:fld>
            <a:endParaRPr lang="en-US" dirty="0"/>
          </a:p>
        </p:txBody>
      </p:sp>
    </p:spTree>
    <p:extLst>
      <p:ext uri="{BB962C8B-B14F-4D97-AF65-F5344CB8AC3E}">
        <p14:creationId xmlns:p14="http://schemas.microsoft.com/office/powerpoint/2010/main" val="16652889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4F79BA-620F-4443-807B-BE44F36F98F1}"/>
              </a:ext>
            </a:extLst>
          </p:cNvPr>
          <p:cNvSpPr>
            <a:spLocks noGrp="1"/>
          </p:cNvSpPr>
          <p:nvPr>
            <p:ph type="title"/>
          </p:nvPr>
        </p:nvSpPr>
        <p:spPr>
          <a:xfrm>
            <a:off x="1069848" y="1709738"/>
            <a:ext cx="9430811" cy="2852737"/>
          </a:xfrm>
        </p:spPr>
        <p:txBody>
          <a:bodyPr anchor="b">
            <a:normAutofit/>
          </a:bodyPr>
          <a:lstStyle>
            <a:lvl1pPr>
              <a:defRPr sz="5400"/>
            </a:lvl1pPr>
          </a:lstStyle>
          <a:p>
            <a:r>
              <a:rPr lang="en-US" dirty="0"/>
              <a:t>Click to edit Master title style</a:t>
            </a:r>
          </a:p>
        </p:txBody>
      </p:sp>
      <p:sp>
        <p:nvSpPr>
          <p:cNvPr id="3" name="Text Placeholder 2">
            <a:extLst>
              <a:ext uri="{FF2B5EF4-FFF2-40B4-BE49-F238E27FC236}">
                <a16:creationId xmlns:a16="http://schemas.microsoft.com/office/drawing/2014/main" id="{30C9A625-6442-4047-B545-433C4451210A}"/>
              </a:ext>
            </a:extLst>
          </p:cNvPr>
          <p:cNvSpPr>
            <a:spLocks noGrp="1"/>
          </p:cNvSpPr>
          <p:nvPr>
            <p:ph type="body" idx="1"/>
          </p:nvPr>
        </p:nvSpPr>
        <p:spPr>
          <a:xfrm>
            <a:off x="1069848" y="4589463"/>
            <a:ext cx="9430811"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5F8EAA30-3B1A-4BEA-9835-33D2072451F9}"/>
              </a:ext>
            </a:extLst>
          </p:cNvPr>
          <p:cNvSpPr>
            <a:spLocks noGrp="1"/>
          </p:cNvSpPr>
          <p:nvPr>
            <p:ph type="dt" sz="half" idx="10"/>
          </p:nvPr>
        </p:nvSpPr>
        <p:spPr/>
        <p:txBody>
          <a:bodyPr/>
          <a:lstStyle/>
          <a:p>
            <a:fld id="{B5898F52-2787-4BA2-BBBC-9395E9F86D50}" type="datetimeFigureOut">
              <a:rPr lang="en-US" smtClean="0"/>
              <a:t>11/12/2024</a:t>
            </a:fld>
            <a:endParaRPr lang="en-US"/>
          </a:p>
        </p:txBody>
      </p:sp>
      <p:sp>
        <p:nvSpPr>
          <p:cNvPr id="5" name="Footer Placeholder 4">
            <a:extLst>
              <a:ext uri="{FF2B5EF4-FFF2-40B4-BE49-F238E27FC236}">
                <a16:creationId xmlns:a16="http://schemas.microsoft.com/office/drawing/2014/main" id="{BB256440-3149-446F-8105-485333B183A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E0FEDB1-D604-4E10-B334-5DB303498B12}"/>
              </a:ext>
            </a:extLst>
          </p:cNvPr>
          <p:cNvSpPr>
            <a:spLocks noGrp="1"/>
          </p:cNvSpPr>
          <p:nvPr>
            <p:ph type="sldNum" sz="quarter" idx="12"/>
          </p:nvPr>
        </p:nvSpPr>
        <p:spPr/>
        <p:txBody>
          <a:bodyPr/>
          <a:lstStyle/>
          <a:p>
            <a:fld id="{4C8B8A27-DF03-4546-BA93-21C967D57E5C}" type="slidenum">
              <a:rPr lang="en-US" smtClean="0"/>
              <a:t>‹#›</a:t>
            </a:fld>
            <a:endParaRPr lang="en-US"/>
          </a:p>
        </p:txBody>
      </p:sp>
    </p:spTree>
    <p:extLst>
      <p:ext uri="{BB962C8B-B14F-4D97-AF65-F5344CB8AC3E}">
        <p14:creationId xmlns:p14="http://schemas.microsoft.com/office/powerpoint/2010/main" val="30153245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F6E563-D552-439E-8DF5-45062D87549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0136873-2DD5-456E-A3A9-FE408419E30D}"/>
              </a:ext>
            </a:extLst>
          </p:cNvPr>
          <p:cNvSpPr>
            <a:spLocks noGrp="1"/>
          </p:cNvSpPr>
          <p:nvPr>
            <p:ph sz="half" idx="1"/>
          </p:nvPr>
        </p:nvSpPr>
        <p:spPr>
          <a:xfrm>
            <a:off x="1069848" y="1825625"/>
            <a:ext cx="4684057"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0C6B04C-FB9E-4A9E-8892-4B5B702898B4}"/>
              </a:ext>
            </a:extLst>
          </p:cNvPr>
          <p:cNvSpPr>
            <a:spLocks noGrp="1"/>
          </p:cNvSpPr>
          <p:nvPr>
            <p:ph sz="half" idx="2"/>
          </p:nvPr>
        </p:nvSpPr>
        <p:spPr>
          <a:xfrm>
            <a:off x="6019802" y="1825625"/>
            <a:ext cx="4684058"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42E2F0B4-0E86-473E-BC42-78D856A00C2E}"/>
              </a:ext>
            </a:extLst>
          </p:cNvPr>
          <p:cNvSpPr>
            <a:spLocks noGrp="1"/>
          </p:cNvSpPr>
          <p:nvPr>
            <p:ph type="dt" sz="half" idx="10"/>
          </p:nvPr>
        </p:nvSpPr>
        <p:spPr/>
        <p:txBody>
          <a:bodyPr/>
          <a:lstStyle/>
          <a:p>
            <a:fld id="{B5898F52-2787-4BA2-BBBC-9395E9F86D50}" type="datetimeFigureOut">
              <a:rPr lang="en-US" smtClean="0"/>
              <a:t>11/12/2024</a:t>
            </a:fld>
            <a:endParaRPr lang="en-US"/>
          </a:p>
        </p:txBody>
      </p:sp>
      <p:sp>
        <p:nvSpPr>
          <p:cNvPr id="6" name="Footer Placeholder 5">
            <a:extLst>
              <a:ext uri="{FF2B5EF4-FFF2-40B4-BE49-F238E27FC236}">
                <a16:creationId xmlns:a16="http://schemas.microsoft.com/office/drawing/2014/main" id="{782B9537-F43C-4042-B165-A00358F9E24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EF9F52F-61F2-4FEE-8989-2FB400190C4C}"/>
              </a:ext>
            </a:extLst>
          </p:cNvPr>
          <p:cNvSpPr>
            <a:spLocks noGrp="1"/>
          </p:cNvSpPr>
          <p:nvPr>
            <p:ph type="sldNum" sz="quarter" idx="12"/>
          </p:nvPr>
        </p:nvSpPr>
        <p:spPr/>
        <p:txBody>
          <a:bodyPr/>
          <a:lstStyle/>
          <a:p>
            <a:fld id="{4C8B8A27-DF03-4546-BA93-21C967D57E5C}" type="slidenum">
              <a:rPr lang="en-US" smtClean="0"/>
              <a:t>‹#›</a:t>
            </a:fld>
            <a:endParaRPr lang="en-US"/>
          </a:p>
        </p:txBody>
      </p:sp>
    </p:spTree>
    <p:extLst>
      <p:ext uri="{BB962C8B-B14F-4D97-AF65-F5344CB8AC3E}">
        <p14:creationId xmlns:p14="http://schemas.microsoft.com/office/powerpoint/2010/main" val="38718509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832E5C-0B2D-4DB5-95F6-3C2C825DFE54}"/>
              </a:ext>
            </a:extLst>
          </p:cNvPr>
          <p:cNvSpPr>
            <a:spLocks noGrp="1"/>
          </p:cNvSpPr>
          <p:nvPr>
            <p:ph type="title"/>
          </p:nvPr>
        </p:nvSpPr>
        <p:spPr>
          <a:xfrm>
            <a:off x="839788" y="365125"/>
            <a:ext cx="989993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18F1C53-3F27-42E6-BE80-1DF57985741C}"/>
              </a:ext>
            </a:extLst>
          </p:cNvPr>
          <p:cNvSpPr>
            <a:spLocks noGrp="1"/>
          </p:cNvSpPr>
          <p:nvPr>
            <p:ph type="body" idx="1"/>
          </p:nvPr>
        </p:nvSpPr>
        <p:spPr>
          <a:xfrm>
            <a:off x="839789" y="1681163"/>
            <a:ext cx="4872132" cy="823912"/>
          </a:xfrm>
        </p:spPr>
        <p:txBody>
          <a:bodyPr anchor="b">
            <a:noAutofit/>
          </a:bodyPr>
          <a:lstStyle>
            <a:lvl1pPr marL="0" indent="0">
              <a:buNone/>
              <a:defRPr sz="1600" b="1"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938CC6CB-F028-4322-B54F-571203106F23}"/>
              </a:ext>
            </a:extLst>
          </p:cNvPr>
          <p:cNvSpPr>
            <a:spLocks noGrp="1"/>
          </p:cNvSpPr>
          <p:nvPr>
            <p:ph sz="half" idx="2"/>
          </p:nvPr>
        </p:nvSpPr>
        <p:spPr>
          <a:xfrm>
            <a:off x="839787" y="2510632"/>
            <a:ext cx="4872133" cy="3684588"/>
          </a:xfrm>
        </p:spPr>
        <p:txBody>
          <a:bodyPr/>
          <a:lstStyle>
            <a:lvl2pPr>
              <a:defRPr b="1"/>
            </a:lvl2pPr>
            <a:lvl3pPr>
              <a:defRPr b="0"/>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82AD2CD7-554E-4EAA-BAF6-86ABB7E81D25}"/>
              </a:ext>
            </a:extLst>
          </p:cNvPr>
          <p:cNvSpPr>
            <a:spLocks noGrp="1"/>
          </p:cNvSpPr>
          <p:nvPr>
            <p:ph type="body" sz="quarter" idx="3"/>
          </p:nvPr>
        </p:nvSpPr>
        <p:spPr>
          <a:xfrm>
            <a:off x="5889809" y="1681163"/>
            <a:ext cx="4849909" cy="823912"/>
          </a:xfrm>
        </p:spPr>
        <p:txBody>
          <a:bodyPr anchor="b">
            <a:noAutofit/>
          </a:bodyPr>
          <a:lstStyle>
            <a:lvl1pPr marL="0" indent="0">
              <a:buNone/>
              <a:defRPr sz="1600" b="1"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1982A2D6-379C-4D26-90AC-9F2F46DCE7F3}"/>
              </a:ext>
            </a:extLst>
          </p:cNvPr>
          <p:cNvSpPr>
            <a:spLocks noGrp="1"/>
          </p:cNvSpPr>
          <p:nvPr>
            <p:ph sz="quarter" idx="4"/>
          </p:nvPr>
        </p:nvSpPr>
        <p:spPr>
          <a:xfrm>
            <a:off x="5889810" y="2505075"/>
            <a:ext cx="4872134" cy="3684588"/>
          </a:xfrm>
        </p:spPr>
        <p:txBody>
          <a:bodyPr/>
          <a:lstStyle>
            <a:lvl2pPr>
              <a:defRPr b="1"/>
            </a:lvl2pPr>
            <a:lvl3pPr>
              <a:defRPr b="0"/>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DEA0E4F3-8A65-4788-AE96-1FB2060F48D2}"/>
              </a:ext>
            </a:extLst>
          </p:cNvPr>
          <p:cNvSpPr>
            <a:spLocks noGrp="1"/>
          </p:cNvSpPr>
          <p:nvPr>
            <p:ph type="dt" sz="half" idx="10"/>
          </p:nvPr>
        </p:nvSpPr>
        <p:spPr/>
        <p:txBody>
          <a:bodyPr/>
          <a:lstStyle/>
          <a:p>
            <a:fld id="{B5898F52-2787-4BA2-BBBC-9395E9F86D50}" type="datetimeFigureOut">
              <a:rPr lang="en-US" smtClean="0"/>
              <a:t>11/12/2024</a:t>
            </a:fld>
            <a:endParaRPr lang="en-US"/>
          </a:p>
        </p:txBody>
      </p:sp>
      <p:sp>
        <p:nvSpPr>
          <p:cNvPr id="8" name="Footer Placeholder 7">
            <a:extLst>
              <a:ext uri="{FF2B5EF4-FFF2-40B4-BE49-F238E27FC236}">
                <a16:creationId xmlns:a16="http://schemas.microsoft.com/office/drawing/2014/main" id="{97522DA4-5EE1-440C-ADDE-D7B4F77B4E1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6BC291E-B8EF-4ED7-A04A-23426C220CF0}"/>
              </a:ext>
            </a:extLst>
          </p:cNvPr>
          <p:cNvSpPr>
            <a:spLocks noGrp="1"/>
          </p:cNvSpPr>
          <p:nvPr>
            <p:ph type="sldNum" sz="quarter" idx="12"/>
          </p:nvPr>
        </p:nvSpPr>
        <p:spPr/>
        <p:txBody>
          <a:bodyPr/>
          <a:lstStyle/>
          <a:p>
            <a:fld id="{4C8B8A27-DF03-4546-BA93-21C967D57E5C}" type="slidenum">
              <a:rPr lang="en-US" smtClean="0"/>
              <a:t>‹#›</a:t>
            </a:fld>
            <a:endParaRPr lang="en-US"/>
          </a:p>
        </p:txBody>
      </p:sp>
    </p:spTree>
    <p:extLst>
      <p:ext uri="{BB962C8B-B14F-4D97-AF65-F5344CB8AC3E}">
        <p14:creationId xmlns:p14="http://schemas.microsoft.com/office/powerpoint/2010/main" val="8543017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1CB818-E8D0-497B-9A7E-4F281D0DBCC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FE82B9D-CD58-4C05-8A78-CB6E0E9D49DC}"/>
              </a:ext>
            </a:extLst>
          </p:cNvPr>
          <p:cNvSpPr>
            <a:spLocks noGrp="1"/>
          </p:cNvSpPr>
          <p:nvPr>
            <p:ph type="dt" sz="half" idx="10"/>
          </p:nvPr>
        </p:nvSpPr>
        <p:spPr/>
        <p:txBody>
          <a:bodyPr/>
          <a:lstStyle/>
          <a:p>
            <a:fld id="{B5898F52-2787-4BA2-BBBC-9395E9F86D50}" type="datetimeFigureOut">
              <a:rPr lang="en-US" smtClean="0"/>
              <a:t>11/12/2024</a:t>
            </a:fld>
            <a:endParaRPr lang="en-US"/>
          </a:p>
        </p:txBody>
      </p:sp>
      <p:sp>
        <p:nvSpPr>
          <p:cNvPr id="4" name="Footer Placeholder 3">
            <a:extLst>
              <a:ext uri="{FF2B5EF4-FFF2-40B4-BE49-F238E27FC236}">
                <a16:creationId xmlns:a16="http://schemas.microsoft.com/office/drawing/2014/main" id="{BADE60CD-D6F3-40A7-BB8B-FEC8E3156AF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C02B832-C4FE-4F88-85EA-DDC16A82B9A9}"/>
              </a:ext>
            </a:extLst>
          </p:cNvPr>
          <p:cNvSpPr>
            <a:spLocks noGrp="1"/>
          </p:cNvSpPr>
          <p:nvPr>
            <p:ph type="sldNum" sz="quarter" idx="12"/>
          </p:nvPr>
        </p:nvSpPr>
        <p:spPr/>
        <p:txBody>
          <a:bodyPr/>
          <a:lstStyle/>
          <a:p>
            <a:fld id="{4C8B8A27-DF03-4546-BA93-21C967D57E5C}" type="slidenum">
              <a:rPr lang="en-US" smtClean="0"/>
              <a:t>‹#›</a:t>
            </a:fld>
            <a:endParaRPr lang="en-US"/>
          </a:p>
        </p:txBody>
      </p:sp>
    </p:spTree>
    <p:extLst>
      <p:ext uri="{BB962C8B-B14F-4D97-AF65-F5344CB8AC3E}">
        <p14:creationId xmlns:p14="http://schemas.microsoft.com/office/powerpoint/2010/main" val="22264331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C75B2FC-801A-44A4-96BF-26A9E8B2A1C6}"/>
              </a:ext>
            </a:extLst>
          </p:cNvPr>
          <p:cNvSpPr>
            <a:spLocks noGrp="1"/>
          </p:cNvSpPr>
          <p:nvPr>
            <p:ph type="dt" sz="half" idx="10"/>
          </p:nvPr>
        </p:nvSpPr>
        <p:spPr/>
        <p:txBody>
          <a:bodyPr/>
          <a:lstStyle/>
          <a:p>
            <a:fld id="{B5898F52-2787-4BA2-BBBC-9395E9F86D50}" type="datetimeFigureOut">
              <a:rPr lang="en-US" smtClean="0"/>
              <a:t>11/12/2024</a:t>
            </a:fld>
            <a:endParaRPr lang="en-US"/>
          </a:p>
        </p:txBody>
      </p:sp>
      <p:sp>
        <p:nvSpPr>
          <p:cNvPr id="3" name="Footer Placeholder 2">
            <a:extLst>
              <a:ext uri="{FF2B5EF4-FFF2-40B4-BE49-F238E27FC236}">
                <a16:creationId xmlns:a16="http://schemas.microsoft.com/office/drawing/2014/main" id="{A8127F04-7E7E-485C-8B30-6B89E5A69F0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0933C81-AA74-4BCE-AA9E-56E5791D078C}"/>
              </a:ext>
            </a:extLst>
          </p:cNvPr>
          <p:cNvSpPr>
            <a:spLocks noGrp="1"/>
          </p:cNvSpPr>
          <p:nvPr>
            <p:ph type="sldNum" sz="quarter" idx="12"/>
          </p:nvPr>
        </p:nvSpPr>
        <p:spPr/>
        <p:txBody>
          <a:bodyPr/>
          <a:lstStyle/>
          <a:p>
            <a:fld id="{4C8B8A27-DF03-4546-BA93-21C967D57E5C}" type="slidenum">
              <a:rPr lang="en-US" smtClean="0"/>
              <a:t>‹#›</a:t>
            </a:fld>
            <a:endParaRPr lang="en-US"/>
          </a:p>
        </p:txBody>
      </p:sp>
    </p:spTree>
    <p:extLst>
      <p:ext uri="{BB962C8B-B14F-4D97-AF65-F5344CB8AC3E}">
        <p14:creationId xmlns:p14="http://schemas.microsoft.com/office/powerpoint/2010/main" val="32729912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DFD3CB-0541-46AD-B35E-0E0A1375E8A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BF8EFDE-1D7D-46B8-AB55-A3C02EDD1888}"/>
              </a:ext>
            </a:extLst>
          </p:cNvPr>
          <p:cNvSpPr>
            <a:spLocks noGrp="1"/>
          </p:cNvSpPr>
          <p:nvPr>
            <p:ph idx="1"/>
          </p:nvPr>
        </p:nvSpPr>
        <p:spPr>
          <a:xfrm>
            <a:off x="5183188" y="457201"/>
            <a:ext cx="5652153" cy="5403850"/>
          </a:xfrm>
        </p:spPr>
        <p:txBody>
          <a:bodyPr/>
          <a:lstStyle>
            <a:lvl1pPr>
              <a:defRPr sz="3200"/>
            </a:lvl1pPr>
            <a:lvl2pPr>
              <a:defRPr sz="2800" b="1"/>
            </a:lvl2pPr>
            <a:lvl3pPr>
              <a:defRPr sz="2400" b="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6411D2F5-DB36-4943-8A14-96AFC488306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06C07D4-6597-444C-9EFD-62021AE7618C}"/>
              </a:ext>
            </a:extLst>
          </p:cNvPr>
          <p:cNvSpPr>
            <a:spLocks noGrp="1"/>
          </p:cNvSpPr>
          <p:nvPr>
            <p:ph type="dt" sz="half" idx="10"/>
          </p:nvPr>
        </p:nvSpPr>
        <p:spPr/>
        <p:txBody>
          <a:bodyPr/>
          <a:lstStyle/>
          <a:p>
            <a:fld id="{B5898F52-2787-4BA2-BBBC-9395E9F86D50}" type="datetimeFigureOut">
              <a:rPr lang="en-US" smtClean="0"/>
              <a:t>11/12/2024</a:t>
            </a:fld>
            <a:endParaRPr lang="en-US"/>
          </a:p>
        </p:txBody>
      </p:sp>
      <p:sp>
        <p:nvSpPr>
          <p:cNvPr id="6" name="Footer Placeholder 5">
            <a:extLst>
              <a:ext uri="{FF2B5EF4-FFF2-40B4-BE49-F238E27FC236}">
                <a16:creationId xmlns:a16="http://schemas.microsoft.com/office/drawing/2014/main" id="{712D0D2C-70E8-4A24-9727-BEAF10B17D6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0D9E0F6-7216-48A1-8BCA-770C6DE3875B}"/>
              </a:ext>
            </a:extLst>
          </p:cNvPr>
          <p:cNvSpPr>
            <a:spLocks noGrp="1"/>
          </p:cNvSpPr>
          <p:nvPr>
            <p:ph type="sldNum" sz="quarter" idx="12"/>
          </p:nvPr>
        </p:nvSpPr>
        <p:spPr/>
        <p:txBody>
          <a:bodyPr/>
          <a:lstStyle/>
          <a:p>
            <a:fld id="{4C8B8A27-DF03-4546-BA93-21C967D57E5C}" type="slidenum">
              <a:rPr lang="en-US" smtClean="0"/>
              <a:t>‹#›</a:t>
            </a:fld>
            <a:endParaRPr lang="en-US"/>
          </a:p>
        </p:txBody>
      </p:sp>
    </p:spTree>
    <p:extLst>
      <p:ext uri="{BB962C8B-B14F-4D97-AF65-F5344CB8AC3E}">
        <p14:creationId xmlns:p14="http://schemas.microsoft.com/office/powerpoint/2010/main" val="19907792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4CBEBD-5F1A-4111-A7F2-1CE82C9A69D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00517FB-4008-4F68-B193-482971BA720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2606C5F-0885-458F-9B21-47E60171BF0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4886F2E-B752-4D78-8DC4-C96A1A00E670}"/>
              </a:ext>
            </a:extLst>
          </p:cNvPr>
          <p:cNvSpPr>
            <a:spLocks noGrp="1"/>
          </p:cNvSpPr>
          <p:nvPr>
            <p:ph type="dt" sz="half" idx="10"/>
          </p:nvPr>
        </p:nvSpPr>
        <p:spPr/>
        <p:txBody>
          <a:bodyPr/>
          <a:lstStyle/>
          <a:p>
            <a:fld id="{B5898F52-2787-4BA2-BBBC-9395E9F86D50}" type="datetimeFigureOut">
              <a:rPr lang="en-US" smtClean="0"/>
              <a:t>11/12/2024</a:t>
            </a:fld>
            <a:endParaRPr lang="en-US"/>
          </a:p>
        </p:txBody>
      </p:sp>
      <p:sp>
        <p:nvSpPr>
          <p:cNvPr id="6" name="Footer Placeholder 5">
            <a:extLst>
              <a:ext uri="{FF2B5EF4-FFF2-40B4-BE49-F238E27FC236}">
                <a16:creationId xmlns:a16="http://schemas.microsoft.com/office/drawing/2014/main" id="{4FC37751-8BB8-4224-870A-A2953E76073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242CE94-BD7E-44B3-9B5E-67D4BD317E99}"/>
              </a:ext>
            </a:extLst>
          </p:cNvPr>
          <p:cNvSpPr>
            <a:spLocks noGrp="1"/>
          </p:cNvSpPr>
          <p:nvPr>
            <p:ph type="sldNum" sz="quarter" idx="12"/>
          </p:nvPr>
        </p:nvSpPr>
        <p:spPr/>
        <p:txBody>
          <a:bodyPr/>
          <a:lstStyle/>
          <a:p>
            <a:fld id="{4C8B8A27-DF03-4546-BA93-21C967D57E5C}" type="slidenum">
              <a:rPr lang="en-US" smtClean="0"/>
              <a:t>‹#›</a:t>
            </a:fld>
            <a:endParaRPr lang="en-US"/>
          </a:p>
        </p:txBody>
      </p:sp>
    </p:spTree>
    <p:extLst>
      <p:ext uri="{BB962C8B-B14F-4D97-AF65-F5344CB8AC3E}">
        <p14:creationId xmlns:p14="http://schemas.microsoft.com/office/powerpoint/2010/main" val="36746685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71AFD227-869A-489C-A9B5-3F0498DF3C0C}"/>
              </a:ext>
            </a:extLst>
          </p:cNvPr>
          <p:cNvGrpSpPr/>
          <p:nvPr/>
        </p:nvGrpSpPr>
        <p:grpSpPr>
          <a:xfrm>
            <a:off x="11096450" y="13394"/>
            <a:ext cx="494218" cy="6814823"/>
            <a:chOff x="11096450" y="13394"/>
            <a:chExt cx="494218" cy="6814823"/>
          </a:xfrm>
          <a:solidFill>
            <a:schemeClr val="bg2">
              <a:lumMod val="90000"/>
            </a:schemeClr>
          </a:solidFill>
        </p:grpSpPr>
        <p:sp>
          <p:nvSpPr>
            <p:cNvPr id="8" name="Freeform 8">
              <a:extLst>
                <a:ext uri="{FF2B5EF4-FFF2-40B4-BE49-F238E27FC236}">
                  <a16:creationId xmlns:a16="http://schemas.microsoft.com/office/drawing/2014/main" id="{62704B34-199B-4964-9C78-3AB9735915AA}"/>
                </a:ext>
              </a:extLst>
            </p:cNvPr>
            <p:cNvSpPr>
              <a:spLocks/>
            </p:cNvSpPr>
            <p:nvPr/>
          </p:nvSpPr>
          <p:spPr bwMode="auto">
            <a:xfrm rot="5400000">
              <a:off x="11108009" y="6718576"/>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9" name="Freeform 10">
              <a:extLst>
                <a:ext uri="{FF2B5EF4-FFF2-40B4-BE49-F238E27FC236}">
                  <a16:creationId xmlns:a16="http://schemas.microsoft.com/office/drawing/2014/main" id="{8B1E8DB8-017D-454E-849F-EE5742849FD4}"/>
                </a:ext>
              </a:extLst>
            </p:cNvPr>
            <p:cNvSpPr>
              <a:spLocks/>
            </p:cNvSpPr>
            <p:nvPr/>
          </p:nvSpPr>
          <p:spPr bwMode="auto">
            <a:xfrm rot="5400000">
              <a:off x="11475034" y="77813"/>
              <a:ext cx="138242" cy="88130"/>
            </a:xfrm>
            <a:custGeom>
              <a:avLst/>
              <a:gdLst>
                <a:gd name="T0" fmla="*/ 22 w 42"/>
                <a:gd name="T1" fmla="*/ 0 h 29"/>
                <a:gd name="T2" fmla="*/ 14 w 42"/>
                <a:gd name="T3" fmla="*/ 25 h 29"/>
                <a:gd name="T4" fmla="*/ 22 w 42"/>
                <a:gd name="T5" fmla="*/ 0 h 29"/>
              </a:gdLst>
              <a:ahLst/>
              <a:cxnLst>
                <a:cxn ang="0">
                  <a:pos x="T0" y="T1"/>
                </a:cxn>
                <a:cxn ang="0">
                  <a:pos x="T2" y="T3"/>
                </a:cxn>
                <a:cxn ang="0">
                  <a:pos x="T4" y="T5"/>
                </a:cxn>
              </a:cxnLst>
              <a:rect l="0" t="0" r="r" b="b"/>
              <a:pathLst>
                <a:path w="42" h="29">
                  <a:moveTo>
                    <a:pt x="22" y="0"/>
                  </a:moveTo>
                  <a:cubicBezTo>
                    <a:pt x="42" y="7"/>
                    <a:pt x="28" y="29"/>
                    <a:pt x="14" y="25"/>
                  </a:cubicBezTo>
                  <a:cubicBezTo>
                    <a:pt x="0" y="18"/>
                    <a:pt x="8" y="1"/>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0" name="Freeform 15">
              <a:extLst>
                <a:ext uri="{FF2B5EF4-FFF2-40B4-BE49-F238E27FC236}">
                  <a16:creationId xmlns:a16="http://schemas.microsoft.com/office/drawing/2014/main" id="{16D80E5D-5099-41C4-A80A-1B1538C382FC}"/>
                </a:ext>
              </a:extLst>
            </p:cNvPr>
            <p:cNvSpPr>
              <a:spLocks/>
            </p:cNvSpPr>
            <p:nvPr/>
          </p:nvSpPr>
          <p:spPr bwMode="auto">
            <a:xfrm rot="5400000">
              <a:off x="11478964" y="592010"/>
              <a:ext cx="121406" cy="72626"/>
            </a:xfrm>
            <a:custGeom>
              <a:avLst/>
              <a:gdLst>
                <a:gd name="T0" fmla="*/ 16 w 37"/>
                <a:gd name="T1" fmla="*/ 0 h 24"/>
                <a:gd name="T2" fmla="*/ 11 w 37"/>
                <a:gd name="T3" fmla="*/ 24 h 24"/>
                <a:gd name="T4" fmla="*/ 16 w 37"/>
                <a:gd name="T5" fmla="*/ 0 h 24"/>
              </a:gdLst>
              <a:ahLst/>
              <a:cxnLst>
                <a:cxn ang="0">
                  <a:pos x="T0" y="T1"/>
                </a:cxn>
                <a:cxn ang="0">
                  <a:pos x="T2" y="T3"/>
                </a:cxn>
                <a:cxn ang="0">
                  <a:pos x="T4" y="T5"/>
                </a:cxn>
              </a:cxnLst>
              <a:rect l="0" t="0" r="r" b="b"/>
              <a:pathLst>
                <a:path w="37" h="24">
                  <a:moveTo>
                    <a:pt x="16" y="0"/>
                  </a:moveTo>
                  <a:cubicBezTo>
                    <a:pt x="37" y="6"/>
                    <a:pt x="30" y="20"/>
                    <a:pt x="11" y="24"/>
                  </a:cubicBezTo>
                  <a:cubicBezTo>
                    <a:pt x="0" y="17"/>
                    <a:pt x="5" y="3"/>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1" name="Freeform 18">
              <a:extLst>
                <a:ext uri="{FF2B5EF4-FFF2-40B4-BE49-F238E27FC236}">
                  <a16:creationId xmlns:a16="http://schemas.microsoft.com/office/drawing/2014/main" id="{947751E1-E2F4-467E-B547-3BD4BAB7F560}"/>
                </a:ext>
              </a:extLst>
            </p:cNvPr>
            <p:cNvSpPr>
              <a:spLocks/>
            </p:cNvSpPr>
            <p:nvPr/>
          </p:nvSpPr>
          <p:spPr bwMode="auto">
            <a:xfrm rot="5400000">
              <a:off x="11482378" y="335267"/>
              <a:ext cx="138242" cy="78339"/>
            </a:xfrm>
            <a:custGeom>
              <a:avLst/>
              <a:gdLst>
                <a:gd name="T0" fmla="*/ 6 w 42"/>
                <a:gd name="T1" fmla="*/ 6 h 26"/>
                <a:gd name="T2" fmla="*/ 21 w 42"/>
                <a:gd name="T3" fmla="*/ 26 h 26"/>
                <a:gd name="T4" fmla="*/ 6 w 42"/>
                <a:gd name="T5" fmla="*/ 6 h 26"/>
              </a:gdLst>
              <a:ahLst/>
              <a:cxnLst>
                <a:cxn ang="0">
                  <a:pos x="T0" y="T1"/>
                </a:cxn>
                <a:cxn ang="0">
                  <a:pos x="T2" y="T3"/>
                </a:cxn>
                <a:cxn ang="0">
                  <a:pos x="T4" y="T5"/>
                </a:cxn>
              </a:cxnLst>
              <a:rect l="0" t="0" r="r" b="b"/>
              <a:pathLst>
                <a:path w="42" h="26">
                  <a:moveTo>
                    <a:pt x="6" y="6"/>
                  </a:moveTo>
                  <a:cubicBezTo>
                    <a:pt x="25" y="0"/>
                    <a:pt x="42" y="17"/>
                    <a:pt x="21" y="26"/>
                  </a:cubicBezTo>
                  <a:cubicBezTo>
                    <a:pt x="9" y="26"/>
                    <a:pt x="0" y="16"/>
                    <a:pt x="6" y="6"/>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2" name="Freeform 19">
              <a:extLst>
                <a:ext uri="{FF2B5EF4-FFF2-40B4-BE49-F238E27FC236}">
                  <a16:creationId xmlns:a16="http://schemas.microsoft.com/office/drawing/2014/main" id="{55D8869B-B701-4268-9856-876345C8AE3F}"/>
                </a:ext>
              </a:extLst>
            </p:cNvPr>
            <p:cNvSpPr>
              <a:spLocks/>
            </p:cNvSpPr>
            <p:nvPr/>
          </p:nvSpPr>
          <p:spPr bwMode="auto">
            <a:xfrm rot="5400000">
              <a:off x="11407714" y="2021691"/>
              <a:ext cx="124951" cy="69362"/>
            </a:xfrm>
            <a:custGeom>
              <a:avLst/>
              <a:gdLst>
                <a:gd name="T0" fmla="*/ 16 w 38"/>
                <a:gd name="T1" fmla="*/ 0 h 23"/>
                <a:gd name="T2" fmla="*/ 10 w 38"/>
                <a:gd name="T3" fmla="*/ 23 h 23"/>
                <a:gd name="T4" fmla="*/ 16 w 38"/>
                <a:gd name="T5" fmla="*/ 0 h 23"/>
              </a:gdLst>
              <a:ahLst/>
              <a:cxnLst>
                <a:cxn ang="0">
                  <a:pos x="T0" y="T1"/>
                </a:cxn>
                <a:cxn ang="0">
                  <a:pos x="T2" y="T3"/>
                </a:cxn>
                <a:cxn ang="0">
                  <a:pos x="T4" y="T5"/>
                </a:cxn>
              </a:cxnLst>
              <a:rect l="0" t="0" r="r" b="b"/>
              <a:pathLst>
                <a:path w="38" h="23">
                  <a:moveTo>
                    <a:pt x="16" y="0"/>
                  </a:moveTo>
                  <a:cubicBezTo>
                    <a:pt x="38" y="8"/>
                    <a:pt x="31" y="18"/>
                    <a:pt x="10" y="23"/>
                  </a:cubicBezTo>
                  <a:cubicBezTo>
                    <a:pt x="0" y="16"/>
                    <a:pt x="4" y="3"/>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3" name="Freeform 20">
              <a:extLst>
                <a:ext uri="{FF2B5EF4-FFF2-40B4-BE49-F238E27FC236}">
                  <a16:creationId xmlns:a16="http://schemas.microsoft.com/office/drawing/2014/main" id="{A25CA59C-849F-4CE4-A9B0-293F98DE2C7C}"/>
                </a:ext>
              </a:extLst>
            </p:cNvPr>
            <p:cNvSpPr>
              <a:spLocks/>
            </p:cNvSpPr>
            <p:nvPr/>
          </p:nvSpPr>
          <p:spPr bwMode="auto">
            <a:xfrm rot="5400000">
              <a:off x="11414629" y="2272420"/>
              <a:ext cx="128495" cy="78339"/>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4" name="Freeform 22">
              <a:extLst>
                <a:ext uri="{FF2B5EF4-FFF2-40B4-BE49-F238E27FC236}">
                  <a16:creationId xmlns:a16="http://schemas.microsoft.com/office/drawing/2014/main" id="{FE000DB1-AAA1-4BFF-8F14-53624C2F9E0B}"/>
                </a:ext>
              </a:extLst>
            </p:cNvPr>
            <p:cNvSpPr>
              <a:spLocks/>
            </p:cNvSpPr>
            <p:nvPr/>
          </p:nvSpPr>
          <p:spPr bwMode="auto">
            <a:xfrm rot="5400000">
              <a:off x="11426398" y="1049544"/>
              <a:ext cx="150648" cy="99554"/>
            </a:xfrm>
            <a:custGeom>
              <a:avLst/>
              <a:gdLst>
                <a:gd name="T0" fmla="*/ 26 w 46"/>
                <a:gd name="T1" fmla="*/ 0 h 33"/>
                <a:gd name="T2" fmla="*/ 38 w 46"/>
                <a:gd name="T3" fmla="*/ 22 h 33"/>
                <a:gd name="T4" fmla="*/ 26 w 46"/>
                <a:gd name="T5" fmla="*/ 0 h 33"/>
              </a:gdLst>
              <a:ahLst/>
              <a:cxnLst>
                <a:cxn ang="0">
                  <a:pos x="T0" y="T1"/>
                </a:cxn>
                <a:cxn ang="0">
                  <a:pos x="T2" y="T3"/>
                </a:cxn>
                <a:cxn ang="0">
                  <a:pos x="T4" y="T5"/>
                </a:cxn>
              </a:cxnLst>
              <a:rect l="0" t="0" r="r" b="b"/>
              <a:pathLst>
                <a:path w="46" h="33">
                  <a:moveTo>
                    <a:pt x="26" y="0"/>
                  </a:moveTo>
                  <a:cubicBezTo>
                    <a:pt x="29" y="0"/>
                    <a:pt x="46" y="16"/>
                    <a:pt x="38" y="22"/>
                  </a:cubicBezTo>
                  <a:cubicBezTo>
                    <a:pt x="16" y="33"/>
                    <a:pt x="0" y="5"/>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5" name="Freeform 23">
              <a:extLst>
                <a:ext uri="{FF2B5EF4-FFF2-40B4-BE49-F238E27FC236}">
                  <a16:creationId xmlns:a16="http://schemas.microsoft.com/office/drawing/2014/main" id="{5EEFBC14-7E5B-47B2-B5E3-E90991F89191}"/>
                </a:ext>
              </a:extLst>
            </p:cNvPr>
            <p:cNvSpPr>
              <a:spLocks/>
            </p:cNvSpPr>
            <p:nvPr/>
          </p:nvSpPr>
          <p:spPr bwMode="auto">
            <a:xfrm rot="5400000">
              <a:off x="11440085" y="836978"/>
              <a:ext cx="134697" cy="81603"/>
            </a:xfrm>
            <a:custGeom>
              <a:avLst/>
              <a:gdLst>
                <a:gd name="T0" fmla="*/ 19 w 41"/>
                <a:gd name="T1" fmla="*/ 0 h 27"/>
                <a:gd name="T2" fmla="*/ 8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10"/>
                    <a:pt x="28" y="27"/>
                    <a:pt x="8" y="20"/>
                  </a:cubicBezTo>
                  <a:cubicBezTo>
                    <a:pt x="0" y="8"/>
                    <a:pt x="7" y="2"/>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6" name="Freeform 26">
              <a:extLst>
                <a:ext uri="{FF2B5EF4-FFF2-40B4-BE49-F238E27FC236}">
                  <a16:creationId xmlns:a16="http://schemas.microsoft.com/office/drawing/2014/main" id="{00AFF6E4-A34A-4FD3-8C57-BB96114822D1}"/>
                </a:ext>
              </a:extLst>
            </p:cNvPr>
            <p:cNvSpPr>
              <a:spLocks/>
            </p:cNvSpPr>
            <p:nvPr/>
          </p:nvSpPr>
          <p:spPr bwMode="auto">
            <a:xfrm rot="5400000">
              <a:off x="11427309" y="1320685"/>
              <a:ext cx="127608" cy="78339"/>
            </a:xfrm>
            <a:custGeom>
              <a:avLst/>
              <a:gdLst>
                <a:gd name="T0" fmla="*/ 24 w 39"/>
                <a:gd name="T1" fmla="*/ 0 h 26"/>
                <a:gd name="T2" fmla="*/ 20 w 39"/>
                <a:gd name="T3" fmla="*/ 25 h 26"/>
                <a:gd name="T4" fmla="*/ 24 w 39"/>
                <a:gd name="T5" fmla="*/ 0 h 26"/>
              </a:gdLst>
              <a:ahLst/>
              <a:cxnLst>
                <a:cxn ang="0">
                  <a:pos x="T0" y="T1"/>
                </a:cxn>
                <a:cxn ang="0">
                  <a:pos x="T2" y="T3"/>
                </a:cxn>
                <a:cxn ang="0">
                  <a:pos x="T4" y="T5"/>
                </a:cxn>
              </a:cxnLst>
              <a:rect l="0" t="0" r="r" b="b"/>
              <a:pathLst>
                <a:path w="39" h="26">
                  <a:moveTo>
                    <a:pt x="24" y="0"/>
                  </a:moveTo>
                  <a:cubicBezTo>
                    <a:pt x="39" y="2"/>
                    <a:pt x="36" y="26"/>
                    <a:pt x="20" y="25"/>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7" name="Freeform 27">
              <a:extLst>
                <a:ext uri="{FF2B5EF4-FFF2-40B4-BE49-F238E27FC236}">
                  <a16:creationId xmlns:a16="http://schemas.microsoft.com/office/drawing/2014/main" id="{C63A8474-C075-4441-A0B3-52286EA50093}"/>
                </a:ext>
              </a:extLst>
            </p:cNvPr>
            <p:cNvSpPr>
              <a:spLocks/>
            </p:cNvSpPr>
            <p:nvPr/>
          </p:nvSpPr>
          <p:spPr bwMode="auto">
            <a:xfrm rot="5400000">
              <a:off x="11407470" y="1778440"/>
              <a:ext cx="131153" cy="93843"/>
            </a:xfrm>
            <a:custGeom>
              <a:avLst/>
              <a:gdLst>
                <a:gd name="T0" fmla="*/ 22 w 40"/>
                <a:gd name="T1" fmla="*/ 0 h 31"/>
                <a:gd name="T2" fmla="*/ 16 w 40"/>
                <a:gd name="T3" fmla="*/ 25 h 31"/>
                <a:gd name="T4" fmla="*/ 22 w 40"/>
                <a:gd name="T5" fmla="*/ 0 h 31"/>
              </a:gdLst>
              <a:ahLst/>
              <a:cxnLst>
                <a:cxn ang="0">
                  <a:pos x="T0" y="T1"/>
                </a:cxn>
                <a:cxn ang="0">
                  <a:pos x="T2" y="T3"/>
                </a:cxn>
                <a:cxn ang="0">
                  <a:pos x="T4" y="T5"/>
                </a:cxn>
              </a:cxnLst>
              <a:rect l="0" t="0" r="r" b="b"/>
              <a:pathLst>
                <a:path w="40" h="31">
                  <a:moveTo>
                    <a:pt x="22" y="0"/>
                  </a:moveTo>
                  <a:cubicBezTo>
                    <a:pt x="39" y="3"/>
                    <a:pt x="40" y="31"/>
                    <a:pt x="16" y="25"/>
                  </a:cubicBezTo>
                  <a:cubicBezTo>
                    <a:pt x="0" y="7"/>
                    <a:pt x="13" y="4"/>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8" name="Freeform 28">
              <a:extLst>
                <a:ext uri="{FF2B5EF4-FFF2-40B4-BE49-F238E27FC236}">
                  <a16:creationId xmlns:a16="http://schemas.microsoft.com/office/drawing/2014/main" id="{35DA4698-A2ED-4512-8887-F12D3F14372A}"/>
                </a:ext>
              </a:extLst>
            </p:cNvPr>
            <p:cNvSpPr>
              <a:spLocks/>
            </p:cNvSpPr>
            <p:nvPr/>
          </p:nvSpPr>
          <p:spPr bwMode="auto">
            <a:xfrm rot="5400000">
              <a:off x="11404869" y="1535195"/>
              <a:ext cx="127608" cy="69362"/>
            </a:xfrm>
            <a:custGeom>
              <a:avLst/>
              <a:gdLst>
                <a:gd name="T0" fmla="*/ 16 w 39"/>
                <a:gd name="T1" fmla="*/ 0 h 23"/>
                <a:gd name="T2" fmla="*/ 11 w 39"/>
                <a:gd name="T3" fmla="*/ 23 h 23"/>
                <a:gd name="T4" fmla="*/ 16 w 39"/>
                <a:gd name="T5" fmla="*/ 0 h 23"/>
              </a:gdLst>
              <a:ahLst/>
              <a:cxnLst>
                <a:cxn ang="0">
                  <a:pos x="T0" y="T1"/>
                </a:cxn>
                <a:cxn ang="0">
                  <a:pos x="T2" y="T3"/>
                </a:cxn>
                <a:cxn ang="0">
                  <a:pos x="T4" y="T5"/>
                </a:cxn>
              </a:cxnLst>
              <a:rect l="0" t="0" r="r" b="b"/>
              <a:pathLst>
                <a:path w="39" h="23">
                  <a:moveTo>
                    <a:pt x="16" y="0"/>
                  </a:moveTo>
                  <a:cubicBezTo>
                    <a:pt x="39" y="7"/>
                    <a:pt x="31" y="17"/>
                    <a:pt x="11" y="23"/>
                  </a:cubicBezTo>
                  <a:cubicBezTo>
                    <a:pt x="0" y="16"/>
                    <a:pt x="4" y="2"/>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9" name="Freeform 30">
              <a:extLst>
                <a:ext uri="{FF2B5EF4-FFF2-40B4-BE49-F238E27FC236}">
                  <a16:creationId xmlns:a16="http://schemas.microsoft.com/office/drawing/2014/main" id="{3358E118-D590-4E50-B21C-6CDAA1CCAFCB}"/>
                </a:ext>
              </a:extLst>
            </p:cNvPr>
            <p:cNvSpPr>
              <a:spLocks/>
            </p:cNvSpPr>
            <p:nvPr/>
          </p:nvSpPr>
          <p:spPr bwMode="auto">
            <a:xfrm rot="5400000">
              <a:off x="11480119" y="1078297"/>
              <a:ext cx="9748" cy="5712"/>
            </a:xfrm>
            <a:custGeom>
              <a:avLst/>
              <a:gdLst>
                <a:gd name="T0" fmla="*/ 1 w 3"/>
                <a:gd name="T1" fmla="*/ 0 h 2"/>
                <a:gd name="T2" fmla="*/ 2 w 3"/>
                <a:gd name="T3" fmla="*/ 2 h 2"/>
                <a:gd name="T4" fmla="*/ 1 w 3"/>
                <a:gd name="T5" fmla="*/ 0 h 2"/>
              </a:gdLst>
              <a:ahLst/>
              <a:cxnLst>
                <a:cxn ang="0">
                  <a:pos x="T0" y="T1"/>
                </a:cxn>
                <a:cxn ang="0">
                  <a:pos x="T2" y="T3"/>
                </a:cxn>
                <a:cxn ang="0">
                  <a:pos x="T4" y="T5"/>
                </a:cxn>
              </a:cxnLst>
              <a:rect l="0" t="0" r="r" b="b"/>
              <a:pathLst>
                <a:path w="3" h="2">
                  <a:moveTo>
                    <a:pt x="1" y="0"/>
                  </a:moveTo>
                  <a:cubicBezTo>
                    <a:pt x="2" y="1"/>
                    <a:pt x="3" y="2"/>
                    <a:pt x="2" y="2"/>
                  </a:cubicBezTo>
                  <a:cubicBezTo>
                    <a:pt x="1" y="2"/>
                    <a:pt x="0" y="1"/>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0" name="Freeform 43">
              <a:extLst>
                <a:ext uri="{FF2B5EF4-FFF2-40B4-BE49-F238E27FC236}">
                  <a16:creationId xmlns:a16="http://schemas.microsoft.com/office/drawing/2014/main" id="{F1EE889E-60FF-423F-ADCB-6CBEE853A040}"/>
                </a:ext>
              </a:extLst>
            </p:cNvPr>
            <p:cNvSpPr>
              <a:spLocks/>
            </p:cNvSpPr>
            <p:nvPr/>
          </p:nvSpPr>
          <p:spPr bwMode="auto">
            <a:xfrm rot="5400000">
              <a:off x="11194111" y="860614"/>
              <a:ext cx="143559" cy="75075"/>
            </a:xfrm>
            <a:custGeom>
              <a:avLst/>
              <a:gdLst>
                <a:gd name="T0" fmla="*/ 28 w 44"/>
                <a:gd name="T1" fmla="*/ 0 h 25"/>
                <a:gd name="T2" fmla="*/ 25 w 44"/>
                <a:gd name="T3" fmla="*/ 25 h 25"/>
                <a:gd name="T4" fmla="*/ 28 w 44"/>
                <a:gd name="T5" fmla="*/ 0 h 25"/>
              </a:gdLst>
              <a:ahLst/>
              <a:cxnLst>
                <a:cxn ang="0">
                  <a:pos x="T0" y="T1"/>
                </a:cxn>
                <a:cxn ang="0">
                  <a:pos x="T2" y="T3"/>
                </a:cxn>
                <a:cxn ang="0">
                  <a:pos x="T4" y="T5"/>
                </a:cxn>
              </a:cxnLst>
              <a:rect l="0" t="0" r="r" b="b"/>
              <a:pathLst>
                <a:path w="44" h="25">
                  <a:moveTo>
                    <a:pt x="28" y="0"/>
                  </a:moveTo>
                  <a:cubicBezTo>
                    <a:pt x="44" y="2"/>
                    <a:pt x="38" y="22"/>
                    <a:pt x="25" y="25"/>
                  </a:cubicBezTo>
                  <a:cubicBezTo>
                    <a:pt x="0" y="25"/>
                    <a:pt x="9" y="5"/>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1" name="Freeform 51">
              <a:extLst>
                <a:ext uri="{FF2B5EF4-FFF2-40B4-BE49-F238E27FC236}">
                  <a16:creationId xmlns:a16="http://schemas.microsoft.com/office/drawing/2014/main" id="{A4AA0634-0A7C-4A35-8EB7-775200F129FD}"/>
                </a:ext>
              </a:extLst>
            </p:cNvPr>
            <p:cNvSpPr>
              <a:spLocks/>
            </p:cNvSpPr>
            <p:nvPr/>
          </p:nvSpPr>
          <p:spPr bwMode="auto">
            <a:xfrm rot="5400000">
              <a:off x="11167080" y="1015030"/>
              <a:ext cx="115202" cy="90579"/>
            </a:xfrm>
            <a:custGeom>
              <a:avLst/>
              <a:gdLst>
                <a:gd name="T0" fmla="*/ 19 w 35"/>
                <a:gd name="T1" fmla="*/ 0 h 30"/>
                <a:gd name="T2" fmla="*/ 33 w 35"/>
                <a:gd name="T3" fmla="*/ 15 h 30"/>
                <a:gd name="T4" fmla="*/ 25 w 35"/>
                <a:gd name="T5" fmla="*/ 19 h 30"/>
                <a:gd name="T6" fmla="*/ 19 w 35"/>
                <a:gd name="T7" fmla="*/ 0 h 30"/>
              </a:gdLst>
              <a:ahLst/>
              <a:cxnLst>
                <a:cxn ang="0">
                  <a:pos x="T0" y="T1"/>
                </a:cxn>
                <a:cxn ang="0">
                  <a:pos x="T2" y="T3"/>
                </a:cxn>
                <a:cxn ang="0">
                  <a:pos x="T4" y="T5"/>
                </a:cxn>
                <a:cxn ang="0">
                  <a:pos x="T6" y="T7"/>
                </a:cxn>
              </a:cxnLst>
              <a:rect l="0" t="0" r="r" b="b"/>
              <a:pathLst>
                <a:path w="35" h="30">
                  <a:moveTo>
                    <a:pt x="19" y="0"/>
                  </a:moveTo>
                  <a:cubicBezTo>
                    <a:pt x="26" y="0"/>
                    <a:pt x="35" y="8"/>
                    <a:pt x="33" y="15"/>
                  </a:cubicBezTo>
                  <a:cubicBezTo>
                    <a:pt x="30" y="12"/>
                    <a:pt x="27" y="17"/>
                    <a:pt x="25" y="19"/>
                  </a:cubicBezTo>
                  <a:cubicBezTo>
                    <a:pt x="7" y="30"/>
                    <a:pt x="0" y="5"/>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2" name="Freeform 52">
              <a:extLst>
                <a:ext uri="{FF2B5EF4-FFF2-40B4-BE49-F238E27FC236}">
                  <a16:creationId xmlns:a16="http://schemas.microsoft.com/office/drawing/2014/main" id="{EBA21558-CAC3-445C-8882-5D4A0C6D2A0E}"/>
                </a:ext>
              </a:extLst>
            </p:cNvPr>
            <p:cNvSpPr>
              <a:spLocks/>
            </p:cNvSpPr>
            <p:nvPr/>
          </p:nvSpPr>
          <p:spPr bwMode="auto">
            <a:xfrm rot="5400000">
              <a:off x="11164085" y="450599"/>
              <a:ext cx="118747" cy="81603"/>
            </a:xfrm>
            <a:custGeom>
              <a:avLst/>
              <a:gdLst>
                <a:gd name="T0" fmla="*/ 21 w 36"/>
                <a:gd name="T1" fmla="*/ 0 h 27"/>
                <a:gd name="T2" fmla="*/ 22 w 36"/>
                <a:gd name="T3" fmla="*/ 27 h 27"/>
                <a:gd name="T4" fmla="*/ 21 w 36"/>
                <a:gd name="T5" fmla="*/ 0 h 27"/>
              </a:gdLst>
              <a:ahLst/>
              <a:cxnLst>
                <a:cxn ang="0">
                  <a:pos x="T0" y="T1"/>
                </a:cxn>
                <a:cxn ang="0">
                  <a:pos x="T2" y="T3"/>
                </a:cxn>
                <a:cxn ang="0">
                  <a:pos x="T4" y="T5"/>
                </a:cxn>
              </a:cxnLst>
              <a:rect l="0" t="0" r="r" b="b"/>
              <a:pathLst>
                <a:path w="36" h="27">
                  <a:moveTo>
                    <a:pt x="21" y="0"/>
                  </a:moveTo>
                  <a:cubicBezTo>
                    <a:pt x="33" y="3"/>
                    <a:pt x="36" y="23"/>
                    <a:pt x="22" y="27"/>
                  </a:cubicBezTo>
                  <a:cubicBezTo>
                    <a:pt x="3" y="25"/>
                    <a:pt x="0" y="1"/>
                    <a:pt x="2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3" name="Freeform 53">
              <a:extLst>
                <a:ext uri="{FF2B5EF4-FFF2-40B4-BE49-F238E27FC236}">
                  <a16:creationId xmlns:a16="http://schemas.microsoft.com/office/drawing/2014/main" id="{2E9415F1-5D31-4C25-9E26-203EEF500877}"/>
                </a:ext>
              </a:extLst>
            </p:cNvPr>
            <p:cNvSpPr>
              <a:spLocks/>
            </p:cNvSpPr>
            <p:nvPr/>
          </p:nvSpPr>
          <p:spPr bwMode="auto">
            <a:xfrm rot="5400000">
              <a:off x="11155166" y="1253803"/>
              <a:ext cx="127608" cy="79154"/>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4" name="Freeform 54">
              <a:extLst>
                <a:ext uri="{FF2B5EF4-FFF2-40B4-BE49-F238E27FC236}">
                  <a16:creationId xmlns:a16="http://schemas.microsoft.com/office/drawing/2014/main" id="{622FC1F6-879A-45BA-8752-08020C39CE29}"/>
                </a:ext>
              </a:extLst>
            </p:cNvPr>
            <p:cNvSpPr>
              <a:spLocks/>
            </p:cNvSpPr>
            <p:nvPr/>
          </p:nvSpPr>
          <p:spPr bwMode="auto">
            <a:xfrm rot="5400000">
              <a:off x="11141013" y="614227"/>
              <a:ext cx="134697" cy="105266"/>
            </a:xfrm>
            <a:custGeom>
              <a:avLst/>
              <a:gdLst>
                <a:gd name="T0" fmla="*/ 28 w 41"/>
                <a:gd name="T1" fmla="*/ 2 h 35"/>
                <a:gd name="T2" fmla="*/ 40 w 41"/>
                <a:gd name="T3" fmla="*/ 21 h 35"/>
                <a:gd name="T4" fmla="*/ 28 w 41"/>
                <a:gd name="T5" fmla="*/ 2 h 35"/>
              </a:gdLst>
              <a:ahLst/>
              <a:cxnLst>
                <a:cxn ang="0">
                  <a:pos x="T0" y="T1"/>
                </a:cxn>
                <a:cxn ang="0">
                  <a:pos x="T2" y="T3"/>
                </a:cxn>
                <a:cxn ang="0">
                  <a:pos x="T4" y="T5"/>
                </a:cxn>
              </a:cxnLst>
              <a:rect l="0" t="0" r="r" b="b"/>
              <a:pathLst>
                <a:path w="41" h="35">
                  <a:moveTo>
                    <a:pt x="28" y="2"/>
                  </a:moveTo>
                  <a:cubicBezTo>
                    <a:pt x="37" y="0"/>
                    <a:pt x="41" y="13"/>
                    <a:pt x="40" y="21"/>
                  </a:cubicBezTo>
                  <a:cubicBezTo>
                    <a:pt x="22" y="35"/>
                    <a:pt x="0" y="10"/>
                    <a:pt x="28"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5" name="Freeform 55">
              <a:extLst>
                <a:ext uri="{FF2B5EF4-FFF2-40B4-BE49-F238E27FC236}">
                  <a16:creationId xmlns:a16="http://schemas.microsoft.com/office/drawing/2014/main" id="{BA09826C-58E2-48C5-9666-333326C2CA44}"/>
                </a:ext>
              </a:extLst>
            </p:cNvPr>
            <p:cNvSpPr>
              <a:spLocks/>
            </p:cNvSpPr>
            <p:nvPr/>
          </p:nvSpPr>
          <p:spPr bwMode="auto">
            <a:xfrm rot="5400000">
              <a:off x="11155026" y="1463404"/>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6" name="Freeform 56">
              <a:extLst>
                <a:ext uri="{FF2B5EF4-FFF2-40B4-BE49-F238E27FC236}">
                  <a16:creationId xmlns:a16="http://schemas.microsoft.com/office/drawing/2014/main" id="{A6D3555F-4EA1-4EA7-9D08-2D75CE51927B}"/>
                </a:ext>
              </a:extLst>
            </p:cNvPr>
            <p:cNvSpPr>
              <a:spLocks/>
            </p:cNvSpPr>
            <p:nvPr/>
          </p:nvSpPr>
          <p:spPr bwMode="auto">
            <a:xfrm rot="5400000">
              <a:off x="11101585" y="2335317"/>
              <a:ext cx="128495" cy="72626"/>
            </a:xfrm>
            <a:custGeom>
              <a:avLst/>
              <a:gdLst>
                <a:gd name="T0" fmla="*/ 21 w 39"/>
                <a:gd name="T1" fmla="*/ 0 h 24"/>
                <a:gd name="T2" fmla="*/ 22 w 39"/>
                <a:gd name="T3" fmla="*/ 24 h 24"/>
                <a:gd name="T4" fmla="*/ 21 w 39"/>
                <a:gd name="T5" fmla="*/ 0 h 24"/>
              </a:gdLst>
              <a:ahLst/>
              <a:cxnLst>
                <a:cxn ang="0">
                  <a:pos x="T0" y="T1"/>
                </a:cxn>
                <a:cxn ang="0">
                  <a:pos x="T2" y="T3"/>
                </a:cxn>
                <a:cxn ang="0">
                  <a:pos x="T4" y="T5"/>
                </a:cxn>
              </a:cxnLst>
              <a:rect l="0" t="0" r="r" b="b"/>
              <a:pathLst>
                <a:path w="39" h="24">
                  <a:moveTo>
                    <a:pt x="21" y="0"/>
                  </a:moveTo>
                  <a:cubicBezTo>
                    <a:pt x="37" y="0"/>
                    <a:pt x="39" y="23"/>
                    <a:pt x="22" y="24"/>
                  </a:cubicBezTo>
                  <a:cubicBezTo>
                    <a:pt x="7" y="22"/>
                    <a:pt x="0" y="5"/>
                    <a:pt x="2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7" name="Freeform 57">
              <a:extLst>
                <a:ext uri="{FF2B5EF4-FFF2-40B4-BE49-F238E27FC236}">
                  <a16:creationId xmlns:a16="http://schemas.microsoft.com/office/drawing/2014/main" id="{60FA20E8-EDAA-4310-B870-97807901AC18}"/>
                </a:ext>
              </a:extLst>
            </p:cNvPr>
            <p:cNvSpPr>
              <a:spLocks/>
            </p:cNvSpPr>
            <p:nvPr/>
          </p:nvSpPr>
          <p:spPr bwMode="auto">
            <a:xfrm rot="5400000">
              <a:off x="11141175" y="1673149"/>
              <a:ext cx="140901" cy="93843"/>
            </a:xfrm>
            <a:custGeom>
              <a:avLst/>
              <a:gdLst>
                <a:gd name="T0" fmla="*/ 27 w 43"/>
                <a:gd name="T1" fmla="*/ 3 h 31"/>
                <a:gd name="T2" fmla="*/ 40 w 43"/>
                <a:gd name="T3" fmla="*/ 23 h 31"/>
                <a:gd name="T4" fmla="*/ 27 w 43"/>
                <a:gd name="T5" fmla="*/ 3 h 31"/>
              </a:gdLst>
              <a:ahLst/>
              <a:cxnLst>
                <a:cxn ang="0">
                  <a:pos x="T0" y="T1"/>
                </a:cxn>
                <a:cxn ang="0">
                  <a:pos x="T2" y="T3"/>
                </a:cxn>
                <a:cxn ang="0">
                  <a:pos x="T4" y="T5"/>
                </a:cxn>
              </a:cxnLst>
              <a:rect l="0" t="0" r="r" b="b"/>
              <a:pathLst>
                <a:path w="43" h="31">
                  <a:moveTo>
                    <a:pt x="27" y="3"/>
                  </a:moveTo>
                  <a:cubicBezTo>
                    <a:pt x="35" y="0"/>
                    <a:pt x="43" y="17"/>
                    <a:pt x="40" y="23"/>
                  </a:cubicBezTo>
                  <a:cubicBezTo>
                    <a:pt x="21" y="31"/>
                    <a:pt x="0" y="15"/>
                    <a:pt x="27"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8" name="Freeform 59">
              <a:extLst>
                <a:ext uri="{FF2B5EF4-FFF2-40B4-BE49-F238E27FC236}">
                  <a16:creationId xmlns:a16="http://schemas.microsoft.com/office/drawing/2014/main" id="{F5552AA2-C2AB-4D59-B6EF-E8E5EE110E52}"/>
                </a:ext>
              </a:extLst>
            </p:cNvPr>
            <p:cNvSpPr>
              <a:spLocks/>
            </p:cNvSpPr>
            <p:nvPr/>
          </p:nvSpPr>
          <p:spPr bwMode="auto">
            <a:xfrm rot="5400000">
              <a:off x="11120625" y="255502"/>
              <a:ext cx="124063" cy="78339"/>
            </a:xfrm>
            <a:custGeom>
              <a:avLst/>
              <a:gdLst>
                <a:gd name="T0" fmla="*/ 22 w 38"/>
                <a:gd name="T1" fmla="*/ 0 h 26"/>
                <a:gd name="T2" fmla="*/ 18 w 38"/>
                <a:gd name="T3" fmla="*/ 26 h 26"/>
                <a:gd name="T4" fmla="*/ 22 w 38"/>
                <a:gd name="T5" fmla="*/ 0 h 26"/>
              </a:gdLst>
              <a:ahLst/>
              <a:cxnLst>
                <a:cxn ang="0">
                  <a:pos x="T0" y="T1"/>
                </a:cxn>
                <a:cxn ang="0">
                  <a:pos x="T2" y="T3"/>
                </a:cxn>
                <a:cxn ang="0">
                  <a:pos x="T4" y="T5"/>
                </a:cxn>
              </a:cxnLst>
              <a:rect l="0" t="0" r="r" b="b"/>
              <a:pathLst>
                <a:path w="38" h="26">
                  <a:moveTo>
                    <a:pt x="22" y="0"/>
                  </a:moveTo>
                  <a:cubicBezTo>
                    <a:pt x="38" y="3"/>
                    <a:pt x="33" y="25"/>
                    <a:pt x="18" y="26"/>
                  </a:cubicBezTo>
                  <a:cubicBezTo>
                    <a:pt x="0" y="20"/>
                    <a:pt x="6" y="3"/>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9" name="Freeform 60">
              <a:extLst>
                <a:ext uri="{FF2B5EF4-FFF2-40B4-BE49-F238E27FC236}">
                  <a16:creationId xmlns:a16="http://schemas.microsoft.com/office/drawing/2014/main" id="{0BA267D0-8F6B-4803-B948-70E29B4587EB}"/>
                </a:ext>
              </a:extLst>
            </p:cNvPr>
            <p:cNvSpPr>
              <a:spLocks/>
            </p:cNvSpPr>
            <p:nvPr/>
          </p:nvSpPr>
          <p:spPr bwMode="auto">
            <a:xfrm rot="5400000">
              <a:off x="11115856" y="1902943"/>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4"/>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0" name="Freeform 61">
              <a:extLst>
                <a:ext uri="{FF2B5EF4-FFF2-40B4-BE49-F238E27FC236}">
                  <a16:creationId xmlns:a16="http://schemas.microsoft.com/office/drawing/2014/main" id="{86E372A3-B9F4-4FEE-8B96-D9AD879E214E}"/>
                </a:ext>
              </a:extLst>
            </p:cNvPr>
            <p:cNvSpPr>
              <a:spLocks/>
            </p:cNvSpPr>
            <p:nvPr/>
          </p:nvSpPr>
          <p:spPr bwMode="auto">
            <a:xfrm rot="5400000">
              <a:off x="11082153" y="2137303"/>
              <a:ext cx="137356" cy="99554"/>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5"/>
                    <a:pt x="16" y="0"/>
                    <a:pt x="25"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1" name="Freeform 5">
              <a:extLst>
                <a:ext uri="{FF2B5EF4-FFF2-40B4-BE49-F238E27FC236}">
                  <a16:creationId xmlns:a16="http://schemas.microsoft.com/office/drawing/2014/main" id="{FF0C4564-5DA6-4224-A8B7-85CE1323DE8F}"/>
                </a:ext>
              </a:extLst>
            </p:cNvPr>
            <p:cNvSpPr>
              <a:spLocks/>
            </p:cNvSpPr>
            <p:nvPr/>
          </p:nvSpPr>
          <p:spPr bwMode="auto">
            <a:xfrm rot="5400000">
              <a:off x="11410824" y="2818299"/>
              <a:ext cx="121406" cy="81603"/>
            </a:xfrm>
            <a:custGeom>
              <a:avLst/>
              <a:gdLst>
                <a:gd name="T0" fmla="*/ 20 w 37"/>
                <a:gd name="T1" fmla="*/ 1 h 27"/>
                <a:gd name="T2" fmla="*/ 22 w 37"/>
                <a:gd name="T3" fmla="*/ 27 h 27"/>
                <a:gd name="T4" fmla="*/ 20 w 37"/>
                <a:gd name="T5" fmla="*/ 1 h 27"/>
              </a:gdLst>
              <a:ahLst/>
              <a:cxnLst>
                <a:cxn ang="0">
                  <a:pos x="T0" y="T1"/>
                </a:cxn>
                <a:cxn ang="0">
                  <a:pos x="T2" y="T3"/>
                </a:cxn>
                <a:cxn ang="0">
                  <a:pos x="T4" y="T5"/>
                </a:cxn>
              </a:cxnLst>
              <a:rect l="0" t="0" r="r" b="b"/>
              <a:pathLst>
                <a:path w="37" h="27">
                  <a:moveTo>
                    <a:pt x="20" y="1"/>
                  </a:moveTo>
                  <a:cubicBezTo>
                    <a:pt x="31" y="1"/>
                    <a:pt x="37" y="24"/>
                    <a:pt x="22" y="27"/>
                  </a:cubicBezTo>
                  <a:cubicBezTo>
                    <a:pt x="2" y="27"/>
                    <a:pt x="0" y="0"/>
                    <a:pt x="2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2" name="Freeform 6">
              <a:extLst>
                <a:ext uri="{FF2B5EF4-FFF2-40B4-BE49-F238E27FC236}">
                  <a16:creationId xmlns:a16="http://schemas.microsoft.com/office/drawing/2014/main" id="{19F31D0D-C43D-4BB0-A13C-9524B84117D4}"/>
                </a:ext>
              </a:extLst>
            </p:cNvPr>
            <p:cNvSpPr>
              <a:spLocks/>
            </p:cNvSpPr>
            <p:nvPr/>
          </p:nvSpPr>
          <p:spPr bwMode="auto">
            <a:xfrm rot="5400000">
              <a:off x="11391700" y="5088176"/>
              <a:ext cx="124063" cy="87315"/>
            </a:xfrm>
            <a:custGeom>
              <a:avLst/>
              <a:gdLst>
                <a:gd name="T0" fmla="*/ 12 w 38"/>
                <a:gd name="T1" fmla="*/ 3 h 29"/>
                <a:gd name="T2" fmla="*/ 15 w 38"/>
                <a:gd name="T3" fmla="*/ 29 h 29"/>
                <a:gd name="T4" fmla="*/ 12 w 38"/>
                <a:gd name="T5" fmla="*/ 3 h 29"/>
              </a:gdLst>
              <a:ahLst/>
              <a:cxnLst>
                <a:cxn ang="0">
                  <a:pos x="T0" y="T1"/>
                </a:cxn>
                <a:cxn ang="0">
                  <a:pos x="T2" y="T3"/>
                </a:cxn>
                <a:cxn ang="0">
                  <a:pos x="T4" y="T5"/>
                </a:cxn>
              </a:cxnLst>
              <a:rect l="0" t="0" r="r" b="b"/>
              <a:pathLst>
                <a:path w="38" h="29">
                  <a:moveTo>
                    <a:pt x="12" y="3"/>
                  </a:moveTo>
                  <a:cubicBezTo>
                    <a:pt x="34" y="0"/>
                    <a:pt x="38" y="26"/>
                    <a:pt x="15" y="29"/>
                  </a:cubicBezTo>
                  <a:cubicBezTo>
                    <a:pt x="4" y="23"/>
                    <a:pt x="0" y="9"/>
                    <a:pt x="12"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3" name="Freeform 7">
              <a:extLst>
                <a:ext uri="{FF2B5EF4-FFF2-40B4-BE49-F238E27FC236}">
                  <a16:creationId xmlns:a16="http://schemas.microsoft.com/office/drawing/2014/main" id="{6B32FB03-B0FE-4731-BE41-C59AFB49FBF5}"/>
                </a:ext>
              </a:extLst>
            </p:cNvPr>
            <p:cNvSpPr>
              <a:spLocks/>
            </p:cNvSpPr>
            <p:nvPr/>
          </p:nvSpPr>
          <p:spPr bwMode="auto">
            <a:xfrm rot="5400000">
              <a:off x="11371127" y="2531128"/>
              <a:ext cx="138242" cy="100371"/>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6"/>
                    <a:pt x="15" y="0"/>
                    <a:pt x="25"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4" name="Freeform 8">
              <a:extLst>
                <a:ext uri="{FF2B5EF4-FFF2-40B4-BE49-F238E27FC236}">
                  <a16:creationId xmlns:a16="http://schemas.microsoft.com/office/drawing/2014/main" id="{BDD5B6F0-1E17-4DCD-AE5F-ED8C48892FEF}"/>
                </a:ext>
              </a:extLst>
            </p:cNvPr>
            <p:cNvSpPr>
              <a:spLocks/>
            </p:cNvSpPr>
            <p:nvPr/>
          </p:nvSpPr>
          <p:spPr bwMode="auto">
            <a:xfrm rot="5400000">
              <a:off x="11401349" y="4735882"/>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5" name="Freeform 9">
              <a:extLst>
                <a:ext uri="{FF2B5EF4-FFF2-40B4-BE49-F238E27FC236}">
                  <a16:creationId xmlns:a16="http://schemas.microsoft.com/office/drawing/2014/main" id="{0290BE17-E89B-4AF9-B3F6-AF4884D52467}"/>
                </a:ext>
              </a:extLst>
            </p:cNvPr>
            <p:cNvSpPr>
              <a:spLocks/>
            </p:cNvSpPr>
            <p:nvPr/>
          </p:nvSpPr>
          <p:spPr bwMode="auto">
            <a:xfrm rot="5400000">
              <a:off x="11409487" y="4455410"/>
              <a:ext cx="121406" cy="88130"/>
            </a:xfrm>
            <a:custGeom>
              <a:avLst/>
              <a:gdLst>
                <a:gd name="T0" fmla="*/ 18 w 37"/>
                <a:gd name="T1" fmla="*/ 4 h 29"/>
                <a:gd name="T2" fmla="*/ 22 w 37"/>
                <a:gd name="T3" fmla="*/ 29 h 29"/>
                <a:gd name="T4" fmla="*/ 18 w 37"/>
                <a:gd name="T5" fmla="*/ 4 h 29"/>
              </a:gdLst>
              <a:ahLst/>
              <a:cxnLst>
                <a:cxn ang="0">
                  <a:pos x="T0" y="T1"/>
                </a:cxn>
                <a:cxn ang="0">
                  <a:pos x="T2" y="T3"/>
                </a:cxn>
                <a:cxn ang="0">
                  <a:pos x="T4" y="T5"/>
                </a:cxn>
              </a:cxnLst>
              <a:rect l="0" t="0" r="r" b="b"/>
              <a:pathLst>
                <a:path w="37" h="29">
                  <a:moveTo>
                    <a:pt x="18" y="4"/>
                  </a:moveTo>
                  <a:cubicBezTo>
                    <a:pt x="35" y="0"/>
                    <a:pt x="37" y="28"/>
                    <a:pt x="22" y="29"/>
                  </a:cubicBezTo>
                  <a:cubicBezTo>
                    <a:pt x="7" y="28"/>
                    <a:pt x="0" y="14"/>
                    <a:pt x="18"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6" name="Freeform 11">
              <a:extLst>
                <a:ext uri="{FF2B5EF4-FFF2-40B4-BE49-F238E27FC236}">
                  <a16:creationId xmlns:a16="http://schemas.microsoft.com/office/drawing/2014/main" id="{85F63089-F77F-4F02-8417-AAC1847FBCA7}"/>
                </a:ext>
              </a:extLst>
            </p:cNvPr>
            <p:cNvSpPr>
              <a:spLocks/>
            </p:cNvSpPr>
            <p:nvPr/>
          </p:nvSpPr>
          <p:spPr bwMode="auto">
            <a:xfrm rot="5400000">
              <a:off x="11369848" y="4194178"/>
              <a:ext cx="143559" cy="102819"/>
            </a:xfrm>
            <a:custGeom>
              <a:avLst/>
              <a:gdLst>
                <a:gd name="T0" fmla="*/ 31 w 44"/>
                <a:gd name="T1" fmla="*/ 1 h 34"/>
                <a:gd name="T2" fmla="*/ 42 w 44"/>
                <a:gd name="T3" fmla="*/ 19 h 34"/>
                <a:gd name="T4" fmla="*/ 31 w 44"/>
                <a:gd name="T5" fmla="*/ 1 h 34"/>
              </a:gdLst>
              <a:ahLst/>
              <a:cxnLst>
                <a:cxn ang="0">
                  <a:pos x="T0" y="T1"/>
                </a:cxn>
                <a:cxn ang="0">
                  <a:pos x="T2" y="T3"/>
                </a:cxn>
                <a:cxn ang="0">
                  <a:pos x="T4" y="T5"/>
                </a:cxn>
              </a:cxnLst>
              <a:rect l="0" t="0" r="r" b="b"/>
              <a:pathLst>
                <a:path w="44" h="34">
                  <a:moveTo>
                    <a:pt x="31" y="1"/>
                  </a:moveTo>
                  <a:cubicBezTo>
                    <a:pt x="39" y="0"/>
                    <a:pt x="44" y="12"/>
                    <a:pt x="42" y="19"/>
                  </a:cubicBezTo>
                  <a:cubicBezTo>
                    <a:pt x="25" y="34"/>
                    <a:pt x="0" y="8"/>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7" name="Freeform 12">
              <a:extLst>
                <a:ext uri="{FF2B5EF4-FFF2-40B4-BE49-F238E27FC236}">
                  <a16:creationId xmlns:a16="http://schemas.microsoft.com/office/drawing/2014/main" id="{7B01CD5E-570F-4CBF-9904-94F30D928C54}"/>
                </a:ext>
              </a:extLst>
            </p:cNvPr>
            <p:cNvSpPr>
              <a:spLocks/>
            </p:cNvSpPr>
            <p:nvPr/>
          </p:nvSpPr>
          <p:spPr bwMode="auto">
            <a:xfrm rot="5400000">
              <a:off x="11381624" y="3691697"/>
              <a:ext cx="134697" cy="81603"/>
            </a:xfrm>
            <a:custGeom>
              <a:avLst/>
              <a:gdLst>
                <a:gd name="T0" fmla="*/ 22 w 41"/>
                <a:gd name="T1" fmla="*/ 0 h 27"/>
                <a:gd name="T2" fmla="*/ 8 w 41"/>
                <a:gd name="T3" fmla="*/ 20 h 27"/>
                <a:gd name="T4" fmla="*/ 22 w 41"/>
                <a:gd name="T5" fmla="*/ 0 h 27"/>
              </a:gdLst>
              <a:ahLst/>
              <a:cxnLst>
                <a:cxn ang="0">
                  <a:pos x="T0" y="T1"/>
                </a:cxn>
                <a:cxn ang="0">
                  <a:pos x="T2" y="T3"/>
                </a:cxn>
                <a:cxn ang="0">
                  <a:pos x="T4" y="T5"/>
                </a:cxn>
              </a:cxnLst>
              <a:rect l="0" t="0" r="r" b="b"/>
              <a:pathLst>
                <a:path w="41" h="27">
                  <a:moveTo>
                    <a:pt x="22" y="0"/>
                  </a:moveTo>
                  <a:cubicBezTo>
                    <a:pt x="41" y="12"/>
                    <a:pt x="24" y="27"/>
                    <a:pt x="8" y="20"/>
                  </a:cubicBezTo>
                  <a:cubicBezTo>
                    <a:pt x="0" y="7"/>
                    <a:pt x="8" y="0"/>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8" name="Freeform 13">
              <a:extLst>
                <a:ext uri="{FF2B5EF4-FFF2-40B4-BE49-F238E27FC236}">
                  <a16:creationId xmlns:a16="http://schemas.microsoft.com/office/drawing/2014/main" id="{7EE6A672-2915-4B03-99A9-9364D5F1521E}"/>
                </a:ext>
              </a:extLst>
            </p:cNvPr>
            <p:cNvSpPr>
              <a:spLocks/>
            </p:cNvSpPr>
            <p:nvPr/>
          </p:nvSpPr>
          <p:spPr bwMode="auto">
            <a:xfrm rot="5400000">
              <a:off x="11417787" y="3075050"/>
              <a:ext cx="124951" cy="69362"/>
            </a:xfrm>
            <a:custGeom>
              <a:avLst/>
              <a:gdLst>
                <a:gd name="T0" fmla="*/ 26 w 38"/>
                <a:gd name="T1" fmla="*/ 0 h 23"/>
                <a:gd name="T2" fmla="*/ 25 w 38"/>
                <a:gd name="T3" fmla="*/ 23 h 23"/>
                <a:gd name="T4" fmla="*/ 26 w 38"/>
                <a:gd name="T5" fmla="*/ 0 h 23"/>
              </a:gdLst>
              <a:ahLst/>
              <a:cxnLst>
                <a:cxn ang="0">
                  <a:pos x="T0" y="T1"/>
                </a:cxn>
                <a:cxn ang="0">
                  <a:pos x="T2" y="T3"/>
                </a:cxn>
                <a:cxn ang="0">
                  <a:pos x="T4" y="T5"/>
                </a:cxn>
              </a:cxnLst>
              <a:rect l="0" t="0" r="r" b="b"/>
              <a:pathLst>
                <a:path w="38" h="23">
                  <a:moveTo>
                    <a:pt x="26" y="0"/>
                  </a:moveTo>
                  <a:cubicBezTo>
                    <a:pt x="38" y="0"/>
                    <a:pt x="37" y="20"/>
                    <a:pt x="25" y="23"/>
                  </a:cubicBezTo>
                  <a:cubicBezTo>
                    <a:pt x="0" y="23"/>
                    <a:pt x="5" y="1"/>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9" name="Freeform 14">
              <a:extLst>
                <a:ext uri="{FF2B5EF4-FFF2-40B4-BE49-F238E27FC236}">
                  <a16:creationId xmlns:a16="http://schemas.microsoft.com/office/drawing/2014/main" id="{2136B643-14E1-443A-BC1C-06ADAE65C30F}"/>
                </a:ext>
              </a:extLst>
            </p:cNvPr>
            <p:cNvSpPr>
              <a:spLocks/>
            </p:cNvSpPr>
            <p:nvPr/>
          </p:nvSpPr>
          <p:spPr bwMode="auto">
            <a:xfrm rot="5400000">
              <a:off x="11376729" y="3335597"/>
              <a:ext cx="134697" cy="84866"/>
            </a:xfrm>
            <a:custGeom>
              <a:avLst/>
              <a:gdLst>
                <a:gd name="T0" fmla="*/ 26 w 41"/>
                <a:gd name="T1" fmla="*/ 1 h 28"/>
                <a:gd name="T2" fmla="*/ 39 w 41"/>
                <a:gd name="T3" fmla="*/ 20 h 28"/>
                <a:gd name="T4" fmla="*/ 26 w 41"/>
                <a:gd name="T5" fmla="*/ 1 h 28"/>
              </a:gdLst>
              <a:ahLst/>
              <a:cxnLst>
                <a:cxn ang="0">
                  <a:pos x="T0" y="T1"/>
                </a:cxn>
                <a:cxn ang="0">
                  <a:pos x="T2" y="T3"/>
                </a:cxn>
                <a:cxn ang="0">
                  <a:pos x="T4" y="T5"/>
                </a:cxn>
              </a:cxnLst>
              <a:rect l="0" t="0" r="r" b="b"/>
              <a:pathLst>
                <a:path w="41" h="28">
                  <a:moveTo>
                    <a:pt x="26" y="1"/>
                  </a:moveTo>
                  <a:cubicBezTo>
                    <a:pt x="34" y="0"/>
                    <a:pt x="41" y="12"/>
                    <a:pt x="39" y="20"/>
                  </a:cubicBezTo>
                  <a:cubicBezTo>
                    <a:pt x="17" y="28"/>
                    <a:pt x="0" y="12"/>
                    <a:pt x="26"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0" name="Freeform 16">
              <a:extLst>
                <a:ext uri="{FF2B5EF4-FFF2-40B4-BE49-F238E27FC236}">
                  <a16:creationId xmlns:a16="http://schemas.microsoft.com/office/drawing/2014/main" id="{867FA393-4F37-4E1A-870B-F96775FAB7E8}"/>
                </a:ext>
              </a:extLst>
            </p:cNvPr>
            <p:cNvSpPr>
              <a:spLocks/>
            </p:cNvSpPr>
            <p:nvPr/>
          </p:nvSpPr>
          <p:spPr bwMode="auto">
            <a:xfrm rot="5400000">
              <a:off x="11360464" y="3934729"/>
              <a:ext cx="143559" cy="97107"/>
            </a:xfrm>
            <a:custGeom>
              <a:avLst/>
              <a:gdLst>
                <a:gd name="T0" fmla="*/ 31 w 44"/>
                <a:gd name="T1" fmla="*/ 1 h 32"/>
                <a:gd name="T2" fmla="*/ 43 w 44"/>
                <a:gd name="T3" fmla="*/ 15 h 32"/>
                <a:gd name="T4" fmla="*/ 31 w 44"/>
                <a:gd name="T5" fmla="*/ 1 h 32"/>
              </a:gdLst>
              <a:ahLst/>
              <a:cxnLst>
                <a:cxn ang="0">
                  <a:pos x="T0" y="T1"/>
                </a:cxn>
                <a:cxn ang="0">
                  <a:pos x="T2" y="T3"/>
                </a:cxn>
                <a:cxn ang="0">
                  <a:pos x="T4" y="T5"/>
                </a:cxn>
              </a:cxnLst>
              <a:rect l="0" t="0" r="r" b="b"/>
              <a:pathLst>
                <a:path w="44" h="32">
                  <a:moveTo>
                    <a:pt x="31" y="1"/>
                  </a:moveTo>
                  <a:cubicBezTo>
                    <a:pt x="40" y="0"/>
                    <a:pt x="44" y="8"/>
                    <a:pt x="43" y="15"/>
                  </a:cubicBezTo>
                  <a:cubicBezTo>
                    <a:pt x="29" y="32"/>
                    <a:pt x="0" y="6"/>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1" name="Freeform 17">
              <a:extLst>
                <a:ext uri="{FF2B5EF4-FFF2-40B4-BE49-F238E27FC236}">
                  <a16:creationId xmlns:a16="http://schemas.microsoft.com/office/drawing/2014/main" id="{E225A1BE-FAD2-4764-A7E4-A6DA07D0573B}"/>
                </a:ext>
              </a:extLst>
            </p:cNvPr>
            <p:cNvSpPr>
              <a:spLocks/>
            </p:cNvSpPr>
            <p:nvPr/>
          </p:nvSpPr>
          <p:spPr bwMode="auto">
            <a:xfrm rot="5400000">
              <a:off x="11395443" y="5347417"/>
              <a:ext cx="94821" cy="69362"/>
            </a:xfrm>
            <a:custGeom>
              <a:avLst/>
              <a:gdLst>
                <a:gd name="T0" fmla="*/ 13 w 29"/>
                <a:gd name="T1" fmla="*/ 0 h 23"/>
                <a:gd name="T2" fmla="*/ 13 w 29"/>
                <a:gd name="T3" fmla="*/ 23 h 23"/>
                <a:gd name="T4" fmla="*/ 13 w 29"/>
                <a:gd name="T5" fmla="*/ 0 h 23"/>
              </a:gdLst>
              <a:ahLst/>
              <a:cxnLst>
                <a:cxn ang="0">
                  <a:pos x="T0" y="T1"/>
                </a:cxn>
                <a:cxn ang="0">
                  <a:pos x="T2" y="T3"/>
                </a:cxn>
                <a:cxn ang="0">
                  <a:pos x="T4" y="T5"/>
                </a:cxn>
              </a:cxnLst>
              <a:rect l="0" t="0" r="r" b="b"/>
              <a:pathLst>
                <a:path w="29" h="23">
                  <a:moveTo>
                    <a:pt x="13" y="0"/>
                  </a:moveTo>
                  <a:cubicBezTo>
                    <a:pt x="27" y="0"/>
                    <a:pt x="29" y="22"/>
                    <a:pt x="13" y="23"/>
                  </a:cubicBezTo>
                  <a:cubicBezTo>
                    <a:pt x="2" y="22"/>
                    <a:pt x="0" y="2"/>
                    <a:pt x="1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2" name="Freeform 21">
              <a:extLst>
                <a:ext uri="{FF2B5EF4-FFF2-40B4-BE49-F238E27FC236}">
                  <a16:creationId xmlns:a16="http://schemas.microsoft.com/office/drawing/2014/main" id="{25D65388-C7E0-4C07-822A-03C5009C6D1E}"/>
                </a:ext>
              </a:extLst>
            </p:cNvPr>
            <p:cNvSpPr>
              <a:spLocks/>
            </p:cNvSpPr>
            <p:nvPr/>
          </p:nvSpPr>
          <p:spPr bwMode="auto">
            <a:xfrm rot="5400000">
              <a:off x="11343434" y="5658571"/>
              <a:ext cx="140901" cy="102819"/>
            </a:xfrm>
            <a:custGeom>
              <a:avLst/>
              <a:gdLst>
                <a:gd name="T0" fmla="*/ 24 w 43"/>
                <a:gd name="T1" fmla="*/ 0 h 34"/>
                <a:gd name="T2" fmla="*/ 14 w 43"/>
                <a:gd name="T3" fmla="*/ 23 h 34"/>
                <a:gd name="T4" fmla="*/ 24 w 43"/>
                <a:gd name="T5" fmla="*/ 0 h 34"/>
              </a:gdLst>
              <a:ahLst/>
              <a:cxnLst>
                <a:cxn ang="0">
                  <a:pos x="T0" y="T1"/>
                </a:cxn>
                <a:cxn ang="0">
                  <a:pos x="T2" y="T3"/>
                </a:cxn>
                <a:cxn ang="0">
                  <a:pos x="T4" y="T5"/>
                </a:cxn>
              </a:cxnLst>
              <a:rect l="0" t="0" r="r" b="b"/>
              <a:pathLst>
                <a:path w="43" h="34">
                  <a:moveTo>
                    <a:pt x="24" y="0"/>
                  </a:moveTo>
                  <a:cubicBezTo>
                    <a:pt x="43" y="3"/>
                    <a:pt x="28" y="34"/>
                    <a:pt x="14" y="23"/>
                  </a:cubicBezTo>
                  <a:cubicBezTo>
                    <a:pt x="0" y="28"/>
                    <a:pt x="4" y="5"/>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3" name="Freeform 25">
              <a:extLst>
                <a:ext uri="{FF2B5EF4-FFF2-40B4-BE49-F238E27FC236}">
                  <a16:creationId xmlns:a16="http://schemas.microsoft.com/office/drawing/2014/main" id="{E1D79822-C494-449C-B439-F437DAD4F218}"/>
                </a:ext>
              </a:extLst>
            </p:cNvPr>
            <p:cNvSpPr>
              <a:spLocks/>
            </p:cNvSpPr>
            <p:nvPr/>
          </p:nvSpPr>
          <p:spPr bwMode="auto">
            <a:xfrm rot="5400000">
              <a:off x="11324095" y="6423833"/>
              <a:ext cx="134697" cy="93843"/>
            </a:xfrm>
            <a:custGeom>
              <a:avLst/>
              <a:gdLst>
                <a:gd name="T0" fmla="*/ 23 w 41"/>
                <a:gd name="T1" fmla="*/ 0 h 31"/>
                <a:gd name="T2" fmla="*/ 17 w 41"/>
                <a:gd name="T3" fmla="*/ 25 h 31"/>
                <a:gd name="T4" fmla="*/ 23 w 41"/>
                <a:gd name="T5" fmla="*/ 0 h 31"/>
              </a:gdLst>
              <a:ahLst/>
              <a:cxnLst>
                <a:cxn ang="0">
                  <a:pos x="T0" y="T1"/>
                </a:cxn>
                <a:cxn ang="0">
                  <a:pos x="T2" y="T3"/>
                </a:cxn>
                <a:cxn ang="0">
                  <a:pos x="T4" y="T5"/>
                </a:cxn>
              </a:cxnLst>
              <a:rect l="0" t="0" r="r" b="b"/>
              <a:pathLst>
                <a:path w="41" h="31">
                  <a:moveTo>
                    <a:pt x="23" y="0"/>
                  </a:moveTo>
                  <a:cubicBezTo>
                    <a:pt x="40" y="1"/>
                    <a:pt x="41" y="31"/>
                    <a:pt x="17" y="25"/>
                  </a:cubicBezTo>
                  <a:cubicBezTo>
                    <a:pt x="0" y="7"/>
                    <a:pt x="17" y="4"/>
                    <a:pt x="2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4" name="Freeform 29">
              <a:extLst>
                <a:ext uri="{FF2B5EF4-FFF2-40B4-BE49-F238E27FC236}">
                  <a16:creationId xmlns:a16="http://schemas.microsoft.com/office/drawing/2014/main" id="{CDB324E5-E8D9-40E3-BAB4-1F87E67E4F46}"/>
                </a:ext>
              </a:extLst>
            </p:cNvPr>
            <p:cNvSpPr>
              <a:spLocks/>
            </p:cNvSpPr>
            <p:nvPr/>
          </p:nvSpPr>
          <p:spPr bwMode="auto">
            <a:xfrm rot="5400000">
              <a:off x="11324317" y="5897278"/>
              <a:ext cx="118747" cy="120771"/>
            </a:xfrm>
            <a:custGeom>
              <a:avLst/>
              <a:gdLst>
                <a:gd name="T0" fmla="*/ 16 w 36"/>
                <a:gd name="T1" fmla="*/ 4 h 40"/>
                <a:gd name="T2" fmla="*/ 34 w 36"/>
                <a:gd name="T3" fmla="*/ 15 h 40"/>
                <a:gd name="T4" fmla="*/ 16 w 36"/>
                <a:gd name="T5" fmla="*/ 4 h 40"/>
              </a:gdLst>
              <a:ahLst/>
              <a:cxnLst>
                <a:cxn ang="0">
                  <a:pos x="T0" y="T1"/>
                </a:cxn>
                <a:cxn ang="0">
                  <a:pos x="T2" y="T3"/>
                </a:cxn>
                <a:cxn ang="0">
                  <a:pos x="T4" y="T5"/>
                </a:cxn>
              </a:cxnLst>
              <a:rect l="0" t="0" r="r" b="b"/>
              <a:pathLst>
                <a:path w="36" h="40">
                  <a:moveTo>
                    <a:pt x="16" y="4"/>
                  </a:moveTo>
                  <a:cubicBezTo>
                    <a:pt x="36" y="5"/>
                    <a:pt x="33" y="0"/>
                    <a:pt x="34" y="15"/>
                  </a:cubicBezTo>
                  <a:cubicBezTo>
                    <a:pt x="34" y="40"/>
                    <a:pt x="0" y="22"/>
                    <a:pt x="16"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5" name="Freeform 31">
              <a:extLst>
                <a:ext uri="{FF2B5EF4-FFF2-40B4-BE49-F238E27FC236}">
                  <a16:creationId xmlns:a16="http://schemas.microsoft.com/office/drawing/2014/main" id="{15404AB3-12EB-462E-85A2-AF4A7E91D729}"/>
                </a:ext>
              </a:extLst>
            </p:cNvPr>
            <p:cNvSpPr>
              <a:spLocks/>
            </p:cNvSpPr>
            <p:nvPr/>
          </p:nvSpPr>
          <p:spPr bwMode="auto">
            <a:xfrm rot="5400000">
              <a:off x="11356013" y="6183127"/>
              <a:ext cx="131153" cy="72626"/>
            </a:xfrm>
            <a:custGeom>
              <a:avLst/>
              <a:gdLst>
                <a:gd name="T0" fmla="*/ 24 w 40"/>
                <a:gd name="T1" fmla="*/ 0 h 24"/>
                <a:gd name="T2" fmla="*/ 25 w 40"/>
                <a:gd name="T3" fmla="*/ 24 h 24"/>
                <a:gd name="T4" fmla="*/ 24 w 40"/>
                <a:gd name="T5" fmla="*/ 0 h 24"/>
              </a:gdLst>
              <a:ahLst/>
              <a:cxnLst>
                <a:cxn ang="0">
                  <a:pos x="T0" y="T1"/>
                </a:cxn>
                <a:cxn ang="0">
                  <a:pos x="T2" y="T3"/>
                </a:cxn>
                <a:cxn ang="0">
                  <a:pos x="T4" y="T5"/>
                </a:cxn>
              </a:cxnLst>
              <a:rect l="0" t="0" r="r" b="b"/>
              <a:pathLst>
                <a:path w="40" h="24">
                  <a:moveTo>
                    <a:pt x="24" y="0"/>
                  </a:moveTo>
                  <a:cubicBezTo>
                    <a:pt x="40" y="0"/>
                    <a:pt x="38" y="20"/>
                    <a:pt x="25" y="24"/>
                  </a:cubicBezTo>
                  <a:cubicBezTo>
                    <a:pt x="0" y="22"/>
                    <a:pt x="6" y="4"/>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6" name="Freeform 32">
              <a:extLst>
                <a:ext uri="{FF2B5EF4-FFF2-40B4-BE49-F238E27FC236}">
                  <a16:creationId xmlns:a16="http://schemas.microsoft.com/office/drawing/2014/main" id="{228021CB-53B3-4BCC-A14C-0B6951FC971F}"/>
                </a:ext>
              </a:extLst>
            </p:cNvPr>
            <p:cNvSpPr>
              <a:spLocks/>
            </p:cNvSpPr>
            <p:nvPr/>
          </p:nvSpPr>
          <p:spPr bwMode="auto">
            <a:xfrm rot="5400000">
              <a:off x="11104198" y="3296179"/>
              <a:ext cx="144445" cy="106083"/>
            </a:xfrm>
            <a:custGeom>
              <a:avLst/>
              <a:gdLst>
                <a:gd name="T0" fmla="*/ 28 w 44"/>
                <a:gd name="T1" fmla="*/ 0 h 35"/>
                <a:gd name="T2" fmla="*/ 42 w 44"/>
                <a:gd name="T3" fmla="*/ 21 h 35"/>
                <a:gd name="T4" fmla="*/ 28 w 44"/>
                <a:gd name="T5" fmla="*/ 0 h 35"/>
              </a:gdLst>
              <a:ahLst/>
              <a:cxnLst>
                <a:cxn ang="0">
                  <a:pos x="T0" y="T1"/>
                </a:cxn>
                <a:cxn ang="0">
                  <a:pos x="T2" y="T3"/>
                </a:cxn>
                <a:cxn ang="0">
                  <a:pos x="T4" y="T5"/>
                </a:cxn>
              </a:cxnLst>
              <a:rect l="0" t="0" r="r" b="b"/>
              <a:pathLst>
                <a:path w="44" h="35">
                  <a:moveTo>
                    <a:pt x="28" y="0"/>
                  </a:moveTo>
                  <a:cubicBezTo>
                    <a:pt x="36" y="1"/>
                    <a:pt x="44" y="12"/>
                    <a:pt x="42" y="21"/>
                  </a:cubicBezTo>
                  <a:cubicBezTo>
                    <a:pt x="23" y="35"/>
                    <a:pt x="0" y="7"/>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7" name="Freeform 33">
              <a:extLst>
                <a:ext uri="{FF2B5EF4-FFF2-40B4-BE49-F238E27FC236}">
                  <a16:creationId xmlns:a16="http://schemas.microsoft.com/office/drawing/2014/main" id="{B353D0BC-00A6-4EA4-9311-9FCB88CC2021}"/>
                </a:ext>
              </a:extLst>
            </p:cNvPr>
            <p:cNvSpPr>
              <a:spLocks/>
            </p:cNvSpPr>
            <p:nvPr/>
          </p:nvSpPr>
          <p:spPr bwMode="auto">
            <a:xfrm rot="5400000">
              <a:off x="11134111" y="4387490"/>
              <a:ext cx="151535" cy="75075"/>
            </a:xfrm>
            <a:custGeom>
              <a:avLst/>
              <a:gdLst>
                <a:gd name="T0" fmla="*/ 23 w 46"/>
                <a:gd name="T1" fmla="*/ 0 h 25"/>
                <a:gd name="T2" fmla="*/ 29 w 46"/>
                <a:gd name="T3" fmla="*/ 25 h 25"/>
                <a:gd name="T4" fmla="*/ 23 w 46"/>
                <a:gd name="T5" fmla="*/ 0 h 25"/>
              </a:gdLst>
              <a:ahLst/>
              <a:cxnLst>
                <a:cxn ang="0">
                  <a:pos x="T0" y="T1"/>
                </a:cxn>
                <a:cxn ang="0">
                  <a:pos x="T2" y="T3"/>
                </a:cxn>
                <a:cxn ang="0">
                  <a:pos x="T4" y="T5"/>
                </a:cxn>
              </a:cxnLst>
              <a:rect l="0" t="0" r="r" b="b"/>
              <a:pathLst>
                <a:path w="46" h="25">
                  <a:moveTo>
                    <a:pt x="23" y="0"/>
                  </a:moveTo>
                  <a:cubicBezTo>
                    <a:pt x="32" y="1"/>
                    <a:pt x="46" y="21"/>
                    <a:pt x="29" y="25"/>
                  </a:cubicBezTo>
                  <a:cubicBezTo>
                    <a:pt x="10" y="23"/>
                    <a:pt x="0" y="9"/>
                    <a:pt x="2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8" name="Freeform 34">
              <a:extLst>
                <a:ext uri="{FF2B5EF4-FFF2-40B4-BE49-F238E27FC236}">
                  <a16:creationId xmlns:a16="http://schemas.microsoft.com/office/drawing/2014/main" id="{0E001FD3-6EDD-47A3-9916-826E1595DAB3}"/>
                </a:ext>
              </a:extLst>
            </p:cNvPr>
            <p:cNvSpPr>
              <a:spLocks/>
            </p:cNvSpPr>
            <p:nvPr/>
          </p:nvSpPr>
          <p:spPr bwMode="auto">
            <a:xfrm rot="5400000">
              <a:off x="11138041" y="5384813"/>
              <a:ext cx="134697" cy="84051"/>
            </a:xfrm>
            <a:custGeom>
              <a:avLst/>
              <a:gdLst>
                <a:gd name="T0" fmla="*/ 22 w 41"/>
                <a:gd name="T1" fmla="*/ 0 h 28"/>
                <a:gd name="T2" fmla="*/ 8 w 41"/>
                <a:gd name="T3" fmla="*/ 21 h 28"/>
                <a:gd name="T4" fmla="*/ 22 w 41"/>
                <a:gd name="T5" fmla="*/ 0 h 28"/>
              </a:gdLst>
              <a:ahLst/>
              <a:cxnLst>
                <a:cxn ang="0">
                  <a:pos x="T0" y="T1"/>
                </a:cxn>
                <a:cxn ang="0">
                  <a:pos x="T2" y="T3"/>
                </a:cxn>
                <a:cxn ang="0">
                  <a:pos x="T4" y="T5"/>
                </a:cxn>
              </a:cxnLst>
              <a:rect l="0" t="0" r="r" b="b"/>
              <a:pathLst>
                <a:path w="41" h="28">
                  <a:moveTo>
                    <a:pt x="22" y="0"/>
                  </a:moveTo>
                  <a:cubicBezTo>
                    <a:pt x="41" y="13"/>
                    <a:pt x="24" y="28"/>
                    <a:pt x="8" y="21"/>
                  </a:cubicBezTo>
                  <a:cubicBezTo>
                    <a:pt x="0" y="8"/>
                    <a:pt x="8" y="0"/>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9" name="Freeform 35">
              <a:extLst>
                <a:ext uri="{FF2B5EF4-FFF2-40B4-BE49-F238E27FC236}">
                  <a16:creationId xmlns:a16="http://schemas.microsoft.com/office/drawing/2014/main" id="{FE214D5B-D151-4E09-A01E-BEAAF9C679ED}"/>
                </a:ext>
              </a:extLst>
            </p:cNvPr>
            <p:cNvSpPr>
              <a:spLocks/>
            </p:cNvSpPr>
            <p:nvPr/>
          </p:nvSpPr>
          <p:spPr bwMode="auto">
            <a:xfrm rot="5400000">
              <a:off x="11133693" y="4595717"/>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0" name="Freeform 36">
              <a:extLst>
                <a:ext uri="{FF2B5EF4-FFF2-40B4-BE49-F238E27FC236}">
                  <a16:creationId xmlns:a16="http://schemas.microsoft.com/office/drawing/2014/main" id="{3024EF13-0A45-49DD-B0F4-FA3A5169EFFE}"/>
                </a:ext>
              </a:extLst>
            </p:cNvPr>
            <p:cNvSpPr>
              <a:spLocks/>
            </p:cNvSpPr>
            <p:nvPr/>
          </p:nvSpPr>
          <p:spPr bwMode="auto">
            <a:xfrm rot="5400000">
              <a:off x="11105830" y="6046702"/>
              <a:ext cx="144445" cy="102819"/>
            </a:xfrm>
            <a:custGeom>
              <a:avLst/>
              <a:gdLst>
                <a:gd name="T0" fmla="*/ 31 w 44"/>
                <a:gd name="T1" fmla="*/ 1 h 34"/>
                <a:gd name="T2" fmla="*/ 25 w 44"/>
                <a:gd name="T3" fmla="*/ 22 h 34"/>
                <a:gd name="T4" fmla="*/ 31 w 44"/>
                <a:gd name="T5" fmla="*/ 1 h 34"/>
              </a:gdLst>
              <a:ahLst/>
              <a:cxnLst>
                <a:cxn ang="0">
                  <a:pos x="T0" y="T1"/>
                </a:cxn>
                <a:cxn ang="0">
                  <a:pos x="T2" y="T3"/>
                </a:cxn>
                <a:cxn ang="0">
                  <a:pos x="T4" y="T5"/>
                </a:cxn>
              </a:cxnLst>
              <a:rect l="0" t="0" r="r" b="b"/>
              <a:pathLst>
                <a:path w="44" h="34">
                  <a:moveTo>
                    <a:pt x="31" y="1"/>
                  </a:moveTo>
                  <a:cubicBezTo>
                    <a:pt x="44" y="3"/>
                    <a:pt x="38" y="34"/>
                    <a:pt x="25" y="22"/>
                  </a:cubicBezTo>
                  <a:cubicBezTo>
                    <a:pt x="0" y="28"/>
                    <a:pt x="14" y="0"/>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1" name="Freeform 37">
              <a:extLst>
                <a:ext uri="{FF2B5EF4-FFF2-40B4-BE49-F238E27FC236}">
                  <a16:creationId xmlns:a16="http://schemas.microsoft.com/office/drawing/2014/main" id="{95E0BDAE-48A7-4752-A150-74DA4BAE5E4B}"/>
                </a:ext>
              </a:extLst>
            </p:cNvPr>
            <p:cNvSpPr>
              <a:spLocks/>
            </p:cNvSpPr>
            <p:nvPr/>
          </p:nvSpPr>
          <p:spPr bwMode="auto">
            <a:xfrm rot="5400000">
              <a:off x="11117596" y="3060239"/>
              <a:ext cx="115202" cy="121588"/>
            </a:xfrm>
            <a:custGeom>
              <a:avLst/>
              <a:gdLst>
                <a:gd name="T0" fmla="*/ 16 w 35"/>
                <a:gd name="T1" fmla="*/ 4 h 40"/>
                <a:gd name="T2" fmla="*/ 33 w 35"/>
                <a:gd name="T3" fmla="*/ 15 h 40"/>
                <a:gd name="T4" fmla="*/ 16 w 35"/>
                <a:gd name="T5" fmla="*/ 4 h 40"/>
              </a:gdLst>
              <a:ahLst/>
              <a:cxnLst>
                <a:cxn ang="0">
                  <a:pos x="T0" y="T1"/>
                </a:cxn>
                <a:cxn ang="0">
                  <a:pos x="T2" y="T3"/>
                </a:cxn>
                <a:cxn ang="0">
                  <a:pos x="T4" y="T5"/>
                </a:cxn>
              </a:cxnLst>
              <a:rect l="0" t="0" r="r" b="b"/>
              <a:pathLst>
                <a:path w="35" h="40">
                  <a:moveTo>
                    <a:pt x="16" y="4"/>
                  </a:moveTo>
                  <a:cubicBezTo>
                    <a:pt x="35" y="4"/>
                    <a:pt x="32" y="0"/>
                    <a:pt x="33" y="15"/>
                  </a:cubicBezTo>
                  <a:cubicBezTo>
                    <a:pt x="34" y="40"/>
                    <a:pt x="0" y="22"/>
                    <a:pt x="16"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2" name="Freeform 38">
              <a:extLst>
                <a:ext uri="{FF2B5EF4-FFF2-40B4-BE49-F238E27FC236}">
                  <a16:creationId xmlns:a16="http://schemas.microsoft.com/office/drawing/2014/main" id="{DE128EDB-3179-4F47-8B37-BEDE3B82FFC7}"/>
                </a:ext>
              </a:extLst>
            </p:cNvPr>
            <p:cNvSpPr>
              <a:spLocks/>
            </p:cNvSpPr>
            <p:nvPr/>
          </p:nvSpPr>
          <p:spPr bwMode="auto">
            <a:xfrm rot="5400000">
              <a:off x="11125265" y="4900335"/>
              <a:ext cx="127608" cy="69362"/>
            </a:xfrm>
            <a:custGeom>
              <a:avLst/>
              <a:gdLst>
                <a:gd name="T0" fmla="*/ 26 w 39"/>
                <a:gd name="T1" fmla="*/ 0 h 23"/>
                <a:gd name="T2" fmla="*/ 26 w 39"/>
                <a:gd name="T3" fmla="*/ 23 h 23"/>
                <a:gd name="T4" fmla="*/ 26 w 39"/>
                <a:gd name="T5" fmla="*/ 0 h 23"/>
              </a:gdLst>
              <a:ahLst/>
              <a:cxnLst>
                <a:cxn ang="0">
                  <a:pos x="T0" y="T1"/>
                </a:cxn>
                <a:cxn ang="0">
                  <a:pos x="T2" y="T3"/>
                </a:cxn>
                <a:cxn ang="0">
                  <a:pos x="T4" y="T5"/>
                </a:cxn>
              </a:cxnLst>
              <a:rect l="0" t="0" r="r" b="b"/>
              <a:pathLst>
                <a:path w="39" h="23">
                  <a:moveTo>
                    <a:pt x="26" y="0"/>
                  </a:moveTo>
                  <a:cubicBezTo>
                    <a:pt x="39" y="1"/>
                    <a:pt x="38" y="21"/>
                    <a:pt x="26" y="23"/>
                  </a:cubicBezTo>
                  <a:cubicBezTo>
                    <a:pt x="0" y="23"/>
                    <a:pt x="5" y="2"/>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3" name="Freeform 39">
              <a:extLst>
                <a:ext uri="{FF2B5EF4-FFF2-40B4-BE49-F238E27FC236}">
                  <a16:creationId xmlns:a16="http://schemas.microsoft.com/office/drawing/2014/main" id="{E09CDD49-7B7B-42C0-A09E-6CFB3CDFF6A1}"/>
                </a:ext>
              </a:extLst>
            </p:cNvPr>
            <p:cNvSpPr>
              <a:spLocks/>
            </p:cNvSpPr>
            <p:nvPr/>
          </p:nvSpPr>
          <p:spPr bwMode="auto">
            <a:xfrm rot="5400000">
              <a:off x="11117373" y="5141456"/>
              <a:ext cx="131153" cy="81603"/>
            </a:xfrm>
            <a:custGeom>
              <a:avLst/>
              <a:gdLst>
                <a:gd name="T0" fmla="*/ 25 w 40"/>
                <a:gd name="T1" fmla="*/ 0 h 27"/>
                <a:gd name="T2" fmla="*/ 38 w 40"/>
                <a:gd name="T3" fmla="*/ 20 h 27"/>
                <a:gd name="T4" fmla="*/ 25 w 40"/>
                <a:gd name="T5" fmla="*/ 0 h 27"/>
              </a:gdLst>
              <a:ahLst/>
              <a:cxnLst>
                <a:cxn ang="0">
                  <a:pos x="T0" y="T1"/>
                </a:cxn>
                <a:cxn ang="0">
                  <a:pos x="T2" y="T3"/>
                </a:cxn>
                <a:cxn ang="0">
                  <a:pos x="T4" y="T5"/>
                </a:cxn>
              </a:cxnLst>
              <a:rect l="0" t="0" r="r" b="b"/>
              <a:pathLst>
                <a:path w="40" h="27">
                  <a:moveTo>
                    <a:pt x="25" y="0"/>
                  </a:moveTo>
                  <a:cubicBezTo>
                    <a:pt x="34" y="0"/>
                    <a:pt x="40" y="11"/>
                    <a:pt x="38" y="20"/>
                  </a:cubicBezTo>
                  <a:cubicBezTo>
                    <a:pt x="17" y="27"/>
                    <a:pt x="0" y="12"/>
                    <a:pt x="25"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4" name="Freeform 40">
              <a:extLst>
                <a:ext uri="{FF2B5EF4-FFF2-40B4-BE49-F238E27FC236}">
                  <a16:creationId xmlns:a16="http://schemas.microsoft.com/office/drawing/2014/main" id="{93C5D839-4CD5-4165-9091-7D9B92CDC1D2}"/>
                </a:ext>
              </a:extLst>
            </p:cNvPr>
            <p:cNvSpPr>
              <a:spLocks/>
            </p:cNvSpPr>
            <p:nvPr/>
          </p:nvSpPr>
          <p:spPr bwMode="auto">
            <a:xfrm rot="5400000">
              <a:off x="11112337" y="2598157"/>
              <a:ext cx="134697" cy="81603"/>
            </a:xfrm>
            <a:custGeom>
              <a:avLst/>
              <a:gdLst>
                <a:gd name="T0" fmla="*/ 19 w 41"/>
                <a:gd name="T1" fmla="*/ 0 h 27"/>
                <a:gd name="T2" fmla="*/ 7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9"/>
                    <a:pt x="28" y="27"/>
                    <a:pt x="7" y="20"/>
                  </a:cubicBezTo>
                  <a:cubicBezTo>
                    <a:pt x="0" y="8"/>
                    <a:pt x="7" y="1"/>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5" name="Freeform 41">
              <a:extLst>
                <a:ext uri="{FF2B5EF4-FFF2-40B4-BE49-F238E27FC236}">
                  <a16:creationId xmlns:a16="http://schemas.microsoft.com/office/drawing/2014/main" id="{3C7F638A-BB6D-4B24-A7F9-03BF8087459B}"/>
                </a:ext>
              </a:extLst>
            </p:cNvPr>
            <p:cNvSpPr>
              <a:spLocks/>
            </p:cNvSpPr>
            <p:nvPr/>
          </p:nvSpPr>
          <p:spPr bwMode="auto">
            <a:xfrm rot="5400000">
              <a:off x="11105830" y="6278710"/>
              <a:ext cx="144445" cy="78339"/>
            </a:xfrm>
            <a:custGeom>
              <a:avLst/>
              <a:gdLst>
                <a:gd name="T0" fmla="*/ 29 w 44"/>
                <a:gd name="T1" fmla="*/ 0 h 26"/>
                <a:gd name="T2" fmla="*/ 26 w 44"/>
                <a:gd name="T3" fmla="*/ 26 h 26"/>
                <a:gd name="T4" fmla="*/ 29 w 44"/>
                <a:gd name="T5" fmla="*/ 0 h 26"/>
              </a:gdLst>
              <a:ahLst/>
              <a:cxnLst>
                <a:cxn ang="0">
                  <a:pos x="T0" y="T1"/>
                </a:cxn>
                <a:cxn ang="0">
                  <a:pos x="T2" y="T3"/>
                </a:cxn>
                <a:cxn ang="0">
                  <a:pos x="T4" y="T5"/>
                </a:cxn>
              </a:cxnLst>
              <a:rect l="0" t="0" r="r" b="b"/>
              <a:pathLst>
                <a:path w="44" h="26">
                  <a:moveTo>
                    <a:pt x="29" y="0"/>
                  </a:moveTo>
                  <a:cubicBezTo>
                    <a:pt x="44" y="3"/>
                    <a:pt x="40" y="22"/>
                    <a:pt x="26" y="26"/>
                  </a:cubicBezTo>
                  <a:cubicBezTo>
                    <a:pt x="0" y="25"/>
                    <a:pt x="11" y="6"/>
                    <a:pt x="2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6" name="Freeform 42">
              <a:extLst>
                <a:ext uri="{FF2B5EF4-FFF2-40B4-BE49-F238E27FC236}">
                  <a16:creationId xmlns:a16="http://schemas.microsoft.com/office/drawing/2014/main" id="{5B59DB64-329B-45EA-8A67-4213A886B5B2}"/>
                </a:ext>
              </a:extLst>
            </p:cNvPr>
            <p:cNvSpPr>
              <a:spLocks/>
            </p:cNvSpPr>
            <p:nvPr/>
          </p:nvSpPr>
          <p:spPr bwMode="auto">
            <a:xfrm rot="5400000">
              <a:off x="11093998" y="5596726"/>
              <a:ext cx="144445" cy="97107"/>
            </a:xfrm>
            <a:custGeom>
              <a:avLst/>
              <a:gdLst>
                <a:gd name="T0" fmla="*/ 31 w 44"/>
                <a:gd name="T1" fmla="*/ 1 h 32"/>
                <a:gd name="T2" fmla="*/ 43 w 44"/>
                <a:gd name="T3" fmla="*/ 16 h 32"/>
                <a:gd name="T4" fmla="*/ 31 w 44"/>
                <a:gd name="T5" fmla="*/ 1 h 32"/>
              </a:gdLst>
              <a:ahLst/>
              <a:cxnLst>
                <a:cxn ang="0">
                  <a:pos x="T0" y="T1"/>
                </a:cxn>
                <a:cxn ang="0">
                  <a:pos x="T2" y="T3"/>
                </a:cxn>
                <a:cxn ang="0">
                  <a:pos x="T4" y="T5"/>
                </a:cxn>
              </a:cxnLst>
              <a:rect l="0" t="0" r="r" b="b"/>
              <a:pathLst>
                <a:path w="44" h="32">
                  <a:moveTo>
                    <a:pt x="31" y="1"/>
                  </a:moveTo>
                  <a:cubicBezTo>
                    <a:pt x="40" y="0"/>
                    <a:pt x="44" y="8"/>
                    <a:pt x="43" y="16"/>
                  </a:cubicBezTo>
                  <a:cubicBezTo>
                    <a:pt x="29" y="32"/>
                    <a:pt x="0" y="7"/>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7" name="Freeform 44">
              <a:extLst>
                <a:ext uri="{FF2B5EF4-FFF2-40B4-BE49-F238E27FC236}">
                  <a16:creationId xmlns:a16="http://schemas.microsoft.com/office/drawing/2014/main" id="{D8DAB003-6484-4D1D-85AE-93FA09BC5EF5}"/>
                </a:ext>
              </a:extLst>
            </p:cNvPr>
            <p:cNvSpPr>
              <a:spLocks/>
            </p:cNvSpPr>
            <p:nvPr/>
          </p:nvSpPr>
          <p:spPr bwMode="auto">
            <a:xfrm rot="5400000">
              <a:off x="11097788" y="4080854"/>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8" name="Freeform 45">
              <a:extLst>
                <a:ext uri="{FF2B5EF4-FFF2-40B4-BE49-F238E27FC236}">
                  <a16:creationId xmlns:a16="http://schemas.microsoft.com/office/drawing/2014/main" id="{D49280A1-ACA8-4CD6-9012-AF12660F07E4}"/>
                </a:ext>
              </a:extLst>
            </p:cNvPr>
            <p:cNvSpPr>
              <a:spLocks/>
            </p:cNvSpPr>
            <p:nvPr/>
          </p:nvSpPr>
          <p:spPr bwMode="auto">
            <a:xfrm rot="5400000">
              <a:off x="11075637" y="5836680"/>
              <a:ext cx="144445" cy="102819"/>
            </a:xfrm>
            <a:custGeom>
              <a:avLst/>
              <a:gdLst>
                <a:gd name="T0" fmla="*/ 31 w 44"/>
                <a:gd name="T1" fmla="*/ 0 h 34"/>
                <a:gd name="T2" fmla="*/ 42 w 44"/>
                <a:gd name="T3" fmla="*/ 19 h 34"/>
                <a:gd name="T4" fmla="*/ 31 w 44"/>
                <a:gd name="T5" fmla="*/ 0 h 34"/>
              </a:gdLst>
              <a:ahLst/>
              <a:cxnLst>
                <a:cxn ang="0">
                  <a:pos x="T0" y="T1"/>
                </a:cxn>
                <a:cxn ang="0">
                  <a:pos x="T2" y="T3"/>
                </a:cxn>
                <a:cxn ang="0">
                  <a:pos x="T4" y="T5"/>
                </a:cxn>
              </a:cxnLst>
              <a:rect l="0" t="0" r="r" b="b"/>
              <a:pathLst>
                <a:path w="44" h="34">
                  <a:moveTo>
                    <a:pt x="31" y="0"/>
                  </a:moveTo>
                  <a:cubicBezTo>
                    <a:pt x="39" y="0"/>
                    <a:pt x="44" y="12"/>
                    <a:pt x="42" y="19"/>
                  </a:cubicBezTo>
                  <a:cubicBezTo>
                    <a:pt x="25" y="34"/>
                    <a:pt x="0" y="8"/>
                    <a:pt x="3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9" name="Freeform 46">
              <a:extLst>
                <a:ext uri="{FF2B5EF4-FFF2-40B4-BE49-F238E27FC236}">
                  <a16:creationId xmlns:a16="http://schemas.microsoft.com/office/drawing/2014/main" id="{C03EAE8C-6089-40E5-9361-2E266A1EEBA3}"/>
                </a:ext>
              </a:extLst>
            </p:cNvPr>
            <p:cNvSpPr>
              <a:spLocks/>
            </p:cNvSpPr>
            <p:nvPr/>
          </p:nvSpPr>
          <p:spPr bwMode="auto">
            <a:xfrm rot="5400000">
              <a:off x="11124696" y="2830776"/>
              <a:ext cx="121406" cy="81603"/>
            </a:xfrm>
            <a:custGeom>
              <a:avLst/>
              <a:gdLst>
                <a:gd name="T0" fmla="*/ 19 w 37"/>
                <a:gd name="T1" fmla="*/ 1 h 27"/>
                <a:gd name="T2" fmla="*/ 21 w 37"/>
                <a:gd name="T3" fmla="*/ 27 h 27"/>
                <a:gd name="T4" fmla="*/ 19 w 37"/>
                <a:gd name="T5" fmla="*/ 1 h 27"/>
              </a:gdLst>
              <a:ahLst/>
              <a:cxnLst>
                <a:cxn ang="0">
                  <a:pos x="T0" y="T1"/>
                </a:cxn>
                <a:cxn ang="0">
                  <a:pos x="T2" y="T3"/>
                </a:cxn>
                <a:cxn ang="0">
                  <a:pos x="T4" y="T5"/>
                </a:cxn>
              </a:cxnLst>
              <a:rect l="0" t="0" r="r" b="b"/>
              <a:pathLst>
                <a:path w="37" h="27">
                  <a:moveTo>
                    <a:pt x="19" y="1"/>
                  </a:moveTo>
                  <a:cubicBezTo>
                    <a:pt x="31" y="2"/>
                    <a:pt x="37" y="24"/>
                    <a:pt x="21" y="27"/>
                  </a:cubicBezTo>
                  <a:cubicBezTo>
                    <a:pt x="1" y="27"/>
                    <a:pt x="0" y="0"/>
                    <a:pt x="19"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0" name="Freeform 47">
              <a:extLst>
                <a:ext uri="{FF2B5EF4-FFF2-40B4-BE49-F238E27FC236}">
                  <a16:creationId xmlns:a16="http://schemas.microsoft.com/office/drawing/2014/main" id="{02E3A077-F087-4E14-A13E-4E9D4369B1F6}"/>
                </a:ext>
              </a:extLst>
            </p:cNvPr>
            <p:cNvSpPr>
              <a:spLocks/>
            </p:cNvSpPr>
            <p:nvPr/>
          </p:nvSpPr>
          <p:spPr bwMode="auto">
            <a:xfrm rot="5400000">
              <a:off x="11082841" y="3849727"/>
              <a:ext cx="147990" cy="78339"/>
            </a:xfrm>
            <a:custGeom>
              <a:avLst/>
              <a:gdLst>
                <a:gd name="T0" fmla="*/ 22 w 45"/>
                <a:gd name="T1" fmla="*/ 0 h 26"/>
                <a:gd name="T2" fmla="*/ 28 w 45"/>
                <a:gd name="T3" fmla="*/ 26 h 26"/>
                <a:gd name="T4" fmla="*/ 22 w 45"/>
                <a:gd name="T5" fmla="*/ 0 h 26"/>
              </a:gdLst>
              <a:ahLst/>
              <a:cxnLst>
                <a:cxn ang="0">
                  <a:pos x="T0" y="T1"/>
                </a:cxn>
                <a:cxn ang="0">
                  <a:pos x="T2" y="T3"/>
                </a:cxn>
                <a:cxn ang="0">
                  <a:pos x="T4" y="T5"/>
                </a:cxn>
              </a:cxnLst>
              <a:rect l="0" t="0" r="r" b="b"/>
              <a:pathLst>
                <a:path w="45" h="26">
                  <a:moveTo>
                    <a:pt x="22" y="0"/>
                  </a:moveTo>
                  <a:cubicBezTo>
                    <a:pt x="32" y="2"/>
                    <a:pt x="45" y="22"/>
                    <a:pt x="28" y="26"/>
                  </a:cubicBezTo>
                  <a:cubicBezTo>
                    <a:pt x="10" y="24"/>
                    <a:pt x="0" y="9"/>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1" name="Freeform 48">
              <a:extLst>
                <a:ext uri="{FF2B5EF4-FFF2-40B4-BE49-F238E27FC236}">
                  <a16:creationId xmlns:a16="http://schemas.microsoft.com/office/drawing/2014/main" id="{7CE4FAAA-45E7-4C86-B59A-F284B79EFD23}"/>
                </a:ext>
              </a:extLst>
            </p:cNvPr>
            <p:cNvSpPr>
              <a:spLocks/>
            </p:cNvSpPr>
            <p:nvPr/>
          </p:nvSpPr>
          <p:spPr bwMode="auto">
            <a:xfrm rot="5400000">
              <a:off x="11078098" y="3616257"/>
              <a:ext cx="133812" cy="79154"/>
            </a:xfrm>
            <a:custGeom>
              <a:avLst/>
              <a:gdLst>
                <a:gd name="T0" fmla="*/ 19 w 41"/>
                <a:gd name="T1" fmla="*/ 0 h 26"/>
                <a:gd name="T2" fmla="*/ 7 w 41"/>
                <a:gd name="T3" fmla="*/ 19 h 26"/>
                <a:gd name="T4" fmla="*/ 19 w 41"/>
                <a:gd name="T5" fmla="*/ 0 h 26"/>
              </a:gdLst>
              <a:ahLst/>
              <a:cxnLst>
                <a:cxn ang="0">
                  <a:pos x="T0" y="T1"/>
                </a:cxn>
                <a:cxn ang="0">
                  <a:pos x="T2" y="T3"/>
                </a:cxn>
                <a:cxn ang="0">
                  <a:pos x="T4" y="T5"/>
                </a:cxn>
              </a:cxnLst>
              <a:rect l="0" t="0" r="r" b="b"/>
              <a:pathLst>
                <a:path w="41" h="26">
                  <a:moveTo>
                    <a:pt x="19" y="0"/>
                  </a:moveTo>
                  <a:cubicBezTo>
                    <a:pt x="41" y="9"/>
                    <a:pt x="28" y="26"/>
                    <a:pt x="7" y="19"/>
                  </a:cubicBezTo>
                  <a:cubicBezTo>
                    <a:pt x="0" y="8"/>
                    <a:pt x="7" y="1"/>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2" name="Freeform 49">
              <a:extLst>
                <a:ext uri="{FF2B5EF4-FFF2-40B4-BE49-F238E27FC236}">
                  <a16:creationId xmlns:a16="http://schemas.microsoft.com/office/drawing/2014/main" id="{E2689B62-CCA1-4EE5-B622-FBA516868916}"/>
                </a:ext>
              </a:extLst>
            </p:cNvPr>
            <p:cNvSpPr>
              <a:spLocks/>
            </p:cNvSpPr>
            <p:nvPr/>
          </p:nvSpPr>
          <p:spPr bwMode="auto">
            <a:xfrm rot="5400000">
              <a:off x="11076712" y="6507925"/>
              <a:ext cx="127608" cy="81603"/>
            </a:xfrm>
            <a:custGeom>
              <a:avLst/>
              <a:gdLst>
                <a:gd name="T0" fmla="*/ 21 w 39"/>
                <a:gd name="T1" fmla="*/ 2 h 27"/>
                <a:gd name="T2" fmla="*/ 26 w 39"/>
                <a:gd name="T3" fmla="*/ 24 h 27"/>
                <a:gd name="T4" fmla="*/ 21 w 39"/>
                <a:gd name="T5" fmla="*/ 2 h 27"/>
              </a:gdLst>
              <a:ahLst/>
              <a:cxnLst>
                <a:cxn ang="0">
                  <a:pos x="T0" y="T1"/>
                </a:cxn>
                <a:cxn ang="0">
                  <a:pos x="T2" y="T3"/>
                </a:cxn>
                <a:cxn ang="0">
                  <a:pos x="T4" y="T5"/>
                </a:cxn>
              </a:cxnLst>
              <a:rect l="0" t="0" r="r" b="b"/>
              <a:pathLst>
                <a:path w="39" h="27">
                  <a:moveTo>
                    <a:pt x="21" y="2"/>
                  </a:moveTo>
                  <a:cubicBezTo>
                    <a:pt x="36" y="0"/>
                    <a:pt x="39" y="17"/>
                    <a:pt x="26" y="24"/>
                  </a:cubicBezTo>
                  <a:cubicBezTo>
                    <a:pt x="8" y="27"/>
                    <a:pt x="0" y="9"/>
                    <a:pt x="21"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3" name="Freeform 8">
              <a:extLst>
                <a:ext uri="{FF2B5EF4-FFF2-40B4-BE49-F238E27FC236}">
                  <a16:creationId xmlns:a16="http://schemas.microsoft.com/office/drawing/2014/main" id="{113638EE-3BCF-4315-A329-3C6766A3890B}"/>
                </a:ext>
              </a:extLst>
            </p:cNvPr>
            <p:cNvSpPr>
              <a:spLocks/>
            </p:cNvSpPr>
            <p:nvPr/>
          </p:nvSpPr>
          <p:spPr bwMode="auto">
            <a:xfrm rot="5400000">
              <a:off x="11141853" y="34906"/>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4" name="Freeform 106">
              <a:extLst>
                <a:ext uri="{FF2B5EF4-FFF2-40B4-BE49-F238E27FC236}">
                  <a16:creationId xmlns:a16="http://schemas.microsoft.com/office/drawing/2014/main" id="{4FB36B8F-335B-40F2-83BB-C2B2689DC2E9}"/>
                </a:ext>
              </a:extLst>
            </p:cNvPr>
            <p:cNvSpPr>
              <a:spLocks/>
            </p:cNvSpPr>
            <p:nvPr/>
          </p:nvSpPr>
          <p:spPr bwMode="auto">
            <a:xfrm rot="5400000">
              <a:off x="11301184" y="6639670"/>
              <a:ext cx="134697" cy="97107"/>
            </a:xfrm>
            <a:custGeom>
              <a:avLst/>
              <a:gdLst>
                <a:gd name="T0" fmla="*/ 25 w 41"/>
                <a:gd name="T1" fmla="*/ 0 h 32"/>
                <a:gd name="T2" fmla="*/ 4 w 41"/>
                <a:gd name="T3" fmla="*/ 18 h 32"/>
                <a:gd name="T4" fmla="*/ 25 w 41"/>
                <a:gd name="T5" fmla="*/ 0 h 32"/>
              </a:gdLst>
              <a:ahLst/>
              <a:cxnLst>
                <a:cxn ang="0">
                  <a:pos x="T0" y="T1"/>
                </a:cxn>
                <a:cxn ang="0">
                  <a:pos x="T2" y="T3"/>
                </a:cxn>
                <a:cxn ang="0">
                  <a:pos x="T4" y="T5"/>
                </a:cxn>
              </a:cxnLst>
              <a:rect l="0" t="0" r="r" b="b"/>
              <a:pathLst>
                <a:path w="41" h="32">
                  <a:moveTo>
                    <a:pt x="25" y="0"/>
                  </a:moveTo>
                  <a:cubicBezTo>
                    <a:pt x="41" y="13"/>
                    <a:pt x="15" y="32"/>
                    <a:pt x="4" y="18"/>
                  </a:cubicBezTo>
                  <a:cubicBezTo>
                    <a:pt x="0" y="5"/>
                    <a:pt x="15" y="0"/>
                    <a:pt x="25"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grpSp>
      <p:sp>
        <p:nvSpPr>
          <p:cNvPr id="2" name="Title Placeholder 1">
            <a:extLst>
              <a:ext uri="{FF2B5EF4-FFF2-40B4-BE49-F238E27FC236}">
                <a16:creationId xmlns:a16="http://schemas.microsoft.com/office/drawing/2014/main" id="{7A05E913-A9D9-4639-B104-1F07A4AF6A56}"/>
              </a:ext>
            </a:extLst>
          </p:cNvPr>
          <p:cNvSpPr>
            <a:spLocks noGrp="1"/>
          </p:cNvSpPr>
          <p:nvPr>
            <p:ph type="title"/>
          </p:nvPr>
        </p:nvSpPr>
        <p:spPr>
          <a:xfrm>
            <a:off x="1069848" y="502920"/>
            <a:ext cx="9634011"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09940CEB-B6D7-46E6-9843-51534214017A}"/>
              </a:ext>
            </a:extLst>
          </p:cNvPr>
          <p:cNvSpPr>
            <a:spLocks noGrp="1"/>
          </p:cNvSpPr>
          <p:nvPr>
            <p:ph type="body" idx="1"/>
          </p:nvPr>
        </p:nvSpPr>
        <p:spPr>
          <a:xfrm>
            <a:off x="1069848" y="1874520"/>
            <a:ext cx="9634011"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B5BAC8B5-8DFB-4920-8580-54824C831A94}"/>
              </a:ext>
            </a:extLst>
          </p:cNvPr>
          <p:cNvSpPr>
            <a:spLocks noGrp="1"/>
          </p:cNvSpPr>
          <p:nvPr>
            <p:ph type="dt" sz="half" idx="2"/>
          </p:nvPr>
        </p:nvSpPr>
        <p:spPr>
          <a:xfrm>
            <a:off x="173736" y="6382512"/>
            <a:ext cx="2845901" cy="365125"/>
          </a:xfrm>
          <a:prstGeom prst="rect">
            <a:avLst/>
          </a:prstGeom>
        </p:spPr>
        <p:txBody>
          <a:bodyPr vert="horz" lIns="91440" tIns="45720" rIns="91440" bIns="45720" rtlCol="0" anchor="ctr"/>
          <a:lstStyle>
            <a:lvl1pPr algn="l">
              <a:defRPr sz="1050">
                <a:solidFill>
                  <a:schemeClr val="tx2"/>
                </a:solidFill>
              </a:defRPr>
            </a:lvl1pPr>
          </a:lstStyle>
          <a:p>
            <a:fld id="{B5898F52-2787-4BA2-BBBC-9395E9F86D50}" type="datetimeFigureOut">
              <a:rPr lang="en-US" smtClean="0"/>
              <a:pPr/>
              <a:t>11/12/2024</a:t>
            </a:fld>
            <a:endParaRPr lang="en-US" dirty="0"/>
          </a:p>
        </p:txBody>
      </p:sp>
      <p:sp>
        <p:nvSpPr>
          <p:cNvPr id="5" name="Footer Placeholder 4">
            <a:extLst>
              <a:ext uri="{FF2B5EF4-FFF2-40B4-BE49-F238E27FC236}">
                <a16:creationId xmlns:a16="http://schemas.microsoft.com/office/drawing/2014/main" id="{3A9E2D5D-B616-4048-9CB8-4D316BBDB1FB}"/>
              </a:ext>
            </a:extLst>
          </p:cNvPr>
          <p:cNvSpPr>
            <a:spLocks noGrp="1"/>
          </p:cNvSpPr>
          <p:nvPr>
            <p:ph type="ftr" sz="quarter" idx="3"/>
          </p:nvPr>
        </p:nvSpPr>
        <p:spPr>
          <a:xfrm rot="5400000">
            <a:off x="-1754871" y="2093199"/>
            <a:ext cx="4157472" cy="416082"/>
          </a:xfrm>
          <a:prstGeom prst="rect">
            <a:avLst/>
          </a:prstGeom>
        </p:spPr>
        <p:txBody>
          <a:bodyPr vert="horz" lIns="91440" tIns="45720" rIns="91440" bIns="45720" rtlCol="0" anchor="ctr"/>
          <a:lstStyle>
            <a:lvl1pPr algn="l">
              <a:defRPr sz="1050">
                <a:solidFill>
                  <a:schemeClr val="tx2"/>
                </a:solidFill>
              </a:defRPr>
            </a:lvl1pPr>
          </a:lstStyle>
          <a:p>
            <a:endParaRPr lang="en-US" dirty="0"/>
          </a:p>
        </p:txBody>
      </p:sp>
      <p:sp>
        <p:nvSpPr>
          <p:cNvPr id="6" name="Slide Number Placeholder 5">
            <a:extLst>
              <a:ext uri="{FF2B5EF4-FFF2-40B4-BE49-F238E27FC236}">
                <a16:creationId xmlns:a16="http://schemas.microsoft.com/office/drawing/2014/main" id="{63F322F0-8F3D-4AC5-9873-24666D0E0D34}"/>
              </a:ext>
            </a:extLst>
          </p:cNvPr>
          <p:cNvSpPr>
            <a:spLocks noGrp="1"/>
          </p:cNvSpPr>
          <p:nvPr>
            <p:ph type="sldNum" sz="quarter" idx="4"/>
          </p:nvPr>
        </p:nvSpPr>
        <p:spPr>
          <a:xfrm>
            <a:off x="11457919" y="6382512"/>
            <a:ext cx="500997" cy="365125"/>
          </a:xfrm>
          <a:prstGeom prst="rect">
            <a:avLst/>
          </a:prstGeom>
        </p:spPr>
        <p:txBody>
          <a:bodyPr vert="horz" lIns="91440" tIns="45720" rIns="91440" bIns="45720" rtlCol="0" anchor="ctr"/>
          <a:lstStyle>
            <a:lvl1pPr algn="r">
              <a:defRPr sz="1050">
                <a:solidFill>
                  <a:schemeClr val="tx2"/>
                </a:solidFill>
              </a:defRPr>
            </a:lvl1pPr>
          </a:lstStyle>
          <a:p>
            <a:fld id="{4C8B8A27-DF03-4546-BA93-21C967D57E5C}" type="slidenum">
              <a:rPr lang="en-US" smtClean="0"/>
              <a:pPr/>
              <a:t>‹#›</a:t>
            </a:fld>
            <a:endParaRPr lang="en-US"/>
          </a:p>
        </p:txBody>
      </p:sp>
    </p:spTree>
    <p:extLst>
      <p:ext uri="{BB962C8B-B14F-4D97-AF65-F5344CB8AC3E}">
        <p14:creationId xmlns:p14="http://schemas.microsoft.com/office/powerpoint/2010/main" val="4255776562"/>
      </p:ext>
    </p:extLst>
  </p:cSld>
  <p:clrMap bg1="lt1" tx1="dk1" bg2="lt2" tx2="dk2" accent1="accent1" accent2="accent2" accent3="accent3" accent4="accent4" accent5="accent5" accent6="accent6" hlink="hlink" folHlink="folHlink"/>
  <p:sldLayoutIdLst>
    <p:sldLayoutId id="2147483747" r:id="rId1"/>
    <p:sldLayoutId id="2147483748" r:id="rId2"/>
    <p:sldLayoutId id="2147483749" r:id="rId3"/>
    <p:sldLayoutId id="2147483750" r:id="rId4"/>
    <p:sldLayoutId id="2147483740" r:id="rId5"/>
    <p:sldLayoutId id="2147483745" r:id="rId6"/>
    <p:sldLayoutId id="2147483741" r:id="rId7"/>
    <p:sldLayoutId id="2147483742" r:id="rId8"/>
    <p:sldLayoutId id="2147483743" r:id="rId9"/>
    <p:sldLayoutId id="2147483744" r:id="rId10"/>
    <p:sldLayoutId id="2147483746" r:id="rId11"/>
  </p:sldLayoutIdLst>
  <p:txStyles>
    <p:titleStyle>
      <a:lvl1pPr algn="l" defTabSz="914400" rtl="0" eaLnBrk="1" latinLnBrk="0" hangingPunct="1">
        <a:lnSpc>
          <a:spcPct val="100000"/>
        </a:lnSpc>
        <a:spcBef>
          <a:spcPct val="0"/>
        </a:spcBef>
        <a:buNone/>
        <a:defRPr sz="4000" kern="1200">
          <a:solidFill>
            <a:schemeClr val="tx2"/>
          </a:solidFill>
          <a:latin typeface="+mj-lt"/>
          <a:ea typeface="+mj-ea"/>
          <a:cs typeface="+mj-cs"/>
        </a:defRPr>
      </a:lvl1pPr>
    </p:titleStyle>
    <p:bodyStyle>
      <a:lvl1pPr marL="228600" indent="-228600" algn="l" defTabSz="914400" rtl="0" eaLnBrk="1" latinLnBrk="0" hangingPunct="1">
        <a:lnSpc>
          <a:spcPct val="150000"/>
        </a:lnSpc>
        <a:spcBef>
          <a:spcPts val="1000"/>
        </a:spcBef>
        <a:buClr>
          <a:schemeClr val="bg2">
            <a:lumMod val="75000"/>
          </a:schemeClr>
        </a:buClr>
        <a:buFont typeface="Arial" panose="020B0604020202020204" pitchFamily="34" charset="0"/>
        <a:buChar char="•"/>
        <a:defRPr sz="2000" kern="1200">
          <a:solidFill>
            <a:schemeClr val="tx2"/>
          </a:solidFill>
          <a:latin typeface="+mn-lt"/>
          <a:ea typeface="+mn-ea"/>
          <a:cs typeface="+mn-cs"/>
        </a:defRPr>
      </a:lvl1pPr>
      <a:lvl2pPr marL="228600" indent="0" algn="l" defTabSz="914400" rtl="0" eaLnBrk="1" latinLnBrk="0" hangingPunct="1">
        <a:lnSpc>
          <a:spcPct val="150000"/>
        </a:lnSpc>
        <a:spcBef>
          <a:spcPts val="500"/>
        </a:spcBef>
        <a:buClr>
          <a:schemeClr val="bg2">
            <a:lumMod val="75000"/>
          </a:schemeClr>
        </a:buClr>
        <a:buFontTx/>
        <a:buNone/>
        <a:defRPr sz="1800" kern="1200">
          <a:solidFill>
            <a:schemeClr val="tx2"/>
          </a:solidFill>
          <a:latin typeface="+mn-lt"/>
          <a:ea typeface="+mn-ea"/>
          <a:cs typeface="+mn-cs"/>
        </a:defRPr>
      </a:lvl2pPr>
      <a:lvl3pPr marL="548640" indent="-285750" algn="l" defTabSz="914400" rtl="0" eaLnBrk="1" latinLnBrk="0" hangingPunct="1">
        <a:lnSpc>
          <a:spcPct val="150000"/>
        </a:lnSpc>
        <a:spcBef>
          <a:spcPts val="500"/>
        </a:spcBef>
        <a:buClr>
          <a:schemeClr val="bg2">
            <a:lumMod val="75000"/>
          </a:schemeClr>
        </a:buClr>
        <a:buFont typeface="Arial" panose="020B0604020202020204" pitchFamily="34" charset="0"/>
        <a:buChar char="•"/>
        <a:defRPr sz="1600" b="1" kern="1200">
          <a:solidFill>
            <a:schemeClr val="tx2"/>
          </a:solidFill>
          <a:latin typeface="+mn-lt"/>
          <a:ea typeface="+mn-ea"/>
          <a:cs typeface="+mn-cs"/>
        </a:defRPr>
      </a:lvl3pPr>
      <a:lvl4pPr marL="548640" indent="0" algn="l" defTabSz="914400" rtl="0" eaLnBrk="1" latinLnBrk="0" hangingPunct="1">
        <a:lnSpc>
          <a:spcPct val="150000"/>
        </a:lnSpc>
        <a:spcBef>
          <a:spcPts val="500"/>
        </a:spcBef>
        <a:buClr>
          <a:schemeClr val="bg2">
            <a:lumMod val="75000"/>
          </a:schemeClr>
        </a:buClr>
        <a:buFontTx/>
        <a:buNone/>
        <a:defRPr sz="1400" kern="1200">
          <a:solidFill>
            <a:schemeClr val="tx2"/>
          </a:solidFill>
          <a:latin typeface="+mn-lt"/>
          <a:ea typeface="+mn-ea"/>
          <a:cs typeface="+mn-cs"/>
        </a:defRPr>
      </a:lvl4pPr>
      <a:lvl5pPr marL="834390" indent="-285750" algn="l" defTabSz="914400" rtl="0" eaLnBrk="1" latinLnBrk="0" hangingPunct="1">
        <a:lnSpc>
          <a:spcPct val="150000"/>
        </a:lnSpc>
        <a:spcBef>
          <a:spcPts val="500"/>
        </a:spcBef>
        <a:buClr>
          <a:schemeClr val="bg2">
            <a:lumMod val="75000"/>
          </a:schemeClr>
        </a:buClr>
        <a:buFont typeface="Arial" panose="020B0604020202020204" pitchFamily="34" charset="0"/>
        <a:buChar char="•"/>
        <a:defRPr sz="1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16" userDrawn="1">
          <p15:clr>
            <a:srgbClr val="F26B43"/>
          </p15:clr>
        </p15:guide>
        <p15:guide id="2" pos="7256" userDrawn="1">
          <p15:clr>
            <a:srgbClr val="F26B43"/>
          </p15:clr>
        </p15:guide>
        <p15:guide id="3" orient="horz" pos="648" userDrawn="1">
          <p15:clr>
            <a:srgbClr val="F26B43"/>
          </p15:clr>
        </p15:guide>
        <p15:guide id="4" orient="horz" pos="712" userDrawn="1">
          <p15:clr>
            <a:srgbClr val="F26B43"/>
          </p15:clr>
        </p15:guide>
        <p15:guide id="5" orient="horz" pos="3928" userDrawn="1">
          <p15:clr>
            <a:srgbClr val="F26B43"/>
          </p15:clr>
        </p15:guide>
        <p15:guide id="6" orient="horz" pos="3864"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2" Type="http://schemas.openxmlformats.org/officeDocument/2006/relationships/hyperlink" Target="https://www.tienphong.vn/cong-nghe/1001-thac-mac-loai-nao-vua-bay-vua-ngu-1680887.tpo" TargetMode="External"/><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hyperlink" Target="https://nhandan.vn/" TargetMode="Externa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hyperlink" Target="https://24hthongtin.com/" TargetMode="Externa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2" Type="http://schemas.openxmlformats.org/officeDocument/2006/relationships/hyperlink" Target="https://dangcongsan.vn/" TargetMode="External"/><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2" Type="http://schemas.openxmlformats.org/officeDocument/2006/relationships/hyperlink" Target="https://www.tienphong.vn/cong-nghe/1001-thac-mac-loai-nao-vua-bay-vua-ngu-1680887.tpo" TargetMode="Externa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8789E63-C78D-4210-8A38-DD6FB3B6BA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Neon 3D circle art">
            <a:extLst>
              <a:ext uri="{FF2B5EF4-FFF2-40B4-BE49-F238E27FC236}">
                <a16:creationId xmlns:a16="http://schemas.microsoft.com/office/drawing/2014/main" id="{5F1300CD-A5C3-42DD-AB23-F8258582C50E}"/>
              </a:ext>
            </a:extLst>
          </p:cNvPr>
          <p:cNvPicPr>
            <a:picLocks noChangeAspect="1"/>
          </p:cNvPicPr>
          <p:nvPr/>
        </p:nvPicPr>
        <p:blipFill rotWithShape="1">
          <a:blip r:embed="rId2"/>
          <a:srcRect t="21329"/>
          <a:stretch/>
        </p:blipFill>
        <p:spPr>
          <a:xfrm>
            <a:off x="20" y="10"/>
            <a:ext cx="12191980" cy="6857990"/>
          </a:xfrm>
          <a:prstGeom prst="rect">
            <a:avLst/>
          </a:prstGeom>
        </p:spPr>
      </p:pic>
      <p:sp>
        <p:nvSpPr>
          <p:cNvPr id="11" name="Rectangle 10">
            <a:extLst>
              <a:ext uri="{FF2B5EF4-FFF2-40B4-BE49-F238E27FC236}">
                <a16:creationId xmlns:a16="http://schemas.microsoft.com/office/drawing/2014/main" id="{AC8494C5-ED44-4EAD-9213-4FBAA4BB74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82" cy="4213412"/>
          </a:xfrm>
          <a:prstGeom prst="rect">
            <a:avLst/>
          </a:prstGeom>
          <a:gradFill>
            <a:gsLst>
              <a:gs pos="100000">
                <a:srgbClr val="000000">
                  <a:alpha val="0"/>
                </a:srgbClr>
              </a:gs>
              <a:gs pos="0">
                <a:schemeClr val="tx1"/>
              </a:gs>
              <a:gs pos="0">
                <a:srgbClr val="000000">
                  <a:alpha val="45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E7FBF52E-9C54-33D7-B650-686D101CBC67}"/>
              </a:ext>
            </a:extLst>
          </p:cNvPr>
          <p:cNvSpPr txBox="1"/>
          <p:nvPr/>
        </p:nvSpPr>
        <p:spPr>
          <a:xfrm>
            <a:off x="826320" y="2106706"/>
            <a:ext cx="10692580" cy="1548116"/>
          </a:xfrm>
          <a:prstGeom prst="rect">
            <a:avLst/>
          </a:prstGeom>
          <a:noFill/>
        </p:spPr>
        <p:txBody>
          <a:bodyPr wrap="square">
            <a:spAutoFit/>
          </a:bodyPr>
          <a:lstStyle/>
          <a:p>
            <a:pPr algn="ctr">
              <a:lnSpc>
                <a:spcPct val="115000"/>
              </a:lnSpc>
            </a:pPr>
            <a:r>
              <a:rPr lang="en-US" sz="4400" b="1">
                <a:solidFill>
                  <a:schemeClr val="bg1"/>
                </a:solidFill>
                <a:effectLst/>
                <a:latin typeface="Times New Roman" panose="02020603050405020304" pitchFamily="18" charset="0"/>
                <a:ea typeface="Times New Roman" panose="02020603050405020304" pitchFamily="18" charset="0"/>
              </a:rPr>
              <a:t>ÔN TẬP PHẦN 1: ĐỌC HIỂU THỂ LOẠI</a:t>
            </a:r>
            <a:endParaRPr lang="en-US" sz="4400">
              <a:solidFill>
                <a:schemeClr val="bg1"/>
              </a:solidFill>
              <a:effectLst/>
              <a:latin typeface="Times New Roman" panose="02020603050405020304" pitchFamily="18" charset="0"/>
              <a:ea typeface="Times New Roman" panose="02020603050405020304" pitchFamily="18" charset="0"/>
            </a:endParaRPr>
          </a:p>
          <a:p>
            <a:pPr algn="ctr"/>
            <a:r>
              <a:rPr lang="en-US" sz="4400" b="1">
                <a:solidFill>
                  <a:schemeClr val="bg1"/>
                </a:solidFill>
                <a:effectLst/>
                <a:latin typeface="Times New Roman" panose="02020603050405020304" pitchFamily="18" charset="0"/>
                <a:ea typeface="Times New Roman" panose="02020603050405020304" pitchFamily="18" charset="0"/>
              </a:rPr>
              <a:t>VĂN BẢN THÔNG TIN</a:t>
            </a:r>
            <a:endParaRPr lang="en-US" sz="4400">
              <a:solidFill>
                <a:schemeClr val="bg1"/>
              </a:solidFill>
            </a:endParaRPr>
          </a:p>
        </p:txBody>
      </p:sp>
    </p:spTree>
    <p:extLst>
      <p:ext uri="{BB962C8B-B14F-4D97-AF65-F5344CB8AC3E}">
        <p14:creationId xmlns:p14="http://schemas.microsoft.com/office/powerpoint/2010/main" val="34324961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127A0A5-253A-7114-78E1-07708A6E47F7}"/>
              </a:ext>
            </a:extLst>
          </p:cNvPr>
          <p:cNvSpPr txBox="1"/>
          <p:nvPr/>
        </p:nvSpPr>
        <p:spPr>
          <a:xfrm>
            <a:off x="660400" y="429589"/>
            <a:ext cx="10858500" cy="5998822"/>
          </a:xfrm>
          <a:prstGeom prst="rect">
            <a:avLst/>
          </a:prstGeom>
          <a:noFill/>
        </p:spPr>
        <p:txBody>
          <a:bodyPr wrap="square">
            <a:spAutoFit/>
          </a:bodyPr>
          <a:lstStyle/>
          <a:p>
            <a:pPr>
              <a:lnSpc>
                <a:spcPct val="115000"/>
              </a:lnSpc>
            </a:pPr>
            <a:r>
              <a:rPr lang="vi-VN" sz="2800" b="1">
                <a:effectLst/>
                <a:latin typeface="Times New Roman" panose="02020603050405020304" pitchFamily="18" charset="0"/>
                <a:ea typeface="Times New Roman" panose="02020603050405020304" pitchFamily="18" charset="0"/>
              </a:rPr>
              <a:t>Câu 4: </a:t>
            </a:r>
            <a:r>
              <a:rPr lang="vi-VN" sz="2800">
                <a:effectLst/>
                <a:latin typeface="Times New Roman" panose="02020603050405020304" pitchFamily="18" charset="0"/>
                <a:ea typeface="Times New Roman" panose="02020603050405020304" pitchFamily="18" charset="0"/>
              </a:rPr>
              <a:t>Theo em, các đề mục in đậm nghiêng khác đề mục in đậm (không nghiêng) ở chỗ nào?</a:t>
            </a:r>
            <a:endParaRPr lang="en-US" sz="2800">
              <a:effectLst/>
              <a:latin typeface="Times New Roman" panose="02020603050405020304" pitchFamily="18" charset="0"/>
              <a:ea typeface="Times New Roman" panose="02020603050405020304" pitchFamily="18" charset="0"/>
            </a:endParaRPr>
          </a:p>
          <a:p>
            <a:pPr>
              <a:lnSpc>
                <a:spcPct val="115000"/>
              </a:lnSpc>
            </a:pPr>
            <a:r>
              <a:rPr lang="en-US" sz="2800">
                <a:effectLst/>
                <a:latin typeface="Times New Roman" panose="02020603050405020304" pitchFamily="18" charset="0"/>
                <a:ea typeface="Times New Roman" panose="02020603050405020304" pitchFamily="18" charset="0"/>
              </a:rPr>
              <a:t>A. </a:t>
            </a:r>
            <a:r>
              <a:rPr lang="vi-VN" sz="2800">
                <a:effectLst/>
                <a:latin typeface="Times New Roman" panose="02020603050405020304" pitchFamily="18" charset="0"/>
                <a:ea typeface="Times New Roman" panose="02020603050405020304" pitchFamily="18" charset="0"/>
              </a:rPr>
              <a:t>Khác nhau về khía cạnh của thông tin</a:t>
            </a:r>
            <a:endParaRPr lang="en-US" sz="2800">
              <a:effectLst/>
              <a:latin typeface="Times New Roman" panose="02020603050405020304" pitchFamily="18" charset="0"/>
              <a:ea typeface="Times New Roman" panose="02020603050405020304" pitchFamily="18" charset="0"/>
            </a:endParaRPr>
          </a:p>
          <a:p>
            <a:pPr>
              <a:lnSpc>
                <a:spcPct val="115000"/>
              </a:lnSpc>
            </a:pPr>
            <a:r>
              <a:rPr lang="en-US" sz="2800">
                <a:effectLst/>
                <a:latin typeface="Times New Roman" panose="02020603050405020304" pitchFamily="18" charset="0"/>
                <a:ea typeface="Times New Roman" panose="02020603050405020304" pitchFamily="18" charset="0"/>
              </a:rPr>
              <a:t>B. </a:t>
            </a:r>
            <a:r>
              <a:rPr lang="vi-VN" sz="2800">
                <a:effectLst/>
                <a:latin typeface="Times New Roman" panose="02020603050405020304" pitchFamily="18" charset="0"/>
                <a:ea typeface="Times New Roman" panose="02020603050405020304" pitchFamily="18" charset="0"/>
              </a:rPr>
              <a:t>Khác nhau về nội dung thông tin </a:t>
            </a:r>
            <a:endParaRPr lang="en-US" sz="2800">
              <a:effectLst/>
              <a:latin typeface="Times New Roman" panose="02020603050405020304" pitchFamily="18" charset="0"/>
              <a:ea typeface="Times New Roman" panose="02020603050405020304" pitchFamily="18" charset="0"/>
            </a:endParaRPr>
          </a:p>
          <a:p>
            <a:pPr>
              <a:lnSpc>
                <a:spcPct val="115000"/>
              </a:lnSpc>
            </a:pPr>
            <a:r>
              <a:rPr lang="en-US" sz="2800">
                <a:effectLst/>
                <a:latin typeface="Times New Roman" panose="02020603050405020304" pitchFamily="18" charset="0"/>
                <a:ea typeface="Times New Roman" panose="02020603050405020304" pitchFamily="18" charset="0"/>
              </a:rPr>
              <a:t>C. </a:t>
            </a:r>
            <a:r>
              <a:rPr lang="vi-VN" sz="2800">
                <a:effectLst/>
                <a:latin typeface="Times New Roman" panose="02020603050405020304" pitchFamily="18" charset="0"/>
                <a:ea typeface="Times New Roman" panose="02020603050405020304" pitchFamily="18" charset="0"/>
              </a:rPr>
              <a:t>Khác nhau về cấp độ thông tin </a:t>
            </a:r>
            <a:endParaRPr lang="en-US" sz="2800">
              <a:effectLst/>
              <a:latin typeface="Times New Roman" panose="02020603050405020304" pitchFamily="18" charset="0"/>
              <a:ea typeface="Times New Roman" panose="02020603050405020304" pitchFamily="18" charset="0"/>
            </a:endParaRPr>
          </a:p>
          <a:p>
            <a:pPr>
              <a:lnSpc>
                <a:spcPct val="115000"/>
              </a:lnSpc>
            </a:pPr>
            <a:r>
              <a:rPr lang="en-US" sz="2800">
                <a:effectLst/>
                <a:latin typeface="Times New Roman" panose="02020603050405020304" pitchFamily="18" charset="0"/>
                <a:ea typeface="Times New Roman" panose="02020603050405020304" pitchFamily="18" charset="0"/>
              </a:rPr>
              <a:t>D. </a:t>
            </a:r>
            <a:r>
              <a:rPr lang="vi-VN" sz="2800">
                <a:effectLst/>
                <a:latin typeface="Times New Roman" panose="02020603050405020304" pitchFamily="18" charset="0"/>
                <a:ea typeface="Times New Roman" panose="02020603050405020304" pitchFamily="18" charset="0"/>
              </a:rPr>
              <a:t>Khác nhau về quan điểm của người viết </a:t>
            </a:r>
            <a:endParaRPr lang="en-US" sz="2800">
              <a:effectLst/>
              <a:latin typeface="Times New Roman" panose="02020603050405020304" pitchFamily="18" charset="0"/>
              <a:ea typeface="Times New Roman" panose="02020603050405020304" pitchFamily="18" charset="0"/>
            </a:endParaRPr>
          </a:p>
          <a:p>
            <a:pPr>
              <a:lnSpc>
                <a:spcPct val="115000"/>
              </a:lnSpc>
            </a:pPr>
            <a:r>
              <a:rPr lang="vi-VN" sz="2800" b="1">
                <a:effectLst/>
                <a:latin typeface="Times New Roman" panose="02020603050405020304" pitchFamily="18" charset="0"/>
                <a:ea typeface="Times New Roman" panose="02020603050405020304" pitchFamily="18" charset="0"/>
              </a:rPr>
              <a:t>Câu 5. </a:t>
            </a:r>
            <a:r>
              <a:rPr lang="vi-VN" sz="2800">
                <a:effectLst/>
                <a:latin typeface="Times New Roman" panose="02020603050405020304" pitchFamily="18" charset="0"/>
                <a:ea typeface="Times New Roman" panose="02020603050405020304" pitchFamily="18" charset="0"/>
              </a:rPr>
              <a:t>Chỉ ra các cách triển khai ý tưởng và thông tin của VB:</a:t>
            </a:r>
            <a:endParaRPr lang="en-US" sz="2800">
              <a:effectLst/>
              <a:latin typeface="Times New Roman" panose="02020603050405020304" pitchFamily="18" charset="0"/>
              <a:ea typeface="Times New Roman" panose="02020603050405020304" pitchFamily="18" charset="0"/>
            </a:endParaRPr>
          </a:p>
          <a:p>
            <a:pPr>
              <a:lnSpc>
                <a:spcPct val="115000"/>
              </a:lnSpc>
            </a:pPr>
            <a:r>
              <a:rPr lang="en-US" sz="2800">
                <a:effectLst/>
                <a:latin typeface="Times New Roman" panose="02020603050405020304" pitchFamily="18" charset="0"/>
                <a:ea typeface="Times New Roman" panose="02020603050405020304" pitchFamily="18" charset="0"/>
              </a:rPr>
              <a:t>A. </a:t>
            </a:r>
            <a:r>
              <a:rPr lang="vi-VN" sz="2800">
                <a:effectLst/>
                <a:latin typeface="Times New Roman" panose="02020603050405020304" pitchFamily="18" charset="0"/>
                <a:ea typeface="Times New Roman" panose="02020603050405020304" pitchFamily="18" charset="0"/>
              </a:rPr>
              <a:t>Theo quan hệ nhân quả; theo trình tự thời gian</a:t>
            </a:r>
            <a:endParaRPr lang="en-US" sz="2800">
              <a:effectLst/>
              <a:latin typeface="Times New Roman" panose="02020603050405020304" pitchFamily="18" charset="0"/>
              <a:ea typeface="Times New Roman" panose="02020603050405020304" pitchFamily="18" charset="0"/>
            </a:endParaRPr>
          </a:p>
          <a:p>
            <a:pPr>
              <a:lnSpc>
                <a:spcPct val="115000"/>
              </a:lnSpc>
            </a:pPr>
            <a:r>
              <a:rPr lang="en-US" sz="2800">
                <a:effectLst/>
                <a:latin typeface="Times New Roman" panose="02020603050405020304" pitchFamily="18" charset="0"/>
                <a:ea typeface="Times New Roman" panose="02020603050405020304" pitchFamily="18" charset="0"/>
              </a:rPr>
              <a:t>B. </a:t>
            </a:r>
            <a:r>
              <a:rPr lang="vi-VN" sz="2800">
                <a:effectLst/>
                <a:latin typeface="Times New Roman" panose="02020603050405020304" pitchFamily="18" charset="0"/>
                <a:ea typeface="Times New Roman" panose="02020603050405020304" pitchFamily="18" charset="0"/>
              </a:rPr>
              <a:t>Theo cấu trúc so sánh và đối chiếu; theo mức độ quan trọng của đối tượng</a:t>
            </a:r>
            <a:endParaRPr lang="en-US" sz="2800">
              <a:effectLst/>
              <a:latin typeface="Times New Roman" panose="02020603050405020304" pitchFamily="18" charset="0"/>
              <a:ea typeface="Times New Roman" panose="02020603050405020304" pitchFamily="18" charset="0"/>
            </a:endParaRPr>
          </a:p>
          <a:p>
            <a:pPr>
              <a:lnSpc>
                <a:spcPct val="115000"/>
              </a:lnSpc>
            </a:pPr>
            <a:r>
              <a:rPr lang="en-US" sz="2800">
                <a:effectLst/>
                <a:latin typeface="Times New Roman" panose="02020603050405020304" pitchFamily="18" charset="0"/>
                <a:ea typeface="Times New Roman" panose="02020603050405020304" pitchFamily="18" charset="0"/>
              </a:rPr>
              <a:t>C. </a:t>
            </a:r>
            <a:r>
              <a:rPr lang="vi-VN" sz="2800">
                <a:effectLst/>
                <a:latin typeface="Times New Roman" panose="02020603050405020304" pitchFamily="18" charset="0"/>
                <a:ea typeface="Times New Roman" panose="02020603050405020304" pitchFamily="18" charset="0"/>
              </a:rPr>
              <a:t>Theo trình tự thời gian; theo cấu trúc so sánh và đối chiếu</a:t>
            </a:r>
            <a:endParaRPr lang="en-US" sz="2800">
              <a:effectLst/>
              <a:latin typeface="Times New Roman" panose="02020603050405020304" pitchFamily="18" charset="0"/>
              <a:ea typeface="Times New Roman" panose="02020603050405020304" pitchFamily="18" charset="0"/>
            </a:endParaRPr>
          </a:p>
          <a:p>
            <a:pPr>
              <a:lnSpc>
                <a:spcPct val="115000"/>
              </a:lnSpc>
            </a:pPr>
            <a:r>
              <a:rPr lang="en-US" sz="2800">
                <a:effectLst/>
                <a:latin typeface="Times New Roman" panose="02020603050405020304" pitchFamily="18" charset="0"/>
                <a:ea typeface="Times New Roman" panose="02020603050405020304" pitchFamily="18" charset="0"/>
              </a:rPr>
              <a:t>D</a:t>
            </a:r>
            <a:r>
              <a:rPr lang="vi-VN" sz="2800">
                <a:effectLst/>
                <a:latin typeface="Times New Roman" panose="02020603050405020304" pitchFamily="18" charset="0"/>
                <a:ea typeface="Times New Roman" panose="02020603050405020304" pitchFamily="18" charset="0"/>
              </a:rPr>
              <a:t>. Theo quan hệ nhân quả; theo mức độ quan trọng của đối tượng </a:t>
            </a:r>
            <a:endParaRPr lang="en-US" sz="280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203277514"/>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8545D22-64DB-59D4-AF52-A78A8C2C709F}"/>
              </a:ext>
            </a:extLst>
          </p:cNvPr>
          <p:cNvSpPr txBox="1"/>
          <p:nvPr/>
        </p:nvSpPr>
        <p:spPr>
          <a:xfrm>
            <a:off x="660400" y="366623"/>
            <a:ext cx="10858500" cy="6124754"/>
          </a:xfrm>
          <a:prstGeom prst="rect">
            <a:avLst/>
          </a:prstGeom>
          <a:noFill/>
        </p:spPr>
        <p:txBody>
          <a:bodyPr wrap="square">
            <a:spAutoFit/>
          </a:bodyPr>
          <a:lstStyle/>
          <a:p>
            <a:pPr algn="just"/>
            <a:r>
              <a:rPr lang="en-US" sz="2800" b="1">
                <a:solidFill>
                  <a:srgbClr val="000000"/>
                </a:solidFill>
                <a:effectLst/>
                <a:latin typeface="Times New Roman" panose="02020603050405020304" pitchFamily="18" charset="0"/>
                <a:ea typeface="Times New Roman" panose="02020603050405020304" pitchFamily="18" charset="0"/>
              </a:rPr>
              <a:t>Vừa bơi, vừa bay mà vẫn ngủ được</a:t>
            </a:r>
            <a:endParaRPr lang="en-US" sz="2800">
              <a:effectLst/>
              <a:latin typeface="Times New Roman" panose="02020603050405020304" pitchFamily="18" charset="0"/>
              <a:ea typeface="Times New Roman" panose="02020603050405020304" pitchFamily="18" charset="0"/>
            </a:endParaRPr>
          </a:p>
          <a:p>
            <a:pPr algn="just"/>
            <a:r>
              <a:rPr lang="vi-VN" sz="2800">
                <a:solidFill>
                  <a:srgbClr val="000000"/>
                </a:solidFill>
                <a:effectLst/>
                <a:latin typeface="Times New Roman" panose="02020603050405020304" pitchFamily="18" charset="0"/>
                <a:ea typeface="Times New Roman" panose="02020603050405020304" pitchFamily="18" charset="0"/>
              </a:rPr>
              <a:t>     </a:t>
            </a:r>
            <a:r>
              <a:rPr lang="en-US" sz="2800">
                <a:solidFill>
                  <a:srgbClr val="000000"/>
                </a:solidFill>
                <a:effectLst/>
                <a:latin typeface="Times New Roman" panose="02020603050405020304" pitchFamily="18" charset="0"/>
                <a:ea typeface="Times New Roman" panose="02020603050405020304" pitchFamily="18" charset="0"/>
              </a:rPr>
              <a:t>Với một số động vật có vú ở biển khác như cá heo mỏ, hải cẩu, sư tử biển, quá trình tiến hóa đã tạo cho chúng cách ngủ theo kiểu nửa bán cầu não. Nửa này khi ngủ thì nửa kia hoạt động. Do đó, chúng vừa bơi vừa ngủ được…Loài chim sẻ đầu trắng lại có thể vừa ngủ vừa... thiên di theo mùa. </a:t>
            </a:r>
            <a:endParaRPr lang="en-US" sz="2800">
              <a:effectLst/>
              <a:latin typeface="Times New Roman" panose="02020603050405020304" pitchFamily="18" charset="0"/>
              <a:ea typeface="Times New Roman" panose="02020603050405020304" pitchFamily="18" charset="0"/>
            </a:endParaRPr>
          </a:p>
          <a:p>
            <a:pPr algn="just"/>
            <a:r>
              <a:rPr lang="en-US" sz="2800" b="1">
                <a:solidFill>
                  <a:srgbClr val="000000"/>
                </a:solidFill>
                <a:effectLst/>
                <a:latin typeface="Times New Roman" panose="02020603050405020304" pitchFamily="18" charset="0"/>
                <a:ea typeface="Times New Roman" panose="02020603050405020304" pitchFamily="18" charset="0"/>
              </a:rPr>
              <a:t>Những loài động vật có thói quen ngủ "độc nhất vô nhị"</a:t>
            </a:r>
            <a:endParaRPr lang="en-US" sz="2800">
              <a:effectLst/>
              <a:latin typeface="Times New Roman" panose="02020603050405020304" pitchFamily="18" charset="0"/>
              <a:ea typeface="Times New Roman" panose="02020603050405020304" pitchFamily="18" charset="0"/>
            </a:endParaRPr>
          </a:p>
          <a:p>
            <a:pPr algn="just"/>
            <a:r>
              <a:rPr lang="en-US" sz="2800" b="1" i="1">
                <a:solidFill>
                  <a:srgbClr val="000000"/>
                </a:solidFill>
                <a:effectLst/>
                <a:latin typeface="Times New Roman" panose="02020603050405020304" pitchFamily="18" charset="0"/>
                <a:ea typeface="Times New Roman" panose="02020603050405020304" pitchFamily="18" charset="0"/>
              </a:rPr>
              <a:t>Cá heo</a:t>
            </a:r>
            <a:endParaRPr lang="en-US" sz="2800">
              <a:effectLst/>
              <a:latin typeface="Times New Roman" panose="02020603050405020304" pitchFamily="18" charset="0"/>
              <a:ea typeface="Times New Roman" panose="02020603050405020304" pitchFamily="18" charset="0"/>
            </a:endParaRPr>
          </a:p>
          <a:p>
            <a:pPr algn="just"/>
            <a:r>
              <a:rPr lang="vi-VN" sz="2800">
                <a:solidFill>
                  <a:srgbClr val="000000"/>
                </a:solidFill>
                <a:effectLst/>
                <a:latin typeface="Times New Roman" panose="02020603050405020304" pitchFamily="18" charset="0"/>
                <a:ea typeface="Times New Roman" panose="02020603050405020304" pitchFamily="18" charset="0"/>
              </a:rPr>
              <a:t>     </a:t>
            </a:r>
            <a:r>
              <a:rPr lang="en-US" sz="2800">
                <a:solidFill>
                  <a:srgbClr val="000000"/>
                </a:solidFill>
                <a:effectLst/>
                <a:latin typeface="Times New Roman" panose="02020603050405020304" pitchFamily="18" charset="0"/>
                <a:ea typeface="Times New Roman" panose="02020603050405020304" pitchFamily="18" charset="0"/>
              </a:rPr>
              <a:t>Cá heo là động vật có vú sống ở đại dương và sông nước có quan hệ mật thiết với cá voi.[…]</a:t>
            </a:r>
            <a:endParaRPr lang="en-US" sz="2800">
              <a:effectLst/>
              <a:latin typeface="Times New Roman" panose="02020603050405020304" pitchFamily="18" charset="0"/>
              <a:ea typeface="Times New Roman" panose="02020603050405020304" pitchFamily="18" charset="0"/>
            </a:endParaRPr>
          </a:p>
          <a:p>
            <a:pPr algn="just"/>
            <a:r>
              <a:rPr lang="vi-VN" sz="2800">
                <a:solidFill>
                  <a:srgbClr val="000000"/>
                </a:solidFill>
                <a:effectLst/>
                <a:latin typeface="Times New Roman" panose="02020603050405020304" pitchFamily="18" charset="0"/>
                <a:ea typeface="Times New Roman" panose="02020603050405020304" pitchFamily="18" charset="0"/>
              </a:rPr>
              <a:t>     </a:t>
            </a:r>
            <a:r>
              <a:rPr lang="en-US" sz="2800">
                <a:solidFill>
                  <a:srgbClr val="000000"/>
                </a:solidFill>
                <a:effectLst/>
                <a:latin typeface="Times New Roman" panose="02020603050405020304" pitchFamily="18" charset="0"/>
                <a:ea typeface="Times New Roman" panose="02020603050405020304" pitchFamily="18" charset="0"/>
              </a:rPr>
              <a:t>Đối với đa số các loài động vật, khi ngủ sẽ nhắm hai mắt và tạm ngừng hoặc hạn chế tối đa mọi hoạt động của cơ thể. Tuy nhiên, cá heo lại hoàn toàn khác khi chúng chỉ nhắm một mắt khi ngủ. Vậy tại sao lại có điều kỳ lạ này?</a:t>
            </a:r>
            <a:endParaRPr lang="en-US" sz="280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432598069"/>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7C0AD93-A3B9-FAE4-147D-7E3DC9BBCFF8}"/>
              </a:ext>
            </a:extLst>
          </p:cNvPr>
          <p:cNvSpPr txBox="1"/>
          <p:nvPr/>
        </p:nvSpPr>
        <p:spPr>
          <a:xfrm>
            <a:off x="660400" y="398204"/>
            <a:ext cx="10858500" cy="5998822"/>
          </a:xfrm>
          <a:prstGeom prst="rect">
            <a:avLst/>
          </a:prstGeom>
          <a:noFill/>
        </p:spPr>
        <p:txBody>
          <a:bodyPr wrap="square">
            <a:spAutoFit/>
          </a:bodyPr>
          <a:lstStyle/>
          <a:p>
            <a:pPr algn="just">
              <a:lnSpc>
                <a:spcPct val="115000"/>
              </a:lnSpc>
            </a:pPr>
            <a:r>
              <a:rPr lang="en-US" sz="2800">
                <a:solidFill>
                  <a:srgbClr val="000000"/>
                </a:solidFill>
                <a:effectLst/>
                <a:latin typeface="Times New Roman" panose="02020603050405020304" pitchFamily="18" charset="0"/>
                <a:ea typeface="Times New Roman" panose="02020603050405020304" pitchFamily="18" charset="0"/>
              </a:rPr>
              <a:t>Đối với các loài động vật có vú trên cạn khác, giấc ngủ là trạng thái vô thức một phần hoặc toàn phần. Trong đó, những hoạt động cơ chủ động (được điều khiển bởi ý thức) sẽ tạm ngừng và các giác quan như thị giác hay khứu giác được nghỉ ngơi. Thế nhưng, đối với các loài động vật có vú sống dưới nước như cá heo hay cá voi thì giấc ngủ lại hoàn toàn khác khi chúng chỉ nghỉ ngơi nửa bán cầu não và 1 bên mắt. Phần còn lại vẫn hoạt động bình thường. Đây được gọi là “giấc ngủ nửa bán cầu não sóng chậm”. Sau hai giờ, hai bán cầu não lại đổi nhiệm vụ để cả hai đều có thể nghỉ ngơi tốt nhất. </a:t>
            </a:r>
            <a:endParaRPr lang="en-US" sz="2800">
              <a:effectLst/>
              <a:latin typeface="Times New Roman" panose="02020603050405020304" pitchFamily="18" charset="0"/>
              <a:ea typeface="Times New Roman" panose="02020603050405020304" pitchFamily="18" charset="0"/>
            </a:endParaRPr>
          </a:p>
          <a:p>
            <a:pPr algn="r">
              <a:lnSpc>
                <a:spcPct val="115000"/>
              </a:lnSpc>
            </a:pPr>
            <a:r>
              <a:rPr lang="vi-VN" sz="2800">
                <a:solidFill>
                  <a:srgbClr val="000000"/>
                </a:solidFill>
                <a:effectLst/>
                <a:latin typeface="Times New Roman" panose="02020603050405020304" pitchFamily="18" charset="0"/>
                <a:ea typeface="Times New Roman" panose="02020603050405020304" pitchFamily="18" charset="0"/>
              </a:rPr>
              <a:t> [...] (Theo 1001 thắc mắc: </a:t>
            </a:r>
            <a:r>
              <a:rPr lang="vi-VN" sz="2800" i="1">
                <a:solidFill>
                  <a:srgbClr val="000000"/>
                </a:solidFill>
                <a:effectLst/>
                <a:latin typeface="Times New Roman" panose="02020603050405020304" pitchFamily="18" charset="0"/>
                <a:ea typeface="Times New Roman" panose="02020603050405020304" pitchFamily="18" charset="0"/>
              </a:rPr>
              <a:t>Loài nào vừa bay vừa ngủ?</a:t>
            </a:r>
            <a:endParaRPr lang="en-US" sz="2800">
              <a:effectLst/>
              <a:latin typeface="Times New Roman" panose="02020603050405020304" pitchFamily="18" charset="0"/>
              <a:ea typeface="Times New Roman" panose="02020603050405020304" pitchFamily="18" charset="0"/>
            </a:endParaRPr>
          </a:p>
          <a:p>
            <a:pPr algn="r">
              <a:lnSpc>
                <a:spcPct val="115000"/>
              </a:lnSpc>
            </a:pPr>
            <a:r>
              <a:rPr lang="vi-VN" sz="2800" i="1">
                <a:solidFill>
                  <a:srgbClr val="000000"/>
                </a:solidFill>
                <a:effectLst/>
                <a:latin typeface="Times New Roman" panose="02020603050405020304" pitchFamily="18" charset="0"/>
                <a:ea typeface="Times New Roman" panose="02020603050405020304" pitchFamily="18" charset="0"/>
              </a:rPr>
              <a:t>,</a:t>
            </a:r>
            <a:r>
              <a:rPr lang="vi-VN" sz="2800">
                <a:solidFill>
                  <a:srgbClr val="000000"/>
                </a:solidFill>
                <a:effectLst/>
                <a:latin typeface="Times New Roman" panose="02020603050405020304" pitchFamily="18" charset="0"/>
                <a:ea typeface="Times New Roman" panose="02020603050405020304" pitchFamily="18" charset="0"/>
              </a:rPr>
              <a:t> </a:t>
            </a:r>
            <a:r>
              <a:rPr lang="en-US" sz="2800">
                <a:effectLst/>
                <a:latin typeface="Times New Roman" panose="02020603050405020304" pitchFamily="18" charset="0"/>
                <a:ea typeface="Times New Roman" panose="02020603050405020304" pitchFamily="18" charset="0"/>
                <a:hlinkClick r:id="rId2"/>
              </a:rPr>
              <a:t>https://www.tienphong.vn/cong-nghe/1001-thac-mac-loai-nao-vua-bay-vua-ngu-1680887.</a:t>
            </a:r>
            <a:r>
              <a:rPr lang="vi-VN" sz="2800">
                <a:effectLst/>
                <a:latin typeface="Times New Roman" panose="02020603050405020304" pitchFamily="18" charset="0"/>
                <a:ea typeface="Times New Roman" panose="02020603050405020304" pitchFamily="18" charset="0"/>
                <a:hlinkClick r:id="rId2"/>
              </a:rPr>
              <a:t>tpo</a:t>
            </a:r>
            <a:r>
              <a:rPr lang="vi-VN" sz="2800">
                <a:solidFill>
                  <a:srgbClr val="000000"/>
                </a:solidFill>
                <a:effectLst/>
                <a:latin typeface="Times New Roman" panose="02020603050405020304" pitchFamily="18" charset="0"/>
                <a:ea typeface="Times New Roman" panose="02020603050405020304" pitchFamily="18" charset="0"/>
              </a:rPr>
              <a:t>, ngày 02/07/2020, Đỗ Hợp tổng hợp)</a:t>
            </a:r>
            <a:endParaRPr lang="en-US" sz="280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126551385"/>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540BE95-0C9D-2AB6-5F67-2DAEEC6808BC}"/>
              </a:ext>
            </a:extLst>
          </p:cNvPr>
          <p:cNvSpPr txBox="1"/>
          <p:nvPr/>
        </p:nvSpPr>
        <p:spPr>
          <a:xfrm>
            <a:off x="660400" y="1172869"/>
            <a:ext cx="10858500" cy="4512261"/>
          </a:xfrm>
          <a:prstGeom prst="rect">
            <a:avLst/>
          </a:prstGeom>
          <a:noFill/>
        </p:spPr>
        <p:txBody>
          <a:bodyPr wrap="square">
            <a:spAutoFit/>
          </a:bodyPr>
          <a:lstStyle/>
          <a:p>
            <a:pPr algn="just">
              <a:lnSpc>
                <a:spcPct val="115000"/>
              </a:lnSpc>
            </a:pPr>
            <a:r>
              <a:rPr lang="vi-VN" sz="2800" b="1">
                <a:effectLst/>
                <a:latin typeface="Times New Roman" panose="02020603050405020304" pitchFamily="18" charset="0"/>
                <a:ea typeface="Times New Roman" panose="02020603050405020304" pitchFamily="18" charset="0"/>
              </a:rPr>
              <a:t>Lựa chọn đáp án đúng:</a:t>
            </a:r>
            <a:endParaRPr lang="en-US" sz="2800">
              <a:effectLst/>
              <a:latin typeface="Times New Roman" panose="02020603050405020304" pitchFamily="18" charset="0"/>
              <a:ea typeface="Times New Roman" panose="02020603050405020304" pitchFamily="18" charset="0"/>
            </a:endParaRPr>
          </a:p>
          <a:p>
            <a:pPr algn="just">
              <a:lnSpc>
                <a:spcPct val="115000"/>
              </a:lnSpc>
              <a:tabLst>
                <a:tab pos="400050" algn="l"/>
              </a:tabLst>
            </a:pPr>
            <a:r>
              <a:rPr lang="vi-VN" sz="2800" b="1">
                <a:effectLst/>
                <a:latin typeface="Times New Roman" panose="02020603050405020304" pitchFamily="18" charset="0"/>
                <a:ea typeface="Times New Roman" panose="02020603050405020304" pitchFamily="18" charset="0"/>
              </a:rPr>
              <a:t>Câu 1:</a:t>
            </a:r>
            <a:r>
              <a:rPr lang="vi-VN" sz="2800">
                <a:effectLst/>
                <a:latin typeface="Times New Roman" panose="02020603050405020304" pitchFamily="18" charset="0"/>
                <a:ea typeface="Times New Roman" panose="02020603050405020304" pitchFamily="18" charset="0"/>
              </a:rPr>
              <a:t> Xác định phương thức biểu đạt chính của đoạn trích là:</a:t>
            </a:r>
            <a:endParaRPr lang="en-US" sz="2800">
              <a:effectLst/>
              <a:latin typeface="Times New Roman" panose="02020603050405020304" pitchFamily="18" charset="0"/>
              <a:ea typeface="Times New Roman" panose="02020603050405020304" pitchFamily="18" charset="0"/>
            </a:endParaRPr>
          </a:p>
          <a:p>
            <a:pPr algn="just">
              <a:lnSpc>
                <a:spcPct val="115000"/>
              </a:lnSpc>
              <a:tabLst>
                <a:tab pos="400050" algn="l"/>
              </a:tabLst>
            </a:pPr>
            <a:r>
              <a:rPr lang="en-US" sz="2800">
                <a:effectLst/>
                <a:latin typeface="Times New Roman" panose="02020603050405020304" pitchFamily="18" charset="0"/>
                <a:ea typeface="Times New Roman" panose="02020603050405020304" pitchFamily="18" charset="0"/>
              </a:rPr>
              <a:t>A. </a:t>
            </a:r>
            <a:r>
              <a:rPr lang="vi-VN" sz="2800">
                <a:effectLst/>
                <a:latin typeface="Times New Roman" panose="02020603050405020304" pitchFamily="18" charset="0"/>
                <a:ea typeface="Times New Roman" panose="02020603050405020304" pitchFamily="18" charset="0"/>
              </a:rPr>
              <a:t>Nghị luận                                           B. Thuyết minh</a:t>
            </a:r>
            <a:endParaRPr lang="en-US" sz="2800">
              <a:effectLst/>
              <a:latin typeface="Times New Roman" panose="02020603050405020304" pitchFamily="18" charset="0"/>
              <a:ea typeface="Times New Roman" panose="02020603050405020304" pitchFamily="18" charset="0"/>
            </a:endParaRPr>
          </a:p>
          <a:p>
            <a:pPr algn="just">
              <a:lnSpc>
                <a:spcPct val="115000"/>
              </a:lnSpc>
              <a:tabLst>
                <a:tab pos="400050" algn="l"/>
              </a:tabLst>
            </a:pPr>
            <a:r>
              <a:rPr lang="vi-VN" sz="2800">
                <a:effectLst/>
                <a:latin typeface="Times New Roman" panose="02020603050405020304" pitchFamily="18" charset="0"/>
                <a:ea typeface="Times New Roman" panose="02020603050405020304" pitchFamily="18" charset="0"/>
              </a:rPr>
              <a:t>C. Biểu cảm                                            D. Miêu tả                                         </a:t>
            </a:r>
            <a:endParaRPr lang="en-US" sz="2800">
              <a:effectLst/>
              <a:latin typeface="Times New Roman" panose="02020603050405020304" pitchFamily="18" charset="0"/>
              <a:ea typeface="Times New Roman" panose="02020603050405020304" pitchFamily="18" charset="0"/>
            </a:endParaRPr>
          </a:p>
          <a:p>
            <a:pPr algn="just">
              <a:lnSpc>
                <a:spcPct val="115000"/>
              </a:lnSpc>
            </a:pPr>
            <a:r>
              <a:rPr lang="vi-VN" sz="2800" b="1">
                <a:effectLst/>
                <a:latin typeface="Times New Roman" panose="02020603050405020304" pitchFamily="18" charset="0"/>
                <a:ea typeface="Times New Roman" panose="02020603050405020304" pitchFamily="18" charset="0"/>
              </a:rPr>
              <a:t>Câu 2: </a:t>
            </a:r>
            <a:r>
              <a:rPr lang="vi-VN" sz="2800">
                <a:effectLst/>
                <a:latin typeface="Times New Roman" panose="02020603050405020304" pitchFamily="18" charset="0"/>
                <a:ea typeface="Times New Roman" panose="02020603050405020304" pitchFamily="18" charset="0"/>
              </a:rPr>
              <a:t>Mục đích viết của văn bản trên là:</a:t>
            </a:r>
            <a:endParaRPr lang="en-US" sz="2800">
              <a:effectLst/>
              <a:latin typeface="Times New Roman" panose="02020603050405020304" pitchFamily="18" charset="0"/>
              <a:ea typeface="Times New Roman" panose="02020603050405020304" pitchFamily="18" charset="0"/>
            </a:endParaRPr>
          </a:p>
          <a:p>
            <a:pPr algn="just">
              <a:lnSpc>
                <a:spcPct val="115000"/>
              </a:lnSpc>
            </a:pPr>
            <a:r>
              <a:rPr lang="en-US" sz="2800">
                <a:effectLst/>
                <a:latin typeface="Times New Roman" panose="02020603050405020304" pitchFamily="18" charset="0"/>
                <a:ea typeface="Times New Roman" panose="02020603050405020304" pitchFamily="18" charset="0"/>
              </a:rPr>
              <a:t>A. </a:t>
            </a:r>
            <a:r>
              <a:rPr lang="vi-VN" sz="2800">
                <a:effectLst/>
                <a:latin typeface="Times New Roman" panose="02020603050405020304" pitchFamily="18" charset="0"/>
                <a:ea typeface="Times New Roman" panose="02020603050405020304" pitchFamily="18" charset="0"/>
              </a:rPr>
              <a:t>Giới thiệu tên của các loài động vật có thói quen ngủ kì lạ</a:t>
            </a:r>
            <a:endParaRPr lang="en-US" sz="2800">
              <a:effectLst/>
              <a:latin typeface="Times New Roman" panose="02020603050405020304" pitchFamily="18" charset="0"/>
              <a:ea typeface="Times New Roman" panose="02020603050405020304" pitchFamily="18" charset="0"/>
            </a:endParaRPr>
          </a:p>
          <a:p>
            <a:pPr algn="just">
              <a:lnSpc>
                <a:spcPct val="115000"/>
              </a:lnSpc>
            </a:pPr>
            <a:r>
              <a:rPr lang="en-US" sz="2800">
                <a:effectLst/>
                <a:latin typeface="Times New Roman" panose="02020603050405020304" pitchFamily="18" charset="0"/>
                <a:ea typeface="Times New Roman" panose="02020603050405020304" pitchFamily="18" charset="0"/>
              </a:rPr>
              <a:t>B. </a:t>
            </a:r>
            <a:r>
              <a:rPr lang="vi-VN" sz="2800">
                <a:effectLst/>
                <a:latin typeface="Times New Roman" panose="02020603050405020304" pitchFamily="18" charset="0"/>
                <a:ea typeface="Times New Roman" panose="02020603050405020304" pitchFamily="18" charset="0"/>
              </a:rPr>
              <a:t>Giới thiệu và giải thích thói quen ngủ kì lạ của một số loài động vật</a:t>
            </a:r>
            <a:endParaRPr lang="en-US" sz="2800">
              <a:effectLst/>
              <a:latin typeface="Times New Roman" panose="02020603050405020304" pitchFamily="18" charset="0"/>
              <a:ea typeface="Times New Roman" panose="02020603050405020304" pitchFamily="18" charset="0"/>
            </a:endParaRPr>
          </a:p>
          <a:p>
            <a:pPr algn="just">
              <a:lnSpc>
                <a:spcPct val="115000"/>
              </a:lnSpc>
            </a:pPr>
            <a:r>
              <a:rPr lang="en-US" sz="2800">
                <a:effectLst/>
                <a:latin typeface="Times New Roman" panose="02020603050405020304" pitchFamily="18" charset="0"/>
                <a:ea typeface="Times New Roman" panose="02020603050405020304" pitchFamily="18" charset="0"/>
              </a:rPr>
              <a:t>C. </a:t>
            </a:r>
            <a:r>
              <a:rPr lang="vi-VN" sz="2800">
                <a:effectLst/>
                <a:latin typeface="Times New Roman" panose="02020603050405020304" pitchFamily="18" charset="0"/>
                <a:ea typeface="Times New Roman" panose="02020603050405020304" pitchFamily="18" charset="0"/>
              </a:rPr>
              <a:t>Giới thiệu cách ngủ của một số loài động vật</a:t>
            </a:r>
            <a:endParaRPr lang="en-US" sz="2800">
              <a:effectLst/>
              <a:latin typeface="Times New Roman" panose="02020603050405020304" pitchFamily="18" charset="0"/>
              <a:ea typeface="Times New Roman" panose="02020603050405020304" pitchFamily="18" charset="0"/>
            </a:endParaRPr>
          </a:p>
          <a:p>
            <a:pPr algn="just">
              <a:lnSpc>
                <a:spcPct val="115000"/>
              </a:lnSpc>
            </a:pPr>
            <a:r>
              <a:rPr lang="en-US" sz="2800">
                <a:effectLst/>
                <a:latin typeface="Times New Roman" panose="02020603050405020304" pitchFamily="18" charset="0"/>
                <a:ea typeface="Times New Roman" panose="02020603050405020304" pitchFamily="18" charset="0"/>
              </a:rPr>
              <a:t>D. </a:t>
            </a:r>
            <a:r>
              <a:rPr lang="vi-VN" sz="2800">
                <a:effectLst/>
                <a:latin typeface="Times New Roman" panose="02020603050405020304" pitchFamily="18" charset="0"/>
                <a:ea typeface="Times New Roman" panose="02020603050405020304" pitchFamily="18" charset="0"/>
              </a:rPr>
              <a:t>Giới thiệu loài động vật vừa bay vừa ngủ</a:t>
            </a:r>
            <a:endParaRPr lang="en-US" sz="280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035367918"/>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AD7338B-3C76-D469-C4C6-AB85361428E9}"/>
              </a:ext>
            </a:extLst>
          </p:cNvPr>
          <p:cNvSpPr txBox="1"/>
          <p:nvPr/>
        </p:nvSpPr>
        <p:spPr>
          <a:xfrm>
            <a:off x="666750" y="1130300"/>
            <a:ext cx="10858500" cy="5143716"/>
          </a:xfrm>
          <a:prstGeom prst="rect">
            <a:avLst/>
          </a:prstGeom>
          <a:noFill/>
        </p:spPr>
        <p:txBody>
          <a:bodyPr wrap="square">
            <a:spAutoFit/>
          </a:bodyPr>
          <a:lstStyle/>
          <a:p>
            <a:pPr algn="just">
              <a:lnSpc>
                <a:spcPct val="115000"/>
              </a:lnSpc>
            </a:pPr>
            <a:r>
              <a:rPr lang="vi-VN" sz="3200" b="1">
                <a:effectLst/>
                <a:latin typeface="Times New Roman" panose="02020603050405020304" pitchFamily="18" charset="0"/>
                <a:ea typeface="Times New Roman" panose="02020603050405020304" pitchFamily="18" charset="0"/>
              </a:rPr>
              <a:t>Câu 3: </a:t>
            </a:r>
            <a:r>
              <a:rPr lang="vi-VN" sz="3200">
                <a:effectLst/>
                <a:latin typeface="Times New Roman" panose="02020603050405020304" pitchFamily="18" charset="0"/>
                <a:ea typeface="Times New Roman" panose="02020603050405020304" pitchFamily="18" charset="0"/>
              </a:rPr>
              <a:t>Theo văn bản, loài động vật nào có giấc ngủ tinh vi nhất:</a:t>
            </a:r>
            <a:endParaRPr lang="en-US" sz="3200">
              <a:effectLst/>
              <a:latin typeface="Times New Roman" panose="02020603050405020304" pitchFamily="18" charset="0"/>
              <a:ea typeface="Times New Roman" panose="02020603050405020304" pitchFamily="18" charset="0"/>
            </a:endParaRPr>
          </a:p>
          <a:p>
            <a:pPr algn="just">
              <a:lnSpc>
                <a:spcPct val="115000"/>
              </a:lnSpc>
            </a:pPr>
            <a:r>
              <a:rPr lang="en-US" sz="3200">
                <a:effectLst/>
                <a:latin typeface="Times New Roman" panose="02020603050405020304" pitchFamily="18" charset="0"/>
                <a:ea typeface="Times New Roman" panose="02020603050405020304" pitchFamily="18" charset="0"/>
              </a:rPr>
              <a:t>A. </a:t>
            </a:r>
            <a:r>
              <a:rPr lang="vi-VN" sz="3200">
                <a:effectLst/>
                <a:latin typeface="Times New Roman" panose="02020603050405020304" pitchFamily="18" charset="0"/>
                <a:ea typeface="Times New Roman" panose="02020603050405020304" pitchFamily="18" charset="0"/>
              </a:rPr>
              <a:t>Loài sâu bọ                        B. Loài bò sát</a:t>
            </a:r>
            <a:endParaRPr lang="en-US" sz="3200">
              <a:effectLst/>
              <a:latin typeface="Times New Roman" panose="02020603050405020304" pitchFamily="18" charset="0"/>
              <a:ea typeface="Times New Roman" panose="02020603050405020304" pitchFamily="18" charset="0"/>
            </a:endParaRPr>
          </a:p>
          <a:p>
            <a:pPr algn="just">
              <a:lnSpc>
                <a:spcPct val="115000"/>
              </a:lnSpc>
            </a:pPr>
            <a:r>
              <a:rPr lang="vi-VN" sz="3200">
                <a:effectLst/>
                <a:latin typeface="Times New Roman" panose="02020603050405020304" pitchFamily="18" charset="0"/>
                <a:ea typeface="Times New Roman" panose="02020603050405020304" pitchFamily="18" charset="0"/>
              </a:rPr>
              <a:t>C. Loài động vật có vú           D. Loài chim</a:t>
            </a:r>
            <a:endParaRPr lang="en-US" sz="3200">
              <a:effectLst/>
              <a:latin typeface="Times New Roman" panose="02020603050405020304" pitchFamily="18" charset="0"/>
              <a:ea typeface="Times New Roman" panose="02020603050405020304" pitchFamily="18" charset="0"/>
            </a:endParaRPr>
          </a:p>
          <a:p>
            <a:pPr algn="just">
              <a:lnSpc>
                <a:spcPct val="115000"/>
              </a:lnSpc>
            </a:pPr>
            <a:r>
              <a:rPr lang="vi-VN" sz="3200" b="1">
                <a:effectLst/>
                <a:latin typeface="Times New Roman" panose="02020603050405020304" pitchFamily="18" charset="0"/>
                <a:ea typeface="Times New Roman" panose="02020603050405020304" pitchFamily="18" charset="0"/>
              </a:rPr>
              <a:t>Câu 4. </a:t>
            </a:r>
            <a:r>
              <a:rPr lang="vi-VN" sz="3200">
                <a:effectLst/>
                <a:latin typeface="Times New Roman" panose="02020603050405020304" pitchFamily="18" charset="0"/>
                <a:ea typeface="Times New Roman" panose="02020603050405020304" pitchFamily="18" charset="0"/>
              </a:rPr>
              <a:t>Nhận xét về cách sử dụng từ ngữ của VB trên:</a:t>
            </a:r>
            <a:endParaRPr lang="en-US" sz="3200">
              <a:effectLst/>
              <a:latin typeface="Times New Roman" panose="02020603050405020304" pitchFamily="18" charset="0"/>
              <a:ea typeface="Times New Roman" panose="02020603050405020304" pitchFamily="18" charset="0"/>
            </a:endParaRPr>
          </a:p>
          <a:p>
            <a:pPr algn="just">
              <a:lnSpc>
                <a:spcPct val="115000"/>
              </a:lnSpc>
            </a:pPr>
            <a:r>
              <a:rPr lang="en-US" sz="3200">
                <a:effectLst/>
                <a:latin typeface="Times New Roman" panose="02020603050405020304" pitchFamily="18" charset="0"/>
                <a:ea typeface="Times New Roman" panose="02020603050405020304" pitchFamily="18" charset="0"/>
              </a:rPr>
              <a:t>A. </a:t>
            </a:r>
            <a:r>
              <a:rPr lang="vi-VN" sz="3200">
                <a:effectLst/>
                <a:latin typeface="Times New Roman" panose="02020603050405020304" pitchFamily="18" charset="0"/>
                <a:ea typeface="Times New Roman" panose="02020603050405020304" pitchFamily="18" charset="0"/>
              </a:rPr>
              <a:t>Sử dụng từ ngữ thuộc chuyên ngành khoa học sinh học</a:t>
            </a:r>
            <a:endParaRPr lang="en-US" sz="3200">
              <a:effectLst/>
              <a:latin typeface="Times New Roman" panose="02020603050405020304" pitchFamily="18" charset="0"/>
              <a:ea typeface="Times New Roman" panose="02020603050405020304" pitchFamily="18" charset="0"/>
            </a:endParaRPr>
          </a:p>
          <a:p>
            <a:pPr algn="just">
              <a:lnSpc>
                <a:spcPct val="115000"/>
              </a:lnSpc>
            </a:pPr>
            <a:r>
              <a:rPr lang="en-US" sz="3200">
                <a:effectLst/>
                <a:latin typeface="Times New Roman" panose="02020603050405020304" pitchFamily="18" charset="0"/>
                <a:ea typeface="Times New Roman" panose="02020603050405020304" pitchFamily="18" charset="0"/>
              </a:rPr>
              <a:t>B. </a:t>
            </a:r>
            <a:r>
              <a:rPr lang="vi-VN" sz="3200">
                <a:effectLst/>
                <a:latin typeface="Times New Roman" panose="02020603050405020304" pitchFamily="18" charset="0"/>
                <a:ea typeface="Times New Roman" panose="02020603050405020304" pitchFamily="18" charset="0"/>
              </a:rPr>
              <a:t>Sử dụng nhiều động từ miêu tả hoạt động (ngủ, nằm, bay, bơi,...)</a:t>
            </a:r>
            <a:endParaRPr lang="en-US" sz="3200">
              <a:effectLst/>
              <a:latin typeface="Times New Roman" panose="02020603050405020304" pitchFamily="18" charset="0"/>
              <a:ea typeface="Times New Roman" panose="02020603050405020304" pitchFamily="18" charset="0"/>
            </a:endParaRPr>
          </a:p>
          <a:p>
            <a:pPr algn="just">
              <a:lnSpc>
                <a:spcPct val="115000"/>
              </a:lnSpc>
            </a:pPr>
            <a:r>
              <a:rPr lang="en-US" sz="3200">
                <a:effectLst/>
                <a:latin typeface="Times New Roman" panose="02020603050405020304" pitchFamily="18" charset="0"/>
                <a:ea typeface="Times New Roman" panose="02020603050405020304" pitchFamily="18" charset="0"/>
              </a:rPr>
              <a:t>C. </a:t>
            </a:r>
            <a:r>
              <a:rPr lang="vi-VN" sz="3200">
                <a:effectLst/>
                <a:latin typeface="Times New Roman" panose="02020603050405020304" pitchFamily="18" charset="0"/>
                <a:ea typeface="Times New Roman" panose="02020603050405020304" pitchFamily="18" charset="0"/>
              </a:rPr>
              <a:t>Cả A, B đều đúng</a:t>
            </a:r>
            <a:endParaRPr lang="en-US" sz="3200">
              <a:effectLst/>
              <a:latin typeface="Times New Roman" panose="02020603050405020304" pitchFamily="18" charset="0"/>
              <a:ea typeface="Times New Roman" panose="02020603050405020304" pitchFamily="18" charset="0"/>
            </a:endParaRPr>
          </a:p>
          <a:p>
            <a:pPr algn="just">
              <a:lnSpc>
                <a:spcPct val="115000"/>
              </a:lnSpc>
            </a:pPr>
            <a:r>
              <a:rPr lang="en-US" sz="3200">
                <a:effectLst/>
                <a:latin typeface="Times New Roman" panose="02020603050405020304" pitchFamily="18" charset="0"/>
                <a:ea typeface="Times New Roman" panose="02020603050405020304" pitchFamily="18" charset="0"/>
              </a:rPr>
              <a:t>D. </a:t>
            </a:r>
            <a:r>
              <a:rPr lang="vi-VN" sz="3200">
                <a:effectLst/>
                <a:latin typeface="Times New Roman" panose="02020603050405020304" pitchFamily="18" charset="0"/>
                <a:ea typeface="Times New Roman" panose="02020603050405020304" pitchFamily="18" charset="0"/>
              </a:rPr>
              <a:t>Cả A, B đều sai</a:t>
            </a:r>
            <a:endParaRPr lang="en-US" sz="320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036855927"/>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A7FCF18-3651-F7D0-03AD-E013F8D39322}"/>
              </a:ext>
            </a:extLst>
          </p:cNvPr>
          <p:cNvSpPr txBox="1"/>
          <p:nvPr/>
        </p:nvSpPr>
        <p:spPr>
          <a:xfrm>
            <a:off x="660400" y="825907"/>
            <a:ext cx="10858500" cy="5503301"/>
          </a:xfrm>
          <a:prstGeom prst="rect">
            <a:avLst/>
          </a:prstGeom>
          <a:noFill/>
        </p:spPr>
        <p:txBody>
          <a:bodyPr wrap="square">
            <a:spAutoFit/>
          </a:bodyPr>
          <a:lstStyle/>
          <a:p>
            <a:pPr algn="just">
              <a:lnSpc>
                <a:spcPct val="115000"/>
              </a:lnSpc>
            </a:pPr>
            <a:r>
              <a:rPr lang="vi-VN" sz="2800" b="1">
                <a:effectLst/>
                <a:latin typeface="Times New Roman" panose="02020603050405020304" pitchFamily="18" charset="0"/>
                <a:ea typeface="Times New Roman" panose="02020603050405020304" pitchFamily="18" charset="0"/>
              </a:rPr>
              <a:t>Câu 5: </a:t>
            </a:r>
            <a:r>
              <a:rPr lang="vi-VN" sz="2800">
                <a:effectLst/>
                <a:latin typeface="Times New Roman" panose="02020603050405020304" pitchFamily="18" charset="0"/>
                <a:ea typeface="Times New Roman" panose="02020603050405020304" pitchFamily="18" charset="0"/>
              </a:rPr>
              <a:t>Chỉ ra cách trình bày thông tin trong đoạn:</a:t>
            </a:r>
            <a:endParaRPr lang="en-US" sz="2800">
              <a:effectLst/>
              <a:latin typeface="Times New Roman" panose="02020603050405020304" pitchFamily="18" charset="0"/>
              <a:ea typeface="Times New Roman" panose="02020603050405020304" pitchFamily="18" charset="0"/>
            </a:endParaRPr>
          </a:p>
          <a:p>
            <a:pPr algn="just">
              <a:lnSpc>
                <a:spcPct val="115000"/>
              </a:lnSpc>
            </a:pPr>
            <a:r>
              <a:rPr lang="vi-VN" sz="2800" i="1">
                <a:effectLst/>
                <a:latin typeface="Times New Roman" panose="02020603050405020304" pitchFamily="18" charset="0"/>
                <a:ea typeface="Times New Roman" panose="02020603050405020304" pitchFamily="18" charset="0"/>
              </a:rPr>
              <a:t>     “</a:t>
            </a:r>
            <a:r>
              <a:rPr lang="en-US" sz="2800" i="1">
                <a:effectLst/>
                <a:latin typeface="Times New Roman" panose="02020603050405020304" pitchFamily="18" charset="0"/>
                <a:ea typeface="Times New Roman" panose="02020603050405020304" pitchFamily="18" charset="0"/>
              </a:rPr>
              <a:t>Với một số động vật có vú ở biển khác như cá heo mỏ, hải cẩu, sư tử biển, quá trình tiến hóa đã tạo cho chúng cách ngủ theo kiểu nửa bán cầu não.</a:t>
            </a:r>
            <a:r>
              <a:rPr lang="vi-VN" sz="2800" i="1">
                <a:effectLst/>
                <a:latin typeface="Times New Roman" panose="02020603050405020304" pitchFamily="18" charset="0"/>
                <a:ea typeface="Times New Roman" panose="02020603050405020304" pitchFamily="18" charset="0"/>
              </a:rPr>
              <a:t>..</a:t>
            </a:r>
            <a:r>
              <a:rPr lang="vi-VN" sz="2800">
                <a:effectLst/>
                <a:latin typeface="Times New Roman" panose="02020603050405020304" pitchFamily="18" charset="0"/>
                <a:ea typeface="Times New Roman" panose="02020603050405020304" pitchFamily="18" charset="0"/>
              </a:rPr>
              <a:t> </a:t>
            </a:r>
            <a:r>
              <a:rPr lang="en-US" sz="2800" i="1">
                <a:effectLst/>
                <a:latin typeface="Times New Roman" panose="02020603050405020304" pitchFamily="18" charset="0"/>
                <a:ea typeface="Times New Roman" panose="02020603050405020304" pitchFamily="18" charset="0"/>
              </a:rPr>
              <a:t>thiên di theo mùa</a:t>
            </a:r>
            <a:r>
              <a:rPr lang="en-US" sz="2800">
                <a:effectLst/>
                <a:latin typeface="Times New Roman" panose="02020603050405020304" pitchFamily="18" charset="0"/>
                <a:ea typeface="Times New Roman" panose="02020603050405020304" pitchFamily="18" charset="0"/>
              </a:rPr>
              <a:t>”.</a:t>
            </a:r>
          </a:p>
          <a:p>
            <a:pPr marL="457200" algn="just">
              <a:lnSpc>
                <a:spcPct val="115000"/>
              </a:lnSpc>
            </a:pPr>
            <a:r>
              <a:rPr lang="en-US" sz="2800">
                <a:effectLst/>
                <a:latin typeface="Times New Roman" panose="02020603050405020304" pitchFamily="18" charset="0"/>
                <a:ea typeface="Times New Roman" panose="02020603050405020304" pitchFamily="18" charset="0"/>
              </a:rPr>
              <a:t>A. </a:t>
            </a:r>
            <a:r>
              <a:rPr lang="vi-VN" sz="2800">
                <a:effectLst/>
                <a:latin typeface="Times New Roman" panose="02020603050405020304" pitchFamily="18" charset="0"/>
                <a:ea typeface="Times New Roman" panose="02020603050405020304" pitchFamily="18" charset="0"/>
              </a:rPr>
              <a:t>Theo quan hệ nhân quả</a:t>
            </a:r>
            <a:endParaRPr lang="en-US" sz="2800">
              <a:effectLst/>
              <a:latin typeface="Times New Roman" panose="02020603050405020304" pitchFamily="18" charset="0"/>
              <a:ea typeface="Times New Roman" panose="02020603050405020304" pitchFamily="18" charset="0"/>
            </a:endParaRPr>
          </a:p>
          <a:p>
            <a:pPr marL="457200" algn="just">
              <a:lnSpc>
                <a:spcPct val="115000"/>
              </a:lnSpc>
            </a:pPr>
            <a:r>
              <a:rPr lang="en-US" sz="2800">
                <a:effectLst/>
                <a:latin typeface="Times New Roman" panose="02020603050405020304" pitchFamily="18" charset="0"/>
                <a:ea typeface="Times New Roman" panose="02020603050405020304" pitchFamily="18" charset="0"/>
              </a:rPr>
              <a:t>B. </a:t>
            </a:r>
            <a:r>
              <a:rPr lang="vi-VN" sz="2800">
                <a:effectLst/>
                <a:latin typeface="Times New Roman" panose="02020603050405020304" pitchFamily="18" charset="0"/>
                <a:ea typeface="Times New Roman" panose="02020603050405020304" pitchFamily="18" charset="0"/>
              </a:rPr>
              <a:t>Theo trình tự thời gian</a:t>
            </a:r>
            <a:endParaRPr lang="en-US" sz="2800">
              <a:effectLst/>
              <a:latin typeface="Times New Roman" panose="02020603050405020304" pitchFamily="18" charset="0"/>
              <a:ea typeface="Times New Roman" panose="02020603050405020304" pitchFamily="18" charset="0"/>
            </a:endParaRPr>
          </a:p>
          <a:p>
            <a:pPr marL="457200" algn="just">
              <a:lnSpc>
                <a:spcPct val="115000"/>
              </a:lnSpc>
            </a:pPr>
            <a:r>
              <a:rPr lang="en-US" sz="2800">
                <a:effectLst/>
                <a:latin typeface="Times New Roman" panose="02020603050405020304" pitchFamily="18" charset="0"/>
                <a:ea typeface="Times New Roman" panose="02020603050405020304" pitchFamily="18" charset="0"/>
              </a:rPr>
              <a:t>C. </a:t>
            </a:r>
            <a:r>
              <a:rPr lang="vi-VN" sz="2800">
                <a:effectLst/>
                <a:latin typeface="Times New Roman" panose="02020603050405020304" pitchFamily="18" charset="0"/>
                <a:ea typeface="Times New Roman" panose="02020603050405020304" pitchFamily="18" charset="0"/>
              </a:rPr>
              <a:t>Theo mức độ quan trọng của đối tượng</a:t>
            </a:r>
            <a:endParaRPr lang="en-US" sz="2800">
              <a:effectLst/>
              <a:latin typeface="Times New Roman" panose="02020603050405020304" pitchFamily="18" charset="0"/>
              <a:ea typeface="Times New Roman" panose="02020603050405020304" pitchFamily="18" charset="0"/>
            </a:endParaRPr>
          </a:p>
          <a:p>
            <a:pPr marL="457200" algn="just">
              <a:lnSpc>
                <a:spcPct val="115000"/>
              </a:lnSpc>
            </a:pPr>
            <a:r>
              <a:rPr lang="en-US" sz="2800">
                <a:effectLst/>
                <a:latin typeface="Times New Roman" panose="02020603050405020304" pitchFamily="18" charset="0"/>
                <a:ea typeface="Times New Roman" panose="02020603050405020304" pitchFamily="18" charset="0"/>
              </a:rPr>
              <a:t>D. </a:t>
            </a:r>
            <a:r>
              <a:rPr lang="vi-VN" sz="2800">
                <a:effectLst/>
                <a:latin typeface="Times New Roman" panose="02020603050405020304" pitchFamily="18" charset="0"/>
                <a:ea typeface="Times New Roman" panose="02020603050405020304" pitchFamily="18" charset="0"/>
              </a:rPr>
              <a:t>Theo cấu trúc so sánh và đối chiếu</a:t>
            </a:r>
            <a:endParaRPr lang="en-US" sz="2800">
              <a:effectLst/>
              <a:latin typeface="Times New Roman" panose="02020603050405020304" pitchFamily="18" charset="0"/>
              <a:ea typeface="Times New Roman" panose="02020603050405020304" pitchFamily="18" charset="0"/>
            </a:endParaRPr>
          </a:p>
          <a:p>
            <a:pPr algn="just">
              <a:lnSpc>
                <a:spcPct val="115000"/>
              </a:lnSpc>
            </a:pPr>
            <a:r>
              <a:rPr lang="vi-VN" sz="2800" b="1">
                <a:effectLst/>
                <a:latin typeface="Times New Roman" panose="02020603050405020304" pitchFamily="18" charset="0"/>
                <a:ea typeface="Times New Roman" panose="02020603050405020304" pitchFamily="18" charset="0"/>
              </a:rPr>
              <a:t>Câu 6: </a:t>
            </a:r>
            <a:r>
              <a:rPr lang="vi-VN" sz="2800">
                <a:effectLst/>
                <a:latin typeface="Times New Roman" panose="02020603050405020304" pitchFamily="18" charset="0"/>
                <a:ea typeface="Times New Roman" panose="02020603050405020304" pitchFamily="18" charset="0"/>
              </a:rPr>
              <a:t>Văn bản đã sử dụng phương tiện phi ngôn ngữ nào:</a:t>
            </a:r>
            <a:endParaRPr lang="en-US" sz="2800">
              <a:effectLst/>
              <a:latin typeface="Times New Roman" panose="02020603050405020304" pitchFamily="18" charset="0"/>
              <a:ea typeface="Times New Roman" panose="02020603050405020304" pitchFamily="18" charset="0"/>
            </a:endParaRPr>
          </a:p>
          <a:p>
            <a:pPr algn="just">
              <a:lnSpc>
                <a:spcPct val="115000"/>
              </a:lnSpc>
            </a:pPr>
            <a:r>
              <a:rPr lang="en-US" sz="2800">
                <a:effectLst/>
                <a:latin typeface="Times New Roman" panose="02020603050405020304" pitchFamily="18" charset="0"/>
                <a:ea typeface="Times New Roman" panose="02020603050405020304" pitchFamily="18" charset="0"/>
              </a:rPr>
              <a:t>A.</a:t>
            </a:r>
            <a:r>
              <a:rPr lang="vi-VN" sz="2800">
                <a:effectLst/>
                <a:latin typeface="Times New Roman" panose="02020603050405020304" pitchFamily="18" charset="0"/>
                <a:ea typeface="Times New Roman" panose="02020603050405020304" pitchFamily="18" charset="0"/>
              </a:rPr>
              <a:t>Sơ đồ chỉ dẫn                                B. Kí hiệu</a:t>
            </a:r>
            <a:endParaRPr lang="en-US" sz="2800">
              <a:effectLst/>
              <a:latin typeface="Times New Roman" panose="02020603050405020304" pitchFamily="18" charset="0"/>
              <a:ea typeface="Times New Roman" panose="02020603050405020304" pitchFamily="18" charset="0"/>
            </a:endParaRPr>
          </a:p>
          <a:p>
            <a:pPr algn="just">
              <a:lnSpc>
                <a:spcPct val="115000"/>
              </a:lnSpc>
            </a:pPr>
            <a:r>
              <a:rPr lang="vi-VN" sz="2800">
                <a:effectLst/>
                <a:latin typeface="Times New Roman" panose="02020603050405020304" pitchFamily="18" charset="0"/>
                <a:ea typeface="Times New Roman" panose="02020603050405020304" pitchFamily="18" charset="0"/>
              </a:rPr>
              <a:t>C. Biểu đồ                                          D. Hình ảnh minh họa</a:t>
            </a:r>
            <a:endParaRPr lang="en-US" sz="280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189196832"/>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1F69163-0A60-981C-A1B0-23CF62E7FDC8}"/>
              </a:ext>
            </a:extLst>
          </p:cNvPr>
          <p:cNvSpPr txBox="1"/>
          <p:nvPr/>
        </p:nvSpPr>
        <p:spPr>
          <a:xfrm>
            <a:off x="660400" y="1130300"/>
            <a:ext cx="10858500" cy="5007781"/>
          </a:xfrm>
          <a:prstGeom prst="rect">
            <a:avLst/>
          </a:prstGeom>
          <a:noFill/>
        </p:spPr>
        <p:txBody>
          <a:bodyPr wrap="square">
            <a:spAutoFit/>
          </a:bodyPr>
          <a:lstStyle/>
          <a:p>
            <a:pPr algn="just">
              <a:lnSpc>
                <a:spcPct val="115000"/>
              </a:lnSpc>
            </a:pPr>
            <a:r>
              <a:rPr lang="vi-VN" sz="2800" b="1">
                <a:effectLst/>
                <a:latin typeface="Times New Roman" panose="02020603050405020304" pitchFamily="18" charset="0"/>
                <a:ea typeface="Times New Roman" panose="02020603050405020304" pitchFamily="18" charset="0"/>
              </a:rPr>
              <a:t>Câu 7: </a:t>
            </a:r>
            <a:r>
              <a:rPr lang="vi-VN" sz="2800">
                <a:effectLst/>
                <a:latin typeface="Times New Roman" panose="02020603050405020304" pitchFamily="18" charset="0"/>
                <a:ea typeface="Times New Roman" panose="02020603050405020304" pitchFamily="18" charset="0"/>
              </a:rPr>
              <a:t>Ý nào nói đúng và đầy đủ nhất về thông tin cơ bản của VB:</a:t>
            </a:r>
            <a:endParaRPr lang="en-US" sz="2800">
              <a:effectLst/>
              <a:latin typeface="Times New Roman" panose="02020603050405020304" pitchFamily="18" charset="0"/>
              <a:ea typeface="Times New Roman" panose="02020603050405020304" pitchFamily="18" charset="0"/>
            </a:endParaRPr>
          </a:p>
          <a:p>
            <a:pPr algn="just">
              <a:lnSpc>
                <a:spcPct val="115000"/>
              </a:lnSpc>
            </a:pPr>
            <a:r>
              <a:rPr lang="en-US" sz="2800">
                <a:effectLst/>
                <a:latin typeface="Times New Roman" panose="02020603050405020304" pitchFamily="18" charset="0"/>
                <a:ea typeface="Times New Roman" panose="02020603050405020304" pitchFamily="18" charset="0"/>
              </a:rPr>
              <a:t>A. </a:t>
            </a:r>
            <a:r>
              <a:rPr lang="vi-VN" sz="2800">
                <a:effectLst/>
                <a:latin typeface="Times New Roman" panose="02020603050405020304" pitchFamily="18" charset="0"/>
                <a:ea typeface="Times New Roman" panose="02020603050405020304" pitchFamily="18" charset="0"/>
              </a:rPr>
              <a:t>Thói quen ngủ kì lạ của một số loài động vật</a:t>
            </a:r>
            <a:endParaRPr lang="en-US" sz="2800">
              <a:effectLst/>
              <a:latin typeface="Times New Roman" panose="02020603050405020304" pitchFamily="18" charset="0"/>
              <a:ea typeface="Times New Roman" panose="02020603050405020304" pitchFamily="18" charset="0"/>
            </a:endParaRPr>
          </a:p>
          <a:p>
            <a:pPr marL="457200" algn="just">
              <a:lnSpc>
                <a:spcPct val="115000"/>
              </a:lnSpc>
            </a:pPr>
            <a:r>
              <a:rPr lang="en-US" sz="2800">
                <a:effectLst/>
                <a:latin typeface="Times New Roman" panose="02020603050405020304" pitchFamily="18" charset="0"/>
                <a:ea typeface="Times New Roman" panose="02020603050405020304" pitchFamily="18" charset="0"/>
              </a:rPr>
              <a:t>B. </a:t>
            </a:r>
            <a:r>
              <a:rPr lang="vi-VN" sz="2800">
                <a:effectLst/>
                <a:latin typeface="Times New Roman" panose="02020603050405020304" pitchFamily="18" charset="0"/>
                <a:ea typeface="Times New Roman" panose="02020603050405020304" pitchFamily="18" charset="0"/>
              </a:rPr>
              <a:t>Các loài động vật ngủ như thế nào?</a:t>
            </a:r>
            <a:endParaRPr lang="en-US" sz="2800">
              <a:effectLst/>
              <a:latin typeface="Times New Roman" panose="02020603050405020304" pitchFamily="18" charset="0"/>
              <a:ea typeface="Times New Roman" panose="02020603050405020304" pitchFamily="18" charset="0"/>
            </a:endParaRPr>
          </a:p>
          <a:p>
            <a:pPr algn="just">
              <a:lnSpc>
                <a:spcPct val="115000"/>
              </a:lnSpc>
            </a:pPr>
            <a:r>
              <a:rPr lang="en-US" sz="2800">
                <a:effectLst/>
                <a:latin typeface="Times New Roman" panose="02020603050405020304" pitchFamily="18" charset="0"/>
                <a:ea typeface="Times New Roman" panose="02020603050405020304" pitchFamily="18" charset="0"/>
              </a:rPr>
              <a:t>C. </a:t>
            </a:r>
            <a:r>
              <a:rPr lang="vi-VN" sz="2800">
                <a:effectLst/>
                <a:latin typeface="Times New Roman" panose="02020603050405020304" pitchFamily="18" charset="0"/>
                <a:ea typeface="Times New Roman" panose="02020603050405020304" pitchFamily="18" charset="0"/>
              </a:rPr>
              <a:t>Vừa bơi vừa bay vẫn ngủ được?</a:t>
            </a:r>
            <a:endParaRPr lang="en-US" sz="2800">
              <a:effectLst/>
              <a:latin typeface="Times New Roman" panose="02020603050405020304" pitchFamily="18" charset="0"/>
              <a:ea typeface="Times New Roman" panose="02020603050405020304" pitchFamily="18" charset="0"/>
            </a:endParaRPr>
          </a:p>
          <a:p>
            <a:pPr algn="just">
              <a:lnSpc>
                <a:spcPct val="115000"/>
              </a:lnSpc>
            </a:pPr>
            <a:r>
              <a:rPr lang="en-US" sz="2800">
                <a:effectLst/>
                <a:latin typeface="Times New Roman" panose="02020603050405020304" pitchFamily="18" charset="0"/>
                <a:ea typeface="Times New Roman" panose="02020603050405020304" pitchFamily="18" charset="0"/>
              </a:rPr>
              <a:t>D. </a:t>
            </a:r>
            <a:r>
              <a:rPr lang="vi-VN" sz="2800">
                <a:effectLst/>
                <a:latin typeface="Times New Roman" panose="02020603050405020304" pitchFamily="18" charset="0"/>
                <a:ea typeface="Times New Roman" panose="02020603050405020304" pitchFamily="18" charset="0"/>
              </a:rPr>
              <a:t>Những loài động vật có thói quen ngủ độc nhất vô nhị?</a:t>
            </a:r>
            <a:endParaRPr lang="en-US" sz="2800">
              <a:effectLst/>
              <a:latin typeface="Times New Roman" panose="02020603050405020304" pitchFamily="18" charset="0"/>
              <a:ea typeface="Times New Roman" panose="02020603050405020304" pitchFamily="18" charset="0"/>
            </a:endParaRPr>
          </a:p>
          <a:p>
            <a:pPr algn="just">
              <a:lnSpc>
                <a:spcPct val="115000"/>
              </a:lnSpc>
            </a:pPr>
            <a:r>
              <a:rPr lang="vi-VN" sz="2800" b="1">
                <a:effectLst/>
                <a:latin typeface="Times New Roman" panose="02020603050405020304" pitchFamily="18" charset="0"/>
                <a:ea typeface="Times New Roman" panose="02020603050405020304" pitchFamily="18" charset="0"/>
              </a:rPr>
              <a:t>Câu 8: </a:t>
            </a:r>
            <a:r>
              <a:rPr lang="vi-VN" sz="2800">
                <a:effectLst/>
                <a:latin typeface="Times New Roman" panose="02020603050405020304" pitchFamily="18" charset="0"/>
                <a:ea typeface="Times New Roman" panose="02020603050405020304" pitchFamily="18" charset="0"/>
              </a:rPr>
              <a:t>Việc sử dụng phương tiện phi ngôn ngữ trong VB trên có tác dụng:</a:t>
            </a:r>
            <a:endParaRPr lang="en-US" sz="2800">
              <a:effectLst/>
              <a:latin typeface="Times New Roman" panose="02020603050405020304" pitchFamily="18" charset="0"/>
              <a:ea typeface="Times New Roman" panose="02020603050405020304" pitchFamily="18" charset="0"/>
            </a:endParaRPr>
          </a:p>
          <a:p>
            <a:pPr algn="just">
              <a:lnSpc>
                <a:spcPct val="115000"/>
              </a:lnSpc>
            </a:pPr>
            <a:r>
              <a:rPr lang="en-US" sz="2800">
                <a:effectLst/>
                <a:latin typeface="Times New Roman" panose="02020603050405020304" pitchFamily="18" charset="0"/>
                <a:ea typeface="Times New Roman" panose="02020603050405020304" pitchFamily="18" charset="0"/>
              </a:rPr>
              <a:t>A. </a:t>
            </a:r>
            <a:r>
              <a:rPr lang="vi-VN" sz="2800">
                <a:effectLst/>
                <a:latin typeface="Times New Roman" panose="02020603050405020304" pitchFamily="18" charset="0"/>
                <a:ea typeface="Times New Roman" panose="02020603050405020304" pitchFamily="18" charset="0"/>
              </a:rPr>
              <a:t>Biểu đạt mối quan hệ giữa các thông tin</a:t>
            </a:r>
            <a:endParaRPr lang="en-US" sz="2800">
              <a:effectLst/>
              <a:latin typeface="Times New Roman" panose="02020603050405020304" pitchFamily="18" charset="0"/>
              <a:ea typeface="Times New Roman" panose="02020603050405020304" pitchFamily="18" charset="0"/>
            </a:endParaRPr>
          </a:p>
          <a:p>
            <a:pPr algn="just">
              <a:lnSpc>
                <a:spcPct val="115000"/>
              </a:lnSpc>
            </a:pPr>
            <a:r>
              <a:rPr lang="en-US" sz="2800">
                <a:effectLst/>
                <a:latin typeface="Times New Roman" panose="02020603050405020304" pitchFamily="18" charset="0"/>
                <a:ea typeface="Times New Roman" panose="02020603050405020304" pitchFamily="18" charset="0"/>
              </a:rPr>
              <a:t>B. </a:t>
            </a:r>
            <a:r>
              <a:rPr lang="vi-VN" sz="2800">
                <a:effectLst/>
                <a:latin typeface="Times New Roman" panose="02020603050405020304" pitchFamily="18" charset="0"/>
                <a:ea typeface="Times New Roman" panose="02020603050405020304" pitchFamily="18" charset="0"/>
              </a:rPr>
              <a:t>Giúp trình bày thông tin một cách hệ thống</a:t>
            </a:r>
            <a:endParaRPr lang="en-US" sz="2800">
              <a:effectLst/>
              <a:latin typeface="Times New Roman" panose="02020603050405020304" pitchFamily="18" charset="0"/>
              <a:ea typeface="Times New Roman" panose="02020603050405020304" pitchFamily="18" charset="0"/>
            </a:endParaRPr>
          </a:p>
          <a:p>
            <a:pPr marL="457200" algn="just">
              <a:lnSpc>
                <a:spcPct val="115000"/>
              </a:lnSpc>
            </a:pPr>
            <a:r>
              <a:rPr lang="en-US" sz="2800">
                <a:effectLst/>
                <a:latin typeface="Times New Roman" panose="02020603050405020304" pitchFamily="18" charset="0"/>
                <a:ea typeface="Times New Roman" panose="02020603050405020304" pitchFamily="18" charset="0"/>
              </a:rPr>
              <a:t>C. </a:t>
            </a:r>
            <a:r>
              <a:rPr lang="vi-VN" sz="2800">
                <a:effectLst/>
                <a:latin typeface="Times New Roman" panose="02020603050405020304" pitchFamily="18" charset="0"/>
                <a:ea typeface="Times New Roman" panose="02020603050405020304" pitchFamily="18" charset="0"/>
              </a:rPr>
              <a:t>Cung cấp những thông tin cụ thể, chính xác</a:t>
            </a:r>
            <a:endParaRPr lang="en-US" sz="2800">
              <a:effectLst/>
              <a:latin typeface="Times New Roman" panose="02020603050405020304" pitchFamily="18" charset="0"/>
              <a:ea typeface="Times New Roman" panose="02020603050405020304" pitchFamily="18" charset="0"/>
            </a:endParaRPr>
          </a:p>
          <a:p>
            <a:pPr algn="just">
              <a:lnSpc>
                <a:spcPct val="115000"/>
              </a:lnSpc>
            </a:pPr>
            <a:r>
              <a:rPr lang="en-US" sz="2800">
                <a:effectLst/>
                <a:latin typeface="Times New Roman" panose="02020603050405020304" pitchFamily="18" charset="0"/>
                <a:ea typeface="Times New Roman" panose="02020603050405020304" pitchFamily="18" charset="0"/>
              </a:rPr>
              <a:t>D. </a:t>
            </a:r>
            <a:r>
              <a:rPr lang="vi-VN" sz="2800">
                <a:effectLst/>
                <a:latin typeface="Times New Roman" panose="02020603050405020304" pitchFamily="18" charset="0"/>
                <a:ea typeface="Times New Roman" panose="02020603050405020304" pitchFamily="18" charset="0"/>
              </a:rPr>
              <a:t>Làm tăng tính hấp dẫn và trực quan của thông tin</a:t>
            </a:r>
            <a:endParaRPr lang="en-US" sz="280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512954593"/>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C614B3B-4F45-5E66-CEC7-1D7A9E355122}"/>
              </a:ext>
            </a:extLst>
          </p:cNvPr>
          <p:cNvSpPr txBox="1"/>
          <p:nvPr/>
        </p:nvSpPr>
        <p:spPr>
          <a:xfrm>
            <a:off x="666750" y="1377479"/>
            <a:ext cx="10858500" cy="4577407"/>
          </a:xfrm>
          <a:prstGeom prst="rect">
            <a:avLst/>
          </a:prstGeom>
          <a:noFill/>
        </p:spPr>
        <p:txBody>
          <a:bodyPr wrap="square">
            <a:spAutoFit/>
          </a:bodyPr>
          <a:lstStyle/>
          <a:p>
            <a:pPr algn="just">
              <a:lnSpc>
                <a:spcPct val="115000"/>
              </a:lnSpc>
            </a:pPr>
            <a:r>
              <a:rPr lang="vi-VN" sz="3200" b="1">
                <a:solidFill>
                  <a:srgbClr val="000000"/>
                </a:solidFill>
                <a:effectLst/>
                <a:latin typeface="Times New Roman" panose="02020603050405020304" pitchFamily="18" charset="0"/>
                <a:ea typeface="Times New Roman" panose="02020603050405020304" pitchFamily="18" charset="0"/>
              </a:rPr>
              <a:t>Trả lời câu hỏi/Thực hiện yêu cầu:</a:t>
            </a:r>
            <a:endParaRPr lang="en-US" sz="3200">
              <a:effectLst/>
              <a:latin typeface="Times New Roman" panose="02020603050405020304" pitchFamily="18" charset="0"/>
              <a:ea typeface="Times New Roman" panose="02020603050405020304" pitchFamily="18" charset="0"/>
            </a:endParaRPr>
          </a:p>
          <a:p>
            <a:pPr algn="just">
              <a:lnSpc>
                <a:spcPct val="115000"/>
              </a:lnSpc>
            </a:pPr>
            <a:r>
              <a:rPr lang="vi-VN" sz="3200" b="1">
                <a:solidFill>
                  <a:srgbClr val="FF0000"/>
                </a:solidFill>
                <a:effectLst/>
                <a:latin typeface="Times New Roman" panose="02020603050405020304" pitchFamily="18" charset="0"/>
                <a:ea typeface="Times New Roman" panose="02020603050405020304" pitchFamily="18" charset="0"/>
              </a:rPr>
              <a:t>Câu 9: </a:t>
            </a:r>
            <a:r>
              <a:rPr lang="vi-VN" sz="3200">
                <a:solidFill>
                  <a:srgbClr val="000000"/>
                </a:solidFill>
                <a:effectLst/>
                <a:latin typeface="Times New Roman" panose="02020603050405020304" pitchFamily="18" charset="0"/>
                <a:ea typeface="Times New Roman" panose="02020603050405020304" pitchFamily="18" charset="0"/>
              </a:rPr>
              <a:t>Chỉ ra cách trình bày thông tin trong đoạn: “</a:t>
            </a:r>
            <a:r>
              <a:rPr lang="vi-VN" sz="3200" i="1">
                <a:solidFill>
                  <a:srgbClr val="000000"/>
                </a:solidFill>
                <a:effectLst/>
                <a:latin typeface="Times New Roman" panose="02020603050405020304" pitchFamily="18" charset="0"/>
                <a:ea typeface="Times New Roman" panose="02020603050405020304" pitchFamily="18" charset="0"/>
              </a:rPr>
              <a:t>Cá heo là động vật có vú sống ở đại dương và sông nước...đều có thể nghỉ ngơi tốt nhất.” </a:t>
            </a:r>
            <a:r>
              <a:rPr lang="vi-VN" sz="3200">
                <a:solidFill>
                  <a:srgbClr val="000000"/>
                </a:solidFill>
                <a:effectLst/>
                <a:latin typeface="Times New Roman" panose="02020603050405020304" pitchFamily="18" charset="0"/>
                <a:ea typeface="Times New Roman" panose="02020603050405020304" pitchFamily="18" charset="0"/>
              </a:rPr>
              <a:t>Nêu tác dụng của cách trình bày thông tin đó.</a:t>
            </a:r>
            <a:endParaRPr lang="en-US" sz="3200">
              <a:effectLst/>
              <a:latin typeface="Times New Roman" panose="02020603050405020304" pitchFamily="18" charset="0"/>
              <a:ea typeface="Times New Roman" panose="02020603050405020304" pitchFamily="18" charset="0"/>
            </a:endParaRPr>
          </a:p>
          <a:p>
            <a:pPr algn="just">
              <a:lnSpc>
                <a:spcPct val="115000"/>
              </a:lnSpc>
            </a:pPr>
            <a:r>
              <a:rPr lang="vi-VN" sz="3200" b="1">
                <a:solidFill>
                  <a:srgbClr val="FF0000"/>
                </a:solidFill>
                <a:effectLst/>
                <a:latin typeface="Times New Roman" panose="02020603050405020304" pitchFamily="18" charset="0"/>
                <a:ea typeface="Times New Roman" panose="02020603050405020304" pitchFamily="18" charset="0"/>
              </a:rPr>
              <a:t>Câu 10: </a:t>
            </a:r>
            <a:r>
              <a:rPr lang="vi-VN" sz="3200">
                <a:solidFill>
                  <a:srgbClr val="000000"/>
                </a:solidFill>
                <a:effectLst/>
                <a:latin typeface="Times New Roman" panose="02020603050405020304" pitchFamily="18" charset="0"/>
                <a:ea typeface="Times New Roman" panose="02020603050405020304" pitchFamily="18" charset="0"/>
              </a:rPr>
              <a:t>Theo em, việc nghiên cứu các thói quen của các loài động vật nói chung có ý nghĩa gì đối với việc bảo vệ môi trường sống nói riêng và đời sống nói chung? Trả lời bằng một đoạn văn khoảng 7 – 8 dòng.</a:t>
            </a:r>
            <a:endParaRPr lang="en-US" sz="320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97790310"/>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DC6EC9C-DF34-C9FB-D022-C38CA59A51BD}"/>
              </a:ext>
            </a:extLst>
          </p:cNvPr>
          <p:cNvSpPr txBox="1"/>
          <p:nvPr/>
        </p:nvSpPr>
        <p:spPr>
          <a:xfrm>
            <a:off x="660400" y="283113"/>
            <a:ext cx="10858500" cy="548099"/>
          </a:xfrm>
          <a:prstGeom prst="rect">
            <a:avLst/>
          </a:prstGeom>
          <a:noFill/>
        </p:spPr>
        <p:txBody>
          <a:bodyPr wrap="square">
            <a:spAutoFit/>
          </a:bodyPr>
          <a:lstStyle/>
          <a:p>
            <a:pPr algn="ctr">
              <a:lnSpc>
                <a:spcPct val="115000"/>
              </a:lnSpc>
            </a:pPr>
            <a:r>
              <a:rPr lang="vi-VN" sz="2800" b="1" i="1">
                <a:solidFill>
                  <a:srgbClr val="000000"/>
                </a:solidFill>
                <a:effectLst/>
                <a:latin typeface="Times New Roman" panose="02020603050405020304" pitchFamily="18" charset="0"/>
                <a:ea typeface="Times New Roman" panose="02020603050405020304" pitchFamily="18" charset="0"/>
              </a:rPr>
              <a:t>Gợi ý trả lời</a:t>
            </a:r>
            <a:endParaRPr lang="en-US" sz="2800">
              <a:effectLst/>
              <a:latin typeface="Times New Roman" panose="02020603050405020304" pitchFamily="18" charset="0"/>
              <a:ea typeface="Times New Roman" panose="02020603050405020304" pitchFamily="18" charset="0"/>
            </a:endParaRPr>
          </a:p>
        </p:txBody>
      </p:sp>
      <p:graphicFrame>
        <p:nvGraphicFramePr>
          <p:cNvPr id="4" name="Table 3">
            <a:extLst>
              <a:ext uri="{FF2B5EF4-FFF2-40B4-BE49-F238E27FC236}">
                <a16:creationId xmlns:a16="http://schemas.microsoft.com/office/drawing/2014/main" id="{2D6D9415-AE9B-15F3-5A35-A1B3FE07B830}"/>
              </a:ext>
            </a:extLst>
          </p:cNvPr>
          <p:cNvGraphicFramePr>
            <a:graphicFrameLocks noGrp="1"/>
          </p:cNvGraphicFramePr>
          <p:nvPr>
            <p:extLst>
              <p:ext uri="{D42A27DB-BD31-4B8C-83A1-F6EECF244321}">
                <p14:modId xmlns:p14="http://schemas.microsoft.com/office/powerpoint/2010/main" val="3152754561"/>
              </p:ext>
            </p:extLst>
          </p:nvPr>
        </p:nvGraphicFramePr>
        <p:xfrm>
          <a:off x="660400" y="993877"/>
          <a:ext cx="10858499" cy="902716"/>
        </p:xfrm>
        <a:graphic>
          <a:graphicData uri="http://schemas.openxmlformats.org/drawingml/2006/table">
            <a:tbl>
              <a:tblPr firstRow="1" firstCol="1" bandRow="1"/>
              <a:tblGrid>
                <a:gridCol w="1323263">
                  <a:extLst>
                    <a:ext uri="{9D8B030D-6E8A-4147-A177-3AD203B41FA5}">
                      <a16:colId xmlns:a16="http://schemas.microsoft.com/office/drawing/2014/main" val="130364449"/>
                    </a:ext>
                  </a:extLst>
                </a:gridCol>
                <a:gridCol w="1321880">
                  <a:extLst>
                    <a:ext uri="{9D8B030D-6E8A-4147-A177-3AD203B41FA5}">
                      <a16:colId xmlns:a16="http://schemas.microsoft.com/office/drawing/2014/main" val="4126394347"/>
                    </a:ext>
                  </a:extLst>
                </a:gridCol>
                <a:gridCol w="1321880">
                  <a:extLst>
                    <a:ext uri="{9D8B030D-6E8A-4147-A177-3AD203B41FA5}">
                      <a16:colId xmlns:a16="http://schemas.microsoft.com/office/drawing/2014/main" val="1188484096"/>
                    </a:ext>
                  </a:extLst>
                </a:gridCol>
                <a:gridCol w="1323263">
                  <a:extLst>
                    <a:ext uri="{9D8B030D-6E8A-4147-A177-3AD203B41FA5}">
                      <a16:colId xmlns:a16="http://schemas.microsoft.com/office/drawing/2014/main" val="2265713545"/>
                    </a:ext>
                  </a:extLst>
                </a:gridCol>
                <a:gridCol w="1323263">
                  <a:extLst>
                    <a:ext uri="{9D8B030D-6E8A-4147-A177-3AD203B41FA5}">
                      <a16:colId xmlns:a16="http://schemas.microsoft.com/office/drawing/2014/main" val="3458676108"/>
                    </a:ext>
                  </a:extLst>
                </a:gridCol>
                <a:gridCol w="1323263">
                  <a:extLst>
                    <a:ext uri="{9D8B030D-6E8A-4147-A177-3AD203B41FA5}">
                      <a16:colId xmlns:a16="http://schemas.microsoft.com/office/drawing/2014/main" val="2445269966"/>
                    </a:ext>
                  </a:extLst>
                </a:gridCol>
                <a:gridCol w="1467066">
                  <a:extLst>
                    <a:ext uri="{9D8B030D-6E8A-4147-A177-3AD203B41FA5}">
                      <a16:colId xmlns:a16="http://schemas.microsoft.com/office/drawing/2014/main" val="3029897016"/>
                    </a:ext>
                  </a:extLst>
                </a:gridCol>
                <a:gridCol w="1454621">
                  <a:extLst>
                    <a:ext uri="{9D8B030D-6E8A-4147-A177-3AD203B41FA5}">
                      <a16:colId xmlns:a16="http://schemas.microsoft.com/office/drawing/2014/main" val="1733107277"/>
                    </a:ext>
                  </a:extLst>
                </a:gridCol>
              </a:tblGrid>
              <a:tr h="0">
                <a:tc>
                  <a:txBody>
                    <a:bodyPr/>
                    <a:lstStyle/>
                    <a:p>
                      <a:pPr algn="just" fontAlgn="base">
                        <a:lnSpc>
                          <a:spcPct val="115000"/>
                        </a:lnSpc>
                      </a:pPr>
                      <a:r>
                        <a:rPr lang="vi-VN" sz="2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base">
                        <a:lnSpc>
                          <a:spcPct val="115000"/>
                        </a:lnSpc>
                      </a:pPr>
                      <a:r>
                        <a:rPr lang="vi-VN" sz="2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base">
                        <a:lnSpc>
                          <a:spcPct val="115000"/>
                        </a:lnSpc>
                      </a:pPr>
                      <a:r>
                        <a:rPr lang="vi-VN" sz="2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base">
                        <a:lnSpc>
                          <a:spcPct val="115000"/>
                        </a:lnSpc>
                      </a:pPr>
                      <a:r>
                        <a:rPr lang="vi-VN" sz="2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base">
                        <a:lnSpc>
                          <a:spcPct val="115000"/>
                        </a:lnSpc>
                      </a:pPr>
                      <a:r>
                        <a:rPr lang="vi-VN" sz="2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base">
                        <a:lnSpc>
                          <a:spcPct val="115000"/>
                        </a:lnSpc>
                      </a:pPr>
                      <a:r>
                        <a:rPr lang="vi-VN" sz="2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base">
                        <a:lnSpc>
                          <a:spcPct val="115000"/>
                        </a:lnSpc>
                      </a:pPr>
                      <a:r>
                        <a:rPr lang="vi-VN" sz="2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7</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base">
                        <a:lnSpc>
                          <a:spcPct val="115000"/>
                        </a:lnSpc>
                      </a:pPr>
                      <a:r>
                        <a:rPr lang="vi-VN" sz="2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8</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22496249"/>
                  </a:ext>
                </a:extLst>
              </a:tr>
              <a:tr h="0">
                <a:tc>
                  <a:txBody>
                    <a:bodyPr/>
                    <a:lstStyle/>
                    <a:p>
                      <a:pPr algn="just" fontAlgn="base">
                        <a:lnSpc>
                          <a:spcPct val="115000"/>
                        </a:lnSpc>
                      </a:pPr>
                      <a:r>
                        <a:rPr lang="vi-VN" sz="2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base">
                        <a:lnSpc>
                          <a:spcPct val="115000"/>
                        </a:lnSpc>
                      </a:pPr>
                      <a:r>
                        <a:rPr lang="vi-VN" sz="2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base">
                        <a:lnSpc>
                          <a:spcPct val="115000"/>
                        </a:lnSpc>
                      </a:pPr>
                      <a:r>
                        <a:rPr lang="vi-VN" sz="2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base">
                        <a:lnSpc>
                          <a:spcPct val="115000"/>
                        </a:lnSpc>
                      </a:pPr>
                      <a:r>
                        <a:rPr lang="vi-VN" sz="2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base">
                        <a:lnSpc>
                          <a:spcPct val="115000"/>
                        </a:lnSpc>
                      </a:pPr>
                      <a:r>
                        <a:rPr lang="vi-VN" sz="2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base">
                        <a:lnSpc>
                          <a:spcPct val="115000"/>
                        </a:lnSpc>
                      </a:pPr>
                      <a:r>
                        <a:rPr lang="vi-VN" sz="2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base">
                        <a:lnSpc>
                          <a:spcPct val="115000"/>
                        </a:lnSpc>
                      </a:pPr>
                      <a:r>
                        <a:rPr lang="vi-VN" sz="2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base">
                        <a:lnSpc>
                          <a:spcPct val="115000"/>
                        </a:lnSpc>
                      </a:pPr>
                      <a:r>
                        <a:rPr lang="vi-VN" sz="2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20139335"/>
                  </a:ext>
                </a:extLst>
              </a:tr>
            </a:tbl>
          </a:graphicData>
        </a:graphic>
      </p:graphicFrame>
      <p:graphicFrame>
        <p:nvGraphicFramePr>
          <p:cNvPr id="5" name="Table 4">
            <a:extLst>
              <a:ext uri="{FF2B5EF4-FFF2-40B4-BE49-F238E27FC236}">
                <a16:creationId xmlns:a16="http://schemas.microsoft.com/office/drawing/2014/main" id="{9D100E27-5D0E-C850-1DD5-E948739602A3}"/>
              </a:ext>
            </a:extLst>
          </p:cNvPr>
          <p:cNvGraphicFramePr>
            <a:graphicFrameLocks noGrp="1"/>
          </p:cNvGraphicFramePr>
          <p:nvPr>
            <p:extLst>
              <p:ext uri="{D42A27DB-BD31-4B8C-83A1-F6EECF244321}">
                <p14:modId xmlns:p14="http://schemas.microsoft.com/office/powerpoint/2010/main" val="2066885223"/>
              </p:ext>
            </p:extLst>
          </p:nvPr>
        </p:nvGraphicFramePr>
        <p:xfrm>
          <a:off x="660400" y="2033016"/>
          <a:ext cx="10858500" cy="4172522"/>
        </p:xfrm>
        <a:graphic>
          <a:graphicData uri="http://schemas.openxmlformats.org/drawingml/2006/table">
            <a:tbl>
              <a:tblPr firstRow="1" firstCol="1" bandRow="1"/>
              <a:tblGrid>
                <a:gridCol w="1476059">
                  <a:extLst>
                    <a:ext uri="{9D8B030D-6E8A-4147-A177-3AD203B41FA5}">
                      <a16:colId xmlns:a16="http://schemas.microsoft.com/office/drawing/2014/main" val="2204413908"/>
                    </a:ext>
                  </a:extLst>
                </a:gridCol>
                <a:gridCol w="9382441">
                  <a:extLst>
                    <a:ext uri="{9D8B030D-6E8A-4147-A177-3AD203B41FA5}">
                      <a16:colId xmlns:a16="http://schemas.microsoft.com/office/drawing/2014/main" val="934339976"/>
                    </a:ext>
                  </a:extLst>
                </a:gridCol>
              </a:tblGrid>
              <a:tr h="0">
                <a:tc>
                  <a:txBody>
                    <a:bodyPr/>
                    <a:lstStyle/>
                    <a:p>
                      <a:pPr algn="just" fontAlgn="base">
                        <a:lnSpc>
                          <a:spcPct val="115000"/>
                        </a:lnSpc>
                      </a:pPr>
                      <a:r>
                        <a:rPr lang="vi-VN" sz="2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9</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pP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Cách trình bày thông tin trong đoạn: “</a:t>
                      </a:r>
                      <a:r>
                        <a:rPr lang="vi-VN" sz="2400"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 heo là động vật có vú sống ở đại dương và sông nước...đều có thể nghỉ ngơi tốt nhất.”</a:t>
                      </a: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pP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Cấu trúc so sánh và đối chiếu (</a:t>
                      </a:r>
                      <a:r>
                        <a:rPr lang="vi-VN" sz="2400"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khác,</a:t>
                      </a: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400"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tuy nhiên,... thế nhưng,...</a:t>
                      </a: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pP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Theo quan hệ nhân quả (</a:t>
                      </a:r>
                      <a:r>
                        <a:rPr lang="vi-VN" sz="2400"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vậy tại sao...?)</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pP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=&gt; Tác dụng của các cách trình bày thông tin: </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pP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Cấu trúc so sánh và đối chiếu giấc ngủ của cá heo với giấc ngủ của các loài động vật khác để làm nổi bật thông tin cơ bản của đoạn </a:t>
                      </a:r>
                      <a:r>
                        <a:rPr lang="vi-VN" sz="2400"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“Những loài động vật có thói quen ngủ “độc nhất vô nhị””.</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pP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Quan hệ nhân quả để làm rõ nguyên nhân vì sao cá heo chỉ nhắm một mắt khi ngủ, từ đó góp phần làm sáng tỏ thông tin cơ bản của đoạn.</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27383590"/>
                  </a:ext>
                </a:extLst>
              </a:tr>
            </a:tbl>
          </a:graphicData>
        </a:graphic>
      </p:graphicFrame>
    </p:spTree>
    <p:extLst>
      <p:ext uri="{BB962C8B-B14F-4D97-AF65-F5344CB8AC3E}">
        <p14:creationId xmlns:p14="http://schemas.microsoft.com/office/powerpoint/2010/main" val="111395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D0322C6C-EA93-D8BB-8D6D-6B41F22F5A46}"/>
              </a:ext>
            </a:extLst>
          </p:cNvPr>
          <p:cNvGraphicFramePr>
            <a:graphicFrameLocks noGrp="1"/>
          </p:cNvGraphicFramePr>
          <p:nvPr>
            <p:extLst>
              <p:ext uri="{D42A27DB-BD31-4B8C-83A1-F6EECF244321}">
                <p14:modId xmlns:p14="http://schemas.microsoft.com/office/powerpoint/2010/main" val="1093353517"/>
              </p:ext>
            </p:extLst>
          </p:nvPr>
        </p:nvGraphicFramePr>
        <p:xfrm>
          <a:off x="660400" y="801306"/>
          <a:ext cx="10858500" cy="5434394"/>
        </p:xfrm>
        <a:graphic>
          <a:graphicData uri="http://schemas.openxmlformats.org/drawingml/2006/table">
            <a:tbl>
              <a:tblPr firstRow="1" firstCol="1" bandRow="1"/>
              <a:tblGrid>
                <a:gridCol w="1476059">
                  <a:extLst>
                    <a:ext uri="{9D8B030D-6E8A-4147-A177-3AD203B41FA5}">
                      <a16:colId xmlns:a16="http://schemas.microsoft.com/office/drawing/2014/main" val="1906169762"/>
                    </a:ext>
                  </a:extLst>
                </a:gridCol>
                <a:gridCol w="9382441">
                  <a:extLst>
                    <a:ext uri="{9D8B030D-6E8A-4147-A177-3AD203B41FA5}">
                      <a16:colId xmlns:a16="http://schemas.microsoft.com/office/drawing/2014/main" val="1631974701"/>
                    </a:ext>
                  </a:extLst>
                </a:gridCol>
              </a:tblGrid>
              <a:tr h="0">
                <a:tc>
                  <a:txBody>
                    <a:bodyPr/>
                    <a:lstStyle/>
                    <a:p>
                      <a:pPr algn="just" fontAlgn="base">
                        <a:lnSpc>
                          <a:spcPct val="115000"/>
                        </a:lnSpc>
                      </a:pPr>
                      <a:r>
                        <a:rPr lang="vi-VN" sz="2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10</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pP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Hình thức: Đoạn văn, dung lượng khoảng 7 – 8 dòng. </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pP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Nội dung: Việc nghiên cứu thói quen của các loài động vật có ý nghĩa:</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pP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Nâng cao kiến thức, thêm hiểu biết về các loài động vật, có ý thức bảo tồn các loài động vật nói riêng và môi trường sống nói chung.</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pP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Hiểu được tập tính của các loài động vật; nguồn thức ăn, lượng thức ăn, thói quen ngủ, khả năng thích nghi,...từ đó có phương án bảo tồn thích hợp, duy trì cân bằng hệ sinh thái, bảo vệ môi trường sống.</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pP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Việc nghiên cứu về các loài động vật, các tập tính của chúng sẽ thúc đẩy các ngành khoa học phát triển, từ đó có nhiều nghiên cứu được áp dụng để thúc đẩy sự phát triển của con người: Chẳng hạn, từ tập tính bay theo hình chữ V của chim, con người có thể học cách bay theo hình chữ V vì tiết kiệm được năng lượng khi bay theo độ hình, hình thức này khá phổ biến với phi công dân sự và quân sự.</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28769728"/>
                  </a:ext>
                </a:extLst>
              </a:tr>
            </a:tbl>
          </a:graphicData>
        </a:graphic>
      </p:graphicFrame>
    </p:spTree>
    <p:extLst>
      <p:ext uri="{BB962C8B-B14F-4D97-AF65-F5344CB8AC3E}">
        <p14:creationId xmlns:p14="http://schemas.microsoft.com/office/powerpoint/2010/main" val="2112353212"/>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9FDE7F4-8F9F-CD99-1A99-F6DF5EF2B922}"/>
              </a:ext>
            </a:extLst>
          </p:cNvPr>
          <p:cNvSpPr txBox="1"/>
          <p:nvPr/>
        </p:nvSpPr>
        <p:spPr>
          <a:xfrm>
            <a:off x="666750" y="225668"/>
            <a:ext cx="10858500" cy="6124754"/>
          </a:xfrm>
          <a:prstGeom prst="rect">
            <a:avLst/>
          </a:prstGeom>
          <a:noFill/>
        </p:spPr>
        <p:txBody>
          <a:bodyPr wrap="square">
            <a:spAutoFit/>
          </a:bodyPr>
          <a:lstStyle/>
          <a:p>
            <a:pPr algn="just"/>
            <a:r>
              <a:rPr lang="en-US" sz="2800" b="1">
                <a:solidFill>
                  <a:srgbClr val="FF0000"/>
                </a:solidFill>
                <a:effectLst/>
                <a:latin typeface="Times New Roman" panose="02020603050405020304" pitchFamily="18" charset="0"/>
                <a:ea typeface="Times New Roman" panose="02020603050405020304" pitchFamily="18" charset="0"/>
              </a:rPr>
              <a:t>ĐỀ SỐ 10</a:t>
            </a:r>
            <a:endParaRPr lang="en-US" sz="2800">
              <a:effectLst/>
              <a:latin typeface="Times New Roman" panose="02020603050405020304" pitchFamily="18" charset="0"/>
              <a:ea typeface="Times New Roman" panose="02020603050405020304" pitchFamily="18" charset="0"/>
            </a:endParaRPr>
          </a:p>
          <a:p>
            <a:pPr algn="just"/>
            <a:r>
              <a:rPr lang="vi-VN" sz="2800" b="1">
                <a:solidFill>
                  <a:srgbClr val="000000"/>
                </a:solidFill>
                <a:effectLst/>
                <a:latin typeface="Times New Roman" panose="02020603050405020304" pitchFamily="18" charset="0"/>
                <a:ea typeface="Times New Roman" panose="02020603050405020304" pitchFamily="18" charset="0"/>
              </a:rPr>
              <a:t>Đọc </a:t>
            </a:r>
            <a:r>
              <a:rPr lang="en-US" sz="2800" b="1">
                <a:solidFill>
                  <a:srgbClr val="000000"/>
                </a:solidFill>
                <a:effectLst/>
                <a:latin typeface="Times New Roman" panose="02020603050405020304" pitchFamily="18" charset="0"/>
                <a:ea typeface="Times New Roman" panose="02020603050405020304" pitchFamily="18" charset="0"/>
              </a:rPr>
              <a:t>văn bản </a:t>
            </a:r>
            <a:r>
              <a:rPr lang="vi-VN" sz="2800" b="1">
                <a:solidFill>
                  <a:srgbClr val="000000"/>
                </a:solidFill>
                <a:effectLst/>
                <a:latin typeface="Times New Roman" panose="02020603050405020304" pitchFamily="18" charset="0"/>
                <a:ea typeface="Times New Roman" panose="02020603050405020304" pitchFamily="18" charset="0"/>
              </a:rPr>
              <a:t>sau:</a:t>
            </a:r>
            <a:endParaRPr lang="en-US" sz="2800">
              <a:effectLst/>
              <a:latin typeface="Times New Roman" panose="02020603050405020304" pitchFamily="18" charset="0"/>
              <a:ea typeface="Times New Roman" panose="02020603050405020304" pitchFamily="18" charset="0"/>
            </a:endParaRPr>
          </a:p>
          <a:p>
            <a:pPr algn="just"/>
            <a:r>
              <a:rPr lang="vi-VN" sz="2800" b="1">
                <a:solidFill>
                  <a:srgbClr val="000000"/>
                </a:solidFill>
                <a:effectLst/>
                <a:latin typeface="Times New Roman" panose="02020603050405020304" pitchFamily="18" charset="0"/>
                <a:ea typeface="Times New Roman" panose="02020603050405020304" pitchFamily="18" charset="0"/>
              </a:rPr>
              <a:t>NHỮNG ĐIỀU THÚ VỊ VỀ MÀU SẮC CỦA BẦU TRỜI VÀ MẶT TRỜI</a:t>
            </a:r>
            <a:endParaRPr lang="en-US" sz="2800">
              <a:effectLst/>
              <a:latin typeface="Times New Roman" panose="02020603050405020304" pitchFamily="18" charset="0"/>
              <a:ea typeface="Times New Roman" panose="02020603050405020304" pitchFamily="18" charset="0"/>
            </a:endParaRPr>
          </a:p>
          <a:p>
            <a:pPr algn="just"/>
            <a:r>
              <a:rPr lang="en-US" sz="2800" b="1">
                <a:solidFill>
                  <a:srgbClr val="343A40"/>
                </a:solidFill>
                <a:effectLst/>
                <a:latin typeface="Times New Roman" panose="02020603050405020304" pitchFamily="18" charset="0"/>
                <a:ea typeface="Times New Roman" panose="02020603050405020304" pitchFamily="18" charset="0"/>
              </a:rPr>
              <a:t>  </a:t>
            </a:r>
            <a:r>
              <a:rPr lang="en-US" sz="2800" b="1" i="1">
                <a:solidFill>
                  <a:srgbClr val="000000"/>
                </a:solidFill>
                <a:effectLst/>
                <a:latin typeface="Times New Roman" panose="02020603050405020304" pitchFamily="18" charset="0"/>
                <a:ea typeface="Times New Roman" panose="02020603050405020304" pitchFamily="18" charset="0"/>
              </a:rPr>
              <a:t>Trên không trung trái đất, có một tầng khí quyển rất dày bao trùm cả trái đất. Lớp không khí đó chỉ có một màu trong suốt, vậy sao khi chúng ta nhìn bầu trời lại thấy xanh?</a:t>
            </a:r>
            <a:endParaRPr lang="en-US" sz="2800">
              <a:effectLst/>
              <a:latin typeface="Times New Roman" panose="02020603050405020304" pitchFamily="18" charset="0"/>
              <a:ea typeface="Times New Roman" panose="02020603050405020304" pitchFamily="18" charset="0"/>
            </a:endParaRPr>
          </a:p>
          <a:p>
            <a:pPr algn="just"/>
            <a:r>
              <a:rPr lang="en-US" sz="2800" b="1">
                <a:solidFill>
                  <a:srgbClr val="000000"/>
                </a:solidFill>
                <a:effectLst/>
                <a:latin typeface="Times New Roman" panose="02020603050405020304" pitchFamily="18" charset="0"/>
                <a:ea typeface="Times New Roman" panose="02020603050405020304" pitchFamily="18" charset="0"/>
              </a:rPr>
              <a:t>Tầng khí quyển trong suốt sao nhìn bầu trời lại có màu xanh?</a:t>
            </a:r>
            <a:endParaRPr lang="en-US" sz="2800">
              <a:effectLst/>
              <a:latin typeface="Times New Roman" panose="02020603050405020304" pitchFamily="18" charset="0"/>
              <a:ea typeface="Times New Roman" panose="02020603050405020304" pitchFamily="18" charset="0"/>
            </a:endParaRPr>
          </a:p>
          <a:p>
            <a:pPr algn="just"/>
            <a:r>
              <a:rPr lang="vi-VN" sz="2800">
                <a:solidFill>
                  <a:srgbClr val="000000"/>
                </a:solidFill>
                <a:effectLst/>
                <a:latin typeface="Times New Roman" panose="02020603050405020304" pitchFamily="18" charset="0"/>
                <a:ea typeface="Times New Roman" panose="02020603050405020304" pitchFamily="18" charset="0"/>
              </a:rPr>
              <a:t>     </a:t>
            </a:r>
            <a:r>
              <a:rPr lang="en-US" sz="2800">
                <a:solidFill>
                  <a:srgbClr val="000000"/>
                </a:solidFill>
                <a:effectLst/>
                <a:latin typeface="Times New Roman" panose="02020603050405020304" pitchFamily="18" charset="0"/>
                <a:ea typeface="Times New Roman" panose="02020603050405020304" pitchFamily="18" charset="0"/>
              </a:rPr>
              <a:t>Ánh sáng mặt trời có 7 gam màu: đỏ, da cam, vàng, lục, lam, chàm, tím. Mỗi màu sắc tương ứng với 1 bước sóng, tần số và mang năng lượng khác nhau. Ánh sáng tím có bước sóng ngắn nhất trong dải quang phổ. Điều này đồng nghĩa với việc tần số và năng lượng của ánh sáng tím là cao nhất trong dải quang phổ khả kiến. Ngược lại, ánh sáng đỏ có bước sóng dài nhất, tần số thấp nhất và sẽ mang ít năng lượng nhất.</a:t>
            </a:r>
            <a:endParaRPr lang="en-US" sz="280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5843109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8032C5B-F34B-66D9-5FB1-4FF330E0EEB4}"/>
              </a:ext>
            </a:extLst>
          </p:cNvPr>
          <p:cNvSpPr txBox="1"/>
          <p:nvPr/>
        </p:nvSpPr>
        <p:spPr>
          <a:xfrm>
            <a:off x="666750" y="925109"/>
            <a:ext cx="10858500" cy="5007781"/>
          </a:xfrm>
          <a:prstGeom prst="rect">
            <a:avLst/>
          </a:prstGeom>
          <a:noFill/>
        </p:spPr>
        <p:txBody>
          <a:bodyPr wrap="square">
            <a:spAutoFit/>
          </a:bodyPr>
          <a:lstStyle/>
          <a:p>
            <a:pPr>
              <a:lnSpc>
                <a:spcPct val="115000"/>
              </a:lnSpc>
            </a:pPr>
            <a:r>
              <a:rPr lang="vi-VN" sz="2800" b="1">
                <a:effectLst/>
                <a:latin typeface="Times New Roman" panose="02020603050405020304" pitchFamily="18" charset="0"/>
                <a:ea typeface="Times New Roman" panose="02020603050405020304" pitchFamily="18" charset="0"/>
              </a:rPr>
              <a:t>Câu 6:</a:t>
            </a:r>
            <a:r>
              <a:rPr lang="vi-VN" sz="2800">
                <a:effectLst/>
                <a:latin typeface="Times New Roman" panose="02020603050405020304" pitchFamily="18" charset="0"/>
                <a:ea typeface="Times New Roman" panose="02020603050405020304" pitchFamily="18" charset="0"/>
              </a:rPr>
              <a:t> Cách sử dụng từ ngữ của VB trên</a:t>
            </a:r>
            <a:r>
              <a:rPr lang="en-US" sz="2800">
                <a:effectLst/>
                <a:latin typeface="Times New Roman" panose="02020603050405020304" pitchFamily="18" charset="0"/>
                <a:ea typeface="Times New Roman" panose="02020603050405020304" pitchFamily="18" charset="0"/>
              </a:rPr>
              <a:t> thuộc chuyên ngành khoa học nào</a:t>
            </a:r>
            <a:r>
              <a:rPr lang="vi-VN" sz="2800">
                <a:effectLst/>
                <a:latin typeface="Times New Roman" panose="02020603050405020304" pitchFamily="18" charset="0"/>
                <a:ea typeface="Times New Roman" panose="02020603050405020304" pitchFamily="18" charset="0"/>
              </a:rPr>
              <a:t>?</a:t>
            </a:r>
            <a:endParaRPr lang="en-US" sz="2800">
              <a:effectLst/>
              <a:latin typeface="Times New Roman" panose="02020603050405020304" pitchFamily="18" charset="0"/>
              <a:ea typeface="Times New Roman" panose="02020603050405020304" pitchFamily="18" charset="0"/>
            </a:endParaRPr>
          </a:p>
          <a:p>
            <a:pPr>
              <a:lnSpc>
                <a:spcPct val="115000"/>
              </a:lnSpc>
            </a:pPr>
            <a:r>
              <a:rPr lang="en-US" sz="2800">
                <a:effectLst/>
                <a:latin typeface="Times New Roman" panose="02020603050405020304" pitchFamily="18" charset="0"/>
                <a:ea typeface="Times New Roman" panose="02020603050405020304" pitchFamily="18" charset="0"/>
              </a:rPr>
              <a:t>A. Địa lí			B. Toán học</a:t>
            </a:r>
          </a:p>
          <a:p>
            <a:pPr>
              <a:lnSpc>
                <a:spcPct val="115000"/>
              </a:lnSpc>
            </a:pPr>
            <a:r>
              <a:rPr lang="en-US" sz="2800">
                <a:effectLst/>
                <a:latin typeface="Times New Roman" panose="02020603050405020304" pitchFamily="18" charset="0"/>
                <a:ea typeface="Times New Roman" panose="02020603050405020304" pitchFamily="18" charset="0"/>
              </a:rPr>
              <a:t>C. Thiên văn		D. Sinh học</a:t>
            </a:r>
          </a:p>
          <a:p>
            <a:pPr>
              <a:lnSpc>
                <a:spcPct val="115000"/>
              </a:lnSpc>
            </a:pPr>
            <a:r>
              <a:rPr lang="vi-VN" sz="2800" b="1">
                <a:effectLst/>
                <a:latin typeface="Times New Roman" panose="02020603050405020304" pitchFamily="18" charset="0"/>
                <a:ea typeface="Times New Roman" panose="02020603050405020304" pitchFamily="18" charset="0"/>
              </a:rPr>
              <a:t>Câu 7: </a:t>
            </a:r>
            <a:r>
              <a:rPr lang="vi-VN" sz="2800">
                <a:effectLst/>
                <a:latin typeface="Times New Roman" panose="02020603050405020304" pitchFamily="18" charset="0"/>
                <a:ea typeface="Times New Roman" panose="02020603050405020304" pitchFamily="18" charset="0"/>
              </a:rPr>
              <a:t>Theo văn bản, khi nào thuận lợi cho việc xem được sao băng?</a:t>
            </a:r>
            <a:endParaRPr lang="en-US" sz="2800">
              <a:effectLst/>
              <a:latin typeface="Times New Roman" panose="02020603050405020304" pitchFamily="18" charset="0"/>
              <a:ea typeface="Times New Roman" panose="02020603050405020304" pitchFamily="18" charset="0"/>
            </a:endParaRPr>
          </a:p>
          <a:p>
            <a:pPr>
              <a:lnSpc>
                <a:spcPct val="115000"/>
              </a:lnSpc>
            </a:pPr>
            <a:r>
              <a:rPr lang="en-US" sz="2800">
                <a:effectLst/>
                <a:latin typeface="Times New Roman" panose="02020603050405020304" pitchFamily="18" charset="0"/>
                <a:ea typeface="Times New Roman" panose="02020603050405020304" pitchFamily="18" charset="0"/>
              </a:rPr>
              <a:t>A. </a:t>
            </a:r>
            <a:r>
              <a:rPr lang="vi-VN" sz="2800">
                <a:effectLst/>
                <a:latin typeface="Times New Roman" panose="02020603050405020304" pitchFamily="18" charset="0"/>
                <a:ea typeface="Times New Roman" panose="02020603050405020304" pitchFamily="18" charset="0"/>
              </a:rPr>
              <a:t>Khi bầu trời quá nhiều mây</a:t>
            </a:r>
            <a:endParaRPr lang="en-US" sz="2800">
              <a:effectLst/>
              <a:latin typeface="Times New Roman" panose="02020603050405020304" pitchFamily="18" charset="0"/>
              <a:ea typeface="Times New Roman" panose="02020603050405020304" pitchFamily="18" charset="0"/>
            </a:endParaRPr>
          </a:p>
          <a:p>
            <a:pPr>
              <a:lnSpc>
                <a:spcPct val="115000"/>
              </a:lnSpc>
            </a:pPr>
            <a:r>
              <a:rPr lang="en-US" sz="2800">
                <a:effectLst/>
                <a:latin typeface="Times New Roman" panose="02020603050405020304" pitchFamily="18" charset="0"/>
                <a:ea typeface="Times New Roman" panose="02020603050405020304" pitchFamily="18" charset="0"/>
              </a:rPr>
              <a:t>B. </a:t>
            </a:r>
            <a:r>
              <a:rPr lang="vi-VN" sz="2800">
                <a:effectLst/>
                <a:latin typeface="Times New Roman" panose="02020603050405020304" pitchFamily="18" charset="0"/>
                <a:ea typeface="Times New Roman" panose="02020603050405020304" pitchFamily="18" charset="0"/>
              </a:rPr>
              <a:t>Khi không khí quá ô nhiễm</a:t>
            </a:r>
            <a:endParaRPr lang="en-US" sz="2800">
              <a:effectLst/>
              <a:latin typeface="Times New Roman" panose="02020603050405020304" pitchFamily="18" charset="0"/>
              <a:ea typeface="Times New Roman" panose="02020603050405020304" pitchFamily="18" charset="0"/>
            </a:endParaRPr>
          </a:p>
          <a:p>
            <a:pPr>
              <a:lnSpc>
                <a:spcPct val="115000"/>
              </a:lnSpc>
            </a:pPr>
            <a:r>
              <a:rPr lang="en-US" sz="2800">
                <a:effectLst/>
                <a:latin typeface="Times New Roman" panose="02020603050405020304" pitchFamily="18" charset="0"/>
                <a:ea typeface="Times New Roman" panose="02020603050405020304" pitchFamily="18" charset="0"/>
              </a:rPr>
              <a:t>C. </a:t>
            </a:r>
            <a:r>
              <a:rPr lang="vi-VN" sz="2800">
                <a:effectLst/>
                <a:latin typeface="Times New Roman" panose="02020603050405020304" pitchFamily="18" charset="0"/>
                <a:ea typeface="Times New Roman" panose="02020603050405020304" pitchFamily="18" charset="0"/>
              </a:rPr>
              <a:t>Khi vị trí ngắm sao băng gần về 2 cực</a:t>
            </a:r>
            <a:endParaRPr lang="en-US" sz="2800">
              <a:latin typeface="Times New Roman" panose="02020603050405020304" pitchFamily="18" charset="0"/>
              <a:ea typeface="Times New Roman" panose="02020603050405020304" pitchFamily="18" charset="0"/>
            </a:endParaRPr>
          </a:p>
          <a:p>
            <a:pPr>
              <a:lnSpc>
                <a:spcPct val="115000"/>
              </a:lnSpc>
            </a:pPr>
            <a:r>
              <a:rPr lang="en-US" sz="2800">
                <a:effectLst/>
                <a:latin typeface="Times New Roman" panose="02020603050405020304" pitchFamily="18" charset="0"/>
                <a:ea typeface="Times New Roman" panose="02020603050405020304" pitchFamily="18" charset="0"/>
              </a:rPr>
              <a:t>D. Khi </a:t>
            </a:r>
            <a:r>
              <a:rPr lang="vi-VN" sz="2800">
                <a:effectLst/>
                <a:latin typeface="Times New Roman" panose="02020603050405020304" pitchFamily="18" charset="0"/>
                <a:ea typeface="Times New Roman" panose="02020603050405020304" pitchFamily="18" charset="0"/>
              </a:rPr>
              <a:t>vị trí ngắm sao băng </a:t>
            </a:r>
            <a:r>
              <a:rPr lang="en-US" sz="2800">
                <a:effectLst/>
                <a:latin typeface="Times New Roman" panose="02020603050405020304" pitchFamily="18" charset="0"/>
                <a:ea typeface="Times New Roman" panose="02020603050405020304" pitchFamily="18" charset="0"/>
              </a:rPr>
              <a:t>ở gần xích đạo Trái Đất, không khí trong sạch, trời ít mây</a:t>
            </a:r>
          </a:p>
        </p:txBody>
      </p:sp>
    </p:spTree>
    <p:extLst>
      <p:ext uri="{BB962C8B-B14F-4D97-AF65-F5344CB8AC3E}">
        <p14:creationId xmlns:p14="http://schemas.microsoft.com/office/powerpoint/2010/main" val="3662798595"/>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2503F96-85FF-7348-21BB-7511D80E07CA}"/>
              </a:ext>
            </a:extLst>
          </p:cNvPr>
          <p:cNvSpPr txBox="1"/>
          <p:nvPr/>
        </p:nvSpPr>
        <p:spPr>
          <a:xfrm>
            <a:off x="660400" y="594378"/>
            <a:ext cx="10858500" cy="5693866"/>
          </a:xfrm>
          <a:prstGeom prst="rect">
            <a:avLst/>
          </a:prstGeom>
          <a:noFill/>
        </p:spPr>
        <p:txBody>
          <a:bodyPr wrap="square">
            <a:spAutoFit/>
          </a:bodyPr>
          <a:lstStyle/>
          <a:p>
            <a:pPr algn="just"/>
            <a:r>
              <a:rPr lang="en-US" sz="2800">
                <a:solidFill>
                  <a:srgbClr val="000000"/>
                </a:solidFill>
                <a:effectLst/>
                <a:latin typeface="Times New Roman" panose="02020603050405020304" pitchFamily="18" charset="0"/>
                <a:ea typeface="Times New Roman" panose="02020603050405020304" pitchFamily="18" charset="0"/>
              </a:rPr>
              <a:t>Ánh sáng di chuyển trong không gian theo đường thẳng nếu không có gì làm nó bị nhiễu loạn. Tuy nhiên trong bầu khí quyền có bụi, nước và các phân tử, vì vậy khi gặp chúng ánh sáng sẽ bị hấp thụ và bị tán xạ.</a:t>
            </a:r>
            <a:endParaRPr lang="en-US" sz="2800">
              <a:effectLst/>
              <a:latin typeface="Times New Roman" panose="02020603050405020304" pitchFamily="18" charset="0"/>
              <a:ea typeface="Times New Roman" panose="02020603050405020304" pitchFamily="18" charset="0"/>
            </a:endParaRPr>
          </a:p>
          <a:p>
            <a:pPr algn="just"/>
            <a:r>
              <a:rPr lang="vi-VN" sz="2800">
                <a:solidFill>
                  <a:srgbClr val="000000"/>
                </a:solidFill>
                <a:effectLst/>
                <a:latin typeface="Times New Roman" panose="02020603050405020304" pitchFamily="18" charset="0"/>
                <a:ea typeface="Times New Roman" panose="02020603050405020304" pitchFamily="18" charset="0"/>
              </a:rPr>
              <a:t>     </a:t>
            </a:r>
            <a:r>
              <a:rPr lang="en-US" sz="2800">
                <a:solidFill>
                  <a:srgbClr val="000000"/>
                </a:solidFill>
                <a:effectLst/>
                <a:latin typeface="Times New Roman" panose="02020603050405020304" pitchFamily="18" charset="0"/>
                <a:ea typeface="Times New Roman" panose="02020603050405020304" pitchFamily="18" charset="0"/>
              </a:rPr>
              <a:t>Khi ánh sáng đi vào khí quyển của Trái Đất, hầu hết những bước sóng dài đều không bị các phân tử khí hấp thụ nên có thể đi xuyên qua. Một ít ánh sáng đỏ, cam, vàng có thể bị ảnh hưởng của không khí. Tuy nhiên, một lượng lớn bước sóng ngắn đã bị các phân tử khí hấp thụ. Ánh sáng bước sóng ngắn bị hấp thụ sau đó sẽ được tán xạ ra ngoài theo rất nhiều hướng khác nhau.</a:t>
            </a:r>
            <a:endParaRPr lang="en-US" sz="2800">
              <a:effectLst/>
              <a:latin typeface="Times New Roman" panose="02020603050405020304" pitchFamily="18" charset="0"/>
              <a:ea typeface="Times New Roman" panose="02020603050405020304" pitchFamily="18" charset="0"/>
            </a:endParaRPr>
          </a:p>
          <a:p>
            <a:pPr algn="just"/>
            <a:r>
              <a:rPr lang="vi-VN" sz="2800">
                <a:solidFill>
                  <a:srgbClr val="000000"/>
                </a:solidFill>
                <a:effectLst/>
                <a:latin typeface="Times New Roman" panose="02020603050405020304" pitchFamily="18" charset="0"/>
                <a:ea typeface="Times New Roman" panose="02020603050405020304" pitchFamily="18" charset="0"/>
              </a:rPr>
              <a:t>     </a:t>
            </a:r>
            <a:r>
              <a:rPr lang="en-US" sz="2800">
                <a:solidFill>
                  <a:srgbClr val="000000"/>
                </a:solidFill>
                <a:effectLst/>
                <a:latin typeface="Times New Roman" panose="02020603050405020304" pitchFamily="18" charset="0"/>
                <a:ea typeface="Times New Roman" panose="02020603050405020304" pitchFamily="18" charset="0"/>
              </a:rPr>
              <a:t>Lúc này, ánh sáng xanh sẽ tán xạ khắp bầu trời. Vào ban ngày, cho dù bạn đứng ở bất cứ đâu và nhìn theo hướng nào thì một số ánh sáng xanh bị tán xạ luôn hướng tới mắt của bạn. Do đó, khi bạn ngước nhìn lên phía trên đầu mình thì bầu trời sẽ luôn có màu xanh.</a:t>
            </a:r>
            <a:endParaRPr lang="en-US" sz="280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978360343"/>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286269A-C40D-4CCE-B134-849769F5CEC1}"/>
              </a:ext>
            </a:extLst>
          </p:cNvPr>
          <p:cNvSpPr txBox="1"/>
          <p:nvPr/>
        </p:nvSpPr>
        <p:spPr>
          <a:xfrm>
            <a:off x="660400" y="748272"/>
            <a:ext cx="10858500" cy="2034660"/>
          </a:xfrm>
          <a:prstGeom prst="rect">
            <a:avLst/>
          </a:prstGeom>
          <a:noFill/>
        </p:spPr>
        <p:txBody>
          <a:bodyPr wrap="square">
            <a:spAutoFit/>
          </a:bodyPr>
          <a:lstStyle/>
          <a:p>
            <a:pPr algn="just">
              <a:lnSpc>
                <a:spcPct val="115000"/>
              </a:lnSpc>
            </a:pPr>
            <a:r>
              <a:rPr lang="en-US" sz="2800" b="1">
                <a:solidFill>
                  <a:srgbClr val="000000"/>
                </a:solidFill>
                <a:effectLst/>
                <a:latin typeface="Times New Roman" panose="02020603050405020304" pitchFamily="18" charset="0"/>
                <a:ea typeface="Times New Roman" panose="02020603050405020304" pitchFamily="18" charset="0"/>
              </a:rPr>
              <a:t>Vậy tại sao bầu trời không phải là màu tím?</a:t>
            </a:r>
            <a:endParaRPr lang="en-US" sz="2800">
              <a:effectLst/>
              <a:latin typeface="Times New Roman" panose="02020603050405020304" pitchFamily="18" charset="0"/>
              <a:ea typeface="Times New Roman" panose="02020603050405020304" pitchFamily="18" charset="0"/>
            </a:endParaRPr>
          </a:p>
          <a:p>
            <a:pPr algn="just">
              <a:lnSpc>
                <a:spcPct val="115000"/>
              </a:lnSpc>
            </a:pPr>
            <a:r>
              <a:rPr lang="vi-VN" sz="2800">
                <a:solidFill>
                  <a:srgbClr val="000000"/>
                </a:solidFill>
                <a:effectLst/>
                <a:latin typeface="Times New Roman" panose="02020603050405020304" pitchFamily="18" charset="0"/>
                <a:ea typeface="Times New Roman" panose="02020603050405020304" pitchFamily="18" charset="0"/>
              </a:rPr>
              <a:t>     </a:t>
            </a:r>
            <a:r>
              <a:rPr lang="en-US" sz="2800">
                <a:solidFill>
                  <a:srgbClr val="000000"/>
                </a:solidFill>
                <a:effectLst/>
                <a:latin typeface="Times New Roman" panose="02020603050405020304" pitchFamily="18" charset="0"/>
                <a:ea typeface="Times New Roman" panose="02020603050405020304" pitchFamily="18" charset="0"/>
              </a:rPr>
              <a:t>Một nguyên nhân chính là do hoạt động của mắt người trong việc nhìn thấy màu sắc. Mắt người nhạy cảm với ánh sáng có bước sóng từ 380 đến 740 nm.</a:t>
            </a:r>
            <a:endParaRPr lang="en-US" sz="2800">
              <a:effectLst/>
              <a:latin typeface="Times New Roman" panose="02020603050405020304" pitchFamily="18" charset="0"/>
              <a:ea typeface="Times New Roman" panose="02020603050405020304" pitchFamily="18" charset="0"/>
            </a:endParaRPr>
          </a:p>
        </p:txBody>
      </p:sp>
      <p:pic>
        <p:nvPicPr>
          <p:cNvPr id="4" name="Picture 3">
            <a:extLst>
              <a:ext uri="{FF2B5EF4-FFF2-40B4-BE49-F238E27FC236}">
                <a16:creationId xmlns:a16="http://schemas.microsoft.com/office/drawing/2014/main" id="{1AFC3E3A-1606-347E-351E-6CEAA5D86032}"/>
              </a:ext>
            </a:extLst>
          </p:cNvPr>
          <p:cNvPicPr>
            <a:picLocks noChangeAspect="1"/>
          </p:cNvPicPr>
          <p:nvPr/>
        </p:nvPicPr>
        <p:blipFill>
          <a:blip r:embed="rId2"/>
          <a:stretch>
            <a:fillRect/>
          </a:stretch>
        </p:blipFill>
        <p:spPr>
          <a:xfrm>
            <a:off x="1543968" y="2337720"/>
            <a:ext cx="8209710" cy="3897979"/>
          </a:xfrm>
          <a:prstGeom prst="rect">
            <a:avLst/>
          </a:prstGeom>
        </p:spPr>
      </p:pic>
    </p:spTree>
    <p:extLst>
      <p:ext uri="{BB962C8B-B14F-4D97-AF65-F5344CB8AC3E}">
        <p14:creationId xmlns:p14="http://schemas.microsoft.com/office/powerpoint/2010/main" val="1339225047"/>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12A689B-0AB0-661E-7CC3-017FF9F710BA}"/>
              </a:ext>
            </a:extLst>
          </p:cNvPr>
          <p:cNvSpPr txBox="1"/>
          <p:nvPr/>
        </p:nvSpPr>
        <p:spPr>
          <a:xfrm>
            <a:off x="660400" y="730670"/>
            <a:ext cx="10858500" cy="5582939"/>
          </a:xfrm>
          <a:prstGeom prst="rect">
            <a:avLst/>
          </a:prstGeom>
          <a:noFill/>
        </p:spPr>
        <p:txBody>
          <a:bodyPr wrap="square">
            <a:spAutoFit/>
          </a:bodyPr>
          <a:lstStyle/>
          <a:p>
            <a:pPr algn="just">
              <a:lnSpc>
                <a:spcPct val="115000"/>
              </a:lnSpc>
            </a:pPr>
            <a:r>
              <a:rPr lang="vi-VN" sz="2400">
                <a:solidFill>
                  <a:srgbClr val="000000"/>
                </a:solidFill>
                <a:effectLst/>
                <a:latin typeface="Times New Roman" panose="02020603050405020304" pitchFamily="18" charset="0"/>
                <a:ea typeface="Times New Roman" panose="02020603050405020304" pitchFamily="18" charset="0"/>
              </a:rPr>
              <a:t> </a:t>
            </a:r>
            <a:r>
              <a:rPr lang="en-US" sz="2400">
                <a:solidFill>
                  <a:srgbClr val="000000"/>
                </a:solidFill>
                <a:effectLst/>
                <a:latin typeface="Times New Roman" panose="02020603050405020304" pitchFamily="18" charset="0"/>
                <a:ea typeface="Times New Roman" panose="02020603050405020304" pitchFamily="18" charset="0"/>
              </a:rPr>
              <a:t>Trên võng mạc bình thường có 10 triệu tế bào que cảm biến ánh sáng và 5 triệu tế bào hình nón phát hiện ra màu sắc. Mỗi tế bào nón có chứa sắc tố giúp phản ứng với từng loại bước sóng khác nhau. Có 3 loại tế bào nón chính tương ứng với các loại bước sóng ngắn, trung bình và dài. Chúng ta cần phải sử dụng cả 3 loại tế bào này để nhìn thấy màu sắc chính xác nhất.</a:t>
            </a:r>
            <a:endParaRPr lang="en-US" sz="2400">
              <a:effectLst/>
              <a:latin typeface="Times New Roman" panose="02020603050405020304" pitchFamily="18" charset="0"/>
              <a:ea typeface="Times New Roman" panose="02020603050405020304" pitchFamily="18" charset="0"/>
            </a:endParaRPr>
          </a:p>
          <a:p>
            <a:pPr algn="just">
              <a:lnSpc>
                <a:spcPct val="115000"/>
              </a:lnSpc>
            </a:pPr>
            <a:r>
              <a:rPr lang="vi-VN" sz="2400">
                <a:solidFill>
                  <a:srgbClr val="000000"/>
                </a:solidFill>
                <a:effectLst/>
                <a:latin typeface="Times New Roman" panose="02020603050405020304" pitchFamily="18" charset="0"/>
                <a:ea typeface="Times New Roman" panose="02020603050405020304" pitchFamily="18" charset="0"/>
              </a:rPr>
              <a:t>     </a:t>
            </a:r>
            <a:r>
              <a:rPr lang="en-US" sz="2400">
                <a:solidFill>
                  <a:srgbClr val="000000"/>
                </a:solidFill>
                <a:effectLst/>
                <a:latin typeface="Times New Roman" panose="02020603050405020304" pitchFamily="18" charset="0"/>
                <a:ea typeface="Times New Roman" panose="02020603050405020304" pitchFamily="18" charset="0"/>
              </a:rPr>
              <a:t>Khi bầu trời là một hỗn hợp giữa màu xanh và tím. Các tế bào nón trong mắt người sẽ phản ứng khi nhìn thấy hỗn hợp này thành hỗn hợp của màu xanh và trắng. Và cuối cùng, tín hiệu đưa về hệ thần kinh chỉ là màu xanh. Điều này tương tự như thủ thuật trộn màu đỏ và xanh lá để thành màu vàng vậy.</a:t>
            </a:r>
            <a:endParaRPr lang="en-US" sz="2400">
              <a:effectLst/>
              <a:latin typeface="Times New Roman" panose="02020603050405020304" pitchFamily="18" charset="0"/>
              <a:ea typeface="Times New Roman" panose="02020603050405020304" pitchFamily="18" charset="0"/>
            </a:endParaRPr>
          </a:p>
          <a:p>
            <a:pPr algn="just">
              <a:lnSpc>
                <a:spcPct val="115000"/>
              </a:lnSpc>
            </a:pPr>
            <a:r>
              <a:rPr lang="vi-VN" sz="2400">
                <a:solidFill>
                  <a:srgbClr val="000000"/>
                </a:solidFill>
                <a:effectLst/>
                <a:latin typeface="Times New Roman" panose="02020603050405020304" pitchFamily="18" charset="0"/>
                <a:ea typeface="Times New Roman" panose="02020603050405020304" pitchFamily="18" charset="0"/>
              </a:rPr>
              <a:t>     </a:t>
            </a:r>
            <a:r>
              <a:rPr lang="en-US" sz="2400">
                <a:solidFill>
                  <a:srgbClr val="000000"/>
                </a:solidFill>
                <a:effectLst/>
                <a:latin typeface="Times New Roman" panose="02020603050405020304" pitchFamily="18" charset="0"/>
                <a:ea typeface="Times New Roman" panose="02020603050405020304" pitchFamily="18" charset="0"/>
              </a:rPr>
              <a:t>Dù vậy, một số loài động vật nhìn bầu trời không phải có màu xanh như con người. Ngoài con người và một số loại linh trưởng, hầu hết các loài động vật khác đều có 2 loại tế bào hình nón trong võng mạc. Do đó, các loài động vật này, như chim chẳng hạn, sẽ nhìn thấy bầu trời là màu tím.</a:t>
            </a:r>
            <a:endParaRPr lang="en-US" sz="2400"/>
          </a:p>
        </p:txBody>
      </p:sp>
    </p:spTree>
    <p:extLst>
      <p:ext uri="{BB962C8B-B14F-4D97-AF65-F5344CB8AC3E}">
        <p14:creationId xmlns:p14="http://schemas.microsoft.com/office/powerpoint/2010/main" val="3193513745"/>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BB8E002-1FB3-87FE-3634-9BF62853F468}"/>
              </a:ext>
            </a:extLst>
          </p:cNvPr>
          <p:cNvSpPr txBox="1"/>
          <p:nvPr/>
        </p:nvSpPr>
        <p:spPr>
          <a:xfrm>
            <a:off x="660400" y="516191"/>
            <a:ext cx="10858500" cy="5998822"/>
          </a:xfrm>
          <a:prstGeom prst="rect">
            <a:avLst/>
          </a:prstGeom>
          <a:noFill/>
        </p:spPr>
        <p:txBody>
          <a:bodyPr wrap="square">
            <a:spAutoFit/>
          </a:bodyPr>
          <a:lstStyle/>
          <a:p>
            <a:pPr algn="just">
              <a:lnSpc>
                <a:spcPct val="115000"/>
              </a:lnSpc>
            </a:pPr>
            <a:r>
              <a:rPr lang="en-US" sz="2800" b="1">
                <a:solidFill>
                  <a:srgbClr val="000000"/>
                </a:solidFill>
                <a:effectLst/>
                <a:latin typeface="Times New Roman" panose="02020603050405020304" pitchFamily="18" charset="0"/>
                <a:ea typeface="Times New Roman" panose="02020603050405020304" pitchFamily="18" charset="0"/>
              </a:rPr>
              <a:t>Tại sao nhìn mặt trời có màu vàng?</a:t>
            </a:r>
            <a:endParaRPr lang="en-US" sz="2800">
              <a:effectLst/>
              <a:latin typeface="Times New Roman" panose="02020603050405020304" pitchFamily="18" charset="0"/>
              <a:ea typeface="Times New Roman" panose="02020603050405020304" pitchFamily="18" charset="0"/>
            </a:endParaRPr>
          </a:p>
          <a:p>
            <a:pPr algn="just">
              <a:lnSpc>
                <a:spcPct val="115000"/>
              </a:lnSpc>
            </a:pPr>
            <a:r>
              <a:rPr lang="vi-VN" sz="2800">
                <a:solidFill>
                  <a:srgbClr val="000000"/>
                </a:solidFill>
                <a:effectLst/>
                <a:latin typeface="Times New Roman" panose="02020603050405020304" pitchFamily="18" charset="0"/>
                <a:ea typeface="Times New Roman" panose="02020603050405020304" pitchFamily="18" charset="0"/>
              </a:rPr>
              <a:t>     </a:t>
            </a:r>
            <a:r>
              <a:rPr lang="en-US" sz="2800">
                <a:solidFill>
                  <a:srgbClr val="000000"/>
                </a:solidFill>
                <a:effectLst/>
                <a:latin typeface="Times New Roman" panose="02020603050405020304" pitchFamily="18" charset="0"/>
                <a:ea typeface="Times New Roman" panose="02020603050405020304" pitchFamily="18" charset="0"/>
              </a:rPr>
              <a:t>Trên Trái Đất, chúng ta nhìn thấy mặt trời vào ban ngày có màu vàng. Nếu bạn đi ra không gian hoặc lên trên Mặt Trăng, bạn sẽ nhìn thấy Mặt Trời có màu trắng. Tại sao vậy? Đó đơn giản là do: Trong vũ trụ không có bầu khí quyển để tán xạ ánh sáng mặt trời.</a:t>
            </a:r>
            <a:endParaRPr lang="en-US" sz="2800">
              <a:effectLst/>
              <a:latin typeface="Times New Roman" panose="02020603050405020304" pitchFamily="18" charset="0"/>
              <a:ea typeface="Times New Roman" panose="02020603050405020304" pitchFamily="18" charset="0"/>
            </a:endParaRPr>
          </a:p>
          <a:p>
            <a:pPr algn="just">
              <a:lnSpc>
                <a:spcPct val="115000"/>
              </a:lnSpc>
            </a:pPr>
            <a:r>
              <a:rPr lang="vi-VN" sz="2800">
                <a:solidFill>
                  <a:srgbClr val="000000"/>
                </a:solidFill>
                <a:effectLst/>
                <a:latin typeface="Times New Roman" panose="02020603050405020304" pitchFamily="18" charset="0"/>
                <a:ea typeface="Times New Roman" panose="02020603050405020304" pitchFamily="18" charset="0"/>
              </a:rPr>
              <a:t>     </a:t>
            </a:r>
            <a:r>
              <a:rPr lang="en-US" sz="2800">
                <a:solidFill>
                  <a:srgbClr val="000000"/>
                </a:solidFill>
                <a:effectLst/>
                <a:latin typeface="Times New Roman" panose="02020603050405020304" pitchFamily="18" charset="0"/>
                <a:ea typeface="Times New Roman" panose="02020603050405020304" pitchFamily="18" charset="0"/>
              </a:rPr>
              <a:t>Trên Trái Đất, một vài bước sóng ngắn của ánh sáng mặt trời (xanh dương hoặc tím) đã bị các phân tử khí hấp thụ và loại bỏ ra khỏi chùm ánh sáng chiếu trực tiếp từ mặt trời tới mắt người. Do đó, các màu còn lại cùng nhau xuất hiện chính là màu vàng.[…]</a:t>
            </a:r>
            <a:endParaRPr lang="en-US" sz="2800">
              <a:effectLst/>
              <a:latin typeface="Times New Roman" panose="02020603050405020304" pitchFamily="18" charset="0"/>
              <a:ea typeface="Times New Roman" panose="02020603050405020304" pitchFamily="18" charset="0"/>
            </a:endParaRPr>
          </a:p>
          <a:p>
            <a:pPr algn="just">
              <a:lnSpc>
                <a:spcPct val="115000"/>
              </a:lnSpc>
            </a:pPr>
            <a:r>
              <a:rPr lang="vi-VN" sz="2800">
                <a:solidFill>
                  <a:srgbClr val="000000"/>
                </a:solidFill>
                <a:effectLst/>
                <a:latin typeface="Times New Roman" panose="02020603050405020304" pitchFamily="18" charset="0"/>
                <a:ea typeface="Times New Roman" panose="02020603050405020304" pitchFamily="18" charset="0"/>
              </a:rPr>
              <a:t> (Theo 1001 thắc mắc: </a:t>
            </a:r>
            <a:r>
              <a:rPr lang="en-US" sz="2800" i="1">
                <a:solidFill>
                  <a:srgbClr val="000000"/>
                </a:solidFill>
                <a:effectLst/>
                <a:latin typeface="Times New Roman" panose="02020603050405020304" pitchFamily="18" charset="0"/>
                <a:ea typeface="Times New Roman" panose="02020603050405020304" pitchFamily="18" charset="0"/>
              </a:rPr>
              <a:t>Tầng khí quyển trong suốt sao nhìn bầu trời lại có màu xanh?</a:t>
            </a:r>
            <a:r>
              <a:rPr lang="vi-VN" sz="2800" i="1">
                <a:solidFill>
                  <a:srgbClr val="000000"/>
                </a:solidFill>
                <a:effectLst/>
                <a:latin typeface="Times New Roman" panose="02020603050405020304" pitchFamily="18" charset="0"/>
                <a:ea typeface="Times New Roman" panose="02020603050405020304" pitchFamily="18" charset="0"/>
              </a:rPr>
              <a:t>,</a:t>
            </a:r>
            <a:r>
              <a:rPr lang="vi-VN" sz="2800">
                <a:solidFill>
                  <a:srgbClr val="000000"/>
                </a:solidFill>
                <a:effectLst/>
                <a:latin typeface="Times New Roman" panose="02020603050405020304" pitchFamily="18" charset="0"/>
                <a:ea typeface="Times New Roman" panose="02020603050405020304" pitchFamily="18" charset="0"/>
              </a:rPr>
              <a:t> </a:t>
            </a:r>
            <a:r>
              <a:rPr lang="en-US" sz="2800">
                <a:solidFill>
                  <a:srgbClr val="000000"/>
                </a:solidFill>
                <a:effectLst/>
                <a:latin typeface="Times New Roman" panose="02020603050405020304" pitchFamily="18" charset="0"/>
                <a:ea typeface="Times New Roman" panose="02020603050405020304" pitchFamily="18" charset="0"/>
              </a:rPr>
              <a:t>https://www.tienphong.vn/ </a:t>
            </a:r>
            <a:r>
              <a:rPr lang="vi-VN" sz="2800">
                <a:solidFill>
                  <a:srgbClr val="000000"/>
                </a:solidFill>
                <a:effectLst/>
                <a:latin typeface="Times New Roman" panose="02020603050405020304" pitchFamily="18" charset="0"/>
                <a:ea typeface="Times New Roman" panose="02020603050405020304" pitchFamily="18" charset="0"/>
              </a:rPr>
              <a:t>, ngày 31/07/2020, Châu Anh tổng hợp)</a:t>
            </a:r>
            <a:endParaRPr lang="en-US" sz="280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133020569"/>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B39F28C-7EDA-20F4-CC04-04687FA38969}"/>
              </a:ext>
            </a:extLst>
          </p:cNvPr>
          <p:cNvSpPr txBox="1"/>
          <p:nvPr/>
        </p:nvSpPr>
        <p:spPr>
          <a:xfrm>
            <a:off x="660400" y="1130300"/>
            <a:ext cx="10858500" cy="4011098"/>
          </a:xfrm>
          <a:prstGeom prst="rect">
            <a:avLst/>
          </a:prstGeom>
          <a:noFill/>
        </p:spPr>
        <p:txBody>
          <a:bodyPr wrap="square">
            <a:spAutoFit/>
          </a:bodyPr>
          <a:lstStyle/>
          <a:p>
            <a:pPr algn="just">
              <a:lnSpc>
                <a:spcPct val="115000"/>
              </a:lnSpc>
            </a:pPr>
            <a:r>
              <a:rPr lang="vi-VN" sz="3200" b="1">
                <a:effectLst/>
                <a:latin typeface="Times New Roman" panose="02020603050405020304" pitchFamily="18" charset="0"/>
                <a:ea typeface="Times New Roman" panose="02020603050405020304" pitchFamily="18" charset="0"/>
              </a:rPr>
              <a:t>Lựa chọn đáp án đúng:</a:t>
            </a:r>
            <a:endParaRPr lang="en-US" sz="3200">
              <a:effectLst/>
              <a:latin typeface="Times New Roman" panose="02020603050405020304" pitchFamily="18" charset="0"/>
              <a:ea typeface="Times New Roman" panose="02020603050405020304" pitchFamily="18" charset="0"/>
            </a:endParaRPr>
          </a:p>
          <a:p>
            <a:pPr algn="just">
              <a:lnSpc>
                <a:spcPct val="115000"/>
              </a:lnSpc>
              <a:tabLst>
                <a:tab pos="400050" algn="l"/>
              </a:tabLst>
            </a:pPr>
            <a:r>
              <a:rPr lang="vi-VN" sz="3200" b="1">
                <a:effectLst/>
                <a:latin typeface="Times New Roman" panose="02020603050405020304" pitchFamily="18" charset="0"/>
                <a:ea typeface="Times New Roman" panose="02020603050405020304" pitchFamily="18" charset="0"/>
              </a:rPr>
              <a:t>Câu 1: </a:t>
            </a:r>
            <a:r>
              <a:rPr lang="vi-VN" sz="3200">
                <a:effectLst/>
                <a:latin typeface="Times New Roman" panose="02020603050405020304" pitchFamily="18" charset="0"/>
                <a:ea typeface="Times New Roman" panose="02020603050405020304" pitchFamily="18" charset="0"/>
              </a:rPr>
              <a:t>Xác định thể loại của VB trên là:</a:t>
            </a:r>
            <a:endParaRPr lang="en-US" sz="3200">
              <a:effectLst/>
              <a:latin typeface="Times New Roman" panose="02020603050405020304" pitchFamily="18" charset="0"/>
              <a:ea typeface="Times New Roman" panose="02020603050405020304" pitchFamily="18" charset="0"/>
            </a:endParaRPr>
          </a:p>
          <a:p>
            <a:pPr algn="just">
              <a:lnSpc>
                <a:spcPct val="115000"/>
              </a:lnSpc>
              <a:tabLst>
                <a:tab pos="400050" algn="l"/>
              </a:tabLst>
            </a:pPr>
            <a:r>
              <a:rPr lang="en-US" sz="3200">
                <a:effectLst/>
                <a:latin typeface="Times New Roman" panose="02020603050405020304" pitchFamily="18" charset="0"/>
                <a:ea typeface="Times New Roman" panose="02020603050405020304" pitchFamily="18" charset="0"/>
              </a:rPr>
              <a:t>A. </a:t>
            </a:r>
            <a:r>
              <a:rPr lang="vi-VN" sz="3200">
                <a:effectLst/>
                <a:latin typeface="Times New Roman" panose="02020603050405020304" pitchFamily="18" charset="0"/>
                <a:ea typeface="Times New Roman" panose="02020603050405020304" pitchFamily="18" charset="0"/>
              </a:rPr>
              <a:t>VB nghị luận                                    B. VB truyện</a:t>
            </a:r>
            <a:endParaRPr lang="en-US" sz="3200">
              <a:effectLst/>
              <a:latin typeface="Times New Roman" panose="02020603050405020304" pitchFamily="18" charset="0"/>
              <a:ea typeface="Times New Roman" panose="02020603050405020304" pitchFamily="18" charset="0"/>
            </a:endParaRPr>
          </a:p>
          <a:p>
            <a:pPr algn="just">
              <a:lnSpc>
                <a:spcPct val="115000"/>
              </a:lnSpc>
              <a:tabLst>
                <a:tab pos="400050" algn="l"/>
              </a:tabLst>
            </a:pPr>
            <a:r>
              <a:rPr lang="vi-VN" sz="3200">
                <a:effectLst/>
                <a:latin typeface="Times New Roman" panose="02020603050405020304" pitchFamily="18" charset="0"/>
                <a:ea typeface="Times New Roman" panose="02020603050405020304" pitchFamily="18" charset="0"/>
              </a:rPr>
              <a:t>C. VB thông tin                                      D. VB tùy bút                                        </a:t>
            </a:r>
            <a:endParaRPr lang="en-US" sz="3200">
              <a:effectLst/>
              <a:latin typeface="Times New Roman" panose="02020603050405020304" pitchFamily="18" charset="0"/>
              <a:ea typeface="Times New Roman" panose="02020603050405020304" pitchFamily="18" charset="0"/>
            </a:endParaRPr>
          </a:p>
          <a:p>
            <a:pPr algn="just">
              <a:lnSpc>
                <a:spcPct val="115000"/>
              </a:lnSpc>
            </a:pPr>
            <a:r>
              <a:rPr lang="vi-VN" sz="3200" b="1">
                <a:effectLst/>
                <a:latin typeface="Times New Roman" panose="02020603050405020304" pitchFamily="18" charset="0"/>
                <a:ea typeface="Times New Roman" panose="02020603050405020304" pitchFamily="18" charset="0"/>
              </a:rPr>
              <a:t>Câu 2: </a:t>
            </a:r>
            <a:r>
              <a:rPr lang="vi-VN" sz="3200">
                <a:effectLst/>
                <a:latin typeface="Times New Roman" panose="02020603050405020304" pitchFamily="18" charset="0"/>
                <a:ea typeface="Times New Roman" panose="02020603050405020304" pitchFamily="18" charset="0"/>
              </a:rPr>
              <a:t>Xác định phương thức biểu đạt chính của VB trên:</a:t>
            </a:r>
            <a:endParaRPr lang="en-US" sz="3200">
              <a:effectLst/>
              <a:latin typeface="Times New Roman" panose="02020603050405020304" pitchFamily="18" charset="0"/>
              <a:ea typeface="Times New Roman" panose="02020603050405020304" pitchFamily="18" charset="0"/>
            </a:endParaRPr>
          </a:p>
          <a:p>
            <a:pPr algn="just">
              <a:lnSpc>
                <a:spcPct val="115000"/>
              </a:lnSpc>
            </a:pPr>
            <a:r>
              <a:rPr lang="en-US" sz="3200">
                <a:effectLst/>
                <a:latin typeface="Times New Roman" panose="02020603050405020304" pitchFamily="18" charset="0"/>
                <a:ea typeface="Times New Roman" panose="02020603050405020304" pitchFamily="18" charset="0"/>
              </a:rPr>
              <a:t>A. </a:t>
            </a:r>
            <a:r>
              <a:rPr lang="vi-VN" sz="3200">
                <a:effectLst/>
                <a:latin typeface="Times New Roman" panose="02020603050405020304" pitchFamily="18" charset="0"/>
                <a:ea typeface="Times New Roman" panose="02020603050405020304" pitchFamily="18" charset="0"/>
              </a:rPr>
              <a:t>Tự sự                                                 B. Thuyết minh</a:t>
            </a:r>
            <a:endParaRPr lang="en-US" sz="3200">
              <a:effectLst/>
              <a:latin typeface="Times New Roman" panose="02020603050405020304" pitchFamily="18" charset="0"/>
              <a:ea typeface="Times New Roman" panose="02020603050405020304" pitchFamily="18" charset="0"/>
            </a:endParaRPr>
          </a:p>
          <a:p>
            <a:pPr algn="just">
              <a:lnSpc>
                <a:spcPct val="115000"/>
              </a:lnSpc>
            </a:pPr>
            <a:r>
              <a:rPr lang="vi-VN" sz="3200">
                <a:effectLst/>
                <a:latin typeface="Times New Roman" panose="02020603050405020304" pitchFamily="18" charset="0"/>
                <a:ea typeface="Times New Roman" panose="02020603050405020304" pitchFamily="18" charset="0"/>
              </a:rPr>
              <a:t>C. Nghị luận                                           D. Biểu cảm</a:t>
            </a:r>
            <a:endParaRPr lang="en-US" sz="320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788062685"/>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9F7C8A2-A491-6449-0E43-CCE0E8C526B4}"/>
              </a:ext>
            </a:extLst>
          </p:cNvPr>
          <p:cNvSpPr txBox="1"/>
          <p:nvPr/>
        </p:nvSpPr>
        <p:spPr>
          <a:xfrm>
            <a:off x="666750" y="541834"/>
            <a:ext cx="10858500" cy="5693866"/>
          </a:xfrm>
          <a:prstGeom prst="rect">
            <a:avLst/>
          </a:prstGeom>
          <a:noFill/>
        </p:spPr>
        <p:txBody>
          <a:bodyPr wrap="square">
            <a:spAutoFit/>
          </a:bodyPr>
          <a:lstStyle/>
          <a:p>
            <a:pPr algn="just"/>
            <a:r>
              <a:rPr lang="vi-VN" sz="2800" b="1">
                <a:effectLst/>
                <a:latin typeface="Times New Roman" panose="02020603050405020304" pitchFamily="18" charset="0"/>
                <a:ea typeface="Times New Roman" panose="02020603050405020304" pitchFamily="18" charset="0"/>
              </a:rPr>
              <a:t>Câu 3: </a:t>
            </a:r>
            <a:r>
              <a:rPr lang="vi-VN" sz="2800">
                <a:effectLst/>
                <a:latin typeface="Times New Roman" panose="02020603050405020304" pitchFamily="18" charset="0"/>
                <a:ea typeface="Times New Roman" panose="02020603050405020304" pitchFamily="18" charset="0"/>
              </a:rPr>
              <a:t>Theo văn bản, việc bầu khí quyển trong suốt mà nhìn bầu trời lại thấy màu xanh là do những yếu tố nào?</a:t>
            </a:r>
            <a:endParaRPr lang="en-US" sz="2800">
              <a:effectLst/>
              <a:latin typeface="Times New Roman" panose="02020603050405020304" pitchFamily="18" charset="0"/>
              <a:ea typeface="Times New Roman" panose="02020603050405020304" pitchFamily="18" charset="0"/>
            </a:endParaRPr>
          </a:p>
          <a:p>
            <a:pPr algn="just"/>
            <a:r>
              <a:rPr lang="en-US" sz="2800">
                <a:effectLst/>
                <a:latin typeface="Times New Roman" panose="02020603050405020304" pitchFamily="18" charset="0"/>
                <a:ea typeface="Times New Roman" panose="02020603050405020304" pitchFamily="18" charset="0"/>
              </a:rPr>
              <a:t>A. </a:t>
            </a:r>
            <a:r>
              <a:rPr lang="vi-VN" sz="2800">
                <a:effectLst/>
                <a:latin typeface="Times New Roman" panose="02020603050405020304" pitchFamily="18" charset="0"/>
                <a:ea typeface="Times New Roman" panose="02020603050405020304" pitchFamily="18" charset="0"/>
              </a:rPr>
              <a:t>Mỗi màu sắc có bước sóng, tần số và năng lượng khác nhau</a:t>
            </a:r>
            <a:endParaRPr lang="en-US" sz="2800">
              <a:effectLst/>
              <a:latin typeface="Times New Roman" panose="02020603050405020304" pitchFamily="18" charset="0"/>
              <a:ea typeface="Times New Roman" panose="02020603050405020304" pitchFamily="18" charset="0"/>
            </a:endParaRPr>
          </a:p>
          <a:p>
            <a:pPr algn="just"/>
            <a:r>
              <a:rPr lang="en-US" sz="2800">
                <a:effectLst/>
                <a:latin typeface="Times New Roman" panose="02020603050405020304" pitchFamily="18" charset="0"/>
                <a:ea typeface="Times New Roman" panose="02020603050405020304" pitchFamily="18" charset="0"/>
              </a:rPr>
              <a:t>B. </a:t>
            </a:r>
            <a:r>
              <a:rPr lang="vi-VN" sz="2800">
                <a:effectLst/>
                <a:latin typeface="Times New Roman" panose="02020603050405020304" pitchFamily="18" charset="0"/>
                <a:ea typeface="Times New Roman" panose="02020603050405020304" pitchFamily="18" charset="0"/>
              </a:rPr>
              <a:t>T</a:t>
            </a:r>
            <a:r>
              <a:rPr lang="en-US" sz="2800">
                <a:effectLst/>
                <a:latin typeface="Times New Roman" panose="02020603050405020304" pitchFamily="18" charset="0"/>
                <a:ea typeface="Times New Roman" panose="02020603050405020304" pitchFamily="18" charset="0"/>
              </a:rPr>
              <a:t>rong bầu khí quyền có bụi, nước và các phân tử, vì vậy khi gặp chúng ánh sáng sẽ bị hấp thụ và bị tán xạ.</a:t>
            </a:r>
          </a:p>
          <a:p>
            <a:pPr algn="just"/>
            <a:r>
              <a:rPr lang="en-US" sz="2800">
                <a:effectLst/>
                <a:latin typeface="Times New Roman" panose="02020603050405020304" pitchFamily="18" charset="0"/>
                <a:ea typeface="Times New Roman" panose="02020603050405020304" pitchFamily="18" charset="0"/>
              </a:rPr>
              <a:t>C. </a:t>
            </a:r>
            <a:r>
              <a:rPr lang="vi-VN" sz="2800">
                <a:effectLst/>
                <a:latin typeface="Times New Roman" panose="02020603050405020304" pitchFamily="18" charset="0"/>
                <a:ea typeface="Times New Roman" panose="02020603050405020304" pitchFamily="18" charset="0"/>
              </a:rPr>
              <a:t>Mỗi anh sáng với các bước sóng khác nhau sẽ bị hấp thụ ở mức độ khác nhau</a:t>
            </a:r>
            <a:endParaRPr lang="en-US" sz="2800">
              <a:effectLst/>
              <a:latin typeface="Times New Roman" panose="02020603050405020304" pitchFamily="18" charset="0"/>
              <a:ea typeface="Times New Roman" panose="02020603050405020304" pitchFamily="18" charset="0"/>
            </a:endParaRPr>
          </a:p>
          <a:p>
            <a:pPr algn="just"/>
            <a:r>
              <a:rPr lang="en-US" sz="2800">
                <a:effectLst/>
                <a:latin typeface="Times New Roman" panose="02020603050405020304" pitchFamily="18" charset="0"/>
                <a:ea typeface="Times New Roman" panose="02020603050405020304" pitchFamily="18" charset="0"/>
              </a:rPr>
              <a:t>D. </a:t>
            </a:r>
            <a:r>
              <a:rPr lang="vi-VN" sz="2800">
                <a:effectLst/>
                <a:latin typeface="Times New Roman" panose="02020603050405020304" pitchFamily="18" charset="0"/>
                <a:ea typeface="Times New Roman" panose="02020603050405020304" pitchFamily="18" charset="0"/>
              </a:rPr>
              <a:t>Cả A, B, C đều đúng</a:t>
            </a:r>
            <a:endParaRPr lang="en-US" sz="2800">
              <a:effectLst/>
              <a:latin typeface="Times New Roman" panose="02020603050405020304" pitchFamily="18" charset="0"/>
              <a:ea typeface="Times New Roman" panose="02020603050405020304" pitchFamily="18" charset="0"/>
            </a:endParaRPr>
          </a:p>
          <a:p>
            <a:pPr algn="just"/>
            <a:r>
              <a:rPr lang="vi-VN" sz="2800" b="1">
                <a:effectLst/>
                <a:latin typeface="Times New Roman" panose="02020603050405020304" pitchFamily="18" charset="0"/>
                <a:ea typeface="Times New Roman" panose="02020603050405020304" pitchFamily="18" charset="0"/>
              </a:rPr>
              <a:t>Câu 4: </a:t>
            </a:r>
            <a:r>
              <a:rPr lang="vi-VN" sz="2800">
                <a:effectLst/>
                <a:latin typeface="Times New Roman" panose="02020603050405020304" pitchFamily="18" charset="0"/>
                <a:ea typeface="Times New Roman" panose="02020603050405020304" pitchFamily="18" charset="0"/>
              </a:rPr>
              <a:t>Theo em, cách trình bày thông tin chủ yếu của vb trên là:</a:t>
            </a:r>
            <a:endParaRPr lang="en-US" sz="2800">
              <a:effectLst/>
              <a:latin typeface="Times New Roman" panose="02020603050405020304" pitchFamily="18" charset="0"/>
              <a:ea typeface="Times New Roman" panose="02020603050405020304" pitchFamily="18" charset="0"/>
            </a:endParaRPr>
          </a:p>
          <a:p>
            <a:pPr algn="just"/>
            <a:r>
              <a:rPr lang="en-US" sz="2800">
                <a:effectLst/>
                <a:latin typeface="Times New Roman" panose="02020603050405020304" pitchFamily="18" charset="0"/>
                <a:ea typeface="Times New Roman" panose="02020603050405020304" pitchFamily="18" charset="0"/>
              </a:rPr>
              <a:t>A. </a:t>
            </a:r>
            <a:r>
              <a:rPr lang="vi-VN" sz="2800">
                <a:effectLst/>
                <a:latin typeface="Times New Roman" panose="02020603050405020304" pitchFamily="18" charset="0"/>
                <a:ea typeface="Times New Roman" panose="02020603050405020304" pitchFamily="18" charset="0"/>
              </a:rPr>
              <a:t>Theo quan hệ nhân quả</a:t>
            </a:r>
            <a:endParaRPr lang="en-US" sz="2800">
              <a:effectLst/>
              <a:latin typeface="Times New Roman" panose="02020603050405020304" pitchFamily="18" charset="0"/>
              <a:ea typeface="Times New Roman" panose="02020603050405020304" pitchFamily="18" charset="0"/>
            </a:endParaRPr>
          </a:p>
          <a:p>
            <a:pPr algn="just"/>
            <a:r>
              <a:rPr lang="en-US" sz="2800">
                <a:effectLst/>
                <a:latin typeface="Times New Roman" panose="02020603050405020304" pitchFamily="18" charset="0"/>
                <a:ea typeface="Times New Roman" panose="02020603050405020304" pitchFamily="18" charset="0"/>
              </a:rPr>
              <a:t>B. </a:t>
            </a:r>
            <a:r>
              <a:rPr lang="vi-VN" sz="2800">
                <a:effectLst/>
                <a:latin typeface="Times New Roman" panose="02020603050405020304" pitchFamily="18" charset="0"/>
                <a:ea typeface="Times New Roman" panose="02020603050405020304" pitchFamily="18" charset="0"/>
              </a:rPr>
              <a:t>Theo trình tự thời gian</a:t>
            </a:r>
            <a:endParaRPr lang="en-US" sz="2800">
              <a:effectLst/>
              <a:latin typeface="Times New Roman" panose="02020603050405020304" pitchFamily="18" charset="0"/>
              <a:ea typeface="Times New Roman" panose="02020603050405020304" pitchFamily="18" charset="0"/>
            </a:endParaRPr>
          </a:p>
          <a:p>
            <a:pPr algn="just"/>
            <a:r>
              <a:rPr lang="en-US" sz="2800">
                <a:effectLst/>
                <a:latin typeface="Times New Roman" panose="02020603050405020304" pitchFamily="18" charset="0"/>
                <a:ea typeface="Times New Roman" panose="02020603050405020304" pitchFamily="18" charset="0"/>
              </a:rPr>
              <a:t>C. </a:t>
            </a:r>
            <a:r>
              <a:rPr lang="vi-VN" sz="2800">
                <a:effectLst/>
                <a:latin typeface="Times New Roman" panose="02020603050405020304" pitchFamily="18" charset="0"/>
                <a:ea typeface="Times New Roman" panose="02020603050405020304" pitchFamily="18" charset="0"/>
              </a:rPr>
              <a:t>Theo mức độ quan trọng của đối tượng</a:t>
            </a:r>
            <a:endParaRPr lang="en-US" sz="2800">
              <a:effectLst/>
              <a:latin typeface="Times New Roman" panose="02020603050405020304" pitchFamily="18" charset="0"/>
              <a:ea typeface="Times New Roman" panose="02020603050405020304" pitchFamily="18" charset="0"/>
            </a:endParaRPr>
          </a:p>
          <a:p>
            <a:pPr algn="just"/>
            <a:r>
              <a:rPr lang="en-US" sz="2800">
                <a:effectLst/>
                <a:latin typeface="Times New Roman" panose="02020603050405020304" pitchFamily="18" charset="0"/>
                <a:ea typeface="Times New Roman" panose="02020603050405020304" pitchFamily="18" charset="0"/>
              </a:rPr>
              <a:t>D. </a:t>
            </a:r>
            <a:r>
              <a:rPr lang="vi-VN" sz="2800">
                <a:effectLst/>
                <a:latin typeface="Times New Roman" panose="02020603050405020304" pitchFamily="18" charset="0"/>
                <a:ea typeface="Times New Roman" panose="02020603050405020304" pitchFamily="18" charset="0"/>
              </a:rPr>
              <a:t>Theo cấu trúc so sánh và đối chiếu</a:t>
            </a:r>
            <a:endParaRPr lang="en-US" sz="280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941431665"/>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26D163C-3825-D7A3-AE18-A5B9D8DBAF08}"/>
              </a:ext>
            </a:extLst>
          </p:cNvPr>
          <p:cNvSpPr txBox="1"/>
          <p:nvPr/>
        </p:nvSpPr>
        <p:spPr>
          <a:xfrm>
            <a:off x="660400" y="677349"/>
            <a:ext cx="10858500" cy="5503301"/>
          </a:xfrm>
          <a:prstGeom prst="rect">
            <a:avLst/>
          </a:prstGeom>
          <a:noFill/>
        </p:spPr>
        <p:txBody>
          <a:bodyPr wrap="square">
            <a:spAutoFit/>
          </a:bodyPr>
          <a:lstStyle/>
          <a:p>
            <a:pPr algn="just">
              <a:lnSpc>
                <a:spcPct val="115000"/>
              </a:lnSpc>
            </a:pPr>
            <a:r>
              <a:rPr lang="vi-VN" sz="2800" b="1">
                <a:effectLst/>
                <a:latin typeface="Times New Roman" panose="02020603050405020304" pitchFamily="18" charset="0"/>
                <a:ea typeface="Times New Roman" panose="02020603050405020304" pitchFamily="18" charset="0"/>
              </a:rPr>
              <a:t>Câu 5: </a:t>
            </a:r>
            <a:r>
              <a:rPr lang="en-US" sz="2800">
                <a:effectLst/>
                <a:latin typeface="Times New Roman" panose="02020603050405020304" pitchFamily="18" charset="0"/>
                <a:ea typeface="Times New Roman" panose="02020603050405020304" pitchFamily="18" charset="0"/>
              </a:rPr>
              <a:t>Từ ngữ</a:t>
            </a:r>
            <a:r>
              <a:rPr lang="en-US" sz="2800" b="1">
                <a:effectLst/>
                <a:latin typeface="Times New Roman" panose="02020603050405020304" pitchFamily="18" charset="0"/>
                <a:ea typeface="Times New Roman" panose="02020603050405020304" pitchFamily="18" charset="0"/>
              </a:rPr>
              <a:t> </a:t>
            </a:r>
            <a:r>
              <a:rPr lang="vi-VN" sz="2800">
                <a:effectLst/>
                <a:latin typeface="Times New Roman" panose="02020603050405020304" pitchFamily="18" charset="0"/>
                <a:ea typeface="Times New Roman" panose="02020603050405020304" pitchFamily="18" charset="0"/>
              </a:rPr>
              <a:t>sử dụng từ ngữ của VB trên</a:t>
            </a:r>
            <a:r>
              <a:rPr lang="en-US" sz="2800">
                <a:effectLst/>
                <a:latin typeface="Times New Roman" panose="02020603050405020304" pitchFamily="18" charset="0"/>
                <a:ea typeface="Times New Roman" panose="02020603050405020304" pitchFamily="18" charset="0"/>
              </a:rPr>
              <a:t> thuộc lĩnh vực chuyên môn nào?</a:t>
            </a:r>
          </a:p>
          <a:p>
            <a:pPr algn="just">
              <a:lnSpc>
                <a:spcPct val="115000"/>
              </a:lnSpc>
            </a:pPr>
            <a:r>
              <a:rPr lang="en-US" sz="2800">
                <a:effectLst/>
                <a:latin typeface="Times New Roman" panose="02020603050405020304" pitchFamily="18" charset="0"/>
                <a:ea typeface="Times New Roman" panose="02020603050405020304" pitchFamily="18" charset="0"/>
              </a:rPr>
              <a:t>A. </a:t>
            </a:r>
            <a:r>
              <a:rPr lang="vi-VN" sz="2800">
                <a:effectLst/>
                <a:latin typeface="Times New Roman" panose="02020603050405020304" pitchFamily="18" charset="0"/>
                <a:ea typeface="Times New Roman" panose="02020603050405020304" pitchFamily="18" charset="0"/>
              </a:rPr>
              <a:t>Vật lí </a:t>
            </a:r>
            <a:r>
              <a:rPr lang="en-US" sz="2800">
                <a:latin typeface="Times New Roman" panose="02020603050405020304" pitchFamily="18" charset="0"/>
                <a:ea typeface="Times New Roman" panose="02020603050405020304" pitchFamily="18" charset="0"/>
              </a:rPr>
              <a:t>	</a:t>
            </a:r>
            <a:r>
              <a:rPr lang="en-US" sz="2800">
                <a:effectLst/>
                <a:latin typeface="Times New Roman" panose="02020603050405020304" pitchFamily="18" charset="0"/>
                <a:ea typeface="Times New Roman" panose="02020603050405020304" pitchFamily="18" charset="0"/>
              </a:rPr>
              <a:t>B. Sinh học</a:t>
            </a:r>
            <a:r>
              <a:rPr lang="en-US" sz="2800">
                <a:latin typeface="Times New Roman" panose="02020603050405020304" pitchFamily="18" charset="0"/>
                <a:ea typeface="Times New Roman" panose="02020603050405020304" pitchFamily="18" charset="0"/>
              </a:rPr>
              <a:t>	</a:t>
            </a:r>
            <a:r>
              <a:rPr lang="en-US" sz="2800">
                <a:effectLst/>
                <a:latin typeface="Times New Roman" panose="02020603050405020304" pitchFamily="18" charset="0"/>
                <a:ea typeface="Times New Roman" panose="02020603050405020304" pitchFamily="18" charset="0"/>
              </a:rPr>
              <a:t>C. Đ</a:t>
            </a:r>
            <a:r>
              <a:rPr lang="vi-VN" sz="2800">
                <a:effectLst/>
                <a:latin typeface="Times New Roman" panose="02020603050405020304" pitchFamily="18" charset="0"/>
                <a:ea typeface="Times New Roman" panose="02020603050405020304" pitchFamily="18" charset="0"/>
              </a:rPr>
              <a:t>ịa lí</a:t>
            </a:r>
            <a:r>
              <a:rPr lang="en-US" sz="2800">
                <a:latin typeface="Times New Roman" panose="02020603050405020304" pitchFamily="18" charset="0"/>
                <a:ea typeface="Times New Roman" panose="02020603050405020304" pitchFamily="18" charset="0"/>
              </a:rPr>
              <a:t>	</a:t>
            </a:r>
            <a:r>
              <a:rPr lang="en-US" sz="2800">
                <a:effectLst/>
                <a:latin typeface="Times New Roman" panose="02020603050405020304" pitchFamily="18" charset="0"/>
                <a:ea typeface="Times New Roman" panose="02020603050405020304" pitchFamily="18" charset="0"/>
              </a:rPr>
              <a:t>D. Hóa học</a:t>
            </a:r>
          </a:p>
          <a:p>
            <a:pPr algn="just">
              <a:lnSpc>
                <a:spcPct val="115000"/>
              </a:lnSpc>
            </a:pPr>
            <a:r>
              <a:rPr lang="vi-VN" sz="2800" b="1">
                <a:effectLst/>
                <a:latin typeface="Times New Roman" panose="02020603050405020304" pitchFamily="18" charset="0"/>
                <a:ea typeface="Times New Roman" panose="02020603050405020304" pitchFamily="18" charset="0"/>
              </a:rPr>
              <a:t>Câu 6: </a:t>
            </a:r>
            <a:r>
              <a:rPr lang="vi-VN" sz="2800">
                <a:effectLst/>
                <a:latin typeface="Times New Roman" panose="02020603050405020304" pitchFamily="18" charset="0"/>
                <a:ea typeface="Times New Roman" panose="02020603050405020304" pitchFamily="18" charset="0"/>
              </a:rPr>
              <a:t>Văn bản đã sử dụng phương tiện phi ngôn ngữ nào:</a:t>
            </a:r>
            <a:endParaRPr lang="en-US" sz="2800">
              <a:effectLst/>
              <a:latin typeface="Times New Roman" panose="02020603050405020304" pitchFamily="18" charset="0"/>
              <a:ea typeface="Times New Roman" panose="02020603050405020304" pitchFamily="18" charset="0"/>
            </a:endParaRPr>
          </a:p>
          <a:p>
            <a:pPr algn="just">
              <a:lnSpc>
                <a:spcPct val="115000"/>
              </a:lnSpc>
            </a:pPr>
            <a:r>
              <a:rPr lang="en-US" sz="2800">
                <a:effectLst/>
                <a:latin typeface="Times New Roman" panose="02020603050405020304" pitchFamily="18" charset="0"/>
                <a:ea typeface="Times New Roman" panose="02020603050405020304" pitchFamily="18" charset="0"/>
              </a:rPr>
              <a:t>A. </a:t>
            </a:r>
            <a:r>
              <a:rPr lang="vi-VN" sz="2800">
                <a:effectLst/>
                <a:latin typeface="Times New Roman" panose="02020603050405020304" pitchFamily="18" charset="0"/>
                <a:ea typeface="Times New Roman" panose="02020603050405020304" pitchFamily="18" charset="0"/>
              </a:rPr>
              <a:t>Sơ đồ chỉ dẫn                                B. Kí hiệu</a:t>
            </a:r>
            <a:endParaRPr lang="en-US" sz="2800">
              <a:effectLst/>
              <a:latin typeface="Times New Roman" panose="02020603050405020304" pitchFamily="18" charset="0"/>
              <a:ea typeface="Times New Roman" panose="02020603050405020304" pitchFamily="18" charset="0"/>
            </a:endParaRPr>
          </a:p>
          <a:p>
            <a:pPr algn="just">
              <a:lnSpc>
                <a:spcPct val="115000"/>
              </a:lnSpc>
            </a:pPr>
            <a:r>
              <a:rPr lang="vi-VN" sz="2800">
                <a:effectLst/>
                <a:latin typeface="Times New Roman" panose="02020603050405020304" pitchFamily="18" charset="0"/>
                <a:ea typeface="Times New Roman" panose="02020603050405020304" pitchFamily="18" charset="0"/>
              </a:rPr>
              <a:t>C. Biểu đồ                                          D. Hình ảnh minh họa</a:t>
            </a:r>
            <a:endParaRPr lang="en-US" sz="2800">
              <a:effectLst/>
              <a:latin typeface="Times New Roman" panose="02020603050405020304" pitchFamily="18" charset="0"/>
              <a:ea typeface="Times New Roman" panose="02020603050405020304" pitchFamily="18" charset="0"/>
            </a:endParaRPr>
          </a:p>
          <a:p>
            <a:pPr algn="just">
              <a:lnSpc>
                <a:spcPct val="115000"/>
              </a:lnSpc>
            </a:pPr>
            <a:r>
              <a:rPr lang="vi-VN" sz="2800" b="1">
                <a:effectLst/>
                <a:latin typeface="Times New Roman" panose="02020603050405020304" pitchFamily="18" charset="0"/>
                <a:ea typeface="Times New Roman" panose="02020603050405020304" pitchFamily="18" charset="0"/>
              </a:rPr>
              <a:t>Câu 7: </a:t>
            </a:r>
            <a:r>
              <a:rPr lang="vi-VN" sz="2800">
                <a:effectLst/>
                <a:latin typeface="Times New Roman" panose="02020603050405020304" pitchFamily="18" charset="0"/>
                <a:ea typeface="Times New Roman" panose="02020603050405020304" pitchFamily="18" charset="0"/>
              </a:rPr>
              <a:t>Xác định thông tin cơ bản của VB trên:</a:t>
            </a:r>
            <a:endParaRPr lang="en-US" sz="2800">
              <a:effectLst/>
              <a:latin typeface="Times New Roman" panose="02020603050405020304" pitchFamily="18" charset="0"/>
              <a:ea typeface="Times New Roman" panose="02020603050405020304" pitchFamily="18" charset="0"/>
            </a:endParaRPr>
          </a:p>
          <a:p>
            <a:pPr algn="just">
              <a:lnSpc>
                <a:spcPct val="115000"/>
              </a:lnSpc>
            </a:pPr>
            <a:r>
              <a:rPr lang="en-US" sz="2800">
                <a:effectLst/>
                <a:latin typeface="Times New Roman" panose="02020603050405020304" pitchFamily="18" charset="0"/>
                <a:ea typeface="Times New Roman" panose="02020603050405020304" pitchFamily="18" charset="0"/>
              </a:rPr>
              <a:t>A. </a:t>
            </a:r>
            <a:r>
              <a:rPr lang="vi-VN" sz="2800">
                <a:effectLst/>
                <a:latin typeface="Times New Roman" panose="02020603050405020304" pitchFamily="18" charset="0"/>
                <a:ea typeface="Times New Roman" panose="02020603050405020304" pitchFamily="18" charset="0"/>
              </a:rPr>
              <a:t>Những điều thú vị về màu sắc của bầu trời, mặt trời.</a:t>
            </a:r>
            <a:endParaRPr lang="en-US" sz="2800">
              <a:effectLst/>
              <a:latin typeface="Times New Roman" panose="02020603050405020304" pitchFamily="18" charset="0"/>
              <a:ea typeface="Times New Roman" panose="02020603050405020304" pitchFamily="18" charset="0"/>
            </a:endParaRPr>
          </a:p>
          <a:p>
            <a:pPr algn="just">
              <a:lnSpc>
                <a:spcPct val="115000"/>
              </a:lnSpc>
            </a:pPr>
            <a:r>
              <a:rPr lang="en-US" sz="2800">
                <a:effectLst/>
                <a:latin typeface="Times New Roman" panose="02020603050405020304" pitchFamily="18" charset="0"/>
                <a:ea typeface="Times New Roman" panose="02020603050405020304" pitchFamily="18" charset="0"/>
              </a:rPr>
              <a:t>B. </a:t>
            </a:r>
            <a:r>
              <a:rPr lang="vi-VN" sz="2800">
                <a:effectLst/>
                <a:latin typeface="Times New Roman" panose="02020603050405020304" pitchFamily="18" charset="0"/>
                <a:ea typeface="Times New Roman" panose="02020603050405020304" pitchFamily="18" charset="0"/>
              </a:rPr>
              <a:t>Tầng khí quyển trong suốt sao nhìn bầu trời lại là màu xanh?</a:t>
            </a:r>
            <a:endParaRPr lang="en-US" sz="2800">
              <a:effectLst/>
              <a:latin typeface="Times New Roman" panose="02020603050405020304" pitchFamily="18" charset="0"/>
              <a:ea typeface="Times New Roman" panose="02020603050405020304" pitchFamily="18" charset="0"/>
            </a:endParaRPr>
          </a:p>
          <a:p>
            <a:pPr algn="just">
              <a:lnSpc>
                <a:spcPct val="115000"/>
              </a:lnSpc>
            </a:pPr>
            <a:r>
              <a:rPr lang="en-US" sz="2800">
                <a:effectLst/>
                <a:latin typeface="Times New Roman" panose="02020603050405020304" pitchFamily="18" charset="0"/>
                <a:ea typeface="Times New Roman" panose="02020603050405020304" pitchFamily="18" charset="0"/>
              </a:rPr>
              <a:t>C. </a:t>
            </a:r>
            <a:r>
              <a:rPr lang="vi-VN" sz="2800">
                <a:effectLst/>
                <a:latin typeface="Times New Roman" panose="02020603050405020304" pitchFamily="18" charset="0"/>
                <a:ea typeface="Times New Roman" panose="02020603050405020304" pitchFamily="18" charset="0"/>
              </a:rPr>
              <a:t>Vậy tại sao bầu trời không phải là màu tím?</a:t>
            </a:r>
            <a:endParaRPr lang="en-US" sz="2800">
              <a:effectLst/>
              <a:latin typeface="Times New Roman" panose="02020603050405020304" pitchFamily="18" charset="0"/>
              <a:ea typeface="Times New Roman" panose="02020603050405020304" pitchFamily="18" charset="0"/>
            </a:endParaRPr>
          </a:p>
          <a:p>
            <a:pPr algn="just">
              <a:lnSpc>
                <a:spcPct val="115000"/>
              </a:lnSpc>
            </a:pPr>
            <a:r>
              <a:rPr lang="en-US" sz="2800">
                <a:effectLst/>
                <a:latin typeface="Times New Roman" panose="02020603050405020304" pitchFamily="18" charset="0"/>
                <a:ea typeface="Times New Roman" panose="02020603050405020304" pitchFamily="18" charset="0"/>
              </a:rPr>
              <a:t>D. </a:t>
            </a:r>
            <a:r>
              <a:rPr lang="vi-VN" sz="2800">
                <a:effectLst/>
                <a:latin typeface="Times New Roman" panose="02020603050405020304" pitchFamily="18" charset="0"/>
                <a:ea typeface="Times New Roman" panose="02020603050405020304" pitchFamily="18" charset="0"/>
              </a:rPr>
              <a:t>Vì sao nhìn mặt trời có màu vàng?</a:t>
            </a:r>
            <a:endParaRPr lang="en-US" sz="280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200407802"/>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5921C68-5939-CBAC-7B5E-D4210C1BE022}"/>
              </a:ext>
            </a:extLst>
          </p:cNvPr>
          <p:cNvSpPr txBox="1"/>
          <p:nvPr/>
        </p:nvSpPr>
        <p:spPr>
          <a:xfrm>
            <a:off x="660400" y="1130300"/>
            <a:ext cx="10858500" cy="5007781"/>
          </a:xfrm>
          <a:prstGeom prst="rect">
            <a:avLst/>
          </a:prstGeom>
          <a:noFill/>
        </p:spPr>
        <p:txBody>
          <a:bodyPr wrap="square">
            <a:spAutoFit/>
          </a:bodyPr>
          <a:lstStyle/>
          <a:p>
            <a:pPr algn="just">
              <a:lnSpc>
                <a:spcPct val="115000"/>
              </a:lnSpc>
            </a:pPr>
            <a:r>
              <a:rPr lang="vi-VN" sz="2800" b="1">
                <a:effectLst/>
                <a:latin typeface="Times New Roman" panose="02020603050405020304" pitchFamily="18" charset="0"/>
                <a:ea typeface="Times New Roman" panose="02020603050405020304" pitchFamily="18" charset="0"/>
              </a:rPr>
              <a:t>Câu 8: </a:t>
            </a:r>
            <a:r>
              <a:rPr lang="vi-VN" sz="2800">
                <a:effectLst/>
                <a:latin typeface="Times New Roman" panose="02020603050405020304" pitchFamily="18" charset="0"/>
                <a:ea typeface="Times New Roman" panose="02020603050405020304" pitchFamily="18" charset="0"/>
              </a:rPr>
              <a:t>Việc sử dụng phương tiện phi ngôn ngữ trong VB trên có tác dụng:</a:t>
            </a:r>
            <a:endParaRPr lang="en-US" sz="2800">
              <a:effectLst/>
              <a:latin typeface="Times New Roman" panose="02020603050405020304" pitchFamily="18" charset="0"/>
              <a:ea typeface="Times New Roman" panose="02020603050405020304" pitchFamily="18" charset="0"/>
            </a:endParaRPr>
          </a:p>
          <a:p>
            <a:pPr algn="just">
              <a:lnSpc>
                <a:spcPct val="115000"/>
              </a:lnSpc>
            </a:pPr>
            <a:r>
              <a:rPr lang="vi-VN" sz="2800">
                <a:effectLst/>
                <a:latin typeface="Times New Roman" panose="02020603050405020304" pitchFamily="18" charset="0"/>
                <a:ea typeface="Times New Roman" panose="02020603050405020304" pitchFamily="18" charset="0"/>
              </a:rPr>
              <a:t>A. Biểu đạt mối quan hệ giữa các thông tin</a:t>
            </a:r>
            <a:endParaRPr lang="en-US" sz="2800">
              <a:effectLst/>
              <a:latin typeface="Times New Roman" panose="02020603050405020304" pitchFamily="18" charset="0"/>
              <a:ea typeface="Times New Roman" panose="02020603050405020304" pitchFamily="18" charset="0"/>
            </a:endParaRPr>
          </a:p>
          <a:p>
            <a:pPr algn="just">
              <a:lnSpc>
                <a:spcPct val="115000"/>
              </a:lnSpc>
            </a:pPr>
            <a:r>
              <a:rPr lang="en-US" sz="2800">
                <a:effectLst/>
                <a:latin typeface="Times New Roman" panose="02020603050405020304" pitchFamily="18" charset="0"/>
                <a:ea typeface="Times New Roman" panose="02020603050405020304" pitchFamily="18" charset="0"/>
              </a:rPr>
              <a:t>B. </a:t>
            </a:r>
            <a:r>
              <a:rPr lang="vi-VN" sz="2800">
                <a:effectLst/>
                <a:latin typeface="Times New Roman" panose="02020603050405020304" pitchFamily="18" charset="0"/>
                <a:ea typeface="Times New Roman" panose="02020603050405020304" pitchFamily="18" charset="0"/>
              </a:rPr>
              <a:t>Giúp trình bày thông tin một cách hệ thống</a:t>
            </a:r>
            <a:endParaRPr lang="en-US" sz="2800">
              <a:effectLst/>
              <a:latin typeface="Times New Roman" panose="02020603050405020304" pitchFamily="18" charset="0"/>
              <a:ea typeface="Times New Roman" panose="02020603050405020304" pitchFamily="18" charset="0"/>
            </a:endParaRPr>
          </a:p>
          <a:p>
            <a:pPr algn="just">
              <a:lnSpc>
                <a:spcPct val="115000"/>
              </a:lnSpc>
            </a:pPr>
            <a:r>
              <a:rPr lang="en-US" sz="2800">
                <a:effectLst/>
                <a:latin typeface="Times New Roman" panose="02020603050405020304" pitchFamily="18" charset="0"/>
                <a:ea typeface="Times New Roman" panose="02020603050405020304" pitchFamily="18" charset="0"/>
              </a:rPr>
              <a:t>C. </a:t>
            </a:r>
            <a:r>
              <a:rPr lang="vi-VN" sz="2800">
                <a:effectLst/>
                <a:latin typeface="Times New Roman" panose="02020603050405020304" pitchFamily="18" charset="0"/>
                <a:ea typeface="Times New Roman" panose="02020603050405020304" pitchFamily="18" charset="0"/>
              </a:rPr>
              <a:t>Cung cấp những thông tin cụ thể, chính xác</a:t>
            </a:r>
            <a:endParaRPr lang="en-US" sz="2800">
              <a:effectLst/>
              <a:latin typeface="Times New Roman" panose="02020603050405020304" pitchFamily="18" charset="0"/>
              <a:ea typeface="Times New Roman" panose="02020603050405020304" pitchFamily="18" charset="0"/>
            </a:endParaRPr>
          </a:p>
          <a:p>
            <a:pPr algn="just">
              <a:lnSpc>
                <a:spcPct val="115000"/>
              </a:lnSpc>
            </a:pPr>
            <a:r>
              <a:rPr lang="en-US" sz="2800">
                <a:effectLst/>
                <a:latin typeface="Times New Roman" panose="02020603050405020304" pitchFamily="18" charset="0"/>
                <a:ea typeface="Times New Roman" panose="02020603050405020304" pitchFamily="18" charset="0"/>
              </a:rPr>
              <a:t>D. </a:t>
            </a:r>
            <a:r>
              <a:rPr lang="vi-VN" sz="2800">
                <a:effectLst/>
                <a:latin typeface="Times New Roman" panose="02020603050405020304" pitchFamily="18" charset="0"/>
                <a:ea typeface="Times New Roman" panose="02020603050405020304" pitchFamily="18" charset="0"/>
              </a:rPr>
              <a:t>Làm tăng tính hấp dẫn và trực quan của thông tin</a:t>
            </a:r>
            <a:endParaRPr lang="en-US" sz="2800">
              <a:effectLst/>
              <a:latin typeface="Times New Roman" panose="02020603050405020304" pitchFamily="18" charset="0"/>
              <a:ea typeface="Times New Roman" panose="02020603050405020304" pitchFamily="18" charset="0"/>
            </a:endParaRPr>
          </a:p>
          <a:p>
            <a:pPr algn="just">
              <a:lnSpc>
                <a:spcPct val="115000"/>
              </a:lnSpc>
            </a:pPr>
            <a:r>
              <a:rPr lang="vi-VN" sz="2800" b="1">
                <a:effectLst/>
                <a:latin typeface="Times New Roman" panose="02020603050405020304" pitchFamily="18" charset="0"/>
                <a:ea typeface="Times New Roman" panose="02020603050405020304" pitchFamily="18" charset="0"/>
              </a:rPr>
              <a:t>Trả lời câu hỏi/Thực hiện yêu cầu:</a:t>
            </a:r>
            <a:endParaRPr lang="en-US" sz="2800">
              <a:effectLst/>
              <a:latin typeface="Times New Roman" panose="02020603050405020304" pitchFamily="18" charset="0"/>
              <a:ea typeface="Times New Roman" panose="02020603050405020304" pitchFamily="18" charset="0"/>
            </a:endParaRPr>
          </a:p>
          <a:p>
            <a:pPr algn="just">
              <a:lnSpc>
                <a:spcPct val="115000"/>
              </a:lnSpc>
            </a:pPr>
            <a:r>
              <a:rPr lang="vi-VN" sz="2800" b="1">
                <a:effectLst/>
                <a:latin typeface="Times New Roman" panose="02020603050405020304" pitchFamily="18" charset="0"/>
                <a:ea typeface="Times New Roman" panose="02020603050405020304" pitchFamily="18" charset="0"/>
              </a:rPr>
              <a:t>Câu 9:</a:t>
            </a:r>
            <a:r>
              <a:rPr lang="vi-VN" sz="2800">
                <a:effectLst/>
                <a:latin typeface="Times New Roman" panose="02020603050405020304" pitchFamily="18" charset="0"/>
                <a:ea typeface="Times New Roman" panose="02020603050405020304" pitchFamily="18" charset="0"/>
              </a:rPr>
              <a:t> Em có nhận xét gì về cách trình bày đề mục của VB? Nêu tác dụng của cách trình bày ấy trong việc thể hiện mục đích của VB.</a:t>
            </a:r>
            <a:endParaRPr lang="en-US" sz="2800">
              <a:effectLst/>
              <a:latin typeface="Times New Roman" panose="02020603050405020304" pitchFamily="18" charset="0"/>
              <a:ea typeface="Times New Roman" panose="02020603050405020304" pitchFamily="18" charset="0"/>
            </a:endParaRPr>
          </a:p>
          <a:p>
            <a:pPr algn="just">
              <a:lnSpc>
                <a:spcPct val="115000"/>
              </a:lnSpc>
            </a:pPr>
            <a:r>
              <a:rPr lang="vi-VN" sz="2800" b="1">
                <a:effectLst/>
                <a:latin typeface="Times New Roman" panose="02020603050405020304" pitchFamily="18" charset="0"/>
                <a:ea typeface="Times New Roman" panose="02020603050405020304" pitchFamily="18" charset="0"/>
              </a:rPr>
              <a:t>Câu 10: </a:t>
            </a:r>
            <a:r>
              <a:rPr lang="vi-VN" sz="2800">
                <a:effectLst/>
                <a:latin typeface="Times New Roman" panose="02020603050405020304" pitchFamily="18" charset="0"/>
                <a:ea typeface="Times New Roman" panose="02020603050405020304" pitchFamily="18" charset="0"/>
              </a:rPr>
              <a:t>Từ VB, em hãy viết đoạn văn 7 – 8 dòng nêu suy nghĩ của mình về vai trò của ánh sáng đối với đời sống và con người?</a:t>
            </a:r>
            <a:endParaRPr lang="en-US" sz="280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248779748"/>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CAD57A3-5748-EB96-2D99-665570EB5503}"/>
              </a:ext>
            </a:extLst>
          </p:cNvPr>
          <p:cNvSpPr txBox="1"/>
          <p:nvPr/>
        </p:nvSpPr>
        <p:spPr>
          <a:xfrm>
            <a:off x="660400" y="371604"/>
            <a:ext cx="10858500" cy="548099"/>
          </a:xfrm>
          <a:prstGeom prst="rect">
            <a:avLst/>
          </a:prstGeom>
          <a:noFill/>
        </p:spPr>
        <p:txBody>
          <a:bodyPr wrap="square">
            <a:spAutoFit/>
          </a:bodyPr>
          <a:lstStyle/>
          <a:p>
            <a:pPr algn="ctr">
              <a:lnSpc>
                <a:spcPct val="115000"/>
              </a:lnSpc>
            </a:pPr>
            <a:r>
              <a:rPr lang="vi-VN" sz="2800" b="1" i="1">
                <a:solidFill>
                  <a:srgbClr val="000000"/>
                </a:solidFill>
                <a:effectLst/>
                <a:latin typeface="Times New Roman" panose="02020603050405020304" pitchFamily="18" charset="0"/>
                <a:ea typeface="Times New Roman" panose="02020603050405020304" pitchFamily="18" charset="0"/>
              </a:rPr>
              <a:t>Gợi ý trả lời</a:t>
            </a:r>
            <a:endParaRPr lang="en-US" sz="2800">
              <a:effectLst/>
              <a:latin typeface="Times New Roman" panose="02020603050405020304" pitchFamily="18" charset="0"/>
              <a:ea typeface="Times New Roman" panose="02020603050405020304" pitchFamily="18" charset="0"/>
            </a:endParaRPr>
          </a:p>
        </p:txBody>
      </p:sp>
      <p:graphicFrame>
        <p:nvGraphicFramePr>
          <p:cNvPr id="4" name="Table 3">
            <a:extLst>
              <a:ext uri="{FF2B5EF4-FFF2-40B4-BE49-F238E27FC236}">
                <a16:creationId xmlns:a16="http://schemas.microsoft.com/office/drawing/2014/main" id="{1021BCCF-3465-B4BE-1D42-6717F7C14296}"/>
              </a:ext>
            </a:extLst>
          </p:cNvPr>
          <p:cNvGraphicFramePr>
            <a:graphicFrameLocks noGrp="1"/>
          </p:cNvGraphicFramePr>
          <p:nvPr>
            <p:extLst>
              <p:ext uri="{D42A27DB-BD31-4B8C-83A1-F6EECF244321}">
                <p14:modId xmlns:p14="http://schemas.microsoft.com/office/powerpoint/2010/main" val="2642375312"/>
              </p:ext>
            </p:extLst>
          </p:nvPr>
        </p:nvGraphicFramePr>
        <p:xfrm>
          <a:off x="660399" y="1130300"/>
          <a:ext cx="10858499" cy="902716"/>
        </p:xfrm>
        <a:graphic>
          <a:graphicData uri="http://schemas.openxmlformats.org/drawingml/2006/table">
            <a:tbl>
              <a:tblPr firstRow="1" firstCol="1" bandRow="1"/>
              <a:tblGrid>
                <a:gridCol w="1323263">
                  <a:extLst>
                    <a:ext uri="{9D8B030D-6E8A-4147-A177-3AD203B41FA5}">
                      <a16:colId xmlns:a16="http://schemas.microsoft.com/office/drawing/2014/main" val="541617249"/>
                    </a:ext>
                  </a:extLst>
                </a:gridCol>
                <a:gridCol w="1321880">
                  <a:extLst>
                    <a:ext uri="{9D8B030D-6E8A-4147-A177-3AD203B41FA5}">
                      <a16:colId xmlns:a16="http://schemas.microsoft.com/office/drawing/2014/main" val="2296348542"/>
                    </a:ext>
                  </a:extLst>
                </a:gridCol>
                <a:gridCol w="1321880">
                  <a:extLst>
                    <a:ext uri="{9D8B030D-6E8A-4147-A177-3AD203B41FA5}">
                      <a16:colId xmlns:a16="http://schemas.microsoft.com/office/drawing/2014/main" val="1972837722"/>
                    </a:ext>
                  </a:extLst>
                </a:gridCol>
                <a:gridCol w="1323263">
                  <a:extLst>
                    <a:ext uri="{9D8B030D-6E8A-4147-A177-3AD203B41FA5}">
                      <a16:colId xmlns:a16="http://schemas.microsoft.com/office/drawing/2014/main" val="3940009132"/>
                    </a:ext>
                  </a:extLst>
                </a:gridCol>
                <a:gridCol w="1323263">
                  <a:extLst>
                    <a:ext uri="{9D8B030D-6E8A-4147-A177-3AD203B41FA5}">
                      <a16:colId xmlns:a16="http://schemas.microsoft.com/office/drawing/2014/main" val="510663216"/>
                    </a:ext>
                  </a:extLst>
                </a:gridCol>
                <a:gridCol w="1323263">
                  <a:extLst>
                    <a:ext uri="{9D8B030D-6E8A-4147-A177-3AD203B41FA5}">
                      <a16:colId xmlns:a16="http://schemas.microsoft.com/office/drawing/2014/main" val="2283127005"/>
                    </a:ext>
                  </a:extLst>
                </a:gridCol>
                <a:gridCol w="1467066">
                  <a:extLst>
                    <a:ext uri="{9D8B030D-6E8A-4147-A177-3AD203B41FA5}">
                      <a16:colId xmlns:a16="http://schemas.microsoft.com/office/drawing/2014/main" val="2703111677"/>
                    </a:ext>
                  </a:extLst>
                </a:gridCol>
                <a:gridCol w="1454621">
                  <a:extLst>
                    <a:ext uri="{9D8B030D-6E8A-4147-A177-3AD203B41FA5}">
                      <a16:colId xmlns:a16="http://schemas.microsoft.com/office/drawing/2014/main" val="1086939563"/>
                    </a:ext>
                  </a:extLst>
                </a:gridCol>
              </a:tblGrid>
              <a:tr h="0">
                <a:tc>
                  <a:txBody>
                    <a:bodyPr/>
                    <a:lstStyle/>
                    <a:p>
                      <a:pPr algn="just" fontAlgn="base">
                        <a:lnSpc>
                          <a:spcPct val="115000"/>
                        </a:lnSpc>
                      </a:pPr>
                      <a:r>
                        <a:rPr lang="vi-VN" sz="2800" b="1">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base">
                        <a:lnSpc>
                          <a:spcPct val="115000"/>
                        </a:lnSpc>
                      </a:pPr>
                      <a:r>
                        <a:rPr lang="vi-VN" sz="2800" b="1">
                          <a:effectLst/>
                          <a:latin typeface="Times New Roman" panose="02020603050405020304" pitchFamily="18" charset="0"/>
                          <a:ea typeface="Times New Roman" panose="02020603050405020304" pitchFamily="18" charset="0"/>
                          <a:cs typeface="Times New Roman" panose="02020603050405020304" pitchFamily="18" charset="0"/>
                        </a:rPr>
                        <a:t>2</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base">
                        <a:lnSpc>
                          <a:spcPct val="115000"/>
                        </a:lnSpc>
                      </a:pPr>
                      <a:r>
                        <a:rPr lang="vi-VN" sz="2800" b="1">
                          <a:effectLst/>
                          <a:latin typeface="Times New Roman" panose="02020603050405020304" pitchFamily="18" charset="0"/>
                          <a:ea typeface="Times New Roman" panose="02020603050405020304" pitchFamily="18" charset="0"/>
                          <a:cs typeface="Times New Roman" panose="02020603050405020304" pitchFamily="18" charset="0"/>
                        </a:rPr>
                        <a:t>3</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base">
                        <a:lnSpc>
                          <a:spcPct val="115000"/>
                        </a:lnSpc>
                      </a:pPr>
                      <a:r>
                        <a:rPr lang="vi-VN" sz="2800" b="1">
                          <a:effectLst/>
                          <a:latin typeface="Times New Roman" panose="02020603050405020304" pitchFamily="18" charset="0"/>
                          <a:ea typeface="Times New Roman" panose="02020603050405020304" pitchFamily="18" charset="0"/>
                          <a:cs typeface="Times New Roman" panose="02020603050405020304" pitchFamily="18" charset="0"/>
                        </a:rPr>
                        <a:t>4</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base">
                        <a:lnSpc>
                          <a:spcPct val="115000"/>
                        </a:lnSpc>
                      </a:pPr>
                      <a:r>
                        <a:rPr lang="vi-VN" sz="2800" b="1">
                          <a:effectLst/>
                          <a:latin typeface="Times New Roman" panose="02020603050405020304" pitchFamily="18" charset="0"/>
                          <a:ea typeface="Times New Roman" panose="02020603050405020304" pitchFamily="18" charset="0"/>
                          <a:cs typeface="Times New Roman" panose="02020603050405020304" pitchFamily="18" charset="0"/>
                        </a:rPr>
                        <a:t>5</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base">
                        <a:lnSpc>
                          <a:spcPct val="115000"/>
                        </a:lnSpc>
                      </a:pPr>
                      <a:r>
                        <a:rPr lang="vi-VN" sz="2800" b="1">
                          <a:effectLst/>
                          <a:latin typeface="Times New Roman" panose="02020603050405020304" pitchFamily="18" charset="0"/>
                          <a:ea typeface="Times New Roman" panose="02020603050405020304" pitchFamily="18" charset="0"/>
                          <a:cs typeface="Times New Roman" panose="02020603050405020304" pitchFamily="18" charset="0"/>
                        </a:rPr>
                        <a:t>6</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base">
                        <a:lnSpc>
                          <a:spcPct val="115000"/>
                        </a:lnSpc>
                      </a:pPr>
                      <a:r>
                        <a:rPr lang="vi-VN" sz="2800" b="1">
                          <a:effectLst/>
                          <a:latin typeface="Times New Roman" panose="02020603050405020304" pitchFamily="18" charset="0"/>
                          <a:ea typeface="Times New Roman" panose="02020603050405020304" pitchFamily="18" charset="0"/>
                          <a:cs typeface="Times New Roman" panose="02020603050405020304" pitchFamily="18" charset="0"/>
                        </a:rPr>
                        <a:t>7</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base">
                        <a:lnSpc>
                          <a:spcPct val="115000"/>
                        </a:lnSpc>
                      </a:pPr>
                      <a:r>
                        <a:rPr lang="vi-VN" sz="2800" b="1">
                          <a:effectLst/>
                          <a:latin typeface="Times New Roman" panose="02020603050405020304" pitchFamily="18" charset="0"/>
                          <a:ea typeface="Times New Roman" panose="02020603050405020304" pitchFamily="18" charset="0"/>
                          <a:cs typeface="Times New Roman" panose="02020603050405020304" pitchFamily="18" charset="0"/>
                        </a:rPr>
                        <a:t>8</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52256994"/>
                  </a:ext>
                </a:extLst>
              </a:tr>
              <a:tr h="0">
                <a:tc>
                  <a:txBody>
                    <a:bodyPr/>
                    <a:lstStyle/>
                    <a:p>
                      <a:pPr algn="just" fontAlgn="base">
                        <a:lnSpc>
                          <a:spcPct val="115000"/>
                        </a:lnSpc>
                      </a:pPr>
                      <a:r>
                        <a:rPr lang="vi-VN" sz="2800" b="1">
                          <a:effectLst/>
                          <a:latin typeface="Times New Roman" panose="02020603050405020304" pitchFamily="18" charset="0"/>
                          <a:ea typeface="Times New Roman" panose="02020603050405020304" pitchFamily="18" charset="0"/>
                          <a:cs typeface="Times New Roman" panose="02020603050405020304" pitchFamily="18" charset="0"/>
                        </a:rPr>
                        <a:t>C</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base">
                        <a:lnSpc>
                          <a:spcPct val="115000"/>
                        </a:lnSpc>
                      </a:pPr>
                      <a:r>
                        <a:rPr lang="vi-VN" sz="2800" b="1">
                          <a:effectLst/>
                          <a:latin typeface="Times New Roman" panose="02020603050405020304" pitchFamily="18" charset="0"/>
                          <a:ea typeface="Times New Roman" panose="02020603050405020304" pitchFamily="18" charset="0"/>
                          <a:cs typeface="Times New Roman" panose="02020603050405020304" pitchFamily="18" charset="0"/>
                        </a:rPr>
                        <a:t>B</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base">
                        <a:lnSpc>
                          <a:spcPct val="115000"/>
                        </a:lnSpc>
                      </a:pPr>
                      <a:r>
                        <a:rPr lang="vi-VN" sz="2800" b="1">
                          <a:effectLst/>
                          <a:latin typeface="Times New Roman" panose="02020603050405020304" pitchFamily="18" charset="0"/>
                          <a:ea typeface="Times New Roman" panose="02020603050405020304" pitchFamily="18" charset="0"/>
                          <a:cs typeface="Times New Roman" panose="02020603050405020304" pitchFamily="18" charset="0"/>
                        </a:rPr>
                        <a:t>D</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base">
                        <a:lnSpc>
                          <a:spcPct val="115000"/>
                        </a:lnSpc>
                      </a:pPr>
                      <a:r>
                        <a:rPr lang="vi-VN" sz="2800" b="1">
                          <a:effectLst/>
                          <a:latin typeface="Times New Roman" panose="02020603050405020304" pitchFamily="18" charset="0"/>
                          <a:ea typeface="Times New Roman" panose="02020603050405020304" pitchFamily="18" charset="0"/>
                          <a:cs typeface="Times New Roman" panose="02020603050405020304" pitchFamily="18" charset="0"/>
                        </a:rPr>
                        <a:t>A</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base">
                        <a:lnSpc>
                          <a:spcPct val="115000"/>
                        </a:lnSpc>
                      </a:pPr>
                      <a:r>
                        <a:rPr lang="vi-VN" sz="2800" b="1">
                          <a:effectLst/>
                          <a:latin typeface="Times New Roman" panose="02020603050405020304" pitchFamily="18" charset="0"/>
                          <a:ea typeface="Times New Roman" panose="02020603050405020304" pitchFamily="18" charset="0"/>
                          <a:cs typeface="Times New Roman" panose="02020603050405020304" pitchFamily="18" charset="0"/>
                        </a:rPr>
                        <a:t>A</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base">
                        <a:lnSpc>
                          <a:spcPct val="115000"/>
                        </a:lnSpc>
                      </a:pPr>
                      <a:r>
                        <a:rPr lang="vi-VN" sz="2800" b="1">
                          <a:effectLst/>
                          <a:latin typeface="Times New Roman" panose="02020603050405020304" pitchFamily="18" charset="0"/>
                          <a:ea typeface="Times New Roman" panose="02020603050405020304" pitchFamily="18" charset="0"/>
                          <a:cs typeface="Times New Roman" panose="02020603050405020304" pitchFamily="18" charset="0"/>
                        </a:rPr>
                        <a:t>D</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base">
                        <a:lnSpc>
                          <a:spcPct val="115000"/>
                        </a:lnSpc>
                      </a:pPr>
                      <a:r>
                        <a:rPr lang="vi-VN" sz="2800" b="1">
                          <a:effectLst/>
                          <a:latin typeface="Times New Roman" panose="02020603050405020304" pitchFamily="18" charset="0"/>
                          <a:ea typeface="Times New Roman" panose="02020603050405020304" pitchFamily="18" charset="0"/>
                          <a:cs typeface="Times New Roman" panose="02020603050405020304" pitchFamily="18" charset="0"/>
                        </a:rPr>
                        <a:t>A</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base">
                        <a:lnSpc>
                          <a:spcPct val="115000"/>
                        </a:lnSpc>
                      </a:pPr>
                      <a:r>
                        <a:rPr lang="vi-VN" sz="2800" b="1">
                          <a:effectLst/>
                          <a:latin typeface="Times New Roman" panose="02020603050405020304" pitchFamily="18" charset="0"/>
                          <a:ea typeface="Times New Roman" panose="02020603050405020304" pitchFamily="18" charset="0"/>
                          <a:cs typeface="Times New Roman" panose="02020603050405020304" pitchFamily="18" charset="0"/>
                        </a:rPr>
                        <a:t>D</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68006246"/>
                  </a:ext>
                </a:extLst>
              </a:tr>
            </a:tbl>
          </a:graphicData>
        </a:graphic>
      </p:graphicFrame>
      <p:graphicFrame>
        <p:nvGraphicFramePr>
          <p:cNvPr id="5" name="Table 4">
            <a:extLst>
              <a:ext uri="{FF2B5EF4-FFF2-40B4-BE49-F238E27FC236}">
                <a16:creationId xmlns:a16="http://schemas.microsoft.com/office/drawing/2014/main" id="{52758887-4A0B-E089-7368-99168CF29A04}"/>
              </a:ext>
            </a:extLst>
          </p:cNvPr>
          <p:cNvGraphicFramePr>
            <a:graphicFrameLocks noGrp="1"/>
          </p:cNvGraphicFramePr>
          <p:nvPr>
            <p:extLst>
              <p:ext uri="{D42A27DB-BD31-4B8C-83A1-F6EECF244321}">
                <p14:modId xmlns:p14="http://schemas.microsoft.com/office/powerpoint/2010/main" val="1956972137"/>
              </p:ext>
            </p:extLst>
          </p:nvPr>
        </p:nvGraphicFramePr>
        <p:xfrm>
          <a:off x="660400" y="2243613"/>
          <a:ext cx="10858500" cy="3751898"/>
        </p:xfrm>
        <a:graphic>
          <a:graphicData uri="http://schemas.openxmlformats.org/drawingml/2006/table">
            <a:tbl>
              <a:tblPr firstRow="1" firstCol="1" bandRow="1"/>
              <a:tblGrid>
                <a:gridCol w="1476059">
                  <a:extLst>
                    <a:ext uri="{9D8B030D-6E8A-4147-A177-3AD203B41FA5}">
                      <a16:colId xmlns:a16="http://schemas.microsoft.com/office/drawing/2014/main" val="2030409211"/>
                    </a:ext>
                  </a:extLst>
                </a:gridCol>
                <a:gridCol w="9382441">
                  <a:extLst>
                    <a:ext uri="{9D8B030D-6E8A-4147-A177-3AD203B41FA5}">
                      <a16:colId xmlns:a16="http://schemas.microsoft.com/office/drawing/2014/main" val="1229484971"/>
                    </a:ext>
                  </a:extLst>
                </a:gridCol>
              </a:tblGrid>
              <a:tr h="0">
                <a:tc>
                  <a:txBody>
                    <a:bodyPr/>
                    <a:lstStyle/>
                    <a:p>
                      <a:pPr algn="just" fontAlgn="base">
                        <a:lnSpc>
                          <a:spcPct val="115000"/>
                        </a:lnSpc>
                      </a:pPr>
                      <a:r>
                        <a:rPr lang="vi-VN" sz="2400" b="1">
                          <a:effectLst/>
                          <a:latin typeface="Times New Roman" panose="02020603050405020304" pitchFamily="18" charset="0"/>
                          <a:ea typeface="Times New Roman" panose="02020603050405020304" pitchFamily="18" charset="0"/>
                          <a:cs typeface="Times New Roman" panose="02020603050405020304" pitchFamily="18" charset="0"/>
                        </a:rPr>
                        <a:t>9</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pP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Cách trình bày đề mục của VB: Đề mục được trình bày dưới hình thức câu hỏi.</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pP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Tác dụng của cách trình bày ấy trong việc thực hiện mục đích của VB:</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pP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Tóm tắt thông tin chính của VB, khơi gợi hứng thú, sự tò mò và định hướng tiếp nhận cho người đọc, giúp người đọc dễ dàng xác định được những vấn đề chính mà VB lí giải về màu sắc của bầu trời và mặt trời)</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pP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Thể hiện dấu hiệu hình thức của VB thông tin, góp phần làm nổi bật thông tin chính và mục đích thể hiện của VB (cung cấp thông tin để lí giải về màu sắc của bầu trời, mặt trời)</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94238145"/>
                  </a:ext>
                </a:extLst>
              </a:tr>
            </a:tbl>
          </a:graphicData>
        </a:graphic>
      </p:graphicFrame>
    </p:spTree>
    <p:extLst>
      <p:ext uri="{BB962C8B-B14F-4D97-AF65-F5344CB8AC3E}">
        <p14:creationId xmlns:p14="http://schemas.microsoft.com/office/powerpoint/2010/main" val="1049787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732CCF91-A5AC-D4C5-D83F-85E8F4E25A5F}"/>
              </a:ext>
            </a:extLst>
          </p:cNvPr>
          <p:cNvGraphicFramePr>
            <a:graphicFrameLocks noGrp="1"/>
          </p:cNvGraphicFramePr>
          <p:nvPr>
            <p:extLst>
              <p:ext uri="{D42A27DB-BD31-4B8C-83A1-F6EECF244321}">
                <p14:modId xmlns:p14="http://schemas.microsoft.com/office/powerpoint/2010/main" val="509158761"/>
              </p:ext>
            </p:extLst>
          </p:nvPr>
        </p:nvGraphicFramePr>
        <p:xfrm>
          <a:off x="660400" y="1131570"/>
          <a:ext cx="10858500" cy="5002530"/>
        </p:xfrm>
        <a:graphic>
          <a:graphicData uri="http://schemas.openxmlformats.org/drawingml/2006/table">
            <a:tbl>
              <a:tblPr firstRow="1" firstCol="1" bandRow="1"/>
              <a:tblGrid>
                <a:gridCol w="1476059">
                  <a:extLst>
                    <a:ext uri="{9D8B030D-6E8A-4147-A177-3AD203B41FA5}">
                      <a16:colId xmlns:a16="http://schemas.microsoft.com/office/drawing/2014/main" val="3868192183"/>
                    </a:ext>
                  </a:extLst>
                </a:gridCol>
                <a:gridCol w="9382441">
                  <a:extLst>
                    <a:ext uri="{9D8B030D-6E8A-4147-A177-3AD203B41FA5}">
                      <a16:colId xmlns:a16="http://schemas.microsoft.com/office/drawing/2014/main" val="155037080"/>
                    </a:ext>
                  </a:extLst>
                </a:gridCol>
              </a:tblGrid>
              <a:tr h="0">
                <a:tc>
                  <a:txBody>
                    <a:bodyPr/>
                    <a:lstStyle/>
                    <a:p>
                      <a:pPr algn="just" fontAlgn="base">
                        <a:lnSpc>
                          <a:spcPct val="115000"/>
                        </a:lnSpc>
                      </a:pPr>
                      <a:r>
                        <a:rPr lang="vi-VN" sz="3200" b="1">
                          <a:effectLst/>
                          <a:latin typeface="Times New Roman" panose="02020603050405020304" pitchFamily="18" charset="0"/>
                          <a:ea typeface="Times New Roman" panose="02020603050405020304" pitchFamily="18" charset="0"/>
                          <a:cs typeface="Times New Roman" panose="02020603050405020304" pitchFamily="18" charset="0"/>
                        </a:rPr>
                        <a:t>10</a:t>
                      </a:r>
                      <a:endParaRPr lang="en-US"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pPr>
                      <a:r>
                        <a:rPr lang="vi-VN" sz="3200">
                          <a:effectLst/>
                          <a:latin typeface="Times New Roman" panose="02020603050405020304" pitchFamily="18" charset="0"/>
                          <a:ea typeface="Times New Roman" panose="02020603050405020304" pitchFamily="18" charset="0"/>
                          <a:cs typeface="Times New Roman" panose="02020603050405020304" pitchFamily="18" charset="0"/>
                        </a:rPr>
                        <a:t>- Hình thức: Đoạn văn, dung lượng khoảng 7 – 8 dòng. </a:t>
                      </a:r>
                      <a:endParaRPr lang="en-US" sz="320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pPr>
                      <a:r>
                        <a:rPr lang="vi-VN" sz="3200">
                          <a:effectLst/>
                          <a:latin typeface="Times New Roman" panose="02020603050405020304" pitchFamily="18" charset="0"/>
                          <a:ea typeface="Times New Roman" panose="02020603050405020304" pitchFamily="18" charset="0"/>
                          <a:cs typeface="Times New Roman" panose="02020603050405020304" pitchFamily="18" charset="0"/>
                        </a:rPr>
                        <a:t>- Nội dung: Vai trò của ánh sáng đối với đời sống và con người:</a:t>
                      </a:r>
                      <a:endParaRPr lang="en-US" sz="320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pPr>
                      <a:r>
                        <a:rPr lang="vi-VN" sz="3200">
                          <a:effectLst/>
                          <a:latin typeface="Times New Roman" panose="02020603050405020304" pitchFamily="18" charset="0"/>
                          <a:ea typeface="Times New Roman" panose="02020603050405020304" pitchFamily="18" charset="0"/>
                          <a:cs typeface="Times New Roman" panose="02020603050405020304" pitchFamily="18" charset="0"/>
                        </a:rPr>
                        <a:t>+ Giúp cho con người nhìn thấy mọi thứ xung quanh, giúp con người trong các hoạt động sinh hoạt, công việc</a:t>
                      </a:r>
                      <a:endParaRPr lang="en-US" sz="320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pPr>
                      <a:r>
                        <a:rPr lang="vi-VN" sz="3200">
                          <a:effectLst/>
                          <a:latin typeface="Times New Roman" panose="02020603050405020304" pitchFamily="18" charset="0"/>
                          <a:ea typeface="Times New Roman" panose="02020603050405020304" pitchFamily="18" charset="0"/>
                          <a:cs typeface="Times New Roman" panose="02020603050405020304" pitchFamily="18" charset="0"/>
                        </a:rPr>
                        <a:t>+ Giúp cho chúng ta sưởi ấm</a:t>
                      </a:r>
                      <a:endParaRPr lang="en-US" sz="320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pPr>
                      <a:r>
                        <a:rPr lang="vi-VN" sz="3200">
                          <a:effectLst/>
                          <a:latin typeface="Times New Roman" panose="02020603050405020304" pitchFamily="18" charset="0"/>
                          <a:ea typeface="Times New Roman" panose="02020603050405020304" pitchFamily="18" charset="0"/>
                          <a:cs typeface="Times New Roman" panose="02020603050405020304" pitchFamily="18" charset="0"/>
                        </a:rPr>
                        <a:t>+ Ánh sáng tác động đến sức khỏe; tâm trạng, cảm xúc của con người</a:t>
                      </a:r>
                      <a:endParaRPr lang="en-US" sz="320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pPr>
                      <a:r>
                        <a:rPr lang="vi-VN" sz="3200">
                          <a:effectLst/>
                          <a:latin typeface="Times New Roman" panose="02020603050405020304" pitchFamily="18" charset="0"/>
                          <a:ea typeface="Times New Roman" panose="02020603050405020304" pitchFamily="18" charset="0"/>
                          <a:cs typeface="Times New Roman" panose="02020603050405020304" pitchFamily="18" charset="0"/>
                        </a:rPr>
                        <a:t>+ Tăng năng suất làm việc</a:t>
                      </a:r>
                      <a:endParaRPr lang="en-US"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92635077"/>
                  </a:ext>
                </a:extLst>
              </a:tr>
            </a:tbl>
          </a:graphicData>
        </a:graphic>
      </p:graphicFrame>
    </p:spTree>
    <p:extLst>
      <p:ext uri="{BB962C8B-B14F-4D97-AF65-F5344CB8AC3E}">
        <p14:creationId xmlns:p14="http://schemas.microsoft.com/office/powerpoint/2010/main" val="13095652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19344E9-80DD-11DA-F72C-853641240879}"/>
              </a:ext>
            </a:extLst>
          </p:cNvPr>
          <p:cNvSpPr txBox="1"/>
          <p:nvPr/>
        </p:nvSpPr>
        <p:spPr>
          <a:xfrm>
            <a:off x="660400" y="766914"/>
            <a:ext cx="10858500" cy="5503301"/>
          </a:xfrm>
          <a:prstGeom prst="rect">
            <a:avLst/>
          </a:prstGeom>
          <a:noFill/>
        </p:spPr>
        <p:txBody>
          <a:bodyPr wrap="square">
            <a:spAutoFit/>
          </a:bodyPr>
          <a:lstStyle/>
          <a:p>
            <a:pPr>
              <a:lnSpc>
                <a:spcPct val="115000"/>
              </a:lnSpc>
            </a:pPr>
            <a:r>
              <a:rPr lang="vi-VN" sz="2800" b="1">
                <a:effectLst/>
                <a:latin typeface="Times New Roman" panose="02020603050405020304" pitchFamily="18" charset="0"/>
                <a:ea typeface="Times New Roman" panose="02020603050405020304" pitchFamily="18" charset="0"/>
              </a:rPr>
              <a:t>Câu 8: </a:t>
            </a:r>
            <a:r>
              <a:rPr lang="vi-VN" sz="2800">
                <a:effectLst/>
                <a:latin typeface="Times New Roman" panose="02020603050405020304" pitchFamily="18" charset="0"/>
                <a:ea typeface="Times New Roman" panose="02020603050405020304" pitchFamily="18" charset="0"/>
              </a:rPr>
              <a:t>Văn bản đã sử dụng phương tiện phi ngôn ngữ nào:</a:t>
            </a:r>
            <a:endParaRPr lang="en-US" sz="2800">
              <a:effectLst/>
              <a:latin typeface="Times New Roman" panose="02020603050405020304" pitchFamily="18" charset="0"/>
              <a:ea typeface="Times New Roman" panose="02020603050405020304" pitchFamily="18" charset="0"/>
            </a:endParaRPr>
          </a:p>
          <a:p>
            <a:pPr>
              <a:lnSpc>
                <a:spcPct val="115000"/>
              </a:lnSpc>
            </a:pPr>
            <a:r>
              <a:rPr lang="en-US" sz="2800">
                <a:effectLst/>
                <a:latin typeface="Times New Roman" panose="02020603050405020304" pitchFamily="18" charset="0"/>
                <a:ea typeface="Times New Roman" panose="02020603050405020304" pitchFamily="18" charset="0"/>
              </a:rPr>
              <a:t>A.</a:t>
            </a:r>
            <a:r>
              <a:rPr lang="vi-VN" sz="2800">
                <a:effectLst/>
                <a:latin typeface="Times New Roman" panose="02020603050405020304" pitchFamily="18" charset="0"/>
                <a:ea typeface="Times New Roman" panose="02020603050405020304" pitchFamily="18" charset="0"/>
              </a:rPr>
              <a:t>Sơ đồ chỉ dẫn                                B. Hình ảnh minh họa </a:t>
            </a:r>
            <a:endParaRPr lang="en-US" sz="2800">
              <a:effectLst/>
              <a:latin typeface="Times New Roman" panose="02020603050405020304" pitchFamily="18" charset="0"/>
              <a:ea typeface="Times New Roman" panose="02020603050405020304" pitchFamily="18" charset="0"/>
            </a:endParaRPr>
          </a:p>
          <a:p>
            <a:pPr>
              <a:lnSpc>
                <a:spcPct val="115000"/>
              </a:lnSpc>
            </a:pPr>
            <a:r>
              <a:rPr lang="vi-VN" sz="2800">
                <a:effectLst/>
                <a:latin typeface="Times New Roman" panose="02020603050405020304" pitchFamily="18" charset="0"/>
                <a:ea typeface="Times New Roman" panose="02020603050405020304" pitchFamily="18" charset="0"/>
              </a:rPr>
              <a:t>C. Biểu đồ                                          D. Kí hiệu</a:t>
            </a:r>
            <a:endParaRPr lang="en-US" sz="2800">
              <a:effectLst/>
              <a:latin typeface="Times New Roman" panose="02020603050405020304" pitchFamily="18" charset="0"/>
              <a:ea typeface="Times New Roman" panose="02020603050405020304" pitchFamily="18" charset="0"/>
            </a:endParaRPr>
          </a:p>
          <a:p>
            <a:pPr>
              <a:lnSpc>
                <a:spcPct val="115000"/>
              </a:lnSpc>
            </a:pPr>
            <a:r>
              <a:rPr lang="vi-VN" sz="2800" b="1">
                <a:effectLst/>
                <a:latin typeface="Times New Roman" panose="02020603050405020304" pitchFamily="18" charset="0"/>
                <a:ea typeface="Times New Roman" panose="02020603050405020304" pitchFamily="18" charset="0"/>
              </a:rPr>
              <a:t>Trả lời câu hỏi/Thực hiện yêu cầu:</a:t>
            </a:r>
            <a:endParaRPr lang="en-US" sz="2800">
              <a:effectLst/>
              <a:latin typeface="Times New Roman" panose="02020603050405020304" pitchFamily="18" charset="0"/>
              <a:ea typeface="Times New Roman" panose="02020603050405020304" pitchFamily="18" charset="0"/>
            </a:endParaRPr>
          </a:p>
          <a:p>
            <a:pPr>
              <a:lnSpc>
                <a:spcPct val="115000"/>
              </a:lnSpc>
            </a:pPr>
            <a:r>
              <a:rPr lang="vi-VN" sz="2800" b="1">
                <a:effectLst/>
                <a:latin typeface="Times New Roman" panose="02020603050405020304" pitchFamily="18" charset="0"/>
                <a:ea typeface="Times New Roman" panose="02020603050405020304" pitchFamily="18" charset="0"/>
              </a:rPr>
              <a:t>Câu 9: </a:t>
            </a:r>
            <a:r>
              <a:rPr lang="en-US" sz="2800">
                <a:effectLst/>
                <a:latin typeface="Times New Roman" panose="02020603050405020304" pitchFamily="18" charset="0"/>
                <a:ea typeface="Times New Roman" panose="02020603050405020304" pitchFamily="18" charset="0"/>
              </a:rPr>
              <a:t>Lí do nào để coi “</a:t>
            </a:r>
            <a:r>
              <a:rPr lang="en-US" sz="2800" i="1">
                <a:effectLst/>
                <a:latin typeface="Times New Roman" panose="02020603050405020304" pitchFamily="18" charset="0"/>
                <a:ea typeface="Times New Roman" panose="02020603050405020304" pitchFamily="18" charset="0"/>
              </a:rPr>
              <a:t>Sao băng</a:t>
            </a:r>
            <a:r>
              <a:rPr lang="en-US" sz="2800">
                <a:effectLst/>
                <a:latin typeface="Times New Roman" panose="02020603050405020304" pitchFamily="18" charset="0"/>
                <a:ea typeface="Times New Roman" panose="02020603050405020304" pitchFamily="18" charset="0"/>
              </a:rPr>
              <a:t>” là văn bản thông tin giải thích một hiện tượng tự nhiên?</a:t>
            </a:r>
          </a:p>
          <a:p>
            <a:pPr algn="just">
              <a:lnSpc>
                <a:spcPct val="115000"/>
              </a:lnSpc>
            </a:pPr>
            <a:r>
              <a:rPr lang="vi-VN" sz="2800" b="1">
                <a:effectLst/>
                <a:latin typeface="Times New Roman" panose="02020603050405020304" pitchFamily="18" charset="0"/>
                <a:ea typeface="Times New Roman" panose="02020603050405020304" pitchFamily="18" charset="0"/>
              </a:rPr>
              <a:t>Câu 10: </a:t>
            </a:r>
            <a:r>
              <a:rPr lang="en-US" sz="2800">
                <a:effectLst/>
                <a:latin typeface="Times New Roman" panose="02020603050405020304" pitchFamily="18" charset="0"/>
                <a:ea typeface="Times New Roman" panose="02020603050405020304" pitchFamily="18" charset="0"/>
              </a:rPr>
              <a:t>Nhiều người tin rằng, nếu có thể chứng kiến được một trận mưa sao băng, thì bạn chỉ cần nhắm mắt và cầu nguyện, mọi điều mơ ước của bạn sẽ trở thành hiện </a:t>
            </a:r>
            <a:r>
              <a:rPr lang="vi-VN" sz="2800">
                <a:effectLst/>
                <a:latin typeface="Times New Roman" panose="02020603050405020304" pitchFamily="18" charset="0"/>
                <a:ea typeface="Times New Roman" panose="02020603050405020304" pitchFamily="18" charset="0"/>
              </a:rPr>
              <a:t>thực. Em có suy nghĩ gì về quan niệm này? Nếu được ước một điều khi nhìn thấy sao băng, em sẽ ước điều gì? Trả lời trong một đoạn văn khoảng 8 câu.</a:t>
            </a:r>
            <a:endParaRPr lang="en-US" sz="280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6522728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C610092-B3AA-81FC-8582-46033FC273B4}"/>
              </a:ext>
            </a:extLst>
          </p:cNvPr>
          <p:cNvSpPr txBox="1"/>
          <p:nvPr/>
        </p:nvSpPr>
        <p:spPr>
          <a:xfrm>
            <a:off x="660400" y="401101"/>
            <a:ext cx="10858500" cy="548099"/>
          </a:xfrm>
          <a:prstGeom prst="rect">
            <a:avLst/>
          </a:prstGeom>
          <a:noFill/>
        </p:spPr>
        <p:txBody>
          <a:bodyPr wrap="square">
            <a:spAutoFit/>
          </a:bodyPr>
          <a:lstStyle/>
          <a:p>
            <a:pPr algn="ctr">
              <a:lnSpc>
                <a:spcPct val="115000"/>
              </a:lnSpc>
            </a:pPr>
            <a:r>
              <a:rPr lang="vi-VN" sz="2800" b="1" i="1">
                <a:solidFill>
                  <a:srgbClr val="000000"/>
                </a:solidFill>
                <a:effectLst/>
                <a:latin typeface="Times New Roman" panose="02020603050405020304" pitchFamily="18" charset="0"/>
                <a:ea typeface="Times New Roman" panose="02020603050405020304" pitchFamily="18" charset="0"/>
              </a:rPr>
              <a:t>Gợi ý trả lời</a:t>
            </a:r>
            <a:endParaRPr lang="en-US" sz="2800">
              <a:effectLst/>
              <a:latin typeface="Times New Roman" panose="02020603050405020304" pitchFamily="18" charset="0"/>
              <a:ea typeface="Times New Roman" panose="02020603050405020304" pitchFamily="18" charset="0"/>
            </a:endParaRPr>
          </a:p>
        </p:txBody>
      </p:sp>
      <p:graphicFrame>
        <p:nvGraphicFramePr>
          <p:cNvPr id="4" name="Table 3">
            <a:extLst>
              <a:ext uri="{FF2B5EF4-FFF2-40B4-BE49-F238E27FC236}">
                <a16:creationId xmlns:a16="http://schemas.microsoft.com/office/drawing/2014/main" id="{1EF59032-9779-1CCB-FB2E-3E9DF091BA78}"/>
              </a:ext>
            </a:extLst>
          </p:cNvPr>
          <p:cNvGraphicFramePr>
            <a:graphicFrameLocks noGrp="1"/>
          </p:cNvGraphicFramePr>
          <p:nvPr>
            <p:extLst>
              <p:ext uri="{D42A27DB-BD31-4B8C-83A1-F6EECF244321}">
                <p14:modId xmlns:p14="http://schemas.microsoft.com/office/powerpoint/2010/main" val="3576808217"/>
              </p:ext>
            </p:extLst>
          </p:nvPr>
        </p:nvGraphicFramePr>
        <p:xfrm>
          <a:off x="660399" y="1274737"/>
          <a:ext cx="10858499" cy="1031748"/>
        </p:xfrm>
        <a:graphic>
          <a:graphicData uri="http://schemas.openxmlformats.org/drawingml/2006/table">
            <a:tbl>
              <a:tblPr firstRow="1" firstCol="1" bandRow="1"/>
              <a:tblGrid>
                <a:gridCol w="1321880">
                  <a:extLst>
                    <a:ext uri="{9D8B030D-6E8A-4147-A177-3AD203B41FA5}">
                      <a16:colId xmlns:a16="http://schemas.microsoft.com/office/drawing/2014/main" val="601729371"/>
                    </a:ext>
                  </a:extLst>
                </a:gridCol>
                <a:gridCol w="1320498">
                  <a:extLst>
                    <a:ext uri="{9D8B030D-6E8A-4147-A177-3AD203B41FA5}">
                      <a16:colId xmlns:a16="http://schemas.microsoft.com/office/drawing/2014/main" val="2753652160"/>
                    </a:ext>
                  </a:extLst>
                </a:gridCol>
                <a:gridCol w="1320498">
                  <a:extLst>
                    <a:ext uri="{9D8B030D-6E8A-4147-A177-3AD203B41FA5}">
                      <a16:colId xmlns:a16="http://schemas.microsoft.com/office/drawing/2014/main" val="1697162411"/>
                    </a:ext>
                  </a:extLst>
                </a:gridCol>
                <a:gridCol w="1321880">
                  <a:extLst>
                    <a:ext uri="{9D8B030D-6E8A-4147-A177-3AD203B41FA5}">
                      <a16:colId xmlns:a16="http://schemas.microsoft.com/office/drawing/2014/main" val="3172992774"/>
                    </a:ext>
                  </a:extLst>
                </a:gridCol>
                <a:gridCol w="1321880">
                  <a:extLst>
                    <a:ext uri="{9D8B030D-6E8A-4147-A177-3AD203B41FA5}">
                      <a16:colId xmlns:a16="http://schemas.microsoft.com/office/drawing/2014/main" val="969294093"/>
                    </a:ext>
                  </a:extLst>
                </a:gridCol>
                <a:gridCol w="1321880">
                  <a:extLst>
                    <a:ext uri="{9D8B030D-6E8A-4147-A177-3AD203B41FA5}">
                      <a16:colId xmlns:a16="http://schemas.microsoft.com/office/drawing/2014/main" val="4029602517"/>
                    </a:ext>
                  </a:extLst>
                </a:gridCol>
                <a:gridCol w="1465683">
                  <a:extLst>
                    <a:ext uri="{9D8B030D-6E8A-4147-A177-3AD203B41FA5}">
                      <a16:colId xmlns:a16="http://schemas.microsoft.com/office/drawing/2014/main" val="2947909140"/>
                    </a:ext>
                  </a:extLst>
                </a:gridCol>
                <a:gridCol w="1464300">
                  <a:extLst>
                    <a:ext uri="{9D8B030D-6E8A-4147-A177-3AD203B41FA5}">
                      <a16:colId xmlns:a16="http://schemas.microsoft.com/office/drawing/2014/main" val="664503892"/>
                    </a:ext>
                  </a:extLst>
                </a:gridCol>
              </a:tblGrid>
              <a:tr h="0">
                <a:tc>
                  <a:txBody>
                    <a:bodyPr/>
                    <a:lstStyle/>
                    <a:p>
                      <a:pPr algn="ctr" fontAlgn="base">
                        <a:lnSpc>
                          <a:spcPct val="115000"/>
                        </a:lnSpc>
                      </a:pPr>
                      <a:r>
                        <a:rPr lang="vi-VN" sz="3200" b="1">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n-US"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lnSpc>
                          <a:spcPct val="115000"/>
                        </a:lnSpc>
                      </a:pPr>
                      <a:r>
                        <a:rPr lang="vi-VN" sz="3200" b="1">
                          <a:effectLst/>
                          <a:latin typeface="Times New Roman" panose="02020603050405020304" pitchFamily="18" charset="0"/>
                          <a:ea typeface="Times New Roman" panose="02020603050405020304" pitchFamily="18" charset="0"/>
                          <a:cs typeface="Times New Roman" panose="02020603050405020304" pitchFamily="18" charset="0"/>
                        </a:rPr>
                        <a:t>2</a:t>
                      </a:r>
                      <a:endParaRPr lang="en-US"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lnSpc>
                          <a:spcPct val="115000"/>
                        </a:lnSpc>
                      </a:pPr>
                      <a:r>
                        <a:rPr lang="vi-VN" sz="3200" b="1">
                          <a:effectLst/>
                          <a:latin typeface="Times New Roman" panose="02020603050405020304" pitchFamily="18" charset="0"/>
                          <a:ea typeface="Times New Roman" panose="02020603050405020304" pitchFamily="18" charset="0"/>
                          <a:cs typeface="Times New Roman" panose="02020603050405020304" pitchFamily="18" charset="0"/>
                        </a:rPr>
                        <a:t>3</a:t>
                      </a:r>
                      <a:endParaRPr lang="en-US"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lnSpc>
                          <a:spcPct val="115000"/>
                        </a:lnSpc>
                      </a:pPr>
                      <a:r>
                        <a:rPr lang="vi-VN" sz="3200" b="1">
                          <a:effectLst/>
                          <a:latin typeface="Times New Roman" panose="02020603050405020304" pitchFamily="18" charset="0"/>
                          <a:ea typeface="Times New Roman" panose="02020603050405020304" pitchFamily="18" charset="0"/>
                          <a:cs typeface="Times New Roman" panose="02020603050405020304" pitchFamily="18" charset="0"/>
                        </a:rPr>
                        <a:t>4</a:t>
                      </a:r>
                      <a:endParaRPr lang="en-US"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lnSpc>
                          <a:spcPct val="115000"/>
                        </a:lnSpc>
                      </a:pPr>
                      <a:r>
                        <a:rPr lang="vi-VN" sz="3200" b="1">
                          <a:effectLst/>
                          <a:latin typeface="Times New Roman" panose="02020603050405020304" pitchFamily="18" charset="0"/>
                          <a:ea typeface="Times New Roman" panose="02020603050405020304" pitchFamily="18" charset="0"/>
                          <a:cs typeface="Times New Roman" panose="02020603050405020304" pitchFamily="18" charset="0"/>
                        </a:rPr>
                        <a:t>5</a:t>
                      </a:r>
                      <a:endParaRPr lang="en-US"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lnSpc>
                          <a:spcPct val="115000"/>
                        </a:lnSpc>
                      </a:pPr>
                      <a:r>
                        <a:rPr lang="vi-VN" sz="3200" b="1">
                          <a:effectLst/>
                          <a:latin typeface="Times New Roman" panose="02020603050405020304" pitchFamily="18" charset="0"/>
                          <a:ea typeface="Times New Roman" panose="02020603050405020304" pitchFamily="18" charset="0"/>
                          <a:cs typeface="Times New Roman" panose="02020603050405020304" pitchFamily="18" charset="0"/>
                        </a:rPr>
                        <a:t>6</a:t>
                      </a:r>
                      <a:endParaRPr lang="en-US"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lnSpc>
                          <a:spcPct val="115000"/>
                        </a:lnSpc>
                      </a:pPr>
                      <a:r>
                        <a:rPr lang="vi-VN" sz="3200" b="1">
                          <a:effectLst/>
                          <a:latin typeface="Times New Roman" panose="02020603050405020304" pitchFamily="18" charset="0"/>
                          <a:ea typeface="Times New Roman" panose="02020603050405020304" pitchFamily="18" charset="0"/>
                          <a:cs typeface="Times New Roman" panose="02020603050405020304" pitchFamily="18" charset="0"/>
                        </a:rPr>
                        <a:t>7</a:t>
                      </a:r>
                      <a:endParaRPr lang="en-US"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lnSpc>
                          <a:spcPct val="115000"/>
                        </a:lnSpc>
                      </a:pPr>
                      <a:r>
                        <a:rPr lang="vi-VN" sz="3200" b="1">
                          <a:effectLst/>
                          <a:latin typeface="Times New Roman" panose="02020603050405020304" pitchFamily="18" charset="0"/>
                          <a:ea typeface="Times New Roman" panose="02020603050405020304" pitchFamily="18" charset="0"/>
                          <a:cs typeface="Times New Roman" panose="02020603050405020304" pitchFamily="18" charset="0"/>
                        </a:rPr>
                        <a:t>8</a:t>
                      </a:r>
                      <a:endParaRPr lang="en-US"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08760172"/>
                  </a:ext>
                </a:extLst>
              </a:tr>
              <a:tr h="0">
                <a:tc>
                  <a:txBody>
                    <a:bodyPr/>
                    <a:lstStyle/>
                    <a:p>
                      <a:pPr algn="ctr" fontAlgn="base">
                        <a:lnSpc>
                          <a:spcPct val="115000"/>
                        </a:lnSpc>
                      </a:pPr>
                      <a:r>
                        <a:rPr lang="vi-VN" sz="3200" b="1">
                          <a:effectLst/>
                          <a:latin typeface="Times New Roman" panose="02020603050405020304" pitchFamily="18" charset="0"/>
                          <a:ea typeface="Times New Roman" panose="02020603050405020304" pitchFamily="18" charset="0"/>
                          <a:cs typeface="Times New Roman" panose="02020603050405020304" pitchFamily="18" charset="0"/>
                        </a:rPr>
                        <a:t>D</a:t>
                      </a:r>
                      <a:endParaRPr lang="en-US"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lnSpc>
                          <a:spcPct val="115000"/>
                        </a:lnSpc>
                      </a:pPr>
                      <a:r>
                        <a:rPr lang="vi-VN" sz="3200" b="1">
                          <a:effectLst/>
                          <a:latin typeface="Times New Roman" panose="02020603050405020304" pitchFamily="18" charset="0"/>
                          <a:ea typeface="Times New Roman" panose="02020603050405020304" pitchFamily="18" charset="0"/>
                          <a:cs typeface="Times New Roman" panose="02020603050405020304" pitchFamily="18" charset="0"/>
                        </a:rPr>
                        <a:t>A</a:t>
                      </a:r>
                      <a:endParaRPr lang="en-US"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lnSpc>
                          <a:spcPct val="115000"/>
                        </a:lnSpc>
                      </a:pPr>
                      <a:r>
                        <a:rPr lang="vi-VN" sz="3200" b="1">
                          <a:effectLst/>
                          <a:latin typeface="Times New Roman" panose="02020603050405020304" pitchFamily="18" charset="0"/>
                          <a:ea typeface="Times New Roman" panose="02020603050405020304" pitchFamily="18" charset="0"/>
                          <a:cs typeface="Times New Roman" panose="02020603050405020304" pitchFamily="18" charset="0"/>
                        </a:rPr>
                        <a:t>A</a:t>
                      </a:r>
                      <a:endParaRPr lang="en-US"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lnSpc>
                          <a:spcPct val="115000"/>
                        </a:lnSpc>
                      </a:pPr>
                      <a:r>
                        <a:rPr lang="vi-VN" sz="3200" b="1">
                          <a:effectLst/>
                          <a:latin typeface="Times New Roman" panose="02020603050405020304" pitchFamily="18" charset="0"/>
                          <a:ea typeface="Times New Roman" panose="02020603050405020304" pitchFamily="18" charset="0"/>
                          <a:cs typeface="Times New Roman" panose="02020603050405020304" pitchFamily="18" charset="0"/>
                        </a:rPr>
                        <a:t>C</a:t>
                      </a:r>
                      <a:endParaRPr lang="en-US"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lnSpc>
                          <a:spcPct val="115000"/>
                        </a:lnSpc>
                      </a:pPr>
                      <a:r>
                        <a:rPr lang="vi-VN" sz="3200" b="1">
                          <a:effectLst/>
                          <a:latin typeface="Times New Roman" panose="02020603050405020304" pitchFamily="18" charset="0"/>
                          <a:ea typeface="Times New Roman" panose="02020603050405020304" pitchFamily="18" charset="0"/>
                          <a:cs typeface="Times New Roman" panose="02020603050405020304" pitchFamily="18" charset="0"/>
                        </a:rPr>
                        <a:t>D</a:t>
                      </a:r>
                      <a:endParaRPr lang="en-US"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lnSpc>
                          <a:spcPct val="115000"/>
                        </a:lnSpc>
                      </a:pPr>
                      <a:r>
                        <a:rPr lang="vi-VN" sz="3200" b="1">
                          <a:effectLst/>
                          <a:latin typeface="Times New Roman" panose="02020603050405020304" pitchFamily="18" charset="0"/>
                          <a:ea typeface="Times New Roman" panose="02020603050405020304" pitchFamily="18" charset="0"/>
                          <a:cs typeface="Times New Roman" panose="02020603050405020304" pitchFamily="18" charset="0"/>
                        </a:rPr>
                        <a:t>C</a:t>
                      </a:r>
                      <a:endParaRPr lang="en-US"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lnSpc>
                          <a:spcPct val="115000"/>
                        </a:lnSpc>
                      </a:pPr>
                      <a:r>
                        <a:rPr lang="vi-VN" sz="3200" b="1">
                          <a:effectLst/>
                          <a:latin typeface="Times New Roman" panose="02020603050405020304" pitchFamily="18" charset="0"/>
                          <a:ea typeface="Times New Roman" panose="02020603050405020304" pitchFamily="18" charset="0"/>
                          <a:cs typeface="Times New Roman" panose="02020603050405020304" pitchFamily="18" charset="0"/>
                        </a:rPr>
                        <a:t>D</a:t>
                      </a:r>
                      <a:endParaRPr lang="en-US"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lnSpc>
                          <a:spcPct val="115000"/>
                        </a:lnSpc>
                      </a:pPr>
                      <a:r>
                        <a:rPr lang="vi-VN" sz="3200" b="1">
                          <a:effectLst/>
                          <a:latin typeface="Times New Roman" panose="02020603050405020304" pitchFamily="18" charset="0"/>
                          <a:ea typeface="Times New Roman" panose="02020603050405020304" pitchFamily="18" charset="0"/>
                          <a:cs typeface="Times New Roman" panose="02020603050405020304" pitchFamily="18" charset="0"/>
                        </a:rPr>
                        <a:t>B</a:t>
                      </a:r>
                      <a:endParaRPr lang="en-US"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83907676"/>
                  </a:ext>
                </a:extLst>
              </a:tr>
            </a:tbl>
          </a:graphicData>
        </a:graphic>
      </p:graphicFrame>
    </p:spTree>
    <p:extLst>
      <p:ext uri="{BB962C8B-B14F-4D97-AF65-F5344CB8AC3E}">
        <p14:creationId xmlns:p14="http://schemas.microsoft.com/office/powerpoint/2010/main" val="16562875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A8EF7FE5-1D7B-1C30-B4E5-32602A511397}"/>
              </a:ext>
            </a:extLst>
          </p:cNvPr>
          <p:cNvGraphicFramePr>
            <a:graphicFrameLocks noGrp="1"/>
          </p:cNvGraphicFramePr>
          <p:nvPr>
            <p:extLst>
              <p:ext uri="{D42A27DB-BD31-4B8C-83A1-F6EECF244321}">
                <p14:modId xmlns:p14="http://schemas.microsoft.com/office/powerpoint/2010/main" val="2984877712"/>
              </p:ext>
            </p:extLst>
          </p:nvPr>
        </p:nvGraphicFramePr>
        <p:xfrm>
          <a:off x="519267" y="257524"/>
          <a:ext cx="10858500" cy="6342952"/>
        </p:xfrm>
        <a:graphic>
          <a:graphicData uri="http://schemas.openxmlformats.org/drawingml/2006/table">
            <a:tbl>
              <a:tblPr firstRow="1" firstCol="1" bandRow="1"/>
              <a:tblGrid>
                <a:gridCol w="1477729">
                  <a:extLst>
                    <a:ext uri="{9D8B030D-6E8A-4147-A177-3AD203B41FA5}">
                      <a16:colId xmlns:a16="http://schemas.microsoft.com/office/drawing/2014/main" val="3913484839"/>
                    </a:ext>
                  </a:extLst>
                </a:gridCol>
                <a:gridCol w="9380771">
                  <a:extLst>
                    <a:ext uri="{9D8B030D-6E8A-4147-A177-3AD203B41FA5}">
                      <a16:colId xmlns:a16="http://schemas.microsoft.com/office/drawing/2014/main" val="1583952864"/>
                    </a:ext>
                  </a:extLst>
                </a:gridCol>
              </a:tblGrid>
              <a:tr h="0">
                <a:tc>
                  <a:txBody>
                    <a:bodyPr/>
                    <a:lstStyle/>
                    <a:p>
                      <a:pPr algn="ctr" fontAlgn="base">
                        <a:lnSpc>
                          <a:spcPct val="115000"/>
                        </a:lnSpc>
                      </a:pPr>
                      <a:r>
                        <a:rPr lang="vi-VN" sz="2600" b="1">
                          <a:effectLst/>
                          <a:latin typeface="Times New Roman" panose="02020603050405020304" pitchFamily="18" charset="0"/>
                          <a:ea typeface="Times New Roman" panose="02020603050405020304" pitchFamily="18" charset="0"/>
                          <a:cs typeface="Times New Roman" panose="02020603050405020304" pitchFamily="18" charset="0"/>
                        </a:rPr>
                        <a:t>9</a:t>
                      </a:r>
                      <a:endParaRPr lang="en-US" sz="2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pPr>
                      <a:r>
                        <a:rPr lang="en-US" sz="2600">
                          <a:effectLst/>
                          <a:latin typeface="Times New Roman" panose="02020603050405020304" pitchFamily="18" charset="0"/>
                          <a:ea typeface="Times New Roman" panose="02020603050405020304" pitchFamily="18" charset="0"/>
                          <a:cs typeface="Times New Roman" panose="02020603050405020304" pitchFamily="18" charset="0"/>
                        </a:rPr>
                        <a:t>Lí do để coi “</a:t>
                      </a:r>
                      <a:r>
                        <a:rPr lang="en-US" sz="2600" i="1">
                          <a:effectLst/>
                          <a:latin typeface="Times New Roman" panose="02020603050405020304" pitchFamily="18" charset="0"/>
                          <a:ea typeface="Times New Roman" panose="02020603050405020304" pitchFamily="18" charset="0"/>
                          <a:cs typeface="Times New Roman" panose="02020603050405020304" pitchFamily="18" charset="0"/>
                        </a:rPr>
                        <a:t>Sao băng</a:t>
                      </a:r>
                      <a:r>
                        <a:rPr lang="en-US" sz="2600">
                          <a:effectLst/>
                          <a:latin typeface="Times New Roman" panose="02020603050405020304" pitchFamily="18" charset="0"/>
                          <a:ea typeface="Times New Roman" panose="02020603050405020304" pitchFamily="18" charset="0"/>
                          <a:cs typeface="Times New Roman" panose="02020603050405020304" pitchFamily="18" charset="0"/>
                        </a:rPr>
                        <a:t>” là văn bản thông tin giải thích một hiện tượng tự nhiên là:</a:t>
                      </a:r>
                    </a:p>
                    <a:p>
                      <a:pPr algn="just">
                        <a:lnSpc>
                          <a:spcPct val="115000"/>
                        </a:lnSpc>
                      </a:pPr>
                      <a:r>
                        <a:rPr lang="en-US" sz="2600">
                          <a:effectLst/>
                          <a:latin typeface="Times New Roman" panose="02020603050405020304" pitchFamily="18" charset="0"/>
                          <a:ea typeface="Times New Roman" panose="02020603050405020304" pitchFamily="18" charset="0"/>
                          <a:cs typeface="Times New Roman" panose="02020603050405020304" pitchFamily="18" charset="0"/>
                        </a:rPr>
                        <a:t>*Về nội dung:</a:t>
                      </a:r>
                    </a:p>
                    <a:p>
                      <a:pPr algn="just">
                        <a:lnSpc>
                          <a:spcPct val="115000"/>
                        </a:lnSpc>
                      </a:pPr>
                      <a:r>
                        <a:rPr lang="en-US" sz="2600" b="1">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Văn bản cung cấp thông tin chính xác khoa học, hữu ích về hiện tượng tự nhiên sao băng, mưa sao băng là gì. Nguyên nhân chính xuất hiện sao băng là do sao chổi là. Hiểu được sự xuất hiện của sao băng như thế nào, biết cách quan sát sao băng. Nhận thức được những điều kì thú khi có sao băng.</a:t>
                      </a:r>
                      <a:endParaRPr lang="en-US" sz="260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pPr>
                      <a:r>
                        <a:rPr lang="en-US" sz="2600">
                          <a:effectLst/>
                          <a:latin typeface="Times New Roman" panose="02020603050405020304" pitchFamily="18" charset="0"/>
                          <a:ea typeface="Times New Roman" panose="02020603050405020304" pitchFamily="18" charset="0"/>
                          <a:cs typeface="Times New Roman" panose="02020603050405020304" pitchFamily="18" charset="0"/>
                        </a:rPr>
                        <a:t>- Tri thức được chọn lọc tiêu biểu, chính xác, khoa học, rõ ràng, rành mạch.</a:t>
                      </a:r>
                    </a:p>
                    <a:p>
                      <a:pPr algn="just">
                        <a:lnSpc>
                          <a:spcPct val="115000"/>
                        </a:lnSpc>
                      </a:pPr>
                      <a:r>
                        <a:rPr lang="en-US" sz="2600">
                          <a:effectLst/>
                          <a:latin typeface="Times New Roman" panose="02020603050405020304" pitchFamily="18" charset="0"/>
                          <a:ea typeface="Times New Roman" panose="02020603050405020304" pitchFamily="18" charset="0"/>
                          <a:cs typeface="Times New Roman" panose="02020603050405020304" pitchFamily="18" charset="0"/>
                        </a:rPr>
                        <a:t>* Về hình thức: văn bản có cấu trúc rõ ràng: thông tin cơ bản qua nhan đề, sa pô, các đề mục), thông tin chi tiết cụ thể; có triển khai thông tin phù hợp; kết hợp phương tiện ngôn ngữ và phương tiên phi ngôn ngữ (hình ảnh, số liệu)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35840666"/>
                  </a:ext>
                </a:extLst>
              </a:tr>
            </a:tbl>
          </a:graphicData>
        </a:graphic>
      </p:graphicFrame>
    </p:spTree>
    <p:extLst>
      <p:ext uri="{BB962C8B-B14F-4D97-AF65-F5344CB8AC3E}">
        <p14:creationId xmlns:p14="http://schemas.microsoft.com/office/powerpoint/2010/main" val="41686121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D9C2628C-CEF6-72CE-1040-E3324B2D0908}"/>
              </a:ext>
            </a:extLst>
          </p:cNvPr>
          <p:cNvGraphicFramePr>
            <a:graphicFrameLocks noGrp="1"/>
          </p:cNvGraphicFramePr>
          <p:nvPr>
            <p:extLst>
              <p:ext uri="{D42A27DB-BD31-4B8C-83A1-F6EECF244321}">
                <p14:modId xmlns:p14="http://schemas.microsoft.com/office/powerpoint/2010/main" val="3813519706"/>
              </p:ext>
            </p:extLst>
          </p:nvPr>
        </p:nvGraphicFramePr>
        <p:xfrm>
          <a:off x="660400" y="441960"/>
          <a:ext cx="10858500" cy="5974080"/>
        </p:xfrm>
        <a:graphic>
          <a:graphicData uri="http://schemas.openxmlformats.org/drawingml/2006/table">
            <a:tbl>
              <a:tblPr firstRow="1" firstCol="1" bandRow="1"/>
              <a:tblGrid>
                <a:gridCol w="1477729">
                  <a:extLst>
                    <a:ext uri="{9D8B030D-6E8A-4147-A177-3AD203B41FA5}">
                      <a16:colId xmlns:a16="http://schemas.microsoft.com/office/drawing/2014/main" val="1481663482"/>
                    </a:ext>
                  </a:extLst>
                </a:gridCol>
                <a:gridCol w="9380771">
                  <a:extLst>
                    <a:ext uri="{9D8B030D-6E8A-4147-A177-3AD203B41FA5}">
                      <a16:colId xmlns:a16="http://schemas.microsoft.com/office/drawing/2014/main" val="3293519522"/>
                    </a:ext>
                  </a:extLst>
                </a:gridCol>
              </a:tblGrid>
              <a:tr h="0">
                <a:tc>
                  <a:txBody>
                    <a:bodyPr/>
                    <a:lstStyle/>
                    <a:p>
                      <a:pPr algn="ctr" fontAlgn="base">
                        <a:lnSpc>
                          <a:spcPct val="100000"/>
                        </a:lnSpc>
                      </a:pPr>
                      <a:r>
                        <a:rPr lang="vi-VN" sz="2800" b="1">
                          <a:effectLst/>
                          <a:latin typeface="Times New Roman" panose="02020603050405020304" pitchFamily="18" charset="0"/>
                          <a:ea typeface="Times New Roman" panose="02020603050405020304" pitchFamily="18" charset="0"/>
                          <a:cs typeface="Times New Roman" panose="02020603050405020304" pitchFamily="18" charset="0"/>
                        </a:rPr>
                        <a:t>10</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pPr>
                      <a:r>
                        <a:rPr lang="vi-VN" sz="2800">
                          <a:effectLst/>
                          <a:latin typeface="Times New Roman" panose="02020603050405020304" pitchFamily="18" charset="0"/>
                          <a:ea typeface="Times New Roman" panose="02020603050405020304" pitchFamily="18" charset="0"/>
                          <a:cs typeface="Times New Roman" panose="02020603050405020304" pitchFamily="18" charset="0"/>
                        </a:rPr>
                        <a:t>- Hình thức: Đoạn văn khoảng 8 </a:t>
                      </a: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câu</a:t>
                      </a:r>
                      <a:r>
                        <a:rPr lang="vi-VN" sz="280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00000"/>
                        </a:lnSpc>
                      </a:pPr>
                      <a:r>
                        <a:rPr lang="vi-VN" sz="2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Nội dung: </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00000"/>
                        </a:lnSpc>
                      </a:pPr>
                      <a:r>
                        <a:rPr lang="en-US" sz="2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Suy nghĩ về quan niệm: </a:t>
                      </a:r>
                      <a:r>
                        <a:rPr lang="en-US" sz="2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Nhiều người tin rằng, nếu có thể chứng kiến được một trận mưa sao băng, thì bạn chỉ cần nhắm mắt và cầu nguyện, mọi điều mơ ước của bạn sẽ trở thành hiện </a:t>
                      </a:r>
                      <a:r>
                        <a:rPr lang="vi-VN" sz="2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thực.</a:t>
                      </a:r>
                      <a:r>
                        <a:rPr lang="en-US" sz="2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Tuy nhiên, đây chỉ là những quan niệm trong nhân gian, không có một khoa học nào chứng minh hay sự ghi chép trong những sổ sách tâm </a:t>
                      </a:r>
                      <a:r>
                        <a:rPr lang="vi-VN" sz="2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linh.</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00000"/>
                        </a:lnSpc>
                      </a:pPr>
                      <a:r>
                        <a:rPr lang="vi-VN" sz="2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Sao băng thực chất là đường nhìn thấy của các thiên thạch khi chúng đi vào bầu khí quyển trên Trái Đất khi chúng đi vào bầu khí quyển với vận tốc rất lớn. Lực ma sát của không khí đốt cháy thiên thạch làm nó phát sáng khi di chuyển. Thiên thạch có nguồn gốc là bụi vũ trụ, mảnh vụ từ các sao chổi hoặc các tiểu hành tinh</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93067970"/>
                  </a:ext>
                </a:extLst>
              </a:tr>
            </a:tbl>
          </a:graphicData>
        </a:graphic>
      </p:graphicFrame>
    </p:spTree>
    <p:extLst>
      <p:ext uri="{BB962C8B-B14F-4D97-AF65-F5344CB8AC3E}">
        <p14:creationId xmlns:p14="http://schemas.microsoft.com/office/powerpoint/2010/main" val="28405052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D9C2628C-CEF6-72CE-1040-E3324B2D0908}"/>
              </a:ext>
            </a:extLst>
          </p:cNvPr>
          <p:cNvGraphicFramePr>
            <a:graphicFrameLocks noGrp="1"/>
          </p:cNvGraphicFramePr>
          <p:nvPr>
            <p:extLst>
              <p:ext uri="{D42A27DB-BD31-4B8C-83A1-F6EECF244321}">
                <p14:modId xmlns:p14="http://schemas.microsoft.com/office/powerpoint/2010/main" val="1633793613"/>
              </p:ext>
            </p:extLst>
          </p:nvPr>
        </p:nvGraphicFramePr>
        <p:xfrm>
          <a:off x="666750" y="715318"/>
          <a:ext cx="10858500" cy="5563362"/>
        </p:xfrm>
        <a:graphic>
          <a:graphicData uri="http://schemas.openxmlformats.org/drawingml/2006/table">
            <a:tbl>
              <a:tblPr firstRow="1" firstCol="1" bandRow="1"/>
              <a:tblGrid>
                <a:gridCol w="1477729">
                  <a:extLst>
                    <a:ext uri="{9D8B030D-6E8A-4147-A177-3AD203B41FA5}">
                      <a16:colId xmlns:a16="http://schemas.microsoft.com/office/drawing/2014/main" val="1481663482"/>
                    </a:ext>
                  </a:extLst>
                </a:gridCol>
                <a:gridCol w="9380771">
                  <a:extLst>
                    <a:ext uri="{9D8B030D-6E8A-4147-A177-3AD203B41FA5}">
                      <a16:colId xmlns:a16="http://schemas.microsoft.com/office/drawing/2014/main" val="3293519522"/>
                    </a:ext>
                  </a:extLst>
                </a:gridCol>
              </a:tblGrid>
              <a:tr h="0">
                <a:tc>
                  <a:txBody>
                    <a:bodyPr/>
                    <a:lstStyle/>
                    <a:p>
                      <a:pPr algn="ctr" fontAlgn="base">
                        <a:lnSpc>
                          <a:spcPct val="115000"/>
                        </a:lnSpc>
                      </a:pPr>
                      <a:r>
                        <a:rPr lang="vi-VN" sz="3200" b="1">
                          <a:effectLst/>
                          <a:latin typeface="Times New Roman" panose="02020603050405020304" pitchFamily="18" charset="0"/>
                          <a:ea typeface="Times New Roman" panose="02020603050405020304" pitchFamily="18" charset="0"/>
                          <a:cs typeface="Times New Roman" panose="02020603050405020304" pitchFamily="18" charset="0"/>
                        </a:rPr>
                        <a:t>10</a:t>
                      </a:r>
                      <a:endParaRPr lang="en-US"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pPr>
                      <a:r>
                        <a:rPr lang="en-US" sz="3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Dẫu chưa có gì chứng minh hiệu quả của việc</a:t>
                      </a:r>
                      <a:r>
                        <a:rPr lang="en-US" sz="32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ước khi thấy sao băng</a:t>
                      </a:r>
                      <a:r>
                        <a:rPr lang="en-US" sz="32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nhưng nếu may mắn có thể được ngắm hiện tượng thiên nhiên tuyệt đẹp này,  bạn vẫn nên nhắm mắt lại và nói lên mơ ước của mình. Biết đâu đấy, ngày mai thức giấc, điều ước của bạn đã trở thành hiện </a:t>
                      </a:r>
                      <a:r>
                        <a:rPr lang="vi-VN" sz="3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thực. Nếu là tôi, tôi sẽ ước....(Nêu được điều ước và ý nghĩa của điều ước)</a:t>
                      </a:r>
                      <a:endParaRPr lang="en-US" sz="320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pPr>
                      <a:r>
                        <a:rPr lang="en-US" sz="320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Bài học nhận thức và hành động: </a:t>
                      </a:r>
                      <a:r>
                        <a:rPr lang="vi-VN" sz="3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có ý thức và niềm hứng thú khi tìm hiểu các hiện tượng thú vị trong tự nhiên.</a:t>
                      </a:r>
                      <a:endParaRPr lang="en-US"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93067970"/>
                  </a:ext>
                </a:extLst>
              </a:tr>
            </a:tbl>
          </a:graphicData>
        </a:graphic>
      </p:graphicFrame>
    </p:spTree>
    <p:extLst>
      <p:ext uri="{BB962C8B-B14F-4D97-AF65-F5344CB8AC3E}">
        <p14:creationId xmlns:p14="http://schemas.microsoft.com/office/powerpoint/2010/main" val="28454759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E93FEB4-2437-DA0D-FFEB-A4089078A7A9}"/>
              </a:ext>
            </a:extLst>
          </p:cNvPr>
          <p:cNvSpPr txBox="1"/>
          <p:nvPr/>
        </p:nvSpPr>
        <p:spPr>
          <a:xfrm>
            <a:off x="660400" y="630799"/>
            <a:ext cx="10858500" cy="5503301"/>
          </a:xfrm>
          <a:prstGeom prst="rect">
            <a:avLst/>
          </a:prstGeom>
          <a:noFill/>
        </p:spPr>
        <p:txBody>
          <a:bodyPr wrap="square">
            <a:spAutoFit/>
          </a:bodyPr>
          <a:lstStyle/>
          <a:p>
            <a:pPr algn="ctr">
              <a:lnSpc>
                <a:spcPct val="115000"/>
              </a:lnSpc>
            </a:pPr>
            <a:r>
              <a:rPr lang="en-US" sz="2800" b="1">
                <a:effectLst/>
                <a:latin typeface="Times New Roman" panose="02020603050405020304" pitchFamily="18" charset="0"/>
                <a:ea typeface="Times New Roman" panose="02020603050405020304" pitchFamily="18" charset="0"/>
              </a:rPr>
              <a:t>ĐỀ SỐ 2</a:t>
            </a:r>
            <a:endParaRPr lang="en-US" sz="2800">
              <a:effectLst/>
              <a:latin typeface="Times New Roman" panose="02020603050405020304" pitchFamily="18" charset="0"/>
              <a:ea typeface="Times New Roman" panose="02020603050405020304" pitchFamily="18" charset="0"/>
            </a:endParaRPr>
          </a:p>
          <a:p>
            <a:pPr>
              <a:lnSpc>
                <a:spcPct val="115000"/>
              </a:lnSpc>
            </a:pPr>
            <a:r>
              <a:rPr lang="en-US" sz="2800" b="1">
                <a:effectLst/>
                <a:latin typeface="Times New Roman" panose="02020603050405020304" pitchFamily="18" charset="0"/>
                <a:ea typeface="Times New Roman" panose="02020603050405020304" pitchFamily="18" charset="0"/>
              </a:rPr>
              <a:t>Đọc văn bản “</a:t>
            </a:r>
            <a:r>
              <a:rPr lang="vi-VN" sz="2800" b="1" i="1">
                <a:effectLst/>
                <a:latin typeface="Times New Roman" panose="02020603050405020304" pitchFamily="18" charset="0"/>
                <a:ea typeface="Arial" panose="020B0604020202020204" pitchFamily="34" charset="0"/>
              </a:rPr>
              <a:t>Nước biển dâng: bài toán khó cần giải trong thế kỉ XXI</a:t>
            </a:r>
            <a:r>
              <a:rPr lang="pt-BR" sz="2800" b="1">
                <a:effectLst/>
                <a:latin typeface="Times New Roman" panose="02020603050405020304" pitchFamily="18" charset="0"/>
                <a:ea typeface="Times New Roman" panose="02020603050405020304" pitchFamily="18" charset="0"/>
              </a:rPr>
              <a:t>” (Theo Lưu Quang Hưng) SGK từ trang 64 đến trang 68 và thực hiện các yêu cầu sau:</a:t>
            </a:r>
            <a:endParaRPr lang="en-US" sz="2800">
              <a:effectLst/>
              <a:latin typeface="Times New Roman" panose="02020603050405020304" pitchFamily="18" charset="0"/>
              <a:ea typeface="Times New Roman" panose="02020603050405020304" pitchFamily="18" charset="0"/>
            </a:endParaRPr>
          </a:p>
          <a:p>
            <a:pPr>
              <a:lnSpc>
                <a:spcPct val="115000"/>
              </a:lnSpc>
            </a:pPr>
            <a:r>
              <a:rPr lang="pt-BR" sz="2800" b="1">
                <a:effectLst/>
                <a:latin typeface="Times New Roman" panose="02020603050405020304" pitchFamily="18" charset="0"/>
                <a:ea typeface="Times New Roman" panose="02020603050405020304" pitchFamily="18" charset="0"/>
              </a:rPr>
              <a:t>Lựa chọn đáp án đúng:</a:t>
            </a:r>
            <a:endParaRPr lang="en-US" sz="2800">
              <a:effectLst/>
              <a:latin typeface="Times New Roman" panose="02020603050405020304" pitchFamily="18" charset="0"/>
              <a:ea typeface="Times New Roman" panose="02020603050405020304" pitchFamily="18" charset="0"/>
            </a:endParaRPr>
          </a:p>
          <a:p>
            <a:pPr>
              <a:lnSpc>
                <a:spcPct val="115000"/>
              </a:lnSpc>
            </a:pPr>
            <a:r>
              <a:rPr lang="en-US" sz="2800" b="1">
                <a:effectLst/>
                <a:latin typeface="Times New Roman" panose="02020603050405020304" pitchFamily="18" charset="0"/>
                <a:ea typeface="Times New Roman" panose="02020603050405020304" pitchFamily="18" charset="0"/>
              </a:rPr>
              <a:t>Câu 1:</a:t>
            </a:r>
            <a:r>
              <a:rPr lang="en-US" sz="2800">
                <a:effectLst/>
                <a:latin typeface="Times New Roman" panose="02020603050405020304" pitchFamily="18" charset="0"/>
                <a:ea typeface="Times New Roman" panose="02020603050405020304" pitchFamily="18" charset="0"/>
              </a:rPr>
              <a:t> Sự thay đổi mực nước biển bởi tác động của khí hậu:</a:t>
            </a:r>
          </a:p>
          <a:p>
            <a:pPr>
              <a:lnSpc>
                <a:spcPct val="115000"/>
              </a:lnSpc>
            </a:pPr>
            <a:r>
              <a:rPr lang="en-US" sz="2800">
                <a:effectLst/>
                <a:latin typeface="Times New Roman" panose="02020603050405020304" pitchFamily="18" charset="0"/>
                <a:ea typeface="Times New Roman" panose="02020603050405020304" pitchFamily="18" charset="0"/>
              </a:rPr>
              <a:t>A. Tương đối khó nhận biết.</a:t>
            </a:r>
          </a:p>
          <a:p>
            <a:pPr algn="just">
              <a:lnSpc>
                <a:spcPct val="115000"/>
              </a:lnSpc>
            </a:pPr>
            <a:r>
              <a:rPr lang="en-US" sz="2800">
                <a:effectLst/>
                <a:latin typeface="Times New Roman" panose="02020603050405020304" pitchFamily="18" charset="0"/>
                <a:ea typeface="Times New Roman" panose="02020603050405020304" pitchFamily="18" charset="0"/>
              </a:rPr>
              <a:t>B. Dễ quan sát được bằng mắt thường vì có biên độ lớn.</a:t>
            </a:r>
          </a:p>
          <a:p>
            <a:pPr algn="just">
              <a:lnSpc>
                <a:spcPct val="115000"/>
              </a:lnSpc>
            </a:pPr>
            <a:r>
              <a:rPr lang="en-US" sz="2800">
                <a:effectLst/>
                <a:latin typeface="Times New Roman" panose="02020603050405020304" pitchFamily="18" charset="0"/>
                <a:ea typeface="Times New Roman" panose="02020603050405020304" pitchFamily="18" charset="0"/>
              </a:rPr>
              <a:t>C. Tương tự như sự thay đổi mực nước bởi thuỷ triều.</a:t>
            </a:r>
          </a:p>
          <a:p>
            <a:pPr algn="just">
              <a:lnSpc>
                <a:spcPct val="115000"/>
              </a:lnSpc>
            </a:pPr>
            <a:r>
              <a:rPr lang="en-US" sz="2800">
                <a:effectLst/>
                <a:latin typeface="Times New Roman" panose="02020603050405020304" pitchFamily="18" charset="0"/>
                <a:ea typeface="Times New Roman" panose="02020603050405020304" pitchFamily="18" charset="0"/>
              </a:rPr>
              <a:t>D. Không bao giờ xảy ra vì biển không có mối quan hệ mật thiết với khí hậu.</a:t>
            </a:r>
          </a:p>
        </p:txBody>
      </p:sp>
    </p:spTree>
    <p:extLst>
      <p:ext uri="{BB962C8B-B14F-4D97-AF65-F5344CB8AC3E}">
        <p14:creationId xmlns:p14="http://schemas.microsoft.com/office/powerpoint/2010/main" val="23981087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E1E6034-7300-4F96-65AC-9F27CDB21490}"/>
              </a:ext>
            </a:extLst>
          </p:cNvPr>
          <p:cNvSpPr txBox="1"/>
          <p:nvPr/>
        </p:nvSpPr>
        <p:spPr>
          <a:xfrm>
            <a:off x="666750" y="510310"/>
            <a:ext cx="10858500" cy="6124754"/>
          </a:xfrm>
          <a:prstGeom prst="rect">
            <a:avLst/>
          </a:prstGeom>
          <a:noFill/>
        </p:spPr>
        <p:txBody>
          <a:bodyPr wrap="square">
            <a:spAutoFit/>
          </a:bodyPr>
          <a:lstStyle/>
          <a:p>
            <a:pPr algn="just"/>
            <a:r>
              <a:rPr lang="en-US" sz="2800" b="1">
                <a:effectLst/>
                <a:latin typeface="Times New Roman" panose="02020603050405020304" pitchFamily="18" charset="0"/>
                <a:ea typeface="Times New Roman" panose="02020603050405020304" pitchFamily="18" charset="0"/>
              </a:rPr>
              <a:t>Câu 2: </a:t>
            </a:r>
            <a:r>
              <a:rPr lang="en-US" sz="2800">
                <a:effectLst/>
                <a:latin typeface="Times New Roman" panose="02020603050405020304" pitchFamily="18" charset="0"/>
                <a:ea typeface="Times New Roman" panose="02020603050405020304" pitchFamily="18" charset="0"/>
              </a:rPr>
              <a:t>Trong báo cáo đánh giá khoa học mới nhất của IPCC, mực nước biển toàn cầu đã dâng lên bao nhiêu từ thời kì cách mạng công nghiệp lần thứ nhất cho đến nay?</a:t>
            </a:r>
          </a:p>
          <a:p>
            <a:pPr algn="just"/>
            <a:r>
              <a:rPr lang="en-US" sz="2800">
                <a:effectLst/>
                <a:latin typeface="Times New Roman" panose="02020603050405020304" pitchFamily="18" charset="0"/>
                <a:ea typeface="Times New Roman" panose="02020603050405020304" pitchFamily="18" charset="0"/>
              </a:rPr>
              <a:t>A. -10 cm			B. 1 cm</a:t>
            </a:r>
          </a:p>
          <a:p>
            <a:pPr algn="just"/>
            <a:r>
              <a:rPr lang="en-US" sz="2800">
                <a:effectLst/>
                <a:latin typeface="Times New Roman" panose="02020603050405020304" pitchFamily="18" charset="0"/>
                <a:ea typeface="Times New Roman" panose="02020603050405020304" pitchFamily="18" charset="0"/>
              </a:rPr>
              <a:t>C. hơn 20 cm</a:t>
            </a:r>
            <a:r>
              <a:rPr lang="en-US" sz="2800">
                <a:latin typeface="Times New Roman" panose="02020603050405020304" pitchFamily="18" charset="0"/>
                <a:ea typeface="Times New Roman" panose="02020603050405020304" pitchFamily="18" charset="0"/>
              </a:rPr>
              <a:t>		</a:t>
            </a:r>
            <a:r>
              <a:rPr lang="en-US" sz="2800">
                <a:effectLst/>
                <a:latin typeface="Times New Roman" panose="02020603050405020304" pitchFamily="18" charset="0"/>
                <a:ea typeface="Times New Roman" panose="02020603050405020304" pitchFamily="18" charset="0"/>
              </a:rPr>
              <a:t>D. 300 cm</a:t>
            </a:r>
          </a:p>
          <a:p>
            <a:pPr algn="just"/>
            <a:r>
              <a:rPr lang="en-US" sz="2800" b="1">
                <a:effectLst/>
                <a:latin typeface="Times New Roman" panose="02020603050405020304" pitchFamily="18" charset="0"/>
                <a:ea typeface="Times New Roman" panose="02020603050405020304" pitchFamily="18" charset="0"/>
              </a:rPr>
              <a:t>Câu 3: </a:t>
            </a:r>
            <a:r>
              <a:rPr lang="en-US" sz="2800">
                <a:effectLst/>
                <a:latin typeface="Times New Roman" panose="02020603050405020304" pitchFamily="18" charset="0"/>
                <a:ea typeface="Times New Roman" panose="02020603050405020304" pitchFamily="18" charset="0"/>
              </a:rPr>
              <a:t>Các số liệu có vai trò gì trong văn bản?</a:t>
            </a:r>
          </a:p>
          <a:p>
            <a:pPr algn="just"/>
            <a:r>
              <a:rPr lang="en-US" sz="2800">
                <a:effectLst/>
                <a:latin typeface="Times New Roman" panose="02020603050405020304" pitchFamily="18" charset="0"/>
                <a:ea typeface="Times New Roman" panose="02020603050405020304" pitchFamily="18" charset="0"/>
              </a:rPr>
              <a:t>A. Hỗ trợ việc trình bày thông tin được khách quan, chân thực, giúp người đọc nhận thức được tác động của hiện tượng nước biển dâng đối với loài người trên Trái Đất.</a:t>
            </a:r>
          </a:p>
          <a:p>
            <a:pPr algn="just"/>
            <a:r>
              <a:rPr lang="en-US" sz="2800">
                <a:effectLst/>
                <a:latin typeface="Times New Roman" panose="02020603050405020304" pitchFamily="18" charset="0"/>
                <a:ea typeface="Times New Roman" panose="02020603050405020304" pitchFamily="18" charset="0"/>
              </a:rPr>
              <a:t>B. Giúp người đọc nhận ra Việt Nam chắc chắn cũng chịu ảnh hưởng của vấn đề nước biển dâng</a:t>
            </a:r>
          </a:p>
          <a:p>
            <a:pPr algn="just"/>
            <a:r>
              <a:rPr lang="en-US" sz="2800">
                <a:effectLst/>
                <a:latin typeface="Times New Roman" panose="02020603050405020304" pitchFamily="18" charset="0"/>
                <a:ea typeface="Times New Roman" panose="02020603050405020304" pitchFamily="18" charset="0"/>
              </a:rPr>
              <a:t>C. Làm tăng tính chất toán học trong văn bản.</a:t>
            </a:r>
          </a:p>
          <a:p>
            <a:pPr algn="just"/>
            <a:r>
              <a:rPr lang="en-US" sz="2800">
                <a:effectLst/>
                <a:latin typeface="Times New Roman" panose="02020603050405020304" pitchFamily="18" charset="0"/>
                <a:ea typeface="Times New Roman" panose="02020603050405020304" pitchFamily="18" charset="0"/>
              </a:rPr>
              <a:t>D. Nhiều người dân trên thế giới chịu ảnh hưởng của vấn đề nước biển dâng.</a:t>
            </a:r>
          </a:p>
        </p:txBody>
      </p:sp>
    </p:spTree>
    <p:extLst>
      <p:ext uri="{BB962C8B-B14F-4D97-AF65-F5344CB8AC3E}">
        <p14:creationId xmlns:p14="http://schemas.microsoft.com/office/powerpoint/2010/main" val="37464423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D9D7C00-AF5C-B2DD-56B8-2327B632626A}"/>
              </a:ext>
            </a:extLst>
          </p:cNvPr>
          <p:cNvSpPr txBox="1"/>
          <p:nvPr/>
        </p:nvSpPr>
        <p:spPr>
          <a:xfrm>
            <a:off x="660400" y="429589"/>
            <a:ext cx="10858500" cy="5998822"/>
          </a:xfrm>
          <a:prstGeom prst="rect">
            <a:avLst/>
          </a:prstGeom>
          <a:noFill/>
        </p:spPr>
        <p:txBody>
          <a:bodyPr wrap="square">
            <a:spAutoFit/>
          </a:bodyPr>
          <a:lstStyle/>
          <a:p>
            <a:pPr algn="just">
              <a:lnSpc>
                <a:spcPct val="115000"/>
              </a:lnSpc>
            </a:pPr>
            <a:r>
              <a:rPr lang="en-US" sz="2800" b="1">
                <a:effectLst/>
                <a:latin typeface="Times New Roman" panose="02020603050405020304" pitchFamily="18" charset="0"/>
                <a:ea typeface="Times New Roman" panose="02020603050405020304" pitchFamily="18" charset="0"/>
              </a:rPr>
              <a:t>Câu 4:</a:t>
            </a:r>
            <a:r>
              <a:rPr lang="en-US" sz="2800">
                <a:effectLst/>
                <a:latin typeface="Times New Roman" panose="02020603050405020304" pitchFamily="18" charset="0"/>
                <a:ea typeface="Times New Roman" panose="02020603050405020304" pitchFamily="18" charset="0"/>
              </a:rPr>
              <a:t> Ngoài số liệu, văn bản còn sử dụng phương tiện phi ngôn ngữ nào? </a:t>
            </a:r>
          </a:p>
          <a:p>
            <a:pPr algn="just">
              <a:lnSpc>
                <a:spcPct val="115000"/>
              </a:lnSpc>
            </a:pPr>
            <a:r>
              <a:rPr lang="en-US" sz="2800">
                <a:effectLst/>
                <a:latin typeface="Times New Roman" panose="02020603050405020304" pitchFamily="18" charset="0"/>
                <a:ea typeface="Times New Roman" panose="02020603050405020304" pitchFamily="18" charset="0"/>
              </a:rPr>
              <a:t>A. Lược đồ</a:t>
            </a:r>
          </a:p>
          <a:p>
            <a:pPr algn="just">
              <a:lnSpc>
                <a:spcPct val="115000"/>
              </a:lnSpc>
            </a:pPr>
            <a:r>
              <a:rPr lang="en-US" sz="2800">
                <a:effectLst/>
                <a:latin typeface="Times New Roman" panose="02020603050405020304" pitchFamily="18" charset="0"/>
                <a:ea typeface="Times New Roman" panose="02020603050405020304" pitchFamily="18" charset="0"/>
              </a:rPr>
              <a:t>B. Biểu đồ</a:t>
            </a:r>
          </a:p>
          <a:p>
            <a:pPr>
              <a:lnSpc>
                <a:spcPct val="115000"/>
              </a:lnSpc>
            </a:pPr>
            <a:r>
              <a:rPr lang="en-US" sz="2800">
                <a:effectLst/>
                <a:latin typeface="Times New Roman" panose="02020603050405020304" pitchFamily="18" charset="0"/>
                <a:ea typeface="Times New Roman" panose="02020603050405020304" pitchFamily="18" charset="0"/>
              </a:rPr>
              <a:t>C. Hình ảnh</a:t>
            </a:r>
          </a:p>
          <a:p>
            <a:pPr>
              <a:lnSpc>
                <a:spcPct val="115000"/>
              </a:lnSpc>
            </a:pPr>
            <a:r>
              <a:rPr lang="en-US" sz="2800">
                <a:effectLst/>
                <a:latin typeface="Times New Roman" panose="02020603050405020304" pitchFamily="18" charset="0"/>
                <a:ea typeface="Times New Roman" panose="02020603050405020304" pitchFamily="18" charset="0"/>
              </a:rPr>
              <a:t>D. Sơ đồ</a:t>
            </a:r>
          </a:p>
          <a:p>
            <a:pPr>
              <a:lnSpc>
                <a:spcPct val="115000"/>
              </a:lnSpc>
            </a:pPr>
            <a:r>
              <a:rPr lang="en-US" sz="2800" b="1">
                <a:effectLst/>
                <a:latin typeface="Times New Roman" panose="02020603050405020304" pitchFamily="18" charset="0"/>
                <a:ea typeface="Times New Roman" panose="02020603050405020304" pitchFamily="18" charset="0"/>
              </a:rPr>
              <a:t>Câu </a:t>
            </a:r>
            <a:r>
              <a:rPr lang="vi-VN" sz="2800" b="1">
                <a:effectLst/>
                <a:latin typeface="Times New Roman" panose="02020603050405020304" pitchFamily="18" charset="0"/>
                <a:ea typeface="Times New Roman" panose="02020603050405020304" pitchFamily="18" charset="0"/>
              </a:rPr>
              <a:t>5</a:t>
            </a:r>
            <a:r>
              <a:rPr lang="en-US" sz="2800" b="1">
                <a:effectLst/>
                <a:latin typeface="Times New Roman" panose="02020603050405020304" pitchFamily="18" charset="0"/>
                <a:ea typeface="Times New Roman" panose="02020603050405020304" pitchFamily="18" charset="0"/>
              </a:rPr>
              <a:t>: </a:t>
            </a:r>
            <a:r>
              <a:rPr lang="en-US" sz="2800">
                <a:effectLst/>
                <a:latin typeface="Times New Roman" panose="02020603050405020304" pitchFamily="18" charset="0"/>
                <a:ea typeface="Times New Roman" panose="02020603050405020304" pitchFamily="18" charset="0"/>
              </a:rPr>
              <a:t>Mục đích chính của văn bản trên là gì?</a:t>
            </a:r>
          </a:p>
          <a:p>
            <a:pPr>
              <a:lnSpc>
                <a:spcPct val="115000"/>
              </a:lnSpc>
            </a:pPr>
            <a:r>
              <a:rPr lang="en-US" sz="2800">
                <a:effectLst/>
                <a:latin typeface="Times New Roman" panose="02020603050405020304" pitchFamily="18" charset="0"/>
                <a:ea typeface="Times New Roman" panose="02020603050405020304" pitchFamily="18" charset="0"/>
              </a:rPr>
              <a:t>A. Giải thích làm rõ các nguyên nhân, diễn biến của quá trình nước biển dâng và hệ quả của nó và vấn đề đặt ra cho loài người.</a:t>
            </a:r>
          </a:p>
          <a:p>
            <a:pPr>
              <a:lnSpc>
                <a:spcPct val="115000"/>
              </a:lnSpc>
            </a:pPr>
            <a:r>
              <a:rPr lang="en-US" sz="2800">
                <a:effectLst/>
                <a:latin typeface="Times New Roman" panose="02020603050405020304" pitchFamily="18" charset="0"/>
                <a:ea typeface="Times New Roman" panose="02020603050405020304" pitchFamily="18" charset="0"/>
              </a:rPr>
              <a:t>B. Giới thiệu về hiện tượng nước biển dâng do biến đổi khí hậu.</a:t>
            </a:r>
          </a:p>
          <a:p>
            <a:pPr>
              <a:lnSpc>
                <a:spcPct val="115000"/>
              </a:lnSpc>
            </a:pPr>
            <a:r>
              <a:rPr lang="en-US" sz="2800">
                <a:effectLst/>
                <a:latin typeface="Times New Roman" panose="02020603050405020304" pitchFamily="18" charset="0"/>
                <a:ea typeface="Times New Roman" panose="02020603050405020304" pitchFamily="18" charset="0"/>
              </a:rPr>
              <a:t>C. Thuyết minh về vai trò của biển đối với loài người trên Trái Đất.</a:t>
            </a:r>
          </a:p>
          <a:p>
            <a:pPr algn="just">
              <a:lnSpc>
                <a:spcPct val="115000"/>
              </a:lnSpc>
            </a:pPr>
            <a:r>
              <a:rPr lang="en-US" sz="2800">
                <a:effectLst/>
                <a:latin typeface="Times New Roman" panose="02020603050405020304" pitchFamily="18" charset="0"/>
                <a:ea typeface="Times New Roman" panose="02020603050405020304" pitchFamily="18" charset="0"/>
              </a:rPr>
              <a:t>D</a:t>
            </a:r>
            <a:r>
              <a:rPr lang="en-US" sz="2800" b="1">
                <a:effectLst/>
                <a:latin typeface="Times New Roman" panose="02020603050405020304" pitchFamily="18" charset="0"/>
                <a:ea typeface="Times New Roman" panose="02020603050405020304" pitchFamily="18" charset="0"/>
              </a:rPr>
              <a:t>.</a:t>
            </a:r>
            <a:r>
              <a:rPr lang="en-US" sz="2800">
                <a:effectLst/>
                <a:latin typeface="Times New Roman" panose="02020603050405020304" pitchFamily="18" charset="0"/>
                <a:ea typeface="Times New Roman" panose="02020603050405020304" pitchFamily="18" charset="0"/>
              </a:rPr>
              <a:t> Giới thiệu về kết quả nghiên cứu trong báo cáo đánh giá khoa học của Ủy ban liên chính phủ về Biến đổi khí hậu (IPCC).</a:t>
            </a:r>
          </a:p>
        </p:txBody>
      </p:sp>
    </p:spTree>
    <p:extLst>
      <p:ext uri="{BB962C8B-B14F-4D97-AF65-F5344CB8AC3E}">
        <p14:creationId xmlns:p14="http://schemas.microsoft.com/office/powerpoint/2010/main" val="25729014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77B82F2-46D0-1A3E-AF6C-47ABE7EB4FF3}"/>
              </a:ext>
            </a:extLst>
          </p:cNvPr>
          <p:cNvSpPr txBox="1"/>
          <p:nvPr/>
        </p:nvSpPr>
        <p:spPr>
          <a:xfrm>
            <a:off x="660400" y="1126319"/>
            <a:ext cx="10858500" cy="5007781"/>
          </a:xfrm>
          <a:prstGeom prst="rect">
            <a:avLst/>
          </a:prstGeom>
          <a:noFill/>
        </p:spPr>
        <p:txBody>
          <a:bodyPr wrap="square">
            <a:spAutoFit/>
          </a:bodyPr>
          <a:lstStyle/>
          <a:p>
            <a:pPr>
              <a:lnSpc>
                <a:spcPct val="115000"/>
              </a:lnSpc>
            </a:pPr>
            <a:r>
              <a:rPr lang="en-US" sz="2800" b="1">
                <a:solidFill>
                  <a:srgbClr val="0070C0"/>
                </a:solidFill>
                <a:effectLst/>
                <a:latin typeface="Times New Roman" panose="02020603050405020304" pitchFamily="18" charset="0"/>
                <a:ea typeface="Times New Roman" panose="02020603050405020304" pitchFamily="18" charset="0"/>
              </a:rPr>
              <a:t>I. KĨ NĂNG ĐỌC HIỂU THỂ LOẠI </a:t>
            </a:r>
            <a:r>
              <a:rPr lang="pt-BR" sz="2800" b="1">
                <a:solidFill>
                  <a:srgbClr val="0070C0"/>
                </a:solidFill>
                <a:effectLst/>
                <a:latin typeface="Times New Roman" panose="02020603050405020304" pitchFamily="18" charset="0"/>
                <a:ea typeface="Times New Roman" panose="02020603050405020304" pitchFamily="18" charset="0"/>
              </a:rPr>
              <a:t>VĂN BẢN THÔNG TIN</a:t>
            </a:r>
            <a:endParaRPr lang="en-US" sz="2800">
              <a:effectLst/>
              <a:latin typeface="Times New Roman" panose="02020603050405020304" pitchFamily="18" charset="0"/>
              <a:ea typeface="Times New Roman" panose="02020603050405020304" pitchFamily="18" charset="0"/>
            </a:endParaRPr>
          </a:p>
          <a:p>
            <a:pPr>
              <a:lnSpc>
                <a:spcPct val="115000"/>
              </a:lnSpc>
            </a:pPr>
            <a:r>
              <a:rPr lang="en-US" sz="2800" b="1">
                <a:solidFill>
                  <a:srgbClr val="FF0000"/>
                </a:solidFill>
                <a:effectLst/>
                <a:latin typeface="Times New Roman" panose="02020603050405020304" pitchFamily="18" charset="0"/>
                <a:ea typeface="Times New Roman" panose="02020603050405020304" pitchFamily="18" charset="0"/>
              </a:rPr>
              <a:t>1. Đặc điểm của văn bản thông tin giải thích một hiện tượng tự nhiên</a:t>
            </a:r>
            <a:endParaRPr lang="en-US" sz="2800">
              <a:effectLst/>
              <a:latin typeface="Times New Roman" panose="02020603050405020304" pitchFamily="18" charset="0"/>
              <a:ea typeface="Times New Roman" panose="02020603050405020304" pitchFamily="18" charset="0"/>
            </a:endParaRPr>
          </a:p>
          <a:p>
            <a:pPr algn="just">
              <a:lnSpc>
                <a:spcPct val="115000"/>
              </a:lnSpc>
            </a:pPr>
            <a:r>
              <a:rPr lang="en-US" sz="2800" b="1">
                <a:solidFill>
                  <a:srgbClr val="7030A0"/>
                </a:solidFill>
                <a:effectLst/>
                <a:latin typeface="Times New Roman" panose="02020603050405020304" pitchFamily="18" charset="0"/>
                <a:ea typeface="Times New Roman" panose="02020603050405020304" pitchFamily="18" charset="0"/>
              </a:rPr>
              <a:t>a. Khái niệm:</a:t>
            </a:r>
            <a:endParaRPr lang="en-US" sz="2800">
              <a:effectLst/>
              <a:latin typeface="Times New Roman" panose="02020603050405020304" pitchFamily="18" charset="0"/>
              <a:ea typeface="Times New Roman" panose="02020603050405020304" pitchFamily="18" charset="0"/>
            </a:endParaRPr>
          </a:p>
          <a:p>
            <a:pPr algn="just">
              <a:lnSpc>
                <a:spcPct val="115000"/>
              </a:lnSpc>
            </a:pPr>
            <a:r>
              <a:rPr lang="en-US" sz="2800">
                <a:effectLst/>
                <a:latin typeface="Times New Roman" panose="02020603050405020304" pitchFamily="18" charset="0"/>
                <a:ea typeface="Times New Roman" panose="02020603050405020304" pitchFamily="18" charset="0"/>
              </a:rPr>
              <a:t>- Là loại văn bản thông tin tập trung nêu lên và trả lời các câu hỏi như sau:</a:t>
            </a:r>
          </a:p>
          <a:p>
            <a:pPr algn="just">
              <a:lnSpc>
                <a:spcPct val="115000"/>
              </a:lnSpc>
            </a:pPr>
            <a:r>
              <a:rPr lang="en-US" sz="2800">
                <a:effectLst/>
                <a:latin typeface="Times New Roman" panose="02020603050405020304" pitchFamily="18" charset="0"/>
                <a:ea typeface="Times New Roman" panose="02020603050405020304" pitchFamily="18" charset="0"/>
              </a:rPr>
              <a:t>+ Hiện tượng đó là gì?</a:t>
            </a:r>
          </a:p>
          <a:p>
            <a:pPr algn="just">
              <a:lnSpc>
                <a:spcPct val="115000"/>
              </a:lnSpc>
            </a:pPr>
            <a:r>
              <a:rPr lang="en-US" sz="2800">
                <a:effectLst/>
                <a:latin typeface="Times New Roman" panose="02020603050405020304" pitchFamily="18" charset="0"/>
                <a:ea typeface="Times New Roman" panose="02020603050405020304" pitchFamily="18" charset="0"/>
              </a:rPr>
              <a:t>+ Tại sao có hiện tượng đó? </a:t>
            </a:r>
          </a:p>
          <a:p>
            <a:pPr algn="just">
              <a:lnSpc>
                <a:spcPct val="115000"/>
              </a:lnSpc>
            </a:pPr>
            <a:r>
              <a:rPr lang="en-US" sz="2800">
                <a:effectLst/>
                <a:latin typeface="Times New Roman" panose="02020603050405020304" pitchFamily="18" charset="0"/>
                <a:ea typeface="Times New Roman" panose="02020603050405020304" pitchFamily="18" charset="0"/>
              </a:rPr>
              <a:t>+ Chúng có lợi hay có hại như thế nào? + Cần làm gì để tận dụng lợi ích và khắc phục ảnh hưởng xấu của chúng?...</a:t>
            </a:r>
          </a:p>
          <a:p>
            <a:pPr algn="just">
              <a:lnSpc>
                <a:spcPct val="115000"/>
              </a:lnSpc>
            </a:pPr>
            <a:r>
              <a:rPr lang="en-US" sz="2800">
                <a:effectLst/>
                <a:latin typeface="Times New Roman" panose="02020603050405020304" pitchFamily="18" charset="0"/>
                <a:ea typeface="Times New Roman" panose="02020603050405020304" pitchFamily="18" charset="0"/>
              </a:rPr>
              <a:t>-&gt; Nội dung giải thích các câu hỏi phải xuất phát từ những kiến thức có cơ sở khoa học.</a:t>
            </a:r>
          </a:p>
        </p:txBody>
      </p:sp>
    </p:spTree>
    <p:extLst>
      <p:ext uri="{BB962C8B-B14F-4D97-AF65-F5344CB8AC3E}">
        <p14:creationId xmlns:p14="http://schemas.microsoft.com/office/powerpoint/2010/main" val="26393097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DD6FE09-2270-D818-7812-64BA2AE0FE33}"/>
              </a:ext>
            </a:extLst>
          </p:cNvPr>
          <p:cNvSpPr txBox="1"/>
          <p:nvPr/>
        </p:nvSpPr>
        <p:spPr>
          <a:xfrm>
            <a:off x="660400" y="498516"/>
            <a:ext cx="10858500" cy="6004529"/>
          </a:xfrm>
          <a:prstGeom prst="rect">
            <a:avLst/>
          </a:prstGeom>
          <a:noFill/>
        </p:spPr>
        <p:txBody>
          <a:bodyPr wrap="square">
            <a:spAutoFit/>
          </a:bodyPr>
          <a:lstStyle/>
          <a:p>
            <a:pPr algn="just">
              <a:lnSpc>
                <a:spcPct val="115000"/>
              </a:lnSpc>
            </a:pPr>
            <a:r>
              <a:rPr lang="vi-VN" sz="2400" b="1">
                <a:effectLst/>
                <a:latin typeface="Times New Roman" panose="02020603050405020304" pitchFamily="18" charset="0"/>
                <a:ea typeface="Times New Roman" panose="02020603050405020304" pitchFamily="18" charset="0"/>
              </a:rPr>
              <a:t>Câu 6: </a:t>
            </a:r>
            <a:r>
              <a:rPr lang="vi-VN" sz="2400">
                <a:effectLst/>
                <a:latin typeface="Times New Roman" panose="02020603050405020304" pitchFamily="18" charset="0"/>
                <a:ea typeface="Times New Roman" panose="02020603050405020304" pitchFamily="18" charset="0"/>
              </a:rPr>
              <a:t>Câu văn nào sau đây nêu lên vấn đề chính được giải thích trong văn bản?</a:t>
            </a:r>
            <a:endParaRPr lang="en-US" sz="2400">
              <a:effectLst/>
              <a:latin typeface="Times New Roman" panose="02020603050405020304" pitchFamily="18" charset="0"/>
              <a:ea typeface="Times New Roman" panose="02020603050405020304" pitchFamily="18" charset="0"/>
            </a:endParaRPr>
          </a:p>
          <a:p>
            <a:pPr algn="just">
              <a:lnSpc>
                <a:spcPct val="115000"/>
              </a:lnSpc>
            </a:pPr>
            <a:r>
              <a:rPr lang="en-US" sz="2400" b="0">
                <a:effectLst/>
                <a:latin typeface="Times New Roman" panose="02020603050405020304" pitchFamily="18" charset="0"/>
                <a:ea typeface="Times New Roman" panose="02020603050405020304" pitchFamily="18" charset="0"/>
              </a:rPr>
              <a:t>A.</a:t>
            </a:r>
            <a:r>
              <a:rPr lang="en-US" sz="2400">
                <a:effectLst/>
                <a:latin typeface="Times New Roman" panose="02020603050405020304" pitchFamily="18" charset="0"/>
                <a:ea typeface="Times New Roman" panose="02020603050405020304" pitchFamily="18" charset="0"/>
              </a:rPr>
              <a:t> Hình thành từ hàng triệu năm trước, biển và đại dương đóng vai trò quan trọng trong cuộc sống của con người.</a:t>
            </a:r>
          </a:p>
          <a:p>
            <a:pPr algn="just">
              <a:lnSpc>
                <a:spcPct val="115000"/>
              </a:lnSpc>
            </a:pPr>
            <a:r>
              <a:rPr lang="en-US" sz="2400">
                <a:effectLst/>
                <a:latin typeface="Times New Roman" panose="02020603050405020304" pitchFamily="18" charset="0"/>
                <a:ea typeface="Times New Roman" panose="02020603050405020304" pitchFamily="18" charset="0"/>
              </a:rPr>
              <a:t>B. Về diện tích, biển và đại dương bao phủ 72% bề mặt Trái Đất.</a:t>
            </a:r>
          </a:p>
          <a:p>
            <a:pPr algn="just">
              <a:lnSpc>
                <a:spcPct val="115000"/>
              </a:lnSpc>
            </a:pPr>
            <a:r>
              <a:rPr lang="en-US" sz="2400">
                <a:effectLst/>
                <a:latin typeface="Times New Roman" panose="02020603050405020304" pitchFamily="18" charset="0"/>
                <a:ea typeface="Times New Roman" panose="02020603050405020304" pitchFamily="18" charset="0"/>
              </a:rPr>
              <a:t>C. Không chỉ cần gió mạnh của các cơn bão, mực nước biển còn bị thay đổi bởi các loại gió yếu hơn.</a:t>
            </a:r>
          </a:p>
          <a:p>
            <a:pPr algn="just">
              <a:lnSpc>
                <a:spcPct val="115000"/>
              </a:lnSpc>
            </a:pPr>
            <a:r>
              <a:rPr lang="en-US" sz="2400">
                <a:effectLst/>
                <a:latin typeface="Times New Roman" panose="02020603050405020304" pitchFamily="18" charset="0"/>
                <a:ea typeface="Times New Roman" panose="02020603050405020304" pitchFamily="18" charset="0"/>
              </a:rPr>
              <a:t>D. Một trong những tác động có tính chất lâu dài và quy mô rộng lớn của biến đổi khí hậu là hiện tượng nước biển dâng.</a:t>
            </a:r>
          </a:p>
          <a:p>
            <a:pPr algn="just">
              <a:lnSpc>
                <a:spcPct val="115000"/>
              </a:lnSpc>
            </a:pPr>
            <a:r>
              <a:rPr lang="en-US" sz="2400" b="1">
                <a:effectLst/>
                <a:latin typeface="Times New Roman" panose="02020603050405020304" pitchFamily="18" charset="0"/>
                <a:ea typeface="Times New Roman" panose="02020603050405020304" pitchFamily="18" charset="0"/>
              </a:rPr>
              <a:t>Câu 7: </a:t>
            </a:r>
            <a:r>
              <a:rPr lang="en-US" sz="2400">
                <a:effectLst/>
                <a:latin typeface="Times New Roman" panose="02020603050405020304" pitchFamily="18" charset="0"/>
                <a:ea typeface="Times New Roman" panose="02020603050405020304" pitchFamily="18" charset="0"/>
              </a:rPr>
              <a:t>Đâu </a:t>
            </a:r>
            <a:r>
              <a:rPr lang="en-US" sz="2400" u="sng">
                <a:effectLst/>
                <a:latin typeface="Times New Roman" panose="02020603050405020304" pitchFamily="18" charset="0"/>
                <a:ea typeface="Times New Roman" panose="02020603050405020304" pitchFamily="18" charset="0"/>
              </a:rPr>
              <a:t>không</a:t>
            </a:r>
            <a:r>
              <a:rPr lang="en-US" sz="2400">
                <a:effectLst/>
                <a:latin typeface="Times New Roman" panose="02020603050405020304" pitchFamily="18" charset="0"/>
                <a:ea typeface="Times New Roman" panose="02020603050405020304" pitchFamily="18" charset="0"/>
              </a:rPr>
              <a:t> phải là hiện tượng nước biển dâng do biến đổi khí hậu?</a:t>
            </a:r>
          </a:p>
          <a:p>
            <a:pPr algn="just">
              <a:lnSpc>
                <a:spcPct val="115000"/>
              </a:lnSpc>
            </a:pPr>
            <a:r>
              <a:rPr lang="en-US" sz="2400">
                <a:effectLst/>
                <a:latin typeface="Times New Roman" panose="02020603050405020304" pitchFamily="18" charset="0"/>
                <a:ea typeface="Times New Roman" panose="02020603050405020304" pitchFamily="18" charset="0"/>
              </a:rPr>
              <a:t>A. Nước biển dâng diễn ra âm thầm hơn.</a:t>
            </a:r>
          </a:p>
          <a:p>
            <a:pPr algn="just">
              <a:lnSpc>
                <a:spcPct val="115000"/>
              </a:lnSpc>
            </a:pPr>
            <a:r>
              <a:rPr lang="en-US" sz="2400">
                <a:effectLst/>
                <a:latin typeface="Times New Roman" panose="02020603050405020304" pitchFamily="18" charset="0"/>
                <a:ea typeface="Times New Roman" panose="02020603050405020304" pitchFamily="18" charset="0"/>
              </a:rPr>
              <a:t>B. Lượng nước dâng lên nhỏ, vài mi-li-mét một năm, khó nhận biết bằng mắt thường.</a:t>
            </a:r>
          </a:p>
          <a:p>
            <a:pPr algn="just">
              <a:lnSpc>
                <a:spcPct val="115000"/>
              </a:lnSpc>
            </a:pPr>
            <a:r>
              <a:rPr lang="en-US" sz="2400">
                <a:effectLst/>
                <a:latin typeface="Times New Roman" panose="02020603050405020304" pitchFamily="18" charset="0"/>
                <a:ea typeface="Times New Roman" panose="02020603050405020304" pitchFamily="18" charset="0"/>
              </a:rPr>
              <a:t>C. lượng tăng đáng kể sau vài chục năm; lượng tăng này là vĩnh viễn không đảo ngược được.</a:t>
            </a:r>
          </a:p>
          <a:p>
            <a:pPr algn="just">
              <a:lnSpc>
                <a:spcPct val="115000"/>
              </a:lnSpc>
            </a:pPr>
            <a:r>
              <a:rPr lang="en-US" sz="2400">
                <a:effectLst/>
                <a:latin typeface="Times New Roman" panose="02020603050405020304" pitchFamily="18" charset="0"/>
                <a:ea typeface="Times New Roman" panose="02020603050405020304" pitchFamily="18" charset="0"/>
              </a:rPr>
              <a:t>D. Nước dâng lên rồi lại hạ xuống.</a:t>
            </a:r>
          </a:p>
        </p:txBody>
      </p:sp>
    </p:spTree>
    <p:extLst>
      <p:ext uri="{BB962C8B-B14F-4D97-AF65-F5344CB8AC3E}">
        <p14:creationId xmlns:p14="http://schemas.microsoft.com/office/powerpoint/2010/main" val="9348054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2CB26CD-C8AD-4A85-7CE4-446D6D1B038F}"/>
              </a:ext>
            </a:extLst>
          </p:cNvPr>
          <p:cNvSpPr txBox="1"/>
          <p:nvPr/>
        </p:nvSpPr>
        <p:spPr>
          <a:xfrm>
            <a:off x="660400" y="622385"/>
            <a:ext cx="10858500" cy="5693866"/>
          </a:xfrm>
          <a:prstGeom prst="rect">
            <a:avLst/>
          </a:prstGeom>
          <a:noFill/>
        </p:spPr>
        <p:txBody>
          <a:bodyPr wrap="square">
            <a:spAutoFit/>
          </a:bodyPr>
          <a:lstStyle/>
          <a:p>
            <a:pPr algn="just"/>
            <a:r>
              <a:rPr lang="vi-VN" sz="2800" b="1">
                <a:effectLst/>
                <a:latin typeface="Times New Roman" panose="02020603050405020304" pitchFamily="18" charset="0"/>
                <a:ea typeface="Times New Roman" panose="02020603050405020304" pitchFamily="18" charset="0"/>
              </a:rPr>
              <a:t>Câu 8: </a:t>
            </a:r>
            <a:r>
              <a:rPr lang="vi-VN" sz="2800">
                <a:effectLst/>
                <a:latin typeface="Times New Roman" panose="02020603050405020304" pitchFamily="18" charset="0"/>
                <a:ea typeface="Times New Roman" panose="02020603050405020304" pitchFamily="18" charset="0"/>
              </a:rPr>
              <a:t>Xác định cấu trúc của đoạn văn: </a:t>
            </a:r>
            <a:r>
              <a:rPr lang="vi-VN" sz="2800" i="1">
                <a:effectLst/>
                <a:latin typeface="Times New Roman" panose="02020603050405020304" pitchFamily="18" charset="0"/>
                <a:ea typeface="Times New Roman" panose="02020603050405020304" pitchFamily="18" charset="0"/>
              </a:rPr>
              <a:t>“</a:t>
            </a:r>
            <a:r>
              <a:rPr lang="en-US" sz="2800" i="1">
                <a:effectLst/>
                <a:latin typeface="Times New Roman" panose="02020603050405020304" pitchFamily="18" charset="0"/>
                <a:ea typeface="Times New Roman" panose="02020603050405020304" pitchFamily="18" charset="0"/>
              </a:rPr>
              <a:t>Trong khi đó, nước biển dâng do biến đổi khí hậu diễn ra âm thầm hơn…Xin-ga-po, thành phố Hồ Chí Minh”</a:t>
            </a:r>
            <a:endParaRPr lang="en-US" sz="2800">
              <a:effectLst/>
              <a:latin typeface="Times New Roman" panose="02020603050405020304" pitchFamily="18" charset="0"/>
              <a:ea typeface="Times New Roman" panose="02020603050405020304" pitchFamily="18" charset="0"/>
            </a:endParaRPr>
          </a:p>
          <a:p>
            <a:pPr algn="just"/>
            <a:r>
              <a:rPr lang="vi-VN" sz="2800" b="0">
                <a:effectLst/>
                <a:latin typeface="Times New Roman" panose="02020603050405020304" pitchFamily="18" charset="0"/>
                <a:ea typeface="Times New Roman" panose="02020603050405020304" pitchFamily="18" charset="0"/>
              </a:rPr>
              <a:t>A. là đoạn văn</a:t>
            </a:r>
            <a:r>
              <a:rPr lang="vi-VN" sz="2800">
                <a:effectLst/>
                <a:latin typeface="Times New Roman" panose="02020603050405020304" pitchFamily="18" charset="0"/>
                <a:ea typeface="Times New Roman" panose="02020603050405020304" pitchFamily="18" charset="0"/>
              </a:rPr>
              <a:t> diễn dịch</a:t>
            </a:r>
            <a:endParaRPr lang="en-US" sz="2800">
              <a:effectLst/>
              <a:latin typeface="Times New Roman" panose="02020603050405020304" pitchFamily="18" charset="0"/>
              <a:ea typeface="Times New Roman" panose="02020603050405020304" pitchFamily="18" charset="0"/>
            </a:endParaRPr>
          </a:p>
          <a:p>
            <a:pPr algn="just"/>
            <a:r>
              <a:rPr lang="en-US" sz="2800">
                <a:effectLst/>
                <a:latin typeface="Times New Roman" panose="02020603050405020304" pitchFamily="18" charset="0"/>
                <a:ea typeface="Times New Roman" panose="02020603050405020304" pitchFamily="18" charset="0"/>
              </a:rPr>
              <a:t>B. </a:t>
            </a:r>
            <a:r>
              <a:rPr lang="en-US" sz="2800" b="0">
                <a:effectLst/>
                <a:latin typeface="Times New Roman" panose="02020603050405020304" pitchFamily="18" charset="0"/>
                <a:ea typeface="Times New Roman" panose="02020603050405020304" pitchFamily="18" charset="0"/>
              </a:rPr>
              <a:t>là đoạn văn</a:t>
            </a:r>
            <a:r>
              <a:rPr lang="en-US" sz="2800">
                <a:effectLst/>
                <a:latin typeface="Times New Roman" panose="02020603050405020304" pitchFamily="18" charset="0"/>
                <a:ea typeface="Times New Roman" panose="02020603050405020304" pitchFamily="18" charset="0"/>
              </a:rPr>
              <a:t> song song </a:t>
            </a:r>
          </a:p>
          <a:p>
            <a:pPr algn="just"/>
            <a:r>
              <a:rPr lang="en-US" sz="2800">
                <a:effectLst/>
                <a:latin typeface="Times New Roman" panose="02020603050405020304" pitchFamily="18" charset="0"/>
                <a:ea typeface="Times New Roman" panose="02020603050405020304" pitchFamily="18" charset="0"/>
              </a:rPr>
              <a:t>C. </a:t>
            </a:r>
            <a:r>
              <a:rPr lang="en-US" sz="2800" b="0">
                <a:effectLst/>
                <a:latin typeface="Times New Roman" panose="02020603050405020304" pitchFamily="18" charset="0"/>
                <a:ea typeface="Times New Roman" panose="02020603050405020304" pitchFamily="18" charset="0"/>
              </a:rPr>
              <a:t>là đoạn văn</a:t>
            </a:r>
            <a:r>
              <a:rPr lang="en-US" sz="2800">
                <a:effectLst/>
                <a:latin typeface="Times New Roman" panose="02020603050405020304" pitchFamily="18" charset="0"/>
                <a:ea typeface="Times New Roman" panose="02020603050405020304" pitchFamily="18" charset="0"/>
              </a:rPr>
              <a:t> phối hợp</a:t>
            </a:r>
          </a:p>
          <a:p>
            <a:pPr algn="just"/>
            <a:r>
              <a:rPr lang="en-US" sz="2800">
                <a:effectLst/>
                <a:latin typeface="Times New Roman" panose="02020603050405020304" pitchFamily="18" charset="0"/>
                <a:ea typeface="Times New Roman" panose="02020603050405020304" pitchFamily="18" charset="0"/>
              </a:rPr>
              <a:t>D.</a:t>
            </a:r>
            <a:r>
              <a:rPr lang="en-US" sz="2800" b="0">
                <a:effectLst/>
                <a:latin typeface="Times New Roman" panose="02020603050405020304" pitchFamily="18" charset="0"/>
                <a:ea typeface="Times New Roman" panose="02020603050405020304" pitchFamily="18" charset="0"/>
              </a:rPr>
              <a:t> là đoạn văn</a:t>
            </a:r>
            <a:r>
              <a:rPr lang="en-US" sz="2800">
                <a:effectLst/>
                <a:latin typeface="Times New Roman" panose="02020603050405020304" pitchFamily="18" charset="0"/>
                <a:ea typeface="Times New Roman" panose="02020603050405020304" pitchFamily="18" charset="0"/>
              </a:rPr>
              <a:t> quy nạp</a:t>
            </a:r>
          </a:p>
          <a:p>
            <a:pPr algn="just"/>
            <a:r>
              <a:rPr lang="en-US" sz="2800" b="1">
                <a:effectLst/>
                <a:latin typeface="Times New Roman" panose="02020603050405020304" pitchFamily="18" charset="0"/>
                <a:ea typeface="Times New Roman" panose="02020603050405020304" pitchFamily="18" charset="0"/>
              </a:rPr>
              <a:t>Trả lời câu hỏi</a:t>
            </a:r>
            <a:endParaRPr lang="en-US" sz="2800">
              <a:effectLst/>
              <a:latin typeface="Times New Roman" panose="02020603050405020304" pitchFamily="18" charset="0"/>
              <a:ea typeface="Times New Roman" panose="02020603050405020304" pitchFamily="18" charset="0"/>
            </a:endParaRPr>
          </a:p>
          <a:p>
            <a:pPr algn="just"/>
            <a:r>
              <a:rPr lang="en-US" sz="2800" b="1">
                <a:effectLst/>
                <a:latin typeface="Times New Roman" panose="02020603050405020304" pitchFamily="18" charset="0"/>
                <a:ea typeface="Times New Roman" panose="02020603050405020304" pitchFamily="18" charset="0"/>
              </a:rPr>
              <a:t>Câu 9: </a:t>
            </a:r>
            <a:r>
              <a:rPr lang="en-US" sz="2800" b="0">
                <a:effectLst/>
                <a:latin typeface="Times New Roman" panose="02020603050405020304" pitchFamily="18" charset="0"/>
                <a:ea typeface="Times New Roman" panose="02020603050405020304" pitchFamily="18" charset="0"/>
              </a:rPr>
              <a:t>Tại sao hiện tượng “nước biển dâng” lại được coi là “bài toán khó”?</a:t>
            </a:r>
            <a:endParaRPr lang="en-US" sz="2800">
              <a:effectLst/>
              <a:latin typeface="Times New Roman" panose="02020603050405020304" pitchFamily="18" charset="0"/>
              <a:ea typeface="Times New Roman" panose="02020603050405020304" pitchFamily="18" charset="0"/>
            </a:endParaRPr>
          </a:p>
          <a:p>
            <a:pPr algn="just"/>
            <a:r>
              <a:rPr lang="en-US" sz="2800" b="1">
                <a:effectLst/>
                <a:latin typeface="Times New Roman" panose="02020603050405020304" pitchFamily="18" charset="0"/>
                <a:ea typeface="Times New Roman" panose="02020603050405020304" pitchFamily="18" charset="0"/>
              </a:rPr>
              <a:t>Câu 10:</a:t>
            </a:r>
            <a:r>
              <a:rPr lang="en-US" sz="2800">
                <a:effectLst/>
                <a:latin typeface="Times New Roman" panose="02020603050405020304" pitchFamily="18" charset="0"/>
                <a:ea typeface="Times New Roman" panose="02020603050405020304" pitchFamily="18" charset="0"/>
              </a:rPr>
              <a:t> Để chung tay cùng với xã hội giảm thiểu những tác động tiêu cực của biến đổi khí hậu, bảo vệ môi trường sống tốt đẹp hơn, em cần phải làm gì (trình bày bằng một đoạn văn 8 đến 10 câu)?</a:t>
            </a:r>
          </a:p>
        </p:txBody>
      </p:sp>
    </p:spTree>
    <p:extLst>
      <p:ext uri="{BB962C8B-B14F-4D97-AF65-F5344CB8AC3E}">
        <p14:creationId xmlns:p14="http://schemas.microsoft.com/office/powerpoint/2010/main" val="28701306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4C06B66-BE33-AA87-3BA5-A8E39F3B449D}"/>
              </a:ext>
            </a:extLst>
          </p:cNvPr>
          <p:cNvSpPr txBox="1"/>
          <p:nvPr/>
        </p:nvSpPr>
        <p:spPr>
          <a:xfrm>
            <a:off x="660400" y="297861"/>
            <a:ext cx="10858500" cy="548099"/>
          </a:xfrm>
          <a:prstGeom prst="rect">
            <a:avLst/>
          </a:prstGeom>
          <a:noFill/>
        </p:spPr>
        <p:txBody>
          <a:bodyPr wrap="square">
            <a:spAutoFit/>
          </a:bodyPr>
          <a:lstStyle/>
          <a:p>
            <a:pPr marL="457200" algn="ctr">
              <a:lnSpc>
                <a:spcPct val="115000"/>
              </a:lnSpc>
            </a:pPr>
            <a:r>
              <a:rPr lang="vi-VN" sz="2800" b="1" i="1">
                <a:solidFill>
                  <a:srgbClr val="000000"/>
                </a:solidFill>
                <a:effectLst/>
                <a:latin typeface="Times New Roman" panose="02020603050405020304" pitchFamily="18" charset="0"/>
                <a:ea typeface="Times New Roman" panose="02020603050405020304" pitchFamily="18" charset="0"/>
              </a:rPr>
              <a:t>Gợi ý trả lời</a:t>
            </a:r>
            <a:endParaRPr lang="en-US" sz="2800">
              <a:effectLst/>
              <a:latin typeface="Times New Roman" panose="02020603050405020304" pitchFamily="18" charset="0"/>
              <a:ea typeface="Times New Roman" panose="02020603050405020304" pitchFamily="18" charset="0"/>
            </a:endParaRPr>
          </a:p>
        </p:txBody>
      </p:sp>
      <p:graphicFrame>
        <p:nvGraphicFramePr>
          <p:cNvPr id="4" name="Table 3">
            <a:extLst>
              <a:ext uri="{FF2B5EF4-FFF2-40B4-BE49-F238E27FC236}">
                <a16:creationId xmlns:a16="http://schemas.microsoft.com/office/drawing/2014/main" id="{3B612200-9B88-45C6-5973-C80AF7058F49}"/>
              </a:ext>
            </a:extLst>
          </p:cNvPr>
          <p:cNvGraphicFramePr>
            <a:graphicFrameLocks noGrp="1"/>
          </p:cNvGraphicFramePr>
          <p:nvPr>
            <p:extLst>
              <p:ext uri="{D42A27DB-BD31-4B8C-83A1-F6EECF244321}">
                <p14:modId xmlns:p14="http://schemas.microsoft.com/office/powerpoint/2010/main" val="2758875159"/>
              </p:ext>
            </p:extLst>
          </p:nvPr>
        </p:nvGraphicFramePr>
        <p:xfrm>
          <a:off x="673101" y="845960"/>
          <a:ext cx="10858499" cy="902716"/>
        </p:xfrm>
        <a:graphic>
          <a:graphicData uri="http://schemas.openxmlformats.org/drawingml/2006/table">
            <a:tbl>
              <a:tblPr firstRow="1" firstCol="1" bandRow="1"/>
              <a:tblGrid>
                <a:gridCol w="1348110">
                  <a:extLst>
                    <a:ext uri="{9D8B030D-6E8A-4147-A177-3AD203B41FA5}">
                      <a16:colId xmlns:a16="http://schemas.microsoft.com/office/drawing/2014/main" val="3734158625"/>
                    </a:ext>
                  </a:extLst>
                </a:gridCol>
                <a:gridCol w="1345810">
                  <a:extLst>
                    <a:ext uri="{9D8B030D-6E8A-4147-A177-3AD203B41FA5}">
                      <a16:colId xmlns:a16="http://schemas.microsoft.com/office/drawing/2014/main" val="2130698719"/>
                    </a:ext>
                  </a:extLst>
                </a:gridCol>
                <a:gridCol w="1343509">
                  <a:extLst>
                    <a:ext uri="{9D8B030D-6E8A-4147-A177-3AD203B41FA5}">
                      <a16:colId xmlns:a16="http://schemas.microsoft.com/office/drawing/2014/main" val="3631409664"/>
                    </a:ext>
                  </a:extLst>
                </a:gridCol>
                <a:gridCol w="1325105">
                  <a:extLst>
                    <a:ext uri="{9D8B030D-6E8A-4147-A177-3AD203B41FA5}">
                      <a16:colId xmlns:a16="http://schemas.microsoft.com/office/drawing/2014/main" val="4167881352"/>
                    </a:ext>
                  </a:extLst>
                </a:gridCol>
                <a:gridCol w="1509147">
                  <a:extLst>
                    <a:ext uri="{9D8B030D-6E8A-4147-A177-3AD203B41FA5}">
                      <a16:colId xmlns:a16="http://schemas.microsoft.com/office/drawing/2014/main" val="4032431811"/>
                    </a:ext>
                  </a:extLst>
                </a:gridCol>
                <a:gridCol w="1352711">
                  <a:extLst>
                    <a:ext uri="{9D8B030D-6E8A-4147-A177-3AD203B41FA5}">
                      <a16:colId xmlns:a16="http://schemas.microsoft.com/office/drawing/2014/main" val="3143883354"/>
                    </a:ext>
                  </a:extLst>
                </a:gridCol>
                <a:gridCol w="1453935">
                  <a:extLst>
                    <a:ext uri="{9D8B030D-6E8A-4147-A177-3AD203B41FA5}">
                      <a16:colId xmlns:a16="http://schemas.microsoft.com/office/drawing/2014/main" val="1180707582"/>
                    </a:ext>
                  </a:extLst>
                </a:gridCol>
                <a:gridCol w="1180172">
                  <a:extLst>
                    <a:ext uri="{9D8B030D-6E8A-4147-A177-3AD203B41FA5}">
                      <a16:colId xmlns:a16="http://schemas.microsoft.com/office/drawing/2014/main" val="1797186904"/>
                    </a:ext>
                  </a:extLst>
                </a:gridCol>
              </a:tblGrid>
              <a:tr h="0">
                <a:tc>
                  <a:txBody>
                    <a:bodyPr/>
                    <a:lstStyle/>
                    <a:p>
                      <a:pPr algn="just" fontAlgn="base">
                        <a:lnSpc>
                          <a:spcPct val="115000"/>
                        </a:lnSpc>
                      </a:pPr>
                      <a:r>
                        <a:rPr lang="vi-VN" sz="2800" b="1">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base">
                        <a:lnSpc>
                          <a:spcPct val="115000"/>
                        </a:lnSpc>
                      </a:pPr>
                      <a:r>
                        <a:rPr lang="vi-VN" sz="2800" b="1">
                          <a:effectLst/>
                          <a:latin typeface="Times New Roman" panose="02020603050405020304" pitchFamily="18" charset="0"/>
                          <a:ea typeface="Times New Roman" panose="02020603050405020304" pitchFamily="18" charset="0"/>
                          <a:cs typeface="Times New Roman" panose="02020603050405020304" pitchFamily="18" charset="0"/>
                        </a:rPr>
                        <a:t>2</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base">
                        <a:lnSpc>
                          <a:spcPct val="115000"/>
                        </a:lnSpc>
                      </a:pPr>
                      <a:r>
                        <a:rPr lang="vi-VN" sz="2800" b="1">
                          <a:effectLst/>
                          <a:latin typeface="Times New Roman" panose="02020603050405020304" pitchFamily="18" charset="0"/>
                          <a:ea typeface="Times New Roman" panose="02020603050405020304" pitchFamily="18" charset="0"/>
                          <a:cs typeface="Times New Roman" panose="02020603050405020304" pitchFamily="18" charset="0"/>
                        </a:rPr>
                        <a:t>3</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base">
                        <a:lnSpc>
                          <a:spcPct val="115000"/>
                        </a:lnSpc>
                      </a:pPr>
                      <a:r>
                        <a:rPr lang="vi-VN" sz="2800" b="1">
                          <a:effectLst/>
                          <a:latin typeface="Times New Roman" panose="02020603050405020304" pitchFamily="18" charset="0"/>
                          <a:ea typeface="Times New Roman" panose="02020603050405020304" pitchFamily="18" charset="0"/>
                          <a:cs typeface="Times New Roman" panose="02020603050405020304" pitchFamily="18" charset="0"/>
                        </a:rPr>
                        <a:t>4</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base">
                        <a:lnSpc>
                          <a:spcPct val="115000"/>
                        </a:lnSpc>
                      </a:pPr>
                      <a:r>
                        <a:rPr lang="vi-VN" sz="2800" b="1">
                          <a:effectLst/>
                          <a:latin typeface="Times New Roman" panose="02020603050405020304" pitchFamily="18" charset="0"/>
                          <a:ea typeface="Times New Roman" panose="02020603050405020304" pitchFamily="18" charset="0"/>
                          <a:cs typeface="Times New Roman" panose="02020603050405020304" pitchFamily="18" charset="0"/>
                        </a:rPr>
                        <a:t>5</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base">
                        <a:lnSpc>
                          <a:spcPct val="115000"/>
                        </a:lnSpc>
                      </a:pPr>
                      <a:r>
                        <a:rPr lang="vi-VN" sz="2800" b="1">
                          <a:effectLst/>
                          <a:latin typeface="Times New Roman" panose="02020603050405020304" pitchFamily="18" charset="0"/>
                          <a:ea typeface="Times New Roman" panose="02020603050405020304" pitchFamily="18" charset="0"/>
                          <a:cs typeface="Times New Roman" panose="02020603050405020304" pitchFamily="18" charset="0"/>
                        </a:rPr>
                        <a:t>6</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base">
                        <a:lnSpc>
                          <a:spcPct val="115000"/>
                        </a:lnSpc>
                      </a:pPr>
                      <a:r>
                        <a:rPr lang="vi-VN" sz="2800" b="1">
                          <a:effectLst/>
                          <a:latin typeface="Times New Roman" panose="02020603050405020304" pitchFamily="18" charset="0"/>
                          <a:ea typeface="Times New Roman" panose="02020603050405020304" pitchFamily="18" charset="0"/>
                          <a:cs typeface="Times New Roman" panose="02020603050405020304" pitchFamily="18" charset="0"/>
                        </a:rPr>
                        <a:t>7</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base">
                        <a:lnSpc>
                          <a:spcPct val="115000"/>
                        </a:lnSpc>
                      </a:pPr>
                      <a:r>
                        <a:rPr lang="en-US" sz="2800" b="1">
                          <a:effectLst/>
                          <a:latin typeface="Times New Roman" panose="02020603050405020304" pitchFamily="18" charset="0"/>
                          <a:ea typeface="Times New Roman" panose="02020603050405020304" pitchFamily="18" charset="0"/>
                          <a:cs typeface="Times New Roman" panose="02020603050405020304" pitchFamily="18" charset="0"/>
                        </a:rPr>
                        <a:t>8</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23565727"/>
                  </a:ext>
                </a:extLst>
              </a:tr>
              <a:tr h="0">
                <a:tc>
                  <a:txBody>
                    <a:bodyPr/>
                    <a:lstStyle/>
                    <a:p>
                      <a:pPr algn="just" fontAlgn="base">
                        <a:lnSpc>
                          <a:spcPct val="115000"/>
                        </a:lnSpc>
                      </a:pPr>
                      <a:r>
                        <a:rPr lang="en-US" sz="2800" b="1">
                          <a:effectLst/>
                          <a:latin typeface="Times New Roman" panose="02020603050405020304" pitchFamily="18" charset="0"/>
                          <a:ea typeface="Times New Roman" panose="02020603050405020304" pitchFamily="18" charset="0"/>
                          <a:cs typeface="Times New Roman" panose="02020603050405020304" pitchFamily="18" charset="0"/>
                        </a:rPr>
                        <a:t>A</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base">
                        <a:lnSpc>
                          <a:spcPct val="115000"/>
                        </a:lnSpc>
                      </a:pPr>
                      <a:r>
                        <a:rPr lang="en-US" sz="2800" b="1">
                          <a:effectLst/>
                          <a:latin typeface="Times New Roman" panose="02020603050405020304" pitchFamily="18" charset="0"/>
                          <a:ea typeface="Times New Roman" panose="02020603050405020304" pitchFamily="18" charset="0"/>
                          <a:cs typeface="Times New Roman" panose="02020603050405020304" pitchFamily="18" charset="0"/>
                        </a:rPr>
                        <a:t>C</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base">
                        <a:lnSpc>
                          <a:spcPct val="115000"/>
                        </a:lnSpc>
                      </a:pPr>
                      <a:r>
                        <a:rPr lang="en-US" sz="2800" b="1">
                          <a:effectLst/>
                          <a:latin typeface="Times New Roman" panose="02020603050405020304" pitchFamily="18" charset="0"/>
                          <a:ea typeface="Times New Roman" panose="02020603050405020304" pitchFamily="18" charset="0"/>
                          <a:cs typeface="Times New Roman" panose="02020603050405020304" pitchFamily="18" charset="0"/>
                        </a:rPr>
                        <a:t>A</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base">
                        <a:lnSpc>
                          <a:spcPct val="115000"/>
                        </a:lnSpc>
                      </a:pPr>
                      <a:r>
                        <a:rPr lang="en-US" sz="2800" b="1">
                          <a:effectLst/>
                          <a:latin typeface="Times New Roman" panose="02020603050405020304" pitchFamily="18" charset="0"/>
                          <a:ea typeface="Times New Roman" panose="02020603050405020304" pitchFamily="18" charset="0"/>
                          <a:cs typeface="Times New Roman" panose="02020603050405020304" pitchFamily="18" charset="0"/>
                        </a:rPr>
                        <a:t>B</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base">
                        <a:lnSpc>
                          <a:spcPct val="115000"/>
                        </a:lnSpc>
                      </a:pPr>
                      <a:r>
                        <a:rPr lang="en-US" sz="2800" b="1">
                          <a:effectLst/>
                          <a:latin typeface="Times New Roman" panose="02020603050405020304" pitchFamily="18" charset="0"/>
                          <a:ea typeface="Times New Roman" panose="02020603050405020304" pitchFamily="18" charset="0"/>
                          <a:cs typeface="Times New Roman" panose="02020603050405020304" pitchFamily="18" charset="0"/>
                        </a:rPr>
                        <a:t>A</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base">
                        <a:lnSpc>
                          <a:spcPct val="115000"/>
                        </a:lnSpc>
                      </a:pPr>
                      <a:r>
                        <a:rPr lang="en-US" sz="2800" b="1">
                          <a:effectLst/>
                          <a:latin typeface="Times New Roman" panose="02020603050405020304" pitchFamily="18" charset="0"/>
                          <a:ea typeface="Times New Roman" panose="02020603050405020304" pitchFamily="18" charset="0"/>
                          <a:cs typeface="Times New Roman" panose="02020603050405020304" pitchFamily="18" charset="0"/>
                        </a:rPr>
                        <a:t>D</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base">
                        <a:lnSpc>
                          <a:spcPct val="115000"/>
                        </a:lnSpc>
                      </a:pPr>
                      <a:r>
                        <a:rPr lang="en-US" sz="2800" b="1">
                          <a:effectLst/>
                          <a:latin typeface="Times New Roman" panose="02020603050405020304" pitchFamily="18" charset="0"/>
                          <a:ea typeface="Times New Roman" panose="02020603050405020304" pitchFamily="18" charset="0"/>
                          <a:cs typeface="Times New Roman" panose="02020603050405020304" pitchFamily="18" charset="0"/>
                        </a:rPr>
                        <a:t>D</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base">
                        <a:lnSpc>
                          <a:spcPct val="115000"/>
                        </a:lnSpc>
                      </a:pPr>
                      <a:r>
                        <a:rPr lang="en-US" sz="2800" b="1">
                          <a:effectLst/>
                          <a:latin typeface="Times New Roman" panose="02020603050405020304" pitchFamily="18" charset="0"/>
                          <a:ea typeface="Times New Roman" panose="02020603050405020304" pitchFamily="18" charset="0"/>
                          <a:cs typeface="Times New Roman" panose="02020603050405020304" pitchFamily="18" charset="0"/>
                        </a:rPr>
                        <a:t>A</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59117953"/>
                  </a:ext>
                </a:extLst>
              </a:tr>
            </a:tbl>
          </a:graphicData>
        </a:graphic>
      </p:graphicFrame>
      <p:graphicFrame>
        <p:nvGraphicFramePr>
          <p:cNvPr id="5" name="Table 4">
            <a:extLst>
              <a:ext uri="{FF2B5EF4-FFF2-40B4-BE49-F238E27FC236}">
                <a16:creationId xmlns:a16="http://schemas.microsoft.com/office/drawing/2014/main" id="{AEA54CD8-33F4-EC98-EAD5-A0DD92A4044B}"/>
              </a:ext>
            </a:extLst>
          </p:cNvPr>
          <p:cNvGraphicFramePr>
            <a:graphicFrameLocks noGrp="1"/>
          </p:cNvGraphicFramePr>
          <p:nvPr>
            <p:extLst>
              <p:ext uri="{D42A27DB-BD31-4B8C-83A1-F6EECF244321}">
                <p14:modId xmlns:p14="http://schemas.microsoft.com/office/powerpoint/2010/main" val="4106644299"/>
              </p:ext>
            </p:extLst>
          </p:nvPr>
        </p:nvGraphicFramePr>
        <p:xfrm>
          <a:off x="660400" y="1969951"/>
          <a:ext cx="10858500" cy="4389120"/>
        </p:xfrm>
        <a:graphic>
          <a:graphicData uri="http://schemas.openxmlformats.org/drawingml/2006/table">
            <a:tbl>
              <a:tblPr firstRow="1" firstCol="1" bandRow="1"/>
              <a:tblGrid>
                <a:gridCol w="1477729">
                  <a:extLst>
                    <a:ext uri="{9D8B030D-6E8A-4147-A177-3AD203B41FA5}">
                      <a16:colId xmlns:a16="http://schemas.microsoft.com/office/drawing/2014/main" val="3809893002"/>
                    </a:ext>
                  </a:extLst>
                </a:gridCol>
                <a:gridCol w="9380771">
                  <a:extLst>
                    <a:ext uri="{9D8B030D-6E8A-4147-A177-3AD203B41FA5}">
                      <a16:colId xmlns:a16="http://schemas.microsoft.com/office/drawing/2014/main" val="968821245"/>
                    </a:ext>
                  </a:extLst>
                </a:gridCol>
              </a:tblGrid>
              <a:tr h="0">
                <a:tc>
                  <a:txBody>
                    <a:bodyPr/>
                    <a:lstStyle/>
                    <a:p>
                      <a:pPr algn="just" fontAlgn="base">
                        <a:lnSpc>
                          <a:spcPct val="100000"/>
                        </a:lnSpc>
                      </a:pPr>
                      <a:r>
                        <a:rPr lang="vi-VN" sz="2400" b="1">
                          <a:effectLst/>
                          <a:latin typeface="Times New Roman" panose="02020603050405020304" pitchFamily="18" charset="0"/>
                          <a:ea typeface="Times New Roman" panose="02020603050405020304" pitchFamily="18" charset="0"/>
                          <a:cs typeface="Times New Roman" panose="02020603050405020304" pitchFamily="18" charset="0"/>
                        </a:rPr>
                        <a:t>9</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71755" algn="just">
                        <a:lnSpc>
                          <a:spcPct val="100000"/>
                        </a:lnSpc>
                      </a:pPr>
                      <a:r>
                        <a:rPr lang="en-US" sz="2400">
                          <a:effectLst/>
                          <a:latin typeface="Times New Roman" panose="02020603050405020304" pitchFamily="18" charset="0"/>
                          <a:ea typeface="Times New Roman" panose="02020603050405020304" pitchFamily="18" charset="0"/>
                          <a:cs typeface="Times New Roman" panose="02020603050405020304" pitchFamily="18" charset="0"/>
                        </a:rPr>
                        <a:t>- Hiện tượng nước biển dâng là hiện tượng tự nhiên nhưng nguyên nhân lại do con người gây ra. Theo văn bản, “sự ra đời của các cuộc cách mạng công nghiệp đã khiến cho Trái Đất ấm dần lên. Kéo theo đó là mực nước biển toàn cầu bắt đầu tăng với tốc độ ngày càng nhanh hơn do nhiều nguyên nhân khác nhau: băng tan, dãn nở của nước và các thay đổi trong hệ thống khi hậu Trái Đất”.</a:t>
                      </a:r>
                    </a:p>
                    <a:p>
                      <a:pPr marR="71755" algn="just">
                        <a:lnSpc>
                          <a:spcPct val="100000"/>
                        </a:lnSpc>
                      </a:pPr>
                      <a:r>
                        <a:rPr lang="en-US" sz="2400">
                          <a:effectLst/>
                          <a:latin typeface="Times New Roman" panose="02020603050405020304" pitchFamily="18" charset="0"/>
                          <a:ea typeface="Times New Roman" panose="02020603050405020304" pitchFamily="18" charset="0"/>
                          <a:cs typeface="Times New Roman" panose="02020603050405020304" pitchFamily="18" charset="0"/>
                        </a:rPr>
                        <a:t>- Tốc độ dâng của nước biển do biến đổi khí hậu ngày càng ra tăng, gây thiệt hại cho kinh tế toàn cầu hàng ngàn tỉ đô la Mỹ với nhiều hệ lụy về phát triển.</a:t>
                      </a:r>
                    </a:p>
                    <a:p>
                      <a:pPr marR="71755" algn="just">
                        <a:lnSpc>
                          <a:spcPct val="100000"/>
                        </a:lnSpc>
                      </a:pPr>
                      <a:r>
                        <a:rPr lang="en-US" sz="2400">
                          <a:effectLst/>
                          <a:latin typeface="Times New Roman" panose="02020603050405020304" pitchFamily="18" charset="0"/>
                          <a:ea typeface="Times New Roman" panose="02020603050405020304" pitchFamily="18" charset="0"/>
                          <a:cs typeface="Times New Roman" panose="02020603050405020304" pitchFamily="18" charset="0"/>
                        </a:rPr>
                        <a:t>- Song nhu cầu phát triển của cuộc cách mạng công nghiệp vẫn tiếp diễn và cần thiết. Vì thế, tìm cách thích ứng một cách hiệu quả là một bài toán khó nhất mà loài người chúng ta cần hợp tác giải quyết trong thế kỉ này.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59713417"/>
                  </a:ext>
                </a:extLst>
              </a:tr>
            </a:tbl>
          </a:graphicData>
        </a:graphic>
      </p:graphicFrame>
    </p:spTree>
    <p:extLst>
      <p:ext uri="{BB962C8B-B14F-4D97-AF65-F5344CB8AC3E}">
        <p14:creationId xmlns:p14="http://schemas.microsoft.com/office/powerpoint/2010/main" val="3165110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DC976DF6-0A23-894A-5D19-7653DA76EF41}"/>
              </a:ext>
            </a:extLst>
          </p:cNvPr>
          <p:cNvGraphicFramePr>
            <a:graphicFrameLocks noGrp="1"/>
          </p:cNvGraphicFramePr>
          <p:nvPr>
            <p:extLst>
              <p:ext uri="{D42A27DB-BD31-4B8C-83A1-F6EECF244321}">
                <p14:modId xmlns:p14="http://schemas.microsoft.com/office/powerpoint/2010/main" val="1468089132"/>
              </p:ext>
            </p:extLst>
          </p:nvPr>
        </p:nvGraphicFramePr>
        <p:xfrm>
          <a:off x="660400" y="877062"/>
          <a:ext cx="10858500" cy="5358638"/>
        </p:xfrm>
        <a:graphic>
          <a:graphicData uri="http://schemas.openxmlformats.org/drawingml/2006/table">
            <a:tbl>
              <a:tblPr firstRow="1" firstCol="1" bandRow="1"/>
              <a:tblGrid>
                <a:gridCol w="1477729">
                  <a:extLst>
                    <a:ext uri="{9D8B030D-6E8A-4147-A177-3AD203B41FA5}">
                      <a16:colId xmlns:a16="http://schemas.microsoft.com/office/drawing/2014/main" val="1447309744"/>
                    </a:ext>
                  </a:extLst>
                </a:gridCol>
                <a:gridCol w="9380771">
                  <a:extLst>
                    <a:ext uri="{9D8B030D-6E8A-4147-A177-3AD203B41FA5}">
                      <a16:colId xmlns:a16="http://schemas.microsoft.com/office/drawing/2014/main" val="4007600044"/>
                    </a:ext>
                  </a:extLst>
                </a:gridCol>
              </a:tblGrid>
              <a:tr h="4351337">
                <a:tc>
                  <a:txBody>
                    <a:bodyPr/>
                    <a:lstStyle/>
                    <a:p>
                      <a:pPr algn="ctr" fontAlgn="base">
                        <a:lnSpc>
                          <a:spcPct val="115000"/>
                        </a:lnSpc>
                      </a:pPr>
                      <a:r>
                        <a:rPr lang="vi-VN" sz="2800" b="1">
                          <a:effectLst/>
                          <a:latin typeface="Times New Roman" panose="02020603050405020304" pitchFamily="18" charset="0"/>
                          <a:ea typeface="Times New Roman" panose="02020603050405020304" pitchFamily="18" charset="0"/>
                          <a:cs typeface="Times New Roman" panose="02020603050405020304" pitchFamily="18" charset="0"/>
                        </a:rPr>
                        <a:t>10</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757" marR="547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pPr>
                      <a:r>
                        <a:rPr lang="en-US" sz="2800" b="1">
                          <a:effectLst/>
                          <a:latin typeface="Times New Roman" panose="02020603050405020304" pitchFamily="18" charset="0"/>
                          <a:ea typeface="Times New Roman" panose="02020603050405020304" pitchFamily="18" charset="0"/>
                          <a:cs typeface="Times New Roman" panose="02020603050405020304" pitchFamily="18" charset="0"/>
                        </a:rPr>
                        <a:t>* Hình thức:</a:t>
                      </a: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a:effectLst/>
                          <a:latin typeface="Times New Roman" panose="02020603050405020304" pitchFamily="18" charset="0"/>
                          <a:ea typeface="Calibri" panose="020F0502020204030204" pitchFamily="34" charset="0"/>
                          <a:cs typeface="Times New Roman" panose="02020603050405020304" pitchFamily="18" charset="0"/>
                        </a:rPr>
                        <a:t>Đảm bảo hình thức và dung lượng của đoạn văn (</a:t>
                      </a:r>
                      <a:r>
                        <a:rPr lang="en-US" sz="2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văn 8 đến 10 câu)</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pPr>
                      <a:r>
                        <a:rPr lang="en-US" sz="2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Nội dung:</a:t>
                      </a:r>
                      <a:r>
                        <a:rPr lang="en-US" sz="2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Những việc cần làm của mỗi người để chung tay cùng với xã hội giảm thiểu những tác động tiêu cực của biến đổi khí hậu, bảo vệ môi trường sống tốt đẹp hơn: </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pPr>
                      <a:r>
                        <a:rPr lang="en-US" sz="2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Mỗi cá nhân đều có thể thiết lập những thói quen tốt, thực hiện các biện pháp dù nhỏ nhưng có tác động tích cực đến môi trường và nhận thức của những người xung quanh. </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pPr>
                      <a:r>
                        <a:rPr lang="en-US" sz="2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Chúng ta nên dụng năng lượng sạch, trồng nhiều cây xanh, tắt các thiết bị điện khi không sử dụng, không sử dụng túi nilon, đạp xe, thu gom rác thải biển... </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757" marR="547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73483562"/>
                  </a:ext>
                </a:extLst>
              </a:tr>
            </a:tbl>
          </a:graphicData>
        </a:graphic>
      </p:graphicFrame>
    </p:spTree>
    <p:extLst>
      <p:ext uri="{BB962C8B-B14F-4D97-AF65-F5344CB8AC3E}">
        <p14:creationId xmlns:p14="http://schemas.microsoft.com/office/powerpoint/2010/main" val="62393046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DC976DF6-0A23-894A-5D19-7653DA76EF41}"/>
              </a:ext>
            </a:extLst>
          </p:cNvPr>
          <p:cNvGraphicFramePr>
            <a:graphicFrameLocks noGrp="1"/>
          </p:cNvGraphicFramePr>
          <p:nvPr>
            <p:extLst>
              <p:ext uri="{D42A27DB-BD31-4B8C-83A1-F6EECF244321}">
                <p14:modId xmlns:p14="http://schemas.microsoft.com/office/powerpoint/2010/main" val="458550154"/>
              </p:ext>
            </p:extLst>
          </p:nvPr>
        </p:nvGraphicFramePr>
        <p:xfrm>
          <a:off x="660399" y="355754"/>
          <a:ext cx="10858500" cy="5974080"/>
        </p:xfrm>
        <a:graphic>
          <a:graphicData uri="http://schemas.openxmlformats.org/drawingml/2006/table">
            <a:tbl>
              <a:tblPr firstRow="1" firstCol="1" bandRow="1"/>
              <a:tblGrid>
                <a:gridCol w="1477729">
                  <a:extLst>
                    <a:ext uri="{9D8B030D-6E8A-4147-A177-3AD203B41FA5}">
                      <a16:colId xmlns:a16="http://schemas.microsoft.com/office/drawing/2014/main" val="1447309744"/>
                    </a:ext>
                  </a:extLst>
                </a:gridCol>
                <a:gridCol w="9380771">
                  <a:extLst>
                    <a:ext uri="{9D8B030D-6E8A-4147-A177-3AD203B41FA5}">
                      <a16:colId xmlns:a16="http://schemas.microsoft.com/office/drawing/2014/main" val="4007600044"/>
                    </a:ext>
                  </a:extLst>
                </a:gridCol>
              </a:tblGrid>
              <a:tr h="4351337">
                <a:tc>
                  <a:txBody>
                    <a:bodyPr/>
                    <a:lstStyle/>
                    <a:p>
                      <a:pPr algn="ctr" fontAlgn="base">
                        <a:lnSpc>
                          <a:spcPct val="100000"/>
                        </a:lnSpc>
                      </a:pPr>
                      <a:r>
                        <a:rPr lang="vi-VN" sz="2800" b="1">
                          <a:effectLst/>
                          <a:latin typeface="Times New Roman" panose="02020603050405020304" pitchFamily="18" charset="0"/>
                          <a:ea typeface="Times New Roman" panose="02020603050405020304" pitchFamily="18" charset="0"/>
                          <a:cs typeface="Times New Roman" panose="02020603050405020304" pitchFamily="18" charset="0"/>
                        </a:rPr>
                        <a:t>10</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757" marR="547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pPr>
                      <a:r>
                        <a:rPr lang="en-US" sz="2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Cần tuyên truyền bạn bè, người thân nâng cao ý thức bảo vệ môi trường, chung tay ứng phó biến đổi khí hậu. </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00000"/>
                        </a:lnSpc>
                      </a:pPr>
                      <a:r>
                        <a:rPr lang="en-US" sz="2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Hãy tham gia nhiều các cuộc thi về bảo vệ môi trường, ứng phó biến đổi khí hậu, tạo cơ hội để giao lưu, học hỏi, nâng cao nhận thức về môi trường. Đây là cơ hội tốt để mỗi chúng ta phát huy khả năng sáng tạo, tìm ra các phát kiến hữu ích, chung tay cùng các Ban, bộ ngành, chính quyền địa phương đưa các giải pháp áp dụng tình hình thực tế tại địa phương, qua đó nâng cao chất lượng sống, cải thiện môi trường sống địa phương, góp phần vào công cuộc ứng phó biến đổi khí hậu toàn cầu.</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00000"/>
                        </a:lnSpc>
                      </a:pPr>
                      <a:r>
                        <a:rPr lang="en-US" sz="2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Bài học nhận thức và hành động: mỗi người hãy rèn lối sống lành mạnh, thói quen tốt, thân thiện với môi trường chính là góp phần làm giảm thiểu những tác động tiêu cực của biến đổi khí hậu, bảo vệ môi trường sống tốt đẹp hơn.</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757" marR="547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73483562"/>
                  </a:ext>
                </a:extLst>
              </a:tr>
            </a:tbl>
          </a:graphicData>
        </a:graphic>
      </p:graphicFrame>
    </p:spTree>
    <p:extLst>
      <p:ext uri="{BB962C8B-B14F-4D97-AF65-F5344CB8AC3E}">
        <p14:creationId xmlns:p14="http://schemas.microsoft.com/office/powerpoint/2010/main" val="371116413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580958E-9EB4-B810-A7A2-BC77EB64B324}"/>
              </a:ext>
            </a:extLst>
          </p:cNvPr>
          <p:cNvSpPr txBox="1"/>
          <p:nvPr/>
        </p:nvSpPr>
        <p:spPr>
          <a:xfrm>
            <a:off x="660400" y="851467"/>
            <a:ext cx="10990826" cy="5155066"/>
          </a:xfrm>
          <a:prstGeom prst="rect">
            <a:avLst/>
          </a:prstGeom>
          <a:noFill/>
        </p:spPr>
        <p:txBody>
          <a:bodyPr wrap="square">
            <a:spAutoFit/>
          </a:bodyPr>
          <a:lstStyle/>
          <a:p>
            <a:pPr algn="ctr">
              <a:lnSpc>
                <a:spcPct val="115000"/>
              </a:lnSpc>
            </a:pPr>
            <a:r>
              <a:rPr lang="en-US" sz="2400" b="1" spc="-20">
                <a:effectLst/>
                <a:latin typeface="Times New Roman" panose="02020603050405020304" pitchFamily="18" charset="0"/>
                <a:ea typeface="Times New Roman" panose="02020603050405020304" pitchFamily="18" charset="0"/>
              </a:rPr>
              <a:t>ĐỀ SỐ 3</a:t>
            </a:r>
            <a:endParaRPr lang="en-US" sz="2400">
              <a:effectLst/>
              <a:latin typeface="Times New Roman" panose="02020603050405020304" pitchFamily="18" charset="0"/>
              <a:ea typeface="Times New Roman" panose="02020603050405020304" pitchFamily="18" charset="0"/>
            </a:endParaRPr>
          </a:p>
          <a:p>
            <a:pPr>
              <a:lnSpc>
                <a:spcPct val="115000"/>
              </a:lnSpc>
            </a:pPr>
            <a:r>
              <a:rPr lang="en-US" sz="2400" b="1">
                <a:effectLst/>
                <a:latin typeface="Times New Roman" panose="02020603050405020304" pitchFamily="18" charset="0"/>
                <a:ea typeface="Times New Roman" panose="02020603050405020304" pitchFamily="18" charset="0"/>
              </a:rPr>
              <a:t>Đọc văn bản “</a:t>
            </a:r>
            <a:r>
              <a:rPr lang="en-US" sz="2400" b="1" i="1">
                <a:effectLst/>
                <a:latin typeface="Times New Roman" panose="02020603050405020304" pitchFamily="18" charset="0"/>
                <a:ea typeface="Arial" panose="020B0604020202020204" pitchFamily="34" charset="0"/>
              </a:rPr>
              <a:t>Luc lụt là gì? Nguyên nhân và tác hại”</a:t>
            </a:r>
            <a:r>
              <a:rPr lang="pt-BR" sz="2400" b="1">
                <a:effectLst/>
                <a:latin typeface="Times New Roman" panose="02020603050405020304" pitchFamily="18" charset="0"/>
                <a:ea typeface="Times New Roman" panose="02020603050405020304" pitchFamily="18" charset="0"/>
              </a:rPr>
              <a:t> (Theo Mơ Kiêu) SGK từ trang 70 đến trang 73 và thực hiện các yêu cầu sau:</a:t>
            </a:r>
            <a:endParaRPr lang="en-US" sz="2400">
              <a:effectLst/>
              <a:latin typeface="Times New Roman" panose="02020603050405020304" pitchFamily="18" charset="0"/>
              <a:ea typeface="Times New Roman" panose="02020603050405020304" pitchFamily="18" charset="0"/>
            </a:endParaRPr>
          </a:p>
          <a:p>
            <a:pPr>
              <a:lnSpc>
                <a:spcPct val="115000"/>
              </a:lnSpc>
            </a:pPr>
            <a:r>
              <a:rPr lang="pt-BR" sz="2400" b="1">
                <a:effectLst/>
                <a:latin typeface="Times New Roman" panose="02020603050405020304" pitchFamily="18" charset="0"/>
                <a:ea typeface="Times New Roman" panose="02020603050405020304" pitchFamily="18" charset="0"/>
              </a:rPr>
              <a:t>Chọn phương án trả lời đúng cho mỗi câu hỏi (từ câu 1 đến câu 8)</a:t>
            </a:r>
            <a:endParaRPr lang="en-US" sz="2400">
              <a:effectLst/>
              <a:latin typeface="Times New Roman" panose="02020603050405020304" pitchFamily="18" charset="0"/>
              <a:ea typeface="Times New Roman" panose="02020603050405020304" pitchFamily="18" charset="0"/>
            </a:endParaRPr>
          </a:p>
          <a:p>
            <a:pPr>
              <a:lnSpc>
                <a:spcPct val="115000"/>
              </a:lnSpc>
              <a:tabLst>
                <a:tab pos="400050" algn="l"/>
              </a:tabLst>
            </a:pPr>
            <a:r>
              <a:rPr lang="vi-VN" sz="2400" b="1">
                <a:effectLst/>
                <a:latin typeface="Times New Roman" panose="02020603050405020304" pitchFamily="18" charset="0"/>
                <a:ea typeface="Times New Roman" panose="02020603050405020304" pitchFamily="18" charset="0"/>
              </a:rPr>
              <a:t>Câu 1: </a:t>
            </a:r>
            <a:r>
              <a:rPr lang="vi-VN" sz="2400">
                <a:effectLst/>
                <a:latin typeface="Times New Roman" panose="02020603050405020304" pitchFamily="18" charset="0"/>
                <a:ea typeface="Times New Roman" panose="02020603050405020304" pitchFamily="18" charset="0"/>
              </a:rPr>
              <a:t>Xác định phương thức biểu đạt chính của văn bản trên:</a:t>
            </a:r>
            <a:endParaRPr lang="en-US" sz="2400">
              <a:effectLst/>
              <a:latin typeface="Times New Roman" panose="02020603050405020304" pitchFamily="18" charset="0"/>
              <a:ea typeface="Times New Roman" panose="02020603050405020304" pitchFamily="18" charset="0"/>
            </a:endParaRPr>
          </a:p>
          <a:p>
            <a:pPr>
              <a:lnSpc>
                <a:spcPct val="115000"/>
              </a:lnSpc>
              <a:tabLst>
                <a:tab pos="400050" algn="l"/>
              </a:tabLst>
            </a:pPr>
            <a:r>
              <a:rPr lang="vi-VN" sz="2400">
                <a:effectLst/>
                <a:latin typeface="Times New Roman" panose="02020603050405020304" pitchFamily="18" charset="0"/>
                <a:ea typeface="Times New Roman" panose="02020603050405020304" pitchFamily="18" charset="0"/>
              </a:rPr>
              <a:t>A. Tự sự                                               B. Miêu tả</a:t>
            </a:r>
            <a:endParaRPr lang="en-US" sz="2400">
              <a:effectLst/>
              <a:latin typeface="Times New Roman" panose="02020603050405020304" pitchFamily="18" charset="0"/>
              <a:ea typeface="Times New Roman" panose="02020603050405020304" pitchFamily="18" charset="0"/>
            </a:endParaRPr>
          </a:p>
          <a:p>
            <a:pPr>
              <a:lnSpc>
                <a:spcPct val="115000"/>
              </a:lnSpc>
              <a:tabLst>
                <a:tab pos="400050" algn="l"/>
              </a:tabLst>
            </a:pPr>
            <a:r>
              <a:rPr lang="vi-VN" sz="2400">
                <a:effectLst/>
                <a:latin typeface="Times New Roman" panose="02020603050405020304" pitchFamily="18" charset="0"/>
                <a:ea typeface="Times New Roman" panose="02020603050405020304" pitchFamily="18" charset="0"/>
              </a:rPr>
              <a:t>C. Nghị luận                                         D. Thuyết minh</a:t>
            </a:r>
            <a:endParaRPr lang="en-US" sz="2400">
              <a:effectLst/>
              <a:latin typeface="Times New Roman" panose="02020603050405020304" pitchFamily="18" charset="0"/>
              <a:ea typeface="Times New Roman" panose="02020603050405020304" pitchFamily="18" charset="0"/>
            </a:endParaRPr>
          </a:p>
          <a:p>
            <a:pPr>
              <a:lnSpc>
                <a:spcPct val="115000"/>
              </a:lnSpc>
            </a:pPr>
            <a:r>
              <a:rPr lang="vi-VN" sz="2400" b="1">
                <a:effectLst/>
                <a:latin typeface="Times New Roman" panose="02020603050405020304" pitchFamily="18" charset="0"/>
                <a:ea typeface="Times New Roman" panose="02020603050405020304" pitchFamily="18" charset="0"/>
              </a:rPr>
              <a:t>Câu 2: </a:t>
            </a:r>
            <a:r>
              <a:rPr lang="vi-VN" sz="2400">
                <a:effectLst/>
                <a:latin typeface="Times New Roman" panose="02020603050405020304" pitchFamily="18" charset="0"/>
                <a:ea typeface="Times New Roman" panose="02020603050405020304" pitchFamily="18" charset="0"/>
              </a:rPr>
              <a:t>Xác định thông tin cơ bản của VB:</a:t>
            </a:r>
            <a:endParaRPr lang="en-US" sz="2400">
              <a:effectLst/>
              <a:latin typeface="Times New Roman" panose="02020603050405020304" pitchFamily="18" charset="0"/>
              <a:ea typeface="Times New Roman" panose="02020603050405020304" pitchFamily="18" charset="0"/>
            </a:endParaRPr>
          </a:p>
          <a:p>
            <a:pPr algn="just">
              <a:lnSpc>
                <a:spcPct val="115000"/>
              </a:lnSpc>
            </a:pPr>
            <a:r>
              <a:rPr lang="en-US" sz="2400">
                <a:effectLst/>
                <a:latin typeface="Times New Roman" panose="02020603050405020304" pitchFamily="18" charset="0"/>
                <a:ea typeface="Times New Roman" panose="02020603050405020304" pitchFamily="18" charset="0"/>
              </a:rPr>
              <a:t>A. </a:t>
            </a:r>
            <a:r>
              <a:rPr lang="vi-VN" sz="2400">
                <a:effectLst/>
                <a:latin typeface="Times New Roman" panose="02020603050405020304" pitchFamily="18" charset="0"/>
                <a:ea typeface="Times New Roman" panose="02020603050405020304" pitchFamily="18" charset="0"/>
              </a:rPr>
              <a:t>Giải thích hiện tượng lũ lụt, tác hại và nguyên nhân của hiện tượng lũ lụt</a:t>
            </a:r>
            <a:r>
              <a:rPr lang="en-US" sz="2400">
                <a:effectLst/>
                <a:latin typeface="Times New Roman" panose="02020603050405020304" pitchFamily="18" charset="0"/>
                <a:ea typeface="Times New Roman" panose="02020603050405020304" pitchFamily="18" charset="0"/>
              </a:rPr>
              <a:t>.</a:t>
            </a:r>
          </a:p>
          <a:p>
            <a:pPr algn="just">
              <a:lnSpc>
                <a:spcPct val="115000"/>
              </a:lnSpc>
            </a:pPr>
            <a:r>
              <a:rPr lang="en-US" sz="2400">
                <a:effectLst/>
                <a:latin typeface="Times New Roman" panose="02020603050405020304" pitchFamily="18" charset="0"/>
                <a:ea typeface="Times New Roman" panose="02020603050405020304" pitchFamily="18" charset="0"/>
              </a:rPr>
              <a:t>B. </a:t>
            </a:r>
            <a:r>
              <a:rPr lang="vi-VN" sz="2400">
                <a:effectLst/>
                <a:latin typeface="Times New Roman" panose="02020603050405020304" pitchFamily="18" charset="0"/>
                <a:ea typeface="Times New Roman" panose="02020603050405020304" pitchFamily="18" charset="0"/>
              </a:rPr>
              <a:t>Giải thích hiện tượng lũ lụt, cơ chế hình thành và các biện pháp phòng tránh lũ lụt</a:t>
            </a:r>
            <a:r>
              <a:rPr lang="en-US" sz="2400">
                <a:effectLst/>
                <a:latin typeface="Times New Roman" panose="02020603050405020304" pitchFamily="18" charset="0"/>
                <a:ea typeface="Times New Roman" panose="02020603050405020304" pitchFamily="18" charset="0"/>
              </a:rPr>
              <a:t>.</a:t>
            </a:r>
          </a:p>
          <a:p>
            <a:pPr algn="just">
              <a:lnSpc>
                <a:spcPct val="115000"/>
              </a:lnSpc>
            </a:pPr>
            <a:r>
              <a:rPr lang="en-US" sz="2400">
                <a:effectLst/>
                <a:latin typeface="Times New Roman" panose="02020603050405020304" pitchFamily="18" charset="0"/>
                <a:ea typeface="Times New Roman" panose="02020603050405020304" pitchFamily="18" charset="0"/>
              </a:rPr>
              <a:t>C. </a:t>
            </a:r>
            <a:r>
              <a:rPr lang="vi-VN" sz="2400">
                <a:effectLst/>
                <a:latin typeface="Times New Roman" panose="02020603050405020304" pitchFamily="18" charset="0"/>
                <a:ea typeface="Times New Roman" panose="02020603050405020304" pitchFamily="18" charset="0"/>
              </a:rPr>
              <a:t>Giải thích hiện tượng lũ lụt, nguyên nhân, tác hại và các biện pháp phòng tránh lũ lụt.</a:t>
            </a:r>
            <a:endParaRPr lang="en-US" sz="2400">
              <a:effectLst/>
              <a:latin typeface="Times New Roman" panose="02020603050405020304" pitchFamily="18" charset="0"/>
              <a:ea typeface="Times New Roman" panose="02020603050405020304" pitchFamily="18" charset="0"/>
            </a:endParaRPr>
          </a:p>
          <a:p>
            <a:pPr algn="just">
              <a:lnSpc>
                <a:spcPct val="115000"/>
              </a:lnSpc>
            </a:pPr>
            <a:r>
              <a:rPr lang="en-US" sz="2400">
                <a:effectLst/>
                <a:latin typeface="Times New Roman" panose="02020603050405020304" pitchFamily="18" charset="0"/>
                <a:ea typeface="Times New Roman" panose="02020603050405020304" pitchFamily="18" charset="0"/>
              </a:rPr>
              <a:t>D. </a:t>
            </a:r>
            <a:r>
              <a:rPr lang="vi-VN" sz="2400">
                <a:effectLst/>
                <a:latin typeface="Times New Roman" panose="02020603050405020304" pitchFamily="18" charset="0"/>
                <a:ea typeface="Times New Roman" panose="02020603050405020304" pitchFamily="18" charset="0"/>
              </a:rPr>
              <a:t>Giải thích hiện tượng lũ lụt, nguyên nhân, tác hại và một số trận lũ lớn trong lịch sử</a:t>
            </a:r>
            <a:r>
              <a:rPr lang="en-US" sz="2400">
                <a:effectLst/>
                <a:latin typeface="Times New Roman" panose="02020603050405020304" pitchFamily="18" charset="0"/>
                <a:ea typeface="Times New Roman" panose="02020603050405020304" pitchFamily="18" charset="0"/>
              </a:rPr>
              <a:t>.</a:t>
            </a:r>
          </a:p>
        </p:txBody>
      </p:sp>
    </p:spTree>
    <p:extLst>
      <p:ext uri="{BB962C8B-B14F-4D97-AF65-F5344CB8AC3E}">
        <p14:creationId xmlns:p14="http://schemas.microsoft.com/office/powerpoint/2010/main" val="108131069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CF70C2A-D4CE-05E8-42A5-0AA2710DAB9D}"/>
              </a:ext>
            </a:extLst>
          </p:cNvPr>
          <p:cNvSpPr txBox="1"/>
          <p:nvPr/>
        </p:nvSpPr>
        <p:spPr>
          <a:xfrm>
            <a:off x="660400" y="1028700"/>
            <a:ext cx="10858500" cy="5143716"/>
          </a:xfrm>
          <a:prstGeom prst="rect">
            <a:avLst/>
          </a:prstGeom>
          <a:noFill/>
        </p:spPr>
        <p:txBody>
          <a:bodyPr wrap="square">
            <a:spAutoFit/>
          </a:bodyPr>
          <a:lstStyle/>
          <a:p>
            <a:pPr algn="just">
              <a:lnSpc>
                <a:spcPct val="115000"/>
              </a:lnSpc>
            </a:pPr>
            <a:r>
              <a:rPr lang="vi-VN" sz="3200" b="1">
                <a:effectLst/>
                <a:latin typeface="Times New Roman" panose="02020603050405020304" pitchFamily="18" charset="0"/>
                <a:ea typeface="Times New Roman" panose="02020603050405020304" pitchFamily="18" charset="0"/>
              </a:rPr>
              <a:t>Câu 3: </a:t>
            </a:r>
            <a:r>
              <a:rPr lang="vi-VN" sz="3200">
                <a:effectLst/>
                <a:latin typeface="Times New Roman" panose="02020603050405020304" pitchFamily="18" charset="0"/>
                <a:ea typeface="Times New Roman" panose="02020603050405020304" pitchFamily="18" charset="0"/>
              </a:rPr>
              <a:t>Theo văn bản, có mấy nguyên nhân gây nên hiện tượng lũ lụt</a:t>
            </a:r>
            <a:endParaRPr lang="en-US" sz="3200">
              <a:effectLst/>
              <a:latin typeface="Times New Roman" panose="02020603050405020304" pitchFamily="18" charset="0"/>
              <a:ea typeface="Times New Roman" panose="02020603050405020304" pitchFamily="18" charset="0"/>
            </a:endParaRPr>
          </a:p>
          <a:p>
            <a:pPr algn="just">
              <a:lnSpc>
                <a:spcPct val="115000"/>
              </a:lnSpc>
            </a:pPr>
            <a:r>
              <a:rPr lang="en-US" sz="3200">
                <a:effectLst/>
                <a:latin typeface="Times New Roman" panose="02020603050405020304" pitchFamily="18" charset="0"/>
                <a:ea typeface="Times New Roman" panose="02020603050405020304" pitchFamily="18" charset="0"/>
              </a:rPr>
              <a:t>A.</a:t>
            </a:r>
            <a:r>
              <a:rPr lang="vi-VN" sz="3200">
                <a:effectLst/>
                <a:latin typeface="Times New Roman" panose="02020603050405020304" pitchFamily="18" charset="0"/>
                <a:ea typeface="Times New Roman" panose="02020603050405020304" pitchFamily="18" charset="0"/>
              </a:rPr>
              <a:t>2                                                         B. 3</a:t>
            </a:r>
            <a:endParaRPr lang="en-US" sz="3200">
              <a:effectLst/>
              <a:latin typeface="Times New Roman" panose="02020603050405020304" pitchFamily="18" charset="0"/>
              <a:ea typeface="Times New Roman" panose="02020603050405020304" pitchFamily="18" charset="0"/>
            </a:endParaRPr>
          </a:p>
          <a:p>
            <a:pPr algn="just">
              <a:lnSpc>
                <a:spcPct val="115000"/>
              </a:lnSpc>
            </a:pPr>
            <a:r>
              <a:rPr lang="vi-VN" sz="3200">
                <a:effectLst/>
                <a:latin typeface="Times New Roman" panose="02020603050405020304" pitchFamily="18" charset="0"/>
                <a:ea typeface="Times New Roman" panose="02020603050405020304" pitchFamily="18" charset="0"/>
              </a:rPr>
              <a:t>C. 4                                                         D. 5</a:t>
            </a:r>
            <a:endParaRPr lang="en-US" sz="3200">
              <a:effectLst/>
              <a:latin typeface="Times New Roman" panose="02020603050405020304" pitchFamily="18" charset="0"/>
              <a:ea typeface="Times New Roman" panose="02020603050405020304" pitchFamily="18" charset="0"/>
            </a:endParaRPr>
          </a:p>
          <a:p>
            <a:pPr algn="just">
              <a:lnSpc>
                <a:spcPct val="115000"/>
              </a:lnSpc>
            </a:pPr>
            <a:r>
              <a:rPr lang="vi-VN" sz="3200" b="1">
                <a:effectLst/>
                <a:latin typeface="Times New Roman" panose="02020603050405020304" pitchFamily="18" charset="0"/>
                <a:ea typeface="Times New Roman" panose="02020603050405020304" pitchFamily="18" charset="0"/>
              </a:rPr>
              <a:t>Câu 4. </a:t>
            </a:r>
            <a:r>
              <a:rPr lang="vi-VN" sz="3200">
                <a:effectLst/>
                <a:latin typeface="Times New Roman" panose="02020603050405020304" pitchFamily="18" charset="0"/>
                <a:ea typeface="Times New Roman" panose="02020603050405020304" pitchFamily="18" charset="0"/>
              </a:rPr>
              <a:t>Chỉ ra cách trình bày thông tin chủ yếu của VB:</a:t>
            </a:r>
            <a:endParaRPr lang="en-US" sz="3200">
              <a:effectLst/>
              <a:latin typeface="Times New Roman" panose="02020603050405020304" pitchFamily="18" charset="0"/>
              <a:ea typeface="Times New Roman" panose="02020603050405020304" pitchFamily="18" charset="0"/>
            </a:endParaRPr>
          </a:p>
          <a:p>
            <a:pPr algn="just">
              <a:lnSpc>
                <a:spcPct val="115000"/>
              </a:lnSpc>
            </a:pPr>
            <a:r>
              <a:rPr lang="en-US" sz="3200">
                <a:effectLst/>
                <a:latin typeface="Times New Roman" panose="02020603050405020304" pitchFamily="18" charset="0"/>
                <a:ea typeface="Times New Roman" panose="02020603050405020304" pitchFamily="18" charset="0"/>
              </a:rPr>
              <a:t>A. </a:t>
            </a:r>
            <a:r>
              <a:rPr lang="vi-VN" sz="3200">
                <a:effectLst/>
                <a:latin typeface="Times New Roman" panose="02020603050405020304" pitchFamily="18" charset="0"/>
                <a:ea typeface="Times New Roman" panose="02020603050405020304" pitchFamily="18" charset="0"/>
              </a:rPr>
              <a:t>Theo quan hệ nhân quả</a:t>
            </a:r>
            <a:endParaRPr lang="en-US" sz="3200">
              <a:effectLst/>
              <a:latin typeface="Times New Roman" panose="02020603050405020304" pitchFamily="18" charset="0"/>
              <a:ea typeface="Times New Roman" panose="02020603050405020304" pitchFamily="18" charset="0"/>
            </a:endParaRPr>
          </a:p>
          <a:p>
            <a:pPr algn="just">
              <a:lnSpc>
                <a:spcPct val="115000"/>
              </a:lnSpc>
            </a:pPr>
            <a:r>
              <a:rPr lang="en-US" sz="3200">
                <a:effectLst/>
                <a:latin typeface="Times New Roman" panose="02020603050405020304" pitchFamily="18" charset="0"/>
                <a:ea typeface="Times New Roman" panose="02020603050405020304" pitchFamily="18" charset="0"/>
              </a:rPr>
              <a:t>B. </a:t>
            </a:r>
            <a:r>
              <a:rPr lang="vi-VN" sz="3200">
                <a:effectLst/>
                <a:latin typeface="Times New Roman" panose="02020603050405020304" pitchFamily="18" charset="0"/>
                <a:ea typeface="Times New Roman" panose="02020603050405020304" pitchFamily="18" charset="0"/>
              </a:rPr>
              <a:t>Theo cấu trúc so sánh và đối chiếu</a:t>
            </a:r>
            <a:endParaRPr lang="en-US" sz="3200">
              <a:effectLst/>
              <a:latin typeface="Times New Roman" panose="02020603050405020304" pitchFamily="18" charset="0"/>
              <a:ea typeface="Times New Roman" panose="02020603050405020304" pitchFamily="18" charset="0"/>
            </a:endParaRPr>
          </a:p>
          <a:p>
            <a:pPr algn="just">
              <a:lnSpc>
                <a:spcPct val="115000"/>
              </a:lnSpc>
            </a:pPr>
            <a:r>
              <a:rPr lang="en-US" sz="3200">
                <a:effectLst/>
                <a:latin typeface="Times New Roman" panose="02020603050405020304" pitchFamily="18" charset="0"/>
                <a:ea typeface="Times New Roman" panose="02020603050405020304" pitchFamily="18" charset="0"/>
              </a:rPr>
              <a:t>C. </a:t>
            </a:r>
            <a:r>
              <a:rPr lang="vi-VN" sz="3200">
                <a:effectLst/>
                <a:latin typeface="Times New Roman" panose="02020603050405020304" pitchFamily="18" charset="0"/>
                <a:ea typeface="Times New Roman" panose="02020603050405020304" pitchFamily="18" charset="0"/>
              </a:rPr>
              <a:t>Theo mức độ quan trọng của đối tượng</a:t>
            </a:r>
            <a:endParaRPr lang="en-US" sz="3200">
              <a:effectLst/>
              <a:latin typeface="Times New Roman" panose="02020603050405020304" pitchFamily="18" charset="0"/>
              <a:ea typeface="Times New Roman" panose="02020603050405020304" pitchFamily="18" charset="0"/>
            </a:endParaRPr>
          </a:p>
          <a:p>
            <a:pPr algn="just">
              <a:lnSpc>
                <a:spcPct val="115000"/>
              </a:lnSpc>
            </a:pPr>
            <a:r>
              <a:rPr lang="en-US" sz="3200">
                <a:effectLst/>
                <a:latin typeface="Times New Roman" panose="02020603050405020304" pitchFamily="18" charset="0"/>
                <a:ea typeface="Times New Roman" panose="02020603050405020304" pitchFamily="18" charset="0"/>
              </a:rPr>
              <a:t>D. </a:t>
            </a:r>
            <a:r>
              <a:rPr lang="vi-VN" sz="3200">
                <a:effectLst/>
                <a:latin typeface="Times New Roman" panose="02020603050405020304" pitchFamily="18" charset="0"/>
                <a:ea typeface="Times New Roman" panose="02020603050405020304" pitchFamily="18" charset="0"/>
              </a:rPr>
              <a:t>Theo trình tự thời gian</a:t>
            </a:r>
            <a:endParaRPr lang="en-US" sz="320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28650630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374D24E-9C25-6E56-750D-84D091A6E5AB}"/>
              </a:ext>
            </a:extLst>
          </p:cNvPr>
          <p:cNvSpPr txBox="1"/>
          <p:nvPr/>
        </p:nvSpPr>
        <p:spPr>
          <a:xfrm>
            <a:off x="660400" y="737417"/>
            <a:ext cx="10858500" cy="5503301"/>
          </a:xfrm>
          <a:prstGeom prst="rect">
            <a:avLst/>
          </a:prstGeom>
          <a:noFill/>
        </p:spPr>
        <p:txBody>
          <a:bodyPr wrap="square">
            <a:spAutoFit/>
          </a:bodyPr>
          <a:lstStyle/>
          <a:p>
            <a:pPr algn="just">
              <a:lnSpc>
                <a:spcPct val="115000"/>
              </a:lnSpc>
            </a:pPr>
            <a:r>
              <a:rPr lang="vi-VN" sz="2800" b="1">
                <a:effectLst/>
                <a:latin typeface="Times New Roman" panose="02020603050405020304" pitchFamily="18" charset="0"/>
                <a:ea typeface="Times New Roman" panose="02020603050405020304" pitchFamily="18" charset="0"/>
              </a:rPr>
              <a:t>Câu 5: </a:t>
            </a:r>
            <a:r>
              <a:rPr lang="vi-VN" sz="2800">
                <a:effectLst/>
                <a:latin typeface="Times New Roman" panose="02020603050405020304" pitchFamily="18" charset="0"/>
                <a:ea typeface="Times New Roman" panose="02020603050405020304" pitchFamily="18" charset="0"/>
              </a:rPr>
              <a:t>Từ ngữ được sử dụng trong VB trên</a:t>
            </a:r>
            <a:r>
              <a:rPr lang="en-US" sz="2800">
                <a:effectLst/>
                <a:latin typeface="Times New Roman" panose="02020603050405020304" pitchFamily="18" charset="0"/>
                <a:ea typeface="Times New Roman" panose="02020603050405020304" pitchFamily="18" charset="0"/>
              </a:rPr>
              <a:t> chủ yếu thuộc lĩnh vực khoa học</a:t>
            </a:r>
            <a:r>
              <a:rPr lang="vi-VN" sz="2800">
                <a:effectLst/>
                <a:latin typeface="Times New Roman" panose="02020603050405020304" pitchFamily="18" charset="0"/>
                <a:ea typeface="Times New Roman" panose="02020603050405020304" pitchFamily="18" charset="0"/>
              </a:rPr>
              <a:t>:</a:t>
            </a:r>
            <a:endParaRPr lang="en-US" sz="2800">
              <a:effectLst/>
              <a:latin typeface="Times New Roman" panose="02020603050405020304" pitchFamily="18" charset="0"/>
              <a:ea typeface="Times New Roman" panose="02020603050405020304" pitchFamily="18" charset="0"/>
            </a:endParaRPr>
          </a:p>
          <a:p>
            <a:pPr marL="457200" algn="just">
              <a:lnSpc>
                <a:spcPct val="115000"/>
              </a:lnSpc>
            </a:pPr>
            <a:r>
              <a:rPr lang="en-US" sz="2800">
                <a:effectLst/>
                <a:latin typeface="Times New Roman" panose="02020603050405020304" pitchFamily="18" charset="0"/>
                <a:ea typeface="Times New Roman" panose="02020603050405020304" pitchFamily="18" charset="0"/>
              </a:rPr>
              <a:t>A. Lịch sử</a:t>
            </a:r>
            <a:r>
              <a:rPr lang="en-US" sz="2800">
                <a:latin typeface="Times New Roman" panose="02020603050405020304" pitchFamily="18" charset="0"/>
                <a:ea typeface="Times New Roman" panose="02020603050405020304" pitchFamily="18" charset="0"/>
              </a:rPr>
              <a:t>			</a:t>
            </a:r>
            <a:r>
              <a:rPr lang="en-US" sz="2800">
                <a:effectLst/>
                <a:latin typeface="Times New Roman" panose="02020603050405020304" pitchFamily="18" charset="0"/>
                <a:ea typeface="Times New Roman" panose="02020603050405020304" pitchFamily="18" charset="0"/>
              </a:rPr>
              <a:t>B. Địa lí</a:t>
            </a:r>
          </a:p>
          <a:p>
            <a:pPr marL="457200" algn="just">
              <a:lnSpc>
                <a:spcPct val="115000"/>
              </a:lnSpc>
            </a:pPr>
            <a:r>
              <a:rPr lang="en-US" sz="2800">
                <a:effectLst/>
                <a:latin typeface="Times New Roman" panose="02020603050405020304" pitchFamily="18" charset="0"/>
                <a:ea typeface="Times New Roman" panose="02020603050405020304" pitchFamily="18" charset="0"/>
              </a:rPr>
              <a:t>D. Hóa học</a:t>
            </a:r>
            <a:r>
              <a:rPr lang="en-US" sz="2800">
                <a:latin typeface="Times New Roman" panose="02020603050405020304" pitchFamily="18" charset="0"/>
                <a:ea typeface="Times New Roman" panose="02020603050405020304" pitchFamily="18" charset="0"/>
              </a:rPr>
              <a:t>			</a:t>
            </a:r>
            <a:r>
              <a:rPr lang="en-US" sz="2800">
                <a:effectLst/>
                <a:latin typeface="Times New Roman" panose="02020603050405020304" pitchFamily="18" charset="0"/>
                <a:ea typeface="Times New Roman" panose="02020603050405020304" pitchFamily="18" charset="0"/>
              </a:rPr>
              <a:t>C. Thiên văn</a:t>
            </a:r>
          </a:p>
          <a:p>
            <a:pPr algn="just">
              <a:lnSpc>
                <a:spcPct val="115000"/>
              </a:lnSpc>
            </a:pPr>
            <a:r>
              <a:rPr lang="vi-VN" sz="2800" b="1">
                <a:effectLst/>
                <a:latin typeface="Times New Roman" panose="02020603050405020304" pitchFamily="18" charset="0"/>
                <a:ea typeface="Times New Roman" panose="02020603050405020304" pitchFamily="18" charset="0"/>
              </a:rPr>
              <a:t>Câu 6: </a:t>
            </a:r>
            <a:r>
              <a:rPr lang="en-US" sz="2800">
                <a:effectLst/>
                <a:latin typeface="Times New Roman" panose="02020603050405020304" pitchFamily="18" charset="0"/>
                <a:ea typeface="Times New Roman" panose="02020603050405020304" pitchFamily="18" charset="0"/>
              </a:rPr>
              <a:t>Theo </a:t>
            </a:r>
            <a:r>
              <a:rPr lang="vi-VN" sz="2800">
                <a:effectLst/>
                <a:latin typeface="Times New Roman" panose="02020603050405020304" pitchFamily="18" charset="0"/>
                <a:ea typeface="Times New Roman" panose="02020603050405020304" pitchFamily="18" charset="0"/>
              </a:rPr>
              <a:t>văn bản, n</a:t>
            </a:r>
            <a:r>
              <a:rPr lang="en-US" sz="2800">
                <a:effectLst/>
                <a:latin typeface="Times New Roman" panose="02020603050405020304" pitchFamily="18" charset="0"/>
                <a:ea typeface="Times New Roman" panose="02020603050405020304" pitchFamily="18" charset="0"/>
              </a:rPr>
              <a:t>guyên nhân do tác động của con người gây nên lũ lụt gồm:</a:t>
            </a:r>
          </a:p>
          <a:p>
            <a:pPr algn="just">
              <a:lnSpc>
                <a:spcPct val="115000"/>
              </a:lnSpc>
            </a:pPr>
            <a:r>
              <a:rPr lang="en-US" sz="2800">
                <a:effectLst/>
                <a:latin typeface="Times New Roman" panose="02020603050405020304" pitchFamily="18" charset="0"/>
                <a:ea typeface="Times New Roman" panose="02020603050405020304" pitchFamily="18" charset="0"/>
              </a:rPr>
              <a:t>A. </a:t>
            </a:r>
            <a:r>
              <a:rPr lang="vi-VN" sz="2800">
                <a:effectLst/>
                <a:latin typeface="Times New Roman" panose="02020603050405020304" pitchFamily="18" charset="0"/>
                <a:ea typeface="Times New Roman" panose="02020603050405020304" pitchFamily="18" charset="0"/>
              </a:rPr>
              <a:t>Con người sinh sống sát bờ biển, sông ngòi nên dễ gây bão lũ</a:t>
            </a:r>
            <a:endParaRPr lang="en-US" sz="2800">
              <a:effectLst/>
              <a:latin typeface="Times New Roman" panose="02020603050405020304" pitchFamily="18" charset="0"/>
              <a:ea typeface="Times New Roman" panose="02020603050405020304" pitchFamily="18" charset="0"/>
            </a:endParaRPr>
          </a:p>
          <a:p>
            <a:pPr algn="just">
              <a:lnSpc>
                <a:spcPct val="115000"/>
              </a:lnSpc>
            </a:pPr>
            <a:r>
              <a:rPr lang="en-US" sz="2800">
                <a:effectLst/>
                <a:latin typeface="Times New Roman" panose="02020603050405020304" pitchFamily="18" charset="0"/>
                <a:ea typeface="Times New Roman" panose="02020603050405020304" pitchFamily="18" charset="0"/>
              </a:rPr>
              <a:t>B. </a:t>
            </a:r>
            <a:r>
              <a:rPr lang="vi-VN" sz="2800">
                <a:effectLst/>
                <a:latin typeface="Times New Roman" panose="02020603050405020304" pitchFamily="18" charset="0"/>
                <a:ea typeface="Times New Roman" panose="02020603050405020304" pitchFamily="18" charset="0"/>
              </a:rPr>
              <a:t>Chặt phá rừng, khai thác tài nguyên bừa bãi, gây ô nhiễm môi trường</a:t>
            </a:r>
            <a:endParaRPr lang="en-US" sz="2800">
              <a:effectLst/>
              <a:latin typeface="Times New Roman" panose="02020603050405020304" pitchFamily="18" charset="0"/>
              <a:ea typeface="Times New Roman" panose="02020603050405020304" pitchFamily="18" charset="0"/>
            </a:endParaRPr>
          </a:p>
          <a:p>
            <a:pPr algn="just">
              <a:lnSpc>
                <a:spcPct val="115000"/>
              </a:lnSpc>
            </a:pPr>
            <a:r>
              <a:rPr lang="en-US" sz="2800">
                <a:effectLst/>
                <a:latin typeface="Times New Roman" panose="02020603050405020304" pitchFamily="18" charset="0"/>
                <a:ea typeface="Times New Roman" panose="02020603050405020304" pitchFamily="18" charset="0"/>
              </a:rPr>
              <a:t>C. </a:t>
            </a:r>
            <a:r>
              <a:rPr lang="vi-VN" sz="2800">
                <a:effectLst/>
                <a:latin typeface="Times New Roman" panose="02020603050405020304" pitchFamily="18" charset="0"/>
                <a:ea typeface="Times New Roman" panose="02020603050405020304" pitchFamily="18" charset="0"/>
              </a:rPr>
              <a:t>Do con người không chú trọng đê điều, không chú trọng trồng cây chắn sóng ven biển</a:t>
            </a:r>
            <a:endParaRPr lang="en-US" sz="2800">
              <a:effectLst/>
              <a:latin typeface="Times New Roman" panose="02020603050405020304" pitchFamily="18" charset="0"/>
              <a:ea typeface="Times New Roman" panose="02020603050405020304" pitchFamily="18" charset="0"/>
            </a:endParaRPr>
          </a:p>
          <a:p>
            <a:pPr algn="just">
              <a:lnSpc>
                <a:spcPct val="115000"/>
              </a:lnSpc>
            </a:pPr>
            <a:r>
              <a:rPr lang="en-US" sz="2800">
                <a:effectLst/>
                <a:latin typeface="Times New Roman" panose="02020603050405020304" pitchFamily="18" charset="0"/>
                <a:ea typeface="Times New Roman" panose="02020603050405020304" pitchFamily="18" charset="0"/>
              </a:rPr>
              <a:t>D. </a:t>
            </a:r>
            <a:r>
              <a:rPr lang="vi-VN" sz="2800">
                <a:effectLst/>
                <a:latin typeface="Times New Roman" panose="02020603050405020304" pitchFamily="18" charset="0"/>
                <a:ea typeface="Times New Roman" panose="02020603050405020304" pitchFamily="18" charset="0"/>
              </a:rPr>
              <a:t>Tất cả các đáp án trên</a:t>
            </a:r>
            <a:endParaRPr lang="en-US" sz="280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72922441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A63C4A0-C052-6A58-A484-363D93B9ADAA}"/>
              </a:ext>
            </a:extLst>
          </p:cNvPr>
          <p:cNvSpPr txBox="1"/>
          <p:nvPr/>
        </p:nvSpPr>
        <p:spPr>
          <a:xfrm>
            <a:off x="660400" y="819996"/>
            <a:ext cx="10858500" cy="5143716"/>
          </a:xfrm>
          <a:prstGeom prst="rect">
            <a:avLst/>
          </a:prstGeom>
          <a:noFill/>
        </p:spPr>
        <p:txBody>
          <a:bodyPr wrap="square">
            <a:spAutoFit/>
          </a:bodyPr>
          <a:lstStyle/>
          <a:p>
            <a:pPr algn="just">
              <a:lnSpc>
                <a:spcPct val="115000"/>
              </a:lnSpc>
            </a:pPr>
            <a:r>
              <a:rPr lang="vi-VN" sz="3200" b="1">
                <a:effectLst/>
                <a:latin typeface="Times New Roman" panose="02020603050405020304" pitchFamily="18" charset="0"/>
                <a:ea typeface="Times New Roman" panose="02020603050405020304" pitchFamily="18" charset="0"/>
              </a:rPr>
              <a:t>Câu 7: </a:t>
            </a:r>
            <a:r>
              <a:rPr lang="vi-VN" sz="3200">
                <a:effectLst/>
                <a:latin typeface="Times New Roman" panose="02020603050405020304" pitchFamily="18" charset="0"/>
                <a:ea typeface="Times New Roman" panose="02020603050405020304" pitchFamily="18" charset="0"/>
              </a:rPr>
              <a:t>Văn bản đã sử dụng phương tiện phi ngôn ngữ nào:</a:t>
            </a:r>
            <a:endParaRPr lang="en-US" sz="3200">
              <a:effectLst/>
              <a:latin typeface="Times New Roman" panose="02020603050405020304" pitchFamily="18" charset="0"/>
              <a:ea typeface="Times New Roman" panose="02020603050405020304" pitchFamily="18" charset="0"/>
            </a:endParaRPr>
          </a:p>
          <a:p>
            <a:pPr algn="just">
              <a:lnSpc>
                <a:spcPct val="115000"/>
              </a:lnSpc>
            </a:pPr>
            <a:r>
              <a:rPr lang="en-US" sz="3200">
                <a:effectLst/>
                <a:latin typeface="Times New Roman" panose="02020603050405020304" pitchFamily="18" charset="0"/>
                <a:ea typeface="Times New Roman" panose="02020603050405020304" pitchFamily="18" charset="0"/>
              </a:rPr>
              <a:t>A.</a:t>
            </a:r>
            <a:r>
              <a:rPr lang="vi-VN" sz="3200">
                <a:effectLst/>
                <a:latin typeface="Times New Roman" panose="02020603050405020304" pitchFamily="18" charset="0"/>
                <a:ea typeface="Times New Roman" panose="02020603050405020304" pitchFamily="18" charset="0"/>
              </a:rPr>
              <a:t>Sơ đồ chỉ dẫn                                </a:t>
            </a:r>
            <a:r>
              <a:rPr lang="en-US" sz="3200">
                <a:effectLst/>
                <a:latin typeface="Times New Roman" panose="02020603050405020304" pitchFamily="18" charset="0"/>
                <a:ea typeface="Times New Roman" panose="02020603050405020304" pitchFamily="18" charset="0"/>
              </a:rPr>
              <a:t>  </a:t>
            </a:r>
            <a:r>
              <a:rPr lang="vi-VN" sz="3200">
                <a:effectLst/>
                <a:latin typeface="Times New Roman" panose="02020603050405020304" pitchFamily="18" charset="0"/>
                <a:ea typeface="Times New Roman" panose="02020603050405020304" pitchFamily="18" charset="0"/>
              </a:rPr>
              <a:t>B. Kí hiệu</a:t>
            </a:r>
            <a:endParaRPr lang="en-US" sz="3200">
              <a:effectLst/>
              <a:latin typeface="Times New Roman" panose="02020603050405020304" pitchFamily="18" charset="0"/>
              <a:ea typeface="Times New Roman" panose="02020603050405020304" pitchFamily="18" charset="0"/>
            </a:endParaRPr>
          </a:p>
          <a:p>
            <a:pPr algn="just">
              <a:lnSpc>
                <a:spcPct val="115000"/>
              </a:lnSpc>
            </a:pPr>
            <a:r>
              <a:rPr lang="vi-VN" sz="3200">
                <a:effectLst/>
                <a:latin typeface="Times New Roman" panose="02020603050405020304" pitchFamily="18" charset="0"/>
                <a:ea typeface="Times New Roman" panose="02020603050405020304" pitchFamily="18" charset="0"/>
              </a:rPr>
              <a:t>C. Biểu đồ                                          D. Hình ảnh minh họa</a:t>
            </a:r>
            <a:endParaRPr lang="en-US" sz="3200">
              <a:effectLst/>
              <a:latin typeface="Times New Roman" panose="02020603050405020304" pitchFamily="18" charset="0"/>
              <a:ea typeface="Times New Roman" panose="02020603050405020304" pitchFamily="18" charset="0"/>
            </a:endParaRPr>
          </a:p>
          <a:p>
            <a:pPr algn="just">
              <a:lnSpc>
                <a:spcPct val="115000"/>
              </a:lnSpc>
            </a:pPr>
            <a:r>
              <a:rPr lang="vi-VN" sz="3200" b="1">
                <a:effectLst/>
                <a:latin typeface="Times New Roman" panose="02020603050405020304" pitchFamily="18" charset="0"/>
                <a:ea typeface="Times New Roman" panose="02020603050405020304" pitchFamily="18" charset="0"/>
              </a:rPr>
              <a:t>Câu 8: </a:t>
            </a:r>
            <a:r>
              <a:rPr lang="vi-VN" sz="3200">
                <a:effectLst/>
                <a:latin typeface="Times New Roman" panose="02020603050405020304" pitchFamily="18" charset="0"/>
                <a:ea typeface="Times New Roman" panose="02020603050405020304" pitchFamily="18" charset="0"/>
              </a:rPr>
              <a:t>Việc sử dụng phương tiện phi ngôn ngữ trong VB trên có tác dụng:</a:t>
            </a:r>
            <a:endParaRPr lang="en-US" sz="3200">
              <a:effectLst/>
              <a:latin typeface="Times New Roman" panose="02020603050405020304" pitchFamily="18" charset="0"/>
              <a:ea typeface="Times New Roman" panose="02020603050405020304" pitchFamily="18" charset="0"/>
            </a:endParaRPr>
          </a:p>
          <a:p>
            <a:pPr algn="just">
              <a:lnSpc>
                <a:spcPct val="115000"/>
              </a:lnSpc>
            </a:pPr>
            <a:r>
              <a:rPr lang="en-US" sz="3200">
                <a:effectLst/>
                <a:latin typeface="Times New Roman" panose="02020603050405020304" pitchFamily="18" charset="0"/>
                <a:ea typeface="Times New Roman" panose="02020603050405020304" pitchFamily="18" charset="0"/>
              </a:rPr>
              <a:t>A. </a:t>
            </a:r>
            <a:r>
              <a:rPr lang="vi-VN" sz="3200">
                <a:effectLst/>
                <a:latin typeface="Times New Roman" panose="02020603050405020304" pitchFamily="18" charset="0"/>
                <a:ea typeface="Times New Roman" panose="02020603050405020304" pitchFamily="18" charset="0"/>
              </a:rPr>
              <a:t>Biểu đạt mối quan hệ giữa các thông tin</a:t>
            </a:r>
            <a:endParaRPr lang="en-US" sz="3200">
              <a:effectLst/>
              <a:latin typeface="Times New Roman" panose="02020603050405020304" pitchFamily="18" charset="0"/>
              <a:ea typeface="Times New Roman" panose="02020603050405020304" pitchFamily="18" charset="0"/>
            </a:endParaRPr>
          </a:p>
          <a:p>
            <a:pPr algn="just">
              <a:lnSpc>
                <a:spcPct val="115000"/>
              </a:lnSpc>
            </a:pPr>
            <a:r>
              <a:rPr lang="en-US" sz="3200">
                <a:effectLst/>
                <a:latin typeface="Times New Roman" panose="02020603050405020304" pitchFamily="18" charset="0"/>
                <a:ea typeface="Times New Roman" panose="02020603050405020304" pitchFamily="18" charset="0"/>
              </a:rPr>
              <a:t>B. </a:t>
            </a:r>
            <a:r>
              <a:rPr lang="vi-VN" sz="3200">
                <a:effectLst/>
                <a:latin typeface="Times New Roman" panose="02020603050405020304" pitchFamily="18" charset="0"/>
                <a:ea typeface="Times New Roman" panose="02020603050405020304" pitchFamily="18" charset="0"/>
              </a:rPr>
              <a:t>Giúp trình bày thông tin một cách hệ thống</a:t>
            </a:r>
            <a:endParaRPr lang="en-US" sz="3200">
              <a:effectLst/>
              <a:latin typeface="Times New Roman" panose="02020603050405020304" pitchFamily="18" charset="0"/>
              <a:ea typeface="Times New Roman" panose="02020603050405020304" pitchFamily="18" charset="0"/>
            </a:endParaRPr>
          </a:p>
          <a:p>
            <a:pPr algn="just">
              <a:lnSpc>
                <a:spcPct val="115000"/>
              </a:lnSpc>
            </a:pPr>
            <a:r>
              <a:rPr lang="en-US" sz="3200">
                <a:effectLst/>
                <a:latin typeface="Times New Roman" panose="02020603050405020304" pitchFamily="18" charset="0"/>
                <a:ea typeface="Times New Roman" panose="02020603050405020304" pitchFamily="18" charset="0"/>
              </a:rPr>
              <a:t>C. </a:t>
            </a:r>
            <a:r>
              <a:rPr lang="vi-VN" sz="3200">
                <a:effectLst/>
                <a:latin typeface="Times New Roman" panose="02020603050405020304" pitchFamily="18" charset="0"/>
                <a:ea typeface="Times New Roman" panose="02020603050405020304" pitchFamily="18" charset="0"/>
              </a:rPr>
              <a:t>Cung cấp những thông tin cụ thể, chính xác</a:t>
            </a:r>
            <a:endParaRPr lang="en-US" sz="3200">
              <a:effectLst/>
              <a:latin typeface="Times New Roman" panose="02020603050405020304" pitchFamily="18" charset="0"/>
              <a:ea typeface="Times New Roman" panose="02020603050405020304" pitchFamily="18" charset="0"/>
            </a:endParaRPr>
          </a:p>
          <a:p>
            <a:pPr algn="just">
              <a:lnSpc>
                <a:spcPct val="115000"/>
              </a:lnSpc>
            </a:pPr>
            <a:r>
              <a:rPr lang="en-US" sz="3200">
                <a:effectLst/>
                <a:latin typeface="Times New Roman" panose="02020603050405020304" pitchFamily="18" charset="0"/>
                <a:ea typeface="Times New Roman" panose="02020603050405020304" pitchFamily="18" charset="0"/>
              </a:rPr>
              <a:t>D. </a:t>
            </a:r>
            <a:r>
              <a:rPr lang="vi-VN" sz="3200">
                <a:effectLst/>
                <a:latin typeface="Times New Roman" panose="02020603050405020304" pitchFamily="18" charset="0"/>
                <a:ea typeface="Times New Roman" panose="02020603050405020304" pitchFamily="18" charset="0"/>
              </a:rPr>
              <a:t>Làm tăng tính hấp dẫn và trực quan của thông tin</a:t>
            </a:r>
            <a:endParaRPr lang="en-US" sz="320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94625689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37C9B95-9966-7403-90F5-96A538EE7985}"/>
              </a:ext>
            </a:extLst>
          </p:cNvPr>
          <p:cNvSpPr txBox="1"/>
          <p:nvPr/>
        </p:nvSpPr>
        <p:spPr>
          <a:xfrm>
            <a:off x="660400" y="1130300"/>
            <a:ext cx="10858500" cy="5143716"/>
          </a:xfrm>
          <a:prstGeom prst="rect">
            <a:avLst/>
          </a:prstGeom>
          <a:noFill/>
        </p:spPr>
        <p:txBody>
          <a:bodyPr wrap="square">
            <a:spAutoFit/>
          </a:bodyPr>
          <a:lstStyle/>
          <a:p>
            <a:pPr algn="just">
              <a:lnSpc>
                <a:spcPct val="115000"/>
              </a:lnSpc>
            </a:pPr>
            <a:r>
              <a:rPr lang="vi-VN" sz="3200" b="1">
                <a:solidFill>
                  <a:srgbClr val="000000"/>
                </a:solidFill>
                <a:effectLst/>
                <a:latin typeface="Times New Roman" panose="02020603050405020304" pitchFamily="18" charset="0"/>
                <a:ea typeface="Times New Roman" panose="02020603050405020304" pitchFamily="18" charset="0"/>
              </a:rPr>
              <a:t>Trả lời câu hỏi/Thực hiện yêu cầu:</a:t>
            </a:r>
            <a:endParaRPr lang="en-US" sz="3200">
              <a:effectLst/>
              <a:latin typeface="Times New Roman" panose="02020603050405020304" pitchFamily="18" charset="0"/>
              <a:ea typeface="Times New Roman" panose="02020603050405020304" pitchFamily="18" charset="0"/>
            </a:endParaRPr>
          </a:p>
          <a:p>
            <a:pPr algn="just">
              <a:lnSpc>
                <a:spcPct val="115000"/>
              </a:lnSpc>
            </a:pPr>
            <a:r>
              <a:rPr lang="vi-VN" sz="3200" b="1">
                <a:solidFill>
                  <a:srgbClr val="FF0000"/>
                </a:solidFill>
                <a:effectLst/>
                <a:latin typeface="Times New Roman" panose="02020603050405020304" pitchFamily="18" charset="0"/>
                <a:ea typeface="Times New Roman" panose="02020603050405020304" pitchFamily="18" charset="0"/>
              </a:rPr>
              <a:t>Câu 9: </a:t>
            </a:r>
            <a:r>
              <a:rPr lang="vi-VN" sz="3200">
                <a:solidFill>
                  <a:srgbClr val="000000"/>
                </a:solidFill>
                <a:effectLst/>
                <a:latin typeface="Times New Roman" panose="02020603050405020304" pitchFamily="18" charset="0"/>
                <a:ea typeface="Times New Roman" panose="02020603050405020304" pitchFamily="18" charset="0"/>
              </a:rPr>
              <a:t>Chỉ ra những đặc điểm của văn bản thông tin giải thích một hiện tượng tự nhiên được thể hiện trong VB trên.</a:t>
            </a:r>
            <a:endParaRPr lang="en-US" sz="3200">
              <a:effectLst/>
              <a:latin typeface="Times New Roman" panose="02020603050405020304" pitchFamily="18" charset="0"/>
              <a:ea typeface="Times New Roman" panose="02020603050405020304" pitchFamily="18" charset="0"/>
            </a:endParaRPr>
          </a:p>
          <a:p>
            <a:pPr algn="just">
              <a:lnSpc>
                <a:spcPct val="115000"/>
              </a:lnSpc>
            </a:pPr>
            <a:r>
              <a:rPr lang="vi-VN" sz="3200" b="1">
                <a:solidFill>
                  <a:srgbClr val="FF0000"/>
                </a:solidFill>
                <a:effectLst/>
                <a:latin typeface="Times New Roman" panose="02020603050405020304" pitchFamily="18" charset="0"/>
                <a:ea typeface="Times New Roman" panose="02020603050405020304" pitchFamily="18" charset="0"/>
              </a:rPr>
              <a:t>Câu 10: </a:t>
            </a:r>
            <a:r>
              <a:rPr lang="vi-VN" sz="3200">
                <a:solidFill>
                  <a:srgbClr val="000000"/>
                </a:solidFill>
                <a:effectLst/>
                <a:latin typeface="Times New Roman" panose="02020603050405020304" pitchFamily="18" charset="0"/>
                <a:ea typeface="Times New Roman" panose="02020603050405020304" pitchFamily="18" charset="0"/>
              </a:rPr>
              <a:t>Từ VB trên, chúng ta có thể thấy được những tác hại to lớn mà lũ lụt mang đến cho cuộc sống của con người. Vì vậy, việc</a:t>
            </a:r>
            <a:r>
              <a:rPr lang="vi-VN" sz="3200" b="1">
                <a:solidFill>
                  <a:srgbClr val="000000"/>
                </a:solidFill>
                <a:effectLst/>
                <a:latin typeface="Times New Roman" panose="02020603050405020304" pitchFamily="18" charset="0"/>
                <a:ea typeface="Times New Roman" panose="02020603050405020304" pitchFamily="18" charset="0"/>
              </a:rPr>
              <a:t> </a:t>
            </a:r>
            <a:r>
              <a:rPr lang="vi-VN" sz="3200">
                <a:solidFill>
                  <a:srgbClr val="000000"/>
                </a:solidFill>
                <a:effectLst/>
                <a:latin typeface="Times New Roman" panose="02020603050405020304" pitchFamily="18" charset="0"/>
                <a:ea typeface="Times New Roman" panose="02020603050405020304" pitchFamily="18" charset="0"/>
              </a:rPr>
              <a:t>phòng tránh lũ lụt là rất cần thiết và quan trọng. Bằng những hiểu biết của bản thân, em hãy đưa ra một số biện pháp phòng tránh lũ lụt hiệu quả. Trả lời trong một đoạn văn khoảng 8 – 10 dòng.</a:t>
            </a:r>
            <a:endParaRPr lang="en-US" sz="320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1514917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B2EE4EC-D475-CFAF-3E16-429664DA40AA}"/>
              </a:ext>
            </a:extLst>
          </p:cNvPr>
          <p:cNvSpPr txBox="1"/>
          <p:nvPr/>
        </p:nvSpPr>
        <p:spPr>
          <a:xfrm>
            <a:off x="660400" y="433612"/>
            <a:ext cx="10858500" cy="5998822"/>
          </a:xfrm>
          <a:prstGeom prst="rect">
            <a:avLst/>
          </a:prstGeom>
          <a:noFill/>
        </p:spPr>
        <p:txBody>
          <a:bodyPr wrap="square">
            <a:spAutoFit/>
          </a:bodyPr>
          <a:lstStyle/>
          <a:p>
            <a:pPr algn="just">
              <a:lnSpc>
                <a:spcPct val="115000"/>
              </a:lnSpc>
            </a:pPr>
            <a:r>
              <a:rPr lang="en-US" sz="2800" b="1">
                <a:solidFill>
                  <a:srgbClr val="7030A0"/>
                </a:solidFill>
                <a:effectLst/>
                <a:latin typeface="Times New Roman" panose="02020603050405020304" pitchFamily="18" charset="0"/>
                <a:ea typeface="Times New Roman" panose="02020603050405020304" pitchFamily="18" charset="0"/>
              </a:rPr>
              <a:t>b. Mục đích:</a:t>
            </a:r>
            <a:r>
              <a:rPr lang="en-US" sz="2800">
                <a:solidFill>
                  <a:srgbClr val="7030A0"/>
                </a:solidFill>
                <a:effectLst/>
                <a:latin typeface="Times New Roman" panose="02020603050405020304" pitchFamily="18" charset="0"/>
                <a:ea typeface="Times New Roman" panose="02020603050405020304" pitchFamily="18" charset="0"/>
              </a:rPr>
              <a:t> </a:t>
            </a:r>
            <a:r>
              <a:rPr lang="en-US" sz="2800">
                <a:effectLst/>
                <a:latin typeface="Times New Roman" panose="02020603050405020304" pitchFamily="18" charset="0"/>
                <a:ea typeface="Times New Roman" panose="02020603050405020304" pitchFamily="18" charset="0"/>
              </a:rPr>
              <a:t>cung cấp thông tin về hiện tượng tự nhiên</a:t>
            </a:r>
          </a:p>
          <a:p>
            <a:pPr algn="just">
              <a:lnSpc>
                <a:spcPct val="115000"/>
              </a:lnSpc>
            </a:pPr>
            <a:r>
              <a:rPr lang="en-US" sz="2800" b="1">
                <a:solidFill>
                  <a:srgbClr val="7030A0"/>
                </a:solidFill>
                <a:effectLst/>
                <a:latin typeface="Times New Roman" panose="02020603050405020304" pitchFamily="18" charset="0"/>
                <a:ea typeface="Times New Roman" panose="02020603050405020304" pitchFamily="18" charset="0"/>
              </a:rPr>
              <a:t>c. Cách trình bày thông tin văn bản</a:t>
            </a:r>
            <a:endParaRPr lang="en-US" sz="2800">
              <a:effectLst/>
              <a:latin typeface="Times New Roman" panose="02020603050405020304" pitchFamily="18" charset="0"/>
              <a:ea typeface="Times New Roman" panose="02020603050405020304" pitchFamily="18" charset="0"/>
            </a:endParaRPr>
          </a:p>
          <a:p>
            <a:pPr algn="just">
              <a:lnSpc>
                <a:spcPct val="115000"/>
              </a:lnSpc>
            </a:pPr>
            <a:r>
              <a:rPr lang="en-US" sz="2800">
                <a:effectLst/>
                <a:latin typeface="Times New Roman" panose="02020603050405020304" pitchFamily="18" charset="0"/>
                <a:ea typeface="Times New Roman" panose="02020603050405020304" pitchFamily="18" charset="0"/>
              </a:rPr>
              <a:t>- Cách thức triển khai thông tin:</a:t>
            </a:r>
          </a:p>
          <a:p>
            <a:pPr algn="just">
              <a:lnSpc>
                <a:spcPct val="115000"/>
              </a:lnSpc>
            </a:pPr>
            <a:r>
              <a:rPr lang="en-US" sz="2800">
                <a:effectLst/>
                <a:latin typeface="Times New Roman" panose="02020603050405020304" pitchFamily="18" charset="0"/>
                <a:ea typeface="Times New Roman" panose="02020603050405020304" pitchFamily="18" charset="0"/>
              </a:rPr>
              <a:t>+ theo trật tự thời gian</a:t>
            </a:r>
          </a:p>
          <a:p>
            <a:pPr algn="just">
              <a:lnSpc>
                <a:spcPct val="115000"/>
              </a:lnSpc>
            </a:pPr>
            <a:r>
              <a:rPr lang="en-US" sz="2800">
                <a:effectLst/>
                <a:latin typeface="Times New Roman" panose="02020603050405020304" pitchFamily="18" charset="0"/>
                <a:ea typeface="Times New Roman" panose="02020603050405020304" pitchFamily="18" charset="0"/>
              </a:rPr>
              <a:t>+ theo quan hệ nhân quả</a:t>
            </a:r>
          </a:p>
          <a:p>
            <a:pPr algn="just">
              <a:lnSpc>
                <a:spcPct val="115000"/>
              </a:lnSpc>
            </a:pPr>
            <a:r>
              <a:rPr lang="en-US" sz="2800">
                <a:effectLst/>
                <a:latin typeface="Times New Roman" panose="02020603050405020304" pitchFamily="18" charset="0"/>
                <a:ea typeface="Times New Roman" panose="02020603050405020304" pitchFamily="18" charset="0"/>
              </a:rPr>
              <a:t>+ theo mức độ quan trọng của thông tin</a:t>
            </a:r>
          </a:p>
          <a:p>
            <a:pPr algn="just">
              <a:lnSpc>
                <a:spcPct val="115000"/>
              </a:lnSpc>
            </a:pPr>
            <a:r>
              <a:rPr lang="en-US" sz="2800">
                <a:effectLst/>
                <a:latin typeface="Times New Roman" panose="02020603050405020304" pitchFamily="18" charset="0"/>
                <a:ea typeface="Times New Roman" panose="02020603050405020304" pitchFamily="18" charset="0"/>
              </a:rPr>
              <a:t>+ theo các khía cạnh khác nhau</a:t>
            </a:r>
          </a:p>
          <a:p>
            <a:pPr>
              <a:lnSpc>
                <a:spcPct val="115000"/>
              </a:lnSpc>
            </a:pPr>
            <a:r>
              <a:rPr lang="en-US" sz="2800">
                <a:solidFill>
                  <a:srgbClr val="000000"/>
                </a:solidFill>
                <a:effectLst/>
                <a:latin typeface="Times New Roman" panose="02020603050405020304" pitchFamily="18" charset="0"/>
                <a:ea typeface="Times New Roman" panose="02020603050405020304" pitchFamily="18" charset="0"/>
              </a:rPr>
              <a:t>+ </a:t>
            </a:r>
            <a:r>
              <a:rPr lang="vi-VN" sz="2800">
                <a:solidFill>
                  <a:srgbClr val="000000"/>
                </a:solidFill>
                <a:effectLst/>
                <a:latin typeface="Times New Roman" panose="02020603050405020304" pitchFamily="18" charset="0"/>
                <a:ea typeface="Times New Roman" panose="02020603050405020304" pitchFamily="18" charset="0"/>
              </a:rPr>
              <a:t>theo cấu trúc so sánh và đối chiếu (so sánh điểm giống và khác nhau giữa hai hay nhiều sự việc theo các tiêu chí so sánh cụ thể</a:t>
            </a:r>
            <a:r>
              <a:rPr lang="en-US" sz="2800">
                <a:solidFill>
                  <a:srgbClr val="000000"/>
                </a:solidFill>
                <a:effectLst/>
                <a:latin typeface="Times New Roman" panose="02020603050405020304" pitchFamily="18" charset="0"/>
                <a:ea typeface="Times New Roman" panose="02020603050405020304" pitchFamily="18" charset="0"/>
              </a:rPr>
              <a:t>)</a:t>
            </a:r>
            <a:endParaRPr lang="en-US" sz="2800">
              <a:effectLst/>
              <a:latin typeface="Times New Roman" panose="02020603050405020304" pitchFamily="18" charset="0"/>
              <a:ea typeface="Times New Roman" panose="02020603050405020304" pitchFamily="18" charset="0"/>
            </a:endParaRPr>
          </a:p>
          <a:p>
            <a:pPr algn="just">
              <a:lnSpc>
                <a:spcPct val="115000"/>
              </a:lnSpc>
            </a:pPr>
            <a:r>
              <a:rPr lang="en-US" sz="2800">
                <a:effectLst/>
                <a:latin typeface="Times New Roman" panose="02020603050405020304" pitchFamily="18" charset="0"/>
                <a:ea typeface="Times New Roman" panose="02020603050405020304" pitchFamily="18" charset="0"/>
              </a:rPr>
              <a:t>- Phương tiện triển khai thông tin: có thể kết hợp hai phương tiện sau:</a:t>
            </a:r>
          </a:p>
          <a:p>
            <a:pPr algn="just">
              <a:lnSpc>
                <a:spcPct val="115000"/>
              </a:lnSpc>
            </a:pPr>
            <a:r>
              <a:rPr lang="en-US" sz="2800">
                <a:effectLst/>
                <a:latin typeface="Times New Roman" panose="02020603050405020304" pitchFamily="18" charset="0"/>
                <a:ea typeface="Times New Roman" panose="02020603050405020304" pitchFamily="18" charset="0"/>
              </a:rPr>
              <a:t>+ phương tiện ngôn ngữ. </a:t>
            </a:r>
          </a:p>
          <a:p>
            <a:pPr algn="just">
              <a:lnSpc>
                <a:spcPct val="115000"/>
              </a:lnSpc>
            </a:pPr>
            <a:r>
              <a:rPr lang="en-US" sz="2800">
                <a:effectLst/>
                <a:latin typeface="Times New Roman" panose="02020603050405020304" pitchFamily="18" charset="0"/>
                <a:ea typeface="Times New Roman" panose="02020603050405020304" pitchFamily="18" charset="0"/>
              </a:rPr>
              <a:t>+ phương tiện phi ngôn ngữ: số liệu, biểu đồ, hình ảnh, …</a:t>
            </a:r>
          </a:p>
        </p:txBody>
      </p:sp>
    </p:spTree>
    <p:extLst>
      <p:ext uri="{BB962C8B-B14F-4D97-AF65-F5344CB8AC3E}">
        <p14:creationId xmlns:p14="http://schemas.microsoft.com/office/powerpoint/2010/main" val="233227752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6589C0E-5C9E-9540-37B1-0A2C1651B9AC}"/>
              </a:ext>
            </a:extLst>
          </p:cNvPr>
          <p:cNvSpPr txBox="1"/>
          <p:nvPr/>
        </p:nvSpPr>
        <p:spPr>
          <a:xfrm>
            <a:off x="660400" y="253617"/>
            <a:ext cx="10858500" cy="548099"/>
          </a:xfrm>
          <a:prstGeom prst="rect">
            <a:avLst/>
          </a:prstGeom>
          <a:noFill/>
        </p:spPr>
        <p:txBody>
          <a:bodyPr wrap="square">
            <a:spAutoFit/>
          </a:bodyPr>
          <a:lstStyle/>
          <a:p>
            <a:pPr algn="ctr">
              <a:lnSpc>
                <a:spcPct val="115000"/>
              </a:lnSpc>
            </a:pPr>
            <a:r>
              <a:rPr lang="vi-VN" sz="2800" b="1" i="1">
                <a:solidFill>
                  <a:srgbClr val="000000"/>
                </a:solidFill>
                <a:effectLst/>
                <a:latin typeface="Times New Roman" panose="02020603050405020304" pitchFamily="18" charset="0"/>
                <a:ea typeface="Times New Roman" panose="02020603050405020304" pitchFamily="18" charset="0"/>
              </a:rPr>
              <a:t>Gợi ý trả lời</a:t>
            </a:r>
            <a:endParaRPr lang="en-US" sz="2800">
              <a:effectLst/>
              <a:latin typeface="Times New Roman" panose="02020603050405020304" pitchFamily="18" charset="0"/>
              <a:ea typeface="Times New Roman" panose="02020603050405020304" pitchFamily="18" charset="0"/>
            </a:endParaRPr>
          </a:p>
        </p:txBody>
      </p:sp>
      <p:graphicFrame>
        <p:nvGraphicFramePr>
          <p:cNvPr id="4" name="Table 3">
            <a:extLst>
              <a:ext uri="{FF2B5EF4-FFF2-40B4-BE49-F238E27FC236}">
                <a16:creationId xmlns:a16="http://schemas.microsoft.com/office/drawing/2014/main" id="{B51B66C5-0C0D-3862-0661-CEA174411651}"/>
              </a:ext>
            </a:extLst>
          </p:cNvPr>
          <p:cNvGraphicFramePr>
            <a:graphicFrameLocks noGrp="1"/>
          </p:cNvGraphicFramePr>
          <p:nvPr>
            <p:extLst>
              <p:ext uri="{D42A27DB-BD31-4B8C-83A1-F6EECF244321}">
                <p14:modId xmlns:p14="http://schemas.microsoft.com/office/powerpoint/2010/main" val="2934441508"/>
              </p:ext>
            </p:extLst>
          </p:nvPr>
        </p:nvGraphicFramePr>
        <p:xfrm>
          <a:off x="660399" y="1318981"/>
          <a:ext cx="10858499" cy="1031748"/>
        </p:xfrm>
        <a:graphic>
          <a:graphicData uri="http://schemas.openxmlformats.org/drawingml/2006/table">
            <a:tbl>
              <a:tblPr firstRow="1" firstCol="1" bandRow="1"/>
              <a:tblGrid>
                <a:gridCol w="1321880">
                  <a:extLst>
                    <a:ext uri="{9D8B030D-6E8A-4147-A177-3AD203B41FA5}">
                      <a16:colId xmlns:a16="http://schemas.microsoft.com/office/drawing/2014/main" val="2761566916"/>
                    </a:ext>
                  </a:extLst>
                </a:gridCol>
                <a:gridCol w="1320498">
                  <a:extLst>
                    <a:ext uri="{9D8B030D-6E8A-4147-A177-3AD203B41FA5}">
                      <a16:colId xmlns:a16="http://schemas.microsoft.com/office/drawing/2014/main" val="3625209293"/>
                    </a:ext>
                  </a:extLst>
                </a:gridCol>
                <a:gridCol w="1320498">
                  <a:extLst>
                    <a:ext uri="{9D8B030D-6E8A-4147-A177-3AD203B41FA5}">
                      <a16:colId xmlns:a16="http://schemas.microsoft.com/office/drawing/2014/main" val="266641008"/>
                    </a:ext>
                  </a:extLst>
                </a:gridCol>
                <a:gridCol w="1321880">
                  <a:extLst>
                    <a:ext uri="{9D8B030D-6E8A-4147-A177-3AD203B41FA5}">
                      <a16:colId xmlns:a16="http://schemas.microsoft.com/office/drawing/2014/main" val="2849105054"/>
                    </a:ext>
                  </a:extLst>
                </a:gridCol>
                <a:gridCol w="1321880">
                  <a:extLst>
                    <a:ext uri="{9D8B030D-6E8A-4147-A177-3AD203B41FA5}">
                      <a16:colId xmlns:a16="http://schemas.microsoft.com/office/drawing/2014/main" val="2515218829"/>
                    </a:ext>
                  </a:extLst>
                </a:gridCol>
                <a:gridCol w="1321880">
                  <a:extLst>
                    <a:ext uri="{9D8B030D-6E8A-4147-A177-3AD203B41FA5}">
                      <a16:colId xmlns:a16="http://schemas.microsoft.com/office/drawing/2014/main" val="1579183491"/>
                    </a:ext>
                  </a:extLst>
                </a:gridCol>
                <a:gridCol w="1465683">
                  <a:extLst>
                    <a:ext uri="{9D8B030D-6E8A-4147-A177-3AD203B41FA5}">
                      <a16:colId xmlns:a16="http://schemas.microsoft.com/office/drawing/2014/main" val="1085039513"/>
                    </a:ext>
                  </a:extLst>
                </a:gridCol>
                <a:gridCol w="1464300">
                  <a:extLst>
                    <a:ext uri="{9D8B030D-6E8A-4147-A177-3AD203B41FA5}">
                      <a16:colId xmlns:a16="http://schemas.microsoft.com/office/drawing/2014/main" val="38897966"/>
                    </a:ext>
                  </a:extLst>
                </a:gridCol>
              </a:tblGrid>
              <a:tr h="0">
                <a:tc>
                  <a:txBody>
                    <a:bodyPr/>
                    <a:lstStyle/>
                    <a:p>
                      <a:pPr algn="ctr" fontAlgn="base">
                        <a:lnSpc>
                          <a:spcPct val="115000"/>
                        </a:lnSpc>
                        <a:spcBef>
                          <a:spcPts val="600"/>
                        </a:spcBef>
                        <a:spcAft>
                          <a:spcPts val="600"/>
                        </a:spcAft>
                      </a:pPr>
                      <a:r>
                        <a:rPr lang="vi-VN" sz="3200" b="1">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n-US"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lnSpc>
                          <a:spcPct val="115000"/>
                        </a:lnSpc>
                        <a:spcBef>
                          <a:spcPts val="600"/>
                        </a:spcBef>
                        <a:spcAft>
                          <a:spcPts val="600"/>
                        </a:spcAft>
                      </a:pPr>
                      <a:r>
                        <a:rPr lang="vi-VN" sz="3200" b="1">
                          <a:effectLst/>
                          <a:latin typeface="Times New Roman" panose="02020603050405020304" pitchFamily="18" charset="0"/>
                          <a:ea typeface="Times New Roman" panose="02020603050405020304" pitchFamily="18" charset="0"/>
                          <a:cs typeface="Times New Roman" panose="02020603050405020304" pitchFamily="18" charset="0"/>
                        </a:rPr>
                        <a:t>2</a:t>
                      </a:r>
                      <a:endParaRPr lang="en-US"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lnSpc>
                          <a:spcPct val="115000"/>
                        </a:lnSpc>
                        <a:spcBef>
                          <a:spcPts val="600"/>
                        </a:spcBef>
                        <a:spcAft>
                          <a:spcPts val="600"/>
                        </a:spcAft>
                      </a:pPr>
                      <a:r>
                        <a:rPr lang="vi-VN" sz="3200" b="1">
                          <a:effectLst/>
                          <a:latin typeface="Times New Roman" panose="02020603050405020304" pitchFamily="18" charset="0"/>
                          <a:ea typeface="Times New Roman" panose="02020603050405020304" pitchFamily="18" charset="0"/>
                          <a:cs typeface="Times New Roman" panose="02020603050405020304" pitchFamily="18" charset="0"/>
                        </a:rPr>
                        <a:t>3</a:t>
                      </a:r>
                      <a:endParaRPr lang="en-US"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lnSpc>
                          <a:spcPct val="115000"/>
                        </a:lnSpc>
                        <a:spcBef>
                          <a:spcPts val="600"/>
                        </a:spcBef>
                        <a:spcAft>
                          <a:spcPts val="600"/>
                        </a:spcAft>
                      </a:pPr>
                      <a:r>
                        <a:rPr lang="vi-VN" sz="3200" b="1">
                          <a:effectLst/>
                          <a:latin typeface="Times New Roman" panose="02020603050405020304" pitchFamily="18" charset="0"/>
                          <a:ea typeface="Times New Roman" panose="02020603050405020304" pitchFamily="18" charset="0"/>
                          <a:cs typeface="Times New Roman" panose="02020603050405020304" pitchFamily="18" charset="0"/>
                        </a:rPr>
                        <a:t>4</a:t>
                      </a:r>
                      <a:endParaRPr lang="en-US"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lnSpc>
                          <a:spcPct val="115000"/>
                        </a:lnSpc>
                        <a:spcBef>
                          <a:spcPts val="600"/>
                        </a:spcBef>
                        <a:spcAft>
                          <a:spcPts val="600"/>
                        </a:spcAft>
                      </a:pPr>
                      <a:r>
                        <a:rPr lang="vi-VN" sz="3200" b="1">
                          <a:effectLst/>
                          <a:latin typeface="Times New Roman" panose="02020603050405020304" pitchFamily="18" charset="0"/>
                          <a:ea typeface="Times New Roman" panose="02020603050405020304" pitchFamily="18" charset="0"/>
                          <a:cs typeface="Times New Roman" panose="02020603050405020304" pitchFamily="18" charset="0"/>
                        </a:rPr>
                        <a:t>5</a:t>
                      </a:r>
                      <a:endParaRPr lang="en-US"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lnSpc>
                          <a:spcPct val="115000"/>
                        </a:lnSpc>
                        <a:spcBef>
                          <a:spcPts val="600"/>
                        </a:spcBef>
                        <a:spcAft>
                          <a:spcPts val="600"/>
                        </a:spcAft>
                      </a:pPr>
                      <a:r>
                        <a:rPr lang="vi-VN" sz="3200" b="1">
                          <a:effectLst/>
                          <a:latin typeface="Times New Roman" panose="02020603050405020304" pitchFamily="18" charset="0"/>
                          <a:ea typeface="Times New Roman" panose="02020603050405020304" pitchFamily="18" charset="0"/>
                          <a:cs typeface="Times New Roman" panose="02020603050405020304" pitchFamily="18" charset="0"/>
                        </a:rPr>
                        <a:t>6</a:t>
                      </a:r>
                      <a:endParaRPr lang="en-US"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lnSpc>
                          <a:spcPct val="115000"/>
                        </a:lnSpc>
                        <a:spcBef>
                          <a:spcPts val="600"/>
                        </a:spcBef>
                        <a:spcAft>
                          <a:spcPts val="600"/>
                        </a:spcAft>
                      </a:pPr>
                      <a:r>
                        <a:rPr lang="vi-VN" sz="3200" b="1">
                          <a:effectLst/>
                          <a:latin typeface="Times New Roman" panose="02020603050405020304" pitchFamily="18" charset="0"/>
                          <a:ea typeface="Times New Roman" panose="02020603050405020304" pitchFamily="18" charset="0"/>
                          <a:cs typeface="Times New Roman" panose="02020603050405020304" pitchFamily="18" charset="0"/>
                        </a:rPr>
                        <a:t>7</a:t>
                      </a:r>
                      <a:endParaRPr lang="en-US"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lnSpc>
                          <a:spcPct val="115000"/>
                        </a:lnSpc>
                        <a:spcBef>
                          <a:spcPts val="600"/>
                        </a:spcBef>
                        <a:spcAft>
                          <a:spcPts val="600"/>
                        </a:spcAft>
                      </a:pPr>
                      <a:r>
                        <a:rPr lang="vi-VN" sz="3200" b="1">
                          <a:effectLst/>
                          <a:latin typeface="Times New Roman" panose="02020603050405020304" pitchFamily="18" charset="0"/>
                          <a:ea typeface="Times New Roman" panose="02020603050405020304" pitchFamily="18" charset="0"/>
                          <a:cs typeface="Times New Roman" panose="02020603050405020304" pitchFamily="18" charset="0"/>
                        </a:rPr>
                        <a:t>8</a:t>
                      </a:r>
                      <a:endParaRPr lang="en-US"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42933769"/>
                  </a:ext>
                </a:extLst>
              </a:tr>
              <a:tr h="0">
                <a:tc>
                  <a:txBody>
                    <a:bodyPr/>
                    <a:lstStyle/>
                    <a:p>
                      <a:pPr algn="ctr" fontAlgn="base">
                        <a:lnSpc>
                          <a:spcPct val="115000"/>
                        </a:lnSpc>
                        <a:spcBef>
                          <a:spcPts val="600"/>
                        </a:spcBef>
                        <a:spcAft>
                          <a:spcPts val="600"/>
                        </a:spcAft>
                      </a:pPr>
                      <a:r>
                        <a:rPr lang="vi-VN" sz="3200" b="1">
                          <a:effectLst/>
                          <a:latin typeface="Times New Roman" panose="02020603050405020304" pitchFamily="18" charset="0"/>
                          <a:ea typeface="Times New Roman" panose="02020603050405020304" pitchFamily="18" charset="0"/>
                          <a:cs typeface="Times New Roman" panose="02020603050405020304" pitchFamily="18" charset="0"/>
                        </a:rPr>
                        <a:t>D</a:t>
                      </a:r>
                      <a:endParaRPr lang="en-US"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lnSpc>
                          <a:spcPct val="115000"/>
                        </a:lnSpc>
                        <a:spcBef>
                          <a:spcPts val="600"/>
                        </a:spcBef>
                        <a:spcAft>
                          <a:spcPts val="600"/>
                        </a:spcAft>
                      </a:pPr>
                      <a:r>
                        <a:rPr lang="vi-VN" sz="3200" b="1">
                          <a:effectLst/>
                          <a:latin typeface="Times New Roman" panose="02020603050405020304" pitchFamily="18" charset="0"/>
                          <a:ea typeface="Times New Roman" panose="02020603050405020304" pitchFamily="18" charset="0"/>
                          <a:cs typeface="Times New Roman" panose="02020603050405020304" pitchFamily="18" charset="0"/>
                        </a:rPr>
                        <a:t>A</a:t>
                      </a:r>
                      <a:endParaRPr lang="en-US"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lnSpc>
                          <a:spcPct val="115000"/>
                        </a:lnSpc>
                        <a:spcBef>
                          <a:spcPts val="600"/>
                        </a:spcBef>
                        <a:spcAft>
                          <a:spcPts val="600"/>
                        </a:spcAft>
                      </a:pPr>
                      <a:r>
                        <a:rPr lang="vi-VN" sz="3200" b="1">
                          <a:effectLst/>
                          <a:latin typeface="Times New Roman" panose="02020603050405020304" pitchFamily="18" charset="0"/>
                          <a:ea typeface="Times New Roman" panose="02020603050405020304" pitchFamily="18" charset="0"/>
                          <a:cs typeface="Times New Roman" panose="02020603050405020304" pitchFamily="18" charset="0"/>
                        </a:rPr>
                        <a:t>C</a:t>
                      </a:r>
                      <a:endParaRPr lang="en-US"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lnSpc>
                          <a:spcPct val="115000"/>
                        </a:lnSpc>
                        <a:spcBef>
                          <a:spcPts val="600"/>
                        </a:spcBef>
                        <a:spcAft>
                          <a:spcPts val="600"/>
                        </a:spcAft>
                      </a:pPr>
                      <a:r>
                        <a:rPr lang="vi-VN" sz="3200" b="1">
                          <a:effectLst/>
                          <a:latin typeface="Times New Roman" panose="02020603050405020304" pitchFamily="18" charset="0"/>
                          <a:ea typeface="Times New Roman" panose="02020603050405020304" pitchFamily="18" charset="0"/>
                          <a:cs typeface="Times New Roman" panose="02020603050405020304" pitchFamily="18" charset="0"/>
                        </a:rPr>
                        <a:t>A</a:t>
                      </a:r>
                      <a:endParaRPr lang="en-US"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lnSpc>
                          <a:spcPct val="115000"/>
                        </a:lnSpc>
                        <a:spcBef>
                          <a:spcPts val="600"/>
                        </a:spcBef>
                        <a:spcAft>
                          <a:spcPts val="600"/>
                        </a:spcAft>
                      </a:pPr>
                      <a:r>
                        <a:rPr lang="vi-VN" sz="3200" b="1">
                          <a:effectLst/>
                          <a:latin typeface="Times New Roman" panose="02020603050405020304" pitchFamily="18" charset="0"/>
                          <a:ea typeface="Times New Roman" panose="02020603050405020304" pitchFamily="18" charset="0"/>
                          <a:cs typeface="Times New Roman" panose="02020603050405020304" pitchFamily="18" charset="0"/>
                        </a:rPr>
                        <a:t>B</a:t>
                      </a:r>
                      <a:endParaRPr lang="en-US"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lnSpc>
                          <a:spcPct val="115000"/>
                        </a:lnSpc>
                        <a:spcBef>
                          <a:spcPts val="600"/>
                        </a:spcBef>
                        <a:spcAft>
                          <a:spcPts val="600"/>
                        </a:spcAft>
                      </a:pPr>
                      <a:r>
                        <a:rPr lang="vi-VN" sz="3200" b="1">
                          <a:effectLst/>
                          <a:latin typeface="Times New Roman" panose="02020603050405020304" pitchFamily="18" charset="0"/>
                          <a:ea typeface="Times New Roman" panose="02020603050405020304" pitchFamily="18" charset="0"/>
                          <a:cs typeface="Times New Roman" panose="02020603050405020304" pitchFamily="18" charset="0"/>
                        </a:rPr>
                        <a:t>B</a:t>
                      </a:r>
                      <a:endParaRPr lang="en-US"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lnSpc>
                          <a:spcPct val="115000"/>
                        </a:lnSpc>
                        <a:spcBef>
                          <a:spcPts val="600"/>
                        </a:spcBef>
                        <a:spcAft>
                          <a:spcPts val="600"/>
                        </a:spcAft>
                      </a:pPr>
                      <a:r>
                        <a:rPr lang="vi-VN" sz="3200" b="1">
                          <a:effectLst/>
                          <a:latin typeface="Times New Roman" panose="02020603050405020304" pitchFamily="18" charset="0"/>
                          <a:ea typeface="Times New Roman" panose="02020603050405020304" pitchFamily="18" charset="0"/>
                          <a:cs typeface="Times New Roman" panose="02020603050405020304" pitchFamily="18" charset="0"/>
                        </a:rPr>
                        <a:t>D</a:t>
                      </a:r>
                      <a:endParaRPr lang="en-US"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lnSpc>
                          <a:spcPct val="115000"/>
                        </a:lnSpc>
                        <a:spcBef>
                          <a:spcPts val="600"/>
                        </a:spcBef>
                        <a:spcAft>
                          <a:spcPts val="600"/>
                        </a:spcAft>
                      </a:pPr>
                      <a:r>
                        <a:rPr lang="vi-VN" sz="3200" b="1">
                          <a:effectLst/>
                          <a:latin typeface="Times New Roman" panose="02020603050405020304" pitchFamily="18" charset="0"/>
                          <a:ea typeface="Times New Roman" panose="02020603050405020304" pitchFamily="18" charset="0"/>
                          <a:cs typeface="Times New Roman" panose="02020603050405020304" pitchFamily="18" charset="0"/>
                        </a:rPr>
                        <a:t>D</a:t>
                      </a:r>
                      <a:endParaRPr lang="en-US"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72272459"/>
                  </a:ext>
                </a:extLst>
              </a:tr>
            </a:tbl>
          </a:graphicData>
        </a:graphic>
      </p:graphicFrame>
    </p:spTree>
    <p:extLst>
      <p:ext uri="{BB962C8B-B14F-4D97-AF65-F5344CB8AC3E}">
        <p14:creationId xmlns:p14="http://schemas.microsoft.com/office/powerpoint/2010/main" val="189065497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39B07C43-9289-22BF-EAEC-C1FBCB01148A}"/>
              </a:ext>
            </a:extLst>
          </p:cNvPr>
          <p:cNvGraphicFramePr>
            <a:graphicFrameLocks noGrp="1"/>
          </p:cNvGraphicFramePr>
          <p:nvPr>
            <p:extLst>
              <p:ext uri="{D42A27DB-BD31-4B8C-83A1-F6EECF244321}">
                <p14:modId xmlns:p14="http://schemas.microsoft.com/office/powerpoint/2010/main" val="1973444416"/>
              </p:ext>
            </p:extLst>
          </p:nvPr>
        </p:nvGraphicFramePr>
        <p:xfrm>
          <a:off x="660400" y="1028700"/>
          <a:ext cx="10858500" cy="5002530"/>
        </p:xfrm>
        <a:graphic>
          <a:graphicData uri="http://schemas.openxmlformats.org/drawingml/2006/table">
            <a:tbl>
              <a:tblPr firstRow="1" firstCol="1" bandRow="1"/>
              <a:tblGrid>
                <a:gridCol w="1476059">
                  <a:extLst>
                    <a:ext uri="{9D8B030D-6E8A-4147-A177-3AD203B41FA5}">
                      <a16:colId xmlns:a16="http://schemas.microsoft.com/office/drawing/2014/main" val="4279024280"/>
                    </a:ext>
                  </a:extLst>
                </a:gridCol>
                <a:gridCol w="9382441">
                  <a:extLst>
                    <a:ext uri="{9D8B030D-6E8A-4147-A177-3AD203B41FA5}">
                      <a16:colId xmlns:a16="http://schemas.microsoft.com/office/drawing/2014/main" val="3658925109"/>
                    </a:ext>
                  </a:extLst>
                </a:gridCol>
              </a:tblGrid>
              <a:tr h="0">
                <a:tc>
                  <a:txBody>
                    <a:bodyPr/>
                    <a:lstStyle/>
                    <a:p>
                      <a:pPr algn="ctr" fontAlgn="base">
                        <a:lnSpc>
                          <a:spcPct val="115000"/>
                        </a:lnSpc>
                        <a:spcBef>
                          <a:spcPts val="600"/>
                        </a:spcBef>
                        <a:spcAft>
                          <a:spcPts val="600"/>
                        </a:spcAft>
                      </a:pPr>
                      <a:r>
                        <a:rPr lang="vi-VN" sz="3200" b="1">
                          <a:effectLst/>
                          <a:latin typeface="Times New Roman" panose="02020603050405020304" pitchFamily="18" charset="0"/>
                          <a:ea typeface="Times New Roman" panose="02020603050405020304" pitchFamily="18" charset="0"/>
                          <a:cs typeface="Times New Roman" panose="02020603050405020304" pitchFamily="18" charset="0"/>
                        </a:rPr>
                        <a:t>9</a:t>
                      </a:r>
                      <a:endParaRPr lang="en-US"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pPr>
                      <a:r>
                        <a:rPr lang="en-US" sz="3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=&gt; </a:t>
                      </a:r>
                      <a:r>
                        <a:rPr lang="pt-BR" sz="3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Văn bản </a:t>
                      </a:r>
                      <a:r>
                        <a:rPr lang="vi-VN" sz="3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3200" i="1">
                          <a:effectLst/>
                          <a:latin typeface="Times New Roman" panose="02020603050405020304" pitchFamily="18" charset="0"/>
                          <a:ea typeface="Times New Roman" panose="02020603050405020304" pitchFamily="18" charset="0"/>
                          <a:cs typeface="Times New Roman" panose="02020603050405020304" pitchFamily="18" charset="0"/>
                        </a:rPr>
                        <a:t>Lũ lụt là gì? Nguyên nhân và tác hại”</a:t>
                      </a:r>
                      <a:r>
                        <a:rPr lang="en-US" sz="320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thể hiện những đặc điểm của văn bản thông tin giải thích một hiện tượng tự nhiên:</a:t>
                      </a:r>
                      <a:endParaRPr lang="en-US" sz="320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pPr>
                      <a:r>
                        <a:rPr lang="en-US" sz="3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Đặc điểm về nội dung và mục đích: giải thích hiện tượng lũ lụt và nguyên nhân, tác hại của hiện tượng đối với cuộc sống con người.</a:t>
                      </a:r>
                      <a:endParaRPr lang="en-US" sz="320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pPr>
                      <a:r>
                        <a:rPr lang="en-US" sz="3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Đặc điểm về bố cục, hình thức trình bày:</a:t>
                      </a:r>
                      <a:r>
                        <a:rPr lang="vi-VN" sz="3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Nhan đề,</a:t>
                      </a:r>
                      <a:r>
                        <a:rPr lang="en-US" sz="3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sa pô, bố cục, đề mục rõ ràng; qua</a:t>
                      </a:r>
                      <a:r>
                        <a:rPr lang="vi-VN" sz="3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sự kết hợp của</a:t>
                      </a:r>
                      <a:r>
                        <a:rPr lang="en-US" sz="3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phương tiện ngôn ngữ</a:t>
                      </a:r>
                      <a:r>
                        <a:rPr lang="vi-VN" sz="3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và phi ngôn ngữ</a:t>
                      </a:r>
                      <a:r>
                        <a:rPr lang="en-US" sz="3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50300953"/>
                  </a:ext>
                </a:extLst>
              </a:tr>
            </a:tbl>
          </a:graphicData>
        </a:graphic>
      </p:graphicFrame>
    </p:spTree>
    <p:extLst>
      <p:ext uri="{BB962C8B-B14F-4D97-AF65-F5344CB8AC3E}">
        <p14:creationId xmlns:p14="http://schemas.microsoft.com/office/powerpoint/2010/main" val="196078155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D9E35E7E-FEAD-CCF2-6D3C-F5DD82B7040A}"/>
              </a:ext>
            </a:extLst>
          </p:cNvPr>
          <p:cNvGraphicFramePr>
            <a:graphicFrameLocks noGrp="1"/>
          </p:cNvGraphicFramePr>
          <p:nvPr>
            <p:extLst>
              <p:ext uri="{D42A27DB-BD31-4B8C-83A1-F6EECF244321}">
                <p14:modId xmlns:p14="http://schemas.microsoft.com/office/powerpoint/2010/main" val="3874202492"/>
              </p:ext>
            </p:extLst>
          </p:nvPr>
        </p:nvGraphicFramePr>
        <p:xfrm>
          <a:off x="660400" y="1028700"/>
          <a:ext cx="10858500" cy="5013770"/>
        </p:xfrm>
        <a:graphic>
          <a:graphicData uri="http://schemas.openxmlformats.org/drawingml/2006/table">
            <a:tbl>
              <a:tblPr firstRow="1" firstCol="1" bandRow="1"/>
              <a:tblGrid>
                <a:gridCol w="1476059">
                  <a:extLst>
                    <a:ext uri="{9D8B030D-6E8A-4147-A177-3AD203B41FA5}">
                      <a16:colId xmlns:a16="http://schemas.microsoft.com/office/drawing/2014/main" val="2502309902"/>
                    </a:ext>
                  </a:extLst>
                </a:gridCol>
                <a:gridCol w="9382441">
                  <a:extLst>
                    <a:ext uri="{9D8B030D-6E8A-4147-A177-3AD203B41FA5}">
                      <a16:colId xmlns:a16="http://schemas.microsoft.com/office/drawing/2014/main" val="2006961776"/>
                    </a:ext>
                  </a:extLst>
                </a:gridCol>
              </a:tblGrid>
              <a:tr h="4351337">
                <a:tc>
                  <a:txBody>
                    <a:bodyPr/>
                    <a:lstStyle/>
                    <a:p>
                      <a:pPr algn="ctr" fontAlgn="base">
                        <a:lnSpc>
                          <a:spcPct val="115000"/>
                        </a:lnSpc>
                        <a:spcBef>
                          <a:spcPts val="600"/>
                        </a:spcBef>
                        <a:spcAft>
                          <a:spcPts val="600"/>
                        </a:spcAft>
                      </a:pPr>
                      <a:r>
                        <a:rPr lang="vi-VN" sz="2400" b="1">
                          <a:effectLst/>
                          <a:latin typeface="Times New Roman" panose="02020603050405020304" pitchFamily="18" charset="0"/>
                          <a:ea typeface="Times New Roman" panose="02020603050405020304" pitchFamily="18" charset="0"/>
                          <a:cs typeface="Times New Roman" panose="02020603050405020304" pitchFamily="18" charset="0"/>
                        </a:rPr>
                        <a:t>10</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609" marR="626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pPr>
                      <a:r>
                        <a:rPr lang="vi-VN" sz="2400">
                          <a:effectLst/>
                          <a:latin typeface="Times New Roman" panose="02020603050405020304" pitchFamily="18" charset="0"/>
                          <a:ea typeface="Times New Roman" panose="02020603050405020304" pitchFamily="18" charset="0"/>
                          <a:cs typeface="Times New Roman" panose="02020603050405020304" pitchFamily="18" charset="0"/>
                        </a:rPr>
                        <a:t>- Hình thức: Đoạn văn khoảng 8 – 10 dòng.</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pPr>
                      <a:r>
                        <a:rPr lang="vi-VN" sz="2400">
                          <a:effectLst/>
                          <a:latin typeface="Times New Roman" panose="02020603050405020304" pitchFamily="18" charset="0"/>
                          <a:ea typeface="Times New Roman" panose="02020603050405020304" pitchFamily="18" charset="0"/>
                          <a:cs typeface="Times New Roman" panose="02020603050405020304" pitchFamily="18" charset="0"/>
                        </a:rPr>
                        <a:t>- Nội dung: Một số biện pháp phòng tránh lũ lụt để hạn chế được những thiệt hại không đáng có:</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pPr>
                      <a:r>
                        <a:rPr lang="vi-VN" sz="2400">
                          <a:effectLst/>
                          <a:latin typeface="Times New Roman" panose="02020603050405020304" pitchFamily="18" charset="0"/>
                          <a:ea typeface="Times New Roman" panose="02020603050405020304" pitchFamily="18" charset="0"/>
                          <a:cs typeface="Times New Roman" panose="02020603050405020304" pitchFamily="18" charset="0"/>
                        </a:rPr>
                        <a:t>+ Trước khi xảy ra lũ lụt:</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pPr>
                      <a:r>
                        <a:rPr lang="vi-VN" sz="2400">
                          <a:effectLst/>
                          <a:latin typeface="Times New Roman" panose="02020603050405020304" pitchFamily="18" charset="0"/>
                          <a:ea typeface="Times New Roman" panose="02020603050405020304" pitchFamily="18" charset="0"/>
                          <a:cs typeface="Times New Roman" panose="02020603050405020304" pitchFamily="18" charset="0"/>
                        </a:rPr>
                        <a:t>   ++ Sơ tán người dân ra khỏi những khu vực nguy hiểm, cảnh báo có lũ quét để đảm bảo an toàn.</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pPr>
                      <a:r>
                        <a:rPr lang="vi-VN" sz="2400">
                          <a:effectLst/>
                          <a:latin typeface="Times New Roman" panose="02020603050405020304" pitchFamily="18" charset="0"/>
                          <a:ea typeface="Times New Roman" panose="02020603050405020304" pitchFamily="18" charset="0"/>
                          <a:cs typeface="Times New Roman" panose="02020603050405020304" pitchFamily="18" charset="0"/>
                        </a:rPr>
                        <a:t>  ++ Cải thiện, xây dựng hệ thống đê điều giúp hạn chế tình trạng lũ lụt càn quét mạnh mẽ</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pPr>
                      <a:r>
                        <a:rPr lang="vi-VN" sz="2400">
                          <a:effectLst/>
                          <a:latin typeface="Times New Roman" panose="02020603050405020304" pitchFamily="18" charset="0"/>
                          <a:ea typeface="Times New Roman" panose="02020603050405020304" pitchFamily="18" charset="0"/>
                          <a:cs typeface="Times New Roman" panose="02020603050405020304" pitchFamily="18" charset="0"/>
                        </a:rPr>
                        <a:t>  ++ Thường xuyên theo dõi, cập nhật tin tức lũ lụt, ngập úng trên các phương tiện truyền thông.</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pPr>
                      <a:r>
                        <a:rPr lang="vi-VN" sz="2400">
                          <a:effectLst/>
                          <a:latin typeface="Times New Roman" panose="02020603050405020304" pitchFamily="18" charset="0"/>
                          <a:ea typeface="Times New Roman" panose="02020603050405020304" pitchFamily="18" charset="0"/>
                          <a:cs typeface="Times New Roman" panose="02020603050405020304" pitchFamily="18" charset="0"/>
                        </a:rPr>
                        <a:t>  ++ Bảo vệ nguồn nước uống, sinh hoạt</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pPr>
                      <a:r>
                        <a:rPr lang="vi-VN" sz="2400">
                          <a:effectLst/>
                          <a:latin typeface="Times New Roman" panose="02020603050405020304" pitchFamily="18" charset="0"/>
                          <a:ea typeface="Times New Roman" panose="02020603050405020304" pitchFamily="18" charset="0"/>
                          <a:cs typeface="Times New Roman" panose="02020603050405020304" pitchFamily="18" charset="0"/>
                        </a:rPr>
                        <a:t>  ++ Thành lập đội tìm kiếm, hỗ trợ cứu nạn, lương thực,...</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609" marR="626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77145084"/>
                  </a:ext>
                </a:extLst>
              </a:tr>
            </a:tbl>
          </a:graphicData>
        </a:graphic>
      </p:graphicFrame>
    </p:spTree>
    <p:extLst>
      <p:ext uri="{BB962C8B-B14F-4D97-AF65-F5344CB8AC3E}">
        <p14:creationId xmlns:p14="http://schemas.microsoft.com/office/powerpoint/2010/main" val="424766692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D9E35E7E-FEAD-CCF2-6D3C-F5DD82B7040A}"/>
              </a:ext>
            </a:extLst>
          </p:cNvPr>
          <p:cNvGraphicFramePr>
            <a:graphicFrameLocks noGrp="1"/>
          </p:cNvGraphicFramePr>
          <p:nvPr>
            <p:extLst>
              <p:ext uri="{D42A27DB-BD31-4B8C-83A1-F6EECF244321}">
                <p14:modId xmlns:p14="http://schemas.microsoft.com/office/powerpoint/2010/main" val="602417455"/>
              </p:ext>
            </p:extLst>
          </p:nvPr>
        </p:nvGraphicFramePr>
        <p:xfrm>
          <a:off x="660400" y="786875"/>
          <a:ext cx="10858500" cy="5358638"/>
        </p:xfrm>
        <a:graphic>
          <a:graphicData uri="http://schemas.openxmlformats.org/drawingml/2006/table">
            <a:tbl>
              <a:tblPr firstRow="1" firstCol="1" bandRow="1"/>
              <a:tblGrid>
                <a:gridCol w="1476059">
                  <a:extLst>
                    <a:ext uri="{9D8B030D-6E8A-4147-A177-3AD203B41FA5}">
                      <a16:colId xmlns:a16="http://schemas.microsoft.com/office/drawing/2014/main" val="2502309902"/>
                    </a:ext>
                  </a:extLst>
                </a:gridCol>
                <a:gridCol w="9382441">
                  <a:extLst>
                    <a:ext uri="{9D8B030D-6E8A-4147-A177-3AD203B41FA5}">
                      <a16:colId xmlns:a16="http://schemas.microsoft.com/office/drawing/2014/main" val="2006961776"/>
                    </a:ext>
                  </a:extLst>
                </a:gridCol>
              </a:tblGrid>
              <a:tr h="4351337">
                <a:tc>
                  <a:txBody>
                    <a:bodyPr/>
                    <a:lstStyle/>
                    <a:p>
                      <a:pPr algn="ctr" fontAlgn="base">
                        <a:lnSpc>
                          <a:spcPct val="115000"/>
                        </a:lnSpc>
                        <a:spcBef>
                          <a:spcPts val="600"/>
                        </a:spcBef>
                        <a:spcAft>
                          <a:spcPts val="600"/>
                        </a:spcAft>
                      </a:pPr>
                      <a:r>
                        <a:rPr lang="vi-VN" sz="2800" b="1">
                          <a:effectLst/>
                          <a:latin typeface="Times New Roman" panose="02020603050405020304" pitchFamily="18" charset="0"/>
                          <a:ea typeface="Times New Roman" panose="02020603050405020304" pitchFamily="18" charset="0"/>
                          <a:cs typeface="Times New Roman" panose="02020603050405020304" pitchFamily="18" charset="0"/>
                        </a:rPr>
                        <a:t>10</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609" marR="626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pPr>
                      <a:r>
                        <a:rPr lang="vi-VN" sz="2800">
                          <a:effectLst/>
                          <a:latin typeface="Times New Roman" panose="02020603050405020304" pitchFamily="18" charset="0"/>
                          <a:ea typeface="Times New Roman" panose="02020603050405020304" pitchFamily="18" charset="0"/>
                          <a:cs typeface="Times New Roman" panose="02020603050405020304" pitchFamily="18" charset="0"/>
                        </a:rPr>
                        <a:t>+ Trong khi xảy ra lũ:</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pPr>
                      <a:r>
                        <a:rPr lang="vi-VN" sz="2800">
                          <a:effectLst/>
                          <a:latin typeface="Times New Roman" panose="02020603050405020304" pitchFamily="18" charset="0"/>
                          <a:ea typeface="Times New Roman" panose="02020603050405020304" pitchFamily="18" charset="0"/>
                          <a:cs typeface="Times New Roman" panose="02020603050405020304" pitchFamily="18" charset="0"/>
                        </a:rPr>
                        <a:t>  ++ Không tự ý di chuyển</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pPr>
                      <a:r>
                        <a:rPr lang="vi-VN" sz="2800">
                          <a:effectLst/>
                          <a:latin typeface="Times New Roman" panose="02020603050405020304" pitchFamily="18" charset="0"/>
                          <a:ea typeface="Times New Roman" panose="02020603050405020304" pitchFamily="18" charset="0"/>
                          <a:cs typeface="Times New Roman" panose="02020603050405020304" pitchFamily="18" charset="0"/>
                        </a:rPr>
                        <a:t>  ++ Ngắt hết nguồn điện trong nhà để đảm bảo an toàn</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pPr>
                      <a:r>
                        <a:rPr lang="vi-VN" sz="2800">
                          <a:effectLst/>
                          <a:latin typeface="Times New Roman" panose="02020603050405020304" pitchFamily="18" charset="0"/>
                          <a:ea typeface="Times New Roman" panose="02020603050405020304" pitchFamily="18" charset="0"/>
                          <a:cs typeface="Times New Roman" panose="02020603050405020304" pitchFamily="18" charset="0"/>
                        </a:rPr>
                        <a:t>  ++ Di chuyển trang thiết bị, hàng hóa nhu yếu phẩm đến nơi cao và an toàn.</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pPr>
                      <a:r>
                        <a:rPr lang="vi-VN" sz="2800">
                          <a:effectLst/>
                          <a:latin typeface="Times New Roman" panose="02020603050405020304" pitchFamily="18" charset="0"/>
                          <a:ea typeface="Times New Roman" panose="02020603050405020304" pitchFamily="18" charset="0"/>
                          <a:cs typeface="Times New Roman" panose="02020603050405020304" pitchFamily="18" charset="0"/>
                        </a:rPr>
                        <a:t>+ Sau khi lũ lụt:</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pPr>
                      <a:r>
                        <a:rPr lang="vi-VN" sz="2800">
                          <a:effectLst/>
                          <a:latin typeface="Times New Roman" panose="02020603050405020304" pitchFamily="18" charset="0"/>
                          <a:ea typeface="Times New Roman" panose="02020603050405020304" pitchFamily="18" charset="0"/>
                          <a:cs typeface="Times New Roman" panose="02020603050405020304" pitchFamily="18" charset="0"/>
                        </a:rPr>
                        <a:t> ++ Dọn dẹp, vệ sinh nhà cửa, đường xá.</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pPr>
                      <a:r>
                        <a:rPr lang="vi-VN" sz="2800">
                          <a:effectLst/>
                          <a:latin typeface="Times New Roman" panose="02020603050405020304" pitchFamily="18" charset="0"/>
                          <a:ea typeface="Times New Roman" panose="02020603050405020304" pitchFamily="18" charset="0"/>
                          <a:cs typeface="Times New Roman" panose="02020603050405020304" pitchFamily="18" charset="0"/>
                        </a:rPr>
                        <a:t> ++ Tiến hành trồng rừng, bảo vệ rừng để hạn chế tình trạng sói maonf đất</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pPr>
                      <a:r>
                        <a:rPr lang="vi-VN" sz="2800">
                          <a:effectLst/>
                          <a:latin typeface="Times New Roman" panose="02020603050405020304" pitchFamily="18" charset="0"/>
                          <a:ea typeface="Times New Roman" panose="02020603050405020304" pitchFamily="18" charset="0"/>
                          <a:cs typeface="Times New Roman" panose="02020603050405020304" pitchFamily="18" charset="0"/>
                        </a:rPr>
                        <a:t> ++ Chuẩn bị công trình đê điều, thi công chắc chắn lại để tránh ảnh hưởng.</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609" marR="626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77145084"/>
                  </a:ext>
                </a:extLst>
              </a:tr>
            </a:tbl>
          </a:graphicData>
        </a:graphic>
      </p:graphicFrame>
    </p:spTree>
    <p:extLst>
      <p:ext uri="{BB962C8B-B14F-4D97-AF65-F5344CB8AC3E}">
        <p14:creationId xmlns:p14="http://schemas.microsoft.com/office/powerpoint/2010/main" val="345652817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50FDA15-41B0-0592-F479-C55133BFEB4C}"/>
              </a:ext>
            </a:extLst>
          </p:cNvPr>
          <p:cNvSpPr txBox="1"/>
          <p:nvPr/>
        </p:nvSpPr>
        <p:spPr>
          <a:xfrm>
            <a:off x="660400" y="433582"/>
            <a:ext cx="10858500" cy="3031407"/>
          </a:xfrm>
          <a:prstGeom prst="rect">
            <a:avLst/>
          </a:prstGeom>
          <a:noFill/>
        </p:spPr>
        <p:txBody>
          <a:bodyPr wrap="square">
            <a:spAutoFit/>
          </a:bodyPr>
          <a:lstStyle/>
          <a:p>
            <a:pPr algn="ctr">
              <a:lnSpc>
                <a:spcPct val="115000"/>
              </a:lnSpc>
            </a:pPr>
            <a:r>
              <a:rPr lang="en-US" sz="2400" b="1">
                <a:solidFill>
                  <a:srgbClr val="FF0000"/>
                </a:solidFill>
                <a:effectLst/>
                <a:latin typeface="Times New Roman" panose="02020603050405020304" pitchFamily="18" charset="0"/>
                <a:ea typeface="Times New Roman" panose="02020603050405020304" pitchFamily="18" charset="0"/>
              </a:rPr>
              <a:t>ĐỀ SỐ 4</a:t>
            </a:r>
            <a:endParaRPr lang="en-US" sz="2400">
              <a:effectLst/>
              <a:latin typeface="Times New Roman" panose="02020603050405020304" pitchFamily="18" charset="0"/>
              <a:ea typeface="Times New Roman" panose="02020603050405020304" pitchFamily="18" charset="0"/>
            </a:endParaRPr>
          </a:p>
          <a:p>
            <a:pPr algn="ctr">
              <a:lnSpc>
                <a:spcPct val="115000"/>
              </a:lnSpc>
            </a:pPr>
            <a:r>
              <a:rPr lang="vi-VN" sz="2400" b="1">
                <a:solidFill>
                  <a:srgbClr val="000000"/>
                </a:solidFill>
                <a:effectLst/>
                <a:latin typeface="Times New Roman" panose="02020603050405020304" pitchFamily="18" charset="0"/>
                <a:ea typeface="Times New Roman" panose="02020603050405020304" pitchFamily="18" charset="0"/>
              </a:rPr>
              <a:t>Đọc </a:t>
            </a:r>
            <a:r>
              <a:rPr lang="en-US" sz="2400" b="1">
                <a:solidFill>
                  <a:srgbClr val="000000"/>
                </a:solidFill>
                <a:effectLst/>
                <a:latin typeface="Times New Roman" panose="02020603050405020304" pitchFamily="18" charset="0"/>
                <a:ea typeface="Times New Roman" panose="02020603050405020304" pitchFamily="18" charset="0"/>
              </a:rPr>
              <a:t>văn bản </a:t>
            </a:r>
            <a:r>
              <a:rPr lang="vi-VN" sz="2400" b="1">
                <a:solidFill>
                  <a:srgbClr val="000000"/>
                </a:solidFill>
                <a:effectLst/>
                <a:latin typeface="Times New Roman" panose="02020603050405020304" pitchFamily="18" charset="0"/>
                <a:ea typeface="Times New Roman" panose="02020603050405020304" pitchFamily="18" charset="0"/>
              </a:rPr>
              <a:t>sau và thực hiện các yêu cầu bên dưới: </a:t>
            </a:r>
            <a:endParaRPr lang="en-US" sz="2400">
              <a:effectLst/>
              <a:latin typeface="Times New Roman" panose="02020603050405020304" pitchFamily="18" charset="0"/>
              <a:ea typeface="Times New Roman" panose="02020603050405020304" pitchFamily="18" charset="0"/>
            </a:endParaRPr>
          </a:p>
          <a:p>
            <a:pPr algn="ctr">
              <a:lnSpc>
                <a:spcPct val="115000"/>
              </a:lnSpc>
            </a:pPr>
            <a:r>
              <a:rPr lang="en-US" sz="2400" b="1">
                <a:solidFill>
                  <a:srgbClr val="000000"/>
                </a:solidFill>
                <a:effectLst/>
                <a:latin typeface="Times New Roman" panose="02020603050405020304" pitchFamily="18" charset="0"/>
                <a:ea typeface="Times New Roman" panose="02020603050405020304" pitchFamily="18" charset="0"/>
              </a:rPr>
              <a:t>NHỮNG ĐIỀU BÍ ẨN TRONG TẬP TÍNH DI CƯ CỦA CÁC LOÀI CHIM</a:t>
            </a:r>
            <a:endParaRPr lang="en-US" sz="2400">
              <a:effectLst/>
              <a:latin typeface="Times New Roman" panose="02020603050405020304" pitchFamily="18" charset="0"/>
              <a:ea typeface="Times New Roman" panose="02020603050405020304" pitchFamily="18" charset="0"/>
            </a:endParaRPr>
          </a:p>
          <a:p>
            <a:pPr>
              <a:lnSpc>
                <a:spcPct val="115000"/>
              </a:lnSpc>
            </a:pPr>
            <a:r>
              <a:rPr lang="en-US" sz="2400" b="1" i="1">
                <a:solidFill>
                  <a:srgbClr val="000000"/>
                </a:solidFill>
                <a:effectLst/>
                <a:latin typeface="Times New Roman" panose="02020603050405020304" pitchFamily="18" charset="0"/>
                <a:ea typeface="Times New Roman" panose="02020603050405020304" pitchFamily="18" charset="0"/>
              </a:rPr>
              <a:t>   Hàng trăm tỉ con chim di cư mỗi năm theo chiều bắc nam giữa nơi sinh sản và nơi trú đông cách xa hàng ngàn hoặc thậm chí hàng chục ngàn ki-lô-mét giống như một phép lạ của cuộc sống.</a:t>
            </a:r>
            <a:endParaRPr lang="en-US" sz="2400">
              <a:effectLst/>
              <a:latin typeface="Times New Roman" panose="02020603050405020304" pitchFamily="18" charset="0"/>
              <a:ea typeface="Times New Roman" panose="02020603050405020304" pitchFamily="18" charset="0"/>
            </a:endParaRPr>
          </a:p>
          <a:p>
            <a:pPr>
              <a:lnSpc>
                <a:spcPct val="115000"/>
              </a:lnSpc>
            </a:pPr>
            <a:r>
              <a:rPr lang="en-US" sz="2400" b="1">
                <a:solidFill>
                  <a:srgbClr val="000000"/>
                </a:solidFill>
                <a:effectLst/>
                <a:latin typeface="Times New Roman" panose="02020603050405020304" pitchFamily="18" charset="0"/>
                <a:ea typeface="Times New Roman" panose="02020603050405020304" pitchFamily="18" charset="0"/>
              </a:rPr>
              <a:t>   </a:t>
            </a:r>
            <a:r>
              <a:rPr lang="en-US" sz="2400">
                <a:solidFill>
                  <a:srgbClr val="000000"/>
                </a:solidFill>
                <a:effectLst/>
                <a:latin typeface="Times New Roman" panose="02020603050405020304" pitchFamily="18" charset="0"/>
                <a:ea typeface="Times New Roman" panose="02020603050405020304" pitchFamily="18" charset="0"/>
              </a:rPr>
              <a:t>   […]</a:t>
            </a:r>
            <a:endParaRPr lang="en-US" sz="2400">
              <a:effectLst/>
              <a:latin typeface="Times New Roman" panose="02020603050405020304" pitchFamily="18" charset="0"/>
              <a:ea typeface="Times New Roman" panose="02020603050405020304" pitchFamily="18" charset="0"/>
            </a:endParaRPr>
          </a:p>
        </p:txBody>
      </p:sp>
      <p:pic>
        <p:nvPicPr>
          <p:cNvPr id="4" name="Picture 3">
            <a:extLst>
              <a:ext uri="{FF2B5EF4-FFF2-40B4-BE49-F238E27FC236}">
                <a16:creationId xmlns:a16="http://schemas.microsoft.com/office/drawing/2014/main" id="{2E952FD3-D363-4A27-E224-8CF18810258B}"/>
              </a:ext>
            </a:extLst>
          </p:cNvPr>
          <p:cNvPicPr>
            <a:picLocks noChangeAspect="1"/>
          </p:cNvPicPr>
          <p:nvPr/>
        </p:nvPicPr>
        <p:blipFill>
          <a:blip r:embed="rId2"/>
          <a:stretch>
            <a:fillRect/>
          </a:stretch>
        </p:blipFill>
        <p:spPr>
          <a:xfrm>
            <a:off x="1853122" y="3102693"/>
            <a:ext cx="6325075" cy="3321725"/>
          </a:xfrm>
          <a:prstGeom prst="rect">
            <a:avLst/>
          </a:prstGeom>
        </p:spPr>
      </p:pic>
      <p:sp>
        <p:nvSpPr>
          <p:cNvPr id="6" name="TextBox 5">
            <a:extLst>
              <a:ext uri="{FF2B5EF4-FFF2-40B4-BE49-F238E27FC236}">
                <a16:creationId xmlns:a16="http://schemas.microsoft.com/office/drawing/2014/main" id="{72B56D9F-8F8E-0335-7183-39FB582CDE01}"/>
              </a:ext>
            </a:extLst>
          </p:cNvPr>
          <p:cNvSpPr txBox="1"/>
          <p:nvPr/>
        </p:nvSpPr>
        <p:spPr>
          <a:xfrm>
            <a:off x="8570970" y="3429000"/>
            <a:ext cx="2947930" cy="2312171"/>
          </a:xfrm>
          <a:prstGeom prst="rect">
            <a:avLst/>
          </a:prstGeom>
          <a:noFill/>
        </p:spPr>
        <p:txBody>
          <a:bodyPr wrap="square">
            <a:spAutoFit/>
          </a:bodyPr>
          <a:lstStyle/>
          <a:p>
            <a:pPr algn="just">
              <a:lnSpc>
                <a:spcPct val="115000"/>
              </a:lnSpc>
            </a:pPr>
            <a:r>
              <a:rPr lang="en-US" sz="3200" b="1">
                <a:solidFill>
                  <a:srgbClr val="000000"/>
                </a:solidFill>
                <a:effectLst/>
                <a:latin typeface="Times New Roman" panose="02020603050405020304" pitchFamily="18" charset="0"/>
                <a:ea typeface="Times New Roman" panose="02020603050405020304" pitchFamily="18" charset="0"/>
              </a:rPr>
              <a:t>Tại sao đàn chim di cư lại bay theo đội hình chữ V?</a:t>
            </a:r>
            <a:endParaRPr lang="en-US" sz="320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48034532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8838266-8C99-0C3D-31B7-DCE4F079E3F4}"/>
              </a:ext>
            </a:extLst>
          </p:cNvPr>
          <p:cNvSpPr txBox="1"/>
          <p:nvPr/>
        </p:nvSpPr>
        <p:spPr>
          <a:xfrm>
            <a:off x="660400" y="1091984"/>
            <a:ext cx="10858500" cy="5143716"/>
          </a:xfrm>
          <a:prstGeom prst="rect">
            <a:avLst/>
          </a:prstGeom>
          <a:noFill/>
        </p:spPr>
        <p:txBody>
          <a:bodyPr wrap="square">
            <a:spAutoFit/>
          </a:bodyPr>
          <a:lstStyle/>
          <a:p>
            <a:pPr indent="270510" algn="just">
              <a:lnSpc>
                <a:spcPct val="115000"/>
              </a:lnSpc>
            </a:pPr>
            <a:r>
              <a:rPr lang="en-US" sz="3200">
                <a:solidFill>
                  <a:srgbClr val="000000"/>
                </a:solidFill>
                <a:effectLst/>
                <a:latin typeface="Times New Roman" panose="02020603050405020304" pitchFamily="18" charset="0"/>
                <a:ea typeface="Times New Roman" panose="02020603050405020304" pitchFamily="18" charset="0"/>
              </a:rPr>
              <a:t>Hằng năm cứ vào mùa đông, nhiều loài chim lại kéo nhau bay về phương nam để tránh rét và tìm kiếm thêm thức ăn. Thú vị ở chỗ, nhiều loài chim như nhạn, ngỗng trời,... có tập tính bay đội hình chữ V. Vậy nguyên nhân nào khiến những loài chim lại sử dụng đội hình bay như thế?</a:t>
            </a:r>
            <a:endParaRPr lang="en-US" sz="3200">
              <a:effectLst/>
              <a:latin typeface="Times New Roman" panose="02020603050405020304" pitchFamily="18" charset="0"/>
              <a:ea typeface="Times New Roman" panose="02020603050405020304" pitchFamily="18" charset="0"/>
            </a:endParaRPr>
          </a:p>
          <a:p>
            <a:pPr indent="270510" algn="just">
              <a:lnSpc>
                <a:spcPct val="115000"/>
              </a:lnSpc>
            </a:pPr>
            <a:r>
              <a:rPr lang="en-US" sz="3200">
                <a:solidFill>
                  <a:srgbClr val="000000"/>
                </a:solidFill>
                <a:effectLst/>
                <a:latin typeface="Times New Roman" panose="02020603050405020304" pitchFamily="18" charset="0"/>
                <a:ea typeface="Times New Roman" panose="02020603050405020304" pitchFamily="18" charset="0"/>
              </a:rPr>
              <a:t>Các nhà khoa học Anh đã tìm ra câu trả lời sau khi tiến hành thực nghiệm trên mười bốn con cò đen đầu hói bằng cách đeo thiết bị để xác định vị trí đường bay, tốc độ và nhịp cánh của mỗi chú cò.</a:t>
            </a:r>
            <a:endParaRPr lang="en-US" sz="320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15084775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56AC635-EC27-6615-25B8-5833D187BD6F}"/>
              </a:ext>
            </a:extLst>
          </p:cNvPr>
          <p:cNvSpPr txBox="1"/>
          <p:nvPr/>
        </p:nvSpPr>
        <p:spPr>
          <a:xfrm>
            <a:off x="660400" y="429589"/>
            <a:ext cx="10858500" cy="5998822"/>
          </a:xfrm>
          <a:prstGeom prst="rect">
            <a:avLst/>
          </a:prstGeom>
          <a:noFill/>
        </p:spPr>
        <p:txBody>
          <a:bodyPr wrap="square">
            <a:spAutoFit/>
          </a:bodyPr>
          <a:lstStyle/>
          <a:p>
            <a:pPr indent="270510" algn="just">
              <a:lnSpc>
                <a:spcPct val="115000"/>
              </a:lnSpc>
            </a:pPr>
            <a:r>
              <a:rPr lang="en-US" sz="2800">
                <a:solidFill>
                  <a:srgbClr val="000000"/>
                </a:solidFill>
                <a:effectLst/>
                <a:latin typeface="Times New Roman" panose="02020603050405020304" pitchFamily="18" charset="0"/>
                <a:ea typeface="Times New Roman" panose="02020603050405020304" pitchFamily="18" charset="0"/>
              </a:rPr>
              <a:t>Đội hình chữ V được xem là đội hình tối ưu về mặt khí động lực học, con chim bay ở đầu mũi tên hay hình chữ V thường là chim đầu đàn và khoẻ hơn hẳn những con phía sau. Khi bay theo đội hình như vậy, các chú chim thường tận dụng luồng không khí đi qua đôi cánh của chúng bao gồm: luồng khí hướng lên (có lợi) từ phía dưới lên mép sau của đôi cánh giữ cho chúng ở trên không trung mà không phải quạt cánh vất vả và luồng không khí hướng xuống (không có lợi) từ phía trên đến mép sau đôi cánh. Khi bay, con chim dẫn đầu vỗ cánh làm cho không khí hai bên cánh chuyển động, luồng khí này truyền ra phía sau. Những con chim bay phía sau sẽ nhận luồng khí có lợi từ con đầu đàn và giảm thiểu luồng khí hướng xuống bất lợi nhằm hạn chế việc hao tốn sức lực trong suốt thời gian dài. Đó là mục đích chính của đội hình bay chữ V:</a:t>
            </a:r>
            <a:endParaRPr lang="en-US" sz="280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2581836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1BB20BB-22F9-175B-00D2-06C7B4851A6C}"/>
              </a:ext>
            </a:extLst>
          </p:cNvPr>
          <p:cNvSpPr txBox="1"/>
          <p:nvPr/>
        </p:nvSpPr>
        <p:spPr>
          <a:xfrm>
            <a:off x="660400" y="855404"/>
            <a:ext cx="10858500" cy="5503301"/>
          </a:xfrm>
          <a:prstGeom prst="rect">
            <a:avLst/>
          </a:prstGeom>
          <a:noFill/>
        </p:spPr>
        <p:txBody>
          <a:bodyPr wrap="square">
            <a:spAutoFit/>
          </a:bodyPr>
          <a:lstStyle/>
          <a:p>
            <a:pPr algn="just">
              <a:lnSpc>
                <a:spcPct val="115000"/>
              </a:lnSpc>
            </a:pPr>
            <a:r>
              <a:rPr lang="en-US" sz="2800">
                <a:solidFill>
                  <a:srgbClr val="000000"/>
                </a:solidFill>
                <a:effectLst/>
                <a:latin typeface="Times New Roman" panose="02020603050405020304" pitchFamily="18" charset="0"/>
                <a:ea typeface="Times New Roman" panose="02020603050405020304" pitchFamily="18" charset="0"/>
              </a:rPr>
              <a:t>“Những con chim bay sau chỉ đơn giản cảm nhận được đâu là vị trí của luồng không khí hướng lên và đâu là vị trí của luồng không khí hướng xuống. Từ đó, chúng sẽ xác định được vị trí thích hợp để không phải mất nhiều sức lực khi bay”. Nhờ sự liên kết khí động lực học này mà hiếm có con chim nào phải rời đàn vì kiệt sức, nếu con đầu đàn không còn sức thì lập tức sẽ có một con to khoẻ khác thay thế ngay.</a:t>
            </a:r>
            <a:endParaRPr lang="en-US" sz="2800">
              <a:effectLst/>
              <a:latin typeface="Times New Roman" panose="02020603050405020304" pitchFamily="18" charset="0"/>
              <a:ea typeface="Times New Roman" panose="02020603050405020304" pitchFamily="18" charset="0"/>
            </a:endParaRPr>
          </a:p>
          <a:p>
            <a:pPr indent="270510" algn="just">
              <a:lnSpc>
                <a:spcPct val="115000"/>
              </a:lnSpc>
            </a:pPr>
            <a:r>
              <a:rPr lang="en-US" sz="2800">
                <a:solidFill>
                  <a:srgbClr val="000000"/>
                </a:solidFill>
                <a:effectLst/>
                <a:latin typeface="Times New Roman" panose="02020603050405020304" pitchFamily="18" charset="0"/>
                <a:ea typeface="Times New Roman" panose="02020603050405020304" pitchFamily="18" charset="0"/>
              </a:rPr>
              <a:t>Theo một nghiên cứu năm 2001, những con bồ nông trắng khi bay theo đội hình chữ V có nhịp tim và nhịp vỗ cánh thấp hơn 14% khi chúng bay một mình. Nghiên cứu từ những năm 1970 cho thấy, khi bay thành đàn, chim có thể bay nhanh hơn khi bay đơn độc đến 71% nên con chim đầu đàn phải có sức khoẻ và ý chí cao hơn những con chim còn lại.</a:t>
            </a:r>
            <a:endParaRPr lang="en-US" sz="280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55878633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00BB233-1FEB-0648-D4FE-20AA23276996}"/>
              </a:ext>
            </a:extLst>
          </p:cNvPr>
          <p:cNvSpPr txBox="1"/>
          <p:nvPr/>
        </p:nvSpPr>
        <p:spPr>
          <a:xfrm>
            <a:off x="660400" y="707919"/>
            <a:ext cx="10858500" cy="5503301"/>
          </a:xfrm>
          <a:prstGeom prst="rect">
            <a:avLst/>
          </a:prstGeom>
          <a:noFill/>
        </p:spPr>
        <p:txBody>
          <a:bodyPr wrap="square">
            <a:spAutoFit/>
          </a:bodyPr>
          <a:lstStyle/>
          <a:p>
            <a:pPr indent="270510" algn="just">
              <a:lnSpc>
                <a:spcPct val="115000"/>
              </a:lnSpc>
            </a:pPr>
            <a:r>
              <a:rPr lang="en-US" sz="2800">
                <a:solidFill>
                  <a:srgbClr val="000000"/>
                </a:solidFill>
                <a:effectLst/>
                <a:latin typeface="Times New Roman" panose="02020603050405020304" pitchFamily="18" charset="0"/>
                <a:ea typeface="Times New Roman" panose="02020603050405020304" pitchFamily="18" charset="0"/>
              </a:rPr>
              <a:t>Ngoài ra, việc bay theo đội hình chữ V còn giúp đàn chim giữ liên lạc tốt hơn vì những con chim bay sau dễ dàng nhìn thấy những con chim phía trước. Điều này giúp chúng không bị lạc đàn mỗi khi chim đầu đàn ra tín hiệu dừng lại để nghỉ, tìm thức ăn hoặc đổi hướng bay.</a:t>
            </a:r>
            <a:endParaRPr lang="en-US" sz="2800">
              <a:effectLst/>
              <a:latin typeface="Times New Roman" panose="02020603050405020304" pitchFamily="18" charset="0"/>
              <a:ea typeface="Times New Roman" panose="02020603050405020304" pitchFamily="18" charset="0"/>
            </a:endParaRPr>
          </a:p>
          <a:p>
            <a:pPr indent="270510" algn="just">
              <a:lnSpc>
                <a:spcPct val="115000"/>
              </a:lnSpc>
            </a:pPr>
            <a:r>
              <a:rPr lang="en-US" sz="2800">
                <a:solidFill>
                  <a:srgbClr val="000000"/>
                </a:solidFill>
                <a:effectLst/>
                <a:latin typeface="Times New Roman" panose="02020603050405020304" pitchFamily="18" charset="0"/>
                <a:ea typeface="Times New Roman" panose="02020603050405020304" pitchFamily="18" charset="0"/>
              </a:rPr>
              <a:t>Con người cũng có thể học cách bay theo đội hình chữ V của loài chim vì tiết kiệm được năng lượng khi bay theo đội hình, hình thức này khá phổ biến với cả phi công dân sự và quân sự. Tờ báo chuyên công bố kết quả của những nghiên cứu mới nhất – Nây-chơ (Nature) cho biết: “Bằng cách giữ đầu mũi cánh trong vùng xoáy của máy bay phía trước, mỗi chiếc bay sau có thể tiết kiệm tối đa 18% lượng nhiên liệu.”</a:t>
            </a:r>
            <a:endParaRPr lang="en-US" sz="2800">
              <a:effectLst/>
              <a:latin typeface="Times New Roman" panose="02020603050405020304" pitchFamily="18" charset="0"/>
              <a:ea typeface="Times New Roman" panose="02020603050405020304" pitchFamily="18" charset="0"/>
            </a:endParaRPr>
          </a:p>
          <a:p>
            <a:pPr algn="r">
              <a:lnSpc>
                <a:spcPct val="115000"/>
              </a:lnSpc>
            </a:pPr>
            <a:r>
              <a:rPr lang="en-US" sz="2800">
                <a:solidFill>
                  <a:srgbClr val="000000"/>
                </a:solidFill>
                <a:effectLst/>
                <a:latin typeface="Times New Roman" panose="02020603050405020304" pitchFamily="18" charset="0"/>
                <a:ea typeface="Times New Roman" panose="02020603050405020304" pitchFamily="18" charset="0"/>
              </a:rPr>
              <a:t>(Đỗ Hợp tổng hợp)</a:t>
            </a:r>
            <a:endParaRPr lang="en-US" sz="280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80511846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29359DC-EDEA-DA26-2BA0-70A184778C53}"/>
              </a:ext>
            </a:extLst>
          </p:cNvPr>
          <p:cNvSpPr txBox="1"/>
          <p:nvPr/>
        </p:nvSpPr>
        <p:spPr>
          <a:xfrm>
            <a:off x="660400" y="1130300"/>
            <a:ext cx="10858500" cy="4515980"/>
          </a:xfrm>
          <a:prstGeom prst="rect">
            <a:avLst/>
          </a:prstGeom>
          <a:noFill/>
        </p:spPr>
        <p:txBody>
          <a:bodyPr wrap="square">
            <a:spAutoFit/>
          </a:bodyPr>
          <a:lstStyle/>
          <a:p>
            <a:pPr>
              <a:lnSpc>
                <a:spcPct val="115000"/>
              </a:lnSpc>
            </a:pPr>
            <a:r>
              <a:rPr lang="en-US" sz="2800" b="1">
                <a:effectLst/>
                <a:latin typeface="Times New Roman" panose="02020603050405020304" pitchFamily="18" charset="0"/>
                <a:ea typeface="Times New Roman" panose="02020603050405020304" pitchFamily="18" charset="0"/>
              </a:rPr>
              <a:t> Lựa chọn đáp án đúng:</a:t>
            </a:r>
            <a:endParaRPr lang="en-US" sz="2800">
              <a:effectLst/>
              <a:latin typeface="Times New Roman" panose="02020603050405020304" pitchFamily="18" charset="0"/>
              <a:ea typeface="Times New Roman" panose="02020603050405020304" pitchFamily="18" charset="0"/>
            </a:endParaRPr>
          </a:p>
          <a:p>
            <a:pPr algn="just">
              <a:lnSpc>
                <a:spcPct val="115000"/>
              </a:lnSpc>
            </a:pPr>
            <a:r>
              <a:rPr lang="en-US" sz="2800" b="1">
                <a:effectLst/>
                <a:latin typeface="Times New Roman" panose="02020603050405020304" pitchFamily="18" charset="0"/>
                <a:ea typeface="Times New Roman" panose="02020603050405020304" pitchFamily="18" charset="0"/>
              </a:rPr>
              <a:t>Câu </a:t>
            </a:r>
            <a:r>
              <a:rPr lang="vi-VN" sz="2800" b="1">
                <a:effectLst/>
                <a:latin typeface="Times New Roman" panose="02020603050405020304" pitchFamily="18" charset="0"/>
                <a:ea typeface="Times New Roman" panose="02020603050405020304" pitchFamily="18" charset="0"/>
              </a:rPr>
              <a:t>1</a:t>
            </a:r>
            <a:r>
              <a:rPr lang="en-US" sz="2800" b="1">
                <a:effectLst/>
                <a:latin typeface="Times New Roman" panose="02020603050405020304" pitchFamily="18" charset="0"/>
                <a:ea typeface="Times New Roman" panose="02020603050405020304" pitchFamily="18" charset="0"/>
              </a:rPr>
              <a:t>:</a:t>
            </a:r>
            <a:r>
              <a:rPr lang="vi-VN" sz="2800">
                <a:effectLst/>
                <a:latin typeface="Times New Roman" panose="02020603050405020304" pitchFamily="18" charset="0"/>
                <a:ea typeface="Times New Roman" panose="02020603050405020304" pitchFamily="18" charset="0"/>
              </a:rPr>
              <a:t> Xác định phương thức biểu đạt chính của </a:t>
            </a:r>
            <a:r>
              <a:rPr lang="en-US" sz="2800">
                <a:effectLst/>
                <a:latin typeface="Times New Roman" panose="02020603050405020304" pitchFamily="18" charset="0"/>
                <a:ea typeface="Times New Roman" panose="02020603050405020304" pitchFamily="18" charset="0"/>
              </a:rPr>
              <a:t>văn bản</a:t>
            </a:r>
            <a:r>
              <a:rPr lang="vi-VN" sz="2800">
                <a:effectLst/>
                <a:latin typeface="Times New Roman" panose="02020603050405020304" pitchFamily="18" charset="0"/>
                <a:ea typeface="Times New Roman" panose="02020603050405020304" pitchFamily="18" charset="0"/>
              </a:rPr>
              <a:t>:</a:t>
            </a:r>
            <a:endParaRPr lang="en-US" sz="2800">
              <a:effectLst/>
              <a:latin typeface="Times New Roman" panose="02020603050405020304" pitchFamily="18" charset="0"/>
              <a:ea typeface="Times New Roman" panose="02020603050405020304" pitchFamily="18" charset="0"/>
            </a:endParaRPr>
          </a:p>
          <a:p>
            <a:pPr marL="457200" algn="just">
              <a:lnSpc>
                <a:spcPct val="115000"/>
              </a:lnSpc>
            </a:pPr>
            <a:r>
              <a:rPr lang="en-US" sz="2800">
                <a:effectLst/>
                <a:latin typeface="Times New Roman" panose="02020603050405020304" pitchFamily="18" charset="0"/>
                <a:ea typeface="Times New Roman" panose="02020603050405020304" pitchFamily="18" charset="0"/>
              </a:rPr>
              <a:t>A. </a:t>
            </a:r>
            <a:r>
              <a:rPr lang="vi-VN" sz="2800">
                <a:effectLst/>
                <a:latin typeface="Times New Roman" panose="02020603050405020304" pitchFamily="18" charset="0"/>
                <a:ea typeface="Times New Roman" panose="02020603050405020304" pitchFamily="18" charset="0"/>
              </a:rPr>
              <a:t>Tự sự                                              B. Thuyết minh</a:t>
            </a:r>
            <a:endParaRPr lang="en-US" sz="2800">
              <a:effectLst/>
              <a:latin typeface="Times New Roman" panose="02020603050405020304" pitchFamily="18" charset="0"/>
              <a:ea typeface="Times New Roman" panose="02020603050405020304" pitchFamily="18" charset="0"/>
            </a:endParaRPr>
          </a:p>
          <a:p>
            <a:pPr marL="457200">
              <a:lnSpc>
                <a:spcPct val="115000"/>
              </a:lnSpc>
            </a:pPr>
            <a:r>
              <a:rPr lang="en-US" sz="2800">
                <a:effectLst/>
                <a:latin typeface="Times New Roman" panose="02020603050405020304" pitchFamily="18" charset="0"/>
                <a:ea typeface="Times New Roman" panose="02020603050405020304" pitchFamily="18" charset="0"/>
              </a:rPr>
              <a:t>C. </a:t>
            </a:r>
            <a:r>
              <a:rPr lang="vi-VN" sz="2800">
                <a:effectLst/>
                <a:latin typeface="Times New Roman" panose="02020603050405020304" pitchFamily="18" charset="0"/>
                <a:ea typeface="Times New Roman" panose="02020603050405020304" pitchFamily="18" charset="0"/>
              </a:rPr>
              <a:t>Miêu tả</a:t>
            </a:r>
            <a:r>
              <a:rPr lang="vi-VN" sz="2800" i="1">
                <a:effectLst/>
                <a:latin typeface="Times New Roman" panose="02020603050405020304" pitchFamily="18" charset="0"/>
                <a:ea typeface="Times New Roman" panose="02020603050405020304" pitchFamily="18" charset="0"/>
              </a:rPr>
              <a:t>                                          </a:t>
            </a:r>
            <a:r>
              <a:rPr lang="en-US" sz="2800" i="1">
                <a:effectLst/>
                <a:latin typeface="Times New Roman" panose="02020603050405020304" pitchFamily="18" charset="0"/>
                <a:ea typeface="Times New Roman" panose="02020603050405020304" pitchFamily="18" charset="0"/>
              </a:rPr>
              <a:t>     </a:t>
            </a:r>
            <a:r>
              <a:rPr lang="vi-VN" sz="2800">
                <a:effectLst/>
                <a:latin typeface="Times New Roman" panose="02020603050405020304" pitchFamily="18" charset="0"/>
                <a:ea typeface="Times New Roman" panose="02020603050405020304" pitchFamily="18" charset="0"/>
              </a:rPr>
              <a:t>D. Biểu cảm</a:t>
            </a:r>
            <a:endParaRPr lang="en-US" sz="2800">
              <a:effectLst/>
              <a:latin typeface="Times New Roman" panose="02020603050405020304" pitchFamily="18" charset="0"/>
              <a:ea typeface="Times New Roman" panose="02020603050405020304" pitchFamily="18" charset="0"/>
            </a:endParaRPr>
          </a:p>
          <a:p>
            <a:pPr>
              <a:lnSpc>
                <a:spcPct val="115000"/>
              </a:lnSpc>
            </a:pPr>
            <a:r>
              <a:rPr lang="en-US" sz="2800" b="1">
                <a:effectLst/>
                <a:latin typeface="Times New Roman" panose="02020603050405020304" pitchFamily="18" charset="0"/>
                <a:ea typeface="Times New Roman" panose="02020603050405020304" pitchFamily="18" charset="0"/>
              </a:rPr>
              <a:t>Câu </a:t>
            </a:r>
            <a:r>
              <a:rPr lang="vi-VN" sz="2800" b="1">
                <a:effectLst/>
                <a:latin typeface="Times New Roman" panose="02020603050405020304" pitchFamily="18" charset="0"/>
                <a:ea typeface="Times New Roman" panose="02020603050405020304" pitchFamily="18" charset="0"/>
              </a:rPr>
              <a:t>2</a:t>
            </a:r>
            <a:r>
              <a:rPr lang="en-US" sz="2800" b="1">
                <a:effectLst/>
                <a:latin typeface="Times New Roman" panose="02020603050405020304" pitchFamily="18" charset="0"/>
                <a:ea typeface="Times New Roman" panose="02020603050405020304" pitchFamily="18" charset="0"/>
              </a:rPr>
              <a:t>: </a:t>
            </a:r>
            <a:r>
              <a:rPr lang="en-US" sz="2800">
                <a:effectLst/>
                <a:latin typeface="Times New Roman" panose="02020603050405020304" pitchFamily="18" charset="0"/>
                <a:ea typeface="Times New Roman" panose="02020603050405020304" pitchFamily="18" charset="0"/>
              </a:rPr>
              <a:t>Mục đích chính của văn bản trên là gì?</a:t>
            </a:r>
          </a:p>
          <a:p>
            <a:pPr>
              <a:lnSpc>
                <a:spcPct val="115000"/>
              </a:lnSpc>
            </a:pPr>
            <a:r>
              <a:rPr lang="en-US" sz="2800">
                <a:effectLst/>
                <a:latin typeface="Times New Roman" panose="02020603050405020304" pitchFamily="18" charset="0"/>
                <a:ea typeface="Times New Roman" panose="02020603050405020304" pitchFamily="18" charset="0"/>
              </a:rPr>
              <a:t>A. Giải thích hiện tượng đàn chim di cư lại bay theo đội hình chữ V</a:t>
            </a:r>
          </a:p>
          <a:p>
            <a:pPr>
              <a:lnSpc>
                <a:spcPct val="115000"/>
              </a:lnSpc>
            </a:pPr>
            <a:r>
              <a:rPr lang="en-US" sz="2800">
                <a:effectLst/>
                <a:latin typeface="Times New Roman" panose="02020603050405020304" pitchFamily="18" charset="0"/>
                <a:ea typeface="Times New Roman" panose="02020603050405020304" pitchFamily="18" charset="0"/>
              </a:rPr>
              <a:t>B. Giới thiệu về hiện tượng đàn chim di cư lại bay theo đội hình chữ V </a:t>
            </a:r>
          </a:p>
          <a:p>
            <a:pPr>
              <a:lnSpc>
                <a:spcPct val="115000"/>
              </a:lnSpc>
            </a:pPr>
            <a:r>
              <a:rPr lang="en-US" sz="2800">
                <a:effectLst/>
                <a:latin typeface="Times New Roman" panose="02020603050405020304" pitchFamily="18" charset="0"/>
                <a:ea typeface="Times New Roman" panose="02020603050405020304" pitchFamily="18" charset="0"/>
              </a:rPr>
              <a:t>C. Thuyết minh cách thức đàn chim bay</a:t>
            </a:r>
          </a:p>
          <a:p>
            <a:pPr>
              <a:lnSpc>
                <a:spcPct val="115000"/>
              </a:lnSpc>
            </a:pPr>
            <a:r>
              <a:rPr lang="en-US" sz="2800">
                <a:effectLst/>
                <a:latin typeface="Times New Roman" panose="02020603050405020304" pitchFamily="18" charset="0"/>
                <a:ea typeface="Times New Roman" panose="02020603050405020304" pitchFamily="18" charset="0"/>
              </a:rPr>
              <a:t>D</a:t>
            </a:r>
            <a:r>
              <a:rPr lang="en-US" sz="2800" b="1">
                <a:effectLst/>
                <a:latin typeface="Times New Roman" panose="02020603050405020304" pitchFamily="18" charset="0"/>
                <a:ea typeface="Times New Roman" panose="02020603050405020304" pitchFamily="18" charset="0"/>
              </a:rPr>
              <a:t>.</a:t>
            </a:r>
            <a:r>
              <a:rPr lang="en-US" sz="2800">
                <a:effectLst/>
                <a:latin typeface="Times New Roman" panose="02020603050405020304" pitchFamily="18" charset="0"/>
                <a:ea typeface="Times New Roman" panose="02020603050405020304" pitchFamily="18" charset="0"/>
              </a:rPr>
              <a:t> Giới thiệu về kết quả nghiên cứu của các nhà khoa học Anh</a:t>
            </a:r>
            <a:endParaRPr lang="en-US" sz="2800"/>
          </a:p>
        </p:txBody>
      </p:sp>
    </p:spTree>
    <p:extLst>
      <p:ext uri="{BB962C8B-B14F-4D97-AF65-F5344CB8AC3E}">
        <p14:creationId xmlns:p14="http://schemas.microsoft.com/office/powerpoint/2010/main" val="10922241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1A1936E-D23C-1042-6953-6817A985402F}"/>
              </a:ext>
            </a:extLst>
          </p:cNvPr>
          <p:cNvSpPr txBox="1"/>
          <p:nvPr/>
        </p:nvSpPr>
        <p:spPr>
          <a:xfrm>
            <a:off x="660400" y="630799"/>
            <a:ext cx="10858500" cy="5503301"/>
          </a:xfrm>
          <a:prstGeom prst="rect">
            <a:avLst/>
          </a:prstGeom>
          <a:noFill/>
        </p:spPr>
        <p:txBody>
          <a:bodyPr wrap="square">
            <a:spAutoFit/>
          </a:bodyPr>
          <a:lstStyle/>
          <a:p>
            <a:pPr algn="just">
              <a:lnSpc>
                <a:spcPct val="115000"/>
              </a:lnSpc>
              <a:tabLst>
                <a:tab pos="1386840" algn="l"/>
              </a:tabLst>
            </a:pPr>
            <a:r>
              <a:rPr lang="en-US" sz="2800" b="1" spc="-5">
                <a:solidFill>
                  <a:srgbClr val="FF0000"/>
                </a:solidFill>
                <a:effectLst/>
                <a:latin typeface="Times New Roman" panose="02020603050405020304" pitchFamily="18" charset="0"/>
                <a:ea typeface="Times New Roman" panose="02020603050405020304" pitchFamily="18" charset="0"/>
              </a:rPr>
              <a:t>2.</a:t>
            </a:r>
            <a:r>
              <a:rPr lang="en-US" sz="2800" b="1" kern="100">
                <a:solidFill>
                  <a:srgbClr val="FF0000"/>
                </a:solidFill>
                <a:effectLst/>
                <a:latin typeface="Times New Roman" panose="02020603050405020304" pitchFamily="18" charset="0"/>
                <a:ea typeface="SimSun" panose="02010600030101010101" pitchFamily="2" charset="-122"/>
              </a:rPr>
              <a:t> </a:t>
            </a:r>
            <a:r>
              <a:rPr lang="en-US" sz="2800" b="1" spc="-5">
                <a:solidFill>
                  <a:srgbClr val="FF0000"/>
                </a:solidFill>
                <a:effectLst/>
                <a:latin typeface="Times New Roman" panose="02020603050405020304" pitchFamily="18" charset="0"/>
                <a:ea typeface="Times New Roman" panose="02020603050405020304" pitchFamily="18" charset="0"/>
              </a:rPr>
              <a:t>Cách đọc văn bản thông tin giải thích một hiện tượng tự nhiên</a:t>
            </a:r>
            <a:endParaRPr lang="en-US" sz="2800">
              <a:effectLst/>
              <a:latin typeface="Times New Roman" panose="02020603050405020304" pitchFamily="18" charset="0"/>
              <a:ea typeface="Times New Roman" panose="02020603050405020304" pitchFamily="18" charset="0"/>
            </a:endParaRPr>
          </a:p>
          <a:p>
            <a:pPr algn="just">
              <a:lnSpc>
                <a:spcPct val="115000"/>
              </a:lnSpc>
              <a:tabLst>
                <a:tab pos="1386840" algn="l"/>
              </a:tabLst>
            </a:pPr>
            <a:r>
              <a:rPr lang="en-US" sz="2800">
                <a:solidFill>
                  <a:srgbClr val="0D0D0D"/>
                </a:solidFill>
                <a:effectLst/>
                <a:latin typeface="Times New Roman" panose="02020603050405020304" pitchFamily="18" charset="0"/>
                <a:ea typeface="MS Mincho" panose="02020609040205080304" pitchFamily="49" charset="-128"/>
              </a:rPr>
              <a:t>- Nắm bắt được đối tượng, phương thức biểu đạt của văn bản.</a:t>
            </a:r>
            <a:endParaRPr lang="en-US" sz="2800">
              <a:effectLst/>
              <a:latin typeface="Times New Roman" panose="02020603050405020304" pitchFamily="18" charset="0"/>
              <a:ea typeface="Times New Roman" panose="02020603050405020304" pitchFamily="18" charset="0"/>
            </a:endParaRPr>
          </a:p>
          <a:p>
            <a:pPr algn="just">
              <a:lnSpc>
                <a:spcPct val="115000"/>
              </a:lnSpc>
              <a:tabLst>
                <a:tab pos="1386840" algn="l"/>
              </a:tabLst>
            </a:pPr>
            <a:r>
              <a:rPr lang="en-US" sz="2800">
                <a:solidFill>
                  <a:srgbClr val="0D0D0D"/>
                </a:solidFill>
                <a:effectLst/>
                <a:latin typeface="Times New Roman" panose="02020603050405020304" pitchFamily="18" charset="0"/>
                <a:ea typeface="MS Mincho" panose="02020609040205080304" pitchFamily="49" charset="-128"/>
              </a:rPr>
              <a:t>- Hiểu được cách tác giả triển khai ý tưởng và thông tin của văn bản.</a:t>
            </a:r>
            <a:endParaRPr lang="en-US" sz="2800">
              <a:effectLst/>
              <a:latin typeface="Times New Roman" panose="02020603050405020304" pitchFamily="18" charset="0"/>
              <a:ea typeface="Times New Roman" panose="02020603050405020304" pitchFamily="18" charset="0"/>
            </a:endParaRPr>
          </a:p>
          <a:p>
            <a:pPr algn="just">
              <a:lnSpc>
                <a:spcPct val="115000"/>
              </a:lnSpc>
              <a:tabLst>
                <a:tab pos="1386840" algn="l"/>
              </a:tabLst>
            </a:pPr>
            <a:r>
              <a:rPr lang="en-US" sz="2800">
                <a:solidFill>
                  <a:srgbClr val="0D0D0D"/>
                </a:solidFill>
                <a:effectLst/>
                <a:latin typeface="Times New Roman" panose="02020603050405020304" pitchFamily="18" charset="0"/>
                <a:ea typeface="MS Mincho" panose="02020609040205080304" pitchFamily="49" charset="-128"/>
              </a:rPr>
              <a:t>- Nắm bắt các thông tin cơ bản qua sa pô và các đề mục và thông tin chi tiết mà văn bản cung cấp.</a:t>
            </a:r>
            <a:endParaRPr lang="en-US" sz="2800">
              <a:effectLst/>
              <a:latin typeface="Times New Roman" panose="02020603050405020304" pitchFamily="18" charset="0"/>
              <a:ea typeface="Times New Roman" panose="02020603050405020304" pitchFamily="18" charset="0"/>
            </a:endParaRPr>
          </a:p>
          <a:p>
            <a:pPr algn="just">
              <a:lnSpc>
                <a:spcPct val="115000"/>
              </a:lnSpc>
              <a:tabLst>
                <a:tab pos="1386840" algn="l"/>
              </a:tabLst>
            </a:pPr>
            <a:r>
              <a:rPr lang="en-US" sz="2800">
                <a:solidFill>
                  <a:srgbClr val="0D0D0D"/>
                </a:solidFill>
                <a:effectLst/>
                <a:latin typeface="Times New Roman" panose="02020603050405020304" pitchFamily="18" charset="0"/>
                <a:ea typeface="MS Mincho" panose="02020609040205080304" pitchFamily="49" charset="-128"/>
              </a:rPr>
              <a:t>- Hiểu ý nghĩa của các thuật ngữ trong VB; hiểu cấu trúc của từng loại VB; phương tiện phi ngôn ngữ trong văn bản (nếu có).</a:t>
            </a:r>
            <a:endParaRPr lang="en-US" sz="2800">
              <a:effectLst/>
              <a:latin typeface="Times New Roman" panose="02020603050405020304" pitchFamily="18" charset="0"/>
              <a:ea typeface="Times New Roman" panose="02020603050405020304" pitchFamily="18" charset="0"/>
            </a:endParaRPr>
          </a:p>
          <a:p>
            <a:pPr algn="just">
              <a:lnSpc>
                <a:spcPct val="115000"/>
              </a:lnSpc>
              <a:tabLst>
                <a:tab pos="1386840" algn="l"/>
              </a:tabLst>
            </a:pPr>
            <a:r>
              <a:rPr lang="en-US" sz="2800">
                <a:solidFill>
                  <a:srgbClr val="0D0D0D"/>
                </a:solidFill>
                <a:effectLst/>
                <a:latin typeface="Times New Roman" panose="02020603050405020304" pitchFamily="18" charset="0"/>
                <a:ea typeface="MS Mincho" panose="02020609040205080304" pitchFamily="49" charset="-128"/>
              </a:rPr>
              <a:t>- Đánh giá về nội dung, hình thức, ý nghĩa của VB và phong cách của tác giả.</a:t>
            </a:r>
            <a:endParaRPr lang="en-US" sz="2800">
              <a:effectLst/>
              <a:latin typeface="Times New Roman" panose="02020603050405020304" pitchFamily="18" charset="0"/>
              <a:ea typeface="Times New Roman" panose="02020603050405020304" pitchFamily="18" charset="0"/>
            </a:endParaRPr>
          </a:p>
          <a:p>
            <a:pPr algn="just">
              <a:lnSpc>
                <a:spcPct val="115000"/>
              </a:lnSpc>
              <a:tabLst>
                <a:tab pos="1386840" algn="l"/>
              </a:tabLst>
            </a:pPr>
            <a:r>
              <a:rPr lang="en-US" sz="2800">
                <a:solidFill>
                  <a:srgbClr val="0D0D0D"/>
                </a:solidFill>
                <a:effectLst/>
                <a:latin typeface="Times New Roman" panose="02020603050405020304" pitchFamily="18" charset="0"/>
                <a:ea typeface="MS Mincho" panose="02020609040205080304" pitchFamily="49" charset="-128"/>
              </a:rPr>
              <a:t>- Rút ra được thông điệp, bài học. </a:t>
            </a:r>
            <a:endParaRPr lang="en-US" sz="2800">
              <a:effectLst/>
              <a:latin typeface="Times New Roman" panose="02020603050405020304" pitchFamily="18" charset="0"/>
              <a:ea typeface="Times New Roman" panose="02020603050405020304" pitchFamily="18" charset="0"/>
            </a:endParaRPr>
          </a:p>
          <a:p>
            <a:pPr algn="just">
              <a:lnSpc>
                <a:spcPct val="115000"/>
              </a:lnSpc>
              <a:tabLst>
                <a:tab pos="1386840" algn="l"/>
              </a:tabLst>
            </a:pPr>
            <a:r>
              <a:rPr lang="en-US" sz="2800">
                <a:solidFill>
                  <a:srgbClr val="0D0D0D"/>
                </a:solidFill>
                <a:effectLst/>
                <a:latin typeface="Times New Roman" panose="02020603050405020304" pitchFamily="18" charset="0"/>
                <a:ea typeface="MS Mincho" panose="02020609040205080304" pitchFamily="49" charset="-128"/>
              </a:rPr>
              <a:t>- Liên hệ với bản thân và cuộc sống thực tại.</a:t>
            </a:r>
            <a:endParaRPr lang="en-US" sz="280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1882789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2EA6197-B0BE-5B7E-1654-F53C8B190BBF}"/>
              </a:ext>
            </a:extLst>
          </p:cNvPr>
          <p:cNvSpPr txBox="1"/>
          <p:nvPr/>
        </p:nvSpPr>
        <p:spPr>
          <a:xfrm>
            <a:off x="660400" y="365781"/>
            <a:ext cx="10858500" cy="5693866"/>
          </a:xfrm>
          <a:prstGeom prst="rect">
            <a:avLst/>
          </a:prstGeom>
          <a:noFill/>
        </p:spPr>
        <p:txBody>
          <a:bodyPr wrap="square">
            <a:spAutoFit/>
          </a:bodyPr>
          <a:lstStyle/>
          <a:p>
            <a:r>
              <a:rPr lang="vi-VN" sz="2800" b="1">
                <a:effectLst/>
                <a:latin typeface="Times New Roman" panose="02020603050405020304" pitchFamily="18" charset="0"/>
                <a:ea typeface="Times New Roman" panose="02020603050405020304" pitchFamily="18" charset="0"/>
              </a:rPr>
              <a:t>Câu 3: </a:t>
            </a:r>
            <a:r>
              <a:rPr lang="vi-VN" sz="2800">
                <a:effectLst/>
                <a:latin typeface="Times New Roman" panose="02020603050405020304" pitchFamily="18" charset="0"/>
                <a:ea typeface="Times New Roman" panose="02020603050405020304" pitchFamily="18" charset="0"/>
              </a:rPr>
              <a:t>Câu văn nào sau đây nêu lên vấn đề chính được giải thích trong văn bản?</a:t>
            </a:r>
            <a:endParaRPr lang="en-US" sz="2800">
              <a:effectLst/>
              <a:latin typeface="Times New Roman" panose="02020603050405020304" pitchFamily="18" charset="0"/>
              <a:ea typeface="Times New Roman" panose="02020603050405020304" pitchFamily="18" charset="0"/>
            </a:endParaRPr>
          </a:p>
          <a:p>
            <a:r>
              <a:rPr lang="en-US" sz="2800" b="0">
                <a:effectLst/>
                <a:latin typeface="Times New Roman" panose="02020603050405020304" pitchFamily="18" charset="0"/>
                <a:ea typeface="Times New Roman" panose="02020603050405020304" pitchFamily="18" charset="0"/>
              </a:rPr>
              <a:t>A.</a:t>
            </a:r>
            <a:r>
              <a:rPr lang="en-US" sz="2800">
                <a:effectLst/>
                <a:latin typeface="Times New Roman" panose="02020603050405020304" pitchFamily="18" charset="0"/>
                <a:ea typeface="Times New Roman" panose="02020603050405020304" pitchFamily="18" charset="0"/>
              </a:rPr>
              <a:t> Hằng năm cứ vào mùa đông, nhiều loài chim lại kéo nhau bay về phương nam để tránh rét và tìm kiếm thêm thức ăn. </a:t>
            </a:r>
          </a:p>
          <a:p>
            <a:r>
              <a:rPr lang="en-US" sz="2800">
                <a:effectLst/>
                <a:latin typeface="Times New Roman" panose="02020603050405020304" pitchFamily="18" charset="0"/>
                <a:ea typeface="Times New Roman" panose="02020603050405020304" pitchFamily="18" charset="0"/>
              </a:rPr>
              <a:t>B. Thú vị ở chỗ, nhiều loài chim như nhạn, ngỗng trời,... có tập tính bay đội hình chữ V. </a:t>
            </a:r>
          </a:p>
          <a:p>
            <a:r>
              <a:rPr lang="en-US" sz="2800">
                <a:effectLst/>
                <a:latin typeface="Times New Roman" panose="02020603050405020304" pitchFamily="18" charset="0"/>
                <a:ea typeface="Times New Roman" panose="02020603050405020304" pitchFamily="18" charset="0"/>
              </a:rPr>
              <a:t>C. Vậy nguyên nhân nào khiến những loài chim lại sử dụng đội hình bay như thế? (hình chữ V)</a:t>
            </a:r>
          </a:p>
          <a:p>
            <a:r>
              <a:rPr lang="en-US" sz="2800">
                <a:effectLst/>
                <a:latin typeface="Times New Roman" panose="02020603050405020304" pitchFamily="18" charset="0"/>
                <a:ea typeface="Times New Roman" panose="02020603050405020304" pitchFamily="18" charset="0"/>
              </a:rPr>
              <a:t>D. Đội hình chữ V được xem là đội hình tối ưu về mặt khí động lực học, con chim bay ở đầu mũi tên hay hình chữ V thường là chim đầu đàn và khoẻ hơn hẳn những con phía sau.</a:t>
            </a:r>
          </a:p>
          <a:p>
            <a:r>
              <a:rPr lang="en-US" sz="2800" b="1">
                <a:effectLst/>
                <a:latin typeface="Times New Roman" panose="02020603050405020304" pitchFamily="18" charset="0"/>
                <a:ea typeface="Times New Roman" panose="02020603050405020304" pitchFamily="18" charset="0"/>
              </a:rPr>
              <a:t>Câu </a:t>
            </a:r>
            <a:r>
              <a:rPr lang="vi-VN" sz="2800" b="1">
                <a:effectLst/>
                <a:latin typeface="Times New Roman" panose="02020603050405020304" pitchFamily="18" charset="0"/>
                <a:ea typeface="Times New Roman" panose="02020603050405020304" pitchFamily="18" charset="0"/>
              </a:rPr>
              <a:t>4</a:t>
            </a:r>
            <a:r>
              <a:rPr lang="en-US" sz="2800" b="1">
                <a:effectLst/>
                <a:latin typeface="Times New Roman" panose="02020603050405020304" pitchFamily="18" charset="0"/>
                <a:ea typeface="Times New Roman" panose="02020603050405020304" pitchFamily="18" charset="0"/>
              </a:rPr>
              <a:t>: </a:t>
            </a:r>
            <a:r>
              <a:rPr lang="vi-VN" sz="2800">
                <a:effectLst/>
                <a:latin typeface="Times New Roman" panose="02020603050405020304" pitchFamily="18" charset="0"/>
                <a:ea typeface="Times New Roman" panose="02020603050405020304" pitchFamily="18" charset="0"/>
              </a:rPr>
              <a:t>Ngôn ngữ được sử dụng trong VB chủ yếu thuộc ngành khoa học:</a:t>
            </a:r>
            <a:endParaRPr lang="en-US" sz="2800">
              <a:effectLst/>
              <a:latin typeface="Times New Roman" panose="02020603050405020304" pitchFamily="18" charset="0"/>
              <a:ea typeface="Times New Roman" panose="02020603050405020304" pitchFamily="18" charset="0"/>
            </a:endParaRPr>
          </a:p>
          <a:p>
            <a:pPr marL="457200" algn="just"/>
            <a:r>
              <a:rPr lang="en-US" sz="2800">
                <a:effectLst/>
                <a:latin typeface="Times New Roman" panose="02020603050405020304" pitchFamily="18" charset="0"/>
                <a:ea typeface="Times New Roman" panose="02020603050405020304" pitchFamily="18" charset="0"/>
              </a:rPr>
              <a:t>A. </a:t>
            </a:r>
            <a:r>
              <a:rPr lang="vi-VN" sz="2800">
                <a:effectLst/>
                <a:latin typeface="Times New Roman" panose="02020603050405020304" pitchFamily="18" charset="0"/>
                <a:ea typeface="Times New Roman" panose="02020603050405020304" pitchFamily="18" charset="0"/>
              </a:rPr>
              <a:t>Địa lí</a:t>
            </a:r>
            <a:r>
              <a:rPr lang="en-US" sz="2800">
                <a:latin typeface="Times New Roman" panose="02020603050405020304" pitchFamily="18" charset="0"/>
                <a:ea typeface="Times New Roman" panose="02020603050405020304" pitchFamily="18" charset="0"/>
              </a:rPr>
              <a:t>		</a:t>
            </a:r>
            <a:r>
              <a:rPr lang="en-US" sz="2800">
                <a:effectLst/>
                <a:latin typeface="Times New Roman" panose="02020603050405020304" pitchFamily="18" charset="0"/>
                <a:ea typeface="Times New Roman" panose="02020603050405020304" pitchFamily="18" charset="0"/>
              </a:rPr>
              <a:t>B. </a:t>
            </a:r>
            <a:r>
              <a:rPr lang="vi-VN" sz="2800">
                <a:effectLst/>
                <a:latin typeface="Times New Roman" panose="02020603050405020304" pitchFamily="18" charset="0"/>
                <a:ea typeface="Times New Roman" panose="02020603050405020304" pitchFamily="18" charset="0"/>
              </a:rPr>
              <a:t>Thiên văn học</a:t>
            </a:r>
            <a:r>
              <a:rPr lang="en-US" sz="2800">
                <a:latin typeface="Times New Roman" panose="02020603050405020304" pitchFamily="18" charset="0"/>
                <a:ea typeface="Times New Roman" panose="02020603050405020304" pitchFamily="18" charset="0"/>
              </a:rPr>
              <a:t>	</a:t>
            </a:r>
            <a:r>
              <a:rPr lang="en-US" sz="2800">
                <a:effectLst/>
                <a:latin typeface="Times New Roman" panose="02020603050405020304" pitchFamily="18" charset="0"/>
                <a:ea typeface="Times New Roman" panose="02020603050405020304" pitchFamily="18" charset="0"/>
              </a:rPr>
              <a:t>C. Vật lí</a:t>
            </a:r>
            <a:r>
              <a:rPr lang="en-US" sz="2800">
                <a:latin typeface="Times New Roman" panose="02020603050405020304" pitchFamily="18" charset="0"/>
                <a:ea typeface="Times New Roman" panose="02020603050405020304" pitchFamily="18" charset="0"/>
              </a:rPr>
              <a:t>		</a:t>
            </a:r>
            <a:r>
              <a:rPr lang="en-US" sz="2800">
                <a:effectLst/>
                <a:latin typeface="Times New Roman" panose="02020603050405020304" pitchFamily="18" charset="0"/>
                <a:ea typeface="Times New Roman" panose="02020603050405020304" pitchFamily="18" charset="0"/>
              </a:rPr>
              <a:t>D. </a:t>
            </a:r>
            <a:r>
              <a:rPr lang="vi-VN" sz="2800">
                <a:effectLst/>
                <a:latin typeface="Times New Roman" panose="02020603050405020304" pitchFamily="18" charset="0"/>
                <a:ea typeface="Times New Roman" panose="02020603050405020304" pitchFamily="18" charset="0"/>
              </a:rPr>
              <a:t>Sinh học</a:t>
            </a:r>
            <a:endParaRPr lang="en-US" sz="280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09752956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A94A5AE-0421-099D-6086-93B72A33602C}"/>
              </a:ext>
            </a:extLst>
          </p:cNvPr>
          <p:cNvSpPr txBox="1"/>
          <p:nvPr/>
        </p:nvSpPr>
        <p:spPr>
          <a:xfrm>
            <a:off x="660400" y="732399"/>
            <a:ext cx="10858500" cy="5503301"/>
          </a:xfrm>
          <a:prstGeom prst="rect">
            <a:avLst/>
          </a:prstGeom>
          <a:noFill/>
        </p:spPr>
        <p:txBody>
          <a:bodyPr wrap="square">
            <a:spAutoFit/>
          </a:bodyPr>
          <a:lstStyle/>
          <a:p>
            <a:pPr algn="just">
              <a:lnSpc>
                <a:spcPct val="115000"/>
              </a:lnSpc>
            </a:pPr>
            <a:r>
              <a:rPr lang="vi-VN" sz="2800" b="1">
                <a:effectLst/>
                <a:latin typeface="Times New Roman" panose="02020603050405020304" pitchFamily="18" charset="0"/>
                <a:ea typeface="Times New Roman" panose="02020603050405020304" pitchFamily="18" charset="0"/>
              </a:rPr>
              <a:t>Câu 5: </a:t>
            </a:r>
            <a:r>
              <a:rPr lang="vi-VN" sz="2800">
                <a:effectLst/>
                <a:latin typeface="Times New Roman" panose="02020603050405020304" pitchFamily="18" charset="0"/>
                <a:ea typeface="Times New Roman" panose="02020603050405020304" pitchFamily="18" charset="0"/>
              </a:rPr>
              <a:t>Vai trò của phương tiện phi ngôn ngữ trong </a:t>
            </a:r>
            <a:r>
              <a:rPr lang="en-US" sz="2800">
                <a:effectLst/>
                <a:latin typeface="Times New Roman" panose="02020603050405020304" pitchFamily="18" charset="0"/>
                <a:ea typeface="Times New Roman" panose="02020603050405020304" pitchFamily="18" charset="0"/>
              </a:rPr>
              <a:t>văn bản</a:t>
            </a:r>
            <a:r>
              <a:rPr lang="vi-VN" sz="2800">
                <a:effectLst/>
                <a:latin typeface="Times New Roman" panose="02020603050405020304" pitchFamily="18" charset="0"/>
                <a:ea typeface="Times New Roman" panose="02020603050405020304" pitchFamily="18" charset="0"/>
              </a:rPr>
              <a:t>:</a:t>
            </a:r>
            <a:endParaRPr lang="en-US" sz="2800">
              <a:effectLst/>
              <a:latin typeface="Times New Roman" panose="02020603050405020304" pitchFamily="18" charset="0"/>
              <a:ea typeface="Times New Roman" panose="02020603050405020304" pitchFamily="18" charset="0"/>
            </a:endParaRPr>
          </a:p>
          <a:p>
            <a:pPr algn="just">
              <a:lnSpc>
                <a:spcPct val="115000"/>
              </a:lnSpc>
            </a:pPr>
            <a:r>
              <a:rPr lang="en-US" sz="2800">
                <a:effectLst/>
                <a:latin typeface="Times New Roman" panose="02020603050405020304" pitchFamily="18" charset="0"/>
                <a:ea typeface="Times New Roman" panose="02020603050405020304" pitchFamily="18" charset="0"/>
              </a:rPr>
              <a:t>A. </a:t>
            </a:r>
            <a:r>
              <a:rPr lang="vi-VN" sz="2800">
                <a:effectLst/>
                <a:latin typeface="Times New Roman" panose="02020603050405020304" pitchFamily="18" charset="0"/>
                <a:ea typeface="Times New Roman" panose="02020603050405020304" pitchFamily="18" charset="0"/>
              </a:rPr>
              <a:t>Giúp trình bày thông tin một cách hệ thống</a:t>
            </a:r>
            <a:r>
              <a:rPr lang="en-US" sz="2800">
                <a:effectLst/>
                <a:latin typeface="Times New Roman" panose="02020603050405020304" pitchFamily="18" charset="0"/>
                <a:ea typeface="Times New Roman" panose="02020603050405020304" pitchFamily="18" charset="0"/>
              </a:rPr>
              <a:t>.</a:t>
            </a:r>
          </a:p>
          <a:p>
            <a:pPr algn="just">
              <a:lnSpc>
                <a:spcPct val="115000"/>
              </a:lnSpc>
            </a:pPr>
            <a:r>
              <a:rPr lang="en-US" sz="2800">
                <a:effectLst/>
                <a:latin typeface="Times New Roman" panose="02020603050405020304" pitchFamily="18" charset="0"/>
                <a:ea typeface="Times New Roman" panose="02020603050405020304" pitchFamily="18" charset="0"/>
              </a:rPr>
              <a:t>B. </a:t>
            </a:r>
            <a:r>
              <a:rPr lang="vi-VN" sz="2800">
                <a:effectLst/>
                <a:latin typeface="Times New Roman" panose="02020603050405020304" pitchFamily="18" charset="0"/>
                <a:ea typeface="Times New Roman" panose="02020603050405020304" pitchFamily="18" charset="0"/>
              </a:rPr>
              <a:t>Dùng để biểu đạt mối quan hệ giữa các thông tin</a:t>
            </a:r>
            <a:r>
              <a:rPr lang="en-US" sz="2800">
                <a:effectLst/>
                <a:latin typeface="Times New Roman" panose="02020603050405020304" pitchFamily="18" charset="0"/>
                <a:ea typeface="Times New Roman" panose="02020603050405020304" pitchFamily="18" charset="0"/>
              </a:rPr>
              <a:t>.</a:t>
            </a:r>
          </a:p>
          <a:p>
            <a:pPr>
              <a:lnSpc>
                <a:spcPct val="115000"/>
              </a:lnSpc>
            </a:pPr>
            <a:r>
              <a:rPr lang="en-US" sz="2800">
                <a:effectLst/>
                <a:latin typeface="Times New Roman" panose="02020603050405020304" pitchFamily="18" charset="0"/>
                <a:ea typeface="Times New Roman" panose="02020603050405020304" pitchFamily="18" charset="0"/>
              </a:rPr>
              <a:t>C. </a:t>
            </a:r>
            <a:r>
              <a:rPr lang="vi-VN" sz="2800">
                <a:effectLst/>
                <a:latin typeface="Times New Roman" panose="02020603050405020304" pitchFamily="18" charset="0"/>
                <a:ea typeface="Times New Roman" panose="02020603050405020304" pitchFamily="18" charset="0"/>
              </a:rPr>
              <a:t>Tăng độ tin cậy của thông tin.</a:t>
            </a:r>
            <a:endParaRPr lang="en-US" sz="2800">
              <a:effectLst/>
              <a:latin typeface="Times New Roman" panose="02020603050405020304" pitchFamily="18" charset="0"/>
              <a:ea typeface="Times New Roman" panose="02020603050405020304" pitchFamily="18" charset="0"/>
            </a:endParaRPr>
          </a:p>
          <a:p>
            <a:pPr algn="just">
              <a:lnSpc>
                <a:spcPct val="115000"/>
              </a:lnSpc>
            </a:pPr>
            <a:r>
              <a:rPr lang="en-US" sz="2800">
                <a:effectLst/>
                <a:latin typeface="Times New Roman" panose="02020603050405020304" pitchFamily="18" charset="0"/>
                <a:ea typeface="Times New Roman" panose="02020603050405020304" pitchFamily="18" charset="0"/>
              </a:rPr>
              <a:t>D. </a:t>
            </a:r>
            <a:r>
              <a:rPr lang="vi-VN" sz="2800">
                <a:effectLst/>
                <a:latin typeface="Times New Roman" panose="02020603050405020304" pitchFamily="18" charset="0"/>
                <a:ea typeface="Times New Roman" panose="02020603050405020304" pitchFamily="18" charset="0"/>
              </a:rPr>
              <a:t>Minh họa trực quan </a:t>
            </a:r>
            <a:r>
              <a:rPr lang="en-US" sz="2800">
                <a:effectLst/>
                <a:latin typeface="Times New Roman" panose="02020603050405020304" pitchFamily="18" charset="0"/>
                <a:ea typeface="Times New Roman" panose="02020603050405020304" pitchFamily="18" charset="0"/>
              </a:rPr>
              <a:t>cho nội dung trình bày </a:t>
            </a:r>
            <a:r>
              <a:rPr lang="vi-VN" sz="2800">
                <a:effectLst/>
                <a:latin typeface="Times New Roman" panose="02020603050405020304" pitchFamily="18" charset="0"/>
                <a:ea typeface="Times New Roman" panose="02020603050405020304" pitchFamily="18" charset="0"/>
              </a:rPr>
              <a:t>và </a:t>
            </a:r>
            <a:r>
              <a:rPr lang="en-US" sz="2800">
                <a:effectLst/>
                <a:latin typeface="Times New Roman" panose="02020603050405020304" pitchFamily="18" charset="0"/>
                <a:ea typeface="Times New Roman" panose="02020603050405020304" pitchFamily="18" charset="0"/>
              </a:rPr>
              <a:t>hỗ trợ người đọc thông tin tốt hơn.</a:t>
            </a:r>
          </a:p>
          <a:p>
            <a:pPr>
              <a:lnSpc>
                <a:spcPct val="115000"/>
              </a:lnSpc>
            </a:pPr>
            <a:r>
              <a:rPr lang="vi-VN" sz="2800" b="1">
                <a:effectLst/>
                <a:latin typeface="Times New Roman" panose="02020603050405020304" pitchFamily="18" charset="0"/>
                <a:ea typeface="Times New Roman" panose="02020603050405020304" pitchFamily="18" charset="0"/>
              </a:rPr>
              <a:t>Câu 6: </a:t>
            </a:r>
            <a:r>
              <a:rPr lang="vi-VN" sz="2800">
                <a:effectLst/>
                <a:latin typeface="Times New Roman" panose="02020603050405020304" pitchFamily="18" charset="0"/>
                <a:ea typeface="Times New Roman" panose="02020603050405020304" pitchFamily="18" charset="0"/>
              </a:rPr>
              <a:t>Khi bay theo hình chữ V, con chim đầu đàn phải thế nào?</a:t>
            </a:r>
            <a:endParaRPr lang="en-US" sz="2800">
              <a:effectLst/>
              <a:latin typeface="Times New Roman" panose="02020603050405020304" pitchFamily="18" charset="0"/>
              <a:ea typeface="Times New Roman" panose="02020603050405020304" pitchFamily="18" charset="0"/>
            </a:endParaRPr>
          </a:p>
          <a:p>
            <a:pPr>
              <a:lnSpc>
                <a:spcPct val="115000"/>
              </a:lnSpc>
            </a:pPr>
            <a:r>
              <a:rPr lang="en-US" sz="2800">
                <a:effectLst/>
                <a:latin typeface="Times New Roman" panose="02020603050405020304" pitchFamily="18" charset="0"/>
                <a:ea typeface="Times New Roman" panose="02020603050405020304" pitchFamily="18" charset="0"/>
              </a:rPr>
              <a:t>A. Phải có sức khỏe và thân hình to hơn những con chim còn lại.</a:t>
            </a:r>
          </a:p>
          <a:p>
            <a:pPr>
              <a:lnSpc>
                <a:spcPct val="115000"/>
              </a:lnSpc>
            </a:pPr>
            <a:r>
              <a:rPr lang="en-US" sz="2800">
                <a:effectLst/>
                <a:latin typeface="Times New Roman" panose="02020603050405020304" pitchFamily="18" charset="0"/>
                <a:ea typeface="Times New Roman" panose="02020603050405020304" pitchFamily="18" charset="0"/>
              </a:rPr>
              <a:t>B. Phải có sức khỏe và thân hình nhỏ hơn những con chim còn lại.</a:t>
            </a:r>
          </a:p>
          <a:p>
            <a:pPr>
              <a:lnSpc>
                <a:spcPct val="115000"/>
              </a:lnSpc>
            </a:pPr>
            <a:r>
              <a:rPr lang="en-US" sz="2800">
                <a:effectLst/>
                <a:latin typeface="Times New Roman" panose="02020603050405020304" pitchFamily="18" charset="0"/>
                <a:ea typeface="Times New Roman" panose="02020603050405020304" pitchFamily="18" charset="0"/>
              </a:rPr>
              <a:t>C. Phải có sức khỏe và ý chí cao hơn những con chim còn lại.</a:t>
            </a:r>
          </a:p>
          <a:p>
            <a:pPr>
              <a:lnSpc>
                <a:spcPct val="115000"/>
              </a:lnSpc>
            </a:pPr>
            <a:r>
              <a:rPr lang="en-US" sz="2800">
                <a:effectLst/>
                <a:latin typeface="Times New Roman" panose="02020603050405020304" pitchFamily="18" charset="0"/>
                <a:ea typeface="Times New Roman" panose="02020603050405020304" pitchFamily="18" charset="0"/>
              </a:rPr>
              <a:t>D. Phải có sức khỏe và trẻ hơn những con chim còn lại.</a:t>
            </a:r>
          </a:p>
        </p:txBody>
      </p:sp>
    </p:spTree>
    <p:extLst>
      <p:ext uri="{BB962C8B-B14F-4D97-AF65-F5344CB8AC3E}">
        <p14:creationId xmlns:p14="http://schemas.microsoft.com/office/powerpoint/2010/main" val="334835087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DB0AF31-03B5-3B51-E2E4-440F1D3261E6}"/>
              </a:ext>
            </a:extLst>
          </p:cNvPr>
          <p:cNvSpPr txBox="1"/>
          <p:nvPr/>
        </p:nvSpPr>
        <p:spPr>
          <a:xfrm>
            <a:off x="660400" y="474901"/>
            <a:ext cx="10858500" cy="5998822"/>
          </a:xfrm>
          <a:prstGeom prst="rect">
            <a:avLst/>
          </a:prstGeom>
          <a:noFill/>
        </p:spPr>
        <p:txBody>
          <a:bodyPr wrap="square">
            <a:spAutoFit/>
          </a:bodyPr>
          <a:lstStyle/>
          <a:p>
            <a:pPr algn="just">
              <a:lnSpc>
                <a:spcPct val="115000"/>
              </a:lnSpc>
            </a:pPr>
            <a:r>
              <a:rPr lang="vi-VN" sz="2800" b="1">
                <a:effectLst/>
                <a:latin typeface="Times New Roman" panose="02020603050405020304" pitchFamily="18" charset="0"/>
                <a:ea typeface="Times New Roman" panose="02020603050405020304" pitchFamily="18" charset="0"/>
              </a:rPr>
              <a:t>Câu 7: </a:t>
            </a:r>
            <a:r>
              <a:rPr lang="vi-VN" sz="2800">
                <a:effectLst/>
                <a:latin typeface="Times New Roman" panose="02020603050405020304" pitchFamily="18" charset="0"/>
                <a:ea typeface="Times New Roman" panose="02020603050405020304" pitchFamily="18" charset="0"/>
              </a:rPr>
              <a:t>Xác định cấu trúc của đoạn văn: </a:t>
            </a:r>
            <a:r>
              <a:rPr lang="vi-VN" sz="2800" i="1">
                <a:effectLst/>
                <a:latin typeface="Times New Roman" panose="02020603050405020304" pitchFamily="18" charset="0"/>
                <a:ea typeface="Times New Roman" panose="02020603050405020304" pitchFamily="18" charset="0"/>
              </a:rPr>
              <a:t>“</a:t>
            </a:r>
            <a:r>
              <a:rPr lang="en-US" sz="2800" i="1">
                <a:effectLst/>
                <a:latin typeface="Times New Roman" panose="02020603050405020304" pitchFamily="18" charset="0"/>
                <a:ea typeface="Times New Roman" panose="02020603050405020304" pitchFamily="18" charset="0"/>
              </a:rPr>
              <a:t>Đội hình chữ V được xem là đội hình tối ưu …</a:t>
            </a:r>
            <a:r>
              <a:rPr lang="en-US" sz="2800">
                <a:effectLst/>
                <a:latin typeface="Times New Roman" panose="02020603050405020304" pitchFamily="18" charset="0"/>
                <a:ea typeface="Times New Roman" panose="02020603050405020304" pitchFamily="18" charset="0"/>
              </a:rPr>
              <a:t> </a:t>
            </a:r>
            <a:r>
              <a:rPr lang="en-US" sz="2800" i="1">
                <a:effectLst/>
                <a:latin typeface="Times New Roman" panose="02020603050405020304" pitchFamily="18" charset="0"/>
                <a:ea typeface="Times New Roman" panose="02020603050405020304" pitchFamily="18" charset="0"/>
              </a:rPr>
              <a:t>nếu con đầu đàn không còn sức thì lập tức sẽ có một con to khoẻ khác thay thế ngay.</a:t>
            </a:r>
            <a:r>
              <a:rPr lang="vi-VN" sz="2800" i="1">
                <a:effectLst/>
                <a:latin typeface="Times New Roman" panose="02020603050405020304" pitchFamily="18" charset="0"/>
                <a:ea typeface="Times New Roman" panose="02020603050405020304" pitchFamily="18" charset="0"/>
              </a:rPr>
              <a:t>”:</a:t>
            </a:r>
            <a:endParaRPr lang="en-US" sz="2800">
              <a:effectLst/>
              <a:latin typeface="Times New Roman" panose="02020603050405020304" pitchFamily="18" charset="0"/>
              <a:ea typeface="Times New Roman" panose="02020603050405020304" pitchFamily="18" charset="0"/>
            </a:endParaRPr>
          </a:p>
          <a:p>
            <a:pPr>
              <a:lnSpc>
                <a:spcPct val="115000"/>
              </a:lnSpc>
            </a:pPr>
            <a:r>
              <a:rPr lang="en-US" sz="2800" b="0">
                <a:effectLst/>
                <a:latin typeface="Times New Roman" panose="02020603050405020304" pitchFamily="18" charset="0"/>
                <a:ea typeface="Times New Roman" panose="02020603050405020304" pitchFamily="18" charset="0"/>
              </a:rPr>
              <a:t>A. là đoạn văn</a:t>
            </a:r>
            <a:r>
              <a:rPr lang="en-US" sz="2800">
                <a:effectLst/>
                <a:latin typeface="Times New Roman" panose="02020603050405020304" pitchFamily="18" charset="0"/>
                <a:ea typeface="Times New Roman" panose="02020603050405020304" pitchFamily="18" charset="0"/>
              </a:rPr>
              <a:t> diễn dịch</a:t>
            </a:r>
          </a:p>
          <a:p>
            <a:pPr>
              <a:lnSpc>
                <a:spcPct val="115000"/>
              </a:lnSpc>
            </a:pPr>
            <a:r>
              <a:rPr lang="en-US" sz="2800">
                <a:effectLst/>
                <a:latin typeface="Times New Roman" panose="02020603050405020304" pitchFamily="18" charset="0"/>
                <a:ea typeface="Times New Roman" panose="02020603050405020304" pitchFamily="18" charset="0"/>
              </a:rPr>
              <a:t>B. </a:t>
            </a:r>
            <a:r>
              <a:rPr lang="en-US" sz="2800" b="0">
                <a:effectLst/>
                <a:latin typeface="Times New Roman" panose="02020603050405020304" pitchFamily="18" charset="0"/>
                <a:ea typeface="Times New Roman" panose="02020603050405020304" pitchFamily="18" charset="0"/>
              </a:rPr>
              <a:t>là đoạn văn</a:t>
            </a:r>
            <a:r>
              <a:rPr lang="en-US" sz="2800">
                <a:effectLst/>
                <a:latin typeface="Times New Roman" panose="02020603050405020304" pitchFamily="18" charset="0"/>
                <a:ea typeface="Times New Roman" panose="02020603050405020304" pitchFamily="18" charset="0"/>
              </a:rPr>
              <a:t> song song </a:t>
            </a:r>
          </a:p>
          <a:p>
            <a:pPr>
              <a:lnSpc>
                <a:spcPct val="115000"/>
              </a:lnSpc>
            </a:pPr>
            <a:r>
              <a:rPr lang="en-US" sz="2800">
                <a:effectLst/>
                <a:latin typeface="Times New Roman" panose="02020603050405020304" pitchFamily="18" charset="0"/>
                <a:ea typeface="Times New Roman" panose="02020603050405020304" pitchFamily="18" charset="0"/>
              </a:rPr>
              <a:t>C. </a:t>
            </a:r>
            <a:r>
              <a:rPr lang="en-US" sz="2800" b="0">
                <a:effectLst/>
                <a:latin typeface="Times New Roman" panose="02020603050405020304" pitchFamily="18" charset="0"/>
                <a:ea typeface="Times New Roman" panose="02020603050405020304" pitchFamily="18" charset="0"/>
              </a:rPr>
              <a:t>là đoạn văn</a:t>
            </a:r>
            <a:r>
              <a:rPr lang="en-US" sz="2800">
                <a:effectLst/>
                <a:latin typeface="Times New Roman" panose="02020603050405020304" pitchFamily="18" charset="0"/>
                <a:ea typeface="Times New Roman" panose="02020603050405020304" pitchFamily="18" charset="0"/>
              </a:rPr>
              <a:t> phối hợp</a:t>
            </a:r>
          </a:p>
          <a:p>
            <a:pPr>
              <a:lnSpc>
                <a:spcPct val="115000"/>
              </a:lnSpc>
            </a:pPr>
            <a:r>
              <a:rPr lang="en-US" sz="2800">
                <a:effectLst/>
                <a:latin typeface="Times New Roman" panose="02020603050405020304" pitchFamily="18" charset="0"/>
                <a:ea typeface="Times New Roman" panose="02020603050405020304" pitchFamily="18" charset="0"/>
              </a:rPr>
              <a:t>D.</a:t>
            </a:r>
            <a:r>
              <a:rPr lang="en-US" sz="2800" b="0">
                <a:effectLst/>
                <a:latin typeface="Times New Roman" panose="02020603050405020304" pitchFamily="18" charset="0"/>
                <a:ea typeface="Times New Roman" panose="02020603050405020304" pitchFamily="18" charset="0"/>
              </a:rPr>
              <a:t> là đoạn văn</a:t>
            </a:r>
            <a:r>
              <a:rPr lang="en-US" sz="2800">
                <a:effectLst/>
                <a:latin typeface="Times New Roman" panose="02020603050405020304" pitchFamily="18" charset="0"/>
                <a:ea typeface="Times New Roman" panose="02020603050405020304" pitchFamily="18" charset="0"/>
              </a:rPr>
              <a:t> quy nạp</a:t>
            </a:r>
          </a:p>
          <a:p>
            <a:pPr algn="just">
              <a:lnSpc>
                <a:spcPct val="115000"/>
              </a:lnSpc>
            </a:pPr>
            <a:r>
              <a:rPr lang="en-US" sz="2800" b="1">
                <a:effectLst/>
                <a:latin typeface="Times New Roman" panose="02020603050405020304" pitchFamily="18" charset="0"/>
                <a:ea typeface="Times New Roman" panose="02020603050405020304" pitchFamily="18" charset="0"/>
              </a:rPr>
              <a:t>Câu 8:</a:t>
            </a:r>
            <a:r>
              <a:rPr lang="en-US" sz="2800">
                <a:effectLst/>
                <a:latin typeface="Times New Roman" panose="02020603050405020304" pitchFamily="18" charset="0"/>
                <a:ea typeface="Times New Roman" panose="02020603050405020304" pitchFamily="18" charset="0"/>
              </a:rPr>
              <a:t> Những dòng chữ in đậm nghiêng đầu văn bản trên có tác dụng gì?</a:t>
            </a:r>
          </a:p>
          <a:p>
            <a:pPr>
              <a:lnSpc>
                <a:spcPct val="115000"/>
              </a:lnSpc>
            </a:pPr>
            <a:r>
              <a:rPr lang="en-US" sz="2800">
                <a:effectLst/>
                <a:latin typeface="Times New Roman" panose="02020603050405020304" pitchFamily="18" charset="0"/>
                <a:ea typeface="Times New Roman" panose="02020603050405020304" pitchFamily="18" charset="0"/>
              </a:rPr>
              <a:t>A. Giới thiệu khái quát về hiện tượng tự nhiên sẽ lí giải</a:t>
            </a:r>
          </a:p>
          <a:p>
            <a:pPr>
              <a:lnSpc>
                <a:spcPct val="115000"/>
              </a:lnSpc>
            </a:pPr>
            <a:r>
              <a:rPr lang="en-US" sz="2800">
                <a:effectLst/>
                <a:latin typeface="Times New Roman" panose="02020603050405020304" pitchFamily="18" charset="0"/>
                <a:ea typeface="Times New Roman" panose="02020603050405020304" pitchFamily="18" charset="0"/>
              </a:rPr>
              <a:t>B. Trình bày cấu tạo, đặc điểm, lợi ích….của đối tượng</a:t>
            </a:r>
          </a:p>
          <a:p>
            <a:pPr>
              <a:lnSpc>
                <a:spcPct val="115000"/>
              </a:lnSpc>
            </a:pPr>
            <a:r>
              <a:rPr lang="en-US" sz="2800">
                <a:effectLst/>
                <a:latin typeface="Times New Roman" panose="02020603050405020304" pitchFamily="18" charset="0"/>
                <a:ea typeface="Times New Roman" panose="02020603050405020304" pitchFamily="18" charset="0"/>
              </a:rPr>
              <a:t>C. Bày tỏ thái độ đối với đối tượng</a:t>
            </a:r>
          </a:p>
          <a:p>
            <a:pPr>
              <a:lnSpc>
                <a:spcPct val="115000"/>
              </a:lnSpc>
            </a:pPr>
            <a:r>
              <a:rPr lang="en-US" sz="2800">
                <a:effectLst/>
                <a:latin typeface="Times New Roman" panose="02020603050405020304" pitchFamily="18" charset="0"/>
                <a:ea typeface="Times New Roman" panose="02020603050405020304" pitchFamily="18" charset="0"/>
              </a:rPr>
              <a:t>D. Miêu tả chi tiết đối tượng</a:t>
            </a:r>
          </a:p>
        </p:txBody>
      </p:sp>
    </p:spTree>
    <p:extLst>
      <p:ext uri="{BB962C8B-B14F-4D97-AF65-F5344CB8AC3E}">
        <p14:creationId xmlns:p14="http://schemas.microsoft.com/office/powerpoint/2010/main" val="352901285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8BD6064-2219-5F76-B43D-AFD7F1387B53}"/>
              </a:ext>
            </a:extLst>
          </p:cNvPr>
          <p:cNvSpPr txBox="1"/>
          <p:nvPr/>
        </p:nvSpPr>
        <p:spPr>
          <a:xfrm>
            <a:off x="660400" y="1423451"/>
            <a:ext cx="10858500" cy="4011098"/>
          </a:xfrm>
          <a:prstGeom prst="rect">
            <a:avLst/>
          </a:prstGeom>
          <a:noFill/>
        </p:spPr>
        <p:txBody>
          <a:bodyPr wrap="square">
            <a:spAutoFit/>
          </a:bodyPr>
          <a:lstStyle/>
          <a:p>
            <a:pPr>
              <a:lnSpc>
                <a:spcPct val="115000"/>
              </a:lnSpc>
            </a:pPr>
            <a:r>
              <a:rPr lang="en-US" sz="3200" b="1">
                <a:solidFill>
                  <a:srgbClr val="000000"/>
                </a:solidFill>
                <a:effectLst/>
                <a:latin typeface="Times New Roman" panose="02020603050405020304" pitchFamily="18" charset="0"/>
                <a:ea typeface="Times New Roman" panose="02020603050405020304" pitchFamily="18" charset="0"/>
              </a:rPr>
              <a:t>Trả lời các câu hỏi:</a:t>
            </a:r>
            <a:endParaRPr lang="en-US" sz="3200">
              <a:effectLst/>
              <a:latin typeface="Times New Roman" panose="02020603050405020304" pitchFamily="18" charset="0"/>
              <a:ea typeface="Times New Roman" panose="02020603050405020304" pitchFamily="18" charset="0"/>
            </a:endParaRPr>
          </a:p>
          <a:p>
            <a:pPr>
              <a:lnSpc>
                <a:spcPct val="115000"/>
              </a:lnSpc>
            </a:pPr>
            <a:r>
              <a:rPr lang="en-US" sz="3200" b="1">
                <a:solidFill>
                  <a:srgbClr val="FF0000"/>
                </a:solidFill>
                <a:effectLst/>
                <a:latin typeface="Times New Roman" panose="02020603050405020304" pitchFamily="18" charset="0"/>
                <a:ea typeface="Times New Roman" panose="02020603050405020304" pitchFamily="18" charset="0"/>
              </a:rPr>
              <a:t>Câu 9: </a:t>
            </a:r>
            <a:r>
              <a:rPr lang="en-US" sz="3200" b="0">
                <a:solidFill>
                  <a:srgbClr val="000000"/>
                </a:solidFill>
                <a:effectLst/>
                <a:latin typeface="Times New Roman" panose="02020603050405020304" pitchFamily="18" charset="0"/>
                <a:ea typeface="Times New Roman" panose="02020603050405020304" pitchFamily="18" charset="0"/>
              </a:rPr>
              <a:t>Theo tác giả, tại </a:t>
            </a:r>
            <a:r>
              <a:rPr lang="vi-VN" sz="3200">
                <a:effectLst/>
                <a:latin typeface="Times New Roman" panose="02020603050405020304" pitchFamily="18" charset="0"/>
                <a:ea typeface="Times New Roman" panose="02020603050405020304" pitchFamily="18" charset="0"/>
              </a:rPr>
              <a:t>sao đàn chim lại di cư theo đội hình chữ V?</a:t>
            </a:r>
            <a:endParaRPr lang="en-US" sz="3200">
              <a:effectLst/>
              <a:latin typeface="Times New Roman" panose="02020603050405020304" pitchFamily="18" charset="0"/>
              <a:ea typeface="Times New Roman" panose="02020603050405020304" pitchFamily="18" charset="0"/>
            </a:endParaRPr>
          </a:p>
          <a:p>
            <a:pPr>
              <a:lnSpc>
                <a:spcPct val="115000"/>
              </a:lnSpc>
            </a:pPr>
            <a:r>
              <a:rPr lang="en-US" sz="3200" b="1">
                <a:solidFill>
                  <a:srgbClr val="FF0000"/>
                </a:solidFill>
                <a:effectLst/>
                <a:latin typeface="Times New Roman" panose="02020603050405020304" pitchFamily="18" charset="0"/>
                <a:ea typeface="Times New Roman" panose="02020603050405020304" pitchFamily="18" charset="0"/>
              </a:rPr>
              <a:t>Câu 10:</a:t>
            </a:r>
            <a:r>
              <a:rPr lang="en-US" sz="3200">
                <a:solidFill>
                  <a:srgbClr val="FF0000"/>
                </a:solidFill>
                <a:effectLst/>
                <a:latin typeface="Times New Roman" panose="02020603050405020304" pitchFamily="18" charset="0"/>
                <a:ea typeface="Times New Roman" panose="02020603050405020304" pitchFamily="18" charset="0"/>
              </a:rPr>
              <a:t> </a:t>
            </a:r>
            <a:r>
              <a:rPr lang="vi-VN" sz="3200">
                <a:solidFill>
                  <a:srgbClr val="000000"/>
                </a:solidFill>
                <a:effectLst/>
                <a:latin typeface="Times New Roman" panose="02020603050405020304" pitchFamily="18" charset="0"/>
                <a:ea typeface="Times New Roman" panose="02020603050405020304" pitchFamily="18" charset="0"/>
              </a:rPr>
              <a:t>Các loài chim di cư trên thế giới đang đứng trước nguy cơ bị tuyệt chủng. Em hãy viết đoạn văn khoảng 150 chữ lí giải nguyên nhân vì sao có hiện tượng trên và làm thế nào để bảo tồn các loài chim di cư trước nguy cơ tuyệt chủng</a:t>
            </a:r>
            <a:r>
              <a:rPr lang="en-US" sz="3200">
                <a:solidFill>
                  <a:srgbClr val="000000"/>
                </a:solidFill>
                <a:effectLst/>
                <a:latin typeface="Times New Roman" panose="02020603050405020304" pitchFamily="18" charset="0"/>
                <a:ea typeface="Times New Roman" panose="02020603050405020304" pitchFamily="18" charset="0"/>
              </a:rPr>
              <a:t>. </a:t>
            </a:r>
            <a:endParaRPr lang="en-US" sz="320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90993107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7AD41F6-3574-196E-2C1F-73EADB15B689}"/>
              </a:ext>
            </a:extLst>
          </p:cNvPr>
          <p:cNvSpPr txBox="1"/>
          <p:nvPr/>
        </p:nvSpPr>
        <p:spPr>
          <a:xfrm>
            <a:off x="660399" y="480601"/>
            <a:ext cx="10858500" cy="548099"/>
          </a:xfrm>
          <a:prstGeom prst="rect">
            <a:avLst/>
          </a:prstGeom>
          <a:noFill/>
        </p:spPr>
        <p:txBody>
          <a:bodyPr wrap="square">
            <a:spAutoFit/>
          </a:bodyPr>
          <a:lstStyle/>
          <a:p>
            <a:pPr algn="ctr">
              <a:lnSpc>
                <a:spcPct val="115000"/>
              </a:lnSpc>
            </a:pPr>
            <a:r>
              <a:rPr lang="vi-VN" sz="2800" b="1" i="1">
                <a:solidFill>
                  <a:srgbClr val="000000"/>
                </a:solidFill>
                <a:effectLst/>
                <a:latin typeface="Times New Roman" panose="02020603050405020304" pitchFamily="18" charset="0"/>
                <a:ea typeface="Times New Roman" panose="02020603050405020304" pitchFamily="18" charset="0"/>
              </a:rPr>
              <a:t>Gợi ý trả lời</a:t>
            </a:r>
            <a:endParaRPr lang="en-US" sz="2800">
              <a:effectLst/>
              <a:latin typeface="Times New Roman" panose="02020603050405020304" pitchFamily="18" charset="0"/>
              <a:ea typeface="Times New Roman" panose="02020603050405020304" pitchFamily="18" charset="0"/>
            </a:endParaRPr>
          </a:p>
        </p:txBody>
      </p:sp>
      <p:graphicFrame>
        <p:nvGraphicFramePr>
          <p:cNvPr id="4" name="Table 3">
            <a:extLst>
              <a:ext uri="{FF2B5EF4-FFF2-40B4-BE49-F238E27FC236}">
                <a16:creationId xmlns:a16="http://schemas.microsoft.com/office/drawing/2014/main" id="{5D253A3F-BF47-4190-9F62-F162F26F52C1}"/>
              </a:ext>
            </a:extLst>
          </p:cNvPr>
          <p:cNvGraphicFramePr>
            <a:graphicFrameLocks noGrp="1"/>
          </p:cNvGraphicFramePr>
          <p:nvPr>
            <p:extLst>
              <p:ext uri="{D42A27DB-BD31-4B8C-83A1-F6EECF244321}">
                <p14:modId xmlns:p14="http://schemas.microsoft.com/office/powerpoint/2010/main" val="2811952668"/>
              </p:ext>
            </p:extLst>
          </p:nvPr>
        </p:nvGraphicFramePr>
        <p:xfrm>
          <a:off x="660400" y="1363227"/>
          <a:ext cx="10858499" cy="1031748"/>
        </p:xfrm>
        <a:graphic>
          <a:graphicData uri="http://schemas.openxmlformats.org/drawingml/2006/table">
            <a:tbl>
              <a:tblPr firstRow="1" firstCol="1" bandRow="1"/>
              <a:tblGrid>
                <a:gridCol w="1348110">
                  <a:extLst>
                    <a:ext uri="{9D8B030D-6E8A-4147-A177-3AD203B41FA5}">
                      <a16:colId xmlns:a16="http://schemas.microsoft.com/office/drawing/2014/main" val="4283745130"/>
                    </a:ext>
                  </a:extLst>
                </a:gridCol>
                <a:gridCol w="1345810">
                  <a:extLst>
                    <a:ext uri="{9D8B030D-6E8A-4147-A177-3AD203B41FA5}">
                      <a16:colId xmlns:a16="http://schemas.microsoft.com/office/drawing/2014/main" val="1622340758"/>
                    </a:ext>
                  </a:extLst>
                </a:gridCol>
                <a:gridCol w="1343509">
                  <a:extLst>
                    <a:ext uri="{9D8B030D-6E8A-4147-A177-3AD203B41FA5}">
                      <a16:colId xmlns:a16="http://schemas.microsoft.com/office/drawing/2014/main" val="1406750674"/>
                    </a:ext>
                  </a:extLst>
                </a:gridCol>
                <a:gridCol w="1325105">
                  <a:extLst>
                    <a:ext uri="{9D8B030D-6E8A-4147-A177-3AD203B41FA5}">
                      <a16:colId xmlns:a16="http://schemas.microsoft.com/office/drawing/2014/main" val="3281026374"/>
                    </a:ext>
                  </a:extLst>
                </a:gridCol>
                <a:gridCol w="1509147">
                  <a:extLst>
                    <a:ext uri="{9D8B030D-6E8A-4147-A177-3AD203B41FA5}">
                      <a16:colId xmlns:a16="http://schemas.microsoft.com/office/drawing/2014/main" val="3350148929"/>
                    </a:ext>
                  </a:extLst>
                </a:gridCol>
                <a:gridCol w="1352711">
                  <a:extLst>
                    <a:ext uri="{9D8B030D-6E8A-4147-A177-3AD203B41FA5}">
                      <a16:colId xmlns:a16="http://schemas.microsoft.com/office/drawing/2014/main" val="3133445022"/>
                    </a:ext>
                  </a:extLst>
                </a:gridCol>
                <a:gridCol w="1453935">
                  <a:extLst>
                    <a:ext uri="{9D8B030D-6E8A-4147-A177-3AD203B41FA5}">
                      <a16:colId xmlns:a16="http://schemas.microsoft.com/office/drawing/2014/main" val="840320670"/>
                    </a:ext>
                  </a:extLst>
                </a:gridCol>
                <a:gridCol w="1180172">
                  <a:extLst>
                    <a:ext uri="{9D8B030D-6E8A-4147-A177-3AD203B41FA5}">
                      <a16:colId xmlns:a16="http://schemas.microsoft.com/office/drawing/2014/main" val="3488607694"/>
                    </a:ext>
                  </a:extLst>
                </a:gridCol>
              </a:tblGrid>
              <a:tr h="0">
                <a:tc>
                  <a:txBody>
                    <a:bodyPr/>
                    <a:lstStyle/>
                    <a:p>
                      <a:pPr algn="ctr" fontAlgn="base">
                        <a:lnSpc>
                          <a:spcPct val="115000"/>
                        </a:lnSpc>
                      </a:pPr>
                      <a:r>
                        <a:rPr lang="vi-VN" sz="3200" b="1">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n-US"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lnSpc>
                          <a:spcPct val="115000"/>
                        </a:lnSpc>
                      </a:pPr>
                      <a:r>
                        <a:rPr lang="vi-VN" sz="3200" b="1">
                          <a:effectLst/>
                          <a:latin typeface="Times New Roman" panose="02020603050405020304" pitchFamily="18" charset="0"/>
                          <a:ea typeface="Times New Roman" panose="02020603050405020304" pitchFamily="18" charset="0"/>
                          <a:cs typeface="Times New Roman" panose="02020603050405020304" pitchFamily="18" charset="0"/>
                        </a:rPr>
                        <a:t>2</a:t>
                      </a:r>
                      <a:endParaRPr lang="en-US"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lnSpc>
                          <a:spcPct val="115000"/>
                        </a:lnSpc>
                      </a:pPr>
                      <a:r>
                        <a:rPr lang="vi-VN" sz="3200" b="1">
                          <a:effectLst/>
                          <a:latin typeface="Times New Roman" panose="02020603050405020304" pitchFamily="18" charset="0"/>
                          <a:ea typeface="Times New Roman" panose="02020603050405020304" pitchFamily="18" charset="0"/>
                          <a:cs typeface="Times New Roman" panose="02020603050405020304" pitchFamily="18" charset="0"/>
                        </a:rPr>
                        <a:t>3</a:t>
                      </a:r>
                      <a:endParaRPr lang="en-US"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lnSpc>
                          <a:spcPct val="115000"/>
                        </a:lnSpc>
                      </a:pPr>
                      <a:r>
                        <a:rPr lang="vi-VN" sz="3200" b="1">
                          <a:effectLst/>
                          <a:latin typeface="Times New Roman" panose="02020603050405020304" pitchFamily="18" charset="0"/>
                          <a:ea typeface="Times New Roman" panose="02020603050405020304" pitchFamily="18" charset="0"/>
                          <a:cs typeface="Times New Roman" panose="02020603050405020304" pitchFamily="18" charset="0"/>
                        </a:rPr>
                        <a:t>4</a:t>
                      </a:r>
                      <a:endParaRPr lang="en-US"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lnSpc>
                          <a:spcPct val="115000"/>
                        </a:lnSpc>
                      </a:pPr>
                      <a:r>
                        <a:rPr lang="vi-VN" sz="3200" b="1">
                          <a:effectLst/>
                          <a:latin typeface="Times New Roman" panose="02020603050405020304" pitchFamily="18" charset="0"/>
                          <a:ea typeface="Times New Roman" panose="02020603050405020304" pitchFamily="18" charset="0"/>
                          <a:cs typeface="Times New Roman" panose="02020603050405020304" pitchFamily="18" charset="0"/>
                        </a:rPr>
                        <a:t>5</a:t>
                      </a:r>
                      <a:endParaRPr lang="en-US"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lnSpc>
                          <a:spcPct val="115000"/>
                        </a:lnSpc>
                      </a:pPr>
                      <a:r>
                        <a:rPr lang="vi-VN" sz="3200" b="1">
                          <a:effectLst/>
                          <a:latin typeface="Times New Roman" panose="02020603050405020304" pitchFamily="18" charset="0"/>
                          <a:ea typeface="Times New Roman" panose="02020603050405020304" pitchFamily="18" charset="0"/>
                          <a:cs typeface="Times New Roman" panose="02020603050405020304" pitchFamily="18" charset="0"/>
                        </a:rPr>
                        <a:t>6</a:t>
                      </a:r>
                      <a:endParaRPr lang="en-US"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lnSpc>
                          <a:spcPct val="115000"/>
                        </a:lnSpc>
                      </a:pPr>
                      <a:r>
                        <a:rPr lang="vi-VN" sz="3200" b="1">
                          <a:effectLst/>
                          <a:latin typeface="Times New Roman" panose="02020603050405020304" pitchFamily="18" charset="0"/>
                          <a:ea typeface="Times New Roman" panose="02020603050405020304" pitchFamily="18" charset="0"/>
                          <a:cs typeface="Times New Roman" panose="02020603050405020304" pitchFamily="18" charset="0"/>
                        </a:rPr>
                        <a:t>7</a:t>
                      </a:r>
                      <a:endParaRPr lang="en-US"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lnSpc>
                          <a:spcPct val="115000"/>
                        </a:lnSpc>
                      </a:pPr>
                      <a:r>
                        <a:rPr lang="en-US" sz="3200" b="1">
                          <a:effectLst/>
                          <a:latin typeface="Times New Roman" panose="02020603050405020304" pitchFamily="18" charset="0"/>
                          <a:ea typeface="Times New Roman" panose="02020603050405020304" pitchFamily="18" charset="0"/>
                          <a:cs typeface="Times New Roman" panose="02020603050405020304" pitchFamily="18" charset="0"/>
                        </a:rPr>
                        <a:t>8</a:t>
                      </a:r>
                      <a:endParaRPr lang="en-US"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425238"/>
                  </a:ext>
                </a:extLst>
              </a:tr>
              <a:tr h="0">
                <a:tc>
                  <a:txBody>
                    <a:bodyPr/>
                    <a:lstStyle/>
                    <a:p>
                      <a:pPr algn="ctr" fontAlgn="base">
                        <a:lnSpc>
                          <a:spcPct val="115000"/>
                        </a:lnSpc>
                      </a:pPr>
                      <a:r>
                        <a:rPr lang="en-US" sz="3200" b="1">
                          <a:effectLst/>
                          <a:latin typeface="Times New Roman" panose="02020603050405020304" pitchFamily="18" charset="0"/>
                          <a:ea typeface="Times New Roman" panose="02020603050405020304" pitchFamily="18" charset="0"/>
                          <a:cs typeface="Times New Roman" panose="02020603050405020304" pitchFamily="18" charset="0"/>
                        </a:rPr>
                        <a:t>B</a:t>
                      </a:r>
                      <a:endParaRPr lang="en-US"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lnSpc>
                          <a:spcPct val="115000"/>
                        </a:lnSpc>
                      </a:pPr>
                      <a:r>
                        <a:rPr lang="en-US" sz="3200" b="1">
                          <a:effectLst/>
                          <a:latin typeface="Times New Roman" panose="02020603050405020304" pitchFamily="18" charset="0"/>
                          <a:ea typeface="Times New Roman" panose="02020603050405020304" pitchFamily="18" charset="0"/>
                          <a:cs typeface="Times New Roman" panose="02020603050405020304" pitchFamily="18" charset="0"/>
                        </a:rPr>
                        <a:t>A</a:t>
                      </a:r>
                      <a:endParaRPr lang="en-US"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lnSpc>
                          <a:spcPct val="115000"/>
                        </a:lnSpc>
                      </a:pPr>
                      <a:r>
                        <a:rPr lang="en-US" sz="3200" b="1">
                          <a:effectLst/>
                          <a:latin typeface="Times New Roman" panose="02020603050405020304" pitchFamily="18" charset="0"/>
                          <a:ea typeface="Times New Roman" panose="02020603050405020304" pitchFamily="18" charset="0"/>
                          <a:cs typeface="Times New Roman" panose="02020603050405020304" pitchFamily="18" charset="0"/>
                        </a:rPr>
                        <a:t>C</a:t>
                      </a:r>
                      <a:endParaRPr lang="en-US"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lnSpc>
                          <a:spcPct val="115000"/>
                        </a:lnSpc>
                      </a:pPr>
                      <a:r>
                        <a:rPr lang="en-US" sz="3200" b="1">
                          <a:effectLst/>
                          <a:latin typeface="Times New Roman" panose="02020603050405020304" pitchFamily="18" charset="0"/>
                          <a:ea typeface="Times New Roman" panose="02020603050405020304" pitchFamily="18" charset="0"/>
                          <a:cs typeface="Times New Roman" panose="02020603050405020304" pitchFamily="18" charset="0"/>
                        </a:rPr>
                        <a:t>D</a:t>
                      </a:r>
                      <a:endParaRPr lang="en-US"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lnSpc>
                          <a:spcPct val="115000"/>
                        </a:lnSpc>
                      </a:pPr>
                      <a:r>
                        <a:rPr lang="en-US" sz="3200" b="1">
                          <a:effectLst/>
                          <a:latin typeface="Times New Roman" panose="02020603050405020304" pitchFamily="18" charset="0"/>
                          <a:ea typeface="Times New Roman" panose="02020603050405020304" pitchFamily="18" charset="0"/>
                          <a:cs typeface="Times New Roman" panose="02020603050405020304" pitchFamily="18" charset="0"/>
                        </a:rPr>
                        <a:t>D</a:t>
                      </a:r>
                      <a:endParaRPr lang="en-US"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lnSpc>
                          <a:spcPct val="115000"/>
                        </a:lnSpc>
                      </a:pPr>
                      <a:r>
                        <a:rPr lang="en-US" sz="3200" b="1">
                          <a:effectLst/>
                          <a:latin typeface="Times New Roman" panose="02020603050405020304" pitchFamily="18" charset="0"/>
                          <a:ea typeface="Times New Roman" panose="02020603050405020304" pitchFamily="18" charset="0"/>
                          <a:cs typeface="Times New Roman" panose="02020603050405020304" pitchFamily="18" charset="0"/>
                        </a:rPr>
                        <a:t>C</a:t>
                      </a:r>
                      <a:endParaRPr lang="en-US"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lnSpc>
                          <a:spcPct val="115000"/>
                        </a:lnSpc>
                      </a:pPr>
                      <a:r>
                        <a:rPr lang="en-US" sz="3200" b="1">
                          <a:effectLst/>
                          <a:latin typeface="Times New Roman" panose="02020603050405020304" pitchFamily="18" charset="0"/>
                          <a:ea typeface="Times New Roman" panose="02020603050405020304" pitchFamily="18" charset="0"/>
                          <a:cs typeface="Times New Roman" panose="02020603050405020304" pitchFamily="18" charset="0"/>
                        </a:rPr>
                        <a:t>A</a:t>
                      </a:r>
                      <a:endParaRPr lang="en-US"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lnSpc>
                          <a:spcPct val="115000"/>
                        </a:lnSpc>
                      </a:pPr>
                      <a:r>
                        <a:rPr lang="en-US" sz="3200" b="1">
                          <a:effectLst/>
                          <a:latin typeface="Times New Roman" panose="02020603050405020304" pitchFamily="18" charset="0"/>
                          <a:ea typeface="Times New Roman" panose="02020603050405020304" pitchFamily="18" charset="0"/>
                          <a:cs typeface="Times New Roman" panose="02020603050405020304" pitchFamily="18" charset="0"/>
                        </a:rPr>
                        <a:t>A</a:t>
                      </a:r>
                      <a:endParaRPr lang="en-US"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30717618"/>
                  </a:ext>
                </a:extLst>
              </a:tr>
            </a:tbl>
          </a:graphicData>
        </a:graphic>
      </p:graphicFrame>
    </p:spTree>
    <p:extLst>
      <p:ext uri="{BB962C8B-B14F-4D97-AF65-F5344CB8AC3E}">
        <p14:creationId xmlns:p14="http://schemas.microsoft.com/office/powerpoint/2010/main" val="126042103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8ADB4F88-8C93-7DD1-1F94-73720B43F7AF}"/>
              </a:ext>
            </a:extLst>
          </p:cNvPr>
          <p:cNvGraphicFramePr>
            <a:graphicFrameLocks noGrp="1"/>
          </p:cNvGraphicFramePr>
          <p:nvPr>
            <p:extLst>
              <p:ext uri="{D42A27DB-BD31-4B8C-83A1-F6EECF244321}">
                <p14:modId xmlns:p14="http://schemas.microsoft.com/office/powerpoint/2010/main" val="4148096668"/>
              </p:ext>
            </p:extLst>
          </p:nvPr>
        </p:nvGraphicFramePr>
        <p:xfrm>
          <a:off x="660400" y="1028700"/>
          <a:ext cx="10858500" cy="4867910"/>
        </p:xfrm>
        <a:graphic>
          <a:graphicData uri="http://schemas.openxmlformats.org/drawingml/2006/table">
            <a:tbl>
              <a:tblPr firstRow="1" firstCol="1" bandRow="1"/>
              <a:tblGrid>
                <a:gridCol w="1477729">
                  <a:extLst>
                    <a:ext uri="{9D8B030D-6E8A-4147-A177-3AD203B41FA5}">
                      <a16:colId xmlns:a16="http://schemas.microsoft.com/office/drawing/2014/main" val="303316417"/>
                    </a:ext>
                  </a:extLst>
                </a:gridCol>
                <a:gridCol w="9380771">
                  <a:extLst>
                    <a:ext uri="{9D8B030D-6E8A-4147-A177-3AD203B41FA5}">
                      <a16:colId xmlns:a16="http://schemas.microsoft.com/office/drawing/2014/main" val="514727387"/>
                    </a:ext>
                  </a:extLst>
                </a:gridCol>
              </a:tblGrid>
              <a:tr h="0">
                <a:tc>
                  <a:txBody>
                    <a:bodyPr/>
                    <a:lstStyle/>
                    <a:p>
                      <a:pPr algn="ctr" fontAlgn="base">
                        <a:lnSpc>
                          <a:spcPct val="115000"/>
                        </a:lnSpc>
                      </a:pPr>
                      <a:r>
                        <a:rPr lang="vi-VN" sz="2800" b="1">
                          <a:effectLst/>
                          <a:latin typeface="Times New Roman" panose="02020603050405020304" pitchFamily="18" charset="0"/>
                          <a:ea typeface="Times New Roman" panose="02020603050405020304" pitchFamily="18" charset="0"/>
                          <a:cs typeface="Times New Roman" panose="02020603050405020304" pitchFamily="18" charset="0"/>
                        </a:rPr>
                        <a:t>9</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r>
                        <a:rPr lang="en-US" sz="2800" b="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Theo tác giả, đ</a:t>
                      </a:r>
                      <a:r>
                        <a:rPr lang="vi-VN" sz="2800">
                          <a:effectLst/>
                          <a:latin typeface="Times New Roman" panose="02020603050405020304" pitchFamily="18" charset="0"/>
                          <a:ea typeface="Times New Roman" panose="02020603050405020304" pitchFamily="18" charset="0"/>
                          <a:cs typeface="Times New Roman" panose="02020603050405020304" pitchFamily="18" charset="0"/>
                        </a:rPr>
                        <a:t>àn chim lại di cư theo đội hình chữ V</a:t>
                      </a: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 vì”</a:t>
                      </a:r>
                    </a:p>
                    <a:p>
                      <a:pPr>
                        <a:lnSpc>
                          <a:spcPct val="115000"/>
                        </a:lnSpc>
                      </a:pPr>
                      <a:r>
                        <a:rPr lang="vi-VN" sz="2800" b="1">
                          <a:effectLst/>
                          <a:latin typeface="Times New Roman" panose="02020603050405020304" pitchFamily="18" charset="0"/>
                          <a:ea typeface="Times New Roman" panose="02020603050405020304" pitchFamily="18" charset="0"/>
                          <a:cs typeface="Times New Roman" panose="02020603050405020304" pitchFamily="18" charset="0"/>
                        </a:rPr>
                        <a:t> - </a:t>
                      </a:r>
                      <a:r>
                        <a:rPr lang="vi-VN" sz="2800">
                          <a:effectLst/>
                          <a:latin typeface="Times New Roman" panose="02020603050405020304" pitchFamily="18" charset="0"/>
                          <a:ea typeface="Times New Roman" panose="02020603050405020304" pitchFamily="18" charset="0"/>
                          <a:cs typeface="Times New Roman" panose="02020603050405020304" pitchFamily="18" charset="0"/>
                        </a:rPr>
                        <a:t>Đội hình chữ V là đội hình tối ưu về mặt khí động lực học =&gt; hạn chế việc hao tốn sức lực trong một thời gian dài.</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pPr>
                      <a:r>
                        <a:rPr lang="vi-VN" sz="2800">
                          <a:effectLst/>
                          <a:latin typeface="Times New Roman" panose="02020603050405020304" pitchFamily="18" charset="0"/>
                          <a:ea typeface="Times New Roman" panose="02020603050405020304" pitchFamily="18" charset="0"/>
                          <a:cs typeface="Times New Roman" panose="02020603050405020304" pitchFamily="18" charset="0"/>
                        </a:rPr>
                        <a:t>- Khi bay thành đàn, chim có thể bay nhanh hơn khi bay đơn độc đến 71%.</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pPr>
                      <a:r>
                        <a:rPr lang="vi-VN" sz="2800">
                          <a:effectLst/>
                          <a:latin typeface="Times New Roman" panose="02020603050405020304" pitchFamily="18" charset="0"/>
                          <a:ea typeface="Times New Roman" panose="02020603050405020304" pitchFamily="18" charset="0"/>
                          <a:cs typeface="Times New Roman" panose="02020603050405020304" pitchFamily="18" charset="0"/>
                        </a:rPr>
                        <a:t>- Giúp đàn chim giữ liên lạc tốt hơn =&gt; giúp chúng không bị lạc đàn mỗi khi chim đầu đàn ả tín hiệu dừng lại để nghỉ, tìm thức ăn hoặc đổi hướng bay.</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pPr>
                      <a:r>
                        <a:rPr lang="vi-VN" sz="2800">
                          <a:effectLst/>
                          <a:latin typeface="Times New Roman" panose="02020603050405020304" pitchFamily="18" charset="0"/>
                          <a:ea typeface="Times New Roman" panose="02020603050405020304" pitchFamily="18" charset="0"/>
                          <a:cs typeface="Times New Roman" panose="02020603050405020304" pitchFamily="18" charset="0"/>
                        </a:rPr>
                        <a:t>=&gt; Con người có thể học theo cách bay đội hình chữ V của loài chim để tiết kiệm năng lượng</a:t>
                      </a: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28623139"/>
                  </a:ext>
                </a:extLst>
              </a:tr>
            </a:tbl>
          </a:graphicData>
        </a:graphic>
      </p:graphicFrame>
    </p:spTree>
    <p:extLst>
      <p:ext uri="{BB962C8B-B14F-4D97-AF65-F5344CB8AC3E}">
        <p14:creationId xmlns:p14="http://schemas.microsoft.com/office/powerpoint/2010/main" val="325856195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11890B6A-CC8D-09B7-33CC-25AA3BFC60B2}"/>
              </a:ext>
            </a:extLst>
          </p:cNvPr>
          <p:cNvGraphicFramePr>
            <a:graphicFrameLocks noGrp="1"/>
          </p:cNvGraphicFramePr>
          <p:nvPr>
            <p:extLst>
              <p:ext uri="{D42A27DB-BD31-4B8C-83A1-F6EECF244321}">
                <p14:modId xmlns:p14="http://schemas.microsoft.com/office/powerpoint/2010/main" val="1200409686"/>
              </p:ext>
            </p:extLst>
          </p:nvPr>
        </p:nvGraphicFramePr>
        <p:xfrm>
          <a:off x="660400" y="519521"/>
          <a:ext cx="10858500" cy="5849366"/>
        </p:xfrm>
        <a:graphic>
          <a:graphicData uri="http://schemas.openxmlformats.org/drawingml/2006/table">
            <a:tbl>
              <a:tblPr firstRow="1" firstCol="1" bandRow="1"/>
              <a:tblGrid>
                <a:gridCol w="1477729">
                  <a:extLst>
                    <a:ext uri="{9D8B030D-6E8A-4147-A177-3AD203B41FA5}">
                      <a16:colId xmlns:a16="http://schemas.microsoft.com/office/drawing/2014/main" val="827472680"/>
                    </a:ext>
                  </a:extLst>
                </a:gridCol>
                <a:gridCol w="9380771">
                  <a:extLst>
                    <a:ext uri="{9D8B030D-6E8A-4147-A177-3AD203B41FA5}">
                      <a16:colId xmlns:a16="http://schemas.microsoft.com/office/drawing/2014/main" val="2490709087"/>
                    </a:ext>
                  </a:extLst>
                </a:gridCol>
              </a:tblGrid>
              <a:tr h="0">
                <a:tc>
                  <a:txBody>
                    <a:bodyPr/>
                    <a:lstStyle/>
                    <a:p>
                      <a:pPr algn="ctr" fontAlgn="base">
                        <a:lnSpc>
                          <a:spcPct val="115000"/>
                        </a:lnSpc>
                      </a:pPr>
                      <a:r>
                        <a:rPr lang="vi-VN" sz="2800" b="1">
                          <a:effectLst/>
                          <a:latin typeface="Times New Roman" panose="02020603050405020304" pitchFamily="18" charset="0"/>
                          <a:ea typeface="Times New Roman" panose="02020603050405020304" pitchFamily="18" charset="0"/>
                          <a:cs typeface="Times New Roman" panose="02020603050405020304" pitchFamily="18" charset="0"/>
                        </a:rPr>
                        <a:t>10</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 Hình thức: </a:t>
                      </a:r>
                      <a:r>
                        <a:rPr lang="en-US" sz="2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Đảm bảo hình thức và dung lượng của đoạn văn (khoảng </a:t>
                      </a:r>
                      <a:r>
                        <a:rPr lang="vi-VN" sz="2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150</a:t>
                      </a:r>
                      <a:r>
                        <a:rPr lang="en-US" sz="2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chữ)</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pPr>
                      <a:r>
                        <a:rPr lang="en-US" sz="2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Nội dung: </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pPr>
                      <a:r>
                        <a:rPr lang="en-US" sz="2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Nguyên nhân dẫn đến nguy cơ tuyệt chủng của các loài chim di cư: </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pPr>
                      <a:r>
                        <a:rPr lang="vi-VN" sz="2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Hoạt động đô thị hóa, các công trình xây dựng, nông nghiệp, thủy sản, công nghiệp, nhà máy hóa dầu được xây dựng làm mát môi trường sống, thức ăn của các loài chim di cư.</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pPr>
                      <a:r>
                        <a:rPr lang="vi-VN" sz="2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Nạn săn bắt, bẫy; buôn bán, tiêu thụ chim hoang dã trái phép.</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pPr>
                      <a:r>
                        <a:rPr lang="vi-VN" sz="2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Nạn ô nhiễm môi trường và biến đổi khí hậu</a:t>
                      </a:r>
                      <a:r>
                        <a:rPr lang="en-US" sz="2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pPr>
                      <a:r>
                        <a:rPr lang="en-US" sz="2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Biện pháp bảo tồn các loài chim di cư:</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pPr>
                      <a:r>
                        <a:rPr lang="en-US" sz="2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Hưởng ứng công ước quốc tế về bảo tồn các loài chim di cư.</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04318319"/>
                  </a:ext>
                </a:extLst>
              </a:tr>
            </a:tbl>
          </a:graphicData>
        </a:graphic>
      </p:graphicFrame>
    </p:spTree>
    <p:extLst>
      <p:ext uri="{BB962C8B-B14F-4D97-AF65-F5344CB8AC3E}">
        <p14:creationId xmlns:p14="http://schemas.microsoft.com/office/powerpoint/2010/main" val="169200202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11890B6A-CC8D-09B7-33CC-25AA3BFC60B2}"/>
              </a:ext>
            </a:extLst>
          </p:cNvPr>
          <p:cNvGraphicFramePr>
            <a:graphicFrameLocks noGrp="1"/>
          </p:cNvGraphicFramePr>
          <p:nvPr>
            <p:extLst>
              <p:ext uri="{D42A27DB-BD31-4B8C-83A1-F6EECF244321}">
                <p14:modId xmlns:p14="http://schemas.microsoft.com/office/powerpoint/2010/main" val="3325984904"/>
              </p:ext>
            </p:extLst>
          </p:nvPr>
        </p:nvGraphicFramePr>
        <p:xfrm>
          <a:off x="660400" y="475276"/>
          <a:ext cx="10858500" cy="6124194"/>
        </p:xfrm>
        <a:graphic>
          <a:graphicData uri="http://schemas.openxmlformats.org/drawingml/2006/table">
            <a:tbl>
              <a:tblPr firstRow="1" firstCol="1" bandRow="1"/>
              <a:tblGrid>
                <a:gridCol w="1477729">
                  <a:extLst>
                    <a:ext uri="{9D8B030D-6E8A-4147-A177-3AD203B41FA5}">
                      <a16:colId xmlns:a16="http://schemas.microsoft.com/office/drawing/2014/main" val="827472680"/>
                    </a:ext>
                  </a:extLst>
                </a:gridCol>
                <a:gridCol w="9380771">
                  <a:extLst>
                    <a:ext uri="{9D8B030D-6E8A-4147-A177-3AD203B41FA5}">
                      <a16:colId xmlns:a16="http://schemas.microsoft.com/office/drawing/2014/main" val="2490709087"/>
                    </a:ext>
                  </a:extLst>
                </a:gridCol>
              </a:tblGrid>
              <a:tr h="0">
                <a:tc>
                  <a:txBody>
                    <a:bodyPr/>
                    <a:lstStyle/>
                    <a:p>
                      <a:pPr algn="ctr" fontAlgn="base">
                        <a:lnSpc>
                          <a:spcPct val="115000"/>
                        </a:lnSpc>
                      </a:pPr>
                      <a:r>
                        <a:rPr lang="vi-VN" sz="3200" b="1">
                          <a:effectLst/>
                          <a:latin typeface="Times New Roman" panose="02020603050405020304" pitchFamily="18" charset="0"/>
                          <a:ea typeface="Times New Roman" panose="02020603050405020304" pitchFamily="18" charset="0"/>
                          <a:cs typeface="Times New Roman" panose="02020603050405020304" pitchFamily="18" charset="0"/>
                        </a:rPr>
                        <a:t>10</a:t>
                      </a:r>
                      <a:endParaRPr lang="en-US"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pPr>
                      <a:r>
                        <a:rPr lang="en-US" sz="3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3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Xây dựng các khu bảo tồn đường bay, điểm đ</a:t>
                      </a:r>
                      <a:r>
                        <a:rPr lang="en-US" sz="3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ỗ</a:t>
                      </a:r>
                      <a:r>
                        <a:rPr lang="vi-VN" sz="3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cho các loài chim di cư.</a:t>
                      </a:r>
                      <a:endParaRPr lang="en-US" sz="320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pPr>
                      <a:r>
                        <a:rPr lang="vi-VN" sz="3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Tăng cường công tác quản lý, bảo vệ các loài chim hoang dã: Đẩy mạnh công tác tuyên truyền, vận động người dân không thực hiện các hành vi săn, bắt, mua, bán, vận chuyển, kinh doanh, tiêu thụ trái phép các loài chim hoang dã, chim di cư; xử lí nghiêm khi có vi phạm;...</a:t>
                      </a:r>
                      <a:endParaRPr lang="en-US" sz="320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pPr>
                      <a:r>
                        <a:rPr lang="en-US" sz="3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Bài học nhận thức và hành động: </a:t>
                      </a:r>
                      <a:r>
                        <a:rPr lang="vi-VN" sz="3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Có ý thức bảo vệ các loài động vật hoang dã nói chung và các loài chim di cư nói riêng.</a:t>
                      </a:r>
                      <a:endParaRPr lang="en-US"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04318319"/>
                  </a:ext>
                </a:extLst>
              </a:tr>
            </a:tbl>
          </a:graphicData>
        </a:graphic>
      </p:graphicFrame>
    </p:spTree>
    <p:extLst>
      <p:ext uri="{BB962C8B-B14F-4D97-AF65-F5344CB8AC3E}">
        <p14:creationId xmlns:p14="http://schemas.microsoft.com/office/powerpoint/2010/main" val="339552774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0FA8BEB-894D-7E61-9571-4AC93812FC3C}"/>
              </a:ext>
            </a:extLst>
          </p:cNvPr>
          <p:cNvSpPr txBox="1"/>
          <p:nvPr/>
        </p:nvSpPr>
        <p:spPr>
          <a:xfrm>
            <a:off x="660400" y="241913"/>
            <a:ext cx="10858500" cy="6370975"/>
          </a:xfrm>
          <a:prstGeom prst="rect">
            <a:avLst/>
          </a:prstGeom>
          <a:noFill/>
        </p:spPr>
        <p:txBody>
          <a:bodyPr wrap="square">
            <a:spAutoFit/>
          </a:bodyPr>
          <a:lstStyle/>
          <a:p>
            <a:pPr algn="ctr"/>
            <a:r>
              <a:rPr lang="en-US" sz="2400" b="1">
                <a:solidFill>
                  <a:srgbClr val="FF0000"/>
                </a:solidFill>
                <a:effectLst/>
                <a:latin typeface="Times New Roman" panose="02020603050405020304" pitchFamily="18" charset="0"/>
                <a:ea typeface="Times New Roman" panose="02020603050405020304" pitchFamily="18" charset="0"/>
              </a:rPr>
              <a:t>ĐỀ SỐ 5</a:t>
            </a:r>
            <a:endParaRPr lang="en-US" sz="2400">
              <a:effectLst/>
              <a:latin typeface="Times New Roman" panose="02020603050405020304" pitchFamily="18" charset="0"/>
              <a:ea typeface="Times New Roman" panose="02020603050405020304" pitchFamily="18" charset="0"/>
            </a:endParaRPr>
          </a:p>
          <a:p>
            <a:r>
              <a:rPr lang="vi-VN" sz="2400" b="1">
                <a:solidFill>
                  <a:srgbClr val="000000"/>
                </a:solidFill>
                <a:effectLst/>
                <a:latin typeface="Times New Roman" panose="02020603050405020304" pitchFamily="18" charset="0"/>
                <a:ea typeface="Times New Roman" panose="02020603050405020304" pitchFamily="18" charset="0"/>
              </a:rPr>
              <a:t>Đọc bài thơ dưới đây rồi trả lời các câu hỏi:</a:t>
            </a:r>
            <a:r>
              <a:rPr lang="vi-VN" sz="2400" b="1">
                <a:solidFill>
                  <a:srgbClr val="343A40"/>
                </a:solidFill>
                <a:effectLst/>
                <a:latin typeface="Times New Roman" panose="02020603050405020304" pitchFamily="18" charset="0"/>
                <a:ea typeface="Times New Roman" panose="02020603050405020304" pitchFamily="18" charset="0"/>
              </a:rPr>
              <a:t> </a:t>
            </a:r>
            <a:endParaRPr lang="en-US" sz="2400">
              <a:effectLst/>
              <a:latin typeface="Times New Roman" panose="02020603050405020304" pitchFamily="18" charset="0"/>
              <a:ea typeface="Times New Roman" panose="02020603050405020304" pitchFamily="18" charset="0"/>
            </a:endParaRPr>
          </a:p>
          <a:p>
            <a:r>
              <a:rPr lang="vi-VN" sz="2400" b="1">
                <a:solidFill>
                  <a:srgbClr val="343A40"/>
                </a:solidFill>
                <a:effectLst/>
                <a:latin typeface="Times New Roman" panose="02020603050405020304" pitchFamily="18" charset="0"/>
                <a:ea typeface="Times New Roman" panose="02020603050405020304" pitchFamily="18" charset="0"/>
              </a:rPr>
              <a:t> </a:t>
            </a:r>
            <a:endParaRPr lang="en-US" sz="2400">
              <a:effectLst/>
              <a:latin typeface="Times New Roman" panose="02020603050405020304" pitchFamily="18" charset="0"/>
              <a:ea typeface="Times New Roman" panose="02020603050405020304" pitchFamily="18" charset="0"/>
            </a:endParaRPr>
          </a:p>
          <a:p>
            <a:pPr algn="ctr"/>
            <a:r>
              <a:rPr lang="en-US" sz="2400" b="1">
                <a:solidFill>
                  <a:srgbClr val="000000"/>
                </a:solidFill>
                <a:effectLst/>
                <a:latin typeface="Times New Roman" panose="02020603050405020304" pitchFamily="18" charset="0"/>
                <a:ea typeface="Times New Roman" panose="02020603050405020304" pitchFamily="18" charset="0"/>
              </a:rPr>
              <a:t>BẠN ĐÃ BIẾT GÌ VỀ SÓNG THẦN?</a:t>
            </a:r>
            <a:endParaRPr lang="en-US" sz="2400">
              <a:effectLst/>
              <a:latin typeface="Times New Roman" panose="02020603050405020304" pitchFamily="18" charset="0"/>
              <a:ea typeface="Times New Roman" panose="02020603050405020304" pitchFamily="18" charset="0"/>
            </a:endParaRPr>
          </a:p>
          <a:p>
            <a:pPr algn="just"/>
            <a:r>
              <a:rPr lang="en-US" sz="2400" b="1">
                <a:solidFill>
                  <a:srgbClr val="000000"/>
                </a:solidFill>
                <a:effectLst/>
                <a:latin typeface="Times New Roman" panose="02020603050405020304" pitchFamily="18" charset="0"/>
                <a:ea typeface="Times New Roman" panose="02020603050405020304" pitchFamily="18" charset="0"/>
              </a:rPr>
              <a:t>Định nghĩa</a:t>
            </a:r>
            <a:endParaRPr lang="en-US" sz="2400">
              <a:effectLst/>
              <a:latin typeface="Times New Roman" panose="02020603050405020304" pitchFamily="18" charset="0"/>
              <a:ea typeface="Times New Roman" panose="02020603050405020304" pitchFamily="18" charset="0"/>
            </a:endParaRPr>
          </a:p>
          <a:p>
            <a:pPr indent="180340" algn="just"/>
            <a:r>
              <a:rPr lang="en-US" sz="2400">
                <a:solidFill>
                  <a:srgbClr val="000000"/>
                </a:solidFill>
                <a:effectLst/>
                <a:latin typeface="Times New Roman" panose="02020603050405020304" pitchFamily="18" charset="0"/>
                <a:ea typeface="Times New Roman" panose="02020603050405020304" pitchFamily="18" charset="0"/>
              </a:rPr>
              <a:t>    Sóng thần, trong tiếng Nhật gọi là tờ-su-na-mi (tsunami), là chuỗi sóng biển chu kì dài (từ vài phút tới hàng giờ), lan truyền với vận tốc lớn. Tùy theo độ sâu của đáy biển, vận tốc lan truyền sóng thần có thể đạt từ 720 km/giờ trở lên. Khi vào bờ, sóng thần có sức tàn phá rất ghê gớm.</a:t>
            </a:r>
            <a:endParaRPr lang="en-US" sz="2400">
              <a:effectLst/>
              <a:latin typeface="Times New Roman" panose="02020603050405020304" pitchFamily="18" charset="0"/>
              <a:ea typeface="Times New Roman" panose="02020603050405020304" pitchFamily="18" charset="0"/>
            </a:endParaRPr>
          </a:p>
          <a:p>
            <a:pPr indent="180340" algn="just"/>
            <a:r>
              <a:rPr lang="en-US" sz="2400">
                <a:solidFill>
                  <a:srgbClr val="000000"/>
                </a:solidFill>
                <a:effectLst/>
                <a:latin typeface="Times New Roman" panose="02020603050405020304" pitchFamily="18" charset="0"/>
                <a:ea typeface="Times New Roman" panose="02020603050405020304" pitchFamily="18" charset="0"/>
              </a:rPr>
              <a:t>   Không như nhiều người tưởng, sóng thần không phải là những ngọn sóng ầm ầm, cuồn cuộn tiến vào đất liền mà người ta có thể mục kích</a:t>
            </a:r>
            <a:r>
              <a:rPr lang="vi-VN" sz="2400" i="1" baseline="30000">
                <a:effectLst/>
                <a:latin typeface="Times New Roman" panose="02020603050405020304" pitchFamily="18" charset="0"/>
                <a:ea typeface="Times New Roman" panose="02020603050405020304" pitchFamily="18" charset="0"/>
              </a:rPr>
              <a:t>1 </a:t>
            </a:r>
            <a:r>
              <a:rPr lang="en-US" sz="2400">
                <a:solidFill>
                  <a:srgbClr val="000000"/>
                </a:solidFill>
                <a:effectLst/>
                <a:latin typeface="Times New Roman" panose="02020603050405020304" pitchFamily="18" charset="0"/>
                <a:ea typeface="Times New Roman" panose="02020603050405020304" pitchFamily="18" charset="0"/>
              </a:rPr>
              <a:t>và nghe được âm thanh của nó từ ngoài khơi xa. Ngay cả khi ngồi trên thuyền ngoài khơi, bạn cũng không thể biết khi nào sóng thần bắt đầu xuất hiện. […]. Do đó, bạn khó có thể nhận thấy dấu hiệu báo trước của một đợt sóng thần. Có thể vì thế mà trong phút chốc, cơn sóng thần do trận động đất mạnh ở Ấn Độ Dương gây ra ngày 26/12/2004 đã lấy đi mạng sống của hàng trăm nghìn người ở hơn chục quốc gia.</a:t>
            </a:r>
            <a:endParaRPr lang="en-US" sz="2400">
              <a:effectLst/>
              <a:latin typeface="Times New Roman" panose="02020603050405020304" pitchFamily="18" charset="0"/>
              <a:ea typeface="Times New Roman" panose="02020603050405020304" pitchFamily="18" charset="0"/>
            </a:endParaRPr>
          </a:p>
          <a:p>
            <a:pPr algn="just"/>
            <a:r>
              <a:rPr lang="en-US" sz="2400">
                <a:solidFill>
                  <a:srgbClr val="000000"/>
                </a:solidFill>
                <a:effectLst/>
                <a:latin typeface="Times New Roman" panose="02020603050405020304" pitchFamily="18" charset="0"/>
                <a:ea typeface="Times New Roman" panose="02020603050405020304" pitchFamily="18" charset="0"/>
              </a:rPr>
              <a:t>[…]</a:t>
            </a:r>
            <a:endParaRPr lang="en-US" sz="240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7871164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A309B17-DCF5-274C-DF7A-C6A6B0C983DB}"/>
              </a:ext>
            </a:extLst>
          </p:cNvPr>
          <p:cNvSpPr txBox="1"/>
          <p:nvPr/>
        </p:nvSpPr>
        <p:spPr>
          <a:xfrm>
            <a:off x="660400" y="786513"/>
            <a:ext cx="10858500" cy="5693866"/>
          </a:xfrm>
          <a:prstGeom prst="rect">
            <a:avLst/>
          </a:prstGeom>
          <a:noFill/>
        </p:spPr>
        <p:txBody>
          <a:bodyPr wrap="square">
            <a:spAutoFit/>
          </a:bodyPr>
          <a:lstStyle/>
          <a:p>
            <a:pPr algn="just"/>
            <a:r>
              <a:rPr lang="en-US" sz="2800" b="1">
                <a:solidFill>
                  <a:srgbClr val="000000"/>
                </a:solidFill>
                <a:effectLst/>
                <a:latin typeface="Times New Roman" panose="02020603050405020304" pitchFamily="18" charset="0"/>
                <a:ea typeface="Times New Roman" panose="02020603050405020304" pitchFamily="18" charset="0"/>
              </a:rPr>
              <a:t>Nguyên nhân</a:t>
            </a:r>
            <a:endParaRPr lang="en-US" sz="2800">
              <a:effectLst/>
              <a:latin typeface="Times New Roman" panose="02020603050405020304" pitchFamily="18" charset="0"/>
              <a:ea typeface="Times New Roman" panose="02020603050405020304" pitchFamily="18" charset="0"/>
            </a:endParaRPr>
          </a:p>
          <a:p>
            <a:pPr indent="180340" algn="just"/>
            <a:r>
              <a:rPr lang="en-US" sz="2800">
                <a:solidFill>
                  <a:srgbClr val="000000"/>
                </a:solidFill>
                <a:effectLst/>
                <a:latin typeface="Times New Roman" panose="02020603050405020304" pitchFamily="18" charset="0"/>
                <a:ea typeface="Times New Roman" panose="02020603050405020304" pitchFamily="18" charset="0"/>
              </a:rPr>
              <a:t>   Nguyên nhân gây ra sóng thần chủ yếu do động đất, ngoài ra còn do núi lửa phun trào, lở đất và các vụ nổ dưới đáy biển (kể cả các vụ thứ hạt nhân dưới nước),… Thảm họa sóng thần chấn động ngày 26/12/2004 là hệ quả của một trận động đất xảy ra do va chạm giữa mảng Ấn Độ và mảng Bơ-ma (Burma), sau khi mảng Bơ-ma bất ngờ trồi lên, cao hơn mảng Ấn Độ. Đó là trận động đất cực mạnh với 9 độ rích-te (richter), lớn nhất trong bốn thập niên kể từ trận động đất Gút Phrai-đây (Good Friday) 9,2 độ tích-te tấn công A-lát-xca vào năm 1964 và là trận lớn thứ tư kể từ năm 1900. Trận động đất lớn mức lan sang tận Xô-ma-li-a (Somalia), cách tâm chấn 4100 km. Tâm chấn động đất ở độ sâu 10 km, cách tây Su-ma-tra (Sumatra) khoảng 160 km, nằm trong khu vực “vòng đai lửa châu Á – Thái Bình Dương”.</a:t>
            </a:r>
            <a:endParaRPr lang="en-US" sz="280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0797791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66111A1-7C11-5673-96B3-31E559D266F0}"/>
              </a:ext>
            </a:extLst>
          </p:cNvPr>
          <p:cNvSpPr txBox="1"/>
          <p:nvPr/>
        </p:nvSpPr>
        <p:spPr>
          <a:xfrm>
            <a:off x="660400" y="429589"/>
            <a:ext cx="10858500" cy="5998822"/>
          </a:xfrm>
          <a:prstGeom prst="rect">
            <a:avLst/>
          </a:prstGeom>
          <a:noFill/>
        </p:spPr>
        <p:txBody>
          <a:bodyPr wrap="square">
            <a:spAutoFit/>
          </a:bodyPr>
          <a:lstStyle/>
          <a:p>
            <a:pPr algn="just">
              <a:lnSpc>
                <a:spcPct val="115000"/>
              </a:lnSpc>
            </a:pPr>
            <a:r>
              <a:rPr lang="en-US" sz="2800" b="1">
                <a:solidFill>
                  <a:srgbClr val="FF0000"/>
                </a:solidFill>
                <a:effectLst/>
                <a:latin typeface="Times New Roman" panose="02020603050405020304" pitchFamily="18" charset="0"/>
                <a:ea typeface="Times New Roman" panose="02020603050405020304" pitchFamily="18" charset="0"/>
              </a:rPr>
              <a:t>3. Cách làm bài tập đọc hiểu </a:t>
            </a:r>
            <a:endParaRPr lang="en-US" sz="2800">
              <a:effectLst/>
              <a:latin typeface="Times New Roman" panose="02020603050405020304" pitchFamily="18" charset="0"/>
              <a:ea typeface="Times New Roman" panose="02020603050405020304" pitchFamily="18" charset="0"/>
            </a:endParaRPr>
          </a:p>
          <a:p>
            <a:pPr algn="just">
              <a:lnSpc>
                <a:spcPct val="115000"/>
              </a:lnSpc>
            </a:pPr>
            <a:r>
              <a:rPr lang="en-US" sz="2800" b="1">
                <a:solidFill>
                  <a:srgbClr val="FF0000"/>
                </a:solidFill>
                <a:effectLst/>
                <a:latin typeface="Times New Roman" panose="02020603050405020304" pitchFamily="18" charset="0"/>
                <a:ea typeface="Times New Roman" panose="02020603050405020304" pitchFamily="18" charset="0"/>
              </a:rPr>
              <a:t>3.1. Các bước làm bài đọc hiểu</a:t>
            </a:r>
            <a:endParaRPr lang="en-US" sz="2800">
              <a:effectLst/>
              <a:latin typeface="Times New Roman" panose="02020603050405020304" pitchFamily="18" charset="0"/>
              <a:ea typeface="Times New Roman" panose="02020603050405020304" pitchFamily="18" charset="0"/>
            </a:endParaRPr>
          </a:p>
          <a:p>
            <a:pPr algn="just">
              <a:lnSpc>
                <a:spcPct val="115000"/>
              </a:lnSpc>
            </a:pPr>
            <a:r>
              <a:rPr lang="en-US" sz="2800" b="1">
                <a:solidFill>
                  <a:srgbClr val="000000"/>
                </a:solidFill>
                <a:effectLst/>
                <a:latin typeface="Times New Roman" panose="02020603050405020304" pitchFamily="18" charset="0"/>
                <a:ea typeface="Times New Roman" panose="02020603050405020304" pitchFamily="18" charset="0"/>
              </a:rPr>
              <a:t>a. </a:t>
            </a:r>
            <a:r>
              <a:rPr lang="vi-VN" sz="2800" b="1">
                <a:solidFill>
                  <a:srgbClr val="000000"/>
                </a:solidFill>
                <a:effectLst/>
                <a:latin typeface="Times New Roman" panose="02020603050405020304" pitchFamily="18" charset="0"/>
                <a:ea typeface="Times New Roman" panose="02020603050405020304" pitchFamily="18" charset="0"/>
              </a:rPr>
              <a:t>Đọc ngữ liệu </a:t>
            </a:r>
            <a:endParaRPr lang="en-US" sz="2800">
              <a:effectLst/>
              <a:latin typeface="Times New Roman" panose="02020603050405020304" pitchFamily="18" charset="0"/>
              <a:ea typeface="Times New Roman" panose="02020603050405020304" pitchFamily="18" charset="0"/>
            </a:endParaRPr>
          </a:p>
          <a:p>
            <a:pPr algn="just">
              <a:lnSpc>
                <a:spcPct val="115000"/>
              </a:lnSpc>
            </a:pPr>
            <a:r>
              <a:rPr lang="en-US" sz="2800">
                <a:solidFill>
                  <a:srgbClr val="000000"/>
                </a:solidFill>
                <a:effectLst/>
                <a:latin typeface="Times New Roman" panose="02020603050405020304" pitchFamily="18" charset="0"/>
                <a:ea typeface="Times New Roman" panose="02020603050405020304" pitchFamily="18" charset="0"/>
              </a:rPr>
              <a:t>- </a:t>
            </a:r>
            <a:r>
              <a:rPr lang="vi-VN" sz="2800">
                <a:solidFill>
                  <a:srgbClr val="000000"/>
                </a:solidFill>
                <a:effectLst/>
                <a:latin typeface="Times New Roman" panose="02020603050405020304" pitchFamily="18" charset="0"/>
                <a:ea typeface="Times New Roman" panose="02020603050405020304" pitchFamily="18" charset="0"/>
              </a:rPr>
              <a:t>Đọc lướt</a:t>
            </a:r>
            <a:r>
              <a:rPr lang="en-US" sz="2800">
                <a:solidFill>
                  <a:srgbClr val="000000"/>
                </a:solidFill>
                <a:effectLst/>
                <a:latin typeface="Times New Roman" panose="02020603050405020304" pitchFamily="18" charset="0"/>
                <a:ea typeface="Times New Roman" panose="02020603050405020304" pitchFamily="18" charset="0"/>
              </a:rPr>
              <a:t> để</a:t>
            </a:r>
            <a:r>
              <a:rPr lang="en-US" sz="2800" b="1">
                <a:solidFill>
                  <a:srgbClr val="000000"/>
                </a:solidFill>
                <a:effectLst/>
                <a:latin typeface="Times New Roman" panose="02020603050405020304" pitchFamily="18" charset="0"/>
                <a:ea typeface="Times New Roman" panose="02020603050405020304" pitchFamily="18" charset="0"/>
              </a:rPr>
              <a:t> </a:t>
            </a:r>
            <a:r>
              <a:rPr lang="en-US" sz="2800">
                <a:solidFill>
                  <a:srgbClr val="000000"/>
                </a:solidFill>
                <a:effectLst/>
                <a:latin typeface="Times New Roman" panose="02020603050405020304" pitchFamily="18" charset="0"/>
                <a:ea typeface="Times New Roman" panose="02020603050405020304" pitchFamily="18" charset="0"/>
              </a:rPr>
              <a:t>nắm bắt</a:t>
            </a:r>
            <a:r>
              <a:rPr lang="en-US" sz="2800" b="1">
                <a:solidFill>
                  <a:srgbClr val="000000"/>
                </a:solidFill>
                <a:effectLst/>
                <a:latin typeface="Times New Roman" panose="02020603050405020304" pitchFamily="18" charset="0"/>
                <a:ea typeface="Times New Roman" panose="02020603050405020304" pitchFamily="18" charset="0"/>
              </a:rPr>
              <a:t> thông tin chính: qua nhan đề, đề mục, sa pô, câu chủ đề nằm đầu đoạn hoặc cuối đoạn văn</a:t>
            </a:r>
            <a:endParaRPr lang="en-US" sz="2800">
              <a:effectLst/>
              <a:latin typeface="Times New Roman" panose="02020603050405020304" pitchFamily="18" charset="0"/>
              <a:ea typeface="Times New Roman" panose="02020603050405020304" pitchFamily="18" charset="0"/>
            </a:endParaRPr>
          </a:p>
          <a:p>
            <a:pPr algn="just">
              <a:lnSpc>
                <a:spcPct val="115000"/>
              </a:lnSpc>
            </a:pPr>
            <a:r>
              <a:rPr lang="en-US" sz="2800">
                <a:solidFill>
                  <a:srgbClr val="000000"/>
                </a:solidFill>
                <a:effectLst/>
                <a:latin typeface="Times New Roman" panose="02020603050405020304" pitchFamily="18" charset="0"/>
                <a:ea typeface="Times New Roman" panose="02020603050405020304" pitchFamily="18" charset="0"/>
              </a:rPr>
              <a:t>- Đọc kĩ, </a:t>
            </a:r>
            <a:r>
              <a:rPr lang="en-US" sz="2800" b="1">
                <a:solidFill>
                  <a:srgbClr val="000000"/>
                </a:solidFill>
                <a:effectLst/>
                <a:latin typeface="Times New Roman" panose="02020603050405020304" pitchFamily="18" charset="0"/>
                <a:ea typeface="Times New Roman" panose="02020603050405020304" pitchFamily="18" charset="0"/>
              </a:rPr>
              <a:t>gạch chân</a:t>
            </a:r>
            <a:r>
              <a:rPr lang="en-US" sz="2800">
                <a:solidFill>
                  <a:srgbClr val="000000"/>
                </a:solidFill>
                <a:effectLst/>
                <a:latin typeface="Times New Roman" panose="02020603050405020304" pitchFamily="18" charset="0"/>
                <a:ea typeface="Times New Roman" panose="02020603050405020304" pitchFamily="18" charset="0"/>
              </a:rPr>
              <a:t> các từ ngữ, đánh dấu thông tin quan trọng, và phương tiện để làm nổi bật </a:t>
            </a:r>
            <a:r>
              <a:rPr lang="en-US" sz="2800" b="1">
                <a:solidFill>
                  <a:srgbClr val="000000"/>
                </a:solidFill>
                <a:effectLst/>
                <a:latin typeface="Times New Roman" panose="02020603050405020304" pitchFamily="18" charset="0"/>
                <a:ea typeface="Times New Roman" panose="02020603050405020304" pitchFamily="18" charset="0"/>
              </a:rPr>
              <a:t>thông tin.</a:t>
            </a:r>
            <a:endParaRPr lang="en-US" sz="2800">
              <a:effectLst/>
              <a:latin typeface="Times New Roman" panose="02020603050405020304" pitchFamily="18" charset="0"/>
              <a:ea typeface="Times New Roman" panose="02020603050405020304" pitchFamily="18" charset="0"/>
            </a:endParaRPr>
          </a:p>
          <a:p>
            <a:pPr algn="just">
              <a:lnSpc>
                <a:spcPct val="115000"/>
              </a:lnSpc>
            </a:pPr>
            <a:r>
              <a:rPr lang="en-US" sz="2800" b="1">
                <a:solidFill>
                  <a:srgbClr val="000000"/>
                </a:solidFill>
                <a:effectLst/>
                <a:latin typeface="Times New Roman" panose="02020603050405020304" pitchFamily="18" charset="0"/>
                <a:ea typeface="Times New Roman" panose="02020603050405020304" pitchFamily="18" charset="0"/>
              </a:rPr>
              <a:t>b. </a:t>
            </a:r>
            <a:r>
              <a:rPr lang="vi-VN" sz="2800" b="1">
                <a:solidFill>
                  <a:srgbClr val="000000"/>
                </a:solidFill>
                <a:effectLst/>
                <a:latin typeface="Times New Roman" panose="02020603050405020304" pitchFamily="18" charset="0"/>
                <a:ea typeface="Times New Roman" panose="02020603050405020304" pitchFamily="18" charset="0"/>
              </a:rPr>
              <a:t>Đọc câu hỏi </a:t>
            </a:r>
            <a:endParaRPr lang="en-US" sz="2800">
              <a:effectLst/>
              <a:latin typeface="Times New Roman" panose="02020603050405020304" pitchFamily="18" charset="0"/>
              <a:ea typeface="Times New Roman" panose="02020603050405020304" pitchFamily="18" charset="0"/>
            </a:endParaRPr>
          </a:p>
          <a:p>
            <a:pPr algn="just">
              <a:lnSpc>
                <a:spcPct val="115000"/>
              </a:lnSpc>
            </a:pPr>
            <a:r>
              <a:rPr lang="en-US" sz="2800">
                <a:solidFill>
                  <a:srgbClr val="000000"/>
                </a:solidFill>
                <a:effectLst/>
                <a:latin typeface="Times New Roman" panose="02020603050405020304" pitchFamily="18" charset="0"/>
                <a:ea typeface="Times New Roman" panose="02020603050405020304" pitchFamily="18" charset="0"/>
              </a:rPr>
              <a:t>- </a:t>
            </a:r>
            <a:r>
              <a:rPr lang="vi-VN" sz="2800">
                <a:solidFill>
                  <a:srgbClr val="000000"/>
                </a:solidFill>
                <a:effectLst/>
                <a:latin typeface="Times New Roman" panose="02020603050405020304" pitchFamily="18" charset="0"/>
                <a:ea typeface="Times New Roman" panose="02020603050405020304" pitchFamily="18" charset="0"/>
              </a:rPr>
              <a:t>Đọc </a:t>
            </a:r>
            <a:r>
              <a:rPr lang="vi-VN" sz="2800" b="1">
                <a:solidFill>
                  <a:srgbClr val="000000"/>
                </a:solidFill>
                <a:effectLst/>
                <a:latin typeface="Times New Roman" panose="02020603050405020304" pitchFamily="18" charset="0"/>
                <a:ea typeface="Times New Roman" panose="02020603050405020304" pitchFamily="18" charset="0"/>
              </a:rPr>
              <a:t>kĩ</a:t>
            </a:r>
            <a:r>
              <a:rPr lang="vi-VN" sz="2800">
                <a:solidFill>
                  <a:srgbClr val="000000"/>
                </a:solidFill>
                <a:effectLst/>
                <a:latin typeface="Times New Roman" panose="02020603050405020304" pitchFamily="18" charset="0"/>
                <a:ea typeface="Times New Roman" panose="02020603050405020304" pitchFamily="18" charset="0"/>
              </a:rPr>
              <a:t>  từng câu</a:t>
            </a:r>
            <a:r>
              <a:rPr lang="en-US" sz="2800">
                <a:solidFill>
                  <a:srgbClr val="000000"/>
                </a:solidFill>
                <a:effectLst/>
                <a:latin typeface="Times New Roman" panose="02020603050405020304" pitchFamily="18" charset="0"/>
                <a:ea typeface="Times New Roman" panose="02020603050405020304" pitchFamily="18" charset="0"/>
              </a:rPr>
              <a:t>. </a:t>
            </a:r>
            <a:endParaRPr lang="en-US" sz="2800">
              <a:effectLst/>
              <a:latin typeface="Times New Roman" panose="02020603050405020304" pitchFamily="18" charset="0"/>
              <a:ea typeface="Times New Roman" panose="02020603050405020304" pitchFamily="18" charset="0"/>
            </a:endParaRPr>
          </a:p>
          <a:p>
            <a:pPr algn="just">
              <a:lnSpc>
                <a:spcPct val="115000"/>
              </a:lnSpc>
            </a:pPr>
            <a:r>
              <a:rPr lang="en-US" sz="2800">
                <a:solidFill>
                  <a:srgbClr val="000000"/>
                </a:solidFill>
                <a:effectLst/>
                <a:latin typeface="Times New Roman" panose="02020603050405020304" pitchFamily="18" charset="0"/>
                <a:ea typeface="Times New Roman" panose="02020603050405020304" pitchFamily="18" charset="0"/>
              </a:rPr>
              <a:t>- </a:t>
            </a:r>
            <a:r>
              <a:rPr lang="vi-VN" sz="2800">
                <a:solidFill>
                  <a:srgbClr val="000000"/>
                </a:solidFill>
                <a:effectLst/>
                <a:latin typeface="Times New Roman" panose="02020603050405020304" pitchFamily="18" charset="0"/>
                <a:ea typeface="Times New Roman" panose="02020603050405020304" pitchFamily="18" charset="0"/>
              </a:rPr>
              <a:t>Xác định </a:t>
            </a:r>
            <a:r>
              <a:rPr lang="vi-VN" sz="2800" b="1">
                <a:solidFill>
                  <a:srgbClr val="000000"/>
                </a:solidFill>
                <a:effectLst/>
                <a:latin typeface="Times New Roman" panose="02020603050405020304" pitchFamily="18" charset="0"/>
                <a:ea typeface="Times New Roman" panose="02020603050405020304" pitchFamily="18" charset="0"/>
              </a:rPr>
              <a:t>các vế</a:t>
            </a:r>
            <a:r>
              <a:rPr lang="vi-VN" sz="2800">
                <a:solidFill>
                  <a:srgbClr val="000000"/>
                </a:solidFill>
                <a:effectLst/>
                <a:latin typeface="Times New Roman" panose="02020603050405020304" pitchFamily="18" charset="0"/>
                <a:ea typeface="Times New Roman" panose="02020603050405020304" pitchFamily="18" charset="0"/>
              </a:rPr>
              <a:t> trong câu hỏi</a:t>
            </a:r>
            <a:r>
              <a:rPr lang="en-US" sz="2800">
                <a:solidFill>
                  <a:srgbClr val="000000"/>
                </a:solidFill>
                <a:effectLst/>
                <a:latin typeface="Times New Roman" panose="02020603050405020304" pitchFamily="18" charset="0"/>
                <a:ea typeface="Times New Roman" panose="02020603050405020304" pitchFamily="18" charset="0"/>
              </a:rPr>
              <a:t>.</a:t>
            </a:r>
            <a:endParaRPr lang="en-US" sz="2800">
              <a:effectLst/>
              <a:latin typeface="Times New Roman" panose="02020603050405020304" pitchFamily="18" charset="0"/>
              <a:ea typeface="Times New Roman" panose="02020603050405020304" pitchFamily="18" charset="0"/>
            </a:endParaRPr>
          </a:p>
          <a:p>
            <a:pPr algn="just">
              <a:lnSpc>
                <a:spcPct val="115000"/>
              </a:lnSpc>
            </a:pPr>
            <a:r>
              <a:rPr lang="vi-VN" sz="2800">
                <a:solidFill>
                  <a:srgbClr val="000000"/>
                </a:solidFill>
                <a:effectLst/>
                <a:latin typeface="Times New Roman" panose="02020603050405020304" pitchFamily="18" charset="0"/>
                <a:ea typeface="Times New Roman" panose="02020603050405020304" pitchFamily="18" charset="0"/>
              </a:rPr>
              <a:t>- Gạch chân các </a:t>
            </a:r>
            <a:r>
              <a:rPr lang="vi-VN" sz="2800" b="1">
                <a:solidFill>
                  <a:srgbClr val="000000"/>
                </a:solidFill>
                <a:effectLst/>
                <a:latin typeface="Times New Roman" panose="02020603050405020304" pitchFamily="18" charset="0"/>
                <a:ea typeface="Times New Roman" panose="02020603050405020304" pitchFamily="18" charset="0"/>
              </a:rPr>
              <a:t>từ chìa khóa</a:t>
            </a:r>
            <a:r>
              <a:rPr lang="en-US" sz="2800">
                <a:solidFill>
                  <a:srgbClr val="000000"/>
                </a:solidFill>
                <a:effectLst/>
                <a:latin typeface="Times New Roman" panose="02020603050405020304" pitchFamily="18" charset="0"/>
                <a:ea typeface="Times New Roman" panose="02020603050405020304" pitchFamily="18" charset="0"/>
              </a:rPr>
              <a:t>.</a:t>
            </a:r>
            <a:endParaRPr lang="en-US" sz="2800">
              <a:effectLst/>
              <a:latin typeface="Times New Roman" panose="02020603050405020304" pitchFamily="18" charset="0"/>
              <a:ea typeface="Times New Roman" panose="02020603050405020304" pitchFamily="18" charset="0"/>
            </a:endParaRPr>
          </a:p>
          <a:p>
            <a:pPr algn="just">
              <a:lnSpc>
                <a:spcPct val="115000"/>
              </a:lnSpc>
            </a:pPr>
            <a:r>
              <a:rPr lang="vi-VN" sz="2800">
                <a:solidFill>
                  <a:srgbClr val="000000"/>
                </a:solidFill>
                <a:effectLst/>
                <a:latin typeface="Times New Roman" panose="02020603050405020304" pitchFamily="18" charset="0"/>
                <a:ea typeface="Times New Roman" panose="02020603050405020304" pitchFamily="18" charset="0"/>
              </a:rPr>
              <a:t>- </a:t>
            </a:r>
            <a:r>
              <a:rPr lang="vi-VN" sz="2800" b="1">
                <a:solidFill>
                  <a:srgbClr val="000000"/>
                </a:solidFill>
                <a:effectLst/>
                <a:latin typeface="Times New Roman" panose="02020603050405020304" pitchFamily="18" charset="0"/>
                <a:ea typeface="Times New Roman" panose="02020603050405020304" pitchFamily="18" charset="0"/>
              </a:rPr>
              <a:t>Kết nối</a:t>
            </a:r>
            <a:r>
              <a:rPr lang="vi-VN" sz="2800">
                <a:solidFill>
                  <a:srgbClr val="000000"/>
                </a:solidFill>
                <a:effectLst/>
                <a:latin typeface="Times New Roman" panose="02020603050405020304" pitchFamily="18" charset="0"/>
                <a:ea typeface="Times New Roman" panose="02020603050405020304" pitchFamily="18" charset="0"/>
              </a:rPr>
              <a:t> thông tin giữa các câu hỏi</a:t>
            </a:r>
            <a:r>
              <a:rPr lang="en-US" sz="2800">
                <a:solidFill>
                  <a:srgbClr val="000000"/>
                </a:solidFill>
                <a:effectLst/>
                <a:latin typeface="Times New Roman" panose="02020603050405020304" pitchFamily="18" charset="0"/>
                <a:ea typeface="Times New Roman" panose="02020603050405020304" pitchFamily="18" charset="0"/>
              </a:rPr>
              <a:t>.</a:t>
            </a:r>
            <a:endParaRPr lang="en-US" sz="280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729995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wipe(down)">
                                      <p:cBhvr>
                                        <p:cTn id="7" dur="500"/>
                                        <p:tgtEl>
                                          <p:spTgt spid="3">
                                            <p:txEl>
                                              <p:pRg st="3" end="3"/>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wipe(down)">
                                      <p:cBhvr>
                                        <p:cTn id="10" dur="500"/>
                                        <p:tgtEl>
                                          <p:spTgt spid="3">
                                            <p:txEl>
                                              <p:pRg st="4" end="4"/>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animEffect transition="in" filter="wipe(down)">
                                      <p:cBhvr>
                                        <p:cTn id="15" dur="500"/>
                                        <p:tgtEl>
                                          <p:spTgt spid="3">
                                            <p:txEl>
                                              <p:pRg st="5" end="5"/>
                                            </p:txEl>
                                          </p:spTgt>
                                        </p:tgtEl>
                                      </p:cBhvr>
                                    </p:animEffect>
                                  </p:childTnLst>
                                </p:cTn>
                              </p:par>
                              <p:par>
                                <p:cTn id="16" presetID="22" presetClass="entr" presetSubtype="4" fill="hold" nodeType="withEffect">
                                  <p:stCondLst>
                                    <p:cond delay="0"/>
                                  </p:stCondLst>
                                  <p:childTnLst>
                                    <p:set>
                                      <p:cBhvr>
                                        <p:cTn id="17" dur="1" fill="hold">
                                          <p:stCondLst>
                                            <p:cond delay="0"/>
                                          </p:stCondLst>
                                        </p:cTn>
                                        <p:tgtEl>
                                          <p:spTgt spid="3">
                                            <p:txEl>
                                              <p:pRg st="6" end="6"/>
                                            </p:txEl>
                                          </p:spTgt>
                                        </p:tgtEl>
                                        <p:attrNameLst>
                                          <p:attrName>style.visibility</p:attrName>
                                        </p:attrNameLst>
                                      </p:cBhvr>
                                      <p:to>
                                        <p:strVal val="visible"/>
                                      </p:to>
                                    </p:set>
                                    <p:animEffect transition="in" filter="wipe(down)">
                                      <p:cBhvr>
                                        <p:cTn id="18" dur="500"/>
                                        <p:tgtEl>
                                          <p:spTgt spid="3">
                                            <p:txEl>
                                              <p:pRg st="6" end="6"/>
                                            </p:txEl>
                                          </p:spTgt>
                                        </p:tgtEl>
                                      </p:cBhvr>
                                    </p:animEffect>
                                  </p:childTnLst>
                                </p:cTn>
                              </p:par>
                              <p:par>
                                <p:cTn id="19" presetID="22" presetClass="entr" presetSubtype="4"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animEffect transition="in" filter="wipe(down)">
                                      <p:cBhvr>
                                        <p:cTn id="21" dur="500"/>
                                        <p:tgtEl>
                                          <p:spTgt spid="3">
                                            <p:txEl>
                                              <p:pRg st="7" end="7"/>
                                            </p:txEl>
                                          </p:spTgt>
                                        </p:tgtEl>
                                      </p:cBhvr>
                                    </p:animEffect>
                                  </p:childTnLst>
                                </p:cTn>
                              </p:par>
                              <p:par>
                                <p:cTn id="22" presetID="22" presetClass="entr" presetSubtype="4" fill="hold" nodeType="withEffect">
                                  <p:stCondLst>
                                    <p:cond delay="0"/>
                                  </p:stCondLst>
                                  <p:childTnLst>
                                    <p:set>
                                      <p:cBhvr>
                                        <p:cTn id="23" dur="1" fill="hold">
                                          <p:stCondLst>
                                            <p:cond delay="0"/>
                                          </p:stCondLst>
                                        </p:cTn>
                                        <p:tgtEl>
                                          <p:spTgt spid="3">
                                            <p:txEl>
                                              <p:pRg st="8" end="8"/>
                                            </p:txEl>
                                          </p:spTgt>
                                        </p:tgtEl>
                                        <p:attrNameLst>
                                          <p:attrName>style.visibility</p:attrName>
                                        </p:attrNameLst>
                                      </p:cBhvr>
                                      <p:to>
                                        <p:strVal val="visible"/>
                                      </p:to>
                                    </p:set>
                                    <p:animEffect transition="in" filter="wipe(down)">
                                      <p:cBhvr>
                                        <p:cTn id="24" dur="500"/>
                                        <p:tgtEl>
                                          <p:spTgt spid="3">
                                            <p:txEl>
                                              <p:pRg st="8" end="8"/>
                                            </p:txEl>
                                          </p:spTgt>
                                        </p:tgtEl>
                                      </p:cBhvr>
                                    </p:animEffect>
                                  </p:childTnLst>
                                </p:cTn>
                              </p:par>
                              <p:par>
                                <p:cTn id="25" presetID="22" presetClass="entr" presetSubtype="4" fill="hold" nodeType="with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animEffect transition="in" filter="wipe(down)">
                                      <p:cBhvr>
                                        <p:cTn id="27"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67932AD-1CC3-335A-961B-772403729385}"/>
              </a:ext>
            </a:extLst>
          </p:cNvPr>
          <p:cNvSpPr txBox="1"/>
          <p:nvPr/>
        </p:nvSpPr>
        <p:spPr>
          <a:xfrm>
            <a:off x="660400" y="707920"/>
            <a:ext cx="10858500" cy="5503301"/>
          </a:xfrm>
          <a:prstGeom prst="rect">
            <a:avLst/>
          </a:prstGeom>
          <a:noFill/>
        </p:spPr>
        <p:txBody>
          <a:bodyPr wrap="square">
            <a:spAutoFit/>
          </a:bodyPr>
          <a:lstStyle/>
          <a:p>
            <a:pPr algn="just">
              <a:lnSpc>
                <a:spcPct val="115000"/>
              </a:lnSpc>
            </a:pPr>
            <a:r>
              <a:rPr lang="en-US" sz="2800" b="1">
                <a:solidFill>
                  <a:srgbClr val="000000"/>
                </a:solidFill>
                <a:effectLst/>
                <a:latin typeface="Times New Roman" panose="02020603050405020304" pitchFamily="18" charset="0"/>
                <a:ea typeface="Times New Roman" panose="02020603050405020304" pitchFamily="18" charset="0"/>
              </a:rPr>
              <a:t>Dấu hiệu sắp có sóng thần</a:t>
            </a:r>
            <a:endParaRPr lang="en-US" sz="2800">
              <a:effectLst/>
              <a:latin typeface="Times New Roman" panose="02020603050405020304" pitchFamily="18" charset="0"/>
              <a:ea typeface="Times New Roman" panose="02020603050405020304" pitchFamily="18" charset="0"/>
            </a:endParaRPr>
          </a:p>
          <a:p>
            <a:pPr indent="180340" algn="just">
              <a:lnSpc>
                <a:spcPct val="115000"/>
              </a:lnSpc>
            </a:pPr>
            <a:r>
              <a:rPr lang="en-US" sz="2800">
                <a:solidFill>
                  <a:srgbClr val="000000"/>
                </a:solidFill>
                <a:effectLst/>
                <a:latin typeface="Times New Roman" panose="02020603050405020304" pitchFamily="18" charset="0"/>
                <a:ea typeface="Times New Roman" panose="02020603050405020304" pitchFamily="18" charset="0"/>
              </a:rPr>
              <a:t>   Những người trên bờ biển khó biết sóng thần sắp tiến về phía mình. Dấu hiệu đầu tiên là nước biển chậm chạp cuộn lên với những con sóng không đổ, chứ không như sóng mạnh của một cơn bão sắp tới. Bỗng nhiên, mặt biển dao động nhiều hơn bình thường, sau đó nhiều bọt biển nổi lên, nước rút xuống nhanh và bất ngờ trong khoảng thời gian không phải thuỷ triều. Hoặc bạn có thể cảm thấy nước trong từng đợt sóng nóng bất thường và nghe thấy những âm thanh lạ,... Do vậy, khi đứng trên bãi biển và nhìn thấy nước biển đột ngột rút nhanh xuống, bạn hãy thông báo cho mọi người xung quanh biết là sắp có sóng thần và di chuyển nhanh khỏi bãi biển, đến vùng cao hơn để trú ẩn trước khi sóng thần đến.</a:t>
            </a:r>
            <a:endParaRPr lang="en-US" sz="280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94461905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78021FC-BDCC-F277-AD8E-A8E589C4827F}"/>
              </a:ext>
            </a:extLst>
          </p:cNvPr>
          <p:cNvSpPr txBox="1"/>
          <p:nvPr/>
        </p:nvSpPr>
        <p:spPr>
          <a:xfrm>
            <a:off x="660400" y="429589"/>
            <a:ext cx="10858500" cy="5998822"/>
          </a:xfrm>
          <a:prstGeom prst="rect">
            <a:avLst/>
          </a:prstGeom>
          <a:noFill/>
        </p:spPr>
        <p:txBody>
          <a:bodyPr wrap="square">
            <a:spAutoFit/>
          </a:bodyPr>
          <a:lstStyle/>
          <a:p>
            <a:pPr algn="just">
              <a:lnSpc>
                <a:spcPct val="115000"/>
              </a:lnSpc>
            </a:pPr>
            <a:r>
              <a:rPr lang="en-US" sz="2800" b="1">
                <a:solidFill>
                  <a:srgbClr val="000000"/>
                </a:solidFill>
                <a:effectLst/>
                <a:latin typeface="Times New Roman" panose="02020603050405020304" pitchFamily="18" charset="0"/>
                <a:ea typeface="Times New Roman" panose="02020603050405020304" pitchFamily="18" charset="0"/>
              </a:rPr>
              <a:t>Các thảm họa sóng thần trong lịch sử</a:t>
            </a:r>
            <a:endParaRPr lang="en-US" sz="2800">
              <a:effectLst/>
              <a:latin typeface="Times New Roman" panose="02020603050405020304" pitchFamily="18" charset="0"/>
              <a:ea typeface="Times New Roman" panose="02020603050405020304" pitchFamily="18" charset="0"/>
            </a:endParaRPr>
          </a:p>
          <a:p>
            <a:pPr indent="180340" algn="just">
              <a:lnSpc>
                <a:spcPct val="115000"/>
              </a:lnSpc>
            </a:pPr>
            <a:r>
              <a:rPr lang="en-US" sz="2800">
                <a:solidFill>
                  <a:srgbClr val="000000"/>
                </a:solidFill>
                <a:effectLst/>
                <a:latin typeface="Times New Roman" panose="02020603050405020304" pitchFamily="18" charset="0"/>
                <a:ea typeface="Times New Roman" panose="02020603050405020304" pitchFamily="18" charset="0"/>
              </a:rPr>
              <a:t>   Sóng thần đã được nhắc đến từ thời thượng cổ. Năm 365, sóng thần tại A-lếch-xan-đri-a (Alexandria) làm hàng nghìn người thiệt mạng. Sóng thần tai hại nhất trong lịch sử loài người xảy ra vào ngày 27/8/1883, sau khi núi lửa Kra-ca-tô-a (Krakatoa) tại In-đô-nê-xi-a phun trào khiến 36000 người thiệt mạng trên bờ biển Gia-va (Java) và Su-ma-tra. Ngày 15/6/1896, sóng thần cao 23m làm hơn 26000 người thiệt mạng trong một lễ hội tôn giáo ở Nhật Bản. […]</a:t>
            </a:r>
            <a:endParaRPr lang="en-US" sz="2800">
              <a:effectLst/>
              <a:latin typeface="Times New Roman" panose="02020603050405020304" pitchFamily="18" charset="0"/>
              <a:ea typeface="Times New Roman" panose="02020603050405020304" pitchFamily="18" charset="0"/>
            </a:endParaRPr>
          </a:p>
          <a:p>
            <a:pPr>
              <a:lnSpc>
                <a:spcPct val="115000"/>
              </a:lnSpc>
            </a:pPr>
            <a:r>
              <a:rPr lang="en-US" sz="2800">
                <a:solidFill>
                  <a:srgbClr val="000000"/>
                </a:solidFill>
                <a:effectLst/>
                <a:latin typeface="Times New Roman" panose="02020603050405020304" pitchFamily="18" charset="0"/>
                <a:ea typeface="Times New Roman" panose="02020603050405020304" pitchFamily="18" charset="0"/>
              </a:rPr>
              <a:t>                      </a:t>
            </a:r>
            <a:r>
              <a:rPr lang="en-US" sz="2800">
                <a:effectLst/>
                <a:latin typeface="Times New Roman" panose="02020603050405020304" pitchFamily="18" charset="0"/>
                <a:ea typeface="Times New Roman" panose="02020603050405020304" pitchFamily="18" charset="0"/>
              </a:rPr>
              <a:t> (</a:t>
            </a:r>
            <a:r>
              <a:rPr lang="vi-VN" sz="2800">
                <a:effectLst/>
                <a:latin typeface="Times New Roman" panose="02020603050405020304" pitchFamily="18" charset="0"/>
                <a:ea typeface="Times New Roman" panose="02020603050405020304" pitchFamily="18" charset="0"/>
              </a:rPr>
              <a:t>Theo </a:t>
            </a:r>
            <a:r>
              <a:rPr lang="vi-VN" sz="2800" i="1">
                <a:effectLst/>
                <a:latin typeface="Times New Roman" panose="02020603050405020304" pitchFamily="18" charset="0"/>
                <a:ea typeface="Times New Roman" panose="02020603050405020304" pitchFamily="18" charset="0"/>
              </a:rPr>
              <a:t>Một số kiến thức về sóng thần, </a:t>
            </a:r>
            <a:r>
              <a:rPr lang="vi-VN" sz="2800" u="sng">
                <a:solidFill>
                  <a:srgbClr val="0000FF"/>
                </a:solidFill>
                <a:effectLst/>
                <a:latin typeface="Times New Roman" panose="02020603050405020304" pitchFamily="18" charset="0"/>
                <a:ea typeface="Times New Roman" panose="02020603050405020304" pitchFamily="18" charset="0"/>
                <a:hlinkClick r:id="rId2"/>
              </a:rPr>
              <a:t>https://nhandan.vn</a:t>
            </a:r>
            <a:r>
              <a:rPr lang="vi-VN" sz="2800">
                <a:effectLst/>
                <a:latin typeface="Times New Roman" panose="02020603050405020304" pitchFamily="18" charset="0"/>
                <a:ea typeface="Times New Roman" panose="02020603050405020304" pitchFamily="18" charset="0"/>
              </a:rPr>
              <a:t>, ngày 6/3/2022</a:t>
            </a:r>
            <a:r>
              <a:rPr lang="en-US" sz="2800">
                <a:effectLst/>
                <a:latin typeface="Times New Roman" panose="02020603050405020304" pitchFamily="18" charset="0"/>
                <a:ea typeface="Times New Roman" panose="02020603050405020304" pitchFamily="18" charset="0"/>
              </a:rPr>
              <a:t>)</a:t>
            </a:r>
          </a:p>
          <a:p>
            <a:pPr>
              <a:lnSpc>
                <a:spcPct val="115000"/>
              </a:lnSpc>
            </a:pPr>
            <a:r>
              <a:rPr lang="en-US" sz="2800" i="1">
                <a:solidFill>
                  <a:srgbClr val="000000"/>
                </a:solidFill>
                <a:effectLst/>
                <a:latin typeface="Times New Roman" panose="02020603050405020304" pitchFamily="18" charset="0"/>
                <a:ea typeface="Times New Roman" panose="02020603050405020304" pitchFamily="18" charset="0"/>
              </a:rPr>
              <a:t>* Chú thích:</a:t>
            </a:r>
            <a:endParaRPr lang="en-US" sz="2800">
              <a:effectLst/>
              <a:latin typeface="Times New Roman" panose="02020603050405020304" pitchFamily="18" charset="0"/>
              <a:ea typeface="Times New Roman" panose="02020603050405020304" pitchFamily="18" charset="0"/>
            </a:endParaRPr>
          </a:p>
          <a:p>
            <a:pPr marL="457200">
              <a:lnSpc>
                <a:spcPct val="115000"/>
              </a:lnSpc>
            </a:pPr>
            <a:r>
              <a:rPr lang="en-US" sz="2800">
                <a:solidFill>
                  <a:srgbClr val="000000"/>
                </a:solidFill>
                <a:effectLst/>
                <a:latin typeface="Times New Roman" panose="02020603050405020304" pitchFamily="18" charset="0"/>
                <a:ea typeface="Times New Roman" panose="02020603050405020304" pitchFamily="18" charset="0"/>
              </a:rPr>
              <a:t>(1)Mục kích: Tận mắt thấy</a:t>
            </a:r>
            <a:endParaRPr lang="en-US" sz="280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89775910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57CAC48-7176-E7EA-0A17-1BB0C74385C1}"/>
              </a:ext>
            </a:extLst>
          </p:cNvPr>
          <p:cNvSpPr txBox="1"/>
          <p:nvPr/>
        </p:nvSpPr>
        <p:spPr>
          <a:xfrm>
            <a:off x="660400" y="0"/>
            <a:ext cx="10858500" cy="6494342"/>
          </a:xfrm>
          <a:prstGeom prst="rect">
            <a:avLst/>
          </a:prstGeom>
          <a:noFill/>
        </p:spPr>
        <p:txBody>
          <a:bodyPr wrap="square">
            <a:spAutoFit/>
          </a:bodyPr>
          <a:lstStyle/>
          <a:p>
            <a:pPr>
              <a:lnSpc>
                <a:spcPct val="115000"/>
              </a:lnSpc>
            </a:pPr>
            <a:r>
              <a:rPr lang="en-US" sz="2800" b="1">
                <a:effectLst/>
                <a:latin typeface="Times New Roman" panose="02020603050405020304" pitchFamily="18" charset="0"/>
                <a:ea typeface="Times New Roman" panose="02020603050405020304" pitchFamily="18" charset="0"/>
              </a:rPr>
              <a:t>Lựa chọn đáp án đúng:</a:t>
            </a:r>
            <a:endParaRPr lang="en-US" sz="2800">
              <a:effectLst/>
              <a:latin typeface="Times New Roman" panose="02020603050405020304" pitchFamily="18" charset="0"/>
              <a:ea typeface="Times New Roman" panose="02020603050405020304" pitchFamily="18" charset="0"/>
            </a:endParaRPr>
          </a:p>
          <a:p>
            <a:pPr algn="just">
              <a:lnSpc>
                <a:spcPct val="115000"/>
              </a:lnSpc>
            </a:pPr>
            <a:r>
              <a:rPr lang="en-US" sz="2800" b="1">
                <a:effectLst/>
                <a:latin typeface="Times New Roman" panose="02020603050405020304" pitchFamily="18" charset="0"/>
                <a:ea typeface="Times New Roman" panose="02020603050405020304" pitchFamily="18" charset="0"/>
              </a:rPr>
              <a:t>Câu </a:t>
            </a:r>
            <a:r>
              <a:rPr lang="vi-VN" sz="2800" b="1">
                <a:effectLst/>
                <a:latin typeface="Times New Roman" panose="02020603050405020304" pitchFamily="18" charset="0"/>
                <a:ea typeface="Times New Roman" panose="02020603050405020304" pitchFamily="18" charset="0"/>
              </a:rPr>
              <a:t>1</a:t>
            </a:r>
            <a:r>
              <a:rPr lang="en-US" sz="2800" b="1">
                <a:effectLst/>
                <a:latin typeface="Times New Roman" panose="02020603050405020304" pitchFamily="18" charset="0"/>
                <a:ea typeface="Times New Roman" panose="02020603050405020304" pitchFamily="18" charset="0"/>
              </a:rPr>
              <a:t>:</a:t>
            </a:r>
            <a:r>
              <a:rPr lang="vi-VN" sz="2800">
                <a:effectLst/>
                <a:latin typeface="Times New Roman" panose="02020603050405020304" pitchFamily="18" charset="0"/>
                <a:ea typeface="Times New Roman" panose="02020603050405020304" pitchFamily="18" charset="0"/>
              </a:rPr>
              <a:t> Xác định </a:t>
            </a:r>
            <a:r>
              <a:rPr lang="en-US" sz="2800">
                <a:effectLst/>
                <a:latin typeface="Times New Roman" panose="02020603050405020304" pitchFamily="18" charset="0"/>
                <a:ea typeface="Times New Roman" panose="02020603050405020304" pitchFamily="18" charset="0"/>
              </a:rPr>
              <a:t>thể loại </a:t>
            </a:r>
            <a:r>
              <a:rPr lang="vi-VN" sz="2800">
                <a:effectLst/>
                <a:latin typeface="Times New Roman" panose="02020603050405020304" pitchFamily="18" charset="0"/>
                <a:ea typeface="Times New Roman" panose="02020603050405020304" pitchFamily="18" charset="0"/>
              </a:rPr>
              <a:t>của</a:t>
            </a:r>
            <a:r>
              <a:rPr lang="en-US" sz="2800">
                <a:effectLst/>
                <a:latin typeface="Times New Roman" panose="02020603050405020304" pitchFamily="18" charset="0"/>
                <a:ea typeface="Times New Roman" panose="02020603050405020304" pitchFamily="18" charset="0"/>
              </a:rPr>
              <a:t> văn bản “</a:t>
            </a:r>
            <a:r>
              <a:rPr lang="en-US" sz="2800" i="1">
                <a:effectLst/>
                <a:latin typeface="Times New Roman" panose="02020603050405020304" pitchFamily="18" charset="0"/>
                <a:ea typeface="Times New Roman" panose="02020603050405020304" pitchFamily="18" charset="0"/>
              </a:rPr>
              <a:t>Bạn đã biết gì về sóng thần</a:t>
            </a:r>
            <a:r>
              <a:rPr lang="en-US" sz="2800">
                <a:effectLst/>
                <a:latin typeface="Times New Roman" panose="02020603050405020304" pitchFamily="18" charset="0"/>
                <a:ea typeface="Times New Roman" panose="02020603050405020304" pitchFamily="18" charset="0"/>
              </a:rPr>
              <a:t>”?</a:t>
            </a:r>
          </a:p>
          <a:p>
            <a:pPr>
              <a:lnSpc>
                <a:spcPct val="115000"/>
              </a:lnSpc>
            </a:pPr>
            <a:r>
              <a:rPr lang="en-US" sz="2800">
                <a:effectLst/>
                <a:latin typeface="Times New Roman" panose="02020603050405020304" pitchFamily="18" charset="0"/>
                <a:ea typeface="Times New Roman" panose="02020603050405020304" pitchFamily="18" charset="0"/>
              </a:rPr>
              <a:t>A. </a:t>
            </a:r>
            <a:r>
              <a:rPr lang="vi-VN" sz="2800">
                <a:effectLst/>
                <a:latin typeface="Times New Roman" panose="02020603050405020304" pitchFamily="18" charset="0"/>
                <a:ea typeface="Calibri" panose="020F0502020204030204" pitchFamily="34" charset="0"/>
              </a:rPr>
              <a:t>Văn bản </a:t>
            </a:r>
            <a:r>
              <a:rPr lang="de-DE" sz="2800">
                <a:effectLst/>
                <a:latin typeface="Times New Roman" panose="02020603050405020304" pitchFamily="18" charset="0"/>
                <a:ea typeface="Times New Roman" panose="02020603050405020304" pitchFamily="18" charset="0"/>
              </a:rPr>
              <a:t>thông tin </a:t>
            </a:r>
            <a:r>
              <a:rPr lang="vi-VN" sz="2800">
                <a:effectLst/>
                <a:latin typeface="Times New Roman" panose="02020603050405020304" pitchFamily="18" charset="0"/>
                <a:ea typeface="Calibri" panose="020F0502020204030204" pitchFamily="34" charset="0"/>
              </a:rPr>
              <a:t>thuyết minh về quy tắc, luật lệ trong trò chơi hay hoạt động</a:t>
            </a:r>
            <a:r>
              <a:rPr lang="en-US" sz="2800">
                <a:effectLst/>
                <a:latin typeface="Times New Roman" panose="02020603050405020304" pitchFamily="18" charset="0"/>
                <a:ea typeface="Calibri" panose="020F0502020204030204" pitchFamily="34" charset="0"/>
              </a:rPr>
              <a:t>.</a:t>
            </a:r>
            <a:endParaRPr lang="en-US" sz="2800">
              <a:effectLst/>
              <a:latin typeface="Times New Roman" panose="02020603050405020304" pitchFamily="18" charset="0"/>
              <a:ea typeface="Times New Roman" panose="02020603050405020304" pitchFamily="18" charset="0"/>
            </a:endParaRPr>
          </a:p>
          <a:p>
            <a:pPr>
              <a:lnSpc>
                <a:spcPct val="115000"/>
              </a:lnSpc>
            </a:pPr>
            <a:r>
              <a:rPr lang="en-US" sz="2800">
                <a:effectLst/>
                <a:latin typeface="Times New Roman" panose="02020603050405020304" pitchFamily="18" charset="0"/>
                <a:ea typeface="Times New Roman" panose="02020603050405020304" pitchFamily="18" charset="0"/>
              </a:rPr>
              <a:t>B. </a:t>
            </a:r>
            <a:r>
              <a:rPr lang="de-DE" sz="2800">
                <a:effectLst/>
                <a:latin typeface="Times New Roman" panose="02020603050405020304" pitchFamily="18" charset="0"/>
                <a:ea typeface="Times New Roman" panose="02020603050405020304" pitchFamily="18" charset="0"/>
              </a:rPr>
              <a:t>Văn bản thông tin t</a:t>
            </a:r>
            <a:r>
              <a:rPr lang="vi-VN" sz="2800">
                <a:effectLst/>
                <a:latin typeface="Times New Roman" panose="02020603050405020304" pitchFamily="18" charset="0"/>
                <a:ea typeface="Times New Roman" panose="02020603050405020304" pitchFamily="18" charset="0"/>
              </a:rPr>
              <a:t>huyết minh thuật lại một sự kiện</a:t>
            </a:r>
            <a:r>
              <a:rPr lang="en-US" sz="2800">
                <a:effectLst/>
                <a:latin typeface="Times New Roman" panose="02020603050405020304" pitchFamily="18" charset="0"/>
                <a:ea typeface="Times New Roman" panose="02020603050405020304" pitchFamily="18" charset="0"/>
              </a:rPr>
              <a:t>.</a:t>
            </a:r>
          </a:p>
          <a:p>
            <a:pPr>
              <a:lnSpc>
                <a:spcPct val="115000"/>
              </a:lnSpc>
            </a:pPr>
            <a:r>
              <a:rPr lang="en-US" sz="2800">
                <a:effectLst/>
                <a:latin typeface="Times New Roman" panose="02020603050405020304" pitchFamily="18" charset="0"/>
                <a:ea typeface="Times New Roman" panose="02020603050405020304" pitchFamily="18" charset="0"/>
              </a:rPr>
              <a:t>C. </a:t>
            </a:r>
            <a:r>
              <a:rPr lang="de-DE" sz="2800">
                <a:effectLst/>
                <a:latin typeface="Times New Roman" panose="02020603050405020304" pitchFamily="18" charset="0"/>
                <a:ea typeface="Times New Roman" panose="02020603050405020304" pitchFamily="18" charset="0"/>
              </a:rPr>
              <a:t>Văn bản thông tin giải thích một hiện tượng tự nhiên.</a:t>
            </a:r>
            <a:endParaRPr lang="en-US" sz="2800">
              <a:effectLst/>
              <a:latin typeface="Times New Roman" panose="02020603050405020304" pitchFamily="18" charset="0"/>
              <a:ea typeface="Times New Roman" panose="02020603050405020304" pitchFamily="18" charset="0"/>
            </a:endParaRPr>
          </a:p>
          <a:p>
            <a:pPr>
              <a:lnSpc>
                <a:spcPct val="115000"/>
              </a:lnSpc>
            </a:pPr>
            <a:r>
              <a:rPr lang="en-US" sz="2800">
                <a:effectLst/>
                <a:latin typeface="Times New Roman" panose="02020603050405020304" pitchFamily="18" charset="0"/>
                <a:ea typeface="Times New Roman" panose="02020603050405020304" pitchFamily="18" charset="0"/>
              </a:rPr>
              <a:t>D. Văn bản nghị luận về một vấn đề đời sống.</a:t>
            </a:r>
          </a:p>
          <a:p>
            <a:pPr>
              <a:lnSpc>
                <a:spcPct val="115000"/>
              </a:lnSpc>
            </a:pPr>
            <a:r>
              <a:rPr lang="en-US" sz="2800" b="1">
                <a:effectLst/>
                <a:latin typeface="Times New Roman" panose="02020603050405020304" pitchFamily="18" charset="0"/>
                <a:ea typeface="Times New Roman" panose="02020603050405020304" pitchFamily="18" charset="0"/>
              </a:rPr>
              <a:t>Câu </a:t>
            </a:r>
            <a:r>
              <a:rPr lang="vi-VN" sz="2800" b="1">
                <a:effectLst/>
                <a:latin typeface="Times New Roman" panose="02020603050405020304" pitchFamily="18" charset="0"/>
                <a:ea typeface="Times New Roman" panose="02020603050405020304" pitchFamily="18" charset="0"/>
              </a:rPr>
              <a:t>2</a:t>
            </a:r>
            <a:r>
              <a:rPr lang="en-US" sz="2800" b="1">
                <a:effectLst/>
                <a:latin typeface="Times New Roman" panose="02020603050405020304" pitchFamily="18" charset="0"/>
                <a:ea typeface="Times New Roman" panose="02020603050405020304" pitchFamily="18" charset="0"/>
              </a:rPr>
              <a:t>: </a:t>
            </a:r>
            <a:r>
              <a:rPr lang="en-US" sz="2800">
                <a:effectLst/>
                <a:latin typeface="Times New Roman" panose="02020603050405020304" pitchFamily="18" charset="0"/>
                <a:ea typeface="Times New Roman" panose="02020603050405020304" pitchFamily="18" charset="0"/>
              </a:rPr>
              <a:t>Mục đích chính của văn bản trên là gì?</a:t>
            </a:r>
          </a:p>
          <a:p>
            <a:pPr>
              <a:lnSpc>
                <a:spcPct val="115000"/>
              </a:lnSpc>
            </a:pPr>
            <a:r>
              <a:rPr lang="en-US" sz="2800">
                <a:effectLst/>
                <a:latin typeface="Times New Roman" panose="02020603050405020304" pitchFamily="18" charset="0"/>
                <a:ea typeface="Times New Roman" panose="02020603050405020304" pitchFamily="18" charset="0"/>
              </a:rPr>
              <a:t>A. Cung cấp kiến thức khoa học hữu ích liên quan đến hiện tượng sóng thần. </a:t>
            </a:r>
          </a:p>
          <a:p>
            <a:pPr>
              <a:lnSpc>
                <a:spcPct val="115000"/>
              </a:lnSpc>
            </a:pPr>
            <a:r>
              <a:rPr lang="en-US" sz="2800">
                <a:effectLst/>
                <a:latin typeface="Times New Roman" panose="02020603050405020304" pitchFamily="18" charset="0"/>
                <a:ea typeface="Times New Roman" panose="02020603050405020304" pitchFamily="18" charset="0"/>
              </a:rPr>
              <a:t>B. Cung cấp kiến thức về nguyên nhân hình thành sóng thần. </a:t>
            </a:r>
          </a:p>
          <a:p>
            <a:pPr>
              <a:lnSpc>
                <a:spcPct val="115000"/>
              </a:lnSpc>
            </a:pPr>
            <a:r>
              <a:rPr lang="en-US" sz="2800">
                <a:effectLst/>
                <a:latin typeface="Times New Roman" panose="02020603050405020304" pitchFamily="18" charset="0"/>
                <a:ea typeface="Times New Roman" panose="02020603050405020304" pitchFamily="18" charset="0"/>
              </a:rPr>
              <a:t>C. Cung cấp kiến thức về dấu hiệu cảnh báo sắp có sóng thần xảy ra.</a:t>
            </a:r>
          </a:p>
          <a:p>
            <a:pPr>
              <a:lnSpc>
                <a:spcPct val="115000"/>
              </a:lnSpc>
            </a:pPr>
            <a:r>
              <a:rPr lang="en-US" sz="2800">
                <a:effectLst/>
                <a:latin typeface="Times New Roman" panose="02020603050405020304" pitchFamily="18" charset="0"/>
                <a:ea typeface="Times New Roman" panose="02020603050405020304" pitchFamily="18" charset="0"/>
              </a:rPr>
              <a:t>D. Giải thích tác hại của thảm họa sóng thần với nhân loại.</a:t>
            </a:r>
          </a:p>
        </p:txBody>
      </p:sp>
    </p:spTree>
    <p:extLst>
      <p:ext uri="{BB962C8B-B14F-4D97-AF65-F5344CB8AC3E}">
        <p14:creationId xmlns:p14="http://schemas.microsoft.com/office/powerpoint/2010/main" val="346280112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9AA976B-82C5-302D-9262-A3EF391ED26C}"/>
              </a:ext>
            </a:extLst>
          </p:cNvPr>
          <p:cNvSpPr txBox="1"/>
          <p:nvPr/>
        </p:nvSpPr>
        <p:spPr>
          <a:xfrm>
            <a:off x="660400" y="563392"/>
            <a:ext cx="10858500" cy="5503301"/>
          </a:xfrm>
          <a:prstGeom prst="rect">
            <a:avLst/>
          </a:prstGeom>
          <a:noFill/>
        </p:spPr>
        <p:txBody>
          <a:bodyPr wrap="square">
            <a:spAutoFit/>
          </a:bodyPr>
          <a:lstStyle/>
          <a:p>
            <a:pPr>
              <a:lnSpc>
                <a:spcPct val="115000"/>
              </a:lnSpc>
            </a:pPr>
            <a:r>
              <a:rPr lang="vi-VN" sz="2800" b="1">
                <a:effectLst/>
                <a:latin typeface="Times New Roman" panose="02020603050405020304" pitchFamily="18" charset="0"/>
                <a:ea typeface="Times New Roman" panose="02020603050405020304" pitchFamily="18" charset="0"/>
              </a:rPr>
              <a:t>Câu 3: </a:t>
            </a:r>
            <a:r>
              <a:rPr lang="en-US" sz="2800">
                <a:effectLst/>
                <a:latin typeface="Times New Roman" panose="02020603050405020304" pitchFamily="18" charset="0"/>
                <a:ea typeface="Times New Roman" panose="02020603050405020304" pitchFamily="18" charset="0"/>
              </a:rPr>
              <a:t>Đoạn văn “</a:t>
            </a:r>
            <a:r>
              <a:rPr lang="vi-VN" sz="2800" i="1">
                <a:effectLst/>
                <a:latin typeface="Times New Roman" panose="02020603050405020304" pitchFamily="18" charset="0"/>
                <a:ea typeface="Times New Roman" panose="02020603050405020304" pitchFamily="18" charset="0"/>
              </a:rPr>
              <a:t>Nguyên nhân gây ra sóng thần chủ yếu do động đất</a:t>
            </a:r>
            <a:r>
              <a:rPr lang="en-US" sz="2800" i="1">
                <a:effectLst/>
                <a:latin typeface="Times New Roman" panose="02020603050405020304" pitchFamily="18" charset="0"/>
                <a:ea typeface="Times New Roman" panose="02020603050405020304" pitchFamily="18" charset="0"/>
              </a:rPr>
              <a:t>…</a:t>
            </a:r>
            <a:r>
              <a:rPr lang="vi-VN" sz="2800" i="1">
                <a:effectLst/>
                <a:latin typeface="Times New Roman" panose="02020603050405020304" pitchFamily="18" charset="0"/>
                <a:ea typeface="Times New Roman" panose="02020603050405020304" pitchFamily="18" charset="0"/>
              </a:rPr>
              <a:t> nằm trong khu vực “vòng đai lửa châu Á – Thái Bình Dương”</a:t>
            </a:r>
            <a:r>
              <a:rPr lang="en-US" sz="2800">
                <a:effectLst/>
                <a:latin typeface="Times New Roman" panose="02020603050405020304" pitchFamily="18" charset="0"/>
                <a:ea typeface="Times New Roman" panose="02020603050405020304" pitchFamily="18" charset="0"/>
              </a:rPr>
              <a:t> đã trình bày thông tin theo cách nào</a:t>
            </a:r>
            <a:r>
              <a:rPr lang="vi-VN" sz="2800">
                <a:effectLst/>
                <a:latin typeface="Times New Roman" panose="02020603050405020304" pitchFamily="18" charset="0"/>
                <a:ea typeface="Times New Roman" panose="02020603050405020304" pitchFamily="18" charset="0"/>
              </a:rPr>
              <a:t>?</a:t>
            </a:r>
            <a:endParaRPr lang="en-US" sz="2800">
              <a:effectLst/>
              <a:latin typeface="Times New Roman" panose="02020603050405020304" pitchFamily="18" charset="0"/>
              <a:ea typeface="Times New Roman" panose="02020603050405020304" pitchFamily="18" charset="0"/>
            </a:endParaRPr>
          </a:p>
          <a:p>
            <a:pPr>
              <a:lnSpc>
                <a:spcPct val="115000"/>
              </a:lnSpc>
            </a:pPr>
            <a:r>
              <a:rPr lang="en-US" sz="2800" b="0">
                <a:effectLst/>
                <a:latin typeface="Times New Roman" panose="02020603050405020304" pitchFamily="18" charset="0"/>
                <a:ea typeface="Times New Roman" panose="02020603050405020304" pitchFamily="18" charset="0"/>
              </a:rPr>
              <a:t>A.</a:t>
            </a:r>
            <a:r>
              <a:rPr lang="en-US" sz="2800">
                <a:effectLst/>
                <a:latin typeface="Times New Roman" panose="02020603050405020304" pitchFamily="18" charset="0"/>
                <a:ea typeface="Times New Roman" panose="02020603050405020304" pitchFamily="18" charset="0"/>
              </a:rPr>
              <a:t> theo trật tự thời gian</a:t>
            </a:r>
          </a:p>
          <a:p>
            <a:pPr>
              <a:lnSpc>
                <a:spcPct val="115000"/>
              </a:lnSpc>
            </a:pPr>
            <a:r>
              <a:rPr lang="en-US" sz="2800">
                <a:effectLst/>
                <a:latin typeface="Times New Roman" panose="02020603050405020304" pitchFamily="18" charset="0"/>
                <a:ea typeface="Times New Roman" panose="02020603050405020304" pitchFamily="18" charset="0"/>
              </a:rPr>
              <a:t>B. theo quan hệ nhân quả </a:t>
            </a:r>
          </a:p>
          <a:p>
            <a:pPr>
              <a:lnSpc>
                <a:spcPct val="115000"/>
              </a:lnSpc>
            </a:pPr>
            <a:r>
              <a:rPr lang="en-US" sz="2800">
                <a:effectLst/>
                <a:latin typeface="Times New Roman" panose="02020603050405020304" pitchFamily="18" charset="0"/>
                <a:ea typeface="Times New Roman" panose="02020603050405020304" pitchFamily="18" charset="0"/>
              </a:rPr>
              <a:t>C. theo mức độ quan trọng của thông tin</a:t>
            </a:r>
          </a:p>
          <a:p>
            <a:pPr>
              <a:lnSpc>
                <a:spcPct val="115000"/>
              </a:lnSpc>
            </a:pPr>
            <a:r>
              <a:rPr lang="en-US" sz="2800">
                <a:effectLst/>
                <a:latin typeface="Times New Roman" panose="02020603050405020304" pitchFamily="18" charset="0"/>
                <a:ea typeface="Times New Roman" panose="02020603050405020304" pitchFamily="18" charset="0"/>
              </a:rPr>
              <a:t>D. theo trật tự thời gian và quan hệ nhân quả</a:t>
            </a:r>
          </a:p>
          <a:p>
            <a:pPr>
              <a:lnSpc>
                <a:spcPct val="115000"/>
              </a:lnSpc>
            </a:pPr>
            <a:r>
              <a:rPr lang="en-US" sz="2800" b="1">
                <a:effectLst/>
                <a:latin typeface="Times New Roman" panose="02020603050405020304" pitchFamily="18" charset="0"/>
                <a:ea typeface="Times New Roman" panose="02020603050405020304" pitchFamily="18" charset="0"/>
              </a:rPr>
              <a:t>Câu </a:t>
            </a:r>
            <a:r>
              <a:rPr lang="vi-VN" sz="2800" b="1">
                <a:effectLst/>
                <a:latin typeface="Times New Roman" panose="02020603050405020304" pitchFamily="18" charset="0"/>
                <a:ea typeface="Times New Roman" panose="02020603050405020304" pitchFamily="18" charset="0"/>
              </a:rPr>
              <a:t>4</a:t>
            </a:r>
            <a:r>
              <a:rPr lang="en-US" sz="2800" b="1">
                <a:effectLst/>
                <a:latin typeface="Times New Roman" panose="02020603050405020304" pitchFamily="18" charset="0"/>
                <a:ea typeface="Times New Roman" panose="02020603050405020304" pitchFamily="18" charset="0"/>
              </a:rPr>
              <a:t>: </a:t>
            </a:r>
            <a:r>
              <a:rPr lang="vi-VN" sz="2800">
                <a:effectLst/>
                <a:latin typeface="Times New Roman" panose="02020603050405020304" pitchFamily="18" charset="0"/>
                <a:ea typeface="Times New Roman" panose="02020603050405020304" pitchFamily="18" charset="0"/>
              </a:rPr>
              <a:t>Ngôn ngữ được sử dụng trong văn bản chủ yếu thuộc</a:t>
            </a:r>
            <a:r>
              <a:rPr lang="en-US" sz="2800">
                <a:effectLst/>
                <a:latin typeface="Times New Roman" panose="02020603050405020304" pitchFamily="18" charset="0"/>
                <a:ea typeface="Times New Roman" panose="02020603050405020304" pitchFamily="18" charset="0"/>
              </a:rPr>
              <a:t> chuyên</a:t>
            </a:r>
            <a:r>
              <a:rPr lang="vi-VN" sz="2800">
                <a:effectLst/>
                <a:latin typeface="Times New Roman" panose="02020603050405020304" pitchFamily="18" charset="0"/>
                <a:ea typeface="Times New Roman" panose="02020603050405020304" pitchFamily="18" charset="0"/>
              </a:rPr>
              <a:t> ngành khoa học:</a:t>
            </a:r>
            <a:endParaRPr lang="en-US" sz="2800">
              <a:effectLst/>
              <a:latin typeface="Times New Roman" panose="02020603050405020304" pitchFamily="18" charset="0"/>
              <a:ea typeface="Times New Roman" panose="02020603050405020304" pitchFamily="18" charset="0"/>
            </a:endParaRPr>
          </a:p>
          <a:p>
            <a:pPr>
              <a:lnSpc>
                <a:spcPct val="115000"/>
              </a:lnSpc>
            </a:pPr>
            <a:r>
              <a:rPr lang="en-US" sz="2800" b="0">
                <a:effectLst/>
                <a:latin typeface="Times New Roman" panose="02020603050405020304" pitchFamily="18" charset="0"/>
                <a:ea typeface="Times New Roman" panose="02020603050405020304" pitchFamily="18" charset="0"/>
              </a:rPr>
              <a:t>A.</a:t>
            </a:r>
            <a:r>
              <a:rPr lang="en-US" sz="2800">
                <a:effectLst/>
                <a:latin typeface="Times New Roman" panose="02020603050405020304" pitchFamily="18" charset="0"/>
                <a:ea typeface="Times New Roman" panose="02020603050405020304" pitchFamily="18" charset="0"/>
              </a:rPr>
              <a:t> Vật lí			B. Địa lí </a:t>
            </a:r>
          </a:p>
          <a:p>
            <a:pPr>
              <a:lnSpc>
                <a:spcPct val="115000"/>
              </a:lnSpc>
            </a:pPr>
            <a:r>
              <a:rPr lang="en-US" sz="2800">
                <a:effectLst/>
                <a:latin typeface="Times New Roman" panose="02020603050405020304" pitchFamily="18" charset="0"/>
                <a:ea typeface="Times New Roman" panose="02020603050405020304" pitchFamily="18" charset="0"/>
              </a:rPr>
              <a:t>C. Hóa học			D. thiên văn học</a:t>
            </a:r>
          </a:p>
        </p:txBody>
      </p:sp>
    </p:spTree>
    <p:extLst>
      <p:ext uri="{BB962C8B-B14F-4D97-AF65-F5344CB8AC3E}">
        <p14:creationId xmlns:p14="http://schemas.microsoft.com/office/powerpoint/2010/main" val="136830431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D9267C8-2563-4B38-C728-A9C9B545F348}"/>
              </a:ext>
            </a:extLst>
          </p:cNvPr>
          <p:cNvSpPr txBox="1"/>
          <p:nvPr/>
        </p:nvSpPr>
        <p:spPr>
          <a:xfrm>
            <a:off x="666750" y="513264"/>
            <a:ext cx="10858500" cy="6093976"/>
          </a:xfrm>
          <a:prstGeom prst="rect">
            <a:avLst/>
          </a:prstGeom>
          <a:noFill/>
        </p:spPr>
        <p:txBody>
          <a:bodyPr wrap="square">
            <a:spAutoFit/>
          </a:bodyPr>
          <a:lstStyle/>
          <a:p>
            <a:pPr algn="just"/>
            <a:r>
              <a:rPr lang="vi-VN" sz="2600" b="1">
                <a:effectLst/>
                <a:latin typeface="Times New Roman" panose="02020603050405020304" pitchFamily="18" charset="0"/>
                <a:ea typeface="Times New Roman" panose="02020603050405020304" pitchFamily="18" charset="0"/>
              </a:rPr>
              <a:t>Câu 5: </a:t>
            </a:r>
            <a:r>
              <a:rPr lang="en-US" sz="2600" b="1">
                <a:effectLst/>
                <a:latin typeface="Times New Roman" panose="02020603050405020304" pitchFamily="18" charset="0"/>
                <a:ea typeface="Times New Roman" panose="02020603050405020304" pitchFamily="18" charset="0"/>
              </a:rPr>
              <a:t>Văn bản </a:t>
            </a:r>
            <a:r>
              <a:rPr lang="vi-VN" sz="2600">
                <a:effectLst/>
                <a:latin typeface="Times New Roman" panose="02020603050405020304" pitchFamily="18" charset="0"/>
                <a:ea typeface="Times New Roman" panose="02020603050405020304" pitchFamily="18" charset="0"/>
              </a:rPr>
              <a:t>“</a:t>
            </a:r>
            <a:r>
              <a:rPr lang="vi-VN" sz="2600" i="1">
                <a:effectLst/>
                <a:latin typeface="Times New Roman" panose="02020603050405020304" pitchFamily="18" charset="0"/>
                <a:ea typeface="Times New Roman" panose="02020603050405020304" pitchFamily="18" charset="0"/>
              </a:rPr>
              <a:t>Bạn đã biết gì về sóng thần</a:t>
            </a:r>
            <a:r>
              <a:rPr lang="vi-VN" sz="2600">
                <a:effectLst/>
                <a:latin typeface="Times New Roman" panose="02020603050405020304" pitchFamily="18" charset="0"/>
                <a:ea typeface="Times New Roman" panose="02020603050405020304" pitchFamily="18" charset="0"/>
              </a:rPr>
              <a:t>” có sa pô không?</a:t>
            </a:r>
            <a:endParaRPr lang="en-US" sz="2600">
              <a:effectLst/>
              <a:latin typeface="Times New Roman" panose="02020603050405020304" pitchFamily="18" charset="0"/>
              <a:ea typeface="Times New Roman" panose="02020603050405020304" pitchFamily="18" charset="0"/>
            </a:endParaRPr>
          </a:p>
          <a:p>
            <a:r>
              <a:rPr lang="en-US" sz="2600" b="0">
                <a:effectLst/>
                <a:latin typeface="Times New Roman" panose="02020603050405020304" pitchFamily="18" charset="0"/>
                <a:ea typeface="Times New Roman" panose="02020603050405020304" pitchFamily="18" charset="0"/>
              </a:rPr>
              <a:t>A.</a:t>
            </a:r>
            <a:r>
              <a:rPr lang="en-US" sz="2600">
                <a:effectLst/>
                <a:latin typeface="Times New Roman" panose="02020603050405020304" pitchFamily="18" charset="0"/>
                <a:ea typeface="Times New Roman" panose="02020603050405020304" pitchFamily="18" charset="0"/>
              </a:rPr>
              <a:t> Có			B. không </a:t>
            </a:r>
          </a:p>
          <a:p>
            <a:pPr algn="just"/>
            <a:r>
              <a:rPr lang="vi-VN" sz="2600" b="1">
                <a:effectLst/>
                <a:latin typeface="Times New Roman" panose="02020603050405020304" pitchFamily="18" charset="0"/>
                <a:ea typeface="Times New Roman" panose="02020603050405020304" pitchFamily="18" charset="0"/>
              </a:rPr>
              <a:t>Câu 6: </a:t>
            </a:r>
            <a:r>
              <a:rPr lang="en-US" sz="2600">
                <a:effectLst/>
                <a:latin typeface="Times New Roman" panose="02020603050405020304" pitchFamily="18" charset="0"/>
                <a:ea typeface="Times New Roman" panose="02020603050405020304" pitchFamily="18" charset="0"/>
              </a:rPr>
              <a:t>Vai trò của các thông tin chi tiết “</a:t>
            </a:r>
            <a:r>
              <a:rPr lang="vi-VN" sz="2600">
                <a:effectLst/>
                <a:latin typeface="Times New Roman" panose="02020603050405020304" pitchFamily="18" charset="0"/>
                <a:ea typeface="Times New Roman" panose="02020603050405020304" pitchFamily="18" charset="0"/>
              </a:rPr>
              <a:t>Năm 365, sóng thần tại A-lếch-xan-đri-a (Alexandria) làm hàng nghìn người thiệt mạng. Sóng thần tai hại nhất trong lịch sử loài người xảy ra vào ngày 27/8/1883, sau khi núi lửa Kra-ca-tô-a (Krakatoa) tại In-đô-nê-xi-a phun trào khiến 36000 người thiệt mạng trên bờ biển Gia-va (Java) và Su-ma-tra. Ngày 15/6/1896, sóng thần cao 23m làm hơn 26000 người thiệt mạng trong một lễ hội tôn giáo ở Nhật Bản.</a:t>
            </a:r>
            <a:r>
              <a:rPr lang="en-US" sz="2600">
                <a:effectLst/>
                <a:latin typeface="Times New Roman" panose="02020603050405020304" pitchFamily="18" charset="0"/>
                <a:ea typeface="Times New Roman" panose="02020603050405020304" pitchFamily="18" charset="0"/>
              </a:rPr>
              <a:t>” là làm rõ hơn cho thông tin cơ bản nào</a:t>
            </a:r>
            <a:r>
              <a:rPr lang="vi-VN" sz="2600">
                <a:effectLst/>
                <a:latin typeface="Times New Roman" panose="02020603050405020304" pitchFamily="18" charset="0"/>
                <a:ea typeface="Times New Roman" panose="02020603050405020304" pitchFamily="18" charset="0"/>
              </a:rPr>
              <a:t>?</a:t>
            </a:r>
            <a:endParaRPr lang="en-US" sz="2600">
              <a:effectLst/>
              <a:latin typeface="Times New Roman" panose="02020603050405020304" pitchFamily="18" charset="0"/>
              <a:ea typeface="Times New Roman" panose="02020603050405020304" pitchFamily="18" charset="0"/>
            </a:endParaRPr>
          </a:p>
          <a:p>
            <a:pPr algn="just"/>
            <a:r>
              <a:rPr lang="en-US" sz="2600" b="0">
                <a:effectLst/>
                <a:latin typeface="Times New Roman" panose="02020603050405020304" pitchFamily="18" charset="0"/>
                <a:ea typeface="Times New Roman" panose="02020603050405020304" pitchFamily="18" charset="0"/>
              </a:rPr>
              <a:t>A.</a:t>
            </a:r>
            <a:r>
              <a:rPr lang="en-US" sz="2600">
                <a:effectLst/>
                <a:latin typeface="Times New Roman" panose="02020603050405020304" pitchFamily="18" charset="0"/>
                <a:ea typeface="Times New Roman" panose="02020603050405020304" pitchFamily="18" charset="0"/>
              </a:rPr>
              <a:t> Nguyên nhân gây ra sóng thần chủ yếu do động đất.</a:t>
            </a:r>
          </a:p>
          <a:p>
            <a:pPr algn="just"/>
            <a:r>
              <a:rPr lang="en-US" sz="2600">
                <a:effectLst/>
                <a:latin typeface="Times New Roman" panose="02020603050405020304" pitchFamily="18" charset="0"/>
                <a:ea typeface="Times New Roman" panose="02020603050405020304" pitchFamily="18" charset="0"/>
              </a:rPr>
              <a:t>B. Việc phát hiện ra hiện tượng sóng thần khi đứng trên bờ biển là rất khó. </a:t>
            </a:r>
          </a:p>
          <a:p>
            <a:pPr algn="just"/>
            <a:r>
              <a:rPr lang="en-US" sz="2600">
                <a:effectLst/>
                <a:latin typeface="Times New Roman" panose="02020603050405020304" pitchFamily="18" charset="0"/>
                <a:ea typeface="Times New Roman" panose="02020603050405020304" pitchFamily="18" charset="0"/>
              </a:rPr>
              <a:t>C. Khi đứng trên bờ biển mà phát hiện ra hiện tượng nước biển rút nhanh thì cần báo cho mọi người di chuyển nhanh khỏi bãi biển, đến vùng cao hơn để trú ẩn. </a:t>
            </a:r>
          </a:p>
          <a:p>
            <a:pPr algn="just"/>
            <a:r>
              <a:rPr lang="en-US" sz="2600">
                <a:effectLst/>
                <a:latin typeface="Times New Roman" panose="02020603050405020304" pitchFamily="18" charset="0"/>
                <a:ea typeface="Times New Roman" panose="02020603050405020304" pitchFamily="18" charset="0"/>
              </a:rPr>
              <a:t>D. Từ thời thượng cổ, sóng thần đã gây ra những thảm họa khủng khiếp cho con người.</a:t>
            </a:r>
          </a:p>
        </p:txBody>
      </p:sp>
    </p:spTree>
    <p:extLst>
      <p:ext uri="{BB962C8B-B14F-4D97-AF65-F5344CB8AC3E}">
        <p14:creationId xmlns:p14="http://schemas.microsoft.com/office/powerpoint/2010/main" val="221159723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E0910E0-2F3C-CEC4-1E70-7B11304AACC5}"/>
              </a:ext>
            </a:extLst>
          </p:cNvPr>
          <p:cNvSpPr txBox="1"/>
          <p:nvPr/>
        </p:nvSpPr>
        <p:spPr>
          <a:xfrm>
            <a:off x="512915" y="677349"/>
            <a:ext cx="10858500" cy="5503301"/>
          </a:xfrm>
          <a:prstGeom prst="rect">
            <a:avLst/>
          </a:prstGeom>
          <a:noFill/>
        </p:spPr>
        <p:txBody>
          <a:bodyPr wrap="square">
            <a:spAutoFit/>
          </a:bodyPr>
          <a:lstStyle/>
          <a:p>
            <a:pPr algn="just">
              <a:lnSpc>
                <a:spcPct val="115000"/>
              </a:lnSpc>
            </a:pPr>
            <a:r>
              <a:rPr lang="vi-VN" sz="2800" b="1">
                <a:effectLst/>
                <a:latin typeface="Times New Roman" panose="02020603050405020304" pitchFamily="18" charset="0"/>
                <a:ea typeface="Times New Roman" panose="02020603050405020304" pitchFamily="18" charset="0"/>
              </a:rPr>
              <a:t>Câu 7: </a:t>
            </a:r>
            <a:r>
              <a:rPr lang="vi-VN" sz="2800">
                <a:effectLst/>
                <a:latin typeface="Times New Roman" panose="02020603050405020304" pitchFamily="18" charset="0"/>
                <a:ea typeface="Times New Roman" panose="02020603050405020304" pitchFamily="18" charset="0"/>
              </a:rPr>
              <a:t>Đoạn văn: </a:t>
            </a:r>
            <a:r>
              <a:rPr lang="vi-VN" sz="2800" i="1">
                <a:effectLst/>
                <a:latin typeface="Times New Roman" panose="02020603050405020304" pitchFamily="18" charset="0"/>
                <a:ea typeface="Times New Roman" panose="02020603050405020304" pitchFamily="18" charset="0"/>
              </a:rPr>
              <a:t>“</a:t>
            </a:r>
            <a:r>
              <a:rPr lang="en-US" sz="2800" i="1">
                <a:effectLst/>
                <a:latin typeface="Times New Roman" panose="02020603050405020304" pitchFamily="18" charset="0"/>
                <a:ea typeface="Times New Roman" panose="02020603050405020304" pitchFamily="18" charset="0"/>
              </a:rPr>
              <a:t>Sóng thần, trong tiếng Nhật gọi là tờ-su-na-mi (tsunami), …có sức tàn phá rất ghê gớm.</a:t>
            </a:r>
            <a:r>
              <a:rPr lang="vi-VN" sz="2800" i="1">
                <a:effectLst/>
                <a:latin typeface="Times New Roman" panose="02020603050405020304" pitchFamily="18" charset="0"/>
                <a:ea typeface="Times New Roman" panose="02020603050405020304" pitchFamily="18" charset="0"/>
              </a:rPr>
              <a:t>”</a:t>
            </a:r>
            <a:r>
              <a:rPr lang="vi-VN" sz="2800">
                <a:effectLst/>
                <a:latin typeface="Times New Roman" panose="02020603050405020304" pitchFamily="18" charset="0"/>
                <a:ea typeface="Times New Roman" panose="02020603050405020304" pitchFamily="18" charset="0"/>
              </a:rPr>
              <a:t>có cấu trúc của </a:t>
            </a:r>
            <a:r>
              <a:rPr lang="en-US" sz="2800">
                <a:effectLst/>
                <a:latin typeface="Times New Roman" panose="02020603050405020304" pitchFamily="18" charset="0"/>
                <a:ea typeface="Times New Roman" panose="02020603050405020304" pitchFamily="18" charset="0"/>
              </a:rPr>
              <a:t>dạng </a:t>
            </a:r>
            <a:r>
              <a:rPr lang="vi-VN" sz="2800">
                <a:effectLst/>
                <a:latin typeface="Times New Roman" panose="02020603050405020304" pitchFamily="18" charset="0"/>
                <a:ea typeface="Times New Roman" panose="02020603050405020304" pitchFamily="18" charset="0"/>
              </a:rPr>
              <a:t>đoạn văn:</a:t>
            </a:r>
            <a:endParaRPr lang="en-US" sz="2800">
              <a:effectLst/>
              <a:latin typeface="Times New Roman" panose="02020603050405020304" pitchFamily="18" charset="0"/>
              <a:ea typeface="Times New Roman" panose="02020603050405020304" pitchFamily="18" charset="0"/>
            </a:endParaRPr>
          </a:p>
          <a:p>
            <a:pPr algn="just">
              <a:lnSpc>
                <a:spcPct val="115000"/>
              </a:lnSpc>
            </a:pPr>
            <a:r>
              <a:rPr lang="en-US" sz="2800" b="0">
                <a:effectLst/>
                <a:latin typeface="Times New Roman" panose="02020603050405020304" pitchFamily="18" charset="0"/>
                <a:ea typeface="Times New Roman" panose="02020603050405020304" pitchFamily="18" charset="0"/>
              </a:rPr>
              <a:t>A.</a:t>
            </a:r>
            <a:r>
              <a:rPr lang="en-US" sz="2800">
                <a:effectLst/>
                <a:latin typeface="Times New Roman" panose="02020603050405020304" pitchFamily="18" charset="0"/>
                <a:ea typeface="Times New Roman" panose="02020603050405020304" pitchFamily="18" charset="0"/>
              </a:rPr>
              <a:t> diễn dịch</a:t>
            </a:r>
          </a:p>
          <a:p>
            <a:pPr algn="just">
              <a:lnSpc>
                <a:spcPct val="115000"/>
              </a:lnSpc>
            </a:pPr>
            <a:r>
              <a:rPr lang="en-US" sz="2800">
                <a:effectLst/>
                <a:latin typeface="Times New Roman" panose="02020603050405020304" pitchFamily="18" charset="0"/>
                <a:ea typeface="Times New Roman" panose="02020603050405020304" pitchFamily="18" charset="0"/>
              </a:rPr>
              <a:t>B. song song </a:t>
            </a:r>
          </a:p>
          <a:p>
            <a:pPr algn="just">
              <a:lnSpc>
                <a:spcPct val="115000"/>
              </a:lnSpc>
            </a:pPr>
            <a:r>
              <a:rPr lang="en-US" sz="2800">
                <a:effectLst/>
                <a:latin typeface="Times New Roman" panose="02020603050405020304" pitchFamily="18" charset="0"/>
                <a:ea typeface="Times New Roman" panose="02020603050405020304" pitchFamily="18" charset="0"/>
              </a:rPr>
              <a:t>C. phối hợp</a:t>
            </a:r>
          </a:p>
          <a:p>
            <a:pPr algn="just">
              <a:lnSpc>
                <a:spcPct val="115000"/>
              </a:lnSpc>
            </a:pPr>
            <a:r>
              <a:rPr lang="en-US" sz="2800">
                <a:effectLst/>
                <a:latin typeface="Times New Roman" panose="02020603050405020304" pitchFamily="18" charset="0"/>
                <a:ea typeface="Times New Roman" panose="02020603050405020304" pitchFamily="18" charset="0"/>
              </a:rPr>
              <a:t>D. quy nạp</a:t>
            </a:r>
          </a:p>
          <a:p>
            <a:pPr algn="just">
              <a:lnSpc>
                <a:spcPct val="115000"/>
              </a:lnSpc>
            </a:pPr>
            <a:r>
              <a:rPr lang="en-US" sz="2800" b="1">
                <a:effectLst/>
                <a:latin typeface="Times New Roman" panose="02020603050405020304" pitchFamily="18" charset="0"/>
                <a:ea typeface="Times New Roman" panose="02020603050405020304" pitchFamily="18" charset="0"/>
              </a:rPr>
              <a:t>Câu 8:</a:t>
            </a:r>
            <a:r>
              <a:rPr lang="en-US" sz="2800">
                <a:effectLst/>
                <a:latin typeface="Times New Roman" panose="02020603050405020304" pitchFamily="18" charset="0"/>
                <a:ea typeface="Times New Roman" panose="02020603050405020304" pitchFamily="18" charset="0"/>
              </a:rPr>
              <a:t> Đâu không phải là nguyên nhân </a:t>
            </a:r>
            <a:r>
              <a:rPr lang="vi-VN" sz="2800">
                <a:effectLst/>
                <a:latin typeface="Times New Roman" panose="02020603050405020304" pitchFamily="18" charset="0"/>
                <a:ea typeface="Times New Roman" panose="02020603050405020304" pitchFamily="18" charset="0"/>
              </a:rPr>
              <a:t>gây ra sóng thần</a:t>
            </a:r>
            <a:r>
              <a:rPr lang="en-US" sz="2800">
                <a:effectLst/>
                <a:latin typeface="Times New Roman" panose="02020603050405020304" pitchFamily="18" charset="0"/>
                <a:ea typeface="Times New Roman" panose="02020603050405020304" pitchFamily="18" charset="0"/>
              </a:rPr>
              <a:t>?</a:t>
            </a:r>
          </a:p>
          <a:p>
            <a:pPr algn="just">
              <a:lnSpc>
                <a:spcPct val="115000"/>
              </a:lnSpc>
            </a:pPr>
            <a:r>
              <a:rPr lang="en-US" sz="2800" b="0">
                <a:effectLst/>
                <a:latin typeface="Times New Roman" panose="02020603050405020304" pitchFamily="18" charset="0"/>
                <a:ea typeface="Times New Roman" panose="02020603050405020304" pitchFamily="18" charset="0"/>
              </a:rPr>
              <a:t>A.</a:t>
            </a:r>
            <a:r>
              <a:rPr lang="en-US" sz="2800">
                <a:effectLst/>
                <a:latin typeface="Times New Roman" panose="02020603050405020304" pitchFamily="18" charset="0"/>
                <a:ea typeface="Times New Roman" panose="02020603050405020304" pitchFamily="18" charset="0"/>
              </a:rPr>
              <a:t> Do động đất xảy ra dưới đáy biển</a:t>
            </a:r>
          </a:p>
          <a:p>
            <a:pPr algn="just">
              <a:lnSpc>
                <a:spcPct val="115000"/>
              </a:lnSpc>
            </a:pPr>
            <a:r>
              <a:rPr lang="en-US" sz="2800">
                <a:effectLst/>
                <a:latin typeface="Times New Roman" panose="02020603050405020304" pitchFamily="18" charset="0"/>
                <a:ea typeface="Times New Roman" panose="02020603050405020304" pitchFamily="18" charset="0"/>
              </a:rPr>
              <a:t>B. Do núi lửa phun trào dưới đáy biển</a:t>
            </a:r>
          </a:p>
          <a:p>
            <a:pPr algn="just">
              <a:lnSpc>
                <a:spcPct val="115000"/>
              </a:lnSpc>
            </a:pPr>
            <a:r>
              <a:rPr lang="en-US" sz="2800">
                <a:effectLst/>
                <a:latin typeface="Times New Roman" panose="02020603050405020304" pitchFamily="18" charset="0"/>
                <a:ea typeface="Times New Roman" panose="02020603050405020304" pitchFamily="18" charset="0"/>
              </a:rPr>
              <a:t>C. Do hiện tượng băng tan ở Bắc cực</a:t>
            </a:r>
          </a:p>
          <a:p>
            <a:pPr algn="just">
              <a:lnSpc>
                <a:spcPct val="115000"/>
              </a:lnSpc>
            </a:pPr>
            <a:r>
              <a:rPr lang="en-US" sz="2800">
                <a:effectLst/>
                <a:latin typeface="Times New Roman" panose="02020603050405020304" pitchFamily="18" charset="0"/>
                <a:ea typeface="Times New Roman" panose="02020603050405020304" pitchFamily="18" charset="0"/>
              </a:rPr>
              <a:t>D. Do đất và các vụ nổ dưới đáy biển</a:t>
            </a:r>
          </a:p>
        </p:txBody>
      </p:sp>
    </p:spTree>
    <p:extLst>
      <p:ext uri="{BB962C8B-B14F-4D97-AF65-F5344CB8AC3E}">
        <p14:creationId xmlns:p14="http://schemas.microsoft.com/office/powerpoint/2010/main" val="142781677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E2EAB1E-AA21-EB31-C51D-CF357B971A93}"/>
              </a:ext>
            </a:extLst>
          </p:cNvPr>
          <p:cNvSpPr txBox="1"/>
          <p:nvPr/>
        </p:nvSpPr>
        <p:spPr>
          <a:xfrm>
            <a:off x="660400" y="1211085"/>
            <a:ext cx="10858500" cy="4435830"/>
          </a:xfrm>
          <a:prstGeom prst="rect">
            <a:avLst/>
          </a:prstGeom>
          <a:noFill/>
        </p:spPr>
        <p:txBody>
          <a:bodyPr wrap="square">
            <a:spAutoFit/>
          </a:bodyPr>
          <a:lstStyle/>
          <a:p>
            <a:pPr algn="just">
              <a:lnSpc>
                <a:spcPct val="150000"/>
              </a:lnSpc>
            </a:pPr>
            <a:r>
              <a:rPr lang="en-US" sz="3200" b="1">
                <a:solidFill>
                  <a:srgbClr val="000000"/>
                </a:solidFill>
                <a:effectLst/>
                <a:latin typeface="Times New Roman" panose="02020603050405020304" pitchFamily="18" charset="0"/>
                <a:ea typeface="Times New Roman" panose="02020603050405020304" pitchFamily="18" charset="0"/>
              </a:rPr>
              <a:t>Trả lời các câu hỏi:</a:t>
            </a:r>
            <a:endParaRPr lang="en-US" sz="3200">
              <a:effectLst/>
              <a:latin typeface="Times New Roman" panose="02020603050405020304" pitchFamily="18" charset="0"/>
              <a:ea typeface="Times New Roman" panose="02020603050405020304" pitchFamily="18" charset="0"/>
            </a:endParaRPr>
          </a:p>
          <a:p>
            <a:pPr algn="just">
              <a:lnSpc>
                <a:spcPct val="150000"/>
              </a:lnSpc>
            </a:pPr>
            <a:r>
              <a:rPr lang="en-US" sz="3200" b="1">
                <a:solidFill>
                  <a:srgbClr val="FF0000"/>
                </a:solidFill>
                <a:effectLst/>
                <a:latin typeface="Times New Roman" panose="02020603050405020304" pitchFamily="18" charset="0"/>
                <a:ea typeface="Times New Roman" panose="02020603050405020304" pitchFamily="18" charset="0"/>
              </a:rPr>
              <a:t>Câu 9. </a:t>
            </a:r>
            <a:r>
              <a:rPr lang="en-US" sz="3200" b="0">
                <a:solidFill>
                  <a:srgbClr val="000000"/>
                </a:solidFill>
                <a:effectLst/>
                <a:latin typeface="Times New Roman" panose="02020603050405020304" pitchFamily="18" charset="0"/>
                <a:ea typeface="Times New Roman" panose="02020603050405020304" pitchFamily="18" charset="0"/>
              </a:rPr>
              <a:t>Theo tác giả, </a:t>
            </a:r>
            <a:r>
              <a:rPr lang="vi-VN" sz="3200">
                <a:effectLst/>
                <a:latin typeface="Times New Roman" panose="02020603050405020304" pitchFamily="18" charset="0"/>
                <a:ea typeface="Times New Roman" panose="02020603050405020304" pitchFamily="18" charset="0"/>
              </a:rPr>
              <a:t>những dấu hiệu nào báo sắp có sóng thần?</a:t>
            </a:r>
            <a:endParaRPr lang="en-US" sz="3200">
              <a:effectLst/>
              <a:latin typeface="Times New Roman" panose="02020603050405020304" pitchFamily="18" charset="0"/>
              <a:ea typeface="Times New Roman" panose="02020603050405020304" pitchFamily="18" charset="0"/>
            </a:endParaRPr>
          </a:p>
          <a:p>
            <a:pPr algn="just">
              <a:lnSpc>
                <a:spcPct val="150000"/>
              </a:lnSpc>
            </a:pPr>
            <a:r>
              <a:rPr lang="en-US" sz="3200" b="1">
                <a:solidFill>
                  <a:srgbClr val="FF0000"/>
                </a:solidFill>
                <a:effectLst/>
                <a:latin typeface="Times New Roman" panose="02020603050405020304" pitchFamily="18" charset="0"/>
                <a:ea typeface="Times New Roman" panose="02020603050405020304" pitchFamily="18" charset="0"/>
              </a:rPr>
              <a:t>Câu 10:</a:t>
            </a:r>
            <a:r>
              <a:rPr lang="en-US" sz="3200">
                <a:solidFill>
                  <a:srgbClr val="FF0000"/>
                </a:solidFill>
                <a:effectLst/>
                <a:latin typeface="Times New Roman" panose="02020603050405020304" pitchFamily="18" charset="0"/>
                <a:ea typeface="Times New Roman" panose="02020603050405020304" pitchFamily="18" charset="0"/>
              </a:rPr>
              <a:t> </a:t>
            </a:r>
            <a:r>
              <a:rPr lang="en-US" sz="3200">
                <a:effectLst/>
                <a:latin typeface="Times New Roman" panose="02020603050405020304" pitchFamily="18" charset="0"/>
                <a:ea typeface="Times New Roman" panose="02020603050405020304" pitchFamily="18" charset="0"/>
              </a:rPr>
              <a:t>Giả sử, em đang ở vùng có nguy cơ xảy ra hiện tượng sóng thần. Em hãy đề xuất những giải pháp để giúp người dân trong khu vực này phòng tránh tác hại của sóng thần bằng một đoạn văn ngắn (khoảng 150 chữ</a:t>
            </a:r>
            <a:r>
              <a:rPr lang="en-US" sz="3200">
                <a:solidFill>
                  <a:srgbClr val="0070C0"/>
                </a:solidFill>
                <a:effectLst/>
                <a:latin typeface="Times New Roman" panose="02020603050405020304" pitchFamily="18" charset="0"/>
                <a:ea typeface="Times New Roman" panose="02020603050405020304" pitchFamily="18" charset="0"/>
              </a:rPr>
              <a:t>)</a:t>
            </a:r>
            <a:endParaRPr lang="en-US" sz="320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40893624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94029F5-3B10-B6E0-3A75-13C04698CAC4}"/>
              </a:ext>
            </a:extLst>
          </p:cNvPr>
          <p:cNvSpPr txBox="1"/>
          <p:nvPr/>
        </p:nvSpPr>
        <p:spPr>
          <a:xfrm>
            <a:off x="660400" y="371603"/>
            <a:ext cx="10858500" cy="548099"/>
          </a:xfrm>
          <a:prstGeom prst="rect">
            <a:avLst/>
          </a:prstGeom>
          <a:noFill/>
        </p:spPr>
        <p:txBody>
          <a:bodyPr wrap="square">
            <a:spAutoFit/>
          </a:bodyPr>
          <a:lstStyle/>
          <a:p>
            <a:pPr algn="ctr">
              <a:lnSpc>
                <a:spcPct val="115000"/>
              </a:lnSpc>
            </a:pPr>
            <a:r>
              <a:rPr lang="vi-VN" sz="2800" b="1" i="1">
                <a:solidFill>
                  <a:srgbClr val="000000"/>
                </a:solidFill>
                <a:effectLst/>
                <a:latin typeface="Times New Roman" panose="02020603050405020304" pitchFamily="18" charset="0"/>
                <a:ea typeface="Times New Roman" panose="02020603050405020304" pitchFamily="18" charset="0"/>
              </a:rPr>
              <a:t>Gợi ý trả lời</a:t>
            </a:r>
            <a:endParaRPr lang="en-US" sz="2800">
              <a:effectLst/>
              <a:latin typeface="Times New Roman" panose="02020603050405020304" pitchFamily="18" charset="0"/>
              <a:ea typeface="Times New Roman" panose="02020603050405020304" pitchFamily="18" charset="0"/>
            </a:endParaRPr>
          </a:p>
        </p:txBody>
      </p:sp>
      <p:graphicFrame>
        <p:nvGraphicFramePr>
          <p:cNvPr id="4" name="Table 3">
            <a:extLst>
              <a:ext uri="{FF2B5EF4-FFF2-40B4-BE49-F238E27FC236}">
                <a16:creationId xmlns:a16="http://schemas.microsoft.com/office/drawing/2014/main" id="{87A75B0E-011F-6E88-2B63-106CE2C5BD2E}"/>
              </a:ext>
            </a:extLst>
          </p:cNvPr>
          <p:cNvGraphicFramePr>
            <a:graphicFrameLocks noGrp="1"/>
          </p:cNvGraphicFramePr>
          <p:nvPr>
            <p:extLst>
              <p:ext uri="{D42A27DB-BD31-4B8C-83A1-F6EECF244321}">
                <p14:modId xmlns:p14="http://schemas.microsoft.com/office/powerpoint/2010/main" val="839821844"/>
              </p:ext>
            </p:extLst>
          </p:nvPr>
        </p:nvGraphicFramePr>
        <p:xfrm>
          <a:off x="660400" y="919702"/>
          <a:ext cx="10858499" cy="902716"/>
        </p:xfrm>
        <a:graphic>
          <a:graphicData uri="http://schemas.openxmlformats.org/drawingml/2006/table">
            <a:tbl>
              <a:tblPr firstRow="1" firstCol="1" bandRow="1"/>
              <a:tblGrid>
                <a:gridCol w="1348110">
                  <a:extLst>
                    <a:ext uri="{9D8B030D-6E8A-4147-A177-3AD203B41FA5}">
                      <a16:colId xmlns:a16="http://schemas.microsoft.com/office/drawing/2014/main" val="4224088459"/>
                    </a:ext>
                  </a:extLst>
                </a:gridCol>
                <a:gridCol w="1345810">
                  <a:extLst>
                    <a:ext uri="{9D8B030D-6E8A-4147-A177-3AD203B41FA5}">
                      <a16:colId xmlns:a16="http://schemas.microsoft.com/office/drawing/2014/main" val="3946030733"/>
                    </a:ext>
                  </a:extLst>
                </a:gridCol>
                <a:gridCol w="1343509">
                  <a:extLst>
                    <a:ext uri="{9D8B030D-6E8A-4147-A177-3AD203B41FA5}">
                      <a16:colId xmlns:a16="http://schemas.microsoft.com/office/drawing/2014/main" val="3033137805"/>
                    </a:ext>
                  </a:extLst>
                </a:gridCol>
                <a:gridCol w="1325105">
                  <a:extLst>
                    <a:ext uri="{9D8B030D-6E8A-4147-A177-3AD203B41FA5}">
                      <a16:colId xmlns:a16="http://schemas.microsoft.com/office/drawing/2014/main" val="1813254274"/>
                    </a:ext>
                  </a:extLst>
                </a:gridCol>
                <a:gridCol w="1509147">
                  <a:extLst>
                    <a:ext uri="{9D8B030D-6E8A-4147-A177-3AD203B41FA5}">
                      <a16:colId xmlns:a16="http://schemas.microsoft.com/office/drawing/2014/main" val="3652993654"/>
                    </a:ext>
                  </a:extLst>
                </a:gridCol>
                <a:gridCol w="1352711">
                  <a:extLst>
                    <a:ext uri="{9D8B030D-6E8A-4147-A177-3AD203B41FA5}">
                      <a16:colId xmlns:a16="http://schemas.microsoft.com/office/drawing/2014/main" val="2060818624"/>
                    </a:ext>
                  </a:extLst>
                </a:gridCol>
                <a:gridCol w="1453935">
                  <a:extLst>
                    <a:ext uri="{9D8B030D-6E8A-4147-A177-3AD203B41FA5}">
                      <a16:colId xmlns:a16="http://schemas.microsoft.com/office/drawing/2014/main" val="2383774953"/>
                    </a:ext>
                  </a:extLst>
                </a:gridCol>
                <a:gridCol w="1180172">
                  <a:extLst>
                    <a:ext uri="{9D8B030D-6E8A-4147-A177-3AD203B41FA5}">
                      <a16:colId xmlns:a16="http://schemas.microsoft.com/office/drawing/2014/main" val="1225900425"/>
                    </a:ext>
                  </a:extLst>
                </a:gridCol>
              </a:tblGrid>
              <a:tr h="0">
                <a:tc>
                  <a:txBody>
                    <a:bodyPr/>
                    <a:lstStyle/>
                    <a:p>
                      <a:pPr algn="ctr" fontAlgn="base">
                        <a:lnSpc>
                          <a:spcPct val="115000"/>
                        </a:lnSpc>
                      </a:pPr>
                      <a:r>
                        <a:rPr lang="vi-VN" sz="2800" b="1">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lnSpc>
                          <a:spcPct val="115000"/>
                        </a:lnSpc>
                      </a:pPr>
                      <a:r>
                        <a:rPr lang="vi-VN" sz="2800" b="1">
                          <a:effectLst/>
                          <a:latin typeface="Times New Roman" panose="02020603050405020304" pitchFamily="18" charset="0"/>
                          <a:ea typeface="Times New Roman" panose="02020603050405020304" pitchFamily="18" charset="0"/>
                          <a:cs typeface="Times New Roman" panose="02020603050405020304" pitchFamily="18" charset="0"/>
                        </a:rPr>
                        <a:t>2</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lnSpc>
                          <a:spcPct val="115000"/>
                        </a:lnSpc>
                      </a:pPr>
                      <a:r>
                        <a:rPr lang="vi-VN" sz="2800" b="1">
                          <a:effectLst/>
                          <a:latin typeface="Times New Roman" panose="02020603050405020304" pitchFamily="18" charset="0"/>
                          <a:ea typeface="Times New Roman" panose="02020603050405020304" pitchFamily="18" charset="0"/>
                          <a:cs typeface="Times New Roman" panose="02020603050405020304" pitchFamily="18" charset="0"/>
                        </a:rPr>
                        <a:t>3</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lnSpc>
                          <a:spcPct val="115000"/>
                        </a:lnSpc>
                      </a:pPr>
                      <a:r>
                        <a:rPr lang="vi-VN" sz="2800" b="1">
                          <a:effectLst/>
                          <a:latin typeface="Times New Roman" panose="02020603050405020304" pitchFamily="18" charset="0"/>
                          <a:ea typeface="Times New Roman" panose="02020603050405020304" pitchFamily="18" charset="0"/>
                          <a:cs typeface="Times New Roman" panose="02020603050405020304" pitchFamily="18" charset="0"/>
                        </a:rPr>
                        <a:t>4</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lnSpc>
                          <a:spcPct val="115000"/>
                        </a:lnSpc>
                      </a:pPr>
                      <a:r>
                        <a:rPr lang="vi-VN" sz="2800" b="1">
                          <a:effectLst/>
                          <a:latin typeface="Times New Roman" panose="02020603050405020304" pitchFamily="18" charset="0"/>
                          <a:ea typeface="Times New Roman" panose="02020603050405020304" pitchFamily="18" charset="0"/>
                          <a:cs typeface="Times New Roman" panose="02020603050405020304" pitchFamily="18" charset="0"/>
                        </a:rPr>
                        <a:t>5</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lnSpc>
                          <a:spcPct val="115000"/>
                        </a:lnSpc>
                      </a:pPr>
                      <a:r>
                        <a:rPr lang="vi-VN" sz="2800" b="1">
                          <a:effectLst/>
                          <a:latin typeface="Times New Roman" panose="02020603050405020304" pitchFamily="18" charset="0"/>
                          <a:ea typeface="Times New Roman" panose="02020603050405020304" pitchFamily="18" charset="0"/>
                          <a:cs typeface="Times New Roman" panose="02020603050405020304" pitchFamily="18" charset="0"/>
                        </a:rPr>
                        <a:t>6</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lnSpc>
                          <a:spcPct val="115000"/>
                        </a:lnSpc>
                      </a:pPr>
                      <a:r>
                        <a:rPr lang="vi-VN" sz="2800" b="1">
                          <a:effectLst/>
                          <a:latin typeface="Times New Roman" panose="02020603050405020304" pitchFamily="18" charset="0"/>
                          <a:ea typeface="Times New Roman" panose="02020603050405020304" pitchFamily="18" charset="0"/>
                          <a:cs typeface="Times New Roman" panose="02020603050405020304" pitchFamily="18" charset="0"/>
                        </a:rPr>
                        <a:t>7</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lnSpc>
                          <a:spcPct val="115000"/>
                        </a:lnSpc>
                      </a:pPr>
                      <a:r>
                        <a:rPr lang="en-US" sz="2800" b="1">
                          <a:effectLst/>
                          <a:latin typeface="Times New Roman" panose="02020603050405020304" pitchFamily="18" charset="0"/>
                          <a:ea typeface="Times New Roman" panose="02020603050405020304" pitchFamily="18" charset="0"/>
                          <a:cs typeface="Times New Roman" panose="02020603050405020304" pitchFamily="18" charset="0"/>
                        </a:rPr>
                        <a:t>8</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67386097"/>
                  </a:ext>
                </a:extLst>
              </a:tr>
              <a:tr h="0">
                <a:tc>
                  <a:txBody>
                    <a:bodyPr/>
                    <a:lstStyle/>
                    <a:p>
                      <a:pPr algn="ctr" fontAlgn="base">
                        <a:lnSpc>
                          <a:spcPct val="115000"/>
                        </a:lnSpc>
                      </a:pPr>
                      <a:r>
                        <a:rPr lang="en-US" sz="2800" b="1">
                          <a:effectLst/>
                          <a:latin typeface="Times New Roman" panose="02020603050405020304" pitchFamily="18" charset="0"/>
                          <a:ea typeface="Times New Roman" panose="02020603050405020304" pitchFamily="18" charset="0"/>
                          <a:cs typeface="Times New Roman" panose="02020603050405020304" pitchFamily="18" charset="0"/>
                        </a:rPr>
                        <a:t>C</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lnSpc>
                          <a:spcPct val="115000"/>
                        </a:lnSpc>
                      </a:pPr>
                      <a:r>
                        <a:rPr lang="en-US" sz="2800" b="1">
                          <a:effectLst/>
                          <a:latin typeface="Times New Roman" panose="02020603050405020304" pitchFamily="18" charset="0"/>
                          <a:ea typeface="Times New Roman" panose="02020603050405020304" pitchFamily="18" charset="0"/>
                          <a:cs typeface="Times New Roman" panose="02020603050405020304" pitchFamily="18" charset="0"/>
                        </a:rPr>
                        <a:t>A</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lnSpc>
                          <a:spcPct val="115000"/>
                        </a:lnSpc>
                      </a:pPr>
                      <a:r>
                        <a:rPr lang="en-US" sz="2800" b="1">
                          <a:effectLst/>
                          <a:latin typeface="Times New Roman" panose="02020603050405020304" pitchFamily="18" charset="0"/>
                          <a:ea typeface="Times New Roman" panose="02020603050405020304" pitchFamily="18" charset="0"/>
                          <a:cs typeface="Times New Roman" panose="02020603050405020304" pitchFamily="18" charset="0"/>
                        </a:rPr>
                        <a:t>C</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lnSpc>
                          <a:spcPct val="115000"/>
                        </a:lnSpc>
                      </a:pPr>
                      <a:r>
                        <a:rPr lang="en-US" sz="2800" b="1">
                          <a:effectLst/>
                          <a:latin typeface="Times New Roman" panose="02020603050405020304" pitchFamily="18" charset="0"/>
                          <a:ea typeface="Times New Roman" panose="02020603050405020304" pitchFamily="18" charset="0"/>
                          <a:cs typeface="Times New Roman" panose="02020603050405020304" pitchFamily="18" charset="0"/>
                        </a:rPr>
                        <a:t>B</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lnSpc>
                          <a:spcPct val="115000"/>
                        </a:lnSpc>
                      </a:pPr>
                      <a:r>
                        <a:rPr lang="en-US" sz="2800" b="1">
                          <a:effectLst/>
                          <a:latin typeface="Times New Roman" panose="02020603050405020304" pitchFamily="18" charset="0"/>
                          <a:ea typeface="Times New Roman" panose="02020603050405020304" pitchFamily="18" charset="0"/>
                          <a:cs typeface="Times New Roman" panose="02020603050405020304" pitchFamily="18" charset="0"/>
                        </a:rPr>
                        <a:t>B</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lnSpc>
                          <a:spcPct val="115000"/>
                        </a:lnSpc>
                      </a:pPr>
                      <a:r>
                        <a:rPr lang="en-US" sz="2800" b="1">
                          <a:effectLst/>
                          <a:latin typeface="Times New Roman" panose="02020603050405020304" pitchFamily="18" charset="0"/>
                          <a:ea typeface="Times New Roman" panose="02020603050405020304" pitchFamily="18" charset="0"/>
                          <a:cs typeface="Times New Roman" panose="02020603050405020304" pitchFamily="18" charset="0"/>
                        </a:rPr>
                        <a:t>D</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lnSpc>
                          <a:spcPct val="115000"/>
                        </a:lnSpc>
                      </a:pPr>
                      <a:r>
                        <a:rPr lang="en-US" sz="2800" b="1">
                          <a:effectLst/>
                          <a:latin typeface="Times New Roman" panose="02020603050405020304" pitchFamily="18" charset="0"/>
                          <a:ea typeface="Times New Roman" panose="02020603050405020304" pitchFamily="18" charset="0"/>
                          <a:cs typeface="Times New Roman" panose="02020603050405020304" pitchFamily="18" charset="0"/>
                        </a:rPr>
                        <a:t>B</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lnSpc>
                          <a:spcPct val="115000"/>
                        </a:lnSpc>
                      </a:pPr>
                      <a:r>
                        <a:rPr lang="en-US" sz="2800" b="1">
                          <a:effectLst/>
                          <a:latin typeface="Times New Roman" panose="02020603050405020304" pitchFamily="18" charset="0"/>
                          <a:ea typeface="Times New Roman" panose="02020603050405020304" pitchFamily="18" charset="0"/>
                          <a:cs typeface="Times New Roman" panose="02020603050405020304" pitchFamily="18" charset="0"/>
                        </a:rPr>
                        <a:t>C</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7982457"/>
                  </a:ext>
                </a:extLst>
              </a:tr>
            </a:tbl>
          </a:graphicData>
        </a:graphic>
      </p:graphicFrame>
      <p:graphicFrame>
        <p:nvGraphicFramePr>
          <p:cNvPr id="5" name="Table 4">
            <a:extLst>
              <a:ext uri="{FF2B5EF4-FFF2-40B4-BE49-F238E27FC236}">
                <a16:creationId xmlns:a16="http://schemas.microsoft.com/office/drawing/2014/main" id="{AC3D9F5D-C96F-CD5B-878F-E43DDCB74A7F}"/>
              </a:ext>
            </a:extLst>
          </p:cNvPr>
          <p:cNvGraphicFramePr>
            <a:graphicFrameLocks noGrp="1"/>
          </p:cNvGraphicFramePr>
          <p:nvPr>
            <p:extLst>
              <p:ext uri="{D42A27DB-BD31-4B8C-83A1-F6EECF244321}">
                <p14:modId xmlns:p14="http://schemas.microsoft.com/office/powerpoint/2010/main" val="3019699842"/>
              </p:ext>
            </p:extLst>
          </p:nvPr>
        </p:nvGraphicFramePr>
        <p:xfrm>
          <a:off x="660400" y="2051844"/>
          <a:ext cx="10858500" cy="3886454"/>
        </p:xfrm>
        <a:graphic>
          <a:graphicData uri="http://schemas.openxmlformats.org/drawingml/2006/table">
            <a:tbl>
              <a:tblPr firstRow="1" firstCol="1" bandRow="1"/>
              <a:tblGrid>
                <a:gridCol w="1477729">
                  <a:extLst>
                    <a:ext uri="{9D8B030D-6E8A-4147-A177-3AD203B41FA5}">
                      <a16:colId xmlns:a16="http://schemas.microsoft.com/office/drawing/2014/main" val="1674615689"/>
                    </a:ext>
                  </a:extLst>
                </a:gridCol>
                <a:gridCol w="9380771">
                  <a:extLst>
                    <a:ext uri="{9D8B030D-6E8A-4147-A177-3AD203B41FA5}">
                      <a16:colId xmlns:a16="http://schemas.microsoft.com/office/drawing/2014/main" val="3329249282"/>
                    </a:ext>
                  </a:extLst>
                </a:gridCol>
              </a:tblGrid>
              <a:tr h="0">
                <a:tc>
                  <a:txBody>
                    <a:bodyPr/>
                    <a:lstStyle/>
                    <a:p>
                      <a:pPr algn="ctr" fontAlgn="base">
                        <a:lnSpc>
                          <a:spcPct val="115000"/>
                        </a:lnSpc>
                      </a:pPr>
                      <a:r>
                        <a:rPr lang="vi-VN" sz="2800" b="1">
                          <a:effectLst/>
                          <a:latin typeface="Times New Roman" panose="02020603050405020304" pitchFamily="18" charset="0"/>
                          <a:ea typeface="Times New Roman" panose="02020603050405020304" pitchFamily="18" charset="0"/>
                          <a:cs typeface="Times New Roman" panose="02020603050405020304" pitchFamily="18" charset="0"/>
                        </a:rPr>
                        <a:t>9</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r>
                        <a:rPr lang="en-US" sz="2800" b="1">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pPr>
                      <a:r>
                        <a:rPr lang="en-US" sz="2800" b="1">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b="1">
                          <a:effectLst/>
                          <a:latin typeface="Times New Roman" panose="02020603050405020304" pitchFamily="18" charset="0"/>
                          <a:ea typeface="Times New Roman" panose="02020603050405020304" pitchFamily="18" charset="0"/>
                          <a:cs typeface="Times New Roman" panose="02020603050405020304" pitchFamily="18" charset="0"/>
                        </a:rPr>
                        <a:t>Dấu hiệu sắp có sóng thần</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 + </a:t>
                      </a:r>
                      <a:r>
                        <a:rPr lang="vi-VN" sz="2800">
                          <a:effectLst/>
                          <a:latin typeface="Times New Roman" panose="02020603050405020304" pitchFamily="18" charset="0"/>
                          <a:ea typeface="Times New Roman" panose="02020603050405020304" pitchFamily="18" charset="0"/>
                          <a:cs typeface="Times New Roman" panose="02020603050405020304" pitchFamily="18" charset="0"/>
                        </a:rPr>
                        <a:t>Nước biển chậm chạp cuộn lên với những con sóng không </a:t>
                      </a: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đổ</a:t>
                      </a:r>
                      <a:r>
                        <a:rPr lang="vi-VN" sz="280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pPr>
                      <a:r>
                        <a:rPr lang="vi-VN" sz="2800">
                          <a:effectLst/>
                          <a:latin typeface="Times New Roman" panose="02020603050405020304" pitchFamily="18" charset="0"/>
                          <a:ea typeface="Times New Roman" panose="02020603050405020304" pitchFamily="18" charset="0"/>
                          <a:cs typeface="Times New Roman" panose="02020603050405020304" pitchFamily="18" charset="0"/>
                        </a:rPr>
                        <a:t>  + Bỗng nhiên, mặt biển dao động nhiều hơn bình thường, sau đó nhiều bọt biển nổi lên, nước rút xuống nhanh và bất ngờ trong khoảng thời gian không phải thủy triều.</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pPr>
                      <a:r>
                        <a:rPr lang="vi-VN" sz="2800">
                          <a:effectLst/>
                          <a:latin typeface="Times New Roman" panose="02020603050405020304" pitchFamily="18" charset="0"/>
                          <a:ea typeface="Times New Roman" panose="02020603050405020304" pitchFamily="18" charset="0"/>
                          <a:cs typeface="Times New Roman" panose="02020603050405020304" pitchFamily="18" charset="0"/>
                        </a:rPr>
                        <a:t>+ Bạn có thể cảm thấy nước trong từng đợt sóng nóng bất thường và nghe thấy những âm thanh lạ</a:t>
                      </a: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44151041"/>
                  </a:ext>
                </a:extLst>
              </a:tr>
            </a:tbl>
          </a:graphicData>
        </a:graphic>
      </p:graphicFrame>
    </p:spTree>
    <p:extLst>
      <p:ext uri="{BB962C8B-B14F-4D97-AF65-F5344CB8AC3E}">
        <p14:creationId xmlns:p14="http://schemas.microsoft.com/office/powerpoint/2010/main" val="699767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ACE352B6-5705-F0BF-ADAC-159C7D3F8614}"/>
              </a:ext>
            </a:extLst>
          </p:cNvPr>
          <p:cNvGraphicFramePr>
            <a:graphicFrameLocks noGrp="1"/>
          </p:cNvGraphicFramePr>
          <p:nvPr>
            <p:extLst>
              <p:ext uri="{D42A27DB-BD31-4B8C-83A1-F6EECF244321}">
                <p14:modId xmlns:p14="http://schemas.microsoft.com/office/powerpoint/2010/main" val="982146117"/>
              </p:ext>
            </p:extLst>
          </p:nvPr>
        </p:nvGraphicFramePr>
        <p:xfrm>
          <a:off x="666750" y="1028700"/>
          <a:ext cx="10858500" cy="4867910"/>
        </p:xfrm>
        <a:graphic>
          <a:graphicData uri="http://schemas.openxmlformats.org/drawingml/2006/table">
            <a:tbl>
              <a:tblPr firstRow="1" firstCol="1" bandRow="1"/>
              <a:tblGrid>
                <a:gridCol w="1477729">
                  <a:extLst>
                    <a:ext uri="{9D8B030D-6E8A-4147-A177-3AD203B41FA5}">
                      <a16:colId xmlns:a16="http://schemas.microsoft.com/office/drawing/2014/main" val="1908574611"/>
                    </a:ext>
                  </a:extLst>
                </a:gridCol>
                <a:gridCol w="9380771">
                  <a:extLst>
                    <a:ext uri="{9D8B030D-6E8A-4147-A177-3AD203B41FA5}">
                      <a16:colId xmlns:a16="http://schemas.microsoft.com/office/drawing/2014/main" val="1354656637"/>
                    </a:ext>
                  </a:extLst>
                </a:gridCol>
              </a:tblGrid>
              <a:tr h="4351337">
                <a:tc>
                  <a:txBody>
                    <a:bodyPr/>
                    <a:lstStyle/>
                    <a:p>
                      <a:pPr algn="ctr" fontAlgn="base">
                        <a:lnSpc>
                          <a:spcPct val="115000"/>
                        </a:lnSpc>
                      </a:pPr>
                      <a:r>
                        <a:rPr lang="vi-VN" sz="2800" b="1">
                          <a:effectLst/>
                          <a:latin typeface="Times New Roman" panose="02020603050405020304" pitchFamily="18" charset="0"/>
                          <a:ea typeface="Times New Roman" panose="02020603050405020304" pitchFamily="18" charset="0"/>
                          <a:cs typeface="Times New Roman" panose="02020603050405020304" pitchFamily="18" charset="0"/>
                        </a:rPr>
                        <a:t>10</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7146" marR="571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 Hình thức: </a:t>
                      </a:r>
                      <a:r>
                        <a:rPr lang="en-US" sz="2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Đảm bảo hình thức và dung lượng của đoạn văn (khoảng </a:t>
                      </a:r>
                      <a:r>
                        <a:rPr lang="vi-VN" sz="2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150</a:t>
                      </a:r>
                      <a:r>
                        <a:rPr lang="en-US" sz="2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chữ)</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pPr>
                      <a:r>
                        <a:rPr lang="en-US" sz="2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Nội dung: </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pPr>
                      <a:r>
                        <a:rPr lang="en-US" sz="2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Đề xuất những giải pháp để giúp người dân trong khu vực này phòng tránh tác hại của sóng thần. </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pPr>
                      <a:r>
                        <a:rPr lang="en-US" sz="2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Cần phải có hiểu biết về sóng thần (nguyên nhân sinh ra sóng thần, tác hại)</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pPr>
                      <a:r>
                        <a:rPr lang="en-US" sz="2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Tuyên truyền cho người dân cần nắm được các dấu hiệu khi sắp có sóng thần, phân biệt sóng thần với hiện tượng dông bão,…</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7146" marR="571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66989252"/>
                  </a:ext>
                </a:extLst>
              </a:tr>
            </a:tbl>
          </a:graphicData>
        </a:graphic>
      </p:graphicFrame>
    </p:spTree>
    <p:extLst>
      <p:ext uri="{BB962C8B-B14F-4D97-AF65-F5344CB8AC3E}">
        <p14:creationId xmlns:p14="http://schemas.microsoft.com/office/powerpoint/2010/main" val="133208361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ACE352B6-5705-F0BF-ADAC-159C7D3F8614}"/>
              </a:ext>
            </a:extLst>
          </p:cNvPr>
          <p:cNvGraphicFramePr>
            <a:graphicFrameLocks noGrp="1"/>
          </p:cNvGraphicFramePr>
          <p:nvPr>
            <p:extLst>
              <p:ext uri="{D42A27DB-BD31-4B8C-83A1-F6EECF244321}">
                <p14:modId xmlns:p14="http://schemas.microsoft.com/office/powerpoint/2010/main" val="309919530"/>
              </p:ext>
            </p:extLst>
          </p:nvPr>
        </p:nvGraphicFramePr>
        <p:xfrm>
          <a:off x="660399" y="631815"/>
          <a:ext cx="10858500" cy="5547360"/>
        </p:xfrm>
        <a:graphic>
          <a:graphicData uri="http://schemas.openxmlformats.org/drawingml/2006/table">
            <a:tbl>
              <a:tblPr firstRow="1" firstCol="1" bandRow="1"/>
              <a:tblGrid>
                <a:gridCol w="1477729">
                  <a:extLst>
                    <a:ext uri="{9D8B030D-6E8A-4147-A177-3AD203B41FA5}">
                      <a16:colId xmlns:a16="http://schemas.microsoft.com/office/drawing/2014/main" val="1908574611"/>
                    </a:ext>
                  </a:extLst>
                </a:gridCol>
                <a:gridCol w="9380771">
                  <a:extLst>
                    <a:ext uri="{9D8B030D-6E8A-4147-A177-3AD203B41FA5}">
                      <a16:colId xmlns:a16="http://schemas.microsoft.com/office/drawing/2014/main" val="1354656637"/>
                    </a:ext>
                  </a:extLst>
                </a:gridCol>
              </a:tblGrid>
              <a:tr h="4351337">
                <a:tc>
                  <a:txBody>
                    <a:bodyPr/>
                    <a:lstStyle/>
                    <a:p>
                      <a:pPr algn="ctr" fontAlgn="base">
                        <a:lnSpc>
                          <a:spcPct val="100000"/>
                        </a:lnSpc>
                      </a:pPr>
                      <a:r>
                        <a:rPr lang="vi-VN" sz="2800" b="1">
                          <a:effectLst/>
                          <a:latin typeface="Times New Roman" panose="02020603050405020304" pitchFamily="18" charset="0"/>
                          <a:ea typeface="Times New Roman" panose="02020603050405020304" pitchFamily="18" charset="0"/>
                          <a:cs typeface="Times New Roman" panose="02020603050405020304" pitchFamily="18" charset="0"/>
                        </a:rPr>
                        <a:t>10</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7146" marR="571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pPr>
                      <a:r>
                        <a:rPr lang="en-US" sz="2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Những khu vực có nguy cơ sóng thần xảy ra cần có những hệ thống cảnh báo để người dân nắm được; người dân cần trang bị các kĩ năng cơ bản để nhận biết và hành động khi có sóng thần.</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00000"/>
                        </a:lnSpc>
                      </a:pPr>
                      <a:r>
                        <a:rPr lang="en-US" sz="2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Khi tàu thuyền đang ở trên biển, nếu nhận được tin cảnh báo cần quay trở lại cảng nhanh chóng, hoặc di chuyển tàu thuyền đến những vùng nước sâu. Không ở lại trên tàu đang neo đậu.</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00000"/>
                        </a:lnSpc>
                      </a:pPr>
                      <a:r>
                        <a:rPr lang="en-US" sz="2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Một số biện pháp giảm bớt như xây dựng bức tường chắn sóng cao trước biển, trồng cây dọc bờ biển…</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00000"/>
                        </a:lnSpc>
                      </a:pPr>
                      <a:r>
                        <a:rPr lang="en-US" sz="2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Nếu đang ở trên bãi biển, cần quay vào khu vực an toàn một cách nhanh nhất, báo cho mọi người biết để sơ tán kịp thời.</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00000"/>
                        </a:lnSpc>
                      </a:pPr>
                      <a:r>
                        <a:rPr lang="en-US" sz="2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 Bài học nhận thức và hành động: </a:t>
                      </a:r>
                      <a:r>
                        <a:rPr lang="vi-VN" sz="2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Tìm hiểu các kiến thức về sóng thần và có ý thức tuyên truyền cho mọi người về cách phòng tránh sóng thần và các thảm họa tự nhiên.</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7146" marR="571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66989252"/>
                  </a:ext>
                </a:extLst>
              </a:tr>
            </a:tbl>
          </a:graphicData>
        </a:graphic>
      </p:graphicFrame>
    </p:spTree>
    <p:extLst>
      <p:ext uri="{BB962C8B-B14F-4D97-AF65-F5344CB8AC3E}">
        <p14:creationId xmlns:p14="http://schemas.microsoft.com/office/powerpoint/2010/main" val="16848149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E860BE9-7327-03EC-9C34-E2EB17A1A896}"/>
              </a:ext>
            </a:extLst>
          </p:cNvPr>
          <p:cNvSpPr txBox="1"/>
          <p:nvPr/>
        </p:nvSpPr>
        <p:spPr>
          <a:xfrm>
            <a:off x="660400" y="426735"/>
            <a:ext cx="10858500" cy="6004529"/>
          </a:xfrm>
          <a:prstGeom prst="rect">
            <a:avLst/>
          </a:prstGeom>
          <a:noFill/>
        </p:spPr>
        <p:txBody>
          <a:bodyPr wrap="square">
            <a:spAutoFit/>
          </a:bodyPr>
          <a:lstStyle/>
          <a:p>
            <a:pPr algn="just">
              <a:lnSpc>
                <a:spcPct val="115000"/>
              </a:lnSpc>
            </a:pPr>
            <a:r>
              <a:rPr lang="pt-BR" sz="2400" b="1">
                <a:solidFill>
                  <a:srgbClr val="FF0000"/>
                </a:solidFill>
                <a:effectLst/>
                <a:latin typeface="Times New Roman" panose="02020603050405020304" pitchFamily="18" charset="0"/>
                <a:ea typeface="Times New Roman" panose="02020603050405020304" pitchFamily="18" charset="0"/>
              </a:rPr>
              <a:t>3.2. Các dạng câu hỏi/yêu cầu về thể loại văn bản thông tin. </a:t>
            </a:r>
            <a:endParaRPr lang="en-US" sz="2400">
              <a:effectLst/>
              <a:latin typeface="Times New Roman" panose="02020603050405020304" pitchFamily="18" charset="0"/>
              <a:ea typeface="Times New Roman" panose="02020603050405020304" pitchFamily="18" charset="0"/>
            </a:endParaRPr>
          </a:p>
          <a:p>
            <a:pPr algn="just">
              <a:lnSpc>
                <a:spcPct val="115000"/>
              </a:lnSpc>
            </a:pPr>
            <a:r>
              <a:rPr lang="en-US" sz="2400" b="1">
                <a:effectLst/>
                <a:latin typeface="Times New Roman" panose="02020603050405020304" pitchFamily="18" charset="0"/>
                <a:ea typeface="Times New Roman" panose="02020603050405020304" pitchFamily="18" charset="0"/>
              </a:rPr>
              <a:t>a. Yêu cầu ở mức n</a:t>
            </a:r>
            <a:r>
              <a:rPr lang="vi-VN" sz="2400" b="1">
                <a:effectLst/>
                <a:latin typeface="Times New Roman" panose="02020603050405020304" pitchFamily="18" charset="0"/>
                <a:ea typeface="Times New Roman" panose="02020603050405020304" pitchFamily="18" charset="0"/>
              </a:rPr>
              <a:t>hận biết</a:t>
            </a:r>
            <a:endParaRPr lang="en-US" sz="2400">
              <a:effectLst/>
              <a:latin typeface="Times New Roman" panose="02020603050405020304" pitchFamily="18" charset="0"/>
              <a:ea typeface="Times New Roman" panose="02020603050405020304" pitchFamily="18" charset="0"/>
            </a:endParaRPr>
          </a:p>
          <a:p>
            <a:pPr algn="just">
              <a:lnSpc>
                <a:spcPct val="115000"/>
              </a:lnSpc>
            </a:pPr>
            <a:r>
              <a:rPr lang="en-US" sz="2400" b="1">
                <a:effectLst/>
                <a:latin typeface="Times New Roman" panose="02020603050405020304" pitchFamily="18" charset="0"/>
                <a:ea typeface="Calibri" panose="020F0502020204030204" pitchFamily="34" charset="0"/>
              </a:rPr>
              <a:t>-</a:t>
            </a:r>
            <a:r>
              <a:rPr lang="en-US" sz="2400">
                <a:effectLst/>
                <a:latin typeface="Times New Roman" panose="02020603050405020304" pitchFamily="18" charset="0"/>
                <a:ea typeface="Calibri" panose="020F0502020204030204" pitchFamily="34" charset="0"/>
              </a:rPr>
              <a:t> Nhận biết được </a:t>
            </a:r>
            <a:r>
              <a:rPr lang="en-US" sz="2400">
                <a:effectLst/>
                <a:latin typeface="Times New Roman" panose="02020603050405020304" pitchFamily="18" charset="0"/>
                <a:ea typeface="Times New Roman" panose="02020603050405020304" pitchFamily="18" charset="0"/>
              </a:rPr>
              <a:t>một số yếu tố hình thức </a:t>
            </a:r>
            <a:r>
              <a:rPr lang="it-IT" sz="2400">
                <a:effectLst/>
                <a:latin typeface="Times New Roman" panose="02020603050405020304" pitchFamily="18" charset="0"/>
                <a:ea typeface="Times New Roman" panose="02020603050405020304" pitchFamily="18" charset="0"/>
              </a:rPr>
              <a:t>của văn bản thông tin như phương thức biểu đạt, sa pô, nhan đề, phương tiện phi ngôn ngữ, đề mục, ...</a:t>
            </a:r>
            <a:endParaRPr lang="en-US" sz="2400">
              <a:effectLst/>
              <a:latin typeface="Times New Roman" panose="02020603050405020304" pitchFamily="18" charset="0"/>
              <a:ea typeface="Times New Roman" panose="02020603050405020304" pitchFamily="18" charset="0"/>
            </a:endParaRPr>
          </a:p>
          <a:p>
            <a:pPr algn="just">
              <a:lnSpc>
                <a:spcPct val="115000"/>
              </a:lnSpc>
            </a:pPr>
            <a:r>
              <a:rPr lang="en-US" sz="2400">
                <a:effectLst/>
                <a:latin typeface="Times New Roman" panose="02020603050405020304" pitchFamily="18" charset="0"/>
                <a:ea typeface="Times New Roman" panose="02020603050405020304" pitchFamily="18" charset="0"/>
              </a:rPr>
              <a:t>- Nhận biết được đối tượng thuyết minh, giải thích, thông tin chính của văn bản, từ ngữ, cách trình bày thông tin.</a:t>
            </a:r>
          </a:p>
          <a:p>
            <a:pPr>
              <a:lnSpc>
                <a:spcPct val="115000"/>
              </a:lnSpc>
            </a:pPr>
            <a:r>
              <a:rPr lang="en-US" sz="2400" b="1">
                <a:effectLst/>
                <a:latin typeface="Times New Roman" panose="02020603050405020304" pitchFamily="18" charset="0"/>
                <a:ea typeface="Times New Roman" panose="02020603050405020304" pitchFamily="18" charset="0"/>
              </a:rPr>
              <a:t>b. Yêu cầu ở mức thông</a:t>
            </a:r>
            <a:r>
              <a:rPr lang="vi-VN" sz="2400" b="1">
                <a:effectLst/>
                <a:latin typeface="Times New Roman" panose="02020603050405020304" pitchFamily="18" charset="0"/>
                <a:ea typeface="Times New Roman" panose="02020603050405020304" pitchFamily="18" charset="0"/>
              </a:rPr>
              <a:t> hiểu</a:t>
            </a:r>
            <a:endParaRPr lang="en-US" sz="2400">
              <a:effectLst/>
              <a:latin typeface="Times New Roman" panose="02020603050405020304" pitchFamily="18" charset="0"/>
              <a:ea typeface="Times New Roman" panose="02020603050405020304" pitchFamily="18" charset="0"/>
            </a:endParaRPr>
          </a:p>
          <a:p>
            <a:pPr>
              <a:lnSpc>
                <a:spcPct val="115000"/>
              </a:lnSpc>
            </a:pPr>
            <a:r>
              <a:rPr lang="en-US" sz="2400">
                <a:effectLst/>
                <a:latin typeface="Times New Roman" panose="02020603050405020304" pitchFamily="18" charset="0"/>
                <a:ea typeface="Calibri" panose="020F0502020204030204" pitchFamily="34" charset="0"/>
              </a:rPr>
              <a:t>- Hiểu được mục đích của văn bản.</a:t>
            </a:r>
            <a:endParaRPr lang="en-US" sz="2400">
              <a:effectLst/>
              <a:latin typeface="Times New Roman" panose="02020603050405020304" pitchFamily="18" charset="0"/>
              <a:ea typeface="Times New Roman" panose="02020603050405020304" pitchFamily="18" charset="0"/>
            </a:endParaRPr>
          </a:p>
          <a:p>
            <a:pPr algn="just">
              <a:lnSpc>
                <a:spcPct val="115000"/>
              </a:lnSpc>
            </a:pPr>
            <a:r>
              <a:rPr lang="en-US" sz="2400">
                <a:effectLst/>
                <a:latin typeface="Times New Roman" panose="02020603050405020304" pitchFamily="18" charset="0"/>
                <a:ea typeface="Calibri" panose="020F0502020204030204" pitchFamily="34" charset="0"/>
              </a:rPr>
              <a:t>- Nêu được tác dụng của sa pô,</a:t>
            </a:r>
            <a:r>
              <a:rPr lang="it-IT" sz="2400">
                <a:effectLst/>
                <a:latin typeface="Times New Roman" panose="02020603050405020304" pitchFamily="18" charset="0"/>
                <a:ea typeface="Times New Roman" panose="02020603050405020304" pitchFamily="18" charset="0"/>
              </a:rPr>
              <a:t> phương tiện phi ngôn ngữ, đề mục, cách trình bày, từ ngữ, cấu trúc văn bản ...</a:t>
            </a:r>
            <a:endParaRPr lang="en-US" sz="2400">
              <a:effectLst/>
              <a:latin typeface="Times New Roman" panose="02020603050405020304" pitchFamily="18" charset="0"/>
              <a:ea typeface="Times New Roman" panose="02020603050405020304" pitchFamily="18" charset="0"/>
            </a:endParaRPr>
          </a:p>
          <a:p>
            <a:pPr algn="just">
              <a:lnSpc>
                <a:spcPct val="115000"/>
              </a:lnSpc>
            </a:pPr>
            <a:r>
              <a:rPr lang="it-IT" sz="2400">
                <a:effectLst/>
                <a:latin typeface="Times New Roman" panose="02020603050405020304" pitchFamily="18" charset="0"/>
                <a:ea typeface="Times New Roman" panose="02020603050405020304" pitchFamily="18" charset="0"/>
              </a:rPr>
              <a:t>- Nắm được thông tin chi tiết của văn bản, tác dụng của các thông tin đó.</a:t>
            </a:r>
            <a:r>
              <a:rPr lang="it-IT" sz="2400">
                <a:effectLst/>
                <a:latin typeface="Times New Roman" panose="02020603050405020304" pitchFamily="18" charset="0"/>
                <a:ea typeface="Calibri" panose="020F0502020204030204" pitchFamily="34" charset="0"/>
              </a:rPr>
              <a:t> </a:t>
            </a:r>
            <a:endParaRPr lang="en-US" sz="2400">
              <a:effectLst/>
              <a:latin typeface="Times New Roman" panose="02020603050405020304" pitchFamily="18" charset="0"/>
              <a:ea typeface="Times New Roman" panose="02020603050405020304" pitchFamily="18" charset="0"/>
            </a:endParaRPr>
          </a:p>
          <a:p>
            <a:pPr>
              <a:lnSpc>
                <a:spcPct val="115000"/>
              </a:lnSpc>
            </a:pPr>
            <a:r>
              <a:rPr lang="en-US" sz="2400" b="1">
                <a:effectLst/>
                <a:latin typeface="Times New Roman" panose="02020603050405020304" pitchFamily="18" charset="0"/>
                <a:ea typeface="Times New Roman" panose="02020603050405020304" pitchFamily="18" charset="0"/>
              </a:rPr>
              <a:t>c. Yêu cầu ở mức v</a:t>
            </a:r>
            <a:r>
              <a:rPr lang="vi-VN" sz="2400" b="1">
                <a:effectLst/>
                <a:latin typeface="Times New Roman" panose="02020603050405020304" pitchFamily="18" charset="0"/>
                <a:ea typeface="Times New Roman" panose="02020603050405020304" pitchFamily="18" charset="0"/>
              </a:rPr>
              <a:t>ận dụng</a:t>
            </a:r>
            <a:endParaRPr lang="en-US" sz="2400">
              <a:effectLst/>
              <a:latin typeface="Times New Roman" panose="02020603050405020304" pitchFamily="18" charset="0"/>
              <a:ea typeface="Times New Roman" panose="02020603050405020304" pitchFamily="18" charset="0"/>
            </a:endParaRPr>
          </a:p>
          <a:p>
            <a:pPr algn="just">
              <a:lnSpc>
                <a:spcPct val="115000"/>
              </a:lnSpc>
            </a:pPr>
            <a:r>
              <a:rPr lang="en-US" sz="2400">
                <a:effectLst/>
                <a:latin typeface="Times New Roman" panose="02020603050405020304" pitchFamily="18" charset="0"/>
                <a:ea typeface="SimSun" panose="02010600030101010101" pitchFamily="2" charset="-122"/>
              </a:rPr>
              <a:t>Liên hệ văn bản với các vấn đề của xã hội: cách nghĩ, các giải pháp, ứng xử, thông điệp, …</a:t>
            </a:r>
            <a:endParaRPr lang="en-US" sz="240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270154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wipe(down)">
                                      <p:cBhvr>
                                        <p:cTn id="7" dur="500"/>
                                        <p:tgtEl>
                                          <p:spTgt spid="3">
                                            <p:txEl>
                                              <p:pRg st="2" end="2"/>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wipe(down)">
                                      <p:cBhvr>
                                        <p:cTn id="10" dur="500"/>
                                        <p:tgtEl>
                                          <p:spTgt spid="3">
                                            <p:txEl>
                                              <p:pRg st="3" end="3"/>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wipe(down)">
                                      <p:cBhvr>
                                        <p:cTn id="15" dur="500"/>
                                        <p:tgtEl>
                                          <p:spTgt spid="3">
                                            <p:txEl>
                                              <p:pRg st="4" end="4"/>
                                            </p:txEl>
                                          </p:spTgt>
                                        </p:tgtEl>
                                      </p:cBhvr>
                                    </p:animEffect>
                                  </p:childTnLst>
                                </p:cTn>
                              </p:par>
                              <p:par>
                                <p:cTn id="16" presetID="22" presetClass="entr" presetSubtype="4" fill="hold" nodeType="withEffect">
                                  <p:stCondLst>
                                    <p:cond delay="0"/>
                                  </p:stCondLst>
                                  <p:childTnLst>
                                    <p:set>
                                      <p:cBhvr>
                                        <p:cTn id="17" dur="1" fill="hold">
                                          <p:stCondLst>
                                            <p:cond delay="0"/>
                                          </p:stCondLst>
                                        </p:cTn>
                                        <p:tgtEl>
                                          <p:spTgt spid="3">
                                            <p:txEl>
                                              <p:pRg st="5" end="5"/>
                                            </p:txEl>
                                          </p:spTgt>
                                        </p:tgtEl>
                                        <p:attrNameLst>
                                          <p:attrName>style.visibility</p:attrName>
                                        </p:attrNameLst>
                                      </p:cBhvr>
                                      <p:to>
                                        <p:strVal val="visible"/>
                                      </p:to>
                                    </p:set>
                                    <p:animEffect transition="in" filter="wipe(down)">
                                      <p:cBhvr>
                                        <p:cTn id="18" dur="500"/>
                                        <p:tgtEl>
                                          <p:spTgt spid="3">
                                            <p:txEl>
                                              <p:pRg st="5" end="5"/>
                                            </p:txEl>
                                          </p:spTgt>
                                        </p:tgtEl>
                                      </p:cBhvr>
                                    </p:animEffect>
                                  </p:childTnLst>
                                </p:cTn>
                              </p:par>
                              <p:par>
                                <p:cTn id="19" presetID="22" presetClass="entr" presetSubtype="4"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animEffect transition="in" filter="wipe(down)">
                                      <p:cBhvr>
                                        <p:cTn id="21" dur="500"/>
                                        <p:tgtEl>
                                          <p:spTgt spid="3">
                                            <p:txEl>
                                              <p:pRg st="6" end="6"/>
                                            </p:txEl>
                                          </p:spTgt>
                                        </p:tgtEl>
                                      </p:cBhvr>
                                    </p:animEffect>
                                  </p:childTnLst>
                                </p:cTn>
                              </p:par>
                              <p:par>
                                <p:cTn id="22" presetID="22" presetClass="entr" presetSubtype="4" fill="hold" nodeType="withEffect">
                                  <p:stCondLst>
                                    <p:cond delay="0"/>
                                  </p:stCondLst>
                                  <p:childTnLst>
                                    <p:set>
                                      <p:cBhvr>
                                        <p:cTn id="23" dur="1" fill="hold">
                                          <p:stCondLst>
                                            <p:cond delay="0"/>
                                          </p:stCondLst>
                                        </p:cTn>
                                        <p:tgtEl>
                                          <p:spTgt spid="3">
                                            <p:txEl>
                                              <p:pRg st="7" end="7"/>
                                            </p:txEl>
                                          </p:spTgt>
                                        </p:tgtEl>
                                        <p:attrNameLst>
                                          <p:attrName>style.visibility</p:attrName>
                                        </p:attrNameLst>
                                      </p:cBhvr>
                                      <p:to>
                                        <p:strVal val="visible"/>
                                      </p:to>
                                    </p:set>
                                    <p:animEffect transition="in" filter="wipe(down)">
                                      <p:cBhvr>
                                        <p:cTn id="24" dur="500"/>
                                        <p:tgtEl>
                                          <p:spTgt spid="3">
                                            <p:txEl>
                                              <p:pRg st="7" end="7"/>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animEffect transition="in" filter="wipe(down)">
                                      <p:cBhvr>
                                        <p:cTn id="29" dur="500"/>
                                        <p:tgtEl>
                                          <p:spTgt spid="3">
                                            <p:txEl>
                                              <p:pRg st="8" end="8"/>
                                            </p:txEl>
                                          </p:spTgt>
                                        </p:tgtEl>
                                      </p:cBhvr>
                                    </p:animEffect>
                                  </p:childTnLst>
                                </p:cTn>
                              </p:par>
                              <p:par>
                                <p:cTn id="30" presetID="22" presetClass="entr" presetSubtype="4" fill="hold" nodeType="withEffect">
                                  <p:stCondLst>
                                    <p:cond delay="0"/>
                                  </p:stCondLst>
                                  <p:childTnLst>
                                    <p:set>
                                      <p:cBhvr>
                                        <p:cTn id="31" dur="1" fill="hold">
                                          <p:stCondLst>
                                            <p:cond delay="0"/>
                                          </p:stCondLst>
                                        </p:cTn>
                                        <p:tgtEl>
                                          <p:spTgt spid="3">
                                            <p:txEl>
                                              <p:pRg st="9" end="9"/>
                                            </p:txEl>
                                          </p:spTgt>
                                        </p:tgtEl>
                                        <p:attrNameLst>
                                          <p:attrName>style.visibility</p:attrName>
                                        </p:attrNameLst>
                                      </p:cBhvr>
                                      <p:to>
                                        <p:strVal val="visible"/>
                                      </p:to>
                                    </p:set>
                                    <p:animEffect transition="in" filter="wipe(down)">
                                      <p:cBhvr>
                                        <p:cTn id="32"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180755B-83B5-7306-B2E0-792ED4B8C12B}"/>
              </a:ext>
            </a:extLst>
          </p:cNvPr>
          <p:cNvSpPr txBox="1"/>
          <p:nvPr/>
        </p:nvSpPr>
        <p:spPr>
          <a:xfrm>
            <a:off x="660400" y="407532"/>
            <a:ext cx="10858500" cy="5711820"/>
          </a:xfrm>
          <a:prstGeom prst="rect">
            <a:avLst/>
          </a:prstGeom>
          <a:noFill/>
        </p:spPr>
        <p:txBody>
          <a:bodyPr wrap="square">
            <a:spAutoFit/>
          </a:bodyPr>
          <a:lstStyle/>
          <a:p>
            <a:pPr algn="ctr"/>
            <a:r>
              <a:rPr lang="en-US" sz="2800" b="1">
                <a:solidFill>
                  <a:srgbClr val="FF0000"/>
                </a:solidFill>
                <a:effectLst/>
                <a:latin typeface="Times New Roman" panose="02020603050405020304" pitchFamily="18" charset="0"/>
                <a:ea typeface="Times New Roman" panose="02020603050405020304" pitchFamily="18" charset="0"/>
              </a:rPr>
              <a:t>ĐỀ SỐ 6</a:t>
            </a:r>
            <a:endParaRPr lang="en-US" sz="2800">
              <a:effectLst/>
              <a:latin typeface="Times New Roman" panose="02020603050405020304" pitchFamily="18" charset="0"/>
              <a:ea typeface="Times New Roman" panose="02020603050405020304" pitchFamily="18" charset="0"/>
            </a:endParaRPr>
          </a:p>
          <a:p>
            <a:pPr indent="215900" algn="just">
              <a:spcAft>
                <a:spcPts val="200"/>
              </a:spcAft>
            </a:pPr>
            <a:r>
              <a:rPr lang="en-US" sz="2800" b="1">
                <a:effectLst/>
                <a:latin typeface="Times New Roman" panose="02020603050405020304" pitchFamily="18" charset="0"/>
                <a:ea typeface="Times New Roman" panose="02020603050405020304" pitchFamily="18" charset="0"/>
                <a:cs typeface="Times New Roman" panose="02020603050405020304" pitchFamily="18" charset="0"/>
              </a:rPr>
              <a:t>Đọc văn bản sau và trả lời câu hỏi</a:t>
            </a:r>
            <a:endParaRPr lang="en-US" sz="2800">
              <a:effectLst/>
              <a:latin typeface="Calibri" panose="020F0502020204030204" pitchFamily="34" charset="0"/>
              <a:ea typeface="Times New Roman" panose="02020603050405020304" pitchFamily="18" charset="0"/>
              <a:cs typeface="Times New Roman" panose="02020603050405020304" pitchFamily="18" charset="0"/>
            </a:endParaRPr>
          </a:p>
          <a:p>
            <a:pPr indent="215900" algn="just">
              <a:spcAft>
                <a:spcPts val="200"/>
              </a:spcAft>
            </a:pPr>
            <a:r>
              <a:rPr lang="en-US" sz="2800" b="1">
                <a:effectLst/>
                <a:latin typeface="Times New Roman" panose="02020603050405020304" pitchFamily="18" charset="0"/>
                <a:ea typeface="Times New Roman" panose="02020603050405020304" pitchFamily="18" charset="0"/>
                <a:cs typeface="Times New Roman" panose="02020603050405020304" pitchFamily="18" charset="0"/>
              </a:rPr>
              <a:t>          NHẬT THỰC VÀ NGUYỆT THỰC KHÁC NHAU NHƯ THẾ NÀO?</a:t>
            </a:r>
            <a:endParaRPr lang="en-US" sz="2800">
              <a:effectLst/>
              <a:latin typeface="Calibri" panose="020F0502020204030204" pitchFamily="34" charset="0"/>
              <a:ea typeface="Times New Roman" panose="02020603050405020304" pitchFamily="18" charset="0"/>
              <a:cs typeface="Times New Roman" panose="02020603050405020304" pitchFamily="18" charset="0"/>
            </a:endParaRPr>
          </a:p>
          <a:p>
            <a:pPr indent="215900" algn="just">
              <a:spcAft>
                <a:spcPts val="2900"/>
              </a:spcAft>
            </a:pPr>
            <a:r>
              <a:rPr lang="en-US" sz="2800" b="0">
                <a:solidFill>
                  <a:srgbClr val="CA2027"/>
                </a:solidFill>
                <a:effectLst/>
                <a:latin typeface="Times New Roman" panose="02020603050405020304" pitchFamily="18" charset="0"/>
                <a:ea typeface="Times New Roman" panose="02020603050405020304" pitchFamily="18" charset="0"/>
              </a:rPr>
              <a:t>Nhật thực và nguyệt thực là những hiện tượng tự nhiên rất thú vị. Tuy nhiên, không phải ai cũng biết về hai hiện tượng này và sự khác nhau giữa chúng.[…]</a:t>
            </a:r>
            <a:endParaRPr lang="en-US" sz="2800" b="1">
              <a:solidFill>
                <a:srgbClr val="CA2027"/>
              </a:solidFill>
              <a:effectLst/>
              <a:latin typeface="Times New Roman" panose="02020603050405020304" pitchFamily="18" charset="0"/>
              <a:ea typeface="Times New Roman" panose="02020603050405020304" pitchFamily="18" charset="0"/>
            </a:endParaRPr>
          </a:p>
          <a:p>
            <a:pPr indent="215900" algn="just">
              <a:spcAft>
                <a:spcPts val="200"/>
              </a:spcAft>
            </a:pPr>
            <a:r>
              <a:rPr lang="en-US" sz="2800" b="1">
                <a:effectLst/>
                <a:latin typeface="Times New Roman" panose="02020603050405020304" pitchFamily="18" charset="0"/>
                <a:ea typeface="Times New Roman" panose="02020603050405020304" pitchFamily="18" charset="0"/>
                <a:cs typeface="Times New Roman" panose="02020603050405020304" pitchFamily="18" charset="0"/>
              </a:rPr>
              <a:t>Hiện tượng nhật thực và nguyệt thực diễn ra khi nào?</a:t>
            </a:r>
            <a:endParaRPr lang="en-US" sz="2800">
              <a:effectLst/>
              <a:latin typeface="Calibri" panose="020F0502020204030204" pitchFamily="34" charset="0"/>
              <a:ea typeface="Times New Roman" panose="02020603050405020304" pitchFamily="18" charset="0"/>
              <a:cs typeface="Times New Roman" panose="02020603050405020304" pitchFamily="18" charset="0"/>
            </a:endParaRPr>
          </a:p>
          <a:p>
            <a:pPr indent="215900" algn="just">
              <a:spcAft>
                <a:spcPts val="200"/>
              </a:spcAft>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Nhật thực và nguyệt thực là hai hiện tượng thiên văn xảy ra khi Trái Đất, Mặt Trăng và Mặt Trời nằm trên cùng một mặt phẳng và thẳng hàng với nhau. Tuy nhiên, vị trí của chúng có sự thay đổi thứ tự nên mới tạo ra hai hiện tượng trên. Vậy hai hiện tượng ấy xảy ra khi nào?</a:t>
            </a:r>
            <a:endParaRPr lang="en-US" sz="280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9120069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C9B30A1-6710-F9B8-3DA9-4D37EBC49A67}"/>
              </a:ext>
            </a:extLst>
          </p:cNvPr>
          <p:cNvSpPr txBox="1"/>
          <p:nvPr/>
        </p:nvSpPr>
        <p:spPr>
          <a:xfrm>
            <a:off x="660400" y="164837"/>
            <a:ext cx="10858500" cy="6528326"/>
          </a:xfrm>
          <a:prstGeom prst="rect">
            <a:avLst/>
          </a:prstGeom>
          <a:noFill/>
        </p:spPr>
        <p:txBody>
          <a:bodyPr wrap="square">
            <a:spAutoFit/>
          </a:bodyPr>
          <a:lstStyle/>
          <a:p>
            <a:pPr indent="215900" algn="just">
              <a:lnSpc>
                <a:spcPct val="115000"/>
              </a:lnSpc>
              <a:spcAft>
                <a:spcPts val="200"/>
              </a:spcAft>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 Hiện tượng nhật thực xảy ra khi Mặt Trăng, Mặt Trời và Trái Đất cùng nằm trên một mặt phẳng, thẳng hàng hoặc gần thẳng hàng với nhau. Lúc này, Mặt Trăng sẽ ở giữa Trái Đất và Mặt Trời. Vì nằm giữa nên Mặt Trăng sẽ che phủ toàn bộ hoặc một phần ánh sáng của Mặt Trời chiếu lên Trái Đất, dẫn đến hiện tượng trời tối giữa ban ngày (còn gọi là nhật thực).</a:t>
            </a:r>
            <a:endParaRPr lang="en-US" sz="2800">
              <a:effectLst/>
              <a:latin typeface="Calibri" panose="020F0502020204030204" pitchFamily="34" charset="0"/>
              <a:ea typeface="Times New Roman" panose="02020603050405020304" pitchFamily="18" charset="0"/>
              <a:cs typeface="Times New Roman" panose="02020603050405020304" pitchFamily="18" charset="0"/>
            </a:endParaRPr>
          </a:p>
          <a:p>
            <a:pPr indent="215900" algn="just">
              <a:lnSpc>
                <a:spcPct val="115000"/>
              </a:lnSpc>
              <a:spcAft>
                <a:spcPts val="200"/>
              </a:spcAft>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 Hiện tượng nguyệt thực</a:t>
            </a:r>
            <a:r>
              <a:rPr lang="en-US" sz="2800" b="1">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xảy ra khi Mặt Trời, Mặt Trăng và Trái Đất nằm trên một mặt phẳng đồng thời thẳng hàng với nhau. Tuy nhiên, khác với hiện tượng nhật thực, lúc này vị trí của Trái Đất và Mặt Trăng hoán đổi cho nhau, tức là Trái Đất nằm giữa Mặt Trời và Mặt Trăng. Thông thường, chúng ta có thể nhìn thấy Mặt Trăng là nhờ ánh sáng của Mặt Trời chiếu lên nó. Chính vì vậy, khi Trái Đất nằm giữa sẽ che khuất hoàn toàn ánh sáng cùa Mặt Trời chiếu lên Mặt Trăng, do đó làm xuất hiện nguyệt thực (dân gian còn gọi là hiện tượng “gấu ăn Mặt Trăng”).</a:t>
            </a:r>
            <a:endParaRPr lang="en-US" sz="280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5029118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4B5DC2C-BA68-0B4B-E048-2057CD823DFD}"/>
              </a:ext>
            </a:extLst>
          </p:cNvPr>
          <p:cNvPicPr>
            <a:picLocks noChangeAspect="1"/>
          </p:cNvPicPr>
          <p:nvPr/>
        </p:nvPicPr>
        <p:blipFill>
          <a:blip r:embed="rId2"/>
          <a:stretch>
            <a:fillRect/>
          </a:stretch>
        </p:blipFill>
        <p:spPr>
          <a:xfrm>
            <a:off x="2103999" y="365914"/>
            <a:ext cx="7364569" cy="2038073"/>
          </a:xfrm>
          <a:prstGeom prst="rect">
            <a:avLst/>
          </a:prstGeom>
        </p:spPr>
      </p:pic>
      <p:pic>
        <p:nvPicPr>
          <p:cNvPr id="3" name="Picutre 88">
            <a:extLst>
              <a:ext uri="{FF2B5EF4-FFF2-40B4-BE49-F238E27FC236}">
                <a16:creationId xmlns:a16="http://schemas.microsoft.com/office/drawing/2014/main" id="{E294BE11-AC7A-EC06-BE5C-32D0487F31E3}"/>
              </a:ext>
            </a:extLst>
          </p:cNvPr>
          <p:cNvPicPr/>
          <p:nvPr/>
        </p:nvPicPr>
        <p:blipFill>
          <a:blip r:embed="rId3"/>
          <a:stretch/>
        </p:blipFill>
        <p:spPr>
          <a:xfrm>
            <a:off x="2103999" y="2754253"/>
            <a:ext cx="7364569" cy="2038073"/>
          </a:xfrm>
          <a:prstGeom prst="rect">
            <a:avLst/>
          </a:prstGeom>
        </p:spPr>
      </p:pic>
      <p:sp>
        <p:nvSpPr>
          <p:cNvPr id="5" name="TextBox 4">
            <a:extLst>
              <a:ext uri="{FF2B5EF4-FFF2-40B4-BE49-F238E27FC236}">
                <a16:creationId xmlns:a16="http://schemas.microsoft.com/office/drawing/2014/main" id="{5BB3C6BB-03A5-69EB-A55A-7BA79B218FFE}"/>
              </a:ext>
            </a:extLst>
          </p:cNvPr>
          <p:cNvSpPr txBox="1"/>
          <p:nvPr/>
        </p:nvSpPr>
        <p:spPr>
          <a:xfrm>
            <a:off x="660399" y="5142592"/>
            <a:ext cx="10858500" cy="1365310"/>
          </a:xfrm>
          <a:prstGeom prst="rect">
            <a:avLst/>
          </a:prstGeom>
          <a:noFill/>
        </p:spPr>
        <p:txBody>
          <a:bodyPr wrap="square">
            <a:spAutoFit/>
          </a:bodyPr>
          <a:lstStyle/>
          <a:p>
            <a:pPr indent="254000" algn="ctr">
              <a:lnSpc>
                <a:spcPct val="115000"/>
              </a:lnSpc>
              <a:spcAft>
                <a:spcPts val="200"/>
              </a:spcAft>
            </a:pPr>
            <a:r>
              <a:rPr lang="en-US" sz="2400" i="1">
                <a:effectLst/>
                <a:latin typeface="Times New Roman" panose="02020603050405020304" pitchFamily="18" charset="0"/>
                <a:ea typeface="Times New Roman" panose="02020603050405020304" pitchFamily="18" charset="0"/>
                <a:cs typeface="Times New Roman" panose="02020603050405020304" pitchFamily="18" charset="0"/>
              </a:rPr>
              <a:t>Sơ đồ mô tả vị trí của Mặt Trời, Trái Đất và Mặt Trăng khi xảy ra nguyệt thực</a:t>
            </a:r>
            <a:endParaRPr lang="en-US" sz="2400">
              <a:effectLst/>
              <a:latin typeface="Calibri" panose="020F0502020204030204" pitchFamily="34" charset="0"/>
              <a:ea typeface="Times New Roman" panose="02020603050405020304" pitchFamily="18" charset="0"/>
              <a:cs typeface="Times New Roman" panose="02020603050405020304" pitchFamily="18" charset="0"/>
            </a:endParaRPr>
          </a:p>
          <a:p>
            <a:pPr indent="254000" algn="ctr">
              <a:lnSpc>
                <a:spcPct val="115000"/>
              </a:lnSpc>
              <a:spcAft>
                <a:spcPts val="200"/>
              </a:spcAft>
            </a:pPr>
            <a:r>
              <a:rPr lang="en-US" sz="2400" i="1">
                <a:effectLst/>
                <a:latin typeface="Times New Roman" panose="02020603050405020304" pitchFamily="18" charset="0"/>
                <a:ea typeface="Times New Roman" panose="02020603050405020304" pitchFamily="18" charset="0"/>
                <a:cs typeface="Times New Roman" panose="02020603050405020304" pitchFamily="18" charset="0"/>
              </a:rPr>
              <a:t>và nhật thực</a:t>
            </a:r>
            <a:r>
              <a:rPr lang="en-US" sz="240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a:effectLst/>
                <a:latin typeface="Times New Roman" panose="02020603050405020304" pitchFamily="18" charset="0"/>
                <a:ea typeface="Times New Roman" panose="02020603050405020304" pitchFamily="18" charset="0"/>
                <a:cs typeface="Times New Roman" panose="02020603050405020304" pitchFamily="18" charset="0"/>
              </a:rPr>
              <a:t>(Nhà xuất bàn Giáo dục Việt Nam)</a:t>
            </a:r>
            <a:endParaRPr lang="en-US" sz="240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2994529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5F3B4F3-5600-3F18-1B8E-BA9911F25F28}"/>
              </a:ext>
            </a:extLst>
          </p:cNvPr>
          <p:cNvSpPr txBox="1"/>
          <p:nvPr/>
        </p:nvSpPr>
        <p:spPr>
          <a:xfrm>
            <a:off x="660400" y="749101"/>
            <a:ext cx="10858500" cy="5689571"/>
          </a:xfrm>
          <a:prstGeom prst="rect">
            <a:avLst/>
          </a:prstGeom>
          <a:noFill/>
        </p:spPr>
        <p:txBody>
          <a:bodyPr wrap="square">
            <a:spAutoFit/>
          </a:bodyPr>
          <a:lstStyle/>
          <a:p>
            <a:pPr indent="254000" algn="just">
              <a:lnSpc>
                <a:spcPct val="115000"/>
              </a:lnSpc>
              <a:spcAft>
                <a:spcPts val="200"/>
              </a:spcAft>
            </a:pPr>
            <a:r>
              <a:rPr lang="en-US" sz="2400" b="1">
                <a:effectLst/>
                <a:latin typeface="Times New Roman" panose="02020603050405020304" pitchFamily="18" charset="0"/>
                <a:ea typeface="Times New Roman" panose="02020603050405020304" pitchFamily="18" charset="0"/>
                <a:cs typeface="Times New Roman" panose="02020603050405020304" pitchFamily="18" charset="0"/>
              </a:rPr>
              <a:t>Nhật thực và nguyệt thực xuất hiện bao nhiêu lần trong năm?</a:t>
            </a:r>
            <a:endParaRPr lang="en-US" sz="2400">
              <a:effectLst/>
              <a:latin typeface="Calibri" panose="020F0502020204030204" pitchFamily="34" charset="0"/>
              <a:ea typeface="Times New Roman" panose="02020603050405020304" pitchFamily="18" charset="0"/>
              <a:cs typeface="Times New Roman" panose="02020603050405020304" pitchFamily="18" charset="0"/>
            </a:endParaRPr>
          </a:p>
          <a:p>
            <a:pPr indent="203200" algn="just">
              <a:lnSpc>
                <a:spcPct val="115000"/>
              </a:lnSpc>
              <a:spcAft>
                <a:spcPts val="200"/>
              </a:spcAft>
            </a:pPr>
            <a:r>
              <a:rPr lang="en-US" sz="2400">
                <a:effectLst/>
                <a:latin typeface="Times New Roman" panose="02020603050405020304" pitchFamily="18" charset="0"/>
                <a:ea typeface="Times New Roman" panose="02020603050405020304" pitchFamily="18" charset="0"/>
                <a:cs typeface="Times New Roman" panose="02020603050405020304" pitchFamily="18" charset="0"/>
              </a:rPr>
              <a:t>Hiện tượng nhật thực thường sẽ xảy ra ít nhất hai lần và nhiều nhất là năm lần trong một năm. Trong khi đó, nguyệt thực</a:t>
            </a:r>
            <a:r>
              <a:rPr lang="en-US" sz="2400" b="1">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a:effectLst/>
                <a:latin typeface="Times New Roman" panose="02020603050405020304" pitchFamily="18" charset="0"/>
                <a:ea typeface="Times New Roman" panose="02020603050405020304" pitchFamily="18" charset="0"/>
                <a:cs typeface="Times New Roman" panose="02020603050405020304" pitchFamily="18" charset="0"/>
              </a:rPr>
              <a:t>chỉ xảy ra khoảng một đến hai lần trong năm, trong vòng năm năm sẽ có một năm không xảy ra hiện tượng nguyệt thực. Lịch sử thiên văn học thế giới ghi nhận chưa có năm nào xảy ra tám lần nhật thực và nguyệt thực.</a:t>
            </a:r>
            <a:endParaRPr lang="en-US" sz="2400">
              <a:effectLst/>
              <a:latin typeface="Calibri" panose="020F0502020204030204" pitchFamily="34" charset="0"/>
              <a:ea typeface="Times New Roman" panose="02020603050405020304" pitchFamily="18" charset="0"/>
              <a:cs typeface="Times New Roman" panose="02020603050405020304" pitchFamily="18" charset="0"/>
            </a:endParaRPr>
          </a:p>
          <a:p>
            <a:pPr indent="203200" algn="just">
              <a:lnSpc>
                <a:spcPct val="115000"/>
              </a:lnSpc>
              <a:spcAft>
                <a:spcPts val="200"/>
              </a:spcAft>
            </a:pPr>
            <a:r>
              <a:rPr lang="en-US" sz="2400">
                <a:effectLst/>
                <a:latin typeface="Times New Roman" panose="02020603050405020304" pitchFamily="18" charset="0"/>
                <a:ea typeface="Times New Roman" panose="02020603050405020304" pitchFamily="18" charset="0"/>
                <a:cs typeface="Times New Roman" panose="02020603050405020304" pitchFamily="18" charset="0"/>
              </a:rPr>
              <a:t>Nguyệt thực</a:t>
            </a:r>
            <a:r>
              <a:rPr lang="en-US" sz="2400" b="1">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a:effectLst/>
                <a:latin typeface="Times New Roman" panose="02020603050405020304" pitchFamily="18" charset="0"/>
                <a:ea typeface="Times New Roman" panose="02020603050405020304" pitchFamily="18" charset="0"/>
                <a:cs typeface="Times New Roman" panose="02020603050405020304" pitchFamily="18" charset="0"/>
              </a:rPr>
              <a:t>ít khi xuất hiện nhưng lại dễ dàng quan sát hơn vì có một nửa trên Trái Đất có thể nhìn thấy nguyệt thực. Trong khi đó nhật thực</a:t>
            </a:r>
            <a:r>
              <a:rPr lang="en-US" sz="2400" b="1">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a:effectLst/>
                <a:latin typeface="Times New Roman" panose="02020603050405020304" pitchFamily="18" charset="0"/>
                <a:ea typeface="Times New Roman" panose="02020603050405020304" pitchFamily="18" charset="0"/>
                <a:cs typeface="Times New Roman" panose="02020603050405020304" pitchFamily="18" charset="0"/>
              </a:rPr>
              <a:t>chỉ xảy ra ở một phạm vi hẹp nên rất hiếm khi được nhìn thấy hiện tượng này. Thậm chí, có những nơi trên Trái Đất đến hai trăm - ba trăm năm mới được nhìn thấy hiện tượng nhật thực toàn phần.</a:t>
            </a:r>
            <a:endParaRPr lang="en-US" sz="2400">
              <a:effectLst/>
              <a:latin typeface="Calibri" panose="020F0502020204030204" pitchFamily="34" charset="0"/>
              <a:ea typeface="Times New Roman" panose="02020603050405020304" pitchFamily="18" charset="0"/>
              <a:cs typeface="Times New Roman" panose="02020603050405020304" pitchFamily="18" charset="0"/>
            </a:endParaRPr>
          </a:p>
          <a:p>
            <a:pPr indent="203200" algn="just">
              <a:lnSpc>
                <a:spcPct val="115000"/>
              </a:lnSpc>
              <a:spcAft>
                <a:spcPts val="200"/>
              </a:spcAft>
            </a:pPr>
            <a:r>
              <a:rPr lang="en-US" sz="24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a:effectLst/>
              <a:latin typeface="Calibri" panose="020F0502020204030204" pitchFamily="34" charset="0"/>
              <a:ea typeface="Times New Roman" panose="02020603050405020304" pitchFamily="18" charset="0"/>
              <a:cs typeface="Times New Roman" panose="02020603050405020304" pitchFamily="18" charset="0"/>
            </a:endParaRPr>
          </a:p>
          <a:p>
            <a:pPr indent="254000" algn="r">
              <a:lnSpc>
                <a:spcPct val="115000"/>
              </a:lnSpc>
              <a:spcAft>
                <a:spcPts val="200"/>
              </a:spcAft>
            </a:pPr>
            <a:r>
              <a:rPr lang="en-US" sz="2400">
                <a:effectLst/>
                <a:latin typeface="Times New Roman" panose="02020603050405020304" pitchFamily="18" charset="0"/>
                <a:ea typeface="Times New Roman" panose="02020603050405020304" pitchFamily="18" charset="0"/>
                <a:cs typeface="Times New Roman" panose="02020603050405020304" pitchFamily="18" charset="0"/>
              </a:rPr>
              <a:t>(Theo </a:t>
            </a:r>
            <a:r>
              <a:rPr lang="en-US" sz="2400" i="1">
                <a:effectLst/>
                <a:latin typeface="Times New Roman" panose="02020603050405020304" pitchFamily="18" charset="0"/>
                <a:ea typeface="Times New Roman" panose="02020603050405020304" pitchFamily="18" charset="0"/>
                <a:cs typeface="Times New Roman" panose="02020603050405020304" pitchFamily="18" charset="0"/>
              </a:rPr>
              <a:t>Nhật thực và nguyệt thực khác nhau như thế nào?, </a:t>
            </a:r>
            <a:r>
              <a:rPr lang="en-US" sz="2400" u="none" strike="noStrike">
                <a:effectLst/>
                <a:latin typeface="Times New Roman" panose="02020603050405020304" pitchFamily="18" charset="0"/>
                <a:ea typeface="Times New Roman" panose="02020603050405020304" pitchFamily="18" charset="0"/>
                <a:cs typeface="Times New Roman" panose="02020603050405020304" pitchFamily="18" charset="0"/>
                <a:hlinkClick r:id="rId2"/>
              </a:rPr>
              <a:t>https://24hthongtin.com</a:t>
            </a:r>
            <a:r>
              <a:rPr lang="en-US" sz="2400">
                <a:effectLst/>
                <a:latin typeface="Times New Roman" panose="02020603050405020304" pitchFamily="18" charset="0"/>
                <a:ea typeface="Times New Roman" panose="02020603050405020304" pitchFamily="18" charset="0"/>
                <a:cs typeface="Times New Roman" panose="02020603050405020304" pitchFamily="18" charset="0"/>
              </a:rPr>
              <a:t>, ngày 17/3/2022)</a:t>
            </a:r>
            <a:endParaRPr lang="en-US" sz="240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5084264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05B358A-53BD-8FA6-4EBD-0D57DD1DE4AA}"/>
              </a:ext>
            </a:extLst>
          </p:cNvPr>
          <p:cNvSpPr txBox="1"/>
          <p:nvPr/>
        </p:nvSpPr>
        <p:spPr>
          <a:xfrm>
            <a:off x="666750" y="429589"/>
            <a:ext cx="10858500" cy="5998822"/>
          </a:xfrm>
          <a:prstGeom prst="rect">
            <a:avLst/>
          </a:prstGeom>
          <a:noFill/>
        </p:spPr>
        <p:txBody>
          <a:bodyPr wrap="square">
            <a:spAutoFit/>
          </a:bodyPr>
          <a:lstStyle/>
          <a:p>
            <a:pPr>
              <a:lnSpc>
                <a:spcPct val="115000"/>
              </a:lnSpc>
            </a:pPr>
            <a:r>
              <a:rPr lang="en-US" sz="2800" b="1">
                <a:effectLst/>
                <a:latin typeface="Times New Roman" panose="02020603050405020304" pitchFamily="18" charset="0"/>
                <a:ea typeface="Times New Roman" panose="02020603050405020304" pitchFamily="18" charset="0"/>
              </a:rPr>
              <a:t>Lựa chọn đáp án đúng:</a:t>
            </a:r>
            <a:endParaRPr lang="en-US" sz="2800">
              <a:effectLst/>
              <a:latin typeface="Times New Roman" panose="02020603050405020304" pitchFamily="18" charset="0"/>
              <a:ea typeface="Times New Roman" panose="02020603050405020304" pitchFamily="18" charset="0"/>
            </a:endParaRPr>
          </a:p>
          <a:p>
            <a:pPr algn="just">
              <a:lnSpc>
                <a:spcPct val="115000"/>
              </a:lnSpc>
            </a:pPr>
            <a:r>
              <a:rPr lang="en-US" sz="2800" b="1">
                <a:effectLst/>
                <a:latin typeface="Times New Roman" panose="02020603050405020304" pitchFamily="18" charset="0"/>
                <a:ea typeface="Times New Roman" panose="02020603050405020304" pitchFamily="18" charset="0"/>
              </a:rPr>
              <a:t>Câu </a:t>
            </a:r>
            <a:r>
              <a:rPr lang="vi-VN" sz="2800" b="1">
                <a:effectLst/>
                <a:latin typeface="Times New Roman" panose="02020603050405020304" pitchFamily="18" charset="0"/>
                <a:ea typeface="Times New Roman" panose="02020603050405020304" pitchFamily="18" charset="0"/>
              </a:rPr>
              <a:t>1</a:t>
            </a:r>
            <a:r>
              <a:rPr lang="en-US" sz="2800" b="1">
                <a:effectLst/>
                <a:latin typeface="Times New Roman" panose="02020603050405020304" pitchFamily="18" charset="0"/>
                <a:ea typeface="Times New Roman" panose="02020603050405020304" pitchFamily="18" charset="0"/>
              </a:rPr>
              <a:t>:</a:t>
            </a:r>
            <a:r>
              <a:rPr lang="vi-VN" sz="2800">
                <a:effectLst/>
                <a:latin typeface="Times New Roman" panose="02020603050405020304" pitchFamily="18" charset="0"/>
                <a:ea typeface="Times New Roman" panose="02020603050405020304" pitchFamily="18" charset="0"/>
              </a:rPr>
              <a:t> Xác định </a:t>
            </a:r>
            <a:r>
              <a:rPr lang="en-US" sz="2800">
                <a:effectLst/>
                <a:latin typeface="Times New Roman" panose="02020603050405020304" pitchFamily="18" charset="0"/>
                <a:ea typeface="Times New Roman" panose="02020603050405020304" pitchFamily="18" charset="0"/>
              </a:rPr>
              <a:t>phương thức biểu đạt chính của văn bản trên</a:t>
            </a:r>
          </a:p>
          <a:p>
            <a:pPr>
              <a:lnSpc>
                <a:spcPct val="115000"/>
              </a:lnSpc>
            </a:pPr>
            <a:r>
              <a:rPr lang="en-US" sz="2800">
                <a:effectLst/>
                <a:latin typeface="Times New Roman" panose="02020603050405020304" pitchFamily="18" charset="0"/>
                <a:ea typeface="Times New Roman" panose="02020603050405020304" pitchFamily="18" charset="0"/>
              </a:rPr>
              <a:t>A. </a:t>
            </a:r>
            <a:r>
              <a:rPr lang="en-US" sz="2800">
                <a:effectLst/>
                <a:latin typeface="Times New Roman" panose="02020603050405020304" pitchFamily="18" charset="0"/>
                <a:ea typeface="Calibri" panose="020F0502020204030204" pitchFamily="34" charset="0"/>
              </a:rPr>
              <a:t>Tự sự</a:t>
            </a:r>
            <a:endParaRPr lang="en-US" sz="2800">
              <a:effectLst/>
              <a:latin typeface="Times New Roman" panose="02020603050405020304" pitchFamily="18" charset="0"/>
              <a:ea typeface="Times New Roman" panose="02020603050405020304" pitchFamily="18" charset="0"/>
            </a:endParaRPr>
          </a:p>
          <a:p>
            <a:pPr>
              <a:lnSpc>
                <a:spcPct val="115000"/>
              </a:lnSpc>
            </a:pPr>
            <a:r>
              <a:rPr lang="en-US" sz="2800">
                <a:effectLst/>
                <a:latin typeface="Times New Roman" panose="02020603050405020304" pitchFamily="18" charset="0"/>
                <a:ea typeface="Times New Roman" panose="02020603050405020304" pitchFamily="18" charset="0"/>
              </a:rPr>
              <a:t>B. </a:t>
            </a:r>
            <a:r>
              <a:rPr lang="de-DE" sz="2800">
                <a:effectLst/>
                <a:latin typeface="Times New Roman" panose="02020603050405020304" pitchFamily="18" charset="0"/>
                <a:ea typeface="Times New Roman" panose="02020603050405020304" pitchFamily="18" charset="0"/>
              </a:rPr>
              <a:t>Miêu tả</a:t>
            </a:r>
            <a:endParaRPr lang="en-US" sz="2800">
              <a:effectLst/>
              <a:latin typeface="Times New Roman" panose="02020603050405020304" pitchFamily="18" charset="0"/>
              <a:ea typeface="Times New Roman" panose="02020603050405020304" pitchFamily="18" charset="0"/>
            </a:endParaRPr>
          </a:p>
          <a:p>
            <a:pPr>
              <a:lnSpc>
                <a:spcPct val="115000"/>
              </a:lnSpc>
            </a:pPr>
            <a:r>
              <a:rPr lang="en-US" sz="2800">
                <a:effectLst/>
                <a:latin typeface="Times New Roman" panose="02020603050405020304" pitchFamily="18" charset="0"/>
                <a:ea typeface="Times New Roman" panose="02020603050405020304" pitchFamily="18" charset="0"/>
              </a:rPr>
              <a:t>C. </a:t>
            </a:r>
            <a:r>
              <a:rPr lang="de-DE" sz="2800">
                <a:effectLst/>
                <a:latin typeface="Times New Roman" panose="02020603050405020304" pitchFamily="18" charset="0"/>
                <a:ea typeface="Times New Roman" panose="02020603050405020304" pitchFamily="18" charset="0"/>
              </a:rPr>
              <a:t>Biểu cảm</a:t>
            </a:r>
            <a:endParaRPr lang="en-US" sz="2800">
              <a:effectLst/>
              <a:latin typeface="Times New Roman" panose="02020603050405020304" pitchFamily="18" charset="0"/>
              <a:ea typeface="Times New Roman" panose="02020603050405020304" pitchFamily="18" charset="0"/>
            </a:endParaRPr>
          </a:p>
          <a:p>
            <a:pPr>
              <a:lnSpc>
                <a:spcPct val="115000"/>
              </a:lnSpc>
            </a:pPr>
            <a:r>
              <a:rPr lang="en-US" sz="2800">
                <a:effectLst/>
                <a:latin typeface="Times New Roman" panose="02020603050405020304" pitchFamily="18" charset="0"/>
                <a:ea typeface="Times New Roman" panose="02020603050405020304" pitchFamily="18" charset="0"/>
              </a:rPr>
              <a:t>D. Thuyết minh</a:t>
            </a:r>
          </a:p>
          <a:p>
            <a:pPr>
              <a:lnSpc>
                <a:spcPct val="115000"/>
              </a:lnSpc>
            </a:pPr>
            <a:r>
              <a:rPr lang="en-US" sz="2800" b="1">
                <a:effectLst/>
                <a:latin typeface="Times New Roman" panose="02020603050405020304" pitchFamily="18" charset="0"/>
                <a:ea typeface="Times New Roman" panose="02020603050405020304" pitchFamily="18" charset="0"/>
              </a:rPr>
              <a:t>Câu </a:t>
            </a:r>
            <a:r>
              <a:rPr lang="vi-VN" sz="2800" b="1">
                <a:effectLst/>
                <a:latin typeface="Times New Roman" panose="02020603050405020304" pitchFamily="18" charset="0"/>
                <a:ea typeface="Times New Roman" panose="02020603050405020304" pitchFamily="18" charset="0"/>
              </a:rPr>
              <a:t>2</a:t>
            </a:r>
            <a:r>
              <a:rPr lang="en-US" sz="2800" b="1">
                <a:effectLst/>
                <a:latin typeface="Times New Roman" panose="02020603050405020304" pitchFamily="18" charset="0"/>
                <a:ea typeface="Times New Roman" panose="02020603050405020304" pitchFamily="18" charset="0"/>
              </a:rPr>
              <a:t>: </a:t>
            </a:r>
            <a:r>
              <a:rPr lang="en-US" sz="2800">
                <a:effectLst/>
                <a:latin typeface="Times New Roman" panose="02020603050405020304" pitchFamily="18" charset="0"/>
                <a:ea typeface="Times New Roman" panose="02020603050405020304" pitchFamily="18" charset="0"/>
              </a:rPr>
              <a:t>Mục đích chính của văn bản trên là gì?</a:t>
            </a:r>
          </a:p>
          <a:p>
            <a:pPr>
              <a:lnSpc>
                <a:spcPct val="115000"/>
              </a:lnSpc>
            </a:pPr>
            <a:r>
              <a:rPr lang="en-US" sz="2800">
                <a:effectLst/>
                <a:latin typeface="Times New Roman" panose="02020603050405020304" pitchFamily="18" charset="0"/>
                <a:ea typeface="Times New Roman" panose="02020603050405020304" pitchFamily="18" charset="0"/>
              </a:rPr>
              <a:t>A. Giải thích sự khác nhau giữa hai hiện tượng nhật thực và nguyệt thực </a:t>
            </a:r>
          </a:p>
          <a:p>
            <a:pPr>
              <a:lnSpc>
                <a:spcPct val="115000"/>
              </a:lnSpc>
            </a:pPr>
            <a:r>
              <a:rPr lang="en-US" sz="2800">
                <a:effectLst/>
                <a:latin typeface="Times New Roman" panose="02020603050405020304" pitchFamily="18" charset="0"/>
                <a:ea typeface="Times New Roman" panose="02020603050405020304" pitchFamily="18" charset="0"/>
              </a:rPr>
              <a:t>B. Lí giải nguyên nhân của hiện tượng nhật thực </a:t>
            </a:r>
          </a:p>
          <a:p>
            <a:pPr>
              <a:lnSpc>
                <a:spcPct val="115000"/>
              </a:lnSpc>
            </a:pPr>
            <a:r>
              <a:rPr lang="en-US" sz="2800">
                <a:effectLst/>
                <a:latin typeface="Times New Roman" panose="02020603050405020304" pitchFamily="18" charset="0"/>
                <a:ea typeface="Times New Roman" panose="02020603050405020304" pitchFamily="18" charset="0"/>
              </a:rPr>
              <a:t>C. Lí giải nguyên nhân của hiện tượng nguyệt thực</a:t>
            </a:r>
          </a:p>
          <a:p>
            <a:pPr>
              <a:lnSpc>
                <a:spcPct val="115000"/>
              </a:lnSpc>
            </a:pPr>
            <a:r>
              <a:rPr lang="en-US" sz="2800">
                <a:effectLst/>
                <a:latin typeface="Times New Roman" panose="02020603050405020304" pitchFamily="18" charset="0"/>
                <a:ea typeface="Times New Roman" panose="02020603050405020304" pitchFamily="18" charset="0"/>
              </a:rPr>
              <a:t>D. Thông tin về tần suất xuất hiện của hai hiện tượng nhật thự và nguyệt thực</a:t>
            </a:r>
          </a:p>
        </p:txBody>
      </p:sp>
    </p:spTree>
    <p:extLst>
      <p:ext uri="{BB962C8B-B14F-4D97-AF65-F5344CB8AC3E}">
        <p14:creationId xmlns:p14="http://schemas.microsoft.com/office/powerpoint/2010/main" val="383243021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EB5B1D9-EF62-3CF5-C0A4-3F0D238863A5}"/>
              </a:ext>
            </a:extLst>
          </p:cNvPr>
          <p:cNvSpPr txBox="1"/>
          <p:nvPr/>
        </p:nvSpPr>
        <p:spPr>
          <a:xfrm>
            <a:off x="660400" y="619429"/>
            <a:ext cx="10858500" cy="5503301"/>
          </a:xfrm>
          <a:prstGeom prst="rect">
            <a:avLst/>
          </a:prstGeom>
          <a:noFill/>
        </p:spPr>
        <p:txBody>
          <a:bodyPr wrap="square">
            <a:spAutoFit/>
          </a:bodyPr>
          <a:lstStyle/>
          <a:p>
            <a:pPr>
              <a:lnSpc>
                <a:spcPct val="115000"/>
              </a:lnSpc>
            </a:pPr>
            <a:r>
              <a:rPr lang="vi-VN" sz="2800" b="1">
                <a:effectLst/>
                <a:latin typeface="Times New Roman" panose="02020603050405020304" pitchFamily="18" charset="0"/>
                <a:ea typeface="Times New Roman" panose="02020603050405020304" pitchFamily="18" charset="0"/>
              </a:rPr>
              <a:t>Câu 3: </a:t>
            </a:r>
            <a:r>
              <a:rPr lang="en-US" sz="2800" b="0">
                <a:effectLst/>
                <a:latin typeface="Times New Roman" panose="02020603050405020304" pitchFamily="18" charset="0"/>
                <a:ea typeface="Times New Roman" panose="02020603050405020304" pitchFamily="18" charset="0"/>
              </a:rPr>
              <a:t>Tên gọi của phương tiện phi ngôn ngữ trong văn bản là gì?</a:t>
            </a:r>
            <a:endParaRPr lang="en-US" sz="2800">
              <a:effectLst/>
              <a:latin typeface="Times New Roman" panose="02020603050405020304" pitchFamily="18" charset="0"/>
              <a:ea typeface="Times New Roman" panose="02020603050405020304" pitchFamily="18" charset="0"/>
            </a:endParaRPr>
          </a:p>
          <a:p>
            <a:pPr>
              <a:lnSpc>
                <a:spcPct val="115000"/>
              </a:lnSpc>
            </a:pPr>
            <a:r>
              <a:rPr lang="en-US" sz="2800" b="0">
                <a:effectLst/>
                <a:latin typeface="Times New Roman" panose="02020603050405020304" pitchFamily="18" charset="0"/>
                <a:ea typeface="Times New Roman" panose="02020603050405020304" pitchFamily="18" charset="0"/>
              </a:rPr>
              <a:t>A. Hình ảnh</a:t>
            </a:r>
            <a:endParaRPr lang="en-US" sz="2800">
              <a:effectLst/>
              <a:latin typeface="Times New Roman" panose="02020603050405020304" pitchFamily="18" charset="0"/>
              <a:ea typeface="Times New Roman" panose="02020603050405020304" pitchFamily="18" charset="0"/>
            </a:endParaRPr>
          </a:p>
          <a:p>
            <a:pPr>
              <a:lnSpc>
                <a:spcPct val="115000"/>
              </a:lnSpc>
            </a:pPr>
            <a:r>
              <a:rPr lang="en-US" sz="2800" b="0">
                <a:effectLst/>
                <a:latin typeface="Times New Roman" panose="02020603050405020304" pitchFamily="18" charset="0"/>
                <a:ea typeface="Times New Roman" panose="02020603050405020304" pitchFamily="18" charset="0"/>
              </a:rPr>
              <a:t>B. Số liệu</a:t>
            </a:r>
            <a:endParaRPr lang="en-US" sz="2800">
              <a:effectLst/>
              <a:latin typeface="Times New Roman" panose="02020603050405020304" pitchFamily="18" charset="0"/>
              <a:ea typeface="Times New Roman" panose="02020603050405020304" pitchFamily="18" charset="0"/>
            </a:endParaRPr>
          </a:p>
          <a:p>
            <a:pPr>
              <a:lnSpc>
                <a:spcPct val="115000"/>
              </a:lnSpc>
            </a:pPr>
            <a:r>
              <a:rPr lang="en-US" sz="2800" b="0">
                <a:effectLst/>
                <a:latin typeface="Times New Roman" panose="02020603050405020304" pitchFamily="18" charset="0"/>
                <a:ea typeface="Times New Roman" panose="02020603050405020304" pitchFamily="18" charset="0"/>
              </a:rPr>
              <a:t>C. Sơ đồ</a:t>
            </a:r>
            <a:endParaRPr lang="en-US" sz="2800">
              <a:effectLst/>
              <a:latin typeface="Times New Roman" panose="02020603050405020304" pitchFamily="18" charset="0"/>
              <a:ea typeface="Times New Roman" panose="02020603050405020304" pitchFamily="18" charset="0"/>
            </a:endParaRPr>
          </a:p>
          <a:p>
            <a:pPr>
              <a:lnSpc>
                <a:spcPct val="115000"/>
              </a:lnSpc>
            </a:pPr>
            <a:r>
              <a:rPr lang="en-US" sz="2800" b="0">
                <a:effectLst/>
                <a:latin typeface="Times New Roman" panose="02020603050405020304" pitchFamily="18" charset="0"/>
                <a:ea typeface="Times New Roman" panose="02020603050405020304" pitchFamily="18" charset="0"/>
              </a:rPr>
              <a:t>D. Biểu đồ</a:t>
            </a:r>
            <a:endParaRPr lang="en-US" sz="2800">
              <a:effectLst/>
              <a:latin typeface="Times New Roman" panose="02020603050405020304" pitchFamily="18" charset="0"/>
              <a:ea typeface="Times New Roman" panose="02020603050405020304" pitchFamily="18" charset="0"/>
            </a:endParaRPr>
          </a:p>
          <a:p>
            <a:pPr algn="just">
              <a:lnSpc>
                <a:spcPct val="115000"/>
              </a:lnSpc>
            </a:pPr>
            <a:r>
              <a:rPr lang="vi-VN" sz="2800" b="1">
                <a:effectLst/>
                <a:latin typeface="Times New Roman" panose="02020603050405020304" pitchFamily="18" charset="0"/>
                <a:ea typeface="Times New Roman" panose="02020603050405020304" pitchFamily="18" charset="0"/>
              </a:rPr>
              <a:t>Câu 4: </a:t>
            </a:r>
            <a:r>
              <a:rPr lang="en-US" sz="2800" b="0">
                <a:effectLst/>
                <a:latin typeface="Times New Roman" panose="02020603050405020304" pitchFamily="18" charset="0"/>
                <a:ea typeface="Times New Roman" panose="02020603050405020304" pitchFamily="18" charset="0"/>
              </a:rPr>
              <a:t>Đâu </a:t>
            </a:r>
            <a:r>
              <a:rPr lang="en-US" sz="2800" b="0" u="sng">
                <a:effectLst/>
                <a:latin typeface="Times New Roman" panose="02020603050405020304" pitchFamily="18" charset="0"/>
                <a:ea typeface="Times New Roman" panose="02020603050405020304" pitchFamily="18" charset="0"/>
              </a:rPr>
              <a:t>không</a:t>
            </a:r>
            <a:r>
              <a:rPr lang="en-US" sz="2800" b="0">
                <a:effectLst/>
                <a:latin typeface="Times New Roman" panose="02020603050405020304" pitchFamily="18" charset="0"/>
                <a:ea typeface="Times New Roman" panose="02020603050405020304" pitchFamily="18" charset="0"/>
              </a:rPr>
              <a:t> phải là tác dụng của phương tiện phi ngôn ngữ trong văn bản là gì?</a:t>
            </a:r>
            <a:endParaRPr lang="en-US" sz="2800">
              <a:effectLst/>
              <a:latin typeface="Times New Roman" panose="02020603050405020304" pitchFamily="18" charset="0"/>
              <a:ea typeface="Times New Roman" panose="02020603050405020304" pitchFamily="18" charset="0"/>
            </a:endParaRPr>
          </a:p>
          <a:p>
            <a:pPr algn="just">
              <a:lnSpc>
                <a:spcPct val="115000"/>
              </a:lnSpc>
            </a:pPr>
            <a:r>
              <a:rPr lang="en-US" sz="2800">
                <a:effectLst/>
                <a:latin typeface="Times New Roman" panose="02020603050405020304" pitchFamily="18" charset="0"/>
                <a:ea typeface="Times New Roman" panose="02020603050405020304" pitchFamily="18" charset="0"/>
              </a:rPr>
              <a:t>A. Làm cho thông tin của văn bản trở nên trực quan, rõ ràng hơn</a:t>
            </a:r>
          </a:p>
          <a:p>
            <a:pPr algn="just">
              <a:lnSpc>
                <a:spcPct val="115000"/>
              </a:lnSpc>
            </a:pPr>
            <a:r>
              <a:rPr lang="en-US" sz="2800">
                <a:effectLst/>
                <a:latin typeface="Times New Roman" panose="02020603050405020304" pitchFamily="18" charset="0"/>
                <a:ea typeface="Times New Roman" panose="02020603050405020304" pitchFamily="18" charset="0"/>
              </a:rPr>
              <a:t>B. Tạo niềm tin cho người đọc về kiến thức mà văn bản cung cấp</a:t>
            </a:r>
          </a:p>
          <a:p>
            <a:pPr algn="just">
              <a:lnSpc>
                <a:spcPct val="115000"/>
              </a:lnSpc>
            </a:pPr>
            <a:r>
              <a:rPr lang="en-US" sz="2800">
                <a:effectLst/>
                <a:latin typeface="Times New Roman" panose="02020603050405020304" pitchFamily="18" charset="0"/>
                <a:ea typeface="Times New Roman" panose="02020603050405020304" pitchFamily="18" charset="0"/>
              </a:rPr>
              <a:t>C. Giúp người đọc dễ hình dung hơn về thông tin được trình bày</a:t>
            </a:r>
          </a:p>
          <a:p>
            <a:pPr algn="just">
              <a:lnSpc>
                <a:spcPct val="115000"/>
              </a:lnSpc>
            </a:pPr>
            <a:r>
              <a:rPr lang="en-US" sz="2800">
                <a:effectLst/>
                <a:latin typeface="Times New Roman" panose="02020603050405020304" pitchFamily="18" charset="0"/>
                <a:ea typeface="Times New Roman" panose="02020603050405020304" pitchFamily="18" charset="0"/>
              </a:rPr>
              <a:t>D. Giúp người đọc hiểu thông tin văn bản một cách dễ dàng</a:t>
            </a:r>
          </a:p>
        </p:txBody>
      </p:sp>
    </p:spTree>
    <p:extLst>
      <p:ext uri="{BB962C8B-B14F-4D97-AF65-F5344CB8AC3E}">
        <p14:creationId xmlns:p14="http://schemas.microsoft.com/office/powerpoint/2010/main" val="263273907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C85DA20-0B1A-DBA8-D95D-4A8AB5E17E19}"/>
              </a:ext>
            </a:extLst>
          </p:cNvPr>
          <p:cNvSpPr txBox="1"/>
          <p:nvPr/>
        </p:nvSpPr>
        <p:spPr>
          <a:xfrm>
            <a:off x="666750" y="573987"/>
            <a:ext cx="10858500" cy="5710025"/>
          </a:xfrm>
          <a:prstGeom prst="rect">
            <a:avLst/>
          </a:prstGeom>
          <a:noFill/>
        </p:spPr>
        <p:txBody>
          <a:bodyPr wrap="square">
            <a:spAutoFit/>
          </a:bodyPr>
          <a:lstStyle/>
          <a:p>
            <a:pPr algn="just">
              <a:lnSpc>
                <a:spcPct val="115000"/>
              </a:lnSpc>
            </a:pPr>
            <a:r>
              <a:rPr lang="vi-VN" sz="3200" b="1">
                <a:effectLst/>
                <a:latin typeface="Times New Roman" panose="02020603050405020304" pitchFamily="18" charset="0"/>
                <a:ea typeface="Times New Roman" panose="02020603050405020304" pitchFamily="18" charset="0"/>
              </a:rPr>
              <a:t>Câu 5:</a:t>
            </a:r>
            <a:r>
              <a:rPr lang="vi-VN" sz="3200">
                <a:effectLst/>
                <a:latin typeface="Times New Roman" panose="02020603050405020304" pitchFamily="18" charset="0"/>
                <a:ea typeface="Times New Roman" panose="02020603050405020304" pitchFamily="18" charset="0"/>
              </a:rPr>
              <a:t> </a:t>
            </a:r>
            <a:r>
              <a:rPr lang="en-US" sz="3200">
                <a:effectLst/>
                <a:latin typeface="Times New Roman" panose="02020603050405020304" pitchFamily="18" charset="0"/>
                <a:ea typeface="Times New Roman" panose="02020603050405020304" pitchFamily="18" charset="0"/>
              </a:rPr>
              <a:t>Đâu là nguyên nhân xảy ra hiện tượng nguyệt thực?</a:t>
            </a:r>
          </a:p>
          <a:p>
            <a:pPr algn="just">
              <a:lnSpc>
                <a:spcPct val="115000"/>
              </a:lnSpc>
            </a:pPr>
            <a:r>
              <a:rPr lang="en-US" sz="3200">
                <a:effectLst/>
                <a:latin typeface="Times New Roman" panose="02020603050405020304" pitchFamily="18" charset="0"/>
                <a:ea typeface="Times New Roman" panose="02020603050405020304" pitchFamily="18" charset="0"/>
              </a:rPr>
              <a:t>A. K</a:t>
            </a:r>
            <a:r>
              <a:rPr lang="vi-VN" sz="3200">
                <a:effectLst/>
                <a:latin typeface="Times New Roman" panose="02020603050405020304" pitchFamily="18" charset="0"/>
                <a:ea typeface="Times New Roman" panose="02020603050405020304" pitchFamily="18" charset="0"/>
              </a:rPr>
              <a:t>hi Mặt Trời, Mặt Trăng và Trái Đất nằm trên một mặt phẳng đồng thời thẳng hàng với nhau</a:t>
            </a:r>
            <a:endParaRPr lang="en-US" sz="3200">
              <a:effectLst/>
              <a:latin typeface="Times New Roman" panose="02020603050405020304" pitchFamily="18" charset="0"/>
              <a:ea typeface="Times New Roman" panose="02020603050405020304" pitchFamily="18" charset="0"/>
            </a:endParaRPr>
          </a:p>
          <a:p>
            <a:pPr algn="just">
              <a:lnSpc>
                <a:spcPct val="115000"/>
              </a:lnSpc>
            </a:pPr>
            <a:r>
              <a:rPr lang="en-US" sz="3200">
                <a:effectLst/>
                <a:latin typeface="Times New Roman" panose="02020603050405020304" pitchFamily="18" charset="0"/>
                <a:ea typeface="Times New Roman" panose="02020603050405020304" pitchFamily="18" charset="0"/>
              </a:rPr>
              <a:t>B. K</a:t>
            </a:r>
            <a:r>
              <a:rPr lang="vi-VN" sz="3200">
                <a:effectLst/>
                <a:latin typeface="Times New Roman" panose="02020603050405020304" pitchFamily="18" charset="0"/>
                <a:ea typeface="Times New Roman" panose="02020603050405020304" pitchFamily="18" charset="0"/>
              </a:rPr>
              <a:t>hi Mặt Trời, Mặt Trăng và Trái Đất nằm trên một mặt phẳng đồng thời thẳng hàng với nhau và Mặt Trăng sẽ ở giữa Trái Đất và Mặt Trời</a:t>
            </a:r>
            <a:endParaRPr lang="en-US" sz="3200">
              <a:effectLst/>
              <a:latin typeface="Times New Roman" panose="02020603050405020304" pitchFamily="18" charset="0"/>
              <a:ea typeface="Times New Roman" panose="02020603050405020304" pitchFamily="18" charset="0"/>
            </a:endParaRPr>
          </a:p>
          <a:p>
            <a:pPr algn="just">
              <a:lnSpc>
                <a:spcPct val="115000"/>
              </a:lnSpc>
            </a:pPr>
            <a:r>
              <a:rPr lang="en-US" sz="3200">
                <a:effectLst/>
                <a:latin typeface="Times New Roman" panose="02020603050405020304" pitchFamily="18" charset="0"/>
                <a:ea typeface="Times New Roman" panose="02020603050405020304" pitchFamily="18" charset="0"/>
              </a:rPr>
              <a:t>C. </a:t>
            </a:r>
            <a:r>
              <a:rPr lang="vi-VN" sz="3200">
                <a:effectLst/>
                <a:latin typeface="Times New Roman" panose="02020603050405020304" pitchFamily="18" charset="0"/>
                <a:ea typeface="Times New Roman" panose="02020603050405020304" pitchFamily="18" charset="0"/>
              </a:rPr>
              <a:t>Trái Đất nằm giữa Mặt Trời và Mặt Trăng</a:t>
            </a:r>
            <a:endParaRPr lang="en-US" sz="3200">
              <a:effectLst/>
              <a:latin typeface="Times New Roman" panose="02020603050405020304" pitchFamily="18" charset="0"/>
              <a:ea typeface="Times New Roman" panose="02020603050405020304" pitchFamily="18" charset="0"/>
            </a:endParaRPr>
          </a:p>
          <a:p>
            <a:pPr algn="just">
              <a:lnSpc>
                <a:spcPct val="115000"/>
              </a:lnSpc>
            </a:pPr>
            <a:r>
              <a:rPr lang="en-US" sz="3200">
                <a:effectLst/>
                <a:latin typeface="Times New Roman" panose="02020603050405020304" pitchFamily="18" charset="0"/>
                <a:ea typeface="Times New Roman" panose="02020603050405020304" pitchFamily="18" charset="0"/>
              </a:rPr>
              <a:t>D. K</a:t>
            </a:r>
            <a:r>
              <a:rPr lang="vi-VN" sz="3200">
                <a:effectLst/>
                <a:latin typeface="Times New Roman" panose="02020603050405020304" pitchFamily="18" charset="0"/>
                <a:ea typeface="Times New Roman" panose="02020603050405020304" pitchFamily="18" charset="0"/>
              </a:rPr>
              <a:t>hi Mặt Trời, Mặt Trăng và Trái Đất nằm trên một mặt phẳng đồng thời thẳng hàng với nhau</a:t>
            </a:r>
            <a:r>
              <a:rPr lang="en-US" sz="3200">
                <a:effectLst/>
                <a:latin typeface="Times New Roman" panose="02020603050405020304" pitchFamily="18" charset="0"/>
                <a:ea typeface="Times New Roman" panose="02020603050405020304" pitchFamily="18" charset="0"/>
              </a:rPr>
              <a:t> và </a:t>
            </a:r>
            <a:r>
              <a:rPr lang="vi-VN" sz="3200">
                <a:effectLst/>
                <a:latin typeface="Times New Roman" panose="02020603050405020304" pitchFamily="18" charset="0"/>
                <a:ea typeface="Times New Roman" panose="02020603050405020304" pitchFamily="18" charset="0"/>
              </a:rPr>
              <a:t>Trái Đất nằm giữa Mặt Trời và Mặt Trăng</a:t>
            </a:r>
            <a:endParaRPr lang="en-US" sz="320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93381787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6D5826D-E8CF-A65D-3425-45DD9E102554}"/>
              </a:ext>
            </a:extLst>
          </p:cNvPr>
          <p:cNvSpPr txBox="1"/>
          <p:nvPr/>
        </p:nvSpPr>
        <p:spPr>
          <a:xfrm>
            <a:off x="660400" y="418863"/>
            <a:ext cx="10858500" cy="5998822"/>
          </a:xfrm>
          <a:prstGeom prst="rect">
            <a:avLst/>
          </a:prstGeom>
          <a:noFill/>
        </p:spPr>
        <p:txBody>
          <a:bodyPr wrap="square">
            <a:spAutoFit/>
          </a:bodyPr>
          <a:lstStyle/>
          <a:p>
            <a:pPr algn="just">
              <a:lnSpc>
                <a:spcPct val="115000"/>
              </a:lnSpc>
            </a:pPr>
            <a:r>
              <a:rPr lang="vi-VN" sz="2800" b="1">
                <a:effectLst/>
                <a:latin typeface="Times New Roman" panose="02020603050405020304" pitchFamily="18" charset="0"/>
                <a:ea typeface="Times New Roman" panose="02020603050405020304" pitchFamily="18" charset="0"/>
              </a:rPr>
              <a:t>Câu 6:</a:t>
            </a:r>
            <a:r>
              <a:rPr lang="en-US" sz="2800">
                <a:effectLst/>
                <a:latin typeface="Times New Roman" panose="02020603050405020304" pitchFamily="18" charset="0"/>
                <a:ea typeface="Times New Roman" panose="02020603050405020304" pitchFamily="18" charset="0"/>
              </a:rPr>
              <a:t> Văn bản trên đã trình bày thông tin theo cách nào</a:t>
            </a:r>
            <a:r>
              <a:rPr lang="vi-VN" sz="2800">
                <a:effectLst/>
                <a:latin typeface="Times New Roman" panose="02020603050405020304" pitchFamily="18" charset="0"/>
                <a:ea typeface="Times New Roman" panose="02020603050405020304" pitchFamily="18" charset="0"/>
              </a:rPr>
              <a:t>?</a:t>
            </a:r>
            <a:endParaRPr lang="en-US" sz="2800">
              <a:effectLst/>
              <a:latin typeface="Times New Roman" panose="02020603050405020304" pitchFamily="18" charset="0"/>
              <a:ea typeface="Times New Roman" panose="02020603050405020304" pitchFamily="18" charset="0"/>
            </a:endParaRPr>
          </a:p>
          <a:p>
            <a:pPr algn="just">
              <a:lnSpc>
                <a:spcPct val="115000"/>
              </a:lnSpc>
            </a:pPr>
            <a:r>
              <a:rPr lang="en-US" sz="2800" b="0">
                <a:effectLst/>
                <a:latin typeface="Times New Roman" panose="02020603050405020304" pitchFamily="18" charset="0"/>
                <a:ea typeface="Times New Roman" panose="02020603050405020304" pitchFamily="18" charset="0"/>
              </a:rPr>
              <a:t>A.</a:t>
            </a:r>
            <a:r>
              <a:rPr lang="en-US" sz="2800">
                <a:effectLst/>
                <a:latin typeface="Times New Roman" panose="02020603050405020304" pitchFamily="18" charset="0"/>
                <a:ea typeface="Times New Roman" panose="02020603050405020304" pitchFamily="18" charset="0"/>
              </a:rPr>
              <a:t> theo trật tự thời gian</a:t>
            </a:r>
          </a:p>
          <a:p>
            <a:pPr algn="just">
              <a:lnSpc>
                <a:spcPct val="115000"/>
              </a:lnSpc>
            </a:pPr>
            <a:r>
              <a:rPr lang="en-US" sz="2800">
                <a:effectLst/>
                <a:latin typeface="Times New Roman" panose="02020603050405020304" pitchFamily="18" charset="0"/>
                <a:ea typeface="Times New Roman" panose="02020603050405020304" pitchFamily="18" charset="0"/>
              </a:rPr>
              <a:t>B. theo quan hệ nhân quả </a:t>
            </a:r>
          </a:p>
          <a:p>
            <a:pPr algn="just">
              <a:lnSpc>
                <a:spcPct val="115000"/>
              </a:lnSpc>
            </a:pPr>
            <a:r>
              <a:rPr lang="en-US" sz="2800">
                <a:effectLst/>
                <a:latin typeface="Times New Roman" panose="02020603050405020304" pitchFamily="18" charset="0"/>
                <a:ea typeface="Times New Roman" panose="02020603050405020304" pitchFamily="18" charset="0"/>
              </a:rPr>
              <a:t>C. </a:t>
            </a:r>
            <a:r>
              <a:rPr lang="vi-VN" sz="2800">
                <a:effectLst/>
                <a:latin typeface="Times New Roman" panose="02020603050405020304" pitchFamily="18" charset="0"/>
                <a:ea typeface="Times New Roman" panose="02020603050405020304" pitchFamily="18" charset="0"/>
              </a:rPr>
              <a:t>theo cấu trúc so sánh và đối chiếu </a:t>
            </a:r>
            <a:endParaRPr lang="en-US" sz="2800">
              <a:effectLst/>
              <a:latin typeface="Times New Roman" panose="02020603050405020304" pitchFamily="18" charset="0"/>
              <a:ea typeface="Times New Roman" panose="02020603050405020304" pitchFamily="18" charset="0"/>
            </a:endParaRPr>
          </a:p>
          <a:p>
            <a:pPr algn="just">
              <a:lnSpc>
                <a:spcPct val="115000"/>
              </a:lnSpc>
            </a:pPr>
            <a:r>
              <a:rPr lang="en-US" sz="2800">
                <a:effectLst/>
                <a:latin typeface="Times New Roman" panose="02020603050405020304" pitchFamily="18" charset="0"/>
                <a:ea typeface="Times New Roman" panose="02020603050405020304" pitchFamily="18" charset="0"/>
              </a:rPr>
              <a:t>D. theo mức độ quan trọng của thông tin</a:t>
            </a:r>
          </a:p>
          <a:p>
            <a:pPr algn="just">
              <a:lnSpc>
                <a:spcPct val="115000"/>
              </a:lnSpc>
            </a:pPr>
            <a:r>
              <a:rPr lang="en-US" sz="2800" b="1">
                <a:effectLst/>
                <a:latin typeface="Times New Roman" panose="02020603050405020304" pitchFamily="18" charset="0"/>
                <a:ea typeface="Times New Roman" panose="02020603050405020304" pitchFamily="18" charset="0"/>
              </a:rPr>
              <a:t>Câu </a:t>
            </a:r>
            <a:r>
              <a:rPr lang="vi-VN" sz="2800" b="1">
                <a:effectLst/>
                <a:latin typeface="Times New Roman" panose="02020603050405020304" pitchFamily="18" charset="0"/>
                <a:ea typeface="Times New Roman" panose="02020603050405020304" pitchFamily="18" charset="0"/>
              </a:rPr>
              <a:t>7</a:t>
            </a:r>
            <a:r>
              <a:rPr lang="en-US" sz="2800" b="1">
                <a:effectLst/>
                <a:latin typeface="Times New Roman" panose="02020603050405020304" pitchFamily="18" charset="0"/>
                <a:ea typeface="Times New Roman" panose="02020603050405020304" pitchFamily="18" charset="0"/>
              </a:rPr>
              <a:t>: </a:t>
            </a:r>
            <a:r>
              <a:rPr lang="vi-VN" sz="2800">
                <a:effectLst/>
                <a:latin typeface="Times New Roman" panose="02020603050405020304" pitchFamily="18" charset="0"/>
                <a:ea typeface="Times New Roman" panose="02020603050405020304" pitchFamily="18" charset="0"/>
              </a:rPr>
              <a:t>Văn bản “</a:t>
            </a:r>
            <a:r>
              <a:rPr lang="en-US" sz="2800" i="1">
                <a:effectLst/>
                <a:latin typeface="Times New Roman" panose="02020603050405020304" pitchFamily="18" charset="0"/>
                <a:ea typeface="Times New Roman" panose="02020603050405020304" pitchFamily="18" charset="0"/>
              </a:rPr>
              <a:t>Nhật thực và nguyệt thực khác nhau như thế nào</a:t>
            </a:r>
            <a:r>
              <a:rPr lang="en-US" sz="2800">
                <a:effectLst/>
                <a:latin typeface="Times New Roman" panose="02020603050405020304" pitchFamily="18" charset="0"/>
                <a:ea typeface="Times New Roman" panose="02020603050405020304" pitchFamily="18" charset="0"/>
              </a:rPr>
              <a:t>?</a:t>
            </a:r>
            <a:r>
              <a:rPr lang="vi-VN" sz="2800">
                <a:effectLst/>
                <a:latin typeface="Times New Roman" panose="02020603050405020304" pitchFamily="18" charset="0"/>
                <a:ea typeface="Times New Roman" panose="02020603050405020304" pitchFamily="18" charset="0"/>
              </a:rPr>
              <a:t>” cung cấp được những thông tin cơ bản nào? </a:t>
            </a:r>
            <a:endParaRPr lang="en-US" sz="2800">
              <a:effectLst/>
              <a:latin typeface="Times New Roman" panose="02020603050405020304" pitchFamily="18" charset="0"/>
              <a:ea typeface="Times New Roman" panose="02020603050405020304" pitchFamily="18" charset="0"/>
            </a:endParaRPr>
          </a:p>
          <a:p>
            <a:pPr algn="just">
              <a:lnSpc>
                <a:spcPct val="115000"/>
              </a:lnSpc>
            </a:pPr>
            <a:r>
              <a:rPr lang="en-US" sz="2800">
                <a:effectLst/>
                <a:latin typeface="Times New Roman" panose="02020603050405020304" pitchFamily="18" charset="0"/>
                <a:ea typeface="Times New Roman" panose="02020603050405020304" pitchFamily="18" charset="0"/>
              </a:rPr>
              <a:t>A. Nguyên nhân dẫn đến hai hiện tượng nhật thực và nguyệt thực.</a:t>
            </a:r>
          </a:p>
          <a:p>
            <a:pPr algn="just">
              <a:lnSpc>
                <a:spcPct val="115000"/>
              </a:lnSpc>
            </a:pPr>
            <a:r>
              <a:rPr lang="en-US" sz="2800">
                <a:effectLst/>
                <a:latin typeface="Times New Roman" panose="02020603050405020304" pitchFamily="18" charset="0"/>
                <a:ea typeface="Times New Roman" panose="02020603050405020304" pitchFamily="18" charset="0"/>
              </a:rPr>
              <a:t>B. Khả năng về số lần xuất hiện của nhật thực, nguyệt thực trong một năm.</a:t>
            </a:r>
          </a:p>
          <a:p>
            <a:pPr algn="just">
              <a:lnSpc>
                <a:spcPct val="115000"/>
              </a:lnSpc>
            </a:pPr>
            <a:r>
              <a:rPr lang="en-US" sz="2800">
                <a:effectLst/>
                <a:latin typeface="Times New Roman" panose="02020603050405020304" pitchFamily="18" charset="0"/>
                <a:ea typeface="Times New Roman" panose="02020603050405020304" pitchFamily="18" charset="0"/>
              </a:rPr>
              <a:t>C. Những điều kiện tự nhiên để diễn ra hiện tượng nhật thực, nguyệt thực và tần suất xuất hiện của hai hiện tượng ấy trong năm.</a:t>
            </a:r>
          </a:p>
          <a:p>
            <a:pPr algn="just">
              <a:lnSpc>
                <a:spcPct val="115000"/>
              </a:lnSpc>
            </a:pPr>
            <a:r>
              <a:rPr lang="en-US" sz="2800">
                <a:effectLst/>
                <a:latin typeface="Times New Roman" panose="02020603050405020304" pitchFamily="18" charset="0"/>
                <a:ea typeface="Times New Roman" panose="02020603050405020304" pitchFamily="18" charset="0"/>
              </a:rPr>
              <a:t>D. Tất cả các đáp án trên đều sai.</a:t>
            </a:r>
          </a:p>
        </p:txBody>
      </p:sp>
    </p:spTree>
    <p:extLst>
      <p:ext uri="{BB962C8B-B14F-4D97-AF65-F5344CB8AC3E}">
        <p14:creationId xmlns:p14="http://schemas.microsoft.com/office/powerpoint/2010/main" val="322213190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0AAF4F8-A839-1ECC-FA82-A310C1928FCD}"/>
              </a:ext>
            </a:extLst>
          </p:cNvPr>
          <p:cNvSpPr txBox="1"/>
          <p:nvPr/>
        </p:nvSpPr>
        <p:spPr>
          <a:xfrm>
            <a:off x="660400" y="905561"/>
            <a:ext cx="10858500" cy="5503301"/>
          </a:xfrm>
          <a:prstGeom prst="rect">
            <a:avLst/>
          </a:prstGeom>
          <a:noFill/>
        </p:spPr>
        <p:txBody>
          <a:bodyPr wrap="square">
            <a:spAutoFit/>
          </a:bodyPr>
          <a:lstStyle/>
          <a:p>
            <a:pPr algn="just">
              <a:lnSpc>
                <a:spcPct val="115000"/>
              </a:lnSpc>
            </a:pPr>
            <a:r>
              <a:rPr lang="en-US" sz="2800" b="1">
                <a:effectLst/>
                <a:latin typeface="Times New Roman" panose="02020603050405020304" pitchFamily="18" charset="0"/>
                <a:ea typeface="Times New Roman" panose="02020603050405020304" pitchFamily="18" charset="0"/>
              </a:rPr>
              <a:t>Câu </a:t>
            </a:r>
            <a:r>
              <a:rPr lang="vi-VN" sz="2800" b="1">
                <a:effectLst/>
                <a:latin typeface="Times New Roman" panose="02020603050405020304" pitchFamily="18" charset="0"/>
                <a:ea typeface="Times New Roman" panose="02020603050405020304" pitchFamily="18" charset="0"/>
              </a:rPr>
              <a:t>8</a:t>
            </a:r>
            <a:r>
              <a:rPr lang="en-US" sz="2800" b="1">
                <a:effectLst/>
                <a:latin typeface="Times New Roman" panose="02020603050405020304" pitchFamily="18" charset="0"/>
                <a:ea typeface="Times New Roman" panose="02020603050405020304" pitchFamily="18" charset="0"/>
              </a:rPr>
              <a:t>:</a:t>
            </a:r>
            <a:r>
              <a:rPr lang="en-US" sz="2800">
                <a:effectLst/>
                <a:latin typeface="Times New Roman" panose="02020603050405020304" pitchFamily="18" charset="0"/>
                <a:ea typeface="Times New Roman" panose="02020603050405020304" pitchFamily="18" charset="0"/>
              </a:rPr>
              <a:t> Trong câu: “Hiện tượng nhật thực xảy ra khi Mặt Trăng, Mặt Trời và Trái Đất cùng nằm trên một </a:t>
            </a:r>
            <a:r>
              <a:rPr lang="en-US" sz="2800" b="1">
                <a:effectLst/>
                <a:latin typeface="Times New Roman" panose="02020603050405020304" pitchFamily="18" charset="0"/>
                <a:ea typeface="Times New Roman" panose="02020603050405020304" pitchFamily="18" charset="0"/>
              </a:rPr>
              <a:t>mặt phẳng</a:t>
            </a:r>
            <a:r>
              <a:rPr lang="en-US" sz="2800">
                <a:effectLst/>
                <a:latin typeface="Times New Roman" panose="02020603050405020304" pitchFamily="18" charset="0"/>
                <a:ea typeface="Times New Roman" panose="02020603050405020304" pitchFamily="18" charset="0"/>
              </a:rPr>
              <a:t>, </a:t>
            </a:r>
            <a:r>
              <a:rPr lang="en-US" sz="2800" b="1">
                <a:effectLst/>
                <a:latin typeface="Times New Roman" panose="02020603050405020304" pitchFamily="18" charset="0"/>
                <a:ea typeface="Times New Roman" panose="02020603050405020304" pitchFamily="18" charset="0"/>
              </a:rPr>
              <a:t>thẳng hàng</a:t>
            </a:r>
            <a:r>
              <a:rPr lang="en-US" sz="2800">
                <a:effectLst/>
                <a:latin typeface="Times New Roman" panose="02020603050405020304" pitchFamily="18" charset="0"/>
                <a:ea typeface="Times New Roman" panose="02020603050405020304" pitchFamily="18" charset="0"/>
              </a:rPr>
              <a:t> hoặc </a:t>
            </a:r>
            <a:r>
              <a:rPr lang="en-US" sz="2800" b="1">
                <a:effectLst/>
                <a:latin typeface="Times New Roman" panose="02020603050405020304" pitchFamily="18" charset="0"/>
                <a:ea typeface="Times New Roman" panose="02020603050405020304" pitchFamily="18" charset="0"/>
              </a:rPr>
              <a:t>gần thẳng hàng</a:t>
            </a:r>
            <a:r>
              <a:rPr lang="en-US" sz="2800">
                <a:effectLst/>
                <a:latin typeface="Times New Roman" panose="02020603050405020304" pitchFamily="18" charset="0"/>
                <a:ea typeface="Times New Roman" panose="02020603050405020304" pitchFamily="18" charset="0"/>
              </a:rPr>
              <a:t> với nhau.” Các từ in đậm thuộc thuật ngữ của lĩnh vực khoa học nào?</a:t>
            </a:r>
          </a:p>
          <a:p>
            <a:pPr algn="just">
              <a:lnSpc>
                <a:spcPct val="115000"/>
              </a:lnSpc>
            </a:pPr>
            <a:r>
              <a:rPr lang="en-US" sz="2800" b="0">
                <a:effectLst/>
                <a:latin typeface="Times New Roman" panose="02020603050405020304" pitchFamily="18" charset="0"/>
                <a:ea typeface="Times New Roman" panose="02020603050405020304" pitchFamily="18" charset="0"/>
              </a:rPr>
              <a:t>A.</a:t>
            </a:r>
            <a:r>
              <a:rPr lang="en-US" sz="2800">
                <a:effectLst/>
                <a:latin typeface="Times New Roman" panose="02020603050405020304" pitchFamily="18" charset="0"/>
                <a:ea typeface="Times New Roman" panose="02020603050405020304" pitchFamily="18" charset="0"/>
              </a:rPr>
              <a:t> Vật lí	B. Địa lí 	C. Toán học</a:t>
            </a:r>
            <a:r>
              <a:rPr lang="en-US" sz="2800">
                <a:latin typeface="Times New Roman" panose="02020603050405020304" pitchFamily="18" charset="0"/>
                <a:ea typeface="Times New Roman" panose="02020603050405020304" pitchFamily="18" charset="0"/>
              </a:rPr>
              <a:t>		</a:t>
            </a:r>
            <a:r>
              <a:rPr lang="en-US" sz="2800">
                <a:effectLst/>
                <a:latin typeface="Times New Roman" panose="02020603050405020304" pitchFamily="18" charset="0"/>
                <a:ea typeface="Times New Roman" panose="02020603050405020304" pitchFamily="18" charset="0"/>
              </a:rPr>
              <a:t>D. Hóa học</a:t>
            </a:r>
          </a:p>
          <a:p>
            <a:pPr>
              <a:lnSpc>
                <a:spcPct val="115000"/>
              </a:lnSpc>
            </a:pPr>
            <a:r>
              <a:rPr lang="en-US" sz="2800" b="1">
                <a:effectLst/>
                <a:latin typeface="Times New Roman" panose="02020603050405020304" pitchFamily="18" charset="0"/>
                <a:ea typeface="Times New Roman" panose="02020603050405020304" pitchFamily="18" charset="0"/>
              </a:rPr>
              <a:t>Trả lời các câu hỏi:</a:t>
            </a:r>
            <a:endParaRPr lang="en-US" sz="2800">
              <a:effectLst/>
              <a:latin typeface="Times New Roman" panose="02020603050405020304" pitchFamily="18" charset="0"/>
              <a:ea typeface="Times New Roman" panose="02020603050405020304" pitchFamily="18" charset="0"/>
            </a:endParaRPr>
          </a:p>
          <a:p>
            <a:pPr>
              <a:lnSpc>
                <a:spcPct val="115000"/>
              </a:lnSpc>
            </a:pPr>
            <a:r>
              <a:rPr lang="en-US" sz="2800" b="1">
                <a:effectLst/>
                <a:latin typeface="Times New Roman" panose="02020603050405020304" pitchFamily="18" charset="0"/>
                <a:ea typeface="Times New Roman" panose="02020603050405020304" pitchFamily="18" charset="0"/>
              </a:rPr>
              <a:t>Câu 9: </a:t>
            </a:r>
            <a:r>
              <a:rPr lang="en-US" sz="2800" b="0">
                <a:effectLst/>
                <a:latin typeface="Times New Roman" panose="02020603050405020304" pitchFamily="18" charset="0"/>
                <a:ea typeface="Times New Roman" panose="02020603050405020304" pitchFamily="18" charset="0"/>
              </a:rPr>
              <a:t>Theo văn bản, nhật thực và nguyệt thực diễn ra khi nào?</a:t>
            </a:r>
            <a:endParaRPr lang="en-US" sz="2800">
              <a:effectLst/>
              <a:latin typeface="Times New Roman" panose="02020603050405020304" pitchFamily="18" charset="0"/>
              <a:ea typeface="Times New Roman" panose="02020603050405020304" pitchFamily="18" charset="0"/>
            </a:endParaRPr>
          </a:p>
          <a:p>
            <a:pPr>
              <a:lnSpc>
                <a:spcPct val="115000"/>
              </a:lnSpc>
            </a:pPr>
            <a:r>
              <a:rPr lang="en-US" sz="2800" b="1">
                <a:effectLst/>
                <a:latin typeface="Times New Roman" panose="02020603050405020304" pitchFamily="18" charset="0"/>
                <a:ea typeface="Times New Roman" panose="02020603050405020304" pitchFamily="18" charset="0"/>
              </a:rPr>
              <a:t>Câu 10:</a:t>
            </a:r>
            <a:r>
              <a:rPr lang="en-US" sz="2800">
                <a:effectLst/>
                <a:latin typeface="Times New Roman" panose="02020603050405020304" pitchFamily="18" charset="0"/>
                <a:ea typeface="Times New Roman" panose="02020603050405020304" pitchFamily="18" charset="0"/>
              </a:rPr>
              <a:t> Khi có hiện tượng nhật thực, mọi người rất háo hức mong chờ được ngắm nhìn hiện tượng thiên nhiên kì thú này. Để ngắm nhật thực an toàn mà không gây hại cho mắt, em hãy giới thiệu một vài cách làm cho mọi người cùng biết?</a:t>
            </a:r>
          </a:p>
        </p:txBody>
      </p:sp>
    </p:spTree>
    <p:extLst>
      <p:ext uri="{BB962C8B-B14F-4D97-AF65-F5344CB8AC3E}">
        <p14:creationId xmlns:p14="http://schemas.microsoft.com/office/powerpoint/2010/main" val="53424875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3F40D8C-7C70-89D9-4E6B-4392634C432D}"/>
              </a:ext>
            </a:extLst>
          </p:cNvPr>
          <p:cNvSpPr txBox="1"/>
          <p:nvPr/>
        </p:nvSpPr>
        <p:spPr>
          <a:xfrm>
            <a:off x="660400" y="371604"/>
            <a:ext cx="10858500" cy="548099"/>
          </a:xfrm>
          <a:prstGeom prst="rect">
            <a:avLst/>
          </a:prstGeom>
          <a:noFill/>
        </p:spPr>
        <p:txBody>
          <a:bodyPr wrap="square">
            <a:spAutoFit/>
          </a:bodyPr>
          <a:lstStyle/>
          <a:p>
            <a:pPr algn="ctr">
              <a:lnSpc>
                <a:spcPct val="115000"/>
              </a:lnSpc>
            </a:pPr>
            <a:r>
              <a:rPr lang="vi-VN" sz="2800" b="1" i="1">
                <a:solidFill>
                  <a:srgbClr val="000000"/>
                </a:solidFill>
                <a:effectLst/>
                <a:latin typeface="Times New Roman" panose="02020603050405020304" pitchFamily="18" charset="0"/>
                <a:ea typeface="Times New Roman" panose="02020603050405020304" pitchFamily="18" charset="0"/>
              </a:rPr>
              <a:t>Gợi ý trả lời</a:t>
            </a:r>
            <a:endParaRPr lang="en-US" sz="2800">
              <a:effectLst/>
              <a:latin typeface="Times New Roman" panose="02020603050405020304" pitchFamily="18" charset="0"/>
              <a:ea typeface="Times New Roman" panose="02020603050405020304" pitchFamily="18" charset="0"/>
            </a:endParaRPr>
          </a:p>
        </p:txBody>
      </p:sp>
      <p:graphicFrame>
        <p:nvGraphicFramePr>
          <p:cNvPr id="4" name="Table 3">
            <a:extLst>
              <a:ext uri="{FF2B5EF4-FFF2-40B4-BE49-F238E27FC236}">
                <a16:creationId xmlns:a16="http://schemas.microsoft.com/office/drawing/2014/main" id="{81D5B253-BD82-870B-623F-EFF1020D5753}"/>
              </a:ext>
            </a:extLst>
          </p:cNvPr>
          <p:cNvGraphicFramePr>
            <a:graphicFrameLocks noGrp="1"/>
          </p:cNvGraphicFramePr>
          <p:nvPr>
            <p:extLst>
              <p:ext uri="{D42A27DB-BD31-4B8C-83A1-F6EECF244321}">
                <p14:modId xmlns:p14="http://schemas.microsoft.com/office/powerpoint/2010/main" val="1833616662"/>
              </p:ext>
            </p:extLst>
          </p:nvPr>
        </p:nvGraphicFramePr>
        <p:xfrm>
          <a:off x="660400" y="1130300"/>
          <a:ext cx="10858499" cy="902716"/>
        </p:xfrm>
        <a:graphic>
          <a:graphicData uri="http://schemas.openxmlformats.org/drawingml/2006/table">
            <a:tbl>
              <a:tblPr firstRow="1" firstCol="1" bandRow="1"/>
              <a:tblGrid>
                <a:gridCol w="1348110">
                  <a:extLst>
                    <a:ext uri="{9D8B030D-6E8A-4147-A177-3AD203B41FA5}">
                      <a16:colId xmlns:a16="http://schemas.microsoft.com/office/drawing/2014/main" val="3124901460"/>
                    </a:ext>
                  </a:extLst>
                </a:gridCol>
                <a:gridCol w="1345810">
                  <a:extLst>
                    <a:ext uri="{9D8B030D-6E8A-4147-A177-3AD203B41FA5}">
                      <a16:colId xmlns:a16="http://schemas.microsoft.com/office/drawing/2014/main" val="2626432106"/>
                    </a:ext>
                  </a:extLst>
                </a:gridCol>
                <a:gridCol w="1343509">
                  <a:extLst>
                    <a:ext uri="{9D8B030D-6E8A-4147-A177-3AD203B41FA5}">
                      <a16:colId xmlns:a16="http://schemas.microsoft.com/office/drawing/2014/main" val="2963046703"/>
                    </a:ext>
                  </a:extLst>
                </a:gridCol>
                <a:gridCol w="1325105">
                  <a:extLst>
                    <a:ext uri="{9D8B030D-6E8A-4147-A177-3AD203B41FA5}">
                      <a16:colId xmlns:a16="http://schemas.microsoft.com/office/drawing/2014/main" val="1599269546"/>
                    </a:ext>
                  </a:extLst>
                </a:gridCol>
                <a:gridCol w="1509147">
                  <a:extLst>
                    <a:ext uri="{9D8B030D-6E8A-4147-A177-3AD203B41FA5}">
                      <a16:colId xmlns:a16="http://schemas.microsoft.com/office/drawing/2014/main" val="99762454"/>
                    </a:ext>
                  </a:extLst>
                </a:gridCol>
                <a:gridCol w="1352711">
                  <a:extLst>
                    <a:ext uri="{9D8B030D-6E8A-4147-A177-3AD203B41FA5}">
                      <a16:colId xmlns:a16="http://schemas.microsoft.com/office/drawing/2014/main" val="2272956415"/>
                    </a:ext>
                  </a:extLst>
                </a:gridCol>
                <a:gridCol w="1453935">
                  <a:extLst>
                    <a:ext uri="{9D8B030D-6E8A-4147-A177-3AD203B41FA5}">
                      <a16:colId xmlns:a16="http://schemas.microsoft.com/office/drawing/2014/main" val="532978589"/>
                    </a:ext>
                  </a:extLst>
                </a:gridCol>
                <a:gridCol w="1180172">
                  <a:extLst>
                    <a:ext uri="{9D8B030D-6E8A-4147-A177-3AD203B41FA5}">
                      <a16:colId xmlns:a16="http://schemas.microsoft.com/office/drawing/2014/main" val="778411913"/>
                    </a:ext>
                  </a:extLst>
                </a:gridCol>
              </a:tblGrid>
              <a:tr h="0">
                <a:tc>
                  <a:txBody>
                    <a:bodyPr/>
                    <a:lstStyle/>
                    <a:p>
                      <a:pPr algn="ctr" fontAlgn="base">
                        <a:lnSpc>
                          <a:spcPct val="115000"/>
                        </a:lnSpc>
                      </a:pPr>
                      <a:r>
                        <a:rPr lang="vi-VN" sz="2800" b="1">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lnSpc>
                          <a:spcPct val="115000"/>
                        </a:lnSpc>
                      </a:pPr>
                      <a:r>
                        <a:rPr lang="vi-VN" sz="2800" b="1">
                          <a:effectLst/>
                          <a:latin typeface="Times New Roman" panose="02020603050405020304" pitchFamily="18" charset="0"/>
                          <a:ea typeface="Times New Roman" panose="02020603050405020304" pitchFamily="18" charset="0"/>
                          <a:cs typeface="Times New Roman" panose="02020603050405020304" pitchFamily="18" charset="0"/>
                        </a:rPr>
                        <a:t>2</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lnSpc>
                          <a:spcPct val="115000"/>
                        </a:lnSpc>
                      </a:pPr>
                      <a:r>
                        <a:rPr lang="vi-VN" sz="2800" b="1">
                          <a:effectLst/>
                          <a:latin typeface="Times New Roman" panose="02020603050405020304" pitchFamily="18" charset="0"/>
                          <a:ea typeface="Times New Roman" panose="02020603050405020304" pitchFamily="18" charset="0"/>
                          <a:cs typeface="Times New Roman" panose="02020603050405020304" pitchFamily="18" charset="0"/>
                        </a:rPr>
                        <a:t>3</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lnSpc>
                          <a:spcPct val="115000"/>
                        </a:lnSpc>
                      </a:pPr>
                      <a:r>
                        <a:rPr lang="vi-VN" sz="2800" b="1">
                          <a:effectLst/>
                          <a:latin typeface="Times New Roman" panose="02020603050405020304" pitchFamily="18" charset="0"/>
                          <a:ea typeface="Times New Roman" panose="02020603050405020304" pitchFamily="18" charset="0"/>
                          <a:cs typeface="Times New Roman" panose="02020603050405020304" pitchFamily="18" charset="0"/>
                        </a:rPr>
                        <a:t>4</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lnSpc>
                          <a:spcPct val="115000"/>
                        </a:lnSpc>
                      </a:pPr>
                      <a:r>
                        <a:rPr lang="vi-VN" sz="2800" b="1">
                          <a:effectLst/>
                          <a:latin typeface="Times New Roman" panose="02020603050405020304" pitchFamily="18" charset="0"/>
                          <a:ea typeface="Times New Roman" panose="02020603050405020304" pitchFamily="18" charset="0"/>
                          <a:cs typeface="Times New Roman" panose="02020603050405020304" pitchFamily="18" charset="0"/>
                        </a:rPr>
                        <a:t>5</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lnSpc>
                          <a:spcPct val="115000"/>
                        </a:lnSpc>
                      </a:pPr>
                      <a:r>
                        <a:rPr lang="vi-VN" sz="2800" b="1">
                          <a:effectLst/>
                          <a:latin typeface="Times New Roman" panose="02020603050405020304" pitchFamily="18" charset="0"/>
                          <a:ea typeface="Times New Roman" panose="02020603050405020304" pitchFamily="18" charset="0"/>
                          <a:cs typeface="Times New Roman" panose="02020603050405020304" pitchFamily="18" charset="0"/>
                        </a:rPr>
                        <a:t>6</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lnSpc>
                          <a:spcPct val="115000"/>
                        </a:lnSpc>
                      </a:pPr>
                      <a:r>
                        <a:rPr lang="vi-VN" sz="2800" b="1">
                          <a:effectLst/>
                          <a:latin typeface="Times New Roman" panose="02020603050405020304" pitchFamily="18" charset="0"/>
                          <a:ea typeface="Times New Roman" panose="02020603050405020304" pitchFamily="18" charset="0"/>
                          <a:cs typeface="Times New Roman" panose="02020603050405020304" pitchFamily="18" charset="0"/>
                        </a:rPr>
                        <a:t>7</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lnSpc>
                          <a:spcPct val="115000"/>
                        </a:lnSpc>
                      </a:pPr>
                      <a:r>
                        <a:rPr lang="en-US" sz="2800" b="1">
                          <a:effectLst/>
                          <a:latin typeface="Times New Roman" panose="02020603050405020304" pitchFamily="18" charset="0"/>
                          <a:ea typeface="Times New Roman" panose="02020603050405020304" pitchFamily="18" charset="0"/>
                          <a:cs typeface="Times New Roman" panose="02020603050405020304" pitchFamily="18" charset="0"/>
                        </a:rPr>
                        <a:t>8</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84431844"/>
                  </a:ext>
                </a:extLst>
              </a:tr>
              <a:tr h="0">
                <a:tc>
                  <a:txBody>
                    <a:bodyPr/>
                    <a:lstStyle/>
                    <a:p>
                      <a:pPr algn="ctr" fontAlgn="base">
                        <a:lnSpc>
                          <a:spcPct val="115000"/>
                        </a:lnSpc>
                      </a:pPr>
                      <a:r>
                        <a:rPr lang="en-US" sz="2800" b="1">
                          <a:effectLst/>
                          <a:latin typeface="Times New Roman" panose="02020603050405020304" pitchFamily="18" charset="0"/>
                          <a:ea typeface="Times New Roman" panose="02020603050405020304" pitchFamily="18" charset="0"/>
                          <a:cs typeface="Times New Roman" panose="02020603050405020304" pitchFamily="18" charset="0"/>
                        </a:rPr>
                        <a:t>C</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lnSpc>
                          <a:spcPct val="115000"/>
                        </a:lnSpc>
                      </a:pPr>
                      <a:r>
                        <a:rPr lang="en-US" sz="2800" b="1">
                          <a:effectLst/>
                          <a:latin typeface="Times New Roman" panose="02020603050405020304" pitchFamily="18" charset="0"/>
                          <a:ea typeface="Times New Roman" panose="02020603050405020304" pitchFamily="18" charset="0"/>
                          <a:cs typeface="Times New Roman" panose="02020603050405020304" pitchFamily="18" charset="0"/>
                        </a:rPr>
                        <a:t>A</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lnSpc>
                          <a:spcPct val="115000"/>
                        </a:lnSpc>
                      </a:pPr>
                      <a:r>
                        <a:rPr lang="en-US" sz="2800" b="1">
                          <a:effectLst/>
                          <a:latin typeface="Times New Roman" panose="02020603050405020304" pitchFamily="18" charset="0"/>
                          <a:ea typeface="Times New Roman" panose="02020603050405020304" pitchFamily="18" charset="0"/>
                          <a:cs typeface="Times New Roman" panose="02020603050405020304" pitchFamily="18" charset="0"/>
                        </a:rPr>
                        <a:t>C</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lnSpc>
                          <a:spcPct val="115000"/>
                        </a:lnSpc>
                      </a:pPr>
                      <a:r>
                        <a:rPr lang="en-US" sz="2800" b="1">
                          <a:effectLst/>
                          <a:latin typeface="Times New Roman" panose="02020603050405020304" pitchFamily="18" charset="0"/>
                          <a:ea typeface="Times New Roman" panose="02020603050405020304" pitchFamily="18" charset="0"/>
                          <a:cs typeface="Times New Roman" panose="02020603050405020304" pitchFamily="18" charset="0"/>
                        </a:rPr>
                        <a:t>B</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lnSpc>
                          <a:spcPct val="115000"/>
                        </a:lnSpc>
                      </a:pPr>
                      <a:r>
                        <a:rPr lang="en-US" sz="2800" b="1">
                          <a:effectLst/>
                          <a:latin typeface="Times New Roman" panose="02020603050405020304" pitchFamily="18" charset="0"/>
                          <a:ea typeface="Times New Roman" panose="02020603050405020304" pitchFamily="18" charset="0"/>
                          <a:cs typeface="Times New Roman" panose="02020603050405020304" pitchFamily="18" charset="0"/>
                        </a:rPr>
                        <a:t>B</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lnSpc>
                          <a:spcPct val="115000"/>
                        </a:lnSpc>
                      </a:pPr>
                      <a:r>
                        <a:rPr lang="en-US" sz="2800" b="1">
                          <a:effectLst/>
                          <a:latin typeface="Times New Roman" panose="02020603050405020304" pitchFamily="18" charset="0"/>
                          <a:ea typeface="Times New Roman" panose="02020603050405020304" pitchFamily="18" charset="0"/>
                          <a:cs typeface="Times New Roman" panose="02020603050405020304" pitchFamily="18" charset="0"/>
                        </a:rPr>
                        <a:t>D</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lnSpc>
                          <a:spcPct val="115000"/>
                        </a:lnSpc>
                      </a:pPr>
                      <a:r>
                        <a:rPr lang="en-US" sz="2800" b="1">
                          <a:effectLst/>
                          <a:latin typeface="Times New Roman" panose="02020603050405020304" pitchFamily="18" charset="0"/>
                          <a:ea typeface="Times New Roman" panose="02020603050405020304" pitchFamily="18" charset="0"/>
                          <a:cs typeface="Times New Roman" panose="02020603050405020304" pitchFamily="18" charset="0"/>
                        </a:rPr>
                        <a:t>C</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lnSpc>
                          <a:spcPct val="115000"/>
                        </a:lnSpc>
                      </a:pPr>
                      <a:r>
                        <a:rPr lang="en-US" sz="2800" b="1">
                          <a:effectLst/>
                          <a:latin typeface="Times New Roman" panose="02020603050405020304" pitchFamily="18" charset="0"/>
                          <a:ea typeface="Times New Roman" panose="02020603050405020304" pitchFamily="18" charset="0"/>
                          <a:cs typeface="Times New Roman" panose="02020603050405020304" pitchFamily="18" charset="0"/>
                        </a:rPr>
                        <a:t>C</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2019165"/>
                  </a:ext>
                </a:extLst>
              </a:tr>
            </a:tbl>
          </a:graphicData>
        </a:graphic>
      </p:graphicFrame>
      <p:graphicFrame>
        <p:nvGraphicFramePr>
          <p:cNvPr id="5" name="Table 4">
            <a:extLst>
              <a:ext uri="{FF2B5EF4-FFF2-40B4-BE49-F238E27FC236}">
                <a16:creationId xmlns:a16="http://schemas.microsoft.com/office/drawing/2014/main" id="{FF2E7A2B-2912-D7D1-18E3-1F918D18D949}"/>
              </a:ext>
            </a:extLst>
          </p:cNvPr>
          <p:cNvGraphicFramePr>
            <a:graphicFrameLocks noGrp="1"/>
          </p:cNvGraphicFramePr>
          <p:nvPr>
            <p:extLst>
              <p:ext uri="{D42A27DB-BD31-4B8C-83A1-F6EECF244321}">
                <p14:modId xmlns:p14="http://schemas.microsoft.com/office/powerpoint/2010/main" val="1837655065"/>
              </p:ext>
            </p:extLst>
          </p:nvPr>
        </p:nvGraphicFramePr>
        <p:xfrm>
          <a:off x="660400" y="2331974"/>
          <a:ext cx="10858500" cy="3395726"/>
        </p:xfrm>
        <a:graphic>
          <a:graphicData uri="http://schemas.openxmlformats.org/drawingml/2006/table">
            <a:tbl>
              <a:tblPr firstRow="1" firstCol="1" bandRow="1"/>
              <a:tblGrid>
                <a:gridCol w="1477729">
                  <a:extLst>
                    <a:ext uri="{9D8B030D-6E8A-4147-A177-3AD203B41FA5}">
                      <a16:colId xmlns:a16="http://schemas.microsoft.com/office/drawing/2014/main" val="2785508704"/>
                    </a:ext>
                  </a:extLst>
                </a:gridCol>
                <a:gridCol w="9380771">
                  <a:extLst>
                    <a:ext uri="{9D8B030D-6E8A-4147-A177-3AD203B41FA5}">
                      <a16:colId xmlns:a16="http://schemas.microsoft.com/office/drawing/2014/main" val="1837162082"/>
                    </a:ext>
                  </a:extLst>
                </a:gridCol>
              </a:tblGrid>
              <a:tr h="0">
                <a:tc>
                  <a:txBody>
                    <a:bodyPr/>
                    <a:lstStyle/>
                    <a:p>
                      <a:pPr algn="ctr" fontAlgn="base">
                        <a:lnSpc>
                          <a:spcPct val="115000"/>
                        </a:lnSpc>
                      </a:pPr>
                      <a:r>
                        <a:rPr lang="vi-VN" sz="2800" b="1">
                          <a:effectLst/>
                          <a:latin typeface="Times New Roman" panose="02020603050405020304" pitchFamily="18" charset="0"/>
                          <a:ea typeface="Times New Roman" panose="02020603050405020304" pitchFamily="18" charset="0"/>
                          <a:cs typeface="Times New Roman" panose="02020603050405020304" pitchFamily="18" charset="0"/>
                        </a:rPr>
                        <a:t>9</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 Hiện tượng nhật thực xảy ra khi Mặt Trăng, Mặt Trời và Trái Đất cùng nằm trên một mặt phẳng, thẳng hàng hoặc gần thẳng hàng với nhau. Lúc này, Mặt Trăng sẽ ở giữa Trái Đất và Mặt Trời.</a:t>
                      </a:r>
                    </a:p>
                    <a:p>
                      <a:pPr algn="just">
                        <a:lnSpc>
                          <a:spcPct val="115000"/>
                        </a:lnSpc>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 Hiện tượng nguyệt thực</a:t>
                      </a:r>
                      <a:r>
                        <a:rPr lang="en-US" sz="2800" b="1">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xảy ra khi Mặt Trời, Mặt Trăng và Trái Đất nằm trên một mặt phẳng đồng thời thẳng hàng với nhau. Lúc này, Trái Đất sẽ nằm giữa Mặt Trời và Mặt Trăng.</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30547235"/>
                  </a:ext>
                </a:extLst>
              </a:tr>
            </a:tbl>
          </a:graphicData>
        </a:graphic>
      </p:graphicFrame>
    </p:spTree>
    <p:extLst>
      <p:ext uri="{BB962C8B-B14F-4D97-AF65-F5344CB8AC3E}">
        <p14:creationId xmlns:p14="http://schemas.microsoft.com/office/powerpoint/2010/main" val="131204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A8D79E6-F30B-FA7C-57B7-E57046C10F9D}"/>
              </a:ext>
            </a:extLst>
          </p:cNvPr>
          <p:cNvSpPr txBox="1"/>
          <p:nvPr/>
        </p:nvSpPr>
        <p:spPr>
          <a:xfrm>
            <a:off x="660400" y="1028700"/>
            <a:ext cx="10858500" cy="4401205"/>
          </a:xfrm>
          <a:prstGeom prst="rect">
            <a:avLst/>
          </a:prstGeom>
          <a:noFill/>
        </p:spPr>
        <p:txBody>
          <a:bodyPr wrap="square">
            <a:spAutoFit/>
          </a:bodyPr>
          <a:lstStyle/>
          <a:p>
            <a:pPr algn="just">
              <a:lnSpc>
                <a:spcPct val="115000"/>
              </a:lnSpc>
            </a:pPr>
            <a:r>
              <a:rPr lang="en-US" sz="3200" b="1">
                <a:solidFill>
                  <a:srgbClr val="FF0000"/>
                </a:solidFill>
                <a:effectLst/>
                <a:latin typeface="Times New Roman" panose="02020603050405020304" pitchFamily="18" charset="0"/>
                <a:ea typeface="SimSun" panose="02010600030101010101" pitchFamily="2" charset="-122"/>
              </a:rPr>
              <a:t>3.3. Lưu ý cách trả lời</a:t>
            </a:r>
            <a:endParaRPr lang="en-US" sz="3200">
              <a:effectLst/>
              <a:latin typeface="Times New Roman" panose="02020603050405020304" pitchFamily="18" charset="0"/>
              <a:ea typeface="Times New Roman" panose="02020603050405020304" pitchFamily="18" charset="0"/>
            </a:endParaRPr>
          </a:p>
          <a:p>
            <a:pPr algn="just">
              <a:lnSpc>
                <a:spcPct val="115000"/>
              </a:lnSpc>
            </a:pPr>
            <a:r>
              <a:rPr lang="en-US" sz="3200">
                <a:effectLst/>
                <a:latin typeface="Times New Roman" panose="02020603050405020304" pitchFamily="18" charset="0"/>
                <a:ea typeface="SimSun" panose="02010600030101010101" pitchFamily="2" charset="-122"/>
              </a:rPr>
              <a:t>- Ngắn gọn, đi trúng vào trọng tâm câu hỏi.</a:t>
            </a:r>
            <a:endParaRPr lang="en-US" sz="3200">
              <a:effectLst/>
              <a:latin typeface="Times New Roman" panose="02020603050405020304" pitchFamily="18" charset="0"/>
              <a:ea typeface="Times New Roman" panose="02020603050405020304" pitchFamily="18" charset="0"/>
            </a:endParaRPr>
          </a:p>
          <a:p>
            <a:pPr algn="just">
              <a:lnSpc>
                <a:spcPct val="115000"/>
              </a:lnSpc>
            </a:pPr>
            <a:r>
              <a:rPr lang="en-US" sz="3200">
                <a:effectLst/>
                <a:latin typeface="Times New Roman" panose="02020603050405020304" pitchFamily="18" charset="0"/>
                <a:ea typeface="SimSun" panose="02010600030101010101" pitchFamily="2" charset="-122"/>
              </a:rPr>
              <a:t>- Gắn với thực tiễn của đời sống.</a:t>
            </a:r>
            <a:endParaRPr lang="en-US" sz="3200">
              <a:effectLst/>
              <a:latin typeface="Times New Roman" panose="02020603050405020304" pitchFamily="18" charset="0"/>
              <a:ea typeface="Times New Roman" panose="02020603050405020304" pitchFamily="18" charset="0"/>
            </a:endParaRPr>
          </a:p>
          <a:p>
            <a:pPr algn="just">
              <a:lnSpc>
                <a:spcPct val="115000"/>
              </a:lnSpc>
            </a:pPr>
            <a:r>
              <a:rPr lang="en-US" sz="3200">
                <a:effectLst/>
                <a:latin typeface="Times New Roman" panose="02020603050405020304" pitchFamily="18" charset="0"/>
                <a:ea typeface="SimSun" panose="02010600030101010101" pitchFamily="2" charset="-122"/>
              </a:rPr>
              <a:t>- Kết hợp giữa thông tin văn bản với vốn sống của bản thân để trả lời một cách rành mạch, rõ ràng.</a:t>
            </a:r>
            <a:endParaRPr lang="en-US" sz="3200">
              <a:effectLst/>
              <a:latin typeface="Times New Roman" panose="02020603050405020304" pitchFamily="18" charset="0"/>
              <a:ea typeface="Times New Roman" panose="02020603050405020304" pitchFamily="18" charset="0"/>
            </a:endParaRPr>
          </a:p>
          <a:p>
            <a:r>
              <a:rPr lang="en-US" sz="3200">
                <a:effectLst/>
                <a:latin typeface="Times New Roman" panose="02020603050405020304" pitchFamily="18" charset="0"/>
                <a:ea typeface="SimSun" panose="02010600030101010101" pitchFamily="2" charset="-122"/>
              </a:rPr>
              <a:t>- Nên kết hợp suy nghĩ của bản thân với xu hướng của cộng đồng, liên hệ với những vấn đề có ý nghĩa trong cộng đồng xã hội.</a:t>
            </a:r>
            <a:endParaRPr lang="en-US" sz="3200"/>
          </a:p>
        </p:txBody>
      </p:sp>
    </p:spTree>
    <p:extLst>
      <p:ext uri="{BB962C8B-B14F-4D97-AF65-F5344CB8AC3E}">
        <p14:creationId xmlns:p14="http://schemas.microsoft.com/office/powerpoint/2010/main" val="13373233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down)">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down)">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ipe(down)">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wipe(down)">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AF139E74-0496-FC14-F3F1-143EBBB02109}"/>
              </a:ext>
            </a:extLst>
          </p:cNvPr>
          <p:cNvGraphicFramePr>
            <a:graphicFrameLocks noGrp="1"/>
          </p:cNvGraphicFramePr>
          <p:nvPr>
            <p:extLst>
              <p:ext uri="{D42A27DB-BD31-4B8C-83A1-F6EECF244321}">
                <p14:modId xmlns:p14="http://schemas.microsoft.com/office/powerpoint/2010/main" val="3908213449"/>
              </p:ext>
            </p:extLst>
          </p:nvPr>
        </p:nvGraphicFramePr>
        <p:xfrm>
          <a:off x="660400" y="591739"/>
          <a:ext cx="10858500" cy="5855018"/>
        </p:xfrm>
        <a:graphic>
          <a:graphicData uri="http://schemas.openxmlformats.org/drawingml/2006/table">
            <a:tbl>
              <a:tblPr firstRow="1" firstCol="1" bandRow="1"/>
              <a:tblGrid>
                <a:gridCol w="1477729">
                  <a:extLst>
                    <a:ext uri="{9D8B030D-6E8A-4147-A177-3AD203B41FA5}">
                      <a16:colId xmlns:a16="http://schemas.microsoft.com/office/drawing/2014/main" val="2959539145"/>
                    </a:ext>
                  </a:extLst>
                </a:gridCol>
                <a:gridCol w="9380771">
                  <a:extLst>
                    <a:ext uri="{9D8B030D-6E8A-4147-A177-3AD203B41FA5}">
                      <a16:colId xmlns:a16="http://schemas.microsoft.com/office/drawing/2014/main" val="1605354788"/>
                    </a:ext>
                  </a:extLst>
                </a:gridCol>
              </a:tblGrid>
              <a:tr h="0">
                <a:tc>
                  <a:txBody>
                    <a:bodyPr/>
                    <a:lstStyle/>
                    <a:p>
                      <a:pPr algn="ctr" fontAlgn="base">
                        <a:lnSpc>
                          <a:spcPct val="115000"/>
                        </a:lnSpc>
                      </a:pPr>
                      <a:r>
                        <a:rPr lang="vi-VN" sz="2400" b="1">
                          <a:effectLst/>
                          <a:latin typeface="Times New Roman" panose="02020603050405020304" pitchFamily="18" charset="0"/>
                          <a:ea typeface="Times New Roman" panose="02020603050405020304" pitchFamily="18" charset="0"/>
                          <a:cs typeface="Times New Roman" panose="02020603050405020304" pitchFamily="18" charset="0"/>
                        </a:rPr>
                        <a:t>10</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pPr>
                      <a:r>
                        <a:rPr lang="en-US"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Để ngắm nhật thực an toàn mà không gây hại cho mắt, chúng tacoa thể thực hiện một trong 3 cách sau:</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pPr>
                      <a:r>
                        <a:rPr lang="en-US"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Một số cách ngắm nhật thực an toàn mà không gây hại cho mắt như sau:</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pPr>
                      <a:r>
                        <a:rPr lang="en-US"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có thể quan sát gián tiếp bằng cách dùng tấm bìa khoét một lỗ tròn nhỏ, hướng tấm bìa về phía Mặt Trời sao cho ánh sáng Mặt Trời đi xuyên qua lỗ. Đặt tờ giấy trắng phía dưới sao cho hình ảnh mặt trời hiện thành một khoanh tròn trên tờ giấy. Khi hiện tượng nhật thực diễn ra, bạn sẽ thấy đĩa mặt trời bị che khuất dần trên tấm giấy trắng.</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pPr>
                      <a:r>
                        <a:rPr lang="en-US" sz="2400">
                          <a:effectLst/>
                          <a:latin typeface="Times New Roman" panose="02020603050405020304" pitchFamily="18" charset="0"/>
                          <a:ea typeface="Times New Roman" panose="02020603050405020304" pitchFamily="18" charset="0"/>
                          <a:cs typeface="Times New Roman" panose="02020603050405020304" pitchFamily="18" charset="0"/>
                        </a:rPr>
                        <a:t>+ có thể đặt gương dưới chậu nước pha mực sao cho hình ảnh Mặt Trời nhìn qua gương dịu đi, không chói.</a:t>
                      </a:r>
                    </a:p>
                    <a:p>
                      <a:pPr algn="just">
                        <a:lnSpc>
                          <a:spcPct val="115000"/>
                        </a:lnSpc>
                      </a:pPr>
                      <a:r>
                        <a:rPr lang="en-US"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cần chuẩn bị một chiếc kính lọc ánh sáng dành cho mắt hoặc một lớp kính lọc chuyên dụng (sun filter) nếu quan sát bằng kính thiên văn. Sun filter phải là dụng cụ được chế tạo riêng, người dùng không nên tự chế bộ lọc này bởi chất lượng sẽ không thể đảm bảo. </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39553790"/>
                  </a:ext>
                </a:extLst>
              </a:tr>
            </a:tbl>
          </a:graphicData>
        </a:graphic>
      </p:graphicFrame>
    </p:spTree>
    <p:extLst>
      <p:ext uri="{BB962C8B-B14F-4D97-AF65-F5344CB8AC3E}">
        <p14:creationId xmlns:p14="http://schemas.microsoft.com/office/powerpoint/2010/main" val="350923659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1525770-BDCE-A665-0359-CDA1EE279F48}"/>
              </a:ext>
            </a:extLst>
          </p:cNvPr>
          <p:cNvSpPr txBox="1"/>
          <p:nvPr/>
        </p:nvSpPr>
        <p:spPr>
          <a:xfrm>
            <a:off x="660400" y="317731"/>
            <a:ext cx="10858500" cy="6222537"/>
          </a:xfrm>
          <a:prstGeom prst="rect">
            <a:avLst/>
          </a:prstGeom>
          <a:noFill/>
        </p:spPr>
        <p:txBody>
          <a:bodyPr wrap="square">
            <a:spAutoFit/>
          </a:bodyPr>
          <a:lstStyle/>
          <a:p>
            <a:pPr algn="ctr">
              <a:lnSpc>
                <a:spcPct val="115000"/>
              </a:lnSpc>
            </a:pPr>
            <a:r>
              <a:rPr lang="en-US" sz="2400" b="1">
                <a:solidFill>
                  <a:srgbClr val="FF0000"/>
                </a:solidFill>
                <a:effectLst/>
                <a:latin typeface="Times New Roman" panose="02020603050405020304" pitchFamily="18" charset="0"/>
                <a:ea typeface="Times New Roman" panose="02020603050405020304" pitchFamily="18" charset="0"/>
              </a:rPr>
              <a:t>ĐỀ SỐ 7</a:t>
            </a:r>
            <a:endParaRPr lang="en-US" sz="2400">
              <a:effectLst/>
              <a:latin typeface="Times New Roman" panose="02020603050405020304" pitchFamily="18" charset="0"/>
              <a:ea typeface="Times New Roman" panose="02020603050405020304" pitchFamily="18" charset="0"/>
            </a:endParaRPr>
          </a:p>
          <a:p>
            <a:pPr indent="254000" algn="just">
              <a:lnSpc>
                <a:spcPct val="115000"/>
              </a:lnSpc>
              <a:spcAft>
                <a:spcPts val="200"/>
              </a:spcAft>
            </a:pPr>
            <a:r>
              <a:rPr lang="en-US" sz="2400" b="1">
                <a:effectLst/>
                <a:latin typeface="Times New Roman" panose="02020603050405020304" pitchFamily="18" charset="0"/>
                <a:ea typeface="Times New Roman" panose="02020603050405020304" pitchFamily="18" charset="0"/>
                <a:cs typeface="Times New Roman" panose="02020603050405020304" pitchFamily="18" charset="0"/>
              </a:rPr>
              <a:t>Đọc văn bản sau và trả lời câu hỏi</a:t>
            </a:r>
            <a:r>
              <a:rPr lang="en-US" sz="2400" kern="18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a:effectLst/>
              <a:latin typeface="Calibri" panose="020F0502020204030204" pitchFamily="34" charset="0"/>
              <a:ea typeface="Times New Roman" panose="02020603050405020304" pitchFamily="18" charset="0"/>
              <a:cs typeface="Times New Roman" panose="02020603050405020304" pitchFamily="18" charset="0"/>
            </a:endParaRPr>
          </a:p>
          <a:p>
            <a:pPr algn="ctr" fontAlgn="base">
              <a:lnSpc>
                <a:spcPct val="115000"/>
              </a:lnSpc>
              <a:spcAft>
                <a:spcPts val="1500"/>
              </a:spcAft>
            </a:pPr>
            <a:r>
              <a:rPr lang="en-US" sz="2400" b="1" kern="1800">
                <a:effectLst/>
                <a:latin typeface="Times New Roman" panose="02020603050405020304" pitchFamily="18" charset="0"/>
                <a:ea typeface="Times New Roman" panose="02020603050405020304" pitchFamily="18" charset="0"/>
              </a:rPr>
              <a:t>Bão và một số hiểu biết về bão</a:t>
            </a:r>
            <a:endParaRPr lang="en-US" sz="2400">
              <a:effectLst/>
              <a:latin typeface="Times New Roman" panose="02020603050405020304" pitchFamily="18" charset="0"/>
              <a:ea typeface="Times New Roman" panose="02020603050405020304" pitchFamily="18" charset="0"/>
            </a:endParaRPr>
          </a:p>
          <a:p>
            <a:pPr indent="270510" algn="just" fontAlgn="base">
              <a:lnSpc>
                <a:spcPct val="115000"/>
              </a:lnSpc>
            </a:pPr>
            <a:r>
              <a:rPr lang="en-US" sz="2400" i="1">
                <a:effectLst/>
                <a:latin typeface="Times New Roman" panose="02020603050405020304" pitchFamily="18" charset="0"/>
                <a:ea typeface="Times New Roman" panose="02020603050405020304" pitchFamily="18" charset="0"/>
              </a:rPr>
              <a:t>Bão, một thiên tai gắn liền với Việt Nam vào hằng năm. Các cơn bão thường gây ra những tổn thất cực kỳ lớn đối với đời sống về vật chất cũng như tinh thần của người dân</a:t>
            </a:r>
            <a:endParaRPr lang="en-US" sz="2400">
              <a:effectLst/>
              <a:latin typeface="Times New Roman" panose="02020603050405020304" pitchFamily="18" charset="0"/>
              <a:ea typeface="Times New Roman" panose="02020603050405020304" pitchFamily="18" charset="0"/>
            </a:endParaRPr>
          </a:p>
          <a:p>
            <a:pPr algn="just" fontAlgn="base">
              <a:lnSpc>
                <a:spcPct val="115000"/>
              </a:lnSpc>
            </a:pPr>
            <a:r>
              <a:rPr lang="en-US" sz="2400" b="1">
                <a:effectLst/>
                <a:latin typeface="Times New Roman" panose="02020603050405020304" pitchFamily="18" charset="0"/>
                <a:ea typeface="Times New Roman" panose="02020603050405020304" pitchFamily="18" charset="0"/>
              </a:rPr>
              <a:t>Khái niệm bão là gì?</a:t>
            </a:r>
            <a:endParaRPr lang="en-US" sz="2400">
              <a:effectLst/>
              <a:latin typeface="Times New Roman" panose="02020603050405020304" pitchFamily="18" charset="0"/>
              <a:ea typeface="Times New Roman" panose="02020603050405020304" pitchFamily="18" charset="0"/>
            </a:endParaRPr>
          </a:p>
          <a:p>
            <a:pPr indent="180340" algn="just" fontAlgn="base">
              <a:lnSpc>
                <a:spcPct val="115000"/>
              </a:lnSpc>
            </a:pPr>
            <a:r>
              <a:rPr lang="en-US" sz="2400">
                <a:effectLst/>
                <a:latin typeface="Times New Roman" panose="02020603050405020304" pitchFamily="18" charset="0"/>
                <a:ea typeface="Times New Roman" panose="02020603050405020304" pitchFamily="18" charset="0"/>
              </a:rPr>
              <a:t>   Bão là một trạng thái nhiễu động của khí quyển mang tính biến chuyển của các tầng khí quyển và xếp vào loại hình thời tiết cực đoan. Bão là một loại hình tình trạng thời tiết xấu của thiên nhiên gây ra cho con người. Cơ bản, bão là thuật ngữ để chỉ không khí bị nhiễu động mạnh. Có rất nhiều loại bào như: Bão tuyết, bão cát, giông,.. Tuy vậy, bão ở Việt Nam thường được các nhà đài hay mọi người dùng để chỉ bão nhiệt đới (Tình trạng thời tiết gió rít mạnh kèm theo mưa nặng hạt và chỉ sinh ra ở những nước gần vùng biển nhiệt đới gió mùa).[…]</a:t>
            </a:r>
          </a:p>
        </p:txBody>
      </p:sp>
    </p:spTree>
    <p:extLst>
      <p:ext uri="{BB962C8B-B14F-4D97-AF65-F5344CB8AC3E}">
        <p14:creationId xmlns:p14="http://schemas.microsoft.com/office/powerpoint/2010/main" val="182378035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540B0A7-DBEB-16A8-89AA-00E66F0A2566}"/>
              </a:ext>
            </a:extLst>
          </p:cNvPr>
          <p:cNvSpPr txBox="1"/>
          <p:nvPr/>
        </p:nvSpPr>
        <p:spPr>
          <a:xfrm>
            <a:off x="660400" y="366623"/>
            <a:ext cx="10858500" cy="6124754"/>
          </a:xfrm>
          <a:prstGeom prst="rect">
            <a:avLst/>
          </a:prstGeom>
          <a:noFill/>
        </p:spPr>
        <p:txBody>
          <a:bodyPr wrap="square">
            <a:spAutoFit/>
          </a:bodyPr>
          <a:lstStyle/>
          <a:p>
            <a:pPr algn="just" fontAlgn="base"/>
            <a:r>
              <a:rPr lang="en-US" sz="2800" b="1" i="1">
                <a:effectLst/>
                <a:latin typeface="Times New Roman" panose="02020603050405020304" pitchFamily="18" charset="0"/>
                <a:ea typeface="Times New Roman" panose="02020603050405020304" pitchFamily="18" charset="0"/>
              </a:rPr>
              <a:t>Mắt bão là gì ?</a:t>
            </a:r>
            <a:endParaRPr lang="en-US" sz="2800">
              <a:effectLst/>
              <a:latin typeface="Times New Roman" panose="02020603050405020304" pitchFamily="18" charset="0"/>
              <a:ea typeface="Times New Roman" panose="02020603050405020304" pitchFamily="18" charset="0"/>
            </a:endParaRPr>
          </a:p>
          <a:p>
            <a:pPr algn="just" fontAlgn="base"/>
            <a:r>
              <a:rPr lang="en-US" sz="2800">
                <a:effectLst/>
                <a:latin typeface="Times New Roman" panose="02020603050405020304" pitchFamily="18" charset="0"/>
                <a:ea typeface="Times New Roman" panose="02020603050405020304" pitchFamily="18" charset="0"/>
              </a:rPr>
              <a:t>   Là một phần của bão, mắt bão nằm ở chính giữa trung tâm của bão. Tuy bão có sức phá huỷ lớn, nhưng trái ngược với nó, mắt bão là một vùng có thời tiết đa phần là bình yên, điều này làm cho mắt bão là nơi có gió không lớn, trời quang mây tạnh. Bao quanh mắt bão là những xoáy thuận nhiệt đới hay còn gọi là bão, tại đây những xoáy thuận chuyển động với tốc độ cao, bao bọc mắt bão và không cho không khí lọt vào.</a:t>
            </a:r>
          </a:p>
          <a:p>
            <a:pPr algn="just" fontAlgn="base"/>
            <a:r>
              <a:rPr lang="en-US" sz="2800">
                <a:effectLst/>
                <a:latin typeface="Times New Roman" panose="02020603050405020304" pitchFamily="18" charset="0"/>
                <a:ea typeface="Times New Roman" panose="02020603050405020304" pitchFamily="18" charset="0"/>
              </a:rPr>
              <a:t>    Mắt bão thường có bán kính từ 15- 35 km (10 - 20 dặm) tuỳ theo độ lớn của bão. Các cơn bão phát triển nhanh chóng tạo thành những mắt bão siêu nhỏ (mắt bão lỗ kim) hay những cơn bão có mắt bị mây che đi mất, thì cần phải có những phương thức như quan sát bằng thuyền hoặc máy bay săn bão dưới sự đánh giá vận tốc gió sụt giảm ở đâu để chỉ ra mắt bão nằm ở đâu. Từ đó giảm thiểu những khó khăn khi các nhà khí tượng phán đoán thời tiết.</a:t>
            </a:r>
          </a:p>
        </p:txBody>
      </p:sp>
    </p:spTree>
    <p:extLst>
      <p:ext uri="{BB962C8B-B14F-4D97-AF65-F5344CB8AC3E}">
        <p14:creationId xmlns:p14="http://schemas.microsoft.com/office/powerpoint/2010/main" val="424109062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5E38D0E-AF17-5A78-9496-D46D164458AA}"/>
              </a:ext>
            </a:extLst>
          </p:cNvPr>
          <p:cNvPicPr>
            <a:picLocks noChangeAspect="1"/>
          </p:cNvPicPr>
          <p:nvPr/>
        </p:nvPicPr>
        <p:blipFill>
          <a:blip r:embed="rId2"/>
          <a:stretch>
            <a:fillRect/>
          </a:stretch>
        </p:blipFill>
        <p:spPr>
          <a:xfrm>
            <a:off x="3168190" y="815945"/>
            <a:ext cx="5162517" cy="3099764"/>
          </a:xfrm>
          <a:prstGeom prst="rect">
            <a:avLst/>
          </a:prstGeom>
        </p:spPr>
      </p:pic>
      <p:sp>
        <p:nvSpPr>
          <p:cNvPr id="4" name="TextBox 3">
            <a:extLst>
              <a:ext uri="{FF2B5EF4-FFF2-40B4-BE49-F238E27FC236}">
                <a16:creationId xmlns:a16="http://schemas.microsoft.com/office/drawing/2014/main" id="{4C135791-E3B7-7B3B-239D-8425FDCC0496}"/>
              </a:ext>
            </a:extLst>
          </p:cNvPr>
          <p:cNvSpPr txBox="1"/>
          <p:nvPr/>
        </p:nvSpPr>
        <p:spPr>
          <a:xfrm>
            <a:off x="2573994" y="4492173"/>
            <a:ext cx="5756713" cy="954107"/>
          </a:xfrm>
          <a:prstGeom prst="rect">
            <a:avLst/>
          </a:prstGeom>
          <a:noFill/>
        </p:spPr>
        <p:txBody>
          <a:bodyPr wrap="square">
            <a:spAutoFit/>
          </a:bodyPr>
          <a:lstStyle/>
          <a:p>
            <a:pPr algn="ctr"/>
            <a:r>
              <a:rPr lang="en-US" sz="2800">
                <a:effectLst/>
                <a:latin typeface="Times New Roman" panose="02020603050405020304" pitchFamily="18" charset="0"/>
                <a:ea typeface="Times New Roman" panose="02020603050405020304" pitchFamily="18" charset="0"/>
              </a:rPr>
              <a:t>Hình ảnh về mắt bão và thành mắt bão (nguồn: sưu tầm)</a:t>
            </a:r>
            <a:endParaRPr lang="en-US" sz="2800"/>
          </a:p>
        </p:txBody>
      </p:sp>
    </p:spTree>
    <p:extLst>
      <p:ext uri="{BB962C8B-B14F-4D97-AF65-F5344CB8AC3E}">
        <p14:creationId xmlns:p14="http://schemas.microsoft.com/office/powerpoint/2010/main" val="223158341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0F24544-0190-7C98-9A1B-E563C8406408}"/>
              </a:ext>
            </a:extLst>
          </p:cNvPr>
          <p:cNvSpPr txBox="1"/>
          <p:nvPr/>
        </p:nvSpPr>
        <p:spPr>
          <a:xfrm>
            <a:off x="660400" y="1130300"/>
            <a:ext cx="10858500" cy="3880871"/>
          </a:xfrm>
          <a:prstGeom prst="rect">
            <a:avLst/>
          </a:prstGeom>
          <a:noFill/>
        </p:spPr>
        <p:txBody>
          <a:bodyPr wrap="square">
            <a:spAutoFit/>
          </a:bodyPr>
          <a:lstStyle/>
          <a:p>
            <a:pPr algn="just" fontAlgn="base">
              <a:lnSpc>
                <a:spcPct val="115000"/>
              </a:lnSpc>
            </a:pPr>
            <a:r>
              <a:rPr lang="en-US" sz="2400" b="1">
                <a:effectLst/>
                <a:latin typeface="Times New Roman" panose="02020603050405020304" pitchFamily="18" charset="0"/>
                <a:ea typeface="Times New Roman" panose="02020603050405020304" pitchFamily="18" charset="0"/>
              </a:rPr>
              <a:t>Nguyên nhân hình thành bão</a:t>
            </a:r>
            <a:endParaRPr lang="en-US" sz="2400">
              <a:effectLst/>
              <a:latin typeface="Times New Roman" panose="02020603050405020304" pitchFamily="18" charset="0"/>
              <a:ea typeface="Times New Roman" panose="02020603050405020304" pitchFamily="18" charset="0"/>
            </a:endParaRPr>
          </a:p>
          <a:p>
            <a:pPr algn="just" fontAlgn="base">
              <a:lnSpc>
                <a:spcPct val="115000"/>
              </a:lnSpc>
            </a:pPr>
            <a:r>
              <a:rPr lang="en-US" sz="2400" i="1">
                <a:effectLst/>
                <a:latin typeface="Times New Roman" panose="02020603050405020304" pitchFamily="18" charset="0"/>
                <a:ea typeface="Times New Roman" panose="02020603050405020304" pitchFamily="18" charset="0"/>
              </a:rPr>
              <a:t>   Nguyên nhân chủ quan từ con người</a:t>
            </a:r>
            <a:endParaRPr lang="en-US" sz="2400">
              <a:effectLst/>
              <a:latin typeface="Times New Roman" panose="02020603050405020304" pitchFamily="18" charset="0"/>
              <a:ea typeface="Times New Roman" panose="02020603050405020304" pitchFamily="18" charset="0"/>
            </a:endParaRPr>
          </a:p>
          <a:p>
            <a:pPr algn="just" fontAlgn="base">
              <a:lnSpc>
                <a:spcPct val="115000"/>
              </a:lnSpc>
            </a:pPr>
            <a:r>
              <a:rPr lang="en-US" sz="2400">
                <a:effectLst/>
                <a:latin typeface="Times New Roman" panose="02020603050405020304" pitchFamily="18" charset="0"/>
                <a:ea typeface="Times New Roman" panose="02020603050405020304" pitchFamily="18" charset="0"/>
              </a:rPr>
              <a:t>   Bên cạnh những nguyên nhân khách quan từ các thành tố tự nhiên thì không thể không kể đến một số nguyên nhân chủ quan từ con người. Hiện tựợng biến đổi khí hậu là một phần nguyên nhân gây ra tình trạng bão ngày một nhiều. Do lượng khí CO2 từ khí thải nhà kính và khí CH4 từ các hoạt động công nghiệp. Điều đó, khiến cho bầu khí quyển trở nên nóng hơn và tăng mức độ hấp thụ nhiệt, thúc đẩy quá trình bay hơi diễn ra nhanh hơn, làm tăng độ ẩm của bầu khí quyển, tạo nên sức mạnh lớn cho những cơn bão khắc nghiệt hơn và sức tàn cũng phá nặng nề không kém.</a:t>
            </a:r>
          </a:p>
        </p:txBody>
      </p:sp>
    </p:spTree>
    <p:extLst>
      <p:ext uri="{BB962C8B-B14F-4D97-AF65-F5344CB8AC3E}">
        <p14:creationId xmlns:p14="http://schemas.microsoft.com/office/powerpoint/2010/main" val="220688948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FC8033C-3FB2-AED0-37EF-1BEC4FFD5051}"/>
              </a:ext>
            </a:extLst>
          </p:cNvPr>
          <p:cNvSpPr txBox="1"/>
          <p:nvPr/>
        </p:nvSpPr>
        <p:spPr>
          <a:xfrm>
            <a:off x="660400" y="1130300"/>
            <a:ext cx="10858500" cy="4577407"/>
          </a:xfrm>
          <a:prstGeom prst="rect">
            <a:avLst/>
          </a:prstGeom>
          <a:noFill/>
        </p:spPr>
        <p:txBody>
          <a:bodyPr wrap="square">
            <a:spAutoFit/>
          </a:bodyPr>
          <a:lstStyle/>
          <a:p>
            <a:pPr algn="just" fontAlgn="base">
              <a:lnSpc>
                <a:spcPct val="115000"/>
              </a:lnSpc>
            </a:pPr>
            <a:r>
              <a:rPr lang="en-US" sz="3200" i="1">
                <a:effectLst/>
                <a:latin typeface="Times New Roman" panose="02020603050405020304" pitchFamily="18" charset="0"/>
                <a:ea typeface="Times New Roman" panose="02020603050405020304" pitchFamily="18" charset="0"/>
              </a:rPr>
              <a:t>Nguyên nhân khách quan từ tự nhiên</a:t>
            </a:r>
            <a:endParaRPr lang="en-US" sz="3200">
              <a:effectLst/>
              <a:latin typeface="Times New Roman" panose="02020603050405020304" pitchFamily="18" charset="0"/>
              <a:ea typeface="Times New Roman" panose="02020603050405020304" pitchFamily="18" charset="0"/>
            </a:endParaRPr>
          </a:p>
          <a:p>
            <a:pPr algn="just" fontAlgn="base">
              <a:lnSpc>
                <a:spcPct val="115000"/>
              </a:lnSpc>
            </a:pPr>
            <a:r>
              <a:rPr lang="en-US" sz="3200">
                <a:effectLst/>
                <a:latin typeface="Times New Roman" panose="02020603050405020304" pitchFamily="18" charset="0"/>
                <a:ea typeface="Times New Roman" panose="02020603050405020304" pitchFamily="18" charset="0"/>
              </a:rPr>
              <a:t>   Một số nguyên nhân chủ yếu có thể kể đến các thành tố như: ánh sáng mặt trời, biển và sự hình thành của hơi nước.</a:t>
            </a:r>
          </a:p>
          <a:p>
            <a:pPr algn="just" fontAlgn="base">
              <a:lnSpc>
                <a:spcPct val="115000"/>
              </a:lnSpc>
            </a:pPr>
            <a:r>
              <a:rPr lang="en-US" sz="3200">
                <a:effectLst/>
                <a:latin typeface="Times New Roman" panose="02020603050405020304" pitchFamily="18" charset="0"/>
                <a:ea typeface="Times New Roman" panose="02020603050405020304" pitchFamily="18" charset="0"/>
              </a:rPr>
              <a:t>    Nguyên nhân chủ yếu hình thành bão được phân tích là khi ánh sáng mặt trời chiếu xuống biển làm cho nước bay hơi. Tạo ra một luồng khí ẩm phía trên mặt biển, khi gặp điều kiện thuận lợi ở nơi có áp suất thấp, nước biển sẽ bay hơi nhiều hơn, với vị trí cao hơn để tạo thành cột khí ẩm.</a:t>
            </a:r>
          </a:p>
        </p:txBody>
      </p:sp>
    </p:spTree>
    <p:extLst>
      <p:ext uri="{BB962C8B-B14F-4D97-AF65-F5344CB8AC3E}">
        <p14:creationId xmlns:p14="http://schemas.microsoft.com/office/powerpoint/2010/main" val="4270275274"/>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91B2C11-93DD-4863-1962-532C5DDFE718}"/>
              </a:ext>
            </a:extLst>
          </p:cNvPr>
          <p:cNvSpPr txBox="1"/>
          <p:nvPr/>
        </p:nvSpPr>
        <p:spPr>
          <a:xfrm>
            <a:off x="660400" y="702009"/>
            <a:ext cx="10858500" cy="5710025"/>
          </a:xfrm>
          <a:prstGeom prst="rect">
            <a:avLst/>
          </a:prstGeom>
          <a:noFill/>
        </p:spPr>
        <p:txBody>
          <a:bodyPr wrap="square">
            <a:spAutoFit/>
          </a:bodyPr>
          <a:lstStyle/>
          <a:p>
            <a:pPr algn="just" fontAlgn="base">
              <a:lnSpc>
                <a:spcPct val="115000"/>
              </a:lnSpc>
            </a:pPr>
            <a:r>
              <a:rPr lang="en-US" sz="3200">
                <a:effectLst/>
                <a:latin typeface="Times New Roman" panose="02020603050405020304" pitchFamily="18" charset="0"/>
                <a:ea typeface="Times New Roman" panose="02020603050405020304" pitchFamily="18" charset="0"/>
              </a:rPr>
              <a:t>Và khi lên cao, cột khí ẩm này sẽ trở nên lạnh hơn. Khi đã đạt đến thời điểm nhất định nó sẽ ngưng tụ thành nước và bị không khí xung quanh làm nóng. Có một tỷ lệ thuận giữa 3 yếu tố là không khí, hơi nước và khí ẩm. Khi hút lại với nhau tạo nên tác động lực quán tính với hoàn lưu quay.</a:t>
            </a:r>
          </a:p>
          <a:p>
            <a:pPr algn="just" fontAlgn="base">
              <a:lnSpc>
                <a:spcPct val="115000"/>
              </a:lnSpc>
            </a:pPr>
            <a:r>
              <a:rPr lang="en-US" sz="3200">
                <a:effectLst/>
                <a:latin typeface="Times New Roman" panose="02020603050405020304" pitchFamily="18" charset="0"/>
                <a:ea typeface="Times New Roman" panose="02020603050405020304" pitchFamily="18" charset="0"/>
              </a:rPr>
              <a:t>    Trả lời cho câu hỏi nguyên nhân hình thành bão như thế nào? Điều đó còn phụ thuộc vào tốc độ xoáy phải lớn hơn 17m/s. Tiếp đó không khí bay lên và định hình trên tầng cao, từ đó hình thành nên những vùng áp cao trên đám mây và đẩy không khí thành mắt bão.</a:t>
            </a:r>
          </a:p>
        </p:txBody>
      </p:sp>
    </p:spTree>
    <p:extLst>
      <p:ext uri="{BB962C8B-B14F-4D97-AF65-F5344CB8AC3E}">
        <p14:creationId xmlns:p14="http://schemas.microsoft.com/office/powerpoint/2010/main" val="831158471"/>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33A2362-1466-51A2-DF60-DE3483F32C29}"/>
              </a:ext>
            </a:extLst>
          </p:cNvPr>
          <p:cNvSpPr txBox="1"/>
          <p:nvPr/>
        </p:nvSpPr>
        <p:spPr>
          <a:xfrm>
            <a:off x="660400" y="742432"/>
            <a:ext cx="10858500" cy="5714257"/>
          </a:xfrm>
          <a:prstGeom prst="rect">
            <a:avLst/>
          </a:prstGeom>
          <a:noFill/>
        </p:spPr>
        <p:txBody>
          <a:bodyPr wrap="square">
            <a:spAutoFit/>
          </a:bodyPr>
          <a:lstStyle/>
          <a:p>
            <a:pPr algn="just" fontAlgn="base">
              <a:lnSpc>
                <a:spcPct val="115000"/>
              </a:lnSpc>
            </a:pPr>
            <a:r>
              <a:rPr lang="en-US" sz="3200" b="1">
                <a:effectLst/>
                <a:latin typeface="Times New Roman" panose="02020603050405020304" pitchFamily="18" charset="0"/>
                <a:ea typeface="Times New Roman" panose="02020603050405020304" pitchFamily="18" charset="0"/>
              </a:rPr>
              <a:t> Tác hại và hậu quả của bão là gì?</a:t>
            </a:r>
            <a:endParaRPr lang="en-US" sz="3200">
              <a:effectLst/>
              <a:latin typeface="Times New Roman" panose="02020603050405020304" pitchFamily="18" charset="0"/>
              <a:ea typeface="Times New Roman" panose="02020603050405020304" pitchFamily="18" charset="0"/>
            </a:endParaRPr>
          </a:p>
          <a:p>
            <a:pPr algn="just" fontAlgn="base">
              <a:lnSpc>
                <a:spcPct val="115000"/>
              </a:lnSpc>
            </a:pPr>
            <a:r>
              <a:rPr lang="en-US" sz="3200">
                <a:effectLst/>
                <a:latin typeface="Times New Roman" panose="02020603050405020304" pitchFamily="18" charset="0"/>
                <a:ea typeface="Times New Roman" panose="02020603050405020304" pitchFamily="18" charset="0"/>
              </a:rPr>
              <a:t>    Nhắc tới bão là nhắc tới những kí ức đau buồn mà chúng ta phải gánh chịu, những hậu quả đáng tiếc do bão đã gây ra cho chúng ta là cực kì lớn. Mưa lớn, ngập lụt, gió thổi mạnh, sấm chớp, lốc xoáy làm hư hỏng nhà cửa, thiệt hại cơ sở vật chất, mùa màng và ảnh hưởng trực tiếp tới tính mạng của con người. […]</a:t>
            </a:r>
          </a:p>
          <a:p>
            <a:pPr algn="r" fontAlgn="base">
              <a:lnSpc>
                <a:spcPct val="115000"/>
              </a:lnSpc>
            </a:pPr>
            <a:r>
              <a:rPr lang="en-US" sz="3200" b="1">
                <a:solidFill>
                  <a:srgbClr val="333333"/>
                </a:solidFill>
                <a:effectLst/>
                <a:latin typeface="Times New Roman" panose="02020603050405020304" pitchFamily="18" charset="0"/>
                <a:ea typeface="Times New Roman" panose="02020603050405020304" pitchFamily="18" charset="0"/>
              </a:rPr>
              <a:t>   </a:t>
            </a:r>
            <a:r>
              <a:rPr lang="en-US" sz="3200">
                <a:effectLst/>
                <a:latin typeface="Times New Roman" panose="02020603050405020304" pitchFamily="18" charset="0"/>
                <a:ea typeface="Times New Roman" panose="02020603050405020304" pitchFamily="18" charset="0"/>
              </a:rPr>
              <a:t> (Theo báo Điện tử Đảng cộng sản Việt Nam, </a:t>
            </a:r>
            <a:r>
              <a:rPr lang="en-US" sz="3200" u="sng">
                <a:solidFill>
                  <a:srgbClr val="0000FF"/>
                </a:solidFill>
                <a:effectLst/>
                <a:latin typeface="Times New Roman" panose="02020603050405020304" pitchFamily="18" charset="0"/>
                <a:ea typeface="Times New Roman" panose="02020603050405020304" pitchFamily="18" charset="0"/>
                <a:hlinkClick r:id="rId2"/>
              </a:rPr>
              <a:t>https://dangcongsan.vn/</a:t>
            </a:r>
            <a:r>
              <a:rPr lang="en-US" sz="3200">
                <a:effectLst/>
                <a:latin typeface="Times New Roman" panose="02020603050405020304" pitchFamily="18" charset="0"/>
                <a:ea typeface="Times New Roman" panose="02020603050405020304" pitchFamily="18" charset="0"/>
              </a:rPr>
              <a:t>, </a:t>
            </a:r>
          </a:p>
          <a:p>
            <a:pPr algn="r" fontAlgn="base">
              <a:lnSpc>
                <a:spcPct val="115000"/>
              </a:lnSpc>
            </a:pPr>
            <a:r>
              <a:rPr lang="en-US" sz="3200">
                <a:effectLst/>
                <a:latin typeface="Times New Roman" panose="02020603050405020304" pitchFamily="18" charset="0"/>
                <a:ea typeface="Times New Roman" panose="02020603050405020304" pitchFamily="18" charset="0"/>
              </a:rPr>
              <a:t>thứ sáu, 21/04/2023)</a:t>
            </a:r>
            <a:endParaRPr lang="en-US" sz="3200"/>
          </a:p>
        </p:txBody>
      </p:sp>
    </p:spTree>
    <p:extLst>
      <p:ext uri="{BB962C8B-B14F-4D97-AF65-F5344CB8AC3E}">
        <p14:creationId xmlns:p14="http://schemas.microsoft.com/office/powerpoint/2010/main" val="3112980216"/>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5396C1A-1148-D812-6576-EA0E20C6293B}"/>
              </a:ext>
            </a:extLst>
          </p:cNvPr>
          <p:cNvSpPr txBox="1"/>
          <p:nvPr/>
        </p:nvSpPr>
        <p:spPr>
          <a:xfrm>
            <a:off x="660400" y="655903"/>
            <a:ext cx="10858500" cy="5579797"/>
          </a:xfrm>
          <a:prstGeom prst="rect">
            <a:avLst/>
          </a:prstGeom>
          <a:noFill/>
        </p:spPr>
        <p:txBody>
          <a:bodyPr wrap="square">
            <a:spAutoFit/>
          </a:bodyPr>
          <a:lstStyle/>
          <a:p>
            <a:pPr>
              <a:lnSpc>
                <a:spcPct val="115000"/>
              </a:lnSpc>
            </a:pPr>
            <a:r>
              <a:rPr lang="en-US" sz="2400" b="1">
                <a:effectLst/>
                <a:latin typeface="Times New Roman" panose="02020603050405020304" pitchFamily="18" charset="0"/>
                <a:ea typeface="Times New Roman" panose="02020603050405020304" pitchFamily="18" charset="0"/>
              </a:rPr>
              <a:t>Lựa chọn đáp án đúng:</a:t>
            </a:r>
            <a:endParaRPr lang="en-US" sz="2400">
              <a:effectLst/>
              <a:latin typeface="Times New Roman" panose="02020603050405020304" pitchFamily="18" charset="0"/>
              <a:ea typeface="Times New Roman" panose="02020603050405020304" pitchFamily="18" charset="0"/>
            </a:endParaRPr>
          </a:p>
          <a:p>
            <a:pPr>
              <a:lnSpc>
                <a:spcPct val="115000"/>
              </a:lnSpc>
            </a:pPr>
            <a:r>
              <a:rPr lang="en-US" sz="2400" b="1">
                <a:effectLst/>
                <a:latin typeface="Times New Roman" panose="02020603050405020304" pitchFamily="18" charset="0"/>
                <a:ea typeface="Times New Roman" panose="02020603050405020304" pitchFamily="18" charset="0"/>
              </a:rPr>
              <a:t>Câu </a:t>
            </a:r>
            <a:r>
              <a:rPr lang="vi-VN" sz="2400" b="1">
                <a:effectLst/>
                <a:latin typeface="Times New Roman" panose="02020603050405020304" pitchFamily="18" charset="0"/>
                <a:ea typeface="Times New Roman" panose="02020603050405020304" pitchFamily="18" charset="0"/>
              </a:rPr>
              <a:t>1</a:t>
            </a:r>
            <a:r>
              <a:rPr lang="en-US" sz="2400" b="1">
                <a:effectLst/>
                <a:latin typeface="Times New Roman" panose="02020603050405020304" pitchFamily="18" charset="0"/>
                <a:ea typeface="Times New Roman" panose="02020603050405020304" pitchFamily="18" charset="0"/>
              </a:rPr>
              <a:t>:</a:t>
            </a:r>
            <a:r>
              <a:rPr lang="vi-VN" sz="2400" b="1">
                <a:effectLst/>
                <a:latin typeface="Times New Roman" panose="02020603050405020304" pitchFamily="18" charset="0"/>
                <a:ea typeface="Times New Roman" panose="02020603050405020304" pitchFamily="18" charset="0"/>
              </a:rPr>
              <a:t> :</a:t>
            </a:r>
            <a:r>
              <a:rPr lang="vi-VN" sz="2400">
                <a:effectLst/>
                <a:latin typeface="Times New Roman" panose="02020603050405020304" pitchFamily="18" charset="0"/>
                <a:ea typeface="Times New Roman" panose="02020603050405020304" pitchFamily="18" charset="0"/>
              </a:rPr>
              <a:t> Em hãy cho biết văn bản “</a:t>
            </a:r>
            <a:r>
              <a:rPr lang="en-US" sz="2400">
                <a:effectLst/>
                <a:latin typeface="Times New Roman" panose="02020603050405020304" pitchFamily="18" charset="0"/>
                <a:ea typeface="Times New Roman" panose="02020603050405020304" pitchFamily="18" charset="0"/>
              </a:rPr>
              <a:t>Bão và một số hiểu biết về bão</a:t>
            </a:r>
            <a:r>
              <a:rPr lang="vi-VN" sz="2400">
                <a:effectLst/>
                <a:latin typeface="Times New Roman" panose="02020603050405020304" pitchFamily="18" charset="0"/>
                <a:ea typeface="Times New Roman" panose="02020603050405020304" pitchFamily="18" charset="0"/>
              </a:rPr>
              <a:t>” thuộc loại văn bản nào? </a:t>
            </a:r>
            <a:endParaRPr lang="en-US" sz="2400">
              <a:effectLst/>
              <a:latin typeface="Times New Roman" panose="02020603050405020304" pitchFamily="18" charset="0"/>
              <a:ea typeface="Times New Roman" panose="02020603050405020304" pitchFamily="18" charset="0"/>
            </a:endParaRPr>
          </a:p>
          <a:p>
            <a:pPr>
              <a:lnSpc>
                <a:spcPct val="115000"/>
              </a:lnSpc>
            </a:pPr>
            <a:r>
              <a:rPr lang="vi-VN" sz="2400">
                <a:effectLst/>
                <a:latin typeface="Times New Roman" panose="02020603050405020304" pitchFamily="18" charset="0"/>
                <a:ea typeface="Times New Roman" panose="02020603050405020304" pitchFamily="18" charset="0"/>
              </a:rPr>
              <a:t>A. Văn bản biểu cảm</a:t>
            </a:r>
            <a:endParaRPr lang="en-US" sz="2400">
              <a:effectLst/>
              <a:latin typeface="Times New Roman" panose="02020603050405020304" pitchFamily="18" charset="0"/>
              <a:ea typeface="Times New Roman" panose="02020603050405020304" pitchFamily="18" charset="0"/>
            </a:endParaRPr>
          </a:p>
          <a:p>
            <a:pPr>
              <a:lnSpc>
                <a:spcPct val="115000"/>
              </a:lnSpc>
            </a:pPr>
            <a:r>
              <a:rPr lang="vi-VN" sz="2400">
                <a:effectLst/>
                <a:latin typeface="Times New Roman" panose="02020603050405020304" pitchFamily="18" charset="0"/>
                <a:ea typeface="Times New Roman" panose="02020603050405020304" pitchFamily="18" charset="0"/>
              </a:rPr>
              <a:t>B. Văn bản nghị luận</a:t>
            </a:r>
            <a:endParaRPr lang="en-US" sz="2400">
              <a:effectLst/>
              <a:latin typeface="Times New Roman" panose="02020603050405020304" pitchFamily="18" charset="0"/>
              <a:ea typeface="Times New Roman" panose="02020603050405020304" pitchFamily="18" charset="0"/>
            </a:endParaRPr>
          </a:p>
          <a:p>
            <a:pPr>
              <a:lnSpc>
                <a:spcPct val="115000"/>
              </a:lnSpc>
            </a:pPr>
            <a:r>
              <a:rPr lang="vi-VN" sz="2400">
                <a:effectLst/>
                <a:latin typeface="Times New Roman" panose="02020603050405020304" pitchFamily="18" charset="0"/>
                <a:ea typeface="Times New Roman" panose="02020603050405020304" pitchFamily="18" charset="0"/>
              </a:rPr>
              <a:t>C. Văn bản thông tin</a:t>
            </a:r>
            <a:endParaRPr lang="en-US" sz="2400">
              <a:effectLst/>
              <a:latin typeface="Times New Roman" panose="02020603050405020304" pitchFamily="18" charset="0"/>
              <a:ea typeface="Times New Roman" panose="02020603050405020304" pitchFamily="18" charset="0"/>
            </a:endParaRPr>
          </a:p>
          <a:p>
            <a:pPr>
              <a:lnSpc>
                <a:spcPct val="115000"/>
              </a:lnSpc>
            </a:pPr>
            <a:r>
              <a:rPr lang="en-US" sz="2400">
                <a:effectLst/>
                <a:latin typeface="Times New Roman" panose="02020603050405020304" pitchFamily="18" charset="0"/>
                <a:ea typeface="Times New Roman" panose="02020603050405020304" pitchFamily="18" charset="0"/>
              </a:rPr>
              <a:t>D. Văn bản tự sự</a:t>
            </a:r>
          </a:p>
          <a:p>
            <a:pPr>
              <a:lnSpc>
                <a:spcPct val="115000"/>
              </a:lnSpc>
            </a:pPr>
            <a:r>
              <a:rPr lang="en-US" sz="2400" b="1">
                <a:effectLst/>
                <a:latin typeface="Times New Roman" panose="02020603050405020304" pitchFamily="18" charset="0"/>
                <a:ea typeface="Times New Roman" panose="02020603050405020304" pitchFamily="18" charset="0"/>
              </a:rPr>
              <a:t>Câu </a:t>
            </a:r>
            <a:r>
              <a:rPr lang="vi-VN" sz="2400" b="1">
                <a:effectLst/>
                <a:latin typeface="Times New Roman" panose="02020603050405020304" pitchFamily="18" charset="0"/>
                <a:ea typeface="Times New Roman" panose="02020603050405020304" pitchFamily="18" charset="0"/>
              </a:rPr>
              <a:t>2</a:t>
            </a:r>
            <a:r>
              <a:rPr lang="en-US" sz="2400" b="1">
                <a:effectLst/>
                <a:latin typeface="Times New Roman" panose="02020603050405020304" pitchFamily="18" charset="0"/>
                <a:ea typeface="Times New Roman" panose="02020603050405020304" pitchFamily="18" charset="0"/>
              </a:rPr>
              <a:t>: </a:t>
            </a:r>
            <a:r>
              <a:rPr lang="en-US" sz="2400">
                <a:effectLst/>
                <a:latin typeface="Times New Roman" panose="02020603050405020304" pitchFamily="18" charset="0"/>
                <a:ea typeface="Times New Roman" panose="02020603050405020304" pitchFamily="18" charset="0"/>
              </a:rPr>
              <a:t>Mục đích chính của văn bản trên là gì?</a:t>
            </a:r>
          </a:p>
          <a:p>
            <a:pPr>
              <a:lnSpc>
                <a:spcPct val="115000"/>
              </a:lnSpc>
            </a:pPr>
            <a:r>
              <a:rPr lang="en-US" sz="2400">
                <a:effectLst/>
                <a:latin typeface="Times New Roman" panose="02020603050405020304" pitchFamily="18" charset="0"/>
                <a:ea typeface="Times New Roman" panose="02020603050405020304" pitchFamily="18" charset="0"/>
              </a:rPr>
              <a:t>A. Giải thích một số vấn đề liên quan đến hiện tượng bão để cung cấp thông tin về khái niệm, nguyên nhân hình thành, tác hại của bão.</a:t>
            </a:r>
          </a:p>
          <a:p>
            <a:pPr>
              <a:lnSpc>
                <a:spcPct val="115000"/>
              </a:lnSpc>
            </a:pPr>
            <a:r>
              <a:rPr lang="en-US" sz="2400">
                <a:effectLst/>
                <a:latin typeface="Times New Roman" panose="02020603050405020304" pitchFamily="18" charset="0"/>
                <a:ea typeface="Times New Roman" panose="02020603050405020304" pitchFamily="18" charset="0"/>
              </a:rPr>
              <a:t>B. Lí giải nguyên nhân hình thành bão</a:t>
            </a:r>
          </a:p>
          <a:p>
            <a:pPr>
              <a:lnSpc>
                <a:spcPct val="115000"/>
              </a:lnSpc>
            </a:pPr>
            <a:r>
              <a:rPr lang="en-US" sz="2400">
                <a:effectLst/>
                <a:latin typeface="Times New Roman" panose="02020603050405020304" pitchFamily="18" charset="0"/>
                <a:ea typeface="Times New Roman" panose="02020603050405020304" pitchFamily="18" charset="0"/>
              </a:rPr>
              <a:t>C. Nêu các thiệt hại do bão gây ra </a:t>
            </a:r>
          </a:p>
          <a:p>
            <a:pPr>
              <a:lnSpc>
                <a:spcPct val="115000"/>
              </a:lnSpc>
            </a:pPr>
            <a:r>
              <a:rPr lang="en-US" sz="2400">
                <a:effectLst/>
                <a:latin typeface="Times New Roman" panose="02020603050405020304" pitchFamily="18" charset="0"/>
                <a:ea typeface="Times New Roman" panose="02020603050405020304" pitchFamily="18" charset="0"/>
              </a:rPr>
              <a:t>D. Giải thích khái niệm bão là gì? Mắt bão là gì?</a:t>
            </a:r>
          </a:p>
        </p:txBody>
      </p:sp>
    </p:spTree>
    <p:extLst>
      <p:ext uri="{BB962C8B-B14F-4D97-AF65-F5344CB8AC3E}">
        <p14:creationId xmlns:p14="http://schemas.microsoft.com/office/powerpoint/2010/main" val="2365505796"/>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E30FCE9-2650-E668-5F62-6837B0A51F0B}"/>
              </a:ext>
            </a:extLst>
          </p:cNvPr>
          <p:cNvSpPr txBox="1"/>
          <p:nvPr/>
        </p:nvSpPr>
        <p:spPr>
          <a:xfrm>
            <a:off x="660400" y="429589"/>
            <a:ext cx="10858500" cy="5998822"/>
          </a:xfrm>
          <a:prstGeom prst="rect">
            <a:avLst/>
          </a:prstGeom>
          <a:noFill/>
        </p:spPr>
        <p:txBody>
          <a:bodyPr wrap="square">
            <a:spAutoFit/>
          </a:bodyPr>
          <a:lstStyle/>
          <a:p>
            <a:pPr>
              <a:lnSpc>
                <a:spcPct val="115000"/>
              </a:lnSpc>
            </a:pPr>
            <a:r>
              <a:rPr lang="en-US" sz="2800" b="1">
                <a:effectLst/>
                <a:latin typeface="Times New Roman" panose="02020603050405020304" pitchFamily="18" charset="0"/>
                <a:ea typeface="Times New Roman" panose="02020603050405020304" pitchFamily="18" charset="0"/>
              </a:rPr>
              <a:t>Câu 3: </a:t>
            </a:r>
            <a:r>
              <a:rPr lang="en-US" sz="2800" b="0">
                <a:effectLst/>
                <a:latin typeface="Times New Roman" panose="02020603050405020304" pitchFamily="18" charset="0"/>
                <a:ea typeface="Times New Roman" panose="02020603050405020304" pitchFamily="18" charset="0"/>
              </a:rPr>
              <a:t>Đoạn văn</a:t>
            </a:r>
            <a:r>
              <a:rPr lang="en-US" sz="2800" b="1">
                <a:effectLst/>
                <a:latin typeface="Times New Roman" panose="02020603050405020304" pitchFamily="18" charset="0"/>
                <a:ea typeface="Times New Roman" panose="02020603050405020304" pitchFamily="18" charset="0"/>
              </a:rPr>
              <a:t> </a:t>
            </a:r>
            <a:r>
              <a:rPr lang="en-US" sz="2800" b="0">
                <a:effectLst/>
                <a:latin typeface="Times New Roman" panose="02020603050405020304" pitchFamily="18" charset="0"/>
                <a:ea typeface="Times New Roman" panose="02020603050405020304" pitchFamily="18" charset="0"/>
              </a:rPr>
              <a:t>“</a:t>
            </a:r>
            <a:r>
              <a:rPr lang="vi-VN" sz="2800" i="1">
                <a:effectLst/>
                <a:latin typeface="Times New Roman" panose="02020603050405020304" pitchFamily="18" charset="0"/>
                <a:ea typeface="Times New Roman" panose="02020603050405020304" pitchFamily="18" charset="0"/>
              </a:rPr>
              <a:t>Bên cạnh những nguyên nhân khách quan từ các thành tố tự nhiên</a:t>
            </a:r>
            <a:r>
              <a:rPr lang="en-US" sz="2800" i="1">
                <a:effectLst/>
                <a:latin typeface="Times New Roman" panose="02020603050405020304" pitchFamily="18" charset="0"/>
                <a:ea typeface="Times New Roman" panose="02020603050405020304" pitchFamily="18" charset="0"/>
              </a:rPr>
              <a:t>…</a:t>
            </a:r>
            <a:r>
              <a:rPr lang="vi-VN" sz="2800" i="1">
                <a:effectLst/>
                <a:latin typeface="Times New Roman" panose="02020603050405020304" pitchFamily="18" charset="0"/>
                <a:ea typeface="Times New Roman" panose="02020603050405020304" pitchFamily="18" charset="0"/>
              </a:rPr>
              <a:t> và sức tàn cũng phá nặng nề không kém</a:t>
            </a:r>
            <a:r>
              <a:rPr lang="en-US" sz="2800">
                <a:effectLst/>
                <a:latin typeface="Times New Roman" panose="02020603050405020304" pitchFamily="18" charset="0"/>
                <a:ea typeface="Times New Roman" panose="02020603050405020304" pitchFamily="18" charset="0"/>
              </a:rPr>
              <a:t>” có câu chủ đề đứng là:</a:t>
            </a:r>
          </a:p>
          <a:p>
            <a:pPr algn="just" fontAlgn="base">
              <a:lnSpc>
                <a:spcPct val="115000"/>
              </a:lnSpc>
            </a:pPr>
            <a:r>
              <a:rPr lang="en-US" sz="2800">
                <a:effectLst/>
                <a:latin typeface="Times New Roman" panose="02020603050405020304" pitchFamily="18" charset="0"/>
                <a:ea typeface="Times New Roman" panose="02020603050405020304" pitchFamily="18" charset="0"/>
              </a:rPr>
              <a:t>A. Bên cạnh những nguyên nhân khách quan từ các thành tố tự nhiên thì không thể không kể đến một số nguyên nhân chủ quan từ con người. </a:t>
            </a:r>
          </a:p>
          <a:p>
            <a:pPr algn="just" fontAlgn="base">
              <a:lnSpc>
                <a:spcPct val="115000"/>
              </a:lnSpc>
            </a:pPr>
            <a:r>
              <a:rPr lang="en-US" sz="2800">
                <a:effectLst/>
                <a:latin typeface="Times New Roman" panose="02020603050405020304" pitchFamily="18" charset="0"/>
                <a:ea typeface="Times New Roman" panose="02020603050405020304" pitchFamily="18" charset="0"/>
              </a:rPr>
              <a:t>B. Hiện tựợng biến đổi khí hậu là một phần nguyên nhân gây ra tình trạng bão ngày một nhiều. </a:t>
            </a:r>
          </a:p>
          <a:p>
            <a:pPr algn="just" fontAlgn="base">
              <a:lnSpc>
                <a:spcPct val="115000"/>
              </a:lnSpc>
            </a:pPr>
            <a:r>
              <a:rPr lang="en-US" sz="2800">
                <a:effectLst/>
                <a:latin typeface="Times New Roman" panose="02020603050405020304" pitchFamily="18" charset="0"/>
                <a:ea typeface="Times New Roman" panose="02020603050405020304" pitchFamily="18" charset="0"/>
              </a:rPr>
              <a:t>C. Điều đó khiến cho bầu khí quyển trở nên nóng hơn và tăng mức độ hấp thụ nhiệt, thúc đẩy quá trình bay hơi diễn ra nhanh hơn, làm tăng độ ẩm của bầu khí quyển, tạo nên sức mạnh lớn cho những cơn bão khắc nghiệt hơn và sức tàn cũng phá nặng nề không kém.</a:t>
            </a:r>
          </a:p>
          <a:p>
            <a:pPr algn="just" fontAlgn="base">
              <a:lnSpc>
                <a:spcPct val="115000"/>
              </a:lnSpc>
            </a:pPr>
            <a:r>
              <a:rPr lang="en-US" sz="2800">
                <a:effectLst/>
                <a:latin typeface="Times New Roman" panose="02020603050405020304" pitchFamily="18" charset="0"/>
                <a:ea typeface="Times New Roman" panose="02020603050405020304" pitchFamily="18" charset="0"/>
              </a:rPr>
              <a:t>D. Đoạn văn không có câu chủ đề.</a:t>
            </a:r>
          </a:p>
        </p:txBody>
      </p:sp>
    </p:spTree>
    <p:extLst>
      <p:ext uri="{BB962C8B-B14F-4D97-AF65-F5344CB8AC3E}">
        <p14:creationId xmlns:p14="http://schemas.microsoft.com/office/powerpoint/2010/main" val="9961178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52321C1-588F-268C-2A0D-28BF543D06FD}"/>
              </a:ext>
            </a:extLst>
          </p:cNvPr>
          <p:cNvSpPr txBox="1"/>
          <p:nvPr/>
        </p:nvSpPr>
        <p:spPr>
          <a:xfrm>
            <a:off x="660400" y="925109"/>
            <a:ext cx="10858500" cy="5007781"/>
          </a:xfrm>
          <a:prstGeom prst="rect">
            <a:avLst/>
          </a:prstGeom>
          <a:noFill/>
        </p:spPr>
        <p:txBody>
          <a:bodyPr wrap="square">
            <a:spAutoFit/>
          </a:bodyPr>
          <a:lstStyle/>
          <a:p>
            <a:pPr>
              <a:lnSpc>
                <a:spcPct val="115000"/>
              </a:lnSpc>
            </a:pPr>
            <a:r>
              <a:rPr lang="en-US" sz="2800" b="1">
                <a:effectLst/>
                <a:latin typeface="Times New Roman" panose="02020603050405020304" pitchFamily="18" charset="0"/>
                <a:ea typeface="Times New Roman" panose="02020603050405020304" pitchFamily="18" charset="0"/>
              </a:rPr>
              <a:t>II. THỰC HÀNH ĐỌC HIỂU</a:t>
            </a:r>
            <a:endParaRPr lang="en-US" sz="2800">
              <a:effectLst/>
              <a:latin typeface="Times New Roman" panose="02020603050405020304" pitchFamily="18" charset="0"/>
              <a:ea typeface="Times New Roman" panose="02020603050405020304" pitchFamily="18" charset="0"/>
            </a:endParaRPr>
          </a:p>
          <a:p>
            <a:pPr algn="ctr">
              <a:lnSpc>
                <a:spcPct val="115000"/>
              </a:lnSpc>
            </a:pPr>
            <a:r>
              <a:rPr lang="en-US" sz="2800" b="1">
                <a:effectLst/>
                <a:latin typeface="Times New Roman" panose="02020603050405020304" pitchFamily="18" charset="0"/>
                <a:ea typeface="Times New Roman" panose="02020603050405020304" pitchFamily="18" charset="0"/>
              </a:rPr>
              <a:t>ĐỀ SỐ 1</a:t>
            </a:r>
            <a:endParaRPr lang="en-US" sz="2800">
              <a:effectLst/>
              <a:latin typeface="Times New Roman" panose="02020603050405020304" pitchFamily="18" charset="0"/>
              <a:ea typeface="Times New Roman" panose="02020603050405020304" pitchFamily="18" charset="0"/>
            </a:endParaRPr>
          </a:p>
          <a:p>
            <a:pPr>
              <a:lnSpc>
                <a:spcPct val="115000"/>
              </a:lnSpc>
            </a:pPr>
            <a:r>
              <a:rPr lang="en-US" sz="2800" b="1">
                <a:effectLst/>
                <a:latin typeface="Times New Roman" panose="02020603050405020304" pitchFamily="18" charset="0"/>
                <a:ea typeface="Times New Roman" panose="02020603050405020304" pitchFamily="18" charset="0"/>
              </a:rPr>
              <a:t>Đọc văn bản “</a:t>
            </a:r>
            <a:r>
              <a:rPr lang="en-US" sz="2800" b="1" i="1">
                <a:effectLst/>
                <a:latin typeface="Times New Roman" panose="02020603050405020304" pitchFamily="18" charset="0"/>
                <a:ea typeface="Arial" panose="020B0604020202020204" pitchFamily="34" charset="0"/>
              </a:rPr>
              <a:t>Sao băng</a:t>
            </a:r>
            <a:r>
              <a:rPr lang="pt-BR" sz="2800" b="1">
                <a:effectLst/>
                <a:latin typeface="Times New Roman" panose="02020603050405020304" pitchFamily="18" charset="0"/>
                <a:ea typeface="Times New Roman" panose="02020603050405020304" pitchFamily="18" charset="0"/>
              </a:rPr>
              <a:t>” (TheoHồng Nhung) SGK từ trang 60 đến trang 63 và thực hiện các yêu cầu sau:</a:t>
            </a:r>
            <a:endParaRPr lang="en-US" sz="2800">
              <a:effectLst/>
              <a:latin typeface="Times New Roman" panose="02020603050405020304" pitchFamily="18" charset="0"/>
              <a:ea typeface="Times New Roman" panose="02020603050405020304" pitchFamily="18" charset="0"/>
            </a:endParaRPr>
          </a:p>
          <a:p>
            <a:pPr>
              <a:lnSpc>
                <a:spcPct val="115000"/>
              </a:lnSpc>
            </a:pPr>
            <a:r>
              <a:rPr lang="pt-BR" sz="2800" b="1">
                <a:effectLst/>
                <a:latin typeface="Times New Roman" panose="02020603050405020304" pitchFamily="18" charset="0"/>
                <a:ea typeface="Times New Roman" panose="02020603050405020304" pitchFamily="18" charset="0"/>
              </a:rPr>
              <a:t>Chọn phương án trả lời đúng cho mỗi câu hỏi (từ câu 1 đến câu 8)</a:t>
            </a:r>
            <a:endParaRPr lang="en-US" sz="2800">
              <a:effectLst/>
              <a:latin typeface="Times New Roman" panose="02020603050405020304" pitchFamily="18" charset="0"/>
              <a:ea typeface="Times New Roman" panose="02020603050405020304" pitchFamily="18" charset="0"/>
            </a:endParaRPr>
          </a:p>
          <a:p>
            <a:pPr>
              <a:lnSpc>
                <a:spcPct val="115000"/>
              </a:lnSpc>
              <a:tabLst>
                <a:tab pos="400050" algn="l"/>
              </a:tabLst>
            </a:pPr>
            <a:r>
              <a:rPr lang="vi-VN" sz="2800" b="1">
                <a:effectLst/>
                <a:latin typeface="Times New Roman" panose="02020603050405020304" pitchFamily="18" charset="0"/>
                <a:ea typeface="Times New Roman" panose="02020603050405020304" pitchFamily="18" charset="0"/>
              </a:rPr>
              <a:t>Câu 1: </a:t>
            </a:r>
            <a:r>
              <a:rPr lang="vi-VN" sz="2800">
                <a:effectLst/>
                <a:latin typeface="Times New Roman" panose="02020603050405020304" pitchFamily="18" charset="0"/>
                <a:ea typeface="Times New Roman" panose="02020603050405020304" pitchFamily="18" charset="0"/>
              </a:rPr>
              <a:t>VB trên thuộc loại văn bản thông tin nào?</a:t>
            </a:r>
            <a:endParaRPr lang="en-US" sz="2800">
              <a:effectLst/>
              <a:latin typeface="Times New Roman" panose="02020603050405020304" pitchFamily="18" charset="0"/>
              <a:ea typeface="Times New Roman" panose="02020603050405020304" pitchFamily="18" charset="0"/>
            </a:endParaRPr>
          </a:p>
          <a:p>
            <a:pPr>
              <a:lnSpc>
                <a:spcPct val="115000"/>
              </a:lnSpc>
              <a:tabLst>
                <a:tab pos="400050" algn="l"/>
              </a:tabLst>
            </a:pPr>
            <a:r>
              <a:rPr lang="vi-VN" sz="2800">
                <a:effectLst/>
                <a:latin typeface="Times New Roman" panose="02020603050405020304" pitchFamily="18" charset="0"/>
                <a:ea typeface="Times New Roman" panose="02020603050405020304" pitchFamily="18" charset="0"/>
              </a:rPr>
              <a:t>A. VB thông tin giới thiệu quy tắc/luật lệ của một trò chơi</a:t>
            </a:r>
            <a:r>
              <a:rPr lang="en-US" sz="2800">
                <a:effectLst/>
                <a:latin typeface="Times New Roman" panose="02020603050405020304" pitchFamily="18" charset="0"/>
                <a:ea typeface="Times New Roman" panose="02020603050405020304" pitchFamily="18" charset="0"/>
              </a:rPr>
              <a:t>.</a:t>
            </a:r>
          </a:p>
          <a:p>
            <a:pPr>
              <a:lnSpc>
                <a:spcPct val="115000"/>
              </a:lnSpc>
              <a:tabLst>
                <a:tab pos="400050" algn="l"/>
              </a:tabLst>
            </a:pPr>
            <a:r>
              <a:rPr lang="vi-VN" sz="2800">
                <a:effectLst/>
                <a:latin typeface="Times New Roman" panose="02020603050405020304" pitchFamily="18" charset="0"/>
                <a:ea typeface="Times New Roman" panose="02020603050405020304" pitchFamily="18" charset="0"/>
              </a:rPr>
              <a:t>B. VB thông tin giới thiệu quy tắc/luật lệ của một hoạt động</a:t>
            </a:r>
            <a:r>
              <a:rPr lang="en-US" sz="2800">
                <a:effectLst/>
                <a:latin typeface="Times New Roman" panose="02020603050405020304" pitchFamily="18" charset="0"/>
                <a:ea typeface="Times New Roman" panose="02020603050405020304" pitchFamily="18" charset="0"/>
              </a:rPr>
              <a:t>.</a:t>
            </a:r>
          </a:p>
          <a:p>
            <a:pPr>
              <a:lnSpc>
                <a:spcPct val="115000"/>
              </a:lnSpc>
              <a:tabLst>
                <a:tab pos="400050" algn="l"/>
              </a:tabLst>
            </a:pPr>
            <a:r>
              <a:rPr lang="vi-VN" sz="2800">
                <a:effectLst/>
                <a:latin typeface="Times New Roman" panose="02020603050405020304" pitchFamily="18" charset="0"/>
                <a:ea typeface="Times New Roman" panose="02020603050405020304" pitchFamily="18" charset="0"/>
              </a:rPr>
              <a:t>C. VB thông tin thuật lại một sự kiện lịch sử</a:t>
            </a:r>
            <a:r>
              <a:rPr lang="en-US" sz="2800">
                <a:effectLst/>
                <a:latin typeface="Times New Roman" panose="02020603050405020304" pitchFamily="18" charset="0"/>
                <a:ea typeface="Times New Roman" panose="02020603050405020304" pitchFamily="18" charset="0"/>
              </a:rPr>
              <a:t>.</a:t>
            </a:r>
          </a:p>
          <a:p>
            <a:pPr>
              <a:lnSpc>
                <a:spcPct val="115000"/>
              </a:lnSpc>
              <a:tabLst>
                <a:tab pos="400050" algn="l"/>
              </a:tabLst>
            </a:pPr>
            <a:r>
              <a:rPr lang="vi-VN" sz="2800">
                <a:effectLst/>
                <a:latin typeface="Times New Roman" panose="02020603050405020304" pitchFamily="18" charset="0"/>
                <a:ea typeface="Times New Roman" panose="02020603050405020304" pitchFamily="18" charset="0"/>
              </a:rPr>
              <a:t>D. VB thuyết minh giải thích một hiện tượng tự nhiên</a:t>
            </a:r>
            <a:r>
              <a:rPr lang="en-US" sz="2800">
                <a:effectLst/>
                <a:latin typeface="Times New Roman" panose="02020603050405020304" pitchFamily="18" charset="0"/>
                <a:ea typeface="Times New Roman" panose="02020603050405020304" pitchFamily="18" charset="0"/>
              </a:rPr>
              <a:t>.</a:t>
            </a:r>
          </a:p>
        </p:txBody>
      </p:sp>
    </p:spTree>
    <p:extLst>
      <p:ext uri="{BB962C8B-B14F-4D97-AF65-F5344CB8AC3E}">
        <p14:creationId xmlns:p14="http://schemas.microsoft.com/office/powerpoint/2010/main" val="756128307"/>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E30FCE9-2650-E668-5F62-6837B0A51F0B}"/>
              </a:ext>
            </a:extLst>
          </p:cNvPr>
          <p:cNvSpPr txBox="1"/>
          <p:nvPr/>
        </p:nvSpPr>
        <p:spPr>
          <a:xfrm>
            <a:off x="660400" y="863169"/>
            <a:ext cx="10858500" cy="5131661"/>
          </a:xfrm>
          <a:prstGeom prst="rect">
            <a:avLst/>
          </a:prstGeom>
          <a:noFill/>
        </p:spPr>
        <p:txBody>
          <a:bodyPr wrap="square">
            <a:spAutoFit/>
          </a:bodyPr>
          <a:lstStyle/>
          <a:p>
            <a:pPr marL="0" marR="0" lvl="0" indent="0" algn="l" defTabSz="914400" rtl="0" eaLnBrk="1" fontAlgn="auto" latinLnBrk="0" hangingPunct="1">
              <a:lnSpc>
                <a:spcPct val="200000"/>
              </a:lnSpc>
              <a:spcBef>
                <a:spcPts val="0"/>
              </a:spcBef>
              <a:spcAft>
                <a:spcPts val="0"/>
              </a:spcAft>
              <a:buClrTx/>
              <a:buSzTx/>
              <a:buFontTx/>
              <a:buNone/>
              <a:tabLst/>
              <a:defRPr/>
            </a:pPr>
            <a:r>
              <a:rPr kumimoji="0" lang="vi-VN" sz="2800" b="1" i="0" u="none" strike="noStrike" kern="1200" cap="none" spc="0" normalizeH="0" baseline="0" noProof="0">
                <a:ln>
                  <a:noFill/>
                </a:ln>
                <a:effectLst/>
                <a:uLnTx/>
                <a:uFillTx/>
                <a:latin typeface="Times New Roman" panose="02020603050405020304" pitchFamily="18" charset="0"/>
                <a:ea typeface="Times New Roman" panose="02020603050405020304" pitchFamily="18" charset="0"/>
                <a:cs typeface="+mn-cs"/>
              </a:rPr>
              <a:t>Câu 4: </a:t>
            </a:r>
            <a:r>
              <a:rPr kumimoji="0" lang="en-US" sz="2800" b="0" i="0" u="none" strike="noStrike" kern="1200" cap="none" spc="0" normalizeH="0" baseline="0" noProof="0">
                <a:ln>
                  <a:noFill/>
                </a:ln>
                <a:effectLst/>
                <a:uLnTx/>
                <a:uFillTx/>
                <a:latin typeface="Times New Roman" panose="02020603050405020304" pitchFamily="18" charset="0"/>
                <a:ea typeface="Times New Roman" panose="02020603050405020304" pitchFamily="18" charset="0"/>
                <a:cs typeface="+mn-cs"/>
              </a:rPr>
              <a:t>Tác dụng của phương tiện phi ngôn ngữ trong văn bản là gì?</a:t>
            </a:r>
          </a:p>
          <a:p>
            <a:pPr marL="0" marR="0" lvl="0" indent="0" algn="l" defTabSz="914400" rtl="0" eaLnBrk="1" fontAlgn="auto" latinLnBrk="0" hangingPunct="1">
              <a:lnSpc>
                <a:spcPct val="200000"/>
              </a:lnSpc>
              <a:spcBef>
                <a:spcPts val="0"/>
              </a:spcBef>
              <a:spcAft>
                <a:spcPts val="0"/>
              </a:spcAft>
              <a:buClrTx/>
              <a:buSzTx/>
              <a:buFontTx/>
              <a:buNone/>
              <a:tabLst/>
              <a:defRPr/>
            </a:pPr>
            <a:r>
              <a:rPr kumimoji="0" lang="en-US" sz="2800" b="0" i="0" u="none" strike="noStrike" kern="1200" cap="none" spc="0" normalizeH="0" baseline="0" noProof="0">
                <a:ln>
                  <a:noFill/>
                </a:ln>
                <a:effectLst/>
                <a:uLnTx/>
                <a:uFillTx/>
                <a:latin typeface="Times New Roman" panose="02020603050405020304" pitchFamily="18" charset="0"/>
                <a:ea typeface="Times New Roman" panose="02020603050405020304" pitchFamily="18" charset="0"/>
                <a:cs typeface="+mn-cs"/>
              </a:rPr>
              <a:t>A. Làm cho thông tin của văn bản trở nên trực quan, rõ ràng hơn, giúp người đọc hình dung và hiểu được thông tin.</a:t>
            </a:r>
          </a:p>
          <a:p>
            <a:pPr marL="0" marR="0" lvl="0" indent="0" algn="l" defTabSz="914400" rtl="0" eaLnBrk="1" fontAlgn="auto" latinLnBrk="0" hangingPunct="1">
              <a:lnSpc>
                <a:spcPct val="200000"/>
              </a:lnSpc>
              <a:spcBef>
                <a:spcPts val="0"/>
              </a:spcBef>
              <a:spcAft>
                <a:spcPts val="0"/>
              </a:spcAft>
              <a:buClrTx/>
              <a:buSzTx/>
              <a:buFontTx/>
              <a:buNone/>
              <a:tabLst/>
              <a:defRPr/>
            </a:pPr>
            <a:r>
              <a:rPr kumimoji="0" lang="en-US" sz="2800" b="0" i="0" u="none" strike="noStrike" kern="1200" cap="none" spc="0" normalizeH="0" baseline="0" noProof="0">
                <a:ln>
                  <a:noFill/>
                </a:ln>
                <a:effectLst/>
                <a:uLnTx/>
                <a:uFillTx/>
                <a:latin typeface="Times New Roman" panose="02020603050405020304" pitchFamily="18" charset="0"/>
                <a:ea typeface="Times New Roman" panose="02020603050405020304" pitchFamily="18" charset="0"/>
                <a:cs typeface="+mn-cs"/>
              </a:rPr>
              <a:t>B. Tạo niềm tin cho người đọc về kiến thức mà văn bản cung cấp.</a:t>
            </a:r>
          </a:p>
          <a:p>
            <a:pPr marL="0" marR="0" lvl="0" indent="0" algn="l" defTabSz="914400" rtl="0" eaLnBrk="1" fontAlgn="auto" latinLnBrk="0" hangingPunct="1">
              <a:lnSpc>
                <a:spcPct val="200000"/>
              </a:lnSpc>
              <a:spcBef>
                <a:spcPts val="0"/>
              </a:spcBef>
              <a:spcAft>
                <a:spcPts val="0"/>
              </a:spcAft>
              <a:buClrTx/>
              <a:buSzTx/>
              <a:buFontTx/>
              <a:buNone/>
              <a:tabLst/>
              <a:defRPr/>
            </a:pPr>
            <a:r>
              <a:rPr kumimoji="0" lang="en-US" sz="2800" b="0" i="0" u="none" strike="noStrike" kern="1200" cap="none" spc="0" normalizeH="0" baseline="0" noProof="0">
                <a:ln>
                  <a:noFill/>
                </a:ln>
                <a:effectLst/>
                <a:uLnTx/>
                <a:uFillTx/>
                <a:latin typeface="Times New Roman" panose="02020603050405020304" pitchFamily="18" charset="0"/>
                <a:ea typeface="Times New Roman" panose="02020603050405020304" pitchFamily="18" charset="0"/>
                <a:cs typeface="+mn-cs"/>
              </a:rPr>
              <a:t>C. Giúp người đọc phát huy khả năng liên tưởng và tưởng tượng.</a:t>
            </a:r>
          </a:p>
          <a:p>
            <a:pPr marL="0" marR="0" lvl="0" indent="0" algn="l" defTabSz="914400" rtl="0" eaLnBrk="1" fontAlgn="auto" latinLnBrk="0" hangingPunct="1">
              <a:lnSpc>
                <a:spcPct val="200000"/>
              </a:lnSpc>
              <a:spcBef>
                <a:spcPts val="0"/>
              </a:spcBef>
              <a:spcAft>
                <a:spcPts val="0"/>
              </a:spcAft>
              <a:buClrTx/>
              <a:buSzTx/>
              <a:buFontTx/>
              <a:buNone/>
              <a:tabLst/>
              <a:defRPr/>
            </a:pPr>
            <a:r>
              <a:rPr kumimoji="0" lang="en-US" sz="2800" b="0" i="0" u="none" strike="noStrike" kern="1200" cap="none" spc="0" normalizeH="0" baseline="0" noProof="0">
                <a:ln>
                  <a:noFill/>
                </a:ln>
                <a:effectLst/>
                <a:uLnTx/>
                <a:uFillTx/>
                <a:latin typeface="Times New Roman" panose="02020603050405020304" pitchFamily="18" charset="0"/>
                <a:ea typeface="Times New Roman" panose="02020603050405020304" pitchFamily="18" charset="0"/>
                <a:cs typeface="+mn-cs"/>
              </a:rPr>
              <a:t>D. Tạo thông tin gay cấn, để lại dấu ấn cho văn bản.</a:t>
            </a:r>
          </a:p>
        </p:txBody>
      </p:sp>
    </p:spTree>
    <p:extLst>
      <p:ext uri="{BB962C8B-B14F-4D97-AF65-F5344CB8AC3E}">
        <p14:creationId xmlns:p14="http://schemas.microsoft.com/office/powerpoint/2010/main" val="1639636801"/>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9CA4036-9A9F-957E-1365-553BE7BAECC2}"/>
              </a:ext>
            </a:extLst>
          </p:cNvPr>
          <p:cNvSpPr txBox="1"/>
          <p:nvPr/>
        </p:nvSpPr>
        <p:spPr>
          <a:xfrm>
            <a:off x="660400" y="805247"/>
            <a:ext cx="10858500" cy="5007781"/>
          </a:xfrm>
          <a:prstGeom prst="rect">
            <a:avLst/>
          </a:prstGeom>
          <a:noFill/>
        </p:spPr>
        <p:txBody>
          <a:bodyPr wrap="square">
            <a:spAutoFit/>
          </a:bodyPr>
          <a:lstStyle/>
          <a:p>
            <a:pPr>
              <a:lnSpc>
                <a:spcPct val="115000"/>
              </a:lnSpc>
            </a:pPr>
            <a:r>
              <a:rPr lang="vi-VN" sz="2800" b="1">
                <a:effectLst/>
                <a:latin typeface="Times New Roman" panose="02020603050405020304" pitchFamily="18" charset="0"/>
                <a:ea typeface="Times New Roman" panose="02020603050405020304" pitchFamily="18" charset="0"/>
              </a:rPr>
              <a:t>Câu 5:</a:t>
            </a:r>
            <a:r>
              <a:rPr lang="en-US" sz="2800">
                <a:effectLst/>
                <a:latin typeface="Times New Roman" panose="02020603050405020304" pitchFamily="18" charset="0"/>
                <a:ea typeface="Times New Roman" panose="02020603050405020304" pitchFamily="18" charset="0"/>
              </a:rPr>
              <a:t> Đâu là nguyên nhân chủ quan để hình thành nên siêu bão có sức tàn phá lớn?</a:t>
            </a:r>
          </a:p>
          <a:p>
            <a:pPr>
              <a:lnSpc>
                <a:spcPct val="115000"/>
              </a:lnSpc>
            </a:pPr>
            <a:r>
              <a:rPr lang="en-US" sz="2800">
                <a:effectLst/>
                <a:latin typeface="Times New Roman" panose="02020603050405020304" pitchFamily="18" charset="0"/>
                <a:ea typeface="Times New Roman" panose="02020603050405020304" pitchFamily="18" charset="0"/>
              </a:rPr>
              <a:t>A. Do </a:t>
            </a:r>
            <a:r>
              <a:rPr lang="vi-VN" sz="2800">
                <a:effectLst/>
                <a:latin typeface="Times New Roman" panose="02020603050405020304" pitchFamily="18" charset="0"/>
                <a:ea typeface="Times New Roman" panose="02020603050405020304" pitchFamily="18" charset="0"/>
              </a:rPr>
              <a:t> không khí bay lên và định hình trên tầng cao, từ đó hình thành nên những vùng áp cao trên đám mây và đẩy không khí thành mắt bão.</a:t>
            </a:r>
            <a:endParaRPr lang="en-US" sz="2800">
              <a:effectLst/>
              <a:latin typeface="Times New Roman" panose="02020603050405020304" pitchFamily="18" charset="0"/>
              <a:ea typeface="Times New Roman" panose="02020603050405020304" pitchFamily="18" charset="0"/>
            </a:endParaRPr>
          </a:p>
          <a:p>
            <a:pPr algn="just" fontAlgn="base">
              <a:lnSpc>
                <a:spcPct val="115000"/>
              </a:lnSpc>
            </a:pPr>
            <a:r>
              <a:rPr lang="en-US" sz="2800">
                <a:effectLst/>
                <a:latin typeface="Times New Roman" panose="02020603050405020304" pitchFamily="18" charset="0"/>
                <a:ea typeface="Times New Roman" panose="02020603050405020304" pitchFamily="18" charset="0"/>
              </a:rPr>
              <a:t>B. Do lượng khí CO2 từ khí thải nhà kính và khí CH4 từ các hoạt động công nghiệp đã gây nên tình trạng biến đổi khí hậu, Trái Đất nóng lên.</a:t>
            </a:r>
          </a:p>
          <a:p>
            <a:pPr algn="just" fontAlgn="base">
              <a:lnSpc>
                <a:spcPct val="115000"/>
              </a:lnSpc>
            </a:pPr>
            <a:r>
              <a:rPr lang="en-US" sz="2800">
                <a:effectLst/>
                <a:latin typeface="Times New Roman" panose="02020603050405020304" pitchFamily="18" charset="0"/>
                <a:ea typeface="Times New Roman" panose="02020603050405020304" pitchFamily="18" charset="0"/>
              </a:rPr>
              <a:t>C. Do các thành tố như: ánh sáng mặt trời, biển và sự hình thành của hơi nước.</a:t>
            </a:r>
          </a:p>
          <a:p>
            <a:pPr algn="just" fontAlgn="base">
              <a:lnSpc>
                <a:spcPct val="115000"/>
              </a:lnSpc>
            </a:pPr>
            <a:r>
              <a:rPr lang="en-US" sz="2800">
                <a:effectLst/>
                <a:latin typeface="Times New Roman" panose="02020603050405020304" pitchFamily="18" charset="0"/>
                <a:ea typeface="Times New Roman" panose="02020603050405020304" pitchFamily="18" charset="0"/>
              </a:rPr>
              <a:t>D. Do nước biển bốc hơi, với vị trí cao hơn để tạo thành cột khí ẩm, gặp lạnh sẽ ngưng tụ lại, bị không khí xung quanh làm nóng.</a:t>
            </a:r>
          </a:p>
        </p:txBody>
      </p:sp>
    </p:spTree>
    <p:extLst>
      <p:ext uri="{BB962C8B-B14F-4D97-AF65-F5344CB8AC3E}">
        <p14:creationId xmlns:p14="http://schemas.microsoft.com/office/powerpoint/2010/main" val="3836703593"/>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179837B-16BB-3940-FDE0-EBE4ABA79295}"/>
              </a:ext>
            </a:extLst>
          </p:cNvPr>
          <p:cNvSpPr txBox="1"/>
          <p:nvPr/>
        </p:nvSpPr>
        <p:spPr>
          <a:xfrm>
            <a:off x="660400" y="429589"/>
            <a:ext cx="10858500" cy="5998822"/>
          </a:xfrm>
          <a:prstGeom prst="rect">
            <a:avLst/>
          </a:prstGeom>
          <a:noFill/>
        </p:spPr>
        <p:txBody>
          <a:bodyPr wrap="square">
            <a:spAutoFit/>
          </a:bodyPr>
          <a:lstStyle/>
          <a:p>
            <a:pPr>
              <a:lnSpc>
                <a:spcPct val="115000"/>
              </a:lnSpc>
            </a:pPr>
            <a:r>
              <a:rPr lang="vi-VN" sz="2800" b="1">
                <a:effectLst/>
                <a:latin typeface="Times New Roman" panose="02020603050405020304" pitchFamily="18" charset="0"/>
                <a:ea typeface="Times New Roman" panose="02020603050405020304" pitchFamily="18" charset="0"/>
              </a:rPr>
              <a:t>Câu 6:</a:t>
            </a:r>
            <a:r>
              <a:rPr lang="en-US" sz="2800">
                <a:effectLst/>
                <a:latin typeface="Times New Roman" panose="02020603050405020304" pitchFamily="18" charset="0"/>
                <a:ea typeface="Times New Roman" panose="02020603050405020304" pitchFamily="18" charset="0"/>
              </a:rPr>
              <a:t> Văn bản trên đã trình bày thông tin theo cách nào</a:t>
            </a:r>
            <a:r>
              <a:rPr lang="vi-VN" sz="2800">
                <a:effectLst/>
                <a:latin typeface="Times New Roman" panose="02020603050405020304" pitchFamily="18" charset="0"/>
                <a:ea typeface="Times New Roman" panose="02020603050405020304" pitchFamily="18" charset="0"/>
              </a:rPr>
              <a:t>?</a:t>
            </a:r>
            <a:endParaRPr lang="en-US" sz="2800">
              <a:effectLst/>
              <a:latin typeface="Times New Roman" panose="02020603050405020304" pitchFamily="18" charset="0"/>
              <a:ea typeface="Times New Roman" panose="02020603050405020304" pitchFamily="18" charset="0"/>
            </a:endParaRPr>
          </a:p>
          <a:p>
            <a:pPr>
              <a:lnSpc>
                <a:spcPct val="115000"/>
              </a:lnSpc>
            </a:pPr>
            <a:r>
              <a:rPr lang="en-US" sz="2800" b="0">
                <a:effectLst/>
                <a:latin typeface="Times New Roman" panose="02020603050405020304" pitchFamily="18" charset="0"/>
                <a:ea typeface="Times New Roman" panose="02020603050405020304" pitchFamily="18" charset="0"/>
              </a:rPr>
              <a:t>A.</a:t>
            </a:r>
            <a:r>
              <a:rPr lang="en-US" sz="2800">
                <a:effectLst/>
                <a:latin typeface="Times New Roman" panose="02020603050405020304" pitchFamily="18" charset="0"/>
                <a:ea typeface="Times New Roman" panose="02020603050405020304" pitchFamily="18" charset="0"/>
              </a:rPr>
              <a:t> theo trật tự thời gian</a:t>
            </a:r>
          </a:p>
          <a:p>
            <a:pPr>
              <a:lnSpc>
                <a:spcPct val="115000"/>
              </a:lnSpc>
            </a:pPr>
            <a:r>
              <a:rPr lang="en-US" sz="2800">
                <a:effectLst/>
                <a:latin typeface="Times New Roman" panose="02020603050405020304" pitchFamily="18" charset="0"/>
                <a:ea typeface="Times New Roman" panose="02020603050405020304" pitchFamily="18" charset="0"/>
              </a:rPr>
              <a:t>B. theo quan hệ nhân quả </a:t>
            </a:r>
          </a:p>
          <a:p>
            <a:pPr>
              <a:lnSpc>
                <a:spcPct val="115000"/>
              </a:lnSpc>
            </a:pPr>
            <a:r>
              <a:rPr lang="en-US" sz="2800">
                <a:effectLst/>
                <a:latin typeface="Times New Roman" panose="02020603050405020304" pitchFamily="18" charset="0"/>
                <a:ea typeface="Times New Roman" panose="02020603050405020304" pitchFamily="18" charset="0"/>
              </a:rPr>
              <a:t>C. </a:t>
            </a:r>
            <a:r>
              <a:rPr lang="vi-VN" sz="2800">
                <a:effectLst/>
                <a:latin typeface="Times New Roman" panose="02020603050405020304" pitchFamily="18" charset="0"/>
                <a:ea typeface="Times New Roman" panose="02020603050405020304" pitchFamily="18" charset="0"/>
              </a:rPr>
              <a:t>theo cấu trúc so sánh và đối chiếu </a:t>
            </a:r>
            <a:endParaRPr lang="en-US" sz="2800">
              <a:effectLst/>
              <a:latin typeface="Times New Roman" panose="02020603050405020304" pitchFamily="18" charset="0"/>
              <a:ea typeface="Times New Roman" panose="02020603050405020304" pitchFamily="18" charset="0"/>
            </a:endParaRPr>
          </a:p>
          <a:p>
            <a:pPr>
              <a:lnSpc>
                <a:spcPct val="115000"/>
              </a:lnSpc>
            </a:pPr>
            <a:r>
              <a:rPr lang="en-US" sz="2800">
                <a:effectLst/>
                <a:latin typeface="Times New Roman" panose="02020603050405020304" pitchFamily="18" charset="0"/>
                <a:ea typeface="Times New Roman" panose="02020603050405020304" pitchFamily="18" charset="0"/>
              </a:rPr>
              <a:t>D. theo mức độ quan trọng của thông tin và quan hệ nhân quả</a:t>
            </a:r>
          </a:p>
          <a:p>
            <a:pPr>
              <a:lnSpc>
                <a:spcPct val="115000"/>
              </a:lnSpc>
            </a:pPr>
            <a:r>
              <a:rPr lang="en-US" sz="2800" b="1">
                <a:effectLst/>
                <a:latin typeface="Times New Roman" panose="02020603050405020304" pitchFamily="18" charset="0"/>
                <a:ea typeface="Times New Roman" panose="02020603050405020304" pitchFamily="18" charset="0"/>
              </a:rPr>
              <a:t>Câu </a:t>
            </a:r>
            <a:r>
              <a:rPr lang="vi-VN" sz="2800" b="1">
                <a:effectLst/>
                <a:latin typeface="Times New Roman" panose="02020603050405020304" pitchFamily="18" charset="0"/>
                <a:ea typeface="Times New Roman" panose="02020603050405020304" pitchFamily="18" charset="0"/>
              </a:rPr>
              <a:t>7</a:t>
            </a:r>
            <a:r>
              <a:rPr lang="en-US" sz="2800" b="1">
                <a:effectLst/>
                <a:latin typeface="Times New Roman" panose="02020603050405020304" pitchFamily="18" charset="0"/>
                <a:ea typeface="Times New Roman" panose="02020603050405020304" pitchFamily="18" charset="0"/>
              </a:rPr>
              <a:t>: </a:t>
            </a:r>
            <a:r>
              <a:rPr lang="en-US" sz="2800">
                <a:effectLst/>
                <a:latin typeface="Times New Roman" panose="02020603050405020304" pitchFamily="18" charset="0"/>
                <a:ea typeface="Times New Roman" panose="02020603050405020304" pitchFamily="18" charset="0"/>
              </a:rPr>
              <a:t>Tại sao văn bản cho rằng “Nhắc tới bão là nhắc tới những kí ức đau buồn”</a:t>
            </a:r>
          </a:p>
          <a:p>
            <a:pPr>
              <a:lnSpc>
                <a:spcPct val="115000"/>
              </a:lnSpc>
            </a:pPr>
            <a:r>
              <a:rPr lang="en-US" sz="2800">
                <a:effectLst/>
                <a:latin typeface="Times New Roman" panose="02020603050405020304" pitchFamily="18" charset="0"/>
                <a:ea typeface="Times New Roman" panose="02020603050405020304" pitchFamily="18" charset="0"/>
              </a:rPr>
              <a:t>A. Vì bão là hiện tượng thiên tai có sức tàn phá ghê gớm cả về con người và tài sản.</a:t>
            </a:r>
          </a:p>
          <a:p>
            <a:pPr>
              <a:lnSpc>
                <a:spcPct val="115000"/>
              </a:lnSpc>
            </a:pPr>
            <a:r>
              <a:rPr lang="en-US" sz="2800">
                <a:effectLst/>
                <a:latin typeface="Times New Roman" panose="02020603050405020304" pitchFamily="18" charset="0"/>
                <a:ea typeface="Times New Roman" panose="02020603050405020304" pitchFamily="18" charset="0"/>
              </a:rPr>
              <a:t>B. Vì đất nước ta chưa có kinh nghiệm chống bão.</a:t>
            </a:r>
          </a:p>
          <a:p>
            <a:pPr>
              <a:lnSpc>
                <a:spcPct val="115000"/>
              </a:lnSpc>
            </a:pPr>
            <a:r>
              <a:rPr lang="en-US" sz="2800">
                <a:effectLst/>
                <a:latin typeface="Times New Roman" panose="02020603050405020304" pitchFamily="18" charset="0"/>
                <a:ea typeface="Times New Roman" panose="02020603050405020304" pitchFamily="18" charset="0"/>
              </a:rPr>
              <a:t>C. Vì bão đến bất ngờ khiến con người chở tay không kịp.</a:t>
            </a:r>
          </a:p>
          <a:p>
            <a:pPr>
              <a:lnSpc>
                <a:spcPct val="115000"/>
              </a:lnSpc>
            </a:pPr>
            <a:r>
              <a:rPr lang="en-US" sz="2800">
                <a:effectLst/>
                <a:latin typeface="Times New Roman" panose="02020603050405020304" pitchFamily="18" charset="0"/>
                <a:ea typeface="Times New Roman" panose="02020603050405020304" pitchFamily="18" charset="0"/>
              </a:rPr>
              <a:t>D. Vì chính người người viết đã trải qua nhiều cơn bão lớn.</a:t>
            </a:r>
          </a:p>
        </p:txBody>
      </p:sp>
    </p:spTree>
    <p:extLst>
      <p:ext uri="{BB962C8B-B14F-4D97-AF65-F5344CB8AC3E}">
        <p14:creationId xmlns:p14="http://schemas.microsoft.com/office/powerpoint/2010/main" val="834867658"/>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7FDC649-9BE8-A493-71AE-6041BF7EE9AA}"/>
              </a:ext>
            </a:extLst>
          </p:cNvPr>
          <p:cNvSpPr txBox="1"/>
          <p:nvPr/>
        </p:nvSpPr>
        <p:spPr>
          <a:xfrm>
            <a:off x="666750" y="309714"/>
            <a:ext cx="10858500" cy="6842642"/>
          </a:xfrm>
          <a:prstGeom prst="rect">
            <a:avLst/>
          </a:prstGeom>
          <a:noFill/>
        </p:spPr>
        <p:txBody>
          <a:bodyPr wrap="square">
            <a:spAutoFit/>
          </a:bodyPr>
          <a:lstStyle/>
          <a:p>
            <a:pPr>
              <a:lnSpc>
                <a:spcPct val="115000"/>
              </a:lnSpc>
            </a:pPr>
            <a:r>
              <a:rPr lang="en-US" sz="3200" b="1">
                <a:effectLst/>
                <a:latin typeface="Times New Roman" panose="02020603050405020304" pitchFamily="18" charset="0"/>
                <a:ea typeface="Times New Roman" panose="02020603050405020304" pitchFamily="18" charset="0"/>
              </a:rPr>
              <a:t>Câu </a:t>
            </a:r>
            <a:r>
              <a:rPr lang="vi-VN" sz="3200" b="1">
                <a:effectLst/>
                <a:latin typeface="Times New Roman" panose="02020603050405020304" pitchFamily="18" charset="0"/>
                <a:ea typeface="Times New Roman" panose="02020603050405020304" pitchFamily="18" charset="0"/>
              </a:rPr>
              <a:t>8</a:t>
            </a:r>
            <a:r>
              <a:rPr lang="en-US" sz="3200" b="1">
                <a:effectLst/>
                <a:latin typeface="Times New Roman" panose="02020603050405020304" pitchFamily="18" charset="0"/>
                <a:ea typeface="Times New Roman" panose="02020603050405020304" pitchFamily="18" charset="0"/>
              </a:rPr>
              <a:t>:</a:t>
            </a:r>
            <a:r>
              <a:rPr lang="en-US" sz="3200">
                <a:effectLst/>
                <a:latin typeface="Times New Roman" panose="02020603050405020304" pitchFamily="18" charset="0"/>
                <a:ea typeface="Times New Roman" panose="02020603050405020304" pitchFamily="18" charset="0"/>
              </a:rPr>
              <a:t> Người ta dựa vào đâu phân chia cấp độ của bão? </a:t>
            </a:r>
          </a:p>
          <a:p>
            <a:pPr>
              <a:lnSpc>
                <a:spcPct val="115000"/>
              </a:lnSpc>
            </a:pPr>
            <a:r>
              <a:rPr lang="en-US" sz="3200" b="0">
                <a:effectLst/>
                <a:latin typeface="Times New Roman" panose="02020603050405020304" pitchFamily="18" charset="0"/>
                <a:ea typeface="Times New Roman" panose="02020603050405020304" pitchFamily="18" charset="0"/>
              </a:rPr>
              <a:t>A.</a:t>
            </a:r>
            <a:r>
              <a:rPr lang="en-US" sz="3200">
                <a:effectLst/>
                <a:latin typeface="Times New Roman" panose="02020603050405020304" pitchFamily="18" charset="0"/>
                <a:ea typeface="Times New Roman" panose="02020603050405020304" pitchFamily="18" charset="0"/>
              </a:rPr>
              <a:t> Dựa vào mắt bão</a:t>
            </a:r>
          </a:p>
          <a:p>
            <a:pPr>
              <a:lnSpc>
                <a:spcPct val="115000"/>
              </a:lnSpc>
            </a:pPr>
            <a:r>
              <a:rPr lang="en-US" sz="3200">
                <a:effectLst/>
                <a:latin typeface="Times New Roman" panose="02020603050405020304" pitchFamily="18" charset="0"/>
                <a:ea typeface="Times New Roman" panose="02020603050405020304" pitchFamily="18" charset="0"/>
              </a:rPr>
              <a:t>B. Dựa vào nơi bão hình thành</a:t>
            </a:r>
          </a:p>
          <a:p>
            <a:pPr>
              <a:lnSpc>
                <a:spcPct val="115000"/>
              </a:lnSpc>
            </a:pPr>
            <a:r>
              <a:rPr lang="en-US" sz="3200">
                <a:effectLst/>
                <a:latin typeface="Times New Roman" panose="02020603050405020304" pitchFamily="18" charset="0"/>
                <a:ea typeface="Times New Roman" panose="02020603050405020304" pitchFamily="18" charset="0"/>
              </a:rPr>
              <a:t>C. Dựa vào đường đi của cơn bão</a:t>
            </a:r>
          </a:p>
          <a:p>
            <a:pPr>
              <a:lnSpc>
                <a:spcPct val="115000"/>
              </a:lnSpc>
            </a:pPr>
            <a:r>
              <a:rPr lang="en-US" sz="3200">
                <a:effectLst/>
                <a:latin typeface="Times New Roman" panose="02020603050405020304" pitchFamily="18" charset="0"/>
                <a:ea typeface="Times New Roman" panose="02020603050405020304" pitchFamily="18" charset="0"/>
              </a:rPr>
              <a:t>D. Dựa vào thang sức gió để chia thành cấp bão khác nhau</a:t>
            </a:r>
          </a:p>
          <a:p>
            <a:pPr>
              <a:lnSpc>
                <a:spcPct val="115000"/>
              </a:lnSpc>
            </a:pPr>
            <a:r>
              <a:rPr lang="en-US" sz="3200" b="1">
                <a:effectLst/>
                <a:latin typeface="Times New Roman" panose="02020603050405020304" pitchFamily="18" charset="0"/>
                <a:ea typeface="Times New Roman" panose="02020603050405020304" pitchFamily="18" charset="0"/>
              </a:rPr>
              <a:t>Trả lời các câu hỏi:</a:t>
            </a:r>
            <a:endParaRPr lang="en-US" sz="3200">
              <a:effectLst/>
              <a:latin typeface="Times New Roman" panose="02020603050405020304" pitchFamily="18" charset="0"/>
              <a:ea typeface="Times New Roman" panose="02020603050405020304" pitchFamily="18" charset="0"/>
            </a:endParaRPr>
          </a:p>
          <a:p>
            <a:pPr>
              <a:lnSpc>
                <a:spcPct val="115000"/>
              </a:lnSpc>
            </a:pPr>
            <a:r>
              <a:rPr lang="en-US" sz="3200" b="1">
                <a:effectLst/>
                <a:latin typeface="Times New Roman" panose="02020603050405020304" pitchFamily="18" charset="0"/>
                <a:ea typeface="Times New Roman" panose="02020603050405020304" pitchFamily="18" charset="0"/>
              </a:rPr>
              <a:t>Câu 9. </a:t>
            </a:r>
            <a:r>
              <a:rPr lang="en-US" sz="3200" b="0">
                <a:effectLst/>
                <a:latin typeface="Times New Roman" panose="02020603050405020304" pitchFamily="18" charset="0"/>
                <a:ea typeface="Times New Roman" panose="02020603050405020304" pitchFamily="18" charset="0"/>
              </a:rPr>
              <a:t>Theo em, để phòng chống tác hại của bão, chúng ta cần có biện pháp nào?</a:t>
            </a:r>
            <a:endParaRPr lang="en-US" sz="3200">
              <a:effectLst/>
              <a:latin typeface="Times New Roman" panose="02020603050405020304" pitchFamily="18" charset="0"/>
              <a:ea typeface="Times New Roman" panose="02020603050405020304" pitchFamily="18" charset="0"/>
            </a:endParaRPr>
          </a:p>
          <a:p>
            <a:pPr>
              <a:lnSpc>
                <a:spcPct val="115000"/>
              </a:lnSpc>
            </a:pPr>
            <a:r>
              <a:rPr lang="en-US" sz="3200" b="1">
                <a:effectLst/>
                <a:latin typeface="Times New Roman" panose="02020603050405020304" pitchFamily="18" charset="0"/>
                <a:ea typeface="Times New Roman" panose="02020603050405020304" pitchFamily="18" charset="0"/>
              </a:rPr>
              <a:t>Câu 10:</a:t>
            </a:r>
            <a:r>
              <a:rPr lang="en-US" sz="3200">
                <a:effectLst/>
                <a:latin typeface="Times New Roman" panose="02020603050405020304" pitchFamily="18" charset="0"/>
                <a:ea typeface="Times New Roman" panose="02020603050405020304" pitchFamily="18" charset="0"/>
              </a:rPr>
              <a:t> Viết đoạn văn 5- 6 câu nêu suy nghĩ về ý nghĩa phong trào ủng hộ đồng bào bị ảnh hưởng của bão lũ trong thời gian qua trên đất nước ta.</a:t>
            </a:r>
          </a:p>
          <a:p>
            <a:pPr>
              <a:lnSpc>
                <a:spcPct val="115000"/>
              </a:lnSpc>
            </a:pPr>
            <a:r>
              <a:rPr lang="en-US" sz="3200">
                <a:effectLst/>
                <a:latin typeface="Times New Roman" panose="02020603050405020304" pitchFamily="18" charset="0"/>
                <a:ea typeface="Times New Roman" panose="02020603050405020304" pitchFamily="18" charset="0"/>
              </a:rPr>
              <a:t> </a:t>
            </a:r>
          </a:p>
        </p:txBody>
      </p:sp>
    </p:spTree>
    <p:extLst>
      <p:ext uri="{BB962C8B-B14F-4D97-AF65-F5344CB8AC3E}">
        <p14:creationId xmlns:p14="http://schemas.microsoft.com/office/powerpoint/2010/main" val="1858935146"/>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0675BD3-5AEC-68DE-5EEE-72830764E1B9}"/>
              </a:ext>
            </a:extLst>
          </p:cNvPr>
          <p:cNvSpPr txBox="1"/>
          <p:nvPr/>
        </p:nvSpPr>
        <p:spPr>
          <a:xfrm>
            <a:off x="660400" y="460094"/>
            <a:ext cx="10858500" cy="548099"/>
          </a:xfrm>
          <a:prstGeom prst="rect">
            <a:avLst/>
          </a:prstGeom>
          <a:noFill/>
        </p:spPr>
        <p:txBody>
          <a:bodyPr wrap="square">
            <a:spAutoFit/>
          </a:bodyPr>
          <a:lstStyle/>
          <a:p>
            <a:pPr algn="ctr">
              <a:lnSpc>
                <a:spcPct val="115000"/>
              </a:lnSpc>
            </a:pPr>
            <a:r>
              <a:rPr lang="vi-VN" sz="2800" b="1" i="1">
                <a:solidFill>
                  <a:srgbClr val="000000"/>
                </a:solidFill>
                <a:effectLst/>
                <a:latin typeface="Times New Roman" panose="02020603050405020304" pitchFamily="18" charset="0"/>
                <a:ea typeface="Times New Roman" panose="02020603050405020304" pitchFamily="18" charset="0"/>
              </a:rPr>
              <a:t>Gợi ý trả lời</a:t>
            </a:r>
            <a:endParaRPr lang="en-US" sz="2800">
              <a:effectLst/>
              <a:latin typeface="Times New Roman" panose="02020603050405020304" pitchFamily="18" charset="0"/>
              <a:ea typeface="Times New Roman" panose="02020603050405020304" pitchFamily="18" charset="0"/>
            </a:endParaRPr>
          </a:p>
        </p:txBody>
      </p:sp>
      <p:graphicFrame>
        <p:nvGraphicFramePr>
          <p:cNvPr id="4" name="Table 3">
            <a:extLst>
              <a:ext uri="{FF2B5EF4-FFF2-40B4-BE49-F238E27FC236}">
                <a16:creationId xmlns:a16="http://schemas.microsoft.com/office/drawing/2014/main" id="{94009DDA-4ABF-3EA6-783D-6FCFBC834EEB}"/>
              </a:ext>
            </a:extLst>
          </p:cNvPr>
          <p:cNvGraphicFramePr>
            <a:graphicFrameLocks noGrp="1"/>
          </p:cNvGraphicFramePr>
          <p:nvPr>
            <p:extLst>
              <p:ext uri="{D42A27DB-BD31-4B8C-83A1-F6EECF244321}">
                <p14:modId xmlns:p14="http://schemas.microsoft.com/office/powerpoint/2010/main" val="3203718593"/>
              </p:ext>
            </p:extLst>
          </p:nvPr>
        </p:nvGraphicFramePr>
        <p:xfrm>
          <a:off x="660400" y="1130300"/>
          <a:ext cx="10858499" cy="902716"/>
        </p:xfrm>
        <a:graphic>
          <a:graphicData uri="http://schemas.openxmlformats.org/drawingml/2006/table">
            <a:tbl>
              <a:tblPr firstRow="1" firstCol="1" bandRow="1"/>
              <a:tblGrid>
                <a:gridCol w="1348110">
                  <a:extLst>
                    <a:ext uri="{9D8B030D-6E8A-4147-A177-3AD203B41FA5}">
                      <a16:colId xmlns:a16="http://schemas.microsoft.com/office/drawing/2014/main" val="1883196770"/>
                    </a:ext>
                  </a:extLst>
                </a:gridCol>
                <a:gridCol w="1345810">
                  <a:extLst>
                    <a:ext uri="{9D8B030D-6E8A-4147-A177-3AD203B41FA5}">
                      <a16:colId xmlns:a16="http://schemas.microsoft.com/office/drawing/2014/main" val="1354838265"/>
                    </a:ext>
                  </a:extLst>
                </a:gridCol>
                <a:gridCol w="1343509">
                  <a:extLst>
                    <a:ext uri="{9D8B030D-6E8A-4147-A177-3AD203B41FA5}">
                      <a16:colId xmlns:a16="http://schemas.microsoft.com/office/drawing/2014/main" val="1212117688"/>
                    </a:ext>
                  </a:extLst>
                </a:gridCol>
                <a:gridCol w="1325105">
                  <a:extLst>
                    <a:ext uri="{9D8B030D-6E8A-4147-A177-3AD203B41FA5}">
                      <a16:colId xmlns:a16="http://schemas.microsoft.com/office/drawing/2014/main" val="3860792819"/>
                    </a:ext>
                  </a:extLst>
                </a:gridCol>
                <a:gridCol w="1509147">
                  <a:extLst>
                    <a:ext uri="{9D8B030D-6E8A-4147-A177-3AD203B41FA5}">
                      <a16:colId xmlns:a16="http://schemas.microsoft.com/office/drawing/2014/main" val="3247778490"/>
                    </a:ext>
                  </a:extLst>
                </a:gridCol>
                <a:gridCol w="1352711">
                  <a:extLst>
                    <a:ext uri="{9D8B030D-6E8A-4147-A177-3AD203B41FA5}">
                      <a16:colId xmlns:a16="http://schemas.microsoft.com/office/drawing/2014/main" val="640794189"/>
                    </a:ext>
                  </a:extLst>
                </a:gridCol>
                <a:gridCol w="1453935">
                  <a:extLst>
                    <a:ext uri="{9D8B030D-6E8A-4147-A177-3AD203B41FA5}">
                      <a16:colId xmlns:a16="http://schemas.microsoft.com/office/drawing/2014/main" val="1672259268"/>
                    </a:ext>
                  </a:extLst>
                </a:gridCol>
                <a:gridCol w="1180172">
                  <a:extLst>
                    <a:ext uri="{9D8B030D-6E8A-4147-A177-3AD203B41FA5}">
                      <a16:colId xmlns:a16="http://schemas.microsoft.com/office/drawing/2014/main" val="3048006900"/>
                    </a:ext>
                  </a:extLst>
                </a:gridCol>
              </a:tblGrid>
              <a:tr h="0">
                <a:tc>
                  <a:txBody>
                    <a:bodyPr/>
                    <a:lstStyle/>
                    <a:p>
                      <a:pPr algn="ctr" fontAlgn="base">
                        <a:lnSpc>
                          <a:spcPct val="115000"/>
                        </a:lnSpc>
                      </a:pPr>
                      <a:r>
                        <a:rPr lang="vi-VN" sz="2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lnSpc>
                          <a:spcPct val="115000"/>
                        </a:lnSpc>
                      </a:pPr>
                      <a:r>
                        <a:rPr lang="vi-VN" sz="2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lnSpc>
                          <a:spcPct val="115000"/>
                        </a:lnSpc>
                      </a:pPr>
                      <a:r>
                        <a:rPr lang="vi-VN" sz="2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lnSpc>
                          <a:spcPct val="115000"/>
                        </a:lnSpc>
                      </a:pPr>
                      <a:r>
                        <a:rPr lang="vi-VN" sz="2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lnSpc>
                          <a:spcPct val="115000"/>
                        </a:lnSpc>
                      </a:pPr>
                      <a:r>
                        <a:rPr lang="vi-VN" sz="2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lnSpc>
                          <a:spcPct val="115000"/>
                        </a:lnSpc>
                      </a:pPr>
                      <a:r>
                        <a:rPr lang="vi-VN" sz="2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lnSpc>
                          <a:spcPct val="115000"/>
                        </a:lnSpc>
                      </a:pPr>
                      <a:r>
                        <a:rPr lang="vi-VN" sz="2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7</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lnSpc>
                          <a:spcPct val="115000"/>
                        </a:lnSpc>
                      </a:pPr>
                      <a:r>
                        <a:rPr lang="en-US" sz="2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8</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08798765"/>
                  </a:ext>
                </a:extLst>
              </a:tr>
              <a:tr h="0">
                <a:tc>
                  <a:txBody>
                    <a:bodyPr/>
                    <a:lstStyle/>
                    <a:p>
                      <a:pPr algn="ctr" fontAlgn="base">
                        <a:lnSpc>
                          <a:spcPct val="115000"/>
                        </a:lnSpc>
                      </a:pPr>
                      <a:r>
                        <a:rPr lang="en-US" sz="2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lnSpc>
                          <a:spcPct val="115000"/>
                        </a:lnSpc>
                      </a:pPr>
                      <a:r>
                        <a:rPr lang="en-US" sz="2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lnSpc>
                          <a:spcPct val="115000"/>
                        </a:lnSpc>
                      </a:pPr>
                      <a:r>
                        <a:rPr lang="en-US" sz="2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lnSpc>
                          <a:spcPct val="115000"/>
                        </a:lnSpc>
                      </a:pPr>
                      <a:r>
                        <a:rPr lang="en-US" sz="2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lnSpc>
                          <a:spcPct val="115000"/>
                        </a:lnSpc>
                      </a:pPr>
                      <a:r>
                        <a:rPr lang="en-US" sz="2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lnSpc>
                          <a:spcPct val="115000"/>
                        </a:lnSpc>
                      </a:pPr>
                      <a:r>
                        <a:rPr lang="en-US" sz="2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lnSpc>
                          <a:spcPct val="115000"/>
                        </a:lnSpc>
                      </a:pPr>
                      <a:r>
                        <a:rPr lang="en-US" sz="2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lnSpc>
                          <a:spcPct val="115000"/>
                        </a:lnSpc>
                      </a:pPr>
                      <a:r>
                        <a:rPr lang="en-US" sz="2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64681143"/>
                  </a:ext>
                </a:extLst>
              </a:tr>
            </a:tbl>
          </a:graphicData>
        </a:graphic>
      </p:graphicFrame>
      <p:graphicFrame>
        <p:nvGraphicFramePr>
          <p:cNvPr id="5" name="Table 4">
            <a:extLst>
              <a:ext uri="{FF2B5EF4-FFF2-40B4-BE49-F238E27FC236}">
                <a16:creationId xmlns:a16="http://schemas.microsoft.com/office/drawing/2014/main" id="{3C8ECBF2-7EB5-52AA-40B1-6084A2EFBA49}"/>
              </a:ext>
            </a:extLst>
          </p:cNvPr>
          <p:cNvGraphicFramePr>
            <a:graphicFrameLocks noGrp="1"/>
          </p:cNvGraphicFramePr>
          <p:nvPr>
            <p:extLst>
              <p:ext uri="{D42A27DB-BD31-4B8C-83A1-F6EECF244321}">
                <p14:modId xmlns:p14="http://schemas.microsoft.com/office/powerpoint/2010/main" val="3911086145"/>
              </p:ext>
            </p:extLst>
          </p:nvPr>
        </p:nvGraphicFramePr>
        <p:xfrm>
          <a:off x="660400" y="2155123"/>
          <a:ext cx="10858500" cy="4172522"/>
        </p:xfrm>
        <a:graphic>
          <a:graphicData uri="http://schemas.openxmlformats.org/drawingml/2006/table">
            <a:tbl>
              <a:tblPr firstRow="1" firstCol="1" bandRow="1"/>
              <a:tblGrid>
                <a:gridCol w="1477729">
                  <a:extLst>
                    <a:ext uri="{9D8B030D-6E8A-4147-A177-3AD203B41FA5}">
                      <a16:colId xmlns:a16="http://schemas.microsoft.com/office/drawing/2014/main" val="3311072311"/>
                    </a:ext>
                  </a:extLst>
                </a:gridCol>
                <a:gridCol w="9380771">
                  <a:extLst>
                    <a:ext uri="{9D8B030D-6E8A-4147-A177-3AD203B41FA5}">
                      <a16:colId xmlns:a16="http://schemas.microsoft.com/office/drawing/2014/main" val="422577048"/>
                    </a:ext>
                  </a:extLst>
                </a:gridCol>
              </a:tblGrid>
              <a:tr h="0">
                <a:tc>
                  <a:txBody>
                    <a:bodyPr/>
                    <a:lstStyle/>
                    <a:p>
                      <a:pPr algn="ctr" fontAlgn="base">
                        <a:lnSpc>
                          <a:spcPct val="115000"/>
                        </a:lnSpc>
                      </a:pPr>
                      <a:r>
                        <a:rPr lang="vi-VN" sz="2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9</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r>
                        <a:rPr lang="en-US" sz="2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Biện pháp phòng tránh và chống bão</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pPr>
                      <a:r>
                        <a:rPr lang="en-US"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Xây dựng cơ sở hạ tầng vững chãi để chống chọi trước bão.</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pPr>
                      <a:r>
                        <a:rPr lang="en-US"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Cập nhật tin tức dự báo thời tiết thường xuyên để biết thêm nhiều thông tin về bão.</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pPr>
                      <a:r>
                        <a:rPr lang="en-US"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Thiết lập các đê hay chủ động các hình thức gia cố cơ sở vật chất để chống bão.</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pPr>
                      <a:r>
                        <a:rPr lang="en-US"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Ngưng mọi hoạt động đánh bắt ngoài khơi khi bão xuất hiện và dần hình thành, tránh xảy ra thiệt hại về tính mạng.</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pPr>
                      <a:r>
                        <a:rPr lang="en-US"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Tuyên truyền và nâng cao ý thức của người dân bảo vệ môi trường nhằm phòng tránh biến đổi khí hậu - cũng là một nguyên nhân chính gây ra bão./.</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84652182"/>
                  </a:ext>
                </a:extLst>
              </a:tr>
            </a:tbl>
          </a:graphicData>
        </a:graphic>
      </p:graphicFrame>
    </p:spTree>
    <p:extLst>
      <p:ext uri="{BB962C8B-B14F-4D97-AF65-F5344CB8AC3E}">
        <p14:creationId xmlns:p14="http://schemas.microsoft.com/office/powerpoint/2010/main" val="2453655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A32DDB0E-3FDF-AB04-CF59-4A1B227C5A67}"/>
              </a:ext>
            </a:extLst>
          </p:cNvPr>
          <p:cNvGraphicFramePr>
            <a:graphicFrameLocks noGrp="1"/>
          </p:cNvGraphicFramePr>
          <p:nvPr>
            <p:extLst>
              <p:ext uri="{D42A27DB-BD31-4B8C-83A1-F6EECF244321}">
                <p14:modId xmlns:p14="http://schemas.microsoft.com/office/powerpoint/2010/main" val="444508805"/>
              </p:ext>
            </p:extLst>
          </p:nvPr>
        </p:nvGraphicFramePr>
        <p:xfrm>
          <a:off x="660400" y="863822"/>
          <a:ext cx="10858500" cy="5013770"/>
        </p:xfrm>
        <a:graphic>
          <a:graphicData uri="http://schemas.openxmlformats.org/drawingml/2006/table">
            <a:tbl>
              <a:tblPr firstRow="1" firstCol="1" bandRow="1"/>
              <a:tblGrid>
                <a:gridCol w="1477729">
                  <a:extLst>
                    <a:ext uri="{9D8B030D-6E8A-4147-A177-3AD203B41FA5}">
                      <a16:colId xmlns:a16="http://schemas.microsoft.com/office/drawing/2014/main" val="2647081593"/>
                    </a:ext>
                  </a:extLst>
                </a:gridCol>
                <a:gridCol w="9380771">
                  <a:extLst>
                    <a:ext uri="{9D8B030D-6E8A-4147-A177-3AD203B41FA5}">
                      <a16:colId xmlns:a16="http://schemas.microsoft.com/office/drawing/2014/main" val="3822170221"/>
                    </a:ext>
                  </a:extLst>
                </a:gridCol>
              </a:tblGrid>
              <a:tr h="0">
                <a:tc>
                  <a:txBody>
                    <a:bodyPr/>
                    <a:lstStyle/>
                    <a:p>
                      <a:pPr algn="ctr" fontAlgn="base">
                        <a:lnSpc>
                          <a:spcPct val="115000"/>
                        </a:lnSpc>
                      </a:pPr>
                      <a:r>
                        <a:rPr lang="vi-VN" sz="2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10</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r>
                        <a:rPr lang="en-US"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Hình thức: </a:t>
                      </a:r>
                      <a:r>
                        <a:rPr lang="en-US" sz="2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Đảm bảo hình thức và dung lượng của đoạn văn (khoảng5-6 câu)</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pPr>
                      <a:r>
                        <a:rPr lang="en-US"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Nội dung: ý nghĩa phong trào ủng hộ đồng bào bị ảnh hưởng của bão lũ trong thời gian qua trên đất nước ta.</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pPr>
                      <a:r>
                        <a:rPr lang="en-US"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Hoạt động ủng hộ đồng bào bị ảnh hưởng của bão lũ là hoạt động mang tính nhân văn cao cả. Điều đó vô cùng cần thiết và có ý nghĩa lớn lao như:</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pPr>
                      <a:r>
                        <a:rPr lang="en-US"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thể hiện truyền thống yêu thương, đùm bọc lẫn nhau được truyền từ đời này qua đời khác của dân tộc ta.</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pPr>
                      <a:r>
                        <a:rPr lang="en-US"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để góp phần xoa dịu đi những mất mát, san sẻ những thiếu thốn, những khó khăn bất hạnh mà nhân dân vùng bị thiên tai phải gánh chịu. </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pPr>
                      <a:r>
                        <a:rPr lang="en-US"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sẽ lan tỏa những điều tích cực đến toàn thể xã hội, làm cho xã hội mới ngày một trở nên tốt đẹp hơn, lành mạnh và văn minh hơn.</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1345369"/>
                  </a:ext>
                </a:extLst>
              </a:tr>
            </a:tbl>
          </a:graphicData>
        </a:graphic>
      </p:graphicFrame>
    </p:spTree>
    <p:extLst>
      <p:ext uri="{BB962C8B-B14F-4D97-AF65-F5344CB8AC3E}">
        <p14:creationId xmlns:p14="http://schemas.microsoft.com/office/powerpoint/2010/main" val="1760694926"/>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18E1318-6086-A410-3F28-2491771CB015}"/>
              </a:ext>
            </a:extLst>
          </p:cNvPr>
          <p:cNvSpPr txBox="1"/>
          <p:nvPr/>
        </p:nvSpPr>
        <p:spPr>
          <a:xfrm>
            <a:off x="660400" y="465881"/>
            <a:ext cx="10858500" cy="5392245"/>
          </a:xfrm>
          <a:prstGeom prst="rect">
            <a:avLst/>
          </a:prstGeom>
          <a:noFill/>
        </p:spPr>
        <p:txBody>
          <a:bodyPr wrap="square">
            <a:spAutoFit/>
          </a:bodyPr>
          <a:lstStyle/>
          <a:p>
            <a:pPr algn="ctr">
              <a:lnSpc>
                <a:spcPct val="115000"/>
              </a:lnSpc>
              <a:spcBef>
                <a:spcPts val="1200"/>
              </a:spcBef>
            </a:pPr>
            <a:r>
              <a:rPr lang="en-US" sz="2400" b="1">
                <a:solidFill>
                  <a:srgbClr val="FF0000"/>
                </a:solidFill>
                <a:effectLst/>
                <a:latin typeface="Times New Roman" panose="02020603050405020304" pitchFamily="18" charset="0"/>
                <a:ea typeface="Times New Roman" panose="02020603050405020304" pitchFamily="18" charset="0"/>
              </a:rPr>
              <a:t>ĐỀ SỐ 8</a:t>
            </a:r>
            <a:endParaRPr lang="en-US" sz="2400">
              <a:effectLst/>
              <a:latin typeface="Times New Roman" panose="02020603050405020304" pitchFamily="18" charset="0"/>
              <a:ea typeface="Times New Roman" panose="02020603050405020304" pitchFamily="18" charset="0"/>
            </a:endParaRPr>
          </a:p>
          <a:p>
            <a:pPr>
              <a:lnSpc>
                <a:spcPct val="115000"/>
              </a:lnSpc>
            </a:pPr>
            <a:r>
              <a:rPr lang="vi-VN" sz="2400" b="1">
                <a:effectLst/>
                <a:latin typeface="Times New Roman" panose="02020603050405020304" pitchFamily="18" charset="0"/>
                <a:ea typeface="Times New Roman" panose="02020603050405020304" pitchFamily="18" charset="0"/>
              </a:rPr>
              <a:t>Đọc văn bản sau:</a:t>
            </a:r>
            <a:endParaRPr lang="en-US" sz="2400">
              <a:effectLst/>
              <a:latin typeface="Times New Roman" panose="02020603050405020304" pitchFamily="18" charset="0"/>
              <a:ea typeface="Times New Roman" panose="02020603050405020304" pitchFamily="18" charset="0"/>
            </a:endParaRPr>
          </a:p>
          <a:p>
            <a:pPr algn="ctr">
              <a:lnSpc>
                <a:spcPct val="115000"/>
              </a:lnSpc>
            </a:pPr>
            <a:r>
              <a:rPr lang="en-US" sz="2400" b="1">
                <a:solidFill>
                  <a:srgbClr val="0070C0"/>
                </a:solidFill>
                <a:effectLst/>
                <a:latin typeface="Times New Roman" panose="02020603050405020304" pitchFamily="18" charset="0"/>
                <a:ea typeface="Times New Roman" panose="02020603050405020304" pitchFamily="18" charset="0"/>
              </a:rPr>
              <a:t>Kỳ lạ vì sao một số loài côn trùng đi lại băng băng trên nước?</a:t>
            </a:r>
            <a:endParaRPr lang="en-US" sz="2400">
              <a:effectLst/>
              <a:latin typeface="Times New Roman" panose="02020603050405020304" pitchFamily="18" charset="0"/>
              <a:ea typeface="Times New Roman" panose="02020603050405020304" pitchFamily="18" charset="0"/>
            </a:endParaRPr>
          </a:p>
          <a:p>
            <a:pPr>
              <a:lnSpc>
                <a:spcPct val="115000"/>
              </a:lnSpc>
            </a:pPr>
            <a:r>
              <a:rPr lang="en-US" sz="2400" b="1">
                <a:solidFill>
                  <a:srgbClr val="0070C0"/>
                </a:solidFill>
                <a:effectLst/>
                <a:latin typeface="Times New Roman" panose="02020603050405020304" pitchFamily="18" charset="0"/>
                <a:ea typeface="Times New Roman" panose="02020603050405020304" pitchFamily="18" charset="0"/>
              </a:rPr>
              <a:t> </a:t>
            </a:r>
            <a:endParaRPr lang="en-US" sz="2400">
              <a:effectLst/>
              <a:latin typeface="Times New Roman" panose="02020603050405020304" pitchFamily="18" charset="0"/>
              <a:ea typeface="Times New Roman" panose="02020603050405020304" pitchFamily="18" charset="0"/>
            </a:endParaRPr>
          </a:p>
          <a:p>
            <a:pPr algn="just">
              <a:lnSpc>
                <a:spcPct val="115000"/>
              </a:lnSpc>
            </a:pPr>
            <a:r>
              <a:rPr lang="vi-VN" sz="2400">
                <a:solidFill>
                  <a:srgbClr val="000000"/>
                </a:solidFill>
                <a:effectLst/>
                <a:latin typeface="Times New Roman" panose="02020603050405020304" pitchFamily="18" charset="0"/>
                <a:ea typeface="Times New Roman" panose="02020603050405020304" pitchFamily="18" charset="0"/>
              </a:rPr>
              <a:t>     </a:t>
            </a:r>
            <a:r>
              <a:rPr lang="en-US" sz="2400" b="1" i="1">
                <a:solidFill>
                  <a:srgbClr val="000000"/>
                </a:solidFill>
                <a:effectLst/>
                <a:latin typeface="Times New Roman" panose="02020603050405020304" pitchFamily="18" charset="0"/>
                <a:ea typeface="Times New Roman" panose="02020603050405020304" pitchFamily="18" charset="0"/>
              </a:rPr>
              <a:t>Côn trùng là những loài động vật thân mềm chiếm số lượng đông đảo nhất trong thế giới động vật. Ước tính có hơn 1 triệu loài côn trùng sống trong mọi môi trường từ núi lửa, sa mạc, đầm lầy cho đến những dòng sông băng. Thông thường các con vật, côn trùng đều chìm nghỉm khi xuống nước. Vậy tại sao một số loài côn trùng lại có thể đi lại dễ dàng trên mặt </a:t>
            </a:r>
            <a:r>
              <a:rPr lang="vi-VN" sz="2400" b="1" i="1">
                <a:solidFill>
                  <a:srgbClr val="000000"/>
                </a:solidFill>
                <a:effectLst/>
                <a:latin typeface="Times New Roman" panose="02020603050405020304" pitchFamily="18" charset="0"/>
                <a:ea typeface="Times New Roman" panose="02020603050405020304" pitchFamily="18" charset="0"/>
              </a:rPr>
              <a:t>nước?</a:t>
            </a:r>
            <a:endParaRPr lang="en-US" sz="2400">
              <a:effectLst/>
              <a:latin typeface="Times New Roman" panose="02020603050405020304" pitchFamily="18" charset="0"/>
              <a:ea typeface="Times New Roman" panose="02020603050405020304" pitchFamily="18" charset="0"/>
            </a:endParaRPr>
          </a:p>
          <a:p>
            <a:r>
              <a:rPr lang="vi-VN" sz="2400">
                <a:effectLst/>
                <a:latin typeface="Times New Roman" panose="02020603050405020304" pitchFamily="18" charset="0"/>
                <a:ea typeface="Times New Roman" panose="02020603050405020304" pitchFamily="18" charset="0"/>
              </a:rPr>
              <a:t>     </a:t>
            </a:r>
            <a:r>
              <a:rPr lang="en-US" sz="2400">
                <a:effectLst/>
                <a:latin typeface="Times New Roman" panose="02020603050405020304" pitchFamily="18" charset="0"/>
                <a:ea typeface="Times New Roman" panose="02020603050405020304" pitchFamily="18" charset="0"/>
              </a:rPr>
              <a:t>Mỗi phân tử nước đều chịu lực tác động từ các phân tử nước xung quanh theo mọi hướng (lực hút phân tử) trừ các phân tử nằm ở bề mặt. Do không có phân tử nước nào nằm ở phía ngoài chúng chịu lực hút vào phía trong mạnh hơn, điều này tạo ra sức căng bề mặt biến mọi bề mặt nước thành một “màng căng” vô hình. </a:t>
            </a:r>
            <a:endParaRPr lang="en-US" sz="2400"/>
          </a:p>
        </p:txBody>
      </p:sp>
    </p:spTree>
    <p:extLst>
      <p:ext uri="{BB962C8B-B14F-4D97-AF65-F5344CB8AC3E}">
        <p14:creationId xmlns:p14="http://schemas.microsoft.com/office/powerpoint/2010/main" val="2765866751"/>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137AC63-CD6E-215B-77E7-FCCFD3CFD77A}"/>
              </a:ext>
            </a:extLst>
          </p:cNvPr>
          <p:cNvSpPr txBox="1"/>
          <p:nvPr/>
        </p:nvSpPr>
        <p:spPr>
          <a:xfrm>
            <a:off x="666750" y="573987"/>
            <a:ext cx="10858500" cy="5710025"/>
          </a:xfrm>
          <a:prstGeom prst="rect">
            <a:avLst/>
          </a:prstGeom>
          <a:noFill/>
        </p:spPr>
        <p:txBody>
          <a:bodyPr wrap="square">
            <a:spAutoFit/>
          </a:bodyPr>
          <a:lstStyle/>
          <a:p>
            <a:pPr algn="just">
              <a:lnSpc>
                <a:spcPct val="115000"/>
              </a:lnSpc>
            </a:pPr>
            <a:r>
              <a:rPr lang="en-US" sz="3200">
                <a:solidFill>
                  <a:srgbClr val="000000"/>
                </a:solidFill>
                <a:effectLst/>
                <a:latin typeface="Times New Roman" panose="02020603050405020304" pitchFamily="18" charset="0"/>
                <a:ea typeface="Times New Roman" panose="02020603050405020304" pitchFamily="18" charset="0"/>
              </a:rPr>
              <a:t>Trong khi đó, một số côn trùng như gọng vó hay nhện bè có trọng lượng rất nhỏ. Vì vậy, lực do chân của côn trùng tác động lên lớp “màng căng” thấp hơn so với sức căng bề mặt. Bên cạnh đó, côn trùng luôn mở rộng chân khi đi trên mặt nước nên trọng lượng của chúng được chia nhỏ và phân tán tới mỗi chân. Nhờ đó, chân của chúng không bị chìm xuống nước mà chỉ tạo ra “vết lún” trên bề mặt cho phép côn trùng di chuyển được trên mặt nước.</a:t>
            </a:r>
            <a:endParaRPr lang="en-US" sz="3200">
              <a:effectLst/>
              <a:latin typeface="Times New Roman" panose="02020603050405020304" pitchFamily="18" charset="0"/>
              <a:ea typeface="Times New Roman" panose="02020603050405020304" pitchFamily="18" charset="0"/>
            </a:endParaRPr>
          </a:p>
          <a:p>
            <a:pPr algn="just">
              <a:lnSpc>
                <a:spcPct val="115000"/>
              </a:lnSpc>
            </a:pPr>
            <a:r>
              <a:rPr lang="vi-VN" sz="3200">
                <a:solidFill>
                  <a:srgbClr val="000000"/>
                </a:solidFill>
                <a:effectLst/>
                <a:latin typeface="Times New Roman" panose="02020603050405020304" pitchFamily="18" charset="0"/>
                <a:ea typeface="Times New Roman" panose="02020603050405020304" pitchFamily="18" charset="0"/>
              </a:rPr>
              <a:t>     </a:t>
            </a:r>
            <a:r>
              <a:rPr lang="en-US" sz="3200">
                <a:solidFill>
                  <a:srgbClr val="000000"/>
                </a:solidFill>
                <a:effectLst/>
                <a:latin typeface="Times New Roman" panose="02020603050405020304" pitchFamily="18" charset="0"/>
                <a:ea typeface="Times New Roman" panose="02020603050405020304" pitchFamily="18" charset="0"/>
              </a:rPr>
              <a:t>Kết luận: Do sức căng của bề mặt nước và trọng lượng nhỏ của côn trùng cho phép chúng đi trên nước mà không bị chìm.</a:t>
            </a:r>
            <a:endParaRPr lang="en-US" sz="320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097713136"/>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33A8924-B966-59A6-E388-65E28D07D9EE}"/>
              </a:ext>
            </a:extLst>
          </p:cNvPr>
          <p:cNvSpPr txBox="1"/>
          <p:nvPr/>
        </p:nvSpPr>
        <p:spPr>
          <a:xfrm>
            <a:off x="660400" y="979034"/>
            <a:ext cx="10858500" cy="5155066"/>
          </a:xfrm>
          <a:prstGeom prst="rect">
            <a:avLst/>
          </a:prstGeom>
          <a:noFill/>
        </p:spPr>
        <p:txBody>
          <a:bodyPr wrap="square">
            <a:spAutoFit/>
          </a:bodyPr>
          <a:lstStyle/>
          <a:p>
            <a:pPr algn="just">
              <a:lnSpc>
                <a:spcPct val="115000"/>
              </a:lnSpc>
            </a:pPr>
            <a:r>
              <a:rPr lang="en-US" sz="2400" b="1">
                <a:solidFill>
                  <a:srgbClr val="000000"/>
                </a:solidFill>
                <a:effectLst/>
                <a:latin typeface="Times New Roman" panose="02020603050405020304" pitchFamily="18" charset="0"/>
                <a:ea typeface="Times New Roman" panose="02020603050405020304" pitchFamily="18" charset="0"/>
              </a:rPr>
              <a:t>Điểm mặt các loài động vật, côn trùng biết đi trên mặt nước</a:t>
            </a:r>
            <a:endParaRPr lang="en-US" sz="2400">
              <a:effectLst/>
              <a:latin typeface="Times New Roman" panose="02020603050405020304" pitchFamily="18" charset="0"/>
              <a:ea typeface="Times New Roman" panose="02020603050405020304" pitchFamily="18" charset="0"/>
            </a:endParaRPr>
          </a:p>
          <a:p>
            <a:pPr algn="just">
              <a:lnSpc>
                <a:spcPct val="115000"/>
              </a:lnSpc>
            </a:pPr>
            <a:r>
              <a:rPr lang="en-US" sz="2400" b="1">
                <a:solidFill>
                  <a:srgbClr val="000000"/>
                </a:solidFill>
                <a:effectLst/>
                <a:latin typeface="Times New Roman" panose="02020603050405020304" pitchFamily="18" charset="0"/>
                <a:ea typeface="Times New Roman" panose="02020603050405020304" pitchFamily="18" charset="0"/>
              </a:rPr>
              <a:t>Thằn lằn Basilisk</a:t>
            </a:r>
            <a:endParaRPr lang="en-US" sz="2400">
              <a:effectLst/>
              <a:latin typeface="Times New Roman" panose="02020603050405020304" pitchFamily="18" charset="0"/>
              <a:ea typeface="Times New Roman" panose="02020603050405020304" pitchFamily="18" charset="0"/>
            </a:endParaRPr>
          </a:p>
          <a:p>
            <a:pPr algn="just">
              <a:lnSpc>
                <a:spcPct val="115000"/>
              </a:lnSpc>
            </a:pPr>
            <a:r>
              <a:rPr lang="vi-VN" sz="2400">
                <a:solidFill>
                  <a:srgbClr val="000000"/>
                </a:solidFill>
                <a:effectLst/>
                <a:latin typeface="Times New Roman" panose="02020603050405020304" pitchFamily="18" charset="0"/>
                <a:ea typeface="Times New Roman" panose="02020603050405020304" pitchFamily="18" charset="0"/>
              </a:rPr>
              <a:t>     </a:t>
            </a:r>
            <a:r>
              <a:rPr lang="en-US" sz="2400">
                <a:solidFill>
                  <a:srgbClr val="000000"/>
                </a:solidFill>
                <a:effectLst/>
                <a:latin typeface="Times New Roman" panose="02020603050405020304" pitchFamily="18" charset="0"/>
                <a:ea typeface="Times New Roman" panose="02020603050405020304" pitchFamily="18" charset="0"/>
              </a:rPr>
              <a:t>Thằn lằn Basilisk hay thằn lằn Chúng có khả năng vô cùng đáng kinh ngạc đó là… chạy như bay trên mặt nước. Loài thằn lằn độc đáo này sống chủ yếu trong khu rừng nhiệt đới Trung Mỹ, lẩn trốn trong các hốc cây để hâm nóng nhiệt độ cơ thể.</a:t>
            </a:r>
            <a:endParaRPr lang="en-US" sz="2400">
              <a:effectLst/>
              <a:latin typeface="Times New Roman" panose="02020603050405020304" pitchFamily="18" charset="0"/>
              <a:ea typeface="Times New Roman" panose="02020603050405020304" pitchFamily="18" charset="0"/>
            </a:endParaRPr>
          </a:p>
          <a:p>
            <a:pPr algn="just">
              <a:lnSpc>
                <a:spcPct val="115000"/>
              </a:lnSpc>
            </a:pPr>
            <a:r>
              <a:rPr lang="vi-VN" sz="2400">
                <a:solidFill>
                  <a:srgbClr val="000000"/>
                </a:solidFill>
                <a:effectLst/>
                <a:latin typeface="Times New Roman" panose="02020603050405020304" pitchFamily="18" charset="0"/>
                <a:ea typeface="Times New Roman" panose="02020603050405020304" pitchFamily="18" charset="0"/>
              </a:rPr>
              <a:t>     </a:t>
            </a:r>
            <a:r>
              <a:rPr lang="en-US" sz="2400">
                <a:solidFill>
                  <a:srgbClr val="000000"/>
                </a:solidFill>
                <a:effectLst/>
                <a:latin typeface="Times New Roman" panose="02020603050405020304" pitchFamily="18" charset="0"/>
                <a:ea typeface="Times New Roman" panose="02020603050405020304" pitchFamily="18" charset="0"/>
              </a:rPr>
              <a:t>Khi bị giật mình và nhận thấy sự đe dọa của kẻ thù, thằn lằn Basilisk thường nhảy xuống con suối hoặc sông để tẩu thoát. Thằn lằn Chúa chạy rất nhanh, chúng có thể đạt tốc độ 8,4km/h, đôi khi lên tới 11km/h trên mặt nước.</a:t>
            </a:r>
            <a:endParaRPr lang="en-US" sz="2400">
              <a:effectLst/>
              <a:latin typeface="Times New Roman" panose="02020603050405020304" pitchFamily="18" charset="0"/>
              <a:ea typeface="Times New Roman" panose="02020603050405020304" pitchFamily="18" charset="0"/>
            </a:endParaRPr>
          </a:p>
          <a:p>
            <a:pPr algn="just">
              <a:lnSpc>
                <a:spcPct val="115000"/>
              </a:lnSpc>
            </a:pPr>
            <a:r>
              <a:rPr lang="vi-VN" sz="2400">
                <a:solidFill>
                  <a:srgbClr val="000000"/>
                </a:solidFill>
                <a:effectLst/>
                <a:latin typeface="Times New Roman" panose="02020603050405020304" pitchFamily="18" charset="0"/>
                <a:ea typeface="Times New Roman" panose="02020603050405020304" pitchFamily="18" charset="0"/>
              </a:rPr>
              <a:t>     </a:t>
            </a:r>
            <a:r>
              <a:rPr lang="en-US" sz="2400">
                <a:solidFill>
                  <a:srgbClr val="000000"/>
                </a:solidFill>
                <a:effectLst/>
                <a:latin typeface="Times New Roman" panose="02020603050405020304" pitchFamily="18" charset="0"/>
                <a:ea typeface="Times New Roman" panose="02020603050405020304" pitchFamily="18" charset="0"/>
              </a:rPr>
              <a:t>Sở dĩ mà thằn lằn Basilisk có thể chạy nhanh trên nước đến vậy là bởi giữa các ngón chân thằn lằn có một màng mỏng. Khi chạy trên nước, phần ngón chân xòe rộng ra, tạo thành bề mặt rộng hơn và túi đựng không khí để tăng cường sức căng bề mặt giúp không bị chìm xuống nước.</a:t>
            </a:r>
            <a:r>
              <a:rPr lang="vi-VN" sz="2400">
                <a:solidFill>
                  <a:srgbClr val="000000"/>
                </a:solidFill>
                <a:effectLst/>
                <a:latin typeface="Times New Roman" panose="02020603050405020304" pitchFamily="18" charset="0"/>
                <a:ea typeface="Times New Roman" panose="02020603050405020304" pitchFamily="18" charset="0"/>
              </a:rPr>
              <a:t>[...]</a:t>
            </a:r>
            <a:endParaRPr lang="en-US" sz="240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466279892"/>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99689A0-E9CB-B0E4-DFBC-2B2A3D579AC6}"/>
              </a:ext>
            </a:extLst>
          </p:cNvPr>
          <p:cNvSpPr txBox="1"/>
          <p:nvPr/>
        </p:nvSpPr>
        <p:spPr>
          <a:xfrm>
            <a:off x="660400" y="1130300"/>
            <a:ext cx="10858500" cy="5155066"/>
          </a:xfrm>
          <a:prstGeom prst="rect">
            <a:avLst/>
          </a:prstGeom>
          <a:noFill/>
        </p:spPr>
        <p:txBody>
          <a:bodyPr wrap="square">
            <a:spAutoFit/>
          </a:bodyPr>
          <a:lstStyle/>
          <a:p>
            <a:pPr algn="just">
              <a:lnSpc>
                <a:spcPct val="115000"/>
              </a:lnSpc>
            </a:pPr>
            <a:r>
              <a:rPr lang="en-US" sz="2400" b="1">
                <a:solidFill>
                  <a:srgbClr val="000000"/>
                </a:solidFill>
                <a:effectLst/>
                <a:latin typeface="Times New Roman" panose="02020603050405020304" pitchFamily="18" charset="0"/>
                <a:ea typeface="Times New Roman" panose="02020603050405020304" pitchFamily="18" charset="0"/>
              </a:rPr>
              <a:t>Nhện nước</a:t>
            </a:r>
            <a:endParaRPr lang="en-US" sz="2400">
              <a:effectLst/>
              <a:latin typeface="Times New Roman" panose="02020603050405020304" pitchFamily="18" charset="0"/>
              <a:ea typeface="Times New Roman" panose="02020603050405020304" pitchFamily="18" charset="0"/>
            </a:endParaRPr>
          </a:p>
          <a:p>
            <a:pPr algn="just">
              <a:lnSpc>
                <a:spcPct val="115000"/>
              </a:lnSpc>
            </a:pPr>
            <a:r>
              <a:rPr lang="vi-VN" sz="2400">
                <a:solidFill>
                  <a:srgbClr val="000000"/>
                </a:solidFill>
                <a:effectLst/>
                <a:latin typeface="Times New Roman" panose="02020603050405020304" pitchFamily="18" charset="0"/>
                <a:ea typeface="Times New Roman" panose="02020603050405020304" pitchFamily="18" charset="0"/>
              </a:rPr>
              <a:t>     </a:t>
            </a:r>
            <a:r>
              <a:rPr lang="en-US" sz="2400">
                <a:solidFill>
                  <a:srgbClr val="000000"/>
                </a:solidFill>
                <a:effectLst/>
                <a:latin typeface="Times New Roman" panose="02020603050405020304" pitchFamily="18" charset="0"/>
                <a:ea typeface="Times New Roman" panose="02020603050405020304" pitchFamily="18" charset="0"/>
              </a:rPr>
              <a:t>Nhện nước (tên khoa học Gerris remigis) sống chủ yếu ở sông, ao hồ... và được coi là loài tiến bộ nhất trong giới tự nhiên về khả năng cư ngụ trên mặt nước.</a:t>
            </a:r>
            <a:endParaRPr lang="en-US" sz="2400">
              <a:effectLst/>
              <a:latin typeface="Times New Roman" panose="02020603050405020304" pitchFamily="18" charset="0"/>
              <a:ea typeface="Times New Roman" panose="02020603050405020304" pitchFamily="18" charset="0"/>
            </a:endParaRPr>
          </a:p>
          <a:p>
            <a:pPr algn="just">
              <a:lnSpc>
                <a:spcPct val="115000"/>
              </a:lnSpc>
            </a:pPr>
            <a:r>
              <a:rPr lang="vi-VN" sz="2400">
                <a:solidFill>
                  <a:srgbClr val="000000"/>
                </a:solidFill>
                <a:effectLst/>
                <a:latin typeface="Times New Roman" panose="02020603050405020304" pitchFamily="18" charset="0"/>
                <a:ea typeface="Times New Roman" panose="02020603050405020304" pitchFamily="18" charset="0"/>
              </a:rPr>
              <a:t>     </a:t>
            </a:r>
            <a:r>
              <a:rPr lang="en-US" sz="2400">
                <a:solidFill>
                  <a:srgbClr val="000000"/>
                </a:solidFill>
                <a:effectLst/>
                <a:latin typeface="Times New Roman" panose="02020603050405020304" pitchFamily="18" charset="0"/>
                <a:ea typeface="Times New Roman" panose="02020603050405020304" pitchFamily="18" charset="0"/>
              </a:rPr>
              <a:t>Những chiếc chân dài, mảnh khảnh khiến cho nhện nước dễ dàng đi lại trên cạn và trên mặt nước. Dưới kính hiển vi, các chuyên gia phát hiện ra quanh chân của nhện nước có hàng nghìn sợi lông tí hon, mỗi sợi dài khoảng 50 micromet. Các sợi lông này xù ra thành chùm tơ cực nhỏ, "bẫy" không khí vào bên trong, tạo ra lớp đệm ngăn cách chân với mặt nước, đồng thời làm tăng sức nổi của con vật. Chính lớp đệm khí này cũng giúp nhện nước di chuyển nhanh chóng và lấy lại thăng bằng trên mặt nước, ngay cả khi thời tiết không mấy thuận lợi như mưa bão</a:t>
            </a:r>
            <a:r>
              <a:rPr lang="vi-VN" sz="2400">
                <a:solidFill>
                  <a:srgbClr val="000000"/>
                </a:solidFill>
                <a:effectLst/>
                <a:latin typeface="Times New Roman" panose="02020603050405020304" pitchFamily="18" charset="0"/>
                <a:ea typeface="Times New Roman" panose="02020603050405020304" pitchFamily="18" charset="0"/>
              </a:rPr>
              <a:t> [...] </a:t>
            </a:r>
            <a:endParaRPr lang="en-US" sz="2400">
              <a:effectLst/>
              <a:latin typeface="Times New Roman" panose="02020603050405020304" pitchFamily="18" charset="0"/>
              <a:ea typeface="Times New Roman" panose="02020603050405020304" pitchFamily="18" charset="0"/>
            </a:endParaRPr>
          </a:p>
          <a:p>
            <a:pPr algn="r">
              <a:lnSpc>
                <a:spcPct val="115000"/>
              </a:lnSpc>
            </a:pPr>
            <a:r>
              <a:rPr lang="vi-VN" sz="2400">
                <a:solidFill>
                  <a:srgbClr val="000000"/>
                </a:solidFill>
                <a:effectLst/>
                <a:latin typeface="Times New Roman" panose="02020603050405020304" pitchFamily="18" charset="0"/>
                <a:ea typeface="Times New Roman" panose="02020603050405020304" pitchFamily="18" charset="0"/>
              </a:rPr>
              <a:t>(Theo 1001 thắc mắc: </a:t>
            </a:r>
            <a:r>
              <a:rPr lang="en-US" sz="2400" i="1">
                <a:solidFill>
                  <a:srgbClr val="000000"/>
                </a:solidFill>
                <a:effectLst/>
                <a:latin typeface="Times New Roman" panose="02020603050405020304" pitchFamily="18" charset="0"/>
                <a:ea typeface="Times New Roman" panose="02020603050405020304" pitchFamily="18" charset="0"/>
              </a:rPr>
              <a:t>Kỳ lạ vì sao một số loài côn trùng đi lại băng băng trên nước?</a:t>
            </a:r>
            <a:r>
              <a:rPr lang="vi-VN" sz="2400" i="1">
                <a:solidFill>
                  <a:srgbClr val="000000"/>
                </a:solidFill>
                <a:effectLst/>
                <a:latin typeface="Times New Roman" panose="02020603050405020304" pitchFamily="18" charset="0"/>
                <a:ea typeface="Times New Roman" panose="02020603050405020304" pitchFamily="18" charset="0"/>
              </a:rPr>
              <a:t>,</a:t>
            </a:r>
            <a:r>
              <a:rPr lang="vi-VN" sz="2400">
                <a:solidFill>
                  <a:srgbClr val="000000"/>
                </a:solidFill>
                <a:effectLst/>
                <a:latin typeface="Times New Roman" panose="02020603050405020304" pitchFamily="18" charset="0"/>
                <a:ea typeface="Times New Roman" panose="02020603050405020304" pitchFamily="18" charset="0"/>
              </a:rPr>
              <a:t> </a:t>
            </a:r>
            <a:r>
              <a:rPr lang="en-US" sz="2400">
                <a:solidFill>
                  <a:srgbClr val="000000"/>
                </a:solidFill>
                <a:effectLst/>
                <a:latin typeface="Times New Roman" panose="02020603050405020304" pitchFamily="18" charset="0"/>
                <a:ea typeface="Times New Roman" panose="02020603050405020304" pitchFamily="18" charset="0"/>
                <a:hlinkClick r:id="rId2"/>
              </a:rPr>
              <a:t>https://www.tienphong.vn/ </a:t>
            </a:r>
            <a:r>
              <a:rPr lang="vi-VN" sz="2400">
                <a:solidFill>
                  <a:srgbClr val="000000"/>
                </a:solidFill>
                <a:effectLst/>
                <a:latin typeface="Times New Roman" panose="02020603050405020304" pitchFamily="18" charset="0"/>
                <a:ea typeface="Times New Roman" panose="02020603050405020304" pitchFamily="18" charset="0"/>
              </a:rPr>
              <a:t>, ngày 04/12/2019, Châu Anh tổng hợp)</a:t>
            </a:r>
            <a:endParaRPr lang="en-US" sz="240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1655337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2F74FC0-CD01-3397-2151-0017772DB14E}"/>
              </a:ext>
            </a:extLst>
          </p:cNvPr>
          <p:cNvSpPr txBox="1"/>
          <p:nvPr/>
        </p:nvSpPr>
        <p:spPr>
          <a:xfrm>
            <a:off x="660400" y="429589"/>
            <a:ext cx="10858500" cy="5998822"/>
          </a:xfrm>
          <a:prstGeom prst="rect">
            <a:avLst/>
          </a:prstGeom>
          <a:noFill/>
        </p:spPr>
        <p:txBody>
          <a:bodyPr wrap="square">
            <a:spAutoFit/>
          </a:bodyPr>
          <a:lstStyle/>
          <a:p>
            <a:pPr>
              <a:lnSpc>
                <a:spcPct val="115000"/>
              </a:lnSpc>
              <a:tabLst>
                <a:tab pos="400050" algn="l"/>
              </a:tabLst>
            </a:pPr>
            <a:r>
              <a:rPr lang="vi-VN" sz="2800" b="1">
                <a:effectLst/>
                <a:latin typeface="Times New Roman" panose="02020603050405020304" pitchFamily="18" charset="0"/>
                <a:ea typeface="Times New Roman" panose="02020603050405020304" pitchFamily="18" charset="0"/>
              </a:rPr>
              <a:t>Câu 2: </a:t>
            </a:r>
            <a:r>
              <a:rPr lang="vi-VN" sz="2800">
                <a:effectLst/>
                <a:latin typeface="Times New Roman" panose="02020603050405020304" pitchFamily="18" charset="0"/>
                <a:ea typeface="Times New Roman" panose="02020603050405020304" pitchFamily="18" charset="0"/>
              </a:rPr>
              <a:t>Xác định mục đích viết của văn bản:</a:t>
            </a:r>
            <a:endParaRPr lang="en-US" sz="2800">
              <a:effectLst/>
              <a:latin typeface="Times New Roman" panose="02020603050405020304" pitchFamily="18" charset="0"/>
              <a:ea typeface="Times New Roman" panose="02020603050405020304" pitchFamily="18" charset="0"/>
            </a:endParaRPr>
          </a:p>
          <a:p>
            <a:pPr>
              <a:lnSpc>
                <a:spcPct val="115000"/>
              </a:lnSpc>
              <a:tabLst>
                <a:tab pos="400050" algn="l"/>
              </a:tabLst>
            </a:pPr>
            <a:r>
              <a:rPr lang="en-US" sz="2800">
                <a:effectLst/>
                <a:latin typeface="Times New Roman" panose="02020603050405020304" pitchFamily="18" charset="0"/>
                <a:ea typeface="Times New Roman" panose="02020603050405020304" pitchFamily="18" charset="0"/>
              </a:rPr>
              <a:t>A. G</a:t>
            </a:r>
            <a:r>
              <a:rPr lang="vi-VN" sz="2800">
                <a:effectLst/>
                <a:latin typeface="Times New Roman" panose="02020603050405020304" pitchFamily="18" charset="0"/>
                <a:ea typeface="Times New Roman" panose="02020603050405020304" pitchFamily="18" charset="0"/>
              </a:rPr>
              <a:t>iới thiệu, giải thích về hiện tượng sao băng</a:t>
            </a:r>
            <a:endParaRPr lang="en-US" sz="2800">
              <a:effectLst/>
              <a:latin typeface="Times New Roman" panose="02020603050405020304" pitchFamily="18" charset="0"/>
              <a:ea typeface="Times New Roman" panose="02020603050405020304" pitchFamily="18" charset="0"/>
            </a:endParaRPr>
          </a:p>
          <a:p>
            <a:pPr>
              <a:lnSpc>
                <a:spcPct val="115000"/>
              </a:lnSpc>
              <a:tabLst>
                <a:tab pos="400050" algn="l"/>
              </a:tabLst>
            </a:pPr>
            <a:r>
              <a:rPr lang="en-US" sz="2800">
                <a:effectLst/>
                <a:latin typeface="Times New Roman" panose="02020603050405020304" pitchFamily="18" charset="0"/>
                <a:ea typeface="Times New Roman" panose="02020603050405020304" pitchFamily="18" charset="0"/>
              </a:rPr>
              <a:t>B. </a:t>
            </a:r>
            <a:r>
              <a:rPr lang="vi-VN" sz="2800">
                <a:effectLst/>
                <a:latin typeface="Times New Roman" panose="02020603050405020304" pitchFamily="18" charset="0"/>
                <a:ea typeface="Times New Roman" panose="02020603050405020304" pitchFamily="18" charset="0"/>
              </a:rPr>
              <a:t>Giới thiệu những trận mưa sao băng lớn hằng năm</a:t>
            </a:r>
            <a:endParaRPr lang="en-US" sz="2800">
              <a:effectLst/>
              <a:latin typeface="Times New Roman" panose="02020603050405020304" pitchFamily="18" charset="0"/>
              <a:ea typeface="Times New Roman" panose="02020603050405020304" pitchFamily="18" charset="0"/>
            </a:endParaRPr>
          </a:p>
          <a:p>
            <a:pPr>
              <a:lnSpc>
                <a:spcPct val="115000"/>
              </a:lnSpc>
              <a:tabLst>
                <a:tab pos="400050" algn="l"/>
              </a:tabLst>
            </a:pPr>
            <a:r>
              <a:rPr lang="en-US" sz="2800">
                <a:effectLst/>
                <a:latin typeface="Times New Roman" panose="02020603050405020304" pitchFamily="18" charset="0"/>
                <a:ea typeface="Times New Roman" panose="02020603050405020304" pitchFamily="18" charset="0"/>
              </a:rPr>
              <a:t>C. </a:t>
            </a:r>
            <a:r>
              <a:rPr lang="vi-VN" sz="2800">
                <a:effectLst/>
                <a:latin typeface="Times New Roman" panose="02020603050405020304" pitchFamily="18" charset="0"/>
                <a:ea typeface="Times New Roman" panose="02020603050405020304" pitchFamily="18" charset="0"/>
              </a:rPr>
              <a:t>Giới thiệu cách ước khi có sao băng</a:t>
            </a:r>
            <a:endParaRPr lang="en-US" sz="2800">
              <a:effectLst/>
              <a:latin typeface="Times New Roman" panose="02020603050405020304" pitchFamily="18" charset="0"/>
              <a:ea typeface="Times New Roman" panose="02020603050405020304" pitchFamily="18" charset="0"/>
            </a:endParaRPr>
          </a:p>
          <a:p>
            <a:pPr>
              <a:lnSpc>
                <a:spcPct val="115000"/>
              </a:lnSpc>
              <a:tabLst>
                <a:tab pos="400050" algn="l"/>
              </a:tabLst>
            </a:pPr>
            <a:r>
              <a:rPr lang="en-US" sz="2800">
                <a:effectLst/>
                <a:latin typeface="Times New Roman" panose="02020603050405020304" pitchFamily="18" charset="0"/>
                <a:ea typeface="Times New Roman" panose="02020603050405020304" pitchFamily="18" charset="0"/>
              </a:rPr>
              <a:t>D. G</a:t>
            </a:r>
            <a:r>
              <a:rPr lang="vi-VN" sz="2800">
                <a:effectLst/>
                <a:latin typeface="Times New Roman" panose="02020603050405020304" pitchFamily="18" charset="0"/>
                <a:ea typeface="Times New Roman" panose="02020603050405020304" pitchFamily="18" charset="0"/>
              </a:rPr>
              <a:t>iải thích sự khác biệt giữa sao băng và mưa sao băng</a:t>
            </a:r>
            <a:endParaRPr lang="en-US" sz="2800">
              <a:effectLst/>
              <a:latin typeface="Times New Roman" panose="02020603050405020304" pitchFamily="18" charset="0"/>
              <a:ea typeface="Times New Roman" panose="02020603050405020304" pitchFamily="18" charset="0"/>
            </a:endParaRPr>
          </a:p>
          <a:p>
            <a:pPr>
              <a:lnSpc>
                <a:spcPct val="115000"/>
              </a:lnSpc>
            </a:pPr>
            <a:r>
              <a:rPr lang="vi-VN" sz="2800" b="1">
                <a:effectLst/>
                <a:latin typeface="Times New Roman" panose="02020603050405020304" pitchFamily="18" charset="0"/>
                <a:ea typeface="Times New Roman" panose="02020603050405020304" pitchFamily="18" charset="0"/>
              </a:rPr>
              <a:t>Câu 3: </a:t>
            </a:r>
            <a:r>
              <a:rPr lang="vi-VN" sz="2800">
                <a:effectLst/>
                <a:latin typeface="Times New Roman" panose="02020603050405020304" pitchFamily="18" charset="0"/>
                <a:ea typeface="Times New Roman" panose="02020603050405020304" pitchFamily="18" charset="0"/>
              </a:rPr>
              <a:t>Văn bản đưa ra những thông tin chính nào về sao băng:</a:t>
            </a:r>
            <a:endParaRPr lang="en-US" sz="2800">
              <a:effectLst/>
              <a:latin typeface="Times New Roman" panose="02020603050405020304" pitchFamily="18" charset="0"/>
              <a:ea typeface="Times New Roman" panose="02020603050405020304" pitchFamily="18" charset="0"/>
            </a:endParaRPr>
          </a:p>
          <a:p>
            <a:pPr>
              <a:lnSpc>
                <a:spcPct val="115000"/>
              </a:lnSpc>
            </a:pPr>
            <a:r>
              <a:rPr lang="en-US" sz="2800">
                <a:effectLst/>
                <a:latin typeface="Times New Roman" panose="02020603050405020304" pitchFamily="18" charset="0"/>
                <a:ea typeface="Times New Roman" panose="02020603050405020304" pitchFamily="18" charset="0"/>
              </a:rPr>
              <a:t>A. </a:t>
            </a:r>
            <a:r>
              <a:rPr lang="vi-VN" sz="2800">
                <a:effectLst/>
                <a:latin typeface="Times New Roman" panose="02020603050405020304" pitchFamily="18" charset="0"/>
                <a:ea typeface="Times New Roman" panose="02020603050405020304" pitchFamily="18" charset="0"/>
              </a:rPr>
              <a:t>Sao băng là gì? Tại sao bầu trời lại xuất hiện những cơn mưa sao băng?; Thấy sao băng rơi là điềm gì? Cách ước khi có sao băng</a:t>
            </a:r>
            <a:endParaRPr lang="en-US" sz="2800">
              <a:effectLst/>
              <a:latin typeface="Times New Roman" panose="02020603050405020304" pitchFamily="18" charset="0"/>
              <a:ea typeface="Times New Roman" panose="02020603050405020304" pitchFamily="18" charset="0"/>
            </a:endParaRPr>
          </a:p>
          <a:p>
            <a:pPr>
              <a:lnSpc>
                <a:spcPct val="115000"/>
              </a:lnSpc>
            </a:pPr>
            <a:r>
              <a:rPr lang="en-US" sz="2800">
                <a:effectLst/>
                <a:latin typeface="Times New Roman" panose="02020603050405020304" pitchFamily="18" charset="0"/>
                <a:ea typeface="Times New Roman" panose="02020603050405020304" pitchFamily="18" charset="0"/>
              </a:rPr>
              <a:t>B. </a:t>
            </a:r>
            <a:r>
              <a:rPr lang="vi-VN" sz="2800">
                <a:effectLst/>
                <a:latin typeface="Times New Roman" panose="02020603050405020304" pitchFamily="18" charset="0"/>
                <a:ea typeface="Times New Roman" panose="02020603050405020304" pitchFamily="18" charset="0"/>
              </a:rPr>
              <a:t>Sao băng là gì? Tại sao lại có mưa sao băng?</a:t>
            </a:r>
            <a:endParaRPr lang="en-US" sz="2800">
              <a:effectLst/>
              <a:latin typeface="Times New Roman" panose="02020603050405020304" pitchFamily="18" charset="0"/>
              <a:ea typeface="Times New Roman" panose="02020603050405020304" pitchFamily="18" charset="0"/>
            </a:endParaRPr>
          </a:p>
          <a:p>
            <a:pPr>
              <a:lnSpc>
                <a:spcPct val="115000"/>
              </a:lnSpc>
            </a:pPr>
            <a:r>
              <a:rPr lang="en-US" sz="2800">
                <a:effectLst/>
                <a:latin typeface="Times New Roman" panose="02020603050405020304" pitchFamily="18" charset="0"/>
                <a:ea typeface="Times New Roman" panose="02020603050405020304" pitchFamily="18" charset="0"/>
              </a:rPr>
              <a:t>C. </a:t>
            </a:r>
            <a:r>
              <a:rPr lang="vi-VN" sz="2800">
                <a:effectLst/>
                <a:latin typeface="Times New Roman" panose="02020603050405020304" pitchFamily="18" charset="0"/>
                <a:ea typeface="Times New Roman" panose="02020603050405020304" pitchFamily="18" charset="0"/>
              </a:rPr>
              <a:t>Sao băng là gì? Cách ước khi thấy sao băng trên bầu trời</a:t>
            </a:r>
            <a:endParaRPr lang="en-US" sz="2800">
              <a:effectLst/>
              <a:latin typeface="Times New Roman" panose="02020603050405020304" pitchFamily="18" charset="0"/>
              <a:ea typeface="Times New Roman" panose="02020603050405020304" pitchFamily="18" charset="0"/>
            </a:endParaRPr>
          </a:p>
          <a:p>
            <a:pPr>
              <a:lnSpc>
                <a:spcPct val="115000"/>
              </a:lnSpc>
            </a:pPr>
            <a:r>
              <a:rPr lang="en-US" sz="2800">
                <a:effectLst/>
                <a:latin typeface="Times New Roman" panose="02020603050405020304" pitchFamily="18" charset="0"/>
                <a:ea typeface="Times New Roman" panose="02020603050405020304" pitchFamily="18" charset="0"/>
              </a:rPr>
              <a:t>D. </a:t>
            </a:r>
            <a:r>
              <a:rPr lang="vi-VN" sz="2800">
                <a:effectLst/>
                <a:latin typeface="Times New Roman" panose="02020603050405020304" pitchFamily="18" charset="0"/>
                <a:ea typeface="Times New Roman" panose="02020603050405020304" pitchFamily="18" charset="0"/>
              </a:rPr>
              <a:t>Sao băng là gì? Sao băng, mưa sao băng xuất hiện có chu kì không? Làm sao để xem được những cơn mưa sao băng?</a:t>
            </a:r>
            <a:endParaRPr lang="en-US" sz="280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904252247"/>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2F4404C-8E69-5CDE-82E1-655479941B68}"/>
              </a:ext>
            </a:extLst>
          </p:cNvPr>
          <p:cNvSpPr txBox="1"/>
          <p:nvPr/>
        </p:nvSpPr>
        <p:spPr>
          <a:xfrm>
            <a:off x="660400" y="793455"/>
            <a:ext cx="10858500" cy="5503301"/>
          </a:xfrm>
          <a:prstGeom prst="rect">
            <a:avLst/>
          </a:prstGeom>
          <a:noFill/>
        </p:spPr>
        <p:txBody>
          <a:bodyPr wrap="square">
            <a:spAutoFit/>
          </a:bodyPr>
          <a:lstStyle/>
          <a:p>
            <a:pPr algn="just">
              <a:lnSpc>
                <a:spcPct val="115000"/>
              </a:lnSpc>
            </a:pPr>
            <a:r>
              <a:rPr lang="vi-VN" sz="2800" b="1">
                <a:effectLst/>
                <a:latin typeface="Times New Roman" panose="02020603050405020304" pitchFamily="18" charset="0"/>
                <a:ea typeface="Times New Roman" panose="02020603050405020304" pitchFamily="18" charset="0"/>
              </a:rPr>
              <a:t>Lựa chọn đáp án đúng:</a:t>
            </a:r>
            <a:endParaRPr lang="en-US" sz="2800">
              <a:effectLst/>
              <a:latin typeface="Times New Roman" panose="02020603050405020304" pitchFamily="18" charset="0"/>
              <a:ea typeface="Times New Roman" panose="02020603050405020304" pitchFamily="18" charset="0"/>
            </a:endParaRPr>
          </a:p>
          <a:p>
            <a:pPr algn="just">
              <a:lnSpc>
                <a:spcPct val="115000"/>
              </a:lnSpc>
              <a:tabLst>
                <a:tab pos="400050" algn="l"/>
              </a:tabLst>
            </a:pPr>
            <a:r>
              <a:rPr lang="vi-VN" sz="2800" b="1">
                <a:effectLst/>
                <a:latin typeface="Times New Roman" panose="02020603050405020304" pitchFamily="18" charset="0"/>
                <a:ea typeface="Times New Roman" panose="02020603050405020304" pitchFamily="18" charset="0"/>
              </a:rPr>
              <a:t>Câu 1: </a:t>
            </a:r>
            <a:r>
              <a:rPr lang="en-US" sz="2800">
                <a:effectLst/>
                <a:latin typeface="Times New Roman" panose="02020603050405020304" pitchFamily="18" charset="0"/>
                <a:ea typeface="Times New Roman" panose="02020603050405020304" pitchFamily="18" charset="0"/>
              </a:rPr>
              <a:t>P</a:t>
            </a:r>
            <a:r>
              <a:rPr lang="vi-VN" sz="2800">
                <a:effectLst/>
                <a:latin typeface="Times New Roman" panose="02020603050405020304" pitchFamily="18" charset="0"/>
                <a:ea typeface="Times New Roman" panose="02020603050405020304" pitchFamily="18" charset="0"/>
              </a:rPr>
              <a:t>hương thức biểu đạt chính của VB trên</a:t>
            </a:r>
            <a:r>
              <a:rPr lang="en-US" sz="2800">
                <a:effectLst/>
                <a:latin typeface="Times New Roman" panose="02020603050405020304" pitchFamily="18" charset="0"/>
                <a:ea typeface="Times New Roman" panose="02020603050405020304" pitchFamily="18" charset="0"/>
              </a:rPr>
              <a:t> là:</a:t>
            </a:r>
          </a:p>
          <a:p>
            <a:pPr algn="just">
              <a:lnSpc>
                <a:spcPct val="115000"/>
              </a:lnSpc>
              <a:tabLst>
                <a:tab pos="400050" algn="l"/>
              </a:tabLst>
            </a:pPr>
            <a:r>
              <a:rPr lang="vi-VN" sz="2800">
                <a:effectLst/>
                <a:latin typeface="Times New Roman" panose="02020603050405020304" pitchFamily="18" charset="0"/>
                <a:ea typeface="Times New Roman" panose="02020603050405020304" pitchFamily="18" charset="0"/>
              </a:rPr>
              <a:t>A. Nghị luận                                          B. Tự sự</a:t>
            </a:r>
            <a:endParaRPr lang="en-US" sz="2800">
              <a:effectLst/>
              <a:latin typeface="Times New Roman" panose="02020603050405020304" pitchFamily="18" charset="0"/>
              <a:ea typeface="Times New Roman" panose="02020603050405020304" pitchFamily="18" charset="0"/>
            </a:endParaRPr>
          </a:p>
          <a:p>
            <a:pPr algn="just">
              <a:lnSpc>
                <a:spcPct val="115000"/>
              </a:lnSpc>
              <a:tabLst>
                <a:tab pos="400050" algn="l"/>
              </a:tabLst>
            </a:pPr>
            <a:r>
              <a:rPr lang="vi-VN" sz="2800">
                <a:effectLst/>
                <a:latin typeface="Times New Roman" panose="02020603050405020304" pitchFamily="18" charset="0"/>
                <a:ea typeface="Times New Roman" panose="02020603050405020304" pitchFamily="18" charset="0"/>
              </a:rPr>
              <a:t>C. Miêu tả                                              D. Thuyết minh                                       </a:t>
            </a:r>
            <a:endParaRPr lang="en-US" sz="2800">
              <a:effectLst/>
              <a:latin typeface="Times New Roman" panose="02020603050405020304" pitchFamily="18" charset="0"/>
              <a:ea typeface="Times New Roman" panose="02020603050405020304" pitchFamily="18" charset="0"/>
            </a:endParaRPr>
          </a:p>
          <a:p>
            <a:pPr algn="just">
              <a:lnSpc>
                <a:spcPct val="115000"/>
              </a:lnSpc>
            </a:pPr>
            <a:r>
              <a:rPr lang="vi-VN" sz="2800" b="1">
                <a:effectLst/>
                <a:latin typeface="Times New Roman" panose="02020603050405020304" pitchFamily="18" charset="0"/>
                <a:ea typeface="Times New Roman" panose="02020603050405020304" pitchFamily="18" charset="0"/>
              </a:rPr>
              <a:t>Câu 2: </a:t>
            </a:r>
            <a:r>
              <a:rPr lang="en-US" sz="2800">
                <a:effectLst/>
                <a:latin typeface="Times New Roman" panose="02020603050405020304" pitchFamily="18" charset="0"/>
                <a:ea typeface="Times New Roman" panose="02020603050405020304" pitchFamily="18" charset="0"/>
              </a:rPr>
              <a:t>M</a:t>
            </a:r>
            <a:r>
              <a:rPr lang="vi-VN" sz="2800">
                <a:effectLst/>
                <a:latin typeface="Times New Roman" panose="02020603050405020304" pitchFamily="18" charset="0"/>
                <a:ea typeface="Times New Roman" panose="02020603050405020304" pitchFamily="18" charset="0"/>
              </a:rPr>
              <a:t>ục đích viết của VB</a:t>
            </a:r>
            <a:r>
              <a:rPr lang="en-US" sz="2800">
                <a:effectLst/>
                <a:latin typeface="Times New Roman" panose="02020603050405020304" pitchFamily="18" charset="0"/>
                <a:ea typeface="Times New Roman" panose="02020603050405020304" pitchFamily="18" charset="0"/>
              </a:rPr>
              <a:t> là:</a:t>
            </a:r>
          </a:p>
          <a:p>
            <a:pPr algn="just">
              <a:lnSpc>
                <a:spcPct val="115000"/>
              </a:lnSpc>
            </a:pPr>
            <a:r>
              <a:rPr lang="en-US" sz="2800">
                <a:effectLst/>
                <a:latin typeface="Times New Roman" panose="02020603050405020304" pitchFamily="18" charset="0"/>
                <a:ea typeface="Times New Roman" panose="02020603050405020304" pitchFamily="18" charset="0"/>
              </a:rPr>
              <a:t>A. </a:t>
            </a:r>
            <a:r>
              <a:rPr lang="vi-VN" sz="2800">
                <a:effectLst/>
                <a:latin typeface="Times New Roman" panose="02020603050405020304" pitchFamily="18" charset="0"/>
                <a:ea typeface="Times New Roman" panose="02020603050405020304" pitchFamily="18" charset="0"/>
              </a:rPr>
              <a:t>Giới thiệu tên một số loại côn trùng có thể đi băng băng trên mặt nước</a:t>
            </a:r>
            <a:r>
              <a:rPr lang="en-US" sz="2800">
                <a:effectLst/>
                <a:latin typeface="Times New Roman" panose="02020603050405020304" pitchFamily="18" charset="0"/>
                <a:ea typeface="Times New Roman" panose="02020603050405020304" pitchFamily="18" charset="0"/>
              </a:rPr>
              <a:t>.</a:t>
            </a:r>
          </a:p>
          <a:p>
            <a:pPr algn="just">
              <a:lnSpc>
                <a:spcPct val="115000"/>
              </a:lnSpc>
            </a:pPr>
            <a:r>
              <a:rPr lang="en-US" sz="2800">
                <a:effectLst/>
                <a:latin typeface="Times New Roman" panose="02020603050405020304" pitchFamily="18" charset="0"/>
                <a:ea typeface="Times New Roman" panose="02020603050405020304" pitchFamily="18" charset="0"/>
              </a:rPr>
              <a:t>B. </a:t>
            </a:r>
            <a:r>
              <a:rPr lang="vi-VN" sz="2800">
                <a:effectLst/>
                <a:latin typeface="Times New Roman" panose="02020603050405020304" pitchFamily="18" charset="0"/>
                <a:ea typeface="Times New Roman" panose="02020603050405020304" pitchFamily="18" charset="0"/>
              </a:rPr>
              <a:t>Giải thích hiện tượng một số loại côn trùng có thể đi băng băng trên mặt nước </a:t>
            </a:r>
            <a:endParaRPr lang="en-US" sz="2800">
              <a:effectLst/>
              <a:latin typeface="Times New Roman" panose="02020603050405020304" pitchFamily="18" charset="0"/>
              <a:ea typeface="Times New Roman" panose="02020603050405020304" pitchFamily="18" charset="0"/>
            </a:endParaRPr>
          </a:p>
          <a:p>
            <a:pPr algn="just">
              <a:lnSpc>
                <a:spcPct val="115000"/>
              </a:lnSpc>
            </a:pPr>
            <a:r>
              <a:rPr lang="en-US" sz="2800">
                <a:effectLst/>
                <a:latin typeface="Times New Roman" panose="02020603050405020304" pitchFamily="18" charset="0"/>
                <a:ea typeface="Times New Roman" panose="02020603050405020304" pitchFamily="18" charset="0"/>
              </a:rPr>
              <a:t>C. </a:t>
            </a:r>
            <a:r>
              <a:rPr lang="vi-VN" sz="2800">
                <a:effectLst/>
                <a:latin typeface="Times New Roman" panose="02020603050405020304" pitchFamily="18" charset="0"/>
                <a:ea typeface="Times New Roman" panose="02020603050405020304" pitchFamily="18" charset="0"/>
              </a:rPr>
              <a:t>Cung cấp cho người đọc những hiểu biết về các loài côn trùng</a:t>
            </a:r>
            <a:r>
              <a:rPr lang="en-US" sz="2800">
                <a:effectLst/>
                <a:latin typeface="Times New Roman" panose="02020603050405020304" pitchFamily="18" charset="0"/>
                <a:ea typeface="Times New Roman" panose="02020603050405020304" pitchFamily="18" charset="0"/>
              </a:rPr>
              <a:t>.</a:t>
            </a:r>
          </a:p>
          <a:p>
            <a:pPr algn="just">
              <a:lnSpc>
                <a:spcPct val="115000"/>
              </a:lnSpc>
            </a:pPr>
            <a:r>
              <a:rPr lang="en-US" sz="2800">
                <a:effectLst/>
                <a:latin typeface="Times New Roman" panose="02020603050405020304" pitchFamily="18" charset="0"/>
                <a:ea typeface="Times New Roman" panose="02020603050405020304" pitchFamily="18" charset="0"/>
              </a:rPr>
              <a:t>D. </a:t>
            </a:r>
            <a:r>
              <a:rPr lang="vi-VN" sz="2800">
                <a:effectLst/>
                <a:latin typeface="Times New Roman" panose="02020603050405020304" pitchFamily="18" charset="0"/>
                <a:ea typeface="Times New Roman" panose="02020603050405020304" pitchFamily="18" charset="0"/>
              </a:rPr>
              <a:t>Để con người có thể học tập các phương pháp đi trên mặt nước của côn trùng</a:t>
            </a:r>
            <a:r>
              <a:rPr lang="en-US" sz="2800">
                <a:effectLst/>
                <a:latin typeface="Times New Roman" panose="02020603050405020304" pitchFamily="18" charset="0"/>
                <a:ea typeface="Times New Roman" panose="02020603050405020304" pitchFamily="18" charset="0"/>
              </a:rPr>
              <a:t>.</a:t>
            </a:r>
            <a:r>
              <a:rPr lang="vi-VN" sz="2800">
                <a:effectLst/>
                <a:latin typeface="Times New Roman" panose="02020603050405020304" pitchFamily="18" charset="0"/>
                <a:ea typeface="Times New Roman" panose="02020603050405020304" pitchFamily="18" charset="0"/>
              </a:rPr>
              <a:t>                   </a:t>
            </a:r>
            <a:endParaRPr lang="en-US" sz="280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354617517"/>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2DA4BB2-F808-00B2-598F-CBD17660309B}"/>
              </a:ext>
            </a:extLst>
          </p:cNvPr>
          <p:cNvSpPr txBox="1"/>
          <p:nvPr/>
        </p:nvSpPr>
        <p:spPr>
          <a:xfrm>
            <a:off x="660400" y="1028700"/>
            <a:ext cx="10858500" cy="5579797"/>
          </a:xfrm>
          <a:prstGeom prst="rect">
            <a:avLst/>
          </a:prstGeom>
          <a:noFill/>
        </p:spPr>
        <p:txBody>
          <a:bodyPr wrap="square">
            <a:spAutoFit/>
          </a:bodyPr>
          <a:lstStyle/>
          <a:p>
            <a:pPr algn="just">
              <a:lnSpc>
                <a:spcPct val="115000"/>
              </a:lnSpc>
            </a:pPr>
            <a:r>
              <a:rPr lang="vi-VN" sz="2400" b="1">
                <a:effectLst/>
                <a:latin typeface="Times New Roman" panose="02020603050405020304" pitchFamily="18" charset="0"/>
                <a:ea typeface="Times New Roman" panose="02020603050405020304" pitchFamily="18" charset="0"/>
              </a:rPr>
              <a:t>Câu 3: </a:t>
            </a:r>
            <a:r>
              <a:rPr lang="vi-VN" sz="2400">
                <a:effectLst/>
                <a:latin typeface="Times New Roman" panose="02020603050405020304" pitchFamily="18" charset="0"/>
                <a:ea typeface="Times New Roman" panose="02020603050405020304" pitchFamily="18" charset="0"/>
              </a:rPr>
              <a:t>Theo văn bản, đâu </a:t>
            </a:r>
            <a:r>
              <a:rPr lang="en-US" sz="2400" u="sng">
                <a:effectLst/>
                <a:latin typeface="Times New Roman" panose="02020603050405020304" pitchFamily="18" charset="0"/>
                <a:ea typeface="Times New Roman" panose="02020603050405020304" pitchFamily="18" charset="0"/>
              </a:rPr>
              <a:t>không</a:t>
            </a:r>
            <a:r>
              <a:rPr lang="en-US" sz="2400">
                <a:effectLst/>
                <a:latin typeface="Times New Roman" panose="02020603050405020304" pitchFamily="18" charset="0"/>
                <a:ea typeface="Times New Roman" panose="02020603050405020304" pitchFamily="18" charset="0"/>
              </a:rPr>
              <a:t> phải là lí do </a:t>
            </a:r>
            <a:r>
              <a:rPr lang="vi-VN" sz="2400">
                <a:effectLst/>
                <a:latin typeface="Times New Roman" panose="02020603050405020304" pitchFamily="18" charset="0"/>
                <a:ea typeface="Times New Roman" panose="02020603050405020304" pitchFamily="18" charset="0"/>
              </a:rPr>
              <a:t>mà côn trùng có thể di chuyển trên mặt nước</a:t>
            </a:r>
            <a:endParaRPr lang="en-US" sz="2400">
              <a:effectLst/>
              <a:latin typeface="Times New Roman" panose="02020603050405020304" pitchFamily="18" charset="0"/>
              <a:ea typeface="Times New Roman" panose="02020603050405020304" pitchFamily="18" charset="0"/>
            </a:endParaRPr>
          </a:p>
          <a:p>
            <a:pPr algn="just">
              <a:lnSpc>
                <a:spcPct val="115000"/>
              </a:lnSpc>
            </a:pPr>
            <a:r>
              <a:rPr lang="en-US" sz="2400">
                <a:effectLst/>
                <a:latin typeface="Times New Roman" panose="02020603050405020304" pitchFamily="18" charset="0"/>
                <a:ea typeface="Times New Roman" panose="02020603050405020304" pitchFamily="18" charset="0"/>
              </a:rPr>
              <a:t>A. </a:t>
            </a:r>
            <a:r>
              <a:rPr lang="vi-VN" sz="2400">
                <a:effectLst/>
                <a:latin typeface="Times New Roman" panose="02020603050405020304" pitchFamily="18" charset="0"/>
                <a:ea typeface="Times New Roman" panose="02020603050405020304" pitchFamily="18" charset="0"/>
              </a:rPr>
              <a:t>Do sức căng của bề mặt nước </a:t>
            </a:r>
            <a:endParaRPr lang="en-US" sz="2400">
              <a:effectLst/>
              <a:latin typeface="Times New Roman" panose="02020603050405020304" pitchFamily="18" charset="0"/>
              <a:ea typeface="Times New Roman" panose="02020603050405020304" pitchFamily="18" charset="0"/>
            </a:endParaRPr>
          </a:p>
          <a:p>
            <a:pPr algn="just">
              <a:lnSpc>
                <a:spcPct val="115000"/>
              </a:lnSpc>
            </a:pPr>
            <a:r>
              <a:rPr lang="en-US" sz="2400">
                <a:effectLst/>
                <a:latin typeface="Times New Roman" panose="02020603050405020304" pitchFamily="18" charset="0"/>
                <a:ea typeface="Times New Roman" panose="02020603050405020304" pitchFamily="18" charset="0"/>
              </a:rPr>
              <a:t>B. </a:t>
            </a:r>
            <a:r>
              <a:rPr lang="vi-VN" sz="2400">
                <a:effectLst/>
                <a:latin typeface="Times New Roman" panose="02020603050405020304" pitchFamily="18" charset="0"/>
                <a:ea typeface="Times New Roman" panose="02020603050405020304" pitchFamily="18" charset="0"/>
              </a:rPr>
              <a:t>Do côn trùng có trọng lượng nhỏ</a:t>
            </a:r>
            <a:endParaRPr lang="en-US" sz="2400">
              <a:effectLst/>
              <a:latin typeface="Times New Roman" panose="02020603050405020304" pitchFamily="18" charset="0"/>
              <a:ea typeface="Times New Roman" panose="02020603050405020304" pitchFamily="18" charset="0"/>
            </a:endParaRPr>
          </a:p>
          <a:p>
            <a:pPr algn="just">
              <a:lnSpc>
                <a:spcPct val="115000"/>
              </a:lnSpc>
            </a:pPr>
            <a:r>
              <a:rPr lang="en-US" sz="2400">
                <a:effectLst/>
                <a:latin typeface="Times New Roman" panose="02020603050405020304" pitchFamily="18" charset="0"/>
                <a:ea typeface="Times New Roman" panose="02020603050405020304" pitchFamily="18" charset="0"/>
              </a:rPr>
              <a:t>C. </a:t>
            </a:r>
            <a:r>
              <a:rPr lang="vi-VN" sz="2400">
                <a:effectLst/>
                <a:latin typeface="Times New Roman" panose="02020603050405020304" pitchFamily="18" charset="0"/>
                <a:ea typeface="Times New Roman" panose="02020603050405020304" pitchFamily="18" charset="0"/>
              </a:rPr>
              <a:t>Do côn trùng luôn mở rộng chân khi di chuyển trên mặt nước</a:t>
            </a:r>
            <a:endParaRPr lang="en-US" sz="2400">
              <a:effectLst/>
              <a:latin typeface="Times New Roman" panose="02020603050405020304" pitchFamily="18" charset="0"/>
              <a:ea typeface="Times New Roman" panose="02020603050405020304" pitchFamily="18" charset="0"/>
            </a:endParaRPr>
          </a:p>
          <a:p>
            <a:pPr marL="457200" algn="just">
              <a:lnSpc>
                <a:spcPct val="115000"/>
              </a:lnSpc>
            </a:pPr>
            <a:r>
              <a:rPr lang="en-US" sz="2400">
                <a:effectLst/>
                <a:latin typeface="Times New Roman" panose="02020603050405020304" pitchFamily="18" charset="0"/>
                <a:ea typeface="Times New Roman" panose="02020603050405020304" pitchFamily="18" charset="0"/>
              </a:rPr>
              <a:t>D. Do chúng đều có bộ chân rất dài</a:t>
            </a:r>
          </a:p>
          <a:p>
            <a:pPr algn="just">
              <a:lnSpc>
                <a:spcPct val="115000"/>
              </a:lnSpc>
            </a:pPr>
            <a:r>
              <a:rPr lang="vi-VN" sz="2400" b="1">
                <a:effectLst/>
                <a:latin typeface="Times New Roman" panose="02020603050405020304" pitchFamily="18" charset="0"/>
                <a:ea typeface="Times New Roman" panose="02020603050405020304" pitchFamily="18" charset="0"/>
              </a:rPr>
              <a:t>Câu 4: </a:t>
            </a:r>
            <a:r>
              <a:rPr lang="vi-VN" sz="2400">
                <a:effectLst/>
                <a:latin typeface="Times New Roman" panose="02020603050405020304" pitchFamily="18" charset="0"/>
                <a:ea typeface="Times New Roman" panose="02020603050405020304" pitchFamily="18" charset="0"/>
              </a:rPr>
              <a:t>Chỉ ra cách trình bày thông tin trong đoạn</a:t>
            </a:r>
            <a:r>
              <a:rPr lang="vi-VN" sz="2400" b="1">
                <a:effectLst/>
                <a:latin typeface="Times New Roman" panose="02020603050405020304" pitchFamily="18" charset="0"/>
                <a:ea typeface="Times New Roman" panose="02020603050405020304" pitchFamily="18" charset="0"/>
              </a:rPr>
              <a:t>:</a:t>
            </a:r>
            <a:r>
              <a:rPr lang="vi-VN" sz="2400" i="1">
                <a:effectLst/>
                <a:latin typeface="Times New Roman" panose="02020603050405020304" pitchFamily="18" charset="0"/>
                <a:ea typeface="Times New Roman" panose="02020603050405020304" pitchFamily="18" charset="0"/>
              </a:rPr>
              <a:t>“</a:t>
            </a:r>
            <a:r>
              <a:rPr lang="en-US" sz="2400" i="1">
                <a:effectLst/>
                <a:latin typeface="Times New Roman" panose="02020603050405020304" pitchFamily="18" charset="0"/>
                <a:ea typeface="Times New Roman" panose="02020603050405020304" pitchFamily="18" charset="0"/>
              </a:rPr>
              <a:t>Thằn lằn Basilisk hay thằn lằn Chúa có khả năng vô cùng đáng kinh ngạc đó là… chạy như bay trên mặt </a:t>
            </a:r>
            <a:r>
              <a:rPr lang="vi-VN" sz="2400" i="1">
                <a:effectLst/>
                <a:latin typeface="Times New Roman" panose="02020603050405020304" pitchFamily="18" charset="0"/>
                <a:ea typeface="Times New Roman" panose="02020603050405020304" pitchFamily="18" charset="0"/>
              </a:rPr>
              <a:t>nước..</a:t>
            </a:r>
            <a:r>
              <a:rPr lang="en-US" sz="2400" i="1">
                <a:effectLst/>
                <a:latin typeface="Times New Roman" panose="02020603050405020304" pitchFamily="18" charset="0"/>
                <a:ea typeface="Times New Roman" panose="02020603050405020304" pitchFamily="18" charset="0"/>
              </a:rPr>
              <a:t>.Cho tới khi đuối sức, thằn lằn Basilisk sẽ nhảy xuống nước và bơi vào bờ.</a:t>
            </a:r>
            <a:r>
              <a:rPr lang="vi-VN" sz="2400" i="1">
                <a:effectLst/>
                <a:latin typeface="Times New Roman" panose="02020603050405020304" pitchFamily="18" charset="0"/>
                <a:ea typeface="Times New Roman" panose="02020603050405020304" pitchFamily="18" charset="0"/>
              </a:rPr>
              <a:t>”</a:t>
            </a:r>
            <a:endParaRPr lang="en-US" sz="2400">
              <a:effectLst/>
              <a:latin typeface="Times New Roman" panose="02020603050405020304" pitchFamily="18" charset="0"/>
              <a:ea typeface="Times New Roman" panose="02020603050405020304" pitchFamily="18" charset="0"/>
            </a:endParaRPr>
          </a:p>
          <a:p>
            <a:pPr algn="just">
              <a:lnSpc>
                <a:spcPct val="115000"/>
              </a:lnSpc>
            </a:pPr>
            <a:r>
              <a:rPr lang="en-US" sz="2400">
                <a:effectLst/>
                <a:latin typeface="Times New Roman" panose="02020603050405020304" pitchFamily="18" charset="0"/>
                <a:ea typeface="Times New Roman" panose="02020603050405020304" pitchFamily="18" charset="0"/>
              </a:rPr>
              <a:t>A. </a:t>
            </a:r>
            <a:r>
              <a:rPr lang="vi-VN" sz="2400">
                <a:effectLst/>
                <a:latin typeface="Times New Roman" panose="02020603050405020304" pitchFamily="18" charset="0"/>
                <a:ea typeface="Times New Roman" panose="02020603050405020304" pitchFamily="18" charset="0"/>
              </a:rPr>
              <a:t>Theo cấu trúc so sánh và đối chiếu</a:t>
            </a:r>
            <a:endParaRPr lang="en-US" sz="2400">
              <a:effectLst/>
              <a:latin typeface="Times New Roman" panose="02020603050405020304" pitchFamily="18" charset="0"/>
              <a:ea typeface="Times New Roman" panose="02020603050405020304" pitchFamily="18" charset="0"/>
            </a:endParaRPr>
          </a:p>
          <a:p>
            <a:pPr algn="just">
              <a:lnSpc>
                <a:spcPct val="115000"/>
              </a:lnSpc>
            </a:pPr>
            <a:r>
              <a:rPr lang="en-US" sz="2400">
                <a:effectLst/>
                <a:latin typeface="Times New Roman" panose="02020603050405020304" pitchFamily="18" charset="0"/>
                <a:ea typeface="Times New Roman" panose="02020603050405020304" pitchFamily="18" charset="0"/>
              </a:rPr>
              <a:t>B. </a:t>
            </a:r>
            <a:r>
              <a:rPr lang="vi-VN" sz="2400">
                <a:effectLst/>
                <a:latin typeface="Times New Roman" panose="02020603050405020304" pitchFamily="18" charset="0"/>
                <a:ea typeface="Times New Roman" panose="02020603050405020304" pitchFamily="18" charset="0"/>
              </a:rPr>
              <a:t>Theo trình tự thời gian</a:t>
            </a:r>
            <a:endParaRPr lang="en-US" sz="2400">
              <a:effectLst/>
              <a:latin typeface="Times New Roman" panose="02020603050405020304" pitchFamily="18" charset="0"/>
              <a:ea typeface="Times New Roman" panose="02020603050405020304" pitchFamily="18" charset="0"/>
            </a:endParaRPr>
          </a:p>
          <a:p>
            <a:pPr algn="just">
              <a:lnSpc>
                <a:spcPct val="115000"/>
              </a:lnSpc>
            </a:pPr>
            <a:r>
              <a:rPr lang="en-US" sz="2400">
                <a:effectLst/>
                <a:latin typeface="Times New Roman" panose="02020603050405020304" pitchFamily="18" charset="0"/>
                <a:ea typeface="Times New Roman" panose="02020603050405020304" pitchFamily="18" charset="0"/>
              </a:rPr>
              <a:t>C. </a:t>
            </a:r>
            <a:r>
              <a:rPr lang="vi-VN" sz="2400">
                <a:effectLst/>
                <a:latin typeface="Times New Roman" panose="02020603050405020304" pitchFamily="18" charset="0"/>
                <a:ea typeface="Times New Roman" panose="02020603050405020304" pitchFamily="18" charset="0"/>
              </a:rPr>
              <a:t>Theo quan hệ nhân quả </a:t>
            </a:r>
            <a:endParaRPr lang="en-US" sz="2400">
              <a:effectLst/>
              <a:latin typeface="Times New Roman" panose="02020603050405020304" pitchFamily="18" charset="0"/>
              <a:ea typeface="Times New Roman" panose="02020603050405020304" pitchFamily="18" charset="0"/>
            </a:endParaRPr>
          </a:p>
          <a:p>
            <a:pPr algn="just">
              <a:lnSpc>
                <a:spcPct val="115000"/>
              </a:lnSpc>
            </a:pPr>
            <a:r>
              <a:rPr lang="en-US" sz="2400">
                <a:effectLst/>
                <a:latin typeface="Times New Roman" panose="02020603050405020304" pitchFamily="18" charset="0"/>
                <a:ea typeface="Times New Roman" panose="02020603050405020304" pitchFamily="18" charset="0"/>
              </a:rPr>
              <a:t>D. </a:t>
            </a:r>
            <a:r>
              <a:rPr lang="vi-VN" sz="2400">
                <a:effectLst/>
                <a:latin typeface="Times New Roman" panose="02020603050405020304" pitchFamily="18" charset="0"/>
                <a:ea typeface="Times New Roman" panose="02020603050405020304" pitchFamily="18" charset="0"/>
              </a:rPr>
              <a:t>Theo mức độ quan trọng của đối tượng</a:t>
            </a:r>
            <a:endParaRPr lang="en-US" sz="240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483471643"/>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5E720DD-0372-63CF-312A-BD696CAAEDDA}"/>
              </a:ext>
            </a:extLst>
          </p:cNvPr>
          <p:cNvSpPr txBox="1"/>
          <p:nvPr/>
        </p:nvSpPr>
        <p:spPr>
          <a:xfrm>
            <a:off x="666750" y="851467"/>
            <a:ext cx="10858500" cy="5155066"/>
          </a:xfrm>
          <a:prstGeom prst="rect">
            <a:avLst/>
          </a:prstGeom>
          <a:noFill/>
        </p:spPr>
        <p:txBody>
          <a:bodyPr wrap="square">
            <a:spAutoFit/>
          </a:bodyPr>
          <a:lstStyle/>
          <a:p>
            <a:pPr algn="just">
              <a:lnSpc>
                <a:spcPct val="115000"/>
              </a:lnSpc>
            </a:pPr>
            <a:r>
              <a:rPr lang="vi-VN" sz="2400" b="1">
                <a:effectLst/>
                <a:latin typeface="Times New Roman" panose="02020603050405020304" pitchFamily="18" charset="0"/>
                <a:ea typeface="Times New Roman" panose="02020603050405020304" pitchFamily="18" charset="0"/>
              </a:rPr>
              <a:t>Câu 5: </a:t>
            </a:r>
            <a:r>
              <a:rPr lang="en-US" sz="2400">
                <a:effectLst/>
                <a:latin typeface="Times New Roman" panose="02020603050405020304" pitchFamily="18" charset="0"/>
                <a:ea typeface="Times New Roman" panose="02020603050405020304" pitchFamily="18" charset="0"/>
              </a:rPr>
              <a:t>Phương tiện phi ngôn ngữ được sử trong văn bản trên là:</a:t>
            </a:r>
          </a:p>
          <a:p>
            <a:pPr marL="457200" algn="just">
              <a:lnSpc>
                <a:spcPct val="115000"/>
              </a:lnSpc>
            </a:pPr>
            <a:r>
              <a:rPr lang="en-US" sz="2400">
                <a:effectLst/>
                <a:latin typeface="Times New Roman" panose="02020603050405020304" pitchFamily="18" charset="0"/>
                <a:ea typeface="Times New Roman" panose="02020603050405020304" pitchFamily="18" charset="0"/>
              </a:rPr>
              <a:t>A. Sơ đồ</a:t>
            </a:r>
          </a:p>
          <a:p>
            <a:pPr marL="457200" algn="just">
              <a:lnSpc>
                <a:spcPct val="115000"/>
              </a:lnSpc>
            </a:pPr>
            <a:r>
              <a:rPr lang="en-US" sz="2400">
                <a:effectLst/>
                <a:latin typeface="Times New Roman" panose="02020603050405020304" pitchFamily="18" charset="0"/>
                <a:ea typeface="Times New Roman" panose="02020603050405020304" pitchFamily="18" charset="0"/>
              </a:rPr>
              <a:t>B. Hình ảnh</a:t>
            </a:r>
          </a:p>
          <a:p>
            <a:pPr marL="457200" algn="just">
              <a:lnSpc>
                <a:spcPct val="115000"/>
              </a:lnSpc>
            </a:pPr>
            <a:r>
              <a:rPr lang="en-US" sz="2400">
                <a:effectLst/>
                <a:latin typeface="Times New Roman" panose="02020603050405020304" pitchFamily="18" charset="0"/>
                <a:ea typeface="Times New Roman" panose="02020603050405020304" pitchFamily="18" charset="0"/>
              </a:rPr>
              <a:t>C. Số liệu</a:t>
            </a:r>
          </a:p>
          <a:p>
            <a:pPr marL="457200" algn="just">
              <a:lnSpc>
                <a:spcPct val="115000"/>
              </a:lnSpc>
            </a:pPr>
            <a:r>
              <a:rPr lang="en-US" sz="2400">
                <a:effectLst/>
                <a:latin typeface="Times New Roman" panose="02020603050405020304" pitchFamily="18" charset="0"/>
                <a:ea typeface="Times New Roman" panose="02020603050405020304" pitchFamily="18" charset="0"/>
              </a:rPr>
              <a:t>D. Biểu đồ</a:t>
            </a:r>
          </a:p>
          <a:p>
            <a:pPr algn="just">
              <a:lnSpc>
                <a:spcPct val="115000"/>
              </a:lnSpc>
            </a:pPr>
            <a:r>
              <a:rPr lang="vi-VN" sz="2400" b="1">
                <a:effectLst/>
                <a:latin typeface="Times New Roman" panose="02020603050405020304" pitchFamily="18" charset="0"/>
                <a:ea typeface="Times New Roman" panose="02020603050405020304" pitchFamily="18" charset="0"/>
              </a:rPr>
              <a:t>Câu 6: </a:t>
            </a:r>
            <a:r>
              <a:rPr lang="vi-VN" sz="2400">
                <a:effectLst/>
                <a:latin typeface="Times New Roman" panose="02020603050405020304" pitchFamily="18" charset="0"/>
                <a:ea typeface="Times New Roman" panose="02020603050405020304" pitchFamily="18" charset="0"/>
              </a:rPr>
              <a:t>Câu văn nào sau đây nêu lên vấn đề chính được giải thích trong văn bản:</a:t>
            </a:r>
            <a:endParaRPr lang="en-US" sz="2400">
              <a:effectLst/>
              <a:latin typeface="Times New Roman" panose="02020603050405020304" pitchFamily="18" charset="0"/>
              <a:ea typeface="Times New Roman" panose="02020603050405020304" pitchFamily="18" charset="0"/>
            </a:endParaRPr>
          </a:p>
          <a:p>
            <a:pPr algn="just">
              <a:lnSpc>
                <a:spcPct val="115000"/>
              </a:lnSpc>
            </a:pPr>
            <a:r>
              <a:rPr lang="en-US" sz="2400">
                <a:effectLst/>
                <a:latin typeface="Times New Roman" panose="02020603050405020304" pitchFamily="18" charset="0"/>
                <a:ea typeface="Times New Roman" panose="02020603050405020304" pitchFamily="18" charset="0"/>
              </a:rPr>
              <a:t>A. Côn trùng là những loài động vật thân mềm chiếm số lượng đông đảo nhất trong thế giới động vật. </a:t>
            </a:r>
          </a:p>
          <a:p>
            <a:pPr algn="just">
              <a:lnSpc>
                <a:spcPct val="115000"/>
              </a:lnSpc>
            </a:pPr>
            <a:r>
              <a:rPr lang="en-US" sz="2400">
                <a:effectLst/>
                <a:latin typeface="Times New Roman" panose="02020603050405020304" pitchFamily="18" charset="0"/>
                <a:ea typeface="Times New Roman" panose="02020603050405020304" pitchFamily="18" charset="0"/>
              </a:rPr>
              <a:t>B. Ước tính có hơn 1 triệu loài côn trùng sống trong mọi môi trường từ núi lửa, sa mạc, đầm lầy cho đến những dòng sông băng.</a:t>
            </a:r>
          </a:p>
          <a:p>
            <a:pPr marL="457200" algn="just">
              <a:lnSpc>
                <a:spcPct val="115000"/>
              </a:lnSpc>
            </a:pPr>
            <a:r>
              <a:rPr lang="en-US" sz="2400">
                <a:effectLst/>
                <a:latin typeface="Times New Roman" panose="02020603050405020304" pitchFamily="18" charset="0"/>
                <a:ea typeface="Times New Roman" panose="02020603050405020304" pitchFamily="18" charset="0"/>
              </a:rPr>
              <a:t>C. Thông thường các con vật, côn trùng đều chìm nghỉm khi xuống nước.</a:t>
            </a:r>
          </a:p>
          <a:p>
            <a:pPr marL="457200" algn="just">
              <a:lnSpc>
                <a:spcPct val="115000"/>
              </a:lnSpc>
            </a:pPr>
            <a:r>
              <a:rPr lang="en-US" sz="2400">
                <a:effectLst/>
                <a:latin typeface="Times New Roman" panose="02020603050405020304" pitchFamily="18" charset="0"/>
                <a:ea typeface="Times New Roman" panose="02020603050405020304" pitchFamily="18" charset="0"/>
              </a:rPr>
              <a:t>D. Vậy tại sao một số loài côn trùng lại có thể đi lại dễ dàng trên mặt </a:t>
            </a:r>
            <a:r>
              <a:rPr lang="vi-VN" sz="2400">
                <a:effectLst/>
                <a:latin typeface="Times New Roman" panose="02020603050405020304" pitchFamily="18" charset="0"/>
                <a:ea typeface="Times New Roman" panose="02020603050405020304" pitchFamily="18" charset="0"/>
              </a:rPr>
              <a:t>nước?</a:t>
            </a:r>
            <a:endParaRPr lang="en-US" sz="240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522039653"/>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24F44BD-3149-8B5B-6576-FFC8522D363D}"/>
              </a:ext>
            </a:extLst>
          </p:cNvPr>
          <p:cNvSpPr txBox="1"/>
          <p:nvPr/>
        </p:nvSpPr>
        <p:spPr>
          <a:xfrm>
            <a:off x="660400" y="1028700"/>
            <a:ext cx="10858500" cy="4500912"/>
          </a:xfrm>
          <a:prstGeom prst="rect">
            <a:avLst/>
          </a:prstGeom>
          <a:noFill/>
        </p:spPr>
        <p:txBody>
          <a:bodyPr wrap="square">
            <a:spAutoFit/>
          </a:bodyPr>
          <a:lstStyle/>
          <a:p>
            <a:pPr algn="just">
              <a:lnSpc>
                <a:spcPct val="115000"/>
              </a:lnSpc>
            </a:pPr>
            <a:r>
              <a:rPr lang="vi-VN" sz="3600" b="1">
                <a:effectLst/>
                <a:latin typeface="Times New Roman" panose="02020603050405020304" pitchFamily="18" charset="0"/>
                <a:ea typeface="Times New Roman" panose="02020603050405020304" pitchFamily="18" charset="0"/>
              </a:rPr>
              <a:t>Câu 7: </a:t>
            </a:r>
            <a:r>
              <a:rPr lang="en-US" sz="3600">
                <a:effectLst/>
                <a:latin typeface="Times New Roman" panose="02020603050405020304" pitchFamily="18" charset="0"/>
                <a:ea typeface="Times New Roman" panose="02020603050405020304" pitchFamily="18" charset="0"/>
              </a:rPr>
              <a:t>Tác dụng của việc sử dụng phương tiện phi ngôn ngữ trong văn bản là</a:t>
            </a:r>
          </a:p>
          <a:p>
            <a:pPr marL="457200" algn="just">
              <a:lnSpc>
                <a:spcPct val="115000"/>
              </a:lnSpc>
            </a:pPr>
            <a:r>
              <a:rPr lang="en-US" sz="3600">
                <a:effectLst/>
                <a:latin typeface="Times New Roman" panose="02020603050405020304" pitchFamily="18" charset="0"/>
                <a:ea typeface="Times New Roman" panose="02020603050405020304" pitchFamily="18" charset="0"/>
              </a:rPr>
              <a:t>A. biểu đạt mối quan hệ giữa các thông tin</a:t>
            </a:r>
          </a:p>
          <a:p>
            <a:pPr marL="457200" algn="just">
              <a:lnSpc>
                <a:spcPct val="115000"/>
              </a:lnSpc>
            </a:pPr>
            <a:r>
              <a:rPr lang="en-US" sz="3600">
                <a:effectLst/>
                <a:latin typeface="Times New Roman" panose="02020603050405020304" pitchFamily="18" charset="0"/>
                <a:ea typeface="Times New Roman" panose="02020603050405020304" pitchFamily="18" charset="0"/>
              </a:rPr>
              <a:t>B. giúp trình bày thông tin một cách hệ thống</a:t>
            </a:r>
          </a:p>
          <a:p>
            <a:pPr marL="457200" algn="just">
              <a:lnSpc>
                <a:spcPct val="115000"/>
              </a:lnSpc>
            </a:pPr>
            <a:r>
              <a:rPr lang="en-US" sz="3600">
                <a:effectLst/>
                <a:latin typeface="Times New Roman" panose="02020603050405020304" pitchFamily="18" charset="0"/>
                <a:ea typeface="Times New Roman" panose="02020603050405020304" pitchFamily="18" charset="0"/>
              </a:rPr>
              <a:t>C. làm tăng tính hấp dẫn và trực quan của thông tin</a:t>
            </a:r>
          </a:p>
          <a:p>
            <a:pPr marL="457200" algn="just">
              <a:lnSpc>
                <a:spcPct val="115000"/>
              </a:lnSpc>
            </a:pPr>
            <a:r>
              <a:rPr lang="en-US" sz="3600">
                <a:effectLst/>
                <a:latin typeface="Times New Roman" panose="02020603050405020304" pitchFamily="18" charset="0"/>
                <a:ea typeface="Times New Roman" panose="02020603050405020304" pitchFamily="18" charset="0"/>
              </a:rPr>
              <a:t>D. thông tin cụ thể, chính xác về số lượng loài côn trùng và tốc độ di chuyển của chúng trên mặt nước</a:t>
            </a:r>
          </a:p>
        </p:txBody>
      </p:sp>
    </p:spTree>
    <p:extLst>
      <p:ext uri="{BB962C8B-B14F-4D97-AF65-F5344CB8AC3E}">
        <p14:creationId xmlns:p14="http://schemas.microsoft.com/office/powerpoint/2010/main" val="106028617"/>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616E289-F232-DE74-E72B-B1CC63AF43F0}"/>
              </a:ext>
            </a:extLst>
          </p:cNvPr>
          <p:cNvSpPr txBox="1"/>
          <p:nvPr/>
        </p:nvSpPr>
        <p:spPr>
          <a:xfrm>
            <a:off x="660400" y="1028700"/>
            <a:ext cx="10858500" cy="5503301"/>
          </a:xfrm>
          <a:prstGeom prst="rect">
            <a:avLst/>
          </a:prstGeom>
          <a:noFill/>
        </p:spPr>
        <p:txBody>
          <a:bodyPr wrap="square">
            <a:spAutoFit/>
          </a:bodyPr>
          <a:lstStyle/>
          <a:p>
            <a:pPr algn="just">
              <a:lnSpc>
                <a:spcPct val="115000"/>
              </a:lnSpc>
            </a:pPr>
            <a:r>
              <a:rPr lang="vi-VN" sz="2800" b="1">
                <a:solidFill>
                  <a:srgbClr val="000000"/>
                </a:solidFill>
                <a:effectLst/>
                <a:latin typeface="Times New Roman" panose="02020603050405020304" pitchFamily="18" charset="0"/>
                <a:ea typeface="Times New Roman" panose="02020603050405020304" pitchFamily="18" charset="0"/>
              </a:rPr>
              <a:t>Trả lời câu hỏi/Thực hiện yêu cầu:</a:t>
            </a:r>
            <a:endParaRPr lang="en-US" sz="2800">
              <a:effectLst/>
              <a:latin typeface="Times New Roman" panose="02020603050405020304" pitchFamily="18" charset="0"/>
              <a:ea typeface="Times New Roman" panose="02020603050405020304" pitchFamily="18" charset="0"/>
            </a:endParaRPr>
          </a:p>
          <a:p>
            <a:pPr algn="just">
              <a:lnSpc>
                <a:spcPct val="115000"/>
              </a:lnSpc>
            </a:pPr>
            <a:r>
              <a:rPr lang="vi-VN" sz="2800" b="1">
                <a:solidFill>
                  <a:srgbClr val="FF0000"/>
                </a:solidFill>
                <a:effectLst/>
                <a:latin typeface="Times New Roman" panose="02020603050405020304" pitchFamily="18" charset="0"/>
                <a:ea typeface="Times New Roman" panose="02020603050405020304" pitchFamily="18" charset="0"/>
              </a:rPr>
              <a:t>Câu 8: </a:t>
            </a:r>
            <a:r>
              <a:rPr lang="en-US" sz="2800">
                <a:solidFill>
                  <a:srgbClr val="000000"/>
                </a:solidFill>
                <a:effectLst/>
                <a:latin typeface="Times New Roman" panose="02020603050405020304" pitchFamily="18" charset="0"/>
                <a:ea typeface="Times New Roman" panose="02020603050405020304" pitchFamily="18" charset="0"/>
              </a:rPr>
              <a:t>Theo em, </a:t>
            </a:r>
            <a:r>
              <a:rPr lang="vi-VN" sz="2800">
                <a:solidFill>
                  <a:srgbClr val="000000"/>
                </a:solidFill>
                <a:effectLst/>
                <a:latin typeface="Times New Roman" panose="02020603050405020304" pitchFamily="18" charset="0"/>
                <a:ea typeface="Times New Roman" panose="02020603050405020304" pitchFamily="18" charset="0"/>
              </a:rPr>
              <a:t>với văn bản trên, chúng ta có nên đưa thêm phương tiện phi ngôn ngữ hay không? Vì sao? Nếu có, chúng ta nên sử dụng phương tiện phi ngôn ngữ nào cho phù hợp? Giải thích lí do em chọn phương tiện phi ngôn ngữ đó. </a:t>
            </a:r>
            <a:endParaRPr lang="en-US" sz="2800">
              <a:effectLst/>
              <a:latin typeface="Times New Roman" panose="02020603050405020304" pitchFamily="18" charset="0"/>
              <a:ea typeface="Times New Roman" panose="02020603050405020304" pitchFamily="18" charset="0"/>
            </a:endParaRPr>
          </a:p>
          <a:p>
            <a:pPr algn="just">
              <a:lnSpc>
                <a:spcPct val="115000"/>
              </a:lnSpc>
            </a:pPr>
            <a:r>
              <a:rPr lang="vi-VN" sz="2800" b="1">
                <a:solidFill>
                  <a:srgbClr val="FF0000"/>
                </a:solidFill>
                <a:effectLst/>
                <a:latin typeface="Times New Roman" panose="02020603050405020304" pitchFamily="18" charset="0"/>
                <a:ea typeface="Times New Roman" panose="02020603050405020304" pitchFamily="18" charset="0"/>
              </a:rPr>
              <a:t>Câu 9:</a:t>
            </a:r>
            <a:r>
              <a:rPr lang="vi-VN" sz="2800">
                <a:solidFill>
                  <a:srgbClr val="FF0000"/>
                </a:solidFill>
                <a:effectLst/>
                <a:latin typeface="Times New Roman" panose="02020603050405020304" pitchFamily="18" charset="0"/>
                <a:ea typeface="Times New Roman" panose="02020603050405020304" pitchFamily="18" charset="0"/>
              </a:rPr>
              <a:t> </a:t>
            </a:r>
            <a:r>
              <a:rPr lang="vi-VN" sz="2800">
                <a:solidFill>
                  <a:srgbClr val="000000"/>
                </a:solidFill>
                <a:effectLst/>
                <a:latin typeface="Times New Roman" panose="02020603050405020304" pitchFamily="18" charset="0"/>
                <a:ea typeface="Times New Roman" panose="02020603050405020304" pitchFamily="18" charset="0"/>
              </a:rPr>
              <a:t>Theo em, việc tác giả đưa thêm nội dung thông tin </a:t>
            </a:r>
            <a:r>
              <a:rPr lang="vi-VN" sz="2800" i="1">
                <a:solidFill>
                  <a:srgbClr val="000000"/>
                </a:solidFill>
                <a:effectLst/>
                <a:latin typeface="Times New Roman" panose="02020603050405020304" pitchFamily="18" charset="0"/>
                <a:ea typeface="Times New Roman" panose="02020603050405020304" pitchFamily="18" charset="0"/>
              </a:rPr>
              <a:t>Điểm tên một số loài động vật, côn trùng biết đi trên mặt nước </a:t>
            </a:r>
            <a:r>
              <a:rPr lang="vi-VN" sz="2800">
                <a:solidFill>
                  <a:srgbClr val="000000"/>
                </a:solidFill>
                <a:effectLst/>
                <a:latin typeface="Times New Roman" panose="02020603050405020304" pitchFamily="18" charset="0"/>
                <a:ea typeface="Times New Roman" panose="02020603050405020304" pitchFamily="18" charset="0"/>
              </a:rPr>
              <a:t>có tác dụng gì trong việc thể hiện mục đích văn bản?</a:t>
            </a:r>
            <a:endParaRPr lang="en-US" sz="2800">
              <a:effectLst/>
              <a:latin typeface="Times New Roman" panose="02020603050405020304" pitchFamily="18" charset="0"/>
              <a:ea typeface="Times New Roman" panose="02020603050405020304" pitchFamily="18" charset="0"/>
            </a:endParaRPr>
          </a:p>
          <a:p>
            <a:pPr algn="just">
              <a:lnSpc>
                <a:spcPct val="115000"/>
              </a:lnSpc>
            </a:pPr>
            <a:r>
              <a:rPr lang="vi-VN" sz="2800" b="1">
                <a:solidFill>
                  <a:srgbClr val="FF0000"/>
                </a:solidFill>
                <a:effectLst/>
                <a:latin typeface="Times New Roman" panose="02020603050405020304" pitchFamily="18" charset="0"/>
                <a:ea typeface="Times New Roman" panose="02020603050405020304" pitchFamily="18" charset="0"/>
              </a:rPr>
              <a:t>Câu 10: </a:t>
            </a:r>
            <a:r>
              <a:rPr lang="vi-VN" sz="2800">
                <a:solidFill>
                  <a:srgbClr val="000000"/>
                </a:solidFill>
                <a:effectLst/>
                <a:latin typeface="Times New Roman" panose="02020603050405020304" pitchFamily="18" charset="0"/>
                <a:ea typeface="Times New Roman" panose="02020603050405020304" pitchFamily="18" charset="0"/>
              </a:rPr>
              <a:t>Từ vấn đề thú vị mà phần VB đọc hiểu đưa ra, em hãy kể thêm một số hiện tượng kỳ lạ và thú vị khác diễn ra ở các loài động vật, thực vật mà em biết.</a:t>
            </a:r>
            <a:endParaRPr lang="en-US" sz="280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739576306"/>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5104851-DADF-D57D-1418-15B655033370}"/>
              </a:ext>
            </a:extLst>
          </p:cNvPr>
          <p:cNvSpPr txBox="1"/>
          <p:nvPr/>
        </p:nvSpPr>
        <p:spPr>
          <a:xfrm>
            <a:off x="660400" y="415849"/>
            <a:ext cx="10858500" cy="548099"/>
          </a:xfrm>
          <a:prstGeom prst="rect">
            <a:avLst/>
          </a:prstGeom>
          <a:noFill/>
        </p:spPr>
        <p:txBody>
          <a:bodyPr wrap="square">
            <a:spAutoFit/>
          </a:bodyPr>
          <a:lstStyle/>
          <a:p>
            <a:pPr algn="ctr">
              <a:lnSpc>
                <a:spcPct val="115000"/>
              </a:lnSpc>
            </a:pPr>
            <a:r>
              <a:rPr lang="vi-VN" sz="2800" b="1" i="1">
                <a:solidFill>
                  <a:srgbClr val="000000"/>
                </a:solidFill>
                <a:effectLst/>
                <a:latin typeface="Times New Roman" panose="02020603050405020304" pitchFamily="18" charset="0"/>
                <a:ea typeface="Times New Roman" panose="02020603050405020304" pitchFamily="18" charset="0"/>
              </a:rPr>
              <a:t>Gợi ý trả lời</a:t>
            </a:r>
            <a:endParaRPr lang="en-US" sz="2800">
              <a:effectLst/>
              <a:latin typeface="Times New Roman" panose="02020603050405020304" pitchFamily="18" charset="0"/>
              <a:ea typeface="Times New Roman" panose="02020603050405020304" pitchFamily="18" charset="0"/>
            </a:endParaRPr>
          </a:p>
        </p:txBody>
      </p:sp>
      <p:graphicFrame>
        <p:nvGraphicFramePr>
          <p:cNvPr id="4" name="Table 3">
            <a:extLst>
              <a:ext uri="{FF2B5EF4-FFF2-40B4-BE49-F238E27FC236}">
                <a16:creationId xmlns:a16="http://schemas.microsoft.com/office/drawing/2014/main" id="{F7985F3B-B62A-056D-FBCB-6987892E7542}"/>
              </a:ext>
            </a:extLst>
          </p:cNvPr>
          <p:cNvGraphicFramePr>
            <a:graphicFrameLocks noGrp="1"/>
          </p:cNvGraphicFramePr>
          <p:nvPr>
            <p:extLst>
              <p:ext uri="{D42A27DB-BD31-4B8C-83A1-F6EECF244321}">
                <p14:modId xmlns:p14="http://schemas.microsoft.com/office/powerpoint/2010/main" val="1840976441"/>
              </p:ext>
            </p:extLst>
          </p:nvPr>
        </p:nvGraphicFramePr>
        <p:xfrm>
          <a:off x="660399" y="1130300"/>
          <a:ext cx="10858498" cy="902716"/>
        </p:xfrm>
        <a:graphic>
          <a:graphicData uri="http://schemas.openxmlformats.org/drawingml/2006/table">
            <a:tbl>
              <a:tblPr firstRow="1" firstCol="1" bandRow="1"/>
              <a:tblGrid>
                <a:gridCol w="1527949">
                  <a:extLst>
                    <a:ext uri="{9D8B030D-6E8A-4147-A177-3AD203B41FA5}">
                      <a16:colId xmlns:a16="http://schemas.microsoft.com/office/drawing/2014/main" val="566521313"/>
                    </a:ext>
                  </a:extLst>
                </a:gridCol>
                <a:gridCol w="1526353">
                  <a:extLst>
                    <a:ext uri="{9D8B030D-6E8A-4147-A177-3AD203B41FA5}">
                      <a16:colId xmlns:a16="http://schemas.microsoft.com/office/drawing/2014/main" val="2382551312"/>
                    </a:ext>
                  </a:extLst>
                </a:gridCol>
                <a:gridCol w="1526353">
                  <a:extLst>
                    <a:ext uri="{9D8B030D-6E8A-4147-A177-3AD203B41FA5}">
                      <a16:colId xmlns:a16="http://schemas.microsoft.com/office/drawing/2014/main" val="3775258885"/>
                    </a:ext>
                  </a:extLst>
                </a:gridCol>
                <a:gridCol w="1527949">
                  <a:extLst>
                    <a:ext uri="{9D8B030D-6E8A-4147-A177-3AD203B41FA5}">
                      <a16:colId xmlns:a16="http://schemas.microsoft.com/office/drawing/2014/main" val="2590622157"/>
                    </a:ext>
                  </a:extLst>
                </a:gridCol>
                <a:gridCol w="1527949">
                  <a:extLst>
                    <a:ext uri="{9D8B030D-6E8A-4147-A177-3AD203B41FA5}">
                      <a16:colId xmlns:a16="http://schemas.microsoft.com/office/drawing/2014/main" val="1183186579"/>
                    </a:ext>
                  </a:extLst>
                </a:gridCol>
                <a:gridCol w="1527949">
                  <a:extLst>
                    <a:ext uri="{9D8B030D-6E8A-4147-A177-3AD203B41FA5}">
                      <a16:colId xmlns:a16="http://schemas.microsoft.com/office/drawing/2014/main" val="4184482338"/>
                    </a:ext>
                  </a:extLst>
                </a:gridCol>
                <a:gridCol w="1693996">
                  <a:extLst>
                    <a:ext uri="{9D8B030D-6E8A-4147-A177-3AD203B41FA5}">
                      <a16:colId xmlns:a16="http://schemas.microsoft.com/office/drawing/2014/main" val="1499119462"/>
                    </a:ext>
                  </a:extLst>
                </a:gridCol>
              </a:tblGrid>
              <a:tr h="0">
                <a:tc>
                  <a:txBody>
                    <a:bodyPr/>
                    <a:lstStyle/>
                    <a:p>
                      <a:pPr algn="ctr" fontAlgn="base">
                        <a:lnSpc>
                          <a:spcPct val="115000"/>
                        </a:lnSpc>
                      </a:pPr>
                      <a:r>
                        <a:rPr lang="vi-VN" sz="2800" b="1">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lnSpc>
                          <a:spcPct val="115000"/>
                        </a:lnSpc>
                      </a:pPr>
                      <a:r>
                        <a:rPr lang="vi-VN" sz="2800" b="1">
                          <a:effectLst/>
                          <a:latin typeface="Times New Roman" panose="02020603050405020304" pitchFamily="18" charset="0"/>
                          <a:ea typeface="Times New Roman" panose="02020603050405020304" pitchFamily="18" charset="0"/>
                          <a:cs typeface="Times New Roman" panose="02020603050405020304" pitchFamily="18" charset="0"/>
                        </a:rPr>
                        <a:t>2</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lnSpc>
                          <a:spcPct val="115000"/>
                        </a:lnSpc>
                      </a:pPr>
                      <a:r>
                        <a:rPr lang="vi-VN" sz="2800" b="1">
                          <a:effectLst/>
                          <a:latin typeface="Times New Roman" panose="02020603050405020304" pitchFamily="18" charset="0"/>
                          <a:ea typeface="Times New Roman" panose="02020603050405020304" pitchFamily="18" charset="0"/>
                          <a:cs typeface="Times New Roman" panose="02020603050405020304" pitchFamily="18" charset="0"/>
                        </a:rPr>
                        <a:t>3</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lnSpc>
                          <a:spcPct val="115000"/>
                        </a:lnSpc>
                      </a:pPr>
                      <a:r>
                        <a:rPr lang="vi-VN" sz="2800" b="1">
                          <a:effectLst/>
                          <a:latin typeface="Times New Roman" panose="02020603050405020304" pitchFamily="18" charset="0"/>
                          <a:ea typeface="Times New Roman" panose="02020603050405020304" pitchFamily="18" charset="0"/>
                          <a:cs typeface="Times New Roman" panose="02020603050405020304" pitchFamily="18" charset="0"/>
                        </a:rPr>
                        <a:t>4</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lnSpc>
                          <a:spcPct val="115000"/>
                        </a:lnSpc>
                      </a:pPr>
                      <a:r>
                        <a:rPr lang="vi-VN" sz="2800" b="1">
                          <a:effectLst/>
                          <a:latin typeface="Times New Roman" panose="02020603050405020304" pitchFamily="18" charset="0"/>
                          <a:ea typeface="Times New Roman" panose="02020603050405020304" pitchFamily="18" charset="0"/>
                          <a:cs typeface="Times New Roman" panose="02020603050405020304" pitchFamily="18" charset="0"/>
                        </a:rPr>
                        <a:t>5</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lnSpc>
                          <a:spcPct val="115000"/>
                        </a:lnSpc>
                      </a:pPr>
                      <a:r>
                        <a:rPr lang="vi-VN" sz="2800" b="1">
                          <a:effectLst/>
                          <a:latin typeface="Times New Roman" panose="02020603050405020304" pitchFamily="18" charset="0"/>
                          <a:ea typeface="Times New Roman" panose="02020603050405020304" pitchFamily="18" charset="0"/>
                          <a:cs typeface="Times New Roman" panose="02020603050405020304" pitchFamily="18" charset="0"/>
                        </a:rPr>
                        <a:t>6</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lnSpc>
                          <a:spcPct val="115000"/>
                        </a:lnSpc>
                      </a:pPr>
                      <a:r>
                        <a:rPr lang="vi-VN" sz="2800" b="1">
                          <a:effectLst/>
                          <a:latin typeface="Times New Roman" panose="02020603050405020304" pitchFamily="18" charset="0"/>
                          <a:ea typeface="Times New Roman" panose="02020603050405020304" pitchFamily="18" charset="0"/>
                          <a:cs typeface="Times New Roman" panose="02020603050405020304" pitchFamily="18" charset="0"/>
                        </a:rPr>
                        <a:t>7</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79979440"/>
                  </a:ext>
                </a:extLst>
              </a:tr>
              <a:tr h="0">
                <a:tc>
                  <a:txBody>
                    <a:bodyPr/>
                    <a:lstStyle/>
                    <a:p>
                      <a:pPr algn="ctr" fontAlgn="base">
                        <a:lnSpc>
                          <a:spcPct val="115000"/>
                        </a:lnSpc>
                      </a:pPr>
                      <a:r>
                        <a:rPr lang="vi-VN" sz="2800" b="1">
                          <a:effectLst/>
                          <a:latin typeface="Times New Roman" panose="02020603050405020304" pitchFamily="18" charset="0"/>
                          <a:ea typeface="Times New Roman" panose="02020603050405020304" pitchFamily="18" charset="0"/>
                          <a:cs typeface="Times New Roman" panose="02020603050405020304" pitchFamily="18" charset="0"/>
                        </a:rPr>
                        <a:t>D</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lnSpc>
                          <a:spcPct val="115000"/>
                        </a:lnSpc>
                      </a:pPr>
                      <a:r>
                        <a:rPr lang="vi-VN" sz="2800" b="1">
                          <a:effectLst/>
                          <a:latin typeface="Times New Roman" panose="02020603050405020304" pitchFamily="18" charset="0"/>
                          <a:ea typeface="Times New Roman" panose="02020603050405020304" pitchFamily="18" charset="0"/>
                          <a:cs typeface="Times New Roman" panose="02020603050405020304" pitchFamily="18" charset="0"/>
                        </a:rPr>
                        <a:t>B</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lnSpc>
                          <a:spcPct val="115000"/>
                        </a:lnSpc>
                      </a:pPr>
                      <a:r>
                        <a:rPr lang="vi-VN" sz="2800" b="1">
                          <a:effectLst/>
                          <a:latin typeface="Times New Roman" panose="02020603050405020304" pitchFamily="18" charset="0"/>
                          <a:ea typeface="Times New Roman" panose="02020603050405020304" pitchFamily="18" charset="0"/>
                          <a:cs typeface="Times New Roman" panose="02020603050405020304" pitchFamily="18" charset="0"/>
                        </a:rPr>
                        <a:t>D</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lnSpc>
                          <a:spcPct val="115000"/>
                        </a:lnSpc>
                      </a:pPr>
                      <a:r>
                        <a:rPr lang="vi-VN" sz="2800" b="1">
                          <a:effectLst/>
                          <a:latin typeface="Times New Roman" panose="02020603050405020304" pitchFamily="18" charset="0"/>
                          <a:ea typeface="Times New Roman" panose="02020603050405020304" pitchFamily="18" charset="0"/>
                          <a:cs typeface="Times New Roman" panose="02020603050405020304" pitchFamily="18" charset="0"/>
                        </a:rPr>
                        <a:t>C</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lnSpc>
                          <a:spcPct val="115000"/>
                        </a:lnSpc>
                      </a:pPr>
                      <a:r>
                        <a:rPr lang="vi-VN" sz="2800" b="1">
                          <a:effectLst/>
                          <a:latin typeface="Times New Roman" panose="02020603050405020304" pitchFamily="18" charset="0"/>
                          <a:ea typeface="Times New Roman" panose="02020603050405020304" pitchFamily="18" charset="0"/>
                          <a:cs typeface="Times New Roman" panose="02020603050405020304" pitchFamily="18" charset="0"/>
                        </a:rPr>
                        <a:t>C</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lnSpc>
                          <a:spcPct val="115000"/>
                        </a:lnSpc>
                      </a:pPr>
                      <a:r>
                        <a:rPr lang="vi-VN" sz="2800" b="1">
                          <a:effectLst/>
                          <a:latin typeface="Times New Roman" panose="02020603050405020304" pitchFamily="18" charset="0"/>
                          <a:ea typeface="Times New Roman" panose="02020603050405020304" pitchFamily="18" charset="0"/>
                          <a:cs typeface="Times New Roman" panose="02020603050405020304" pitchFamily="18" charset="0"/>
                        </a:rPr>
                        <a:t>D</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lnSpc>
                          <a:spcPct val="115000"/>
                        </a:lnSpc>
                      </a:pPr>
                      <a:r>
                        <a:rPr lang="vi-VN" sz="2800" b="1">
                          <a:effectLst/>
                          <a:latin typeface="Times New Roman" panose="02020603050405020304" pitchFamily="18" charset="0"/>
                          <a:ea typeface="Times New Roman" panose="02020603050405020304" pitchFamily="18" charset="0"/>
                          <a:cs typeface="Times New Roman" panose="02020603050405020304" pitchFamily="18" charset="0"/>
                        </a:rPr>
                        <a:t>D</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81063002"/>
                  </a:ext>
                </a:extLst>
              </a:tr>
            </a:tbl>
          </a:graphicData>
        </a:graphic>
      </p:graphicFrame>
      <p:graphicFrame>
        <p:nvGraphicFramePr>
          <p:cNvPr id="5" name="Table 4">
            <a:extLst>
              <a:ext uri="{FF2B5EF4-FFF2-40B4-BE49-F238E27FC236}">
                <a16:creationId xmlns:a16="http://schemas.microsoft.com/office/drawing/2014/main" id="{BCBB3D8F-E140-CDC4-41F6-D91CC85D9665}"/>
              </a:ext>
            </a:extLst>
          </p:cNvPr>
          <p:cNvGraphicFramePr>
            <a:graphicFrameLocks noGrp="1"/>
          </p:cNvGraphicFramePr>
          <p:nvPr>
            <p:extLst>
              <p:ext uri="{D42A27DB-BD31-4B8C-83A1-F6EECF244321}">
                <p14:modId xmlns:p14="http://schemas.microsoft.com/office/powerpoint/2010/main" val="318937167"/>
              </p:ext>
            </p:extLst>
          </p:nvPr>
        </p:nvGraphicFramePr>
        <p:xfrm>
          <a:off x="660400" y="2199368"/>
          <a:ext cx="10858500" cy="3886454"/>
        </p:xfrm>
        <a:graphic>
          <a:graphicData uri="http://schemas.openxmlformats.org/drawingml/2006/table">
            <a:tbl>
              <a:tblPr firstRow="1" firstCol="1" bandRow="1"/>
              <a:tblGrid>
                <a:gridCol w="1476059">
                  <a:extLst>
                    <a:ext uri="{9D8B030D-6E8A-4147-A177-3AD203B41FA5}">
                      <a16:colId xmlns:a16="http://schemas.microsoft.com/office/drawing/2014/main" val="1488969838"/>
                    </a:ext>
                  </a:extLst>
                </a:gridCol>
                <a:gridCol w="9382441">
                  <a:extLst>
                    <a:ext uri="{9D8B030D-6E8A-4147-A177-3AD203B41FA5}">
                      <a16:colId xmlns:a16="http://schemas.microsoft.com/office/drawing/2014/main" val="232552449"/>
                    </a:ext>
                  </a:extLst>
                </a:gridCol>
              </a:tblGrid>
              <a:tr h="0">
                <a:tc>
                  <a:txBody>
                    <a:bodyPr/>
                    <a:lstStyle/>
                    <a:p>
                      <a:pPr algn="ctr" fontAlgn="base">
                        <a:lnSpc>
                          <a:spcPct val="115000"/>
                        </a:lnSpc>
                      </a:pPr>
                      <a:r>
                        <a:rPr lang="vi-VN" sz="2800" b="1">
                          <a:effectLst/>
                          <a:latin typeface="Times New Roman" panose="02020603050405020304" pitchFamily="18" charset="0"/>
                          <a:ea typeface="Times New Roman" panose="02020603050405020304" pitchFamily="18" charset="0"/>
                          <a:cs typeface="Times New Roman" panose="02020603050405020304" pitchFamily="18" charset="0"/>
                        </a:rPr>
                        <a:t>8</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pPr>
                      <a:r>
                        <a:rPr lang="vi-VN" sz="2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Theo em, chúng ta nên đưa thêm phương tiện phi ngôn ngữ vào VB trên. Cụ thể, chúng ta nên đưa thêm hình minh họa để minh họa cho nội dung thông tin </a:t>
                      </a:r>
                      <a:r>
                        <a:rPr lang="vi-VN" sz="2800"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Điểm tên một số loài động vật, côn trùng biết đi trên mặt nước, </a:t>
                      </a:r>
                      <a:r>
                        <a:rPr lang="vi-VN" sz="2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chẳng hạn đưa thêm hình ảnh của thằn lằn Basilisk, nhện nước, muỗi nước, chim cộc trắng. </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pPr>
                      <a:r>
                        <a:rPr lang="vi-VN" sz="2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=&gt;Việc đưa thêm hình minh họa sẽ tăng tính hấp dẫn và trực quan cho VB thông tin, giúp người đọc hình dung cụ thể hơn về nội dung thông tin mà VB đề cập đến.</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39959665"/>
                  </a:ext>
                </a:extLst>
              </a:tr>
            </a:tbl>
          </a:graphicData>
        </a:graphic>
      </p:graphicFrame>
    </p:spTree>
    <p:extLst>
      <p:ext uri="{BB962C8B-B14F-4D97-AF65-F5344CB8AC3E}">
        <p14:creationId xmlns:p14="http://schemas.microsoft.com/office/powerpoint/2010/main" val="714997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A50A6FAA-3261-7C4A-1EEC-F92A98E0D3FB}"/>
              </a:ext>
            </a:extLst>
          </p:cNvPr>
          <p:cNvGraphicFramePr>
            <a:graphicFrameLocks noGrp="1"/>
          </p:cNvGraphicFramePr>
          <p:nvPr>
            <p:extLst>
              <p:ext uri="{D42A27DB-BD31-4B8C-83A1-F6EECF244321}">
                <p14:modId xmlns:p14="http://schemas.microsoft.com/office/powerpoint/2010/main" val="4013429142"/>
              </p:ext>
            </p:extLst>
          </p:nvPr>
        </p:nvGraphicFramePr>
        <p:xfrm>
          <a:off x="666750" y="1208151"/>
          <a:ext cx="10858500" cy="4441698"/>
        </p:xfrm>
        <a:graphic>
          <a:graphicData uri="http://schemas.openxmlformats.org/drawingml/2006/table">
            <a:tbl>
              <a:tblPr firstRow="1" firstCol="1" bandRow="1"/>
              <a:tblGrid>
                <a:gridCol w="1476059">
                  <a:extLst>
                    <a:ext uri="{9D8B030D-6E8A-4147-A177-3AD203B41FA5}">
                      <a16:colId xmlns:a16="http://schemas.microsoft.com/office/drawing/2014/main" val="4145874435"/>
                    </a:ext>
                  </a:extLst>
                </a:gridCol>
                <a:gridCol w="9382441">
                  <a:extLst>
                    <a:ext uri="{9D8B030D-6E8A-4147-A177-3AD203B41FA5}">
                      <a16:colId xmlns:a16="http://schemas.microsoft.com/office/drawing/2014/main" val="4118846016"/>
                    </a:ext>
                  </a:extLst>
                </a:gridCol>
              </a:tblGrid>
              <a:tr h="0">
                <a:tc>
                  <a:txBody>
                    <a:bodyPr/>
                    <a:lstStyle/>
                    <a:p>
                      <a:pPr algn="ctr" fontAlgn="base">
                        <a:lnSpc>
                          <a:spcPct val="115000"/>
                        </a:lnSpc>
                      </a:pPr>
                      <a:r>
                        <a:rPr lang="vi-VN" sz="3200" b="1">
                          <a:effectLst/>
                          <a:latin typeface="Times New Roman" panose="02020603050405020304" pitchFamily="18" charset="0"/>
                          <a:ea typeface="Times New Roman" panose="02020603050405020304" pitchFamily="18" charset="0"/>
                          <a:cs typeface="Times New Roman" panose="02020603050405020304" pitchFamily="18" charset="0"/>
                        </a:rPr>
                        <a:t>9</a:t>
                      </a:r>
                      <a:endParaRPr lang="en-US"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pPr>
                      <a:r>
                        <a:rPr lang="vi-VN" sz="3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Theo em, việc tác giả đưa thêm nội dung thông tin </a:t>
                      </a:r>
                      <a:r>
                        <a:rPr lang="vi-VN" sz="3200"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Điểm tên một số loài động vật, côn trùng biết đi trên mặt nước </a:t>
                      </a:r>
                      <a:r>
                        <a:rPr lang="vi-VN" sz="3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có tác dụng trong việc thể hiện mục đích văn bản là:</a:t>
                      </a:r>
                      <a:endParaRPr lang="en-US" sz="320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pPr>
                      <a:r>
                        <a:rPr lang="vi-VN" sz="3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Minh họa cụ thể cho thông tin cơ bản của VB: Không chỉ đưa ra lí do vì sao các loài côn trùng, động vật có thể đi trên mặt nước mà còn đưa ra bằng chứng cụ thể để tăng tính thuyết phục cho VB thông tin.</a:t>
                      </a:r>
                      <a:endParaRPr lang="en-US" sz="320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pPr>
                      <a:r>
                        <a:rPr lang="vi-VN" sz="3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Tạo sự hấp dẫn, thú vị cho VB thông tin.</a:t>
                      </a:r>
                      <a:endParaRPr lang="en-US"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57877527"/>
                  </a:ext>
                </a:extLst>
              </a:tr>
            </a:tbl>
          </a:graphicData>
        </a:graphic>
      </p:graphicFrame>
    </p:spTree>
    <p:extLst>
      <p:ext uri="{BB962C8B-B14F-4D97-AF65-F5344CB8AC3E}">
        <p14:creationId xmlns:p14="http://schemas.microsoft.com/office/powerpoint/2010/main" val="1838358106"/>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0D5CDBE7-4854-9B9F-8508-ED7C5CEDACD9}"/>
              </a:ext>
            </a:extLst>
          </p:cNvPr>
          <p:cNvGraphicFramePr>
            <a:graphicFrameLocks noGrp="1"/>
          </p:cNvGraphicFramePr>
          <p:nvPr>
            <p:extLst>
              <p:ext uri="{D42A27DB-BD31-4B8C-83A1-F6EECF244321}">
                <p14:modId xmlns:p14="http://schemas.microsoft.com/office/powerpoint/2010/main" val="764701803"/>
              </p:ext>
            </p:extLst>
          </p:nvPr>
        </p:nvGraphicFramePr>
        <p:xfrm>
          <a:off x="660400" y="1130300"/>
          <a:ext cx="10858500" cy="4867910"/>
        </p:xfrm>
        <a:graphic>
          <a:graphicData uri="http://schemas.openxmlformats.org/drawingml/2006/table">
            <a:tbl>
              <a:tblPr firstRow="1" firstCol="1" bandRow="1"/>
              <a:tblGrid>
                <a:gridCol w="1476059">
                  <a:extLst>
                    <a:ext uri="{9D8B030D-6E8A-4147-A177-3AD203B41FA5}">
                      <a16:colId xmlns:a16="http://schemas.microsoft.com/office/drawing/2014/main" val="987179752"/>
                    </a:ext>
                  </a:extLst>
                </a:gridCol>
                <a:gridCol w="9382441">
                  <a:extLst>
                    <a:ext uri="{9D8B030D-6E8A-4147-A177-3AD203B41FA5}">
                      <a16:colId xmlns:a16="http://schemas.microsoft.com/office/drawing/2014/main" val="2547404499"/>
                    </a:ext>
                  </a:extLst>
                </a:gridCol>
              </a:tblGrid>
              <a:tr h="0">
                <a:tc>
                  <a:txBody>
                    <a:bodyPr/>
                    <a:lstStyle/>
                    <a:p>
                      <a:pPr algn="ctr" fontAlgn="base">
                        <a:lnSpc>
                          <a:spcPct val="115000"/>
                        </a:lnSpc>
                        <a:spcBef>
                          <a:spcPts val="600"/>
                        </a:spcBef>
                        <a:spcAft>
                          <a:spcPts val="600"/>
                        </a:spcAft>
                      </a:pPr>
                      <a:r>
                        <a:rPr lang="vi-VN" sz="2800" b="1">
                          <a:effectLst/>
                          <a:latin typeface="Times New Roman" panose="02020603050405020304" pitchFamily="18" charset="0"/>
                          <a:ea typeface="Times New Roman" panose="02020603050405020304" pitchFamily="18" charset="0"/>
                          <a:cs typeface="Times New Roman" panose="02020603050405020304" pitchFamily="18" charset="0"/>
                        </a:rPr>
                        <a:t>10</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pPr>
                      <a:r>
                        <a:rPr lang="vi-VN" sz="2800">
                          <a:effectLst/>
                          <a:latin typeface="Times New Roman" panose="02020603050405020304" pitchFamily="18" charset="0"/>
                          <a:ea typeface="Times New Roman" panose="02020603050405020304" pitchFamily="18" charset="0"/>
                          <a:cs typeface="Times New Roman" panose="02020603050405020304" pitchFamily="18" charset="0"/>
                        </a:rPr>
                        <a:t>- HS có thể kể thêm một số hiện tượng thú vị về các loài động vật, thực vật mà mình biết:</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pPr>
                      <a:r>
                        <a:rPr lang="vi-VN" sz="2800">
                          <a:effectLst/>
                          <a:latin typeface="Times New Roman" panose="02020603050405020304" pitchFamily="18" charset="0"/>
                          <a:ea typeface="Times New Roman" panose="02020603050405020304" pitchFamily="18" charset="0"/>
                          <a:cs typeface="Times New Roman" panose="02020603050405020304" pitchFamily="18" charset="0"/>
                        </a:rPr>
                        <a:t>+ Một số loài động vật có thể vừa bơi (vừa bay), vừa ngủ: cá heo mỏ, hải cẩu, sư tử </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pPr>
                      <a:r>
                        <a:rPr lang="vi-VN" sz="2800">
                          <a:effectLst/>
                          <a:latin typeface="Times New Roman" panose="02020603050405020304" pitchFamily="18" charset="0"/>
                          <a:ea typeface="Times New Roman" panose="02020603050405020304" pitchFamily="18" charset="0"/>
                          <a:cs typeface="Times New Roman" panose="02020603050405020304" pitchFamily="18" charset="0"/>
                        </a:rPr>
                        <a:t>biển có thể vừa bơi vừa ngủ, chim sẻ đầu trắng có thể vừa ngủ vừa bay.</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pPr>
                      <a:r>
                        <a:rPr lang="vi-VN" sz="2800">
                          <a:effectLst/>
                          <a:latin typeface="Times New Roman" panose="02020603050405020304" pitchFamily="18" charset="0"/>
                          <a:ea typeface="Times New Roman" panose="02020603050405020304" pitchFamily="18" charset="0"/>
                          <a:cs typeface="Times New Roman" panose="02020603050405020304" pitchFamily="18" charset="0"/>
                        </a:rPr>
                        <a:t>+ Kiến trao đổi thông tin bằng cách nôn vào miệng nhau.</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pPr>
                      <a:r>
                        <a:rPr lang="vi-VN" sz="2800">
                          <a:effectLst/>
                          <a:latin typeface="Times New Roman" panose="02020603050405020304" pitchFamily="18" charset="0"/>
                          <a:ea typeface="Times New Roman" panose="02020603050405020304" pitchFamily="18" charset="0"/>
                          <a:cs typeface="Times New Roman" panose="02020603050405020304" pitchFamily="18" charset="0"/>
                        </a:rPr>
                        <a:t>+ Sự thật thú vị về loài ong: một con ong có thể thụ phấn cho 7000 cây trong 1 ngày, để có 100gr mật ong, một con ong phải bay một quãng đường là 46.000km,...</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78808758"/>
                  </a:ext>
                </a:extLst>
              </a:tr>
            </a:tbl>
          </a:graphicData>
        </a:graphic>
      </p:graphicFrame>
    </p:spTree>
    <p:extLst>
      <p:ext uri="{BB962C8B-B14F-4D97-AF65-F5344CB8AC3E}">
        <p14:creationId xmlns:p14="http://schemas.microsoft.com/office/powerpoint/2010/main" val="69648234"/>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AE6701-A23F-7222-B9A9-35C541B36068}"/>
              </a:ext>
            </a:extLst>
          </p:cNvPr>
          <p:cNvSpPr txBox="1"/>
          <p:nvPr/>
        </p:nvSpPr>
        <p:spPr>
          <a:xfrm>
            <a:off x="660400" y="289679"/>
            <a:ext cx="10858500" cy="6278642"/>
          </a:xfrm>
          <a:prstGeom prst="rect">
            <a:avLst/>
          </a:prstGeom>
          <a:noFill/>
        </p:spPr>
        <p:txBody>
          <a:bodyPr wrap="square">
            <a:spAutoFit/>
          </a:bodyPr>
          <a:lstStyle/>
          <a:p>
            <a:pPr algn="ctr">
              <a:spcAft>
                <a:spcPts val="600"/>
              </a:spcAft>
            </a:pPr>
            <a:r>
              <a:rPr lang="en-US" sz="2800" b="1">
                <a:solidFill>
                  <a:srgbClr val="FF0000"/>
                </a:solidFill>
                <a:effectLst/>
                <a:latin typeface="Times New Roman" panose="02020603050405020304" pitchFamily="18" charset="0"/>
                <a:ea typeface="Times New Roman" panose="02020603050405020304" pitchFamily="18" charset="0"/>
              </a:rPr>
              <a:t>ĐỀ SỐ 9</a:t>
            </a:r>
            <a:endParaRPr lang="en-US" sz="2800">
              <a:effectLst/>
              <a:latin typeface="Times New Roman" panose="02020603050405020304" pitchFamily="18" charset="0"/>
              <a:ea typeface="Times New Roman" panose="02020603050405020304" pitchFamily="18" charset="0"/>
            </a:endParaRPr>
          </a:p>
          <a:p>
            <a:pPr>
              <a:spcAft>
                <a:spcPts val="600"/>
              </a:spcAft>
            </a:pPr>
            <a:r>
              <a:rPr lang="vi-VN" sz="2800" b="1">
                <a:effectLst/>
                <a:latin typeface="Times New Roman" panose="02020603050405020304" pitchFamily="18" charset="0"/>
                <a:ea typeface="Times New Roman" panose="02020603050405020304" pitchFamily="18" charset="0"/>
              </a:rPr>
              <a:t>Đọc văn bản sau:</a:t>
            </a:r>
            <a:endParaRPr lang="en-US" sz="2800">
              <a:effectLst/>
              <a:latin typeface="Times New Roman" panose="02020603050405020304" pitchFamily="18" charset="0"/>
              <a:ea typeface="Times New Roman" panose="02020603050405020304" pitchFamily="18" charset="0"/>
            </a:endParaRPr>
          </a:p>
          <a:p>
            <a:pPr algn="ctr"/>
            <a:r>
              <a:rPr lang="vi-VN" sz="2800" b="1">
                <a:solidFill>
                  <a:srgbClr val="000000"/>
                </a:solidFill>
                <a:effectLst/>
                <a:latin typeface="Times New Roman" panose="02020603050405020304" pitchFamily="18" charset="0"/>
                <a:ea typeface="Times New Roman" panose="02020603050405020304" pitchFamily="18" charset="0"/>
              </a:rPr>
              <a:t>THÓI QUEN NGỦ KÌ LẠ CỦA MỘT SỐ LOÀI ĐỘNG VẬT</a:t>
            </a:r>
            <a:endParaRPr lang="en-US" sz="2800">
              <a:effectLst/>
              <a:latin typeface="Times New Roman" panose="02020603050405020304" pitchFamily="18" charset="0"/>
              <a:ea typeface="Times New Roman" panose="02020603050405020304" pitchFamily="18" charset="0"/>
            </a:endParaRPr>
          </a:p>
          <a:p>
            <a:pPr algn="just"/>
            <a:r>
              <a:rPr lang="vi-VN" sz="2800" b="1" i="1">
                <a:solidFill>
                  <a:srgbClr val="000000"/>
                </a:solidFill>
                <a:effectLst/>
                <a:latin typeface="Times New Roman" panose="02020603050405020304" pitchFamily="18" charset="0"/>
                <a:ea typeface="Times New Roman" panose="02020603050405020304" pitchFamily="18" charset="0"/>
              </a:rPr>
              <a:t>     </a:t>
            </a:r>
            <a:r>
              <a:rPr lang="en-US" sz="2800" b="1" i="1">
                <a:solidFill>
                  <a:srgbClr val="000000"/>
                </a:solidFill>
                <a:effectLst/>
                <a:latin typeface="Times New Roman" panose="02020603050405020304" pitchFamily="18" charset="0"/>
                <a:ea typeface="Times New Roman" panose="02020603050405020304" pitchFamily="18" charset="0"/>
              </a:rPr>
              <a:t>Một số loài động vật có thói quen ngủ kỳ lạ khiến nhiều người sửng sốt.</a:t>
            </a:r>
            <a:endParaRPr lang="en-US" sz="2800">
              <a:effectLst/>
              <a:latin typeface="Times New Roman" panose="02020603050405020304" pitchFamily="18" charset="0"/>
              <a:ea typeface="Times New Roman" panose="02020603050405020304" pitchFamily="18" charset="0"/>
            </a:endParaRPr>
          </a:p>
          <a:p>
            <a:pPr algn="just"/>
            <a:r>
              <a:rPr lang="en-US" sz="2800" b="1">
                <a:solidFill>
                  <a:srgbClr val="000000"/>
                </a:solidFill>
                <a:effectLst/>
                <a:latin typeface="Times New Roman" panose="02020603050405020304" pitchFamily="18" charset="0"/>
                <a:ea typeface="Times New Roman" panose="02020603050405020304" pitchFamily="18" charset="0"/>
              </a:rPr>
              <a:t>Các loài động vật ngủ như thế nào?</a:t>
            </a:r>
            <a:endParaRPr lang="en-US" sz="2800">
              <a:effectLst/>
              <a:latin typeface="Times New Roman" panose="02020603050405020304" pitchFamily="18" charset="0"/>
              <a:ea typeface="Times New Roman" panose="02020603050405020304" pitchFamily="18" charset="0"/>
            </a:endParaRPr>
          </a:p>
          <a:p>
            <a:pPr algn="just"/>
            <a:r>
              <a:rPr lang="vi-VN" sz="2800">
                <a:solidFill>
                  <a:srgbClr val="000000"/>
                </a:solidFill>
                <a:effectLst/>
                <a:latin typeface="Times New Roman" panose="02020603050405020304" pitchFamily="18" charset="0"/>
                <a:ea typeface="Times New Roman" panose="02020603050405020304" pitchFamily="18" charset="0"/>
              </a:rPr>
              <a:t>     </a:t>
            </a:r>
            <a:r>
              <a:rPr lang="en-US" sz="2800">
                <a:solidFill>
                  <a:srgbClr val="000000"/>
                </a:solidFill>
                <a:effectLst/>
                <a:latin typeface="Times New Roman" panose="02020603050405020304" pitchFamily="18" charset="0"/>
                <a:ea typeface="Times New Roman" panose="02020603050405020304" pitchFamily="18" charset="0"/>
              </a:rPr>
              <a:t>Với những hạch thần kinh thô sơ, loài sâu bọ thường ngủ bất động trong một tư thế đặc trưng: loài bướm gập cánh lại, những sâu bọ cánh cứng hạ râu xuống, còn họ nhà ong thì cúi thấp đầu...</a:t>
            </a:r>
            <a:endParaRPr lang="en-US" sz="2800">
              <a:effectLst/>
              <a:latin typeface="Times New Roman" panose="02020603050405020304" pitchFamily="18" charset="0"/>
              <a:ea typeface="Times New Roman" panose="02020603050405020304" pitchFamily="18" charset="0"/>
            </a:endParaRPr>
          </a:p>
          <a:p>
            <a:pPr algn="just"/>
            <a:r>
              <a:rPr lang="vi-VN" sz="2800">
                <a:solidFill>
                  <a:srgbClr val="000000"/>
                </a:solidFill>
                <a:effectLst/>
                <a:latin typeface="Times New Roman" panose="02020603050405020304" pitchFamily="18" charset="0"/>
                <a:ea typeface="Times New Roman" panose="02020603050405020304" pitchFamily="18" charset="0"/>
              </a:rPr>
              <a:t>     </a:t>
            </a:r>
            <a:r>
              <a:rPr lang="en-US" sz="2800">
                <a:solidFill>
                  <a:srgbClr val="000000"/>
                </a:solidFill>
                <a:effectLst/>
                <a:latin typeface="Times New Roman" panose="02020603050405020304" pitchFamily="18" charset="0"/>
                <a:ea typeface="Times New Roman" panose="02020603050405020304" pitchFamily="18" charset="0"/>
              </a:rPr>
              <a:t>Khi ghi lại sự thay đổi về hoạt động của điện não ở bò sát và chim, các nhà khoa học phát hiện ra hai đường khác nhau tương ứng với những giai đoạn của giấc ngủ sâu: những làn sóng điện chậm kèm theo giấc ngủ “thanh thản” và sóng nhanh trong những giai đoạn ngắn của giấc ngủ ngược, mở đường cho những giấc mơ.</a:t>
            </a:r>
            <a:endParaRPr lang="en-US" sz="280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544532639"/>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C98E4DD-D634-9834-36B5-9AD4C9E0B98A}"/>
              </a:ext>
            </a:extLst>
          </p:cNvPr>
          <p:cNvSpPr txBox="1"/>
          <p:nvPr/>
        </p:nvSpPr>
        <p:spPr>
          <a:xfrm>
            <a:off x="660400" y="1126319"/>
            <a:ext cx="10858500" cy="5007781"/>
          </a:xfrm>
          <a:prstGeom prst="rect">
            <a:avLst/>
          </a:prstGeom>
          <a:noFill/>
        </p:spPr>
        <p:txBody>
          <a:bodyPr wrap="square">
            <a:spAutoFit/>
          </a:bodyPr>
          <a:lstStyle/>
          <a:p>
            <a:pPr algn="just">
              <a:lnSpc>
                <a:spcPct val="115000"/>
              </a:lnSpc>
            </a:pPr>
            <a:r>
              <a:rPr lang="en-US" sz="2800">
                <a:solidFill>
                  <a:srgbClr val="000000"/>
                </a:solidFill>
                <a:effectLst/>
                <a:latin typeface="Times New Roman" panose="02020603050405020304" pitchFamily="18" charset="0"/>
                <a:ea typeface="Times New Roman" panose="02020603050405020304" pitchFamily="18" charset="0"/>
              </a:rPr>
              <a:t>Ở đỉnh cao của sự tiến hóa, giấc ngủ của động vật có vú tinh vi nhất. Từ con chuột chù cho tới khỉ hình nhân gorilla, giấc ngủ ngược của chúng thể hiện sự mất trương lực hoàn toàn của cơ bắp, trừ cặp mắt vẫn hoạt động mạnh dưới mi mắt. Cùng lúc đó, sự vận động của mắt thể hiện sự hoạt động tích cực của não </a:t>
            </a:r>
            <a:r>
              <a:rPr lang="vi-VN" sz="2800">
                <a:solidFill>
                  <a:srgbClr val="000000"/>
                </a:solidFill>
                <a:effectLst/>
                <a:latin typeface="Times New Roman" panose="02020603050405020304" pitchFamily="18" charset="0"/>
                <a:ea typeface="Times New Roman" panose="02020603050405020304" pitchFamily="18" charset="0"/>
              </a:rPr>
              <a:t>bộ.[...]</a:t>
            </a:r>
            <a:endParaRPr lang="en-US" sz="2800">
              <a:effectLst/>
              <a:latin typeface="Times New Roman" panose="02020603050405020304" pitchFamily="18" charset="0"/>
              <a:ea typeface="Times New Roman" panose="02020603050405020304" pitchFamily="18" charset="0"/>
            </a:endParaRPr>
          </a:p>
          <a:p>
            <a:pPr algn="just">
              <a:lnSpc>
                <a:spcPct val="115000"/>
              </a:lnSpc>
            </a:pPr>
            <a:r>
              <a:rPr lang="vi-VN" sz="2800">
                <a:solidFill>
                  <a:srgbClr val="000000"/>
                </a:solidFill>
                <a:effectLst/>
                <a:latin typeface="Times New Roman" panose="02020603050405020304" pitchFamily="18" charset="0"/>
                <a:ea typeface="Times New Roman" panose="02020603050405020304" pitchFamily="18" charset="0"/>
              </a:rPr>
              <a:t>     </a:t>
            </a:r>
            <a:r>
              <a:rPr lang="en-US" sz="2800">
                <a:solidFill>
                  <a:srgbClr val="000000"/>
                </a:solidFill>
                <a:effectLst/>
                <a:latin typeface="Times New Roman" panose="02020603050405020304" pitchFamily="18" charset="0"/>
                <a:ea typeface="Times New Roman" panose="02020603050405020304" pitchFamily="18" charset="0"/>
              </a:rPr>
              <a:t>Những động vật lớn thường ngủ ở tư thế đứng, có lẽ để sẵn sàng phóng chạy khi thấy kẻ thù. Một tư thế đặc biệt tế nhị với loài hươu cao cổ, nó phải đặt đầu, cổ lên một cành cây hoặc lên lưng. Một loài ngủ đứng khác là chim cánh cụt, có thể đứng ngủ cả ngày, đêm để sưởi ấm cho trứng đặt trên chân. Nó có thể tỉnh giấc bất kỳ lúc nào khi có tiếng động.[…]</a:t>
            </a:r>
            <a:endParaRPr lang="en-US" sz="280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052569756"/>
      </p:ext>
    </p:extLst>
  </p:cSld>
  <p:clrMapOvr>
    <a:masterClrMapping/>
  </p:clrMapOvr>
</p:sld>
</file>

<file path=ppt/theme/theme1.xml><?xml version="1.0" encoding="utf-8"?>
<a:theme xmlns:a="http://schemas.openxmlformats.org/drawingml/2006/main" name="BohemianVTI">
  <a:themeElements>
    <a:clrScheme name="AnalogousFromDarkSeedLeftStep">
      <a:dk1>
        <a:srgbClr val="000000"/>
      </a:dk1>
      <a:lt1>
        <a:srgbClr val="FFFFFF"/>
      </a:lt1>
      <a:dk2>
        <a:srgbClr val="1A1634"/>
      </a:dk2>
      <a:lt2>
        <a:srgbClr val="F0F3F3"/>
      </a:lt2>
      <a:accent1>
        <a:srgbClr val="E72950"/>
      </a:accent1>
      <a:accent2>
        <a:srgbClr val="D5178E"/>
      </a:accent2>
      <a:accent3>
        <a:srgbClr val="DF29E7"/>
      </a:accent3>
      <a:accent4>
        <a:srgbClr val="7E17D5"/>
      </a:accent4>
      <a:accent5>
        <a:srgbClr val="4129E7"/>
      </a:accent5>
      <a:accent6>
        <a:srgbClr val="174ED5"/>
      </a:accent6>
      <a:hlink>
        <a:srgbClr val="7351C5"/>
      </a:hlink>
      <a:folHlink>
        <a:srgbClr val="7F7F7F"/>
      </a:folHlink>
    </a:clrScheme>
    <a:fontScheme name="modern love avenir">
      <a:majorFont>
        <a:latin typeface="Modern Love"/>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ohemianVTI" id="{B5E50611-F7C7-47BC-81A6-BE9493DF8677}" vid="{7A26D0DD-A1A5-444B-B0FB-E7DB9E2D047F}"/>
    </a:ext>
  </a:extLst>
</a:theme>
</file>

<file path=docProps/app.xml><?xml version="1.0" encoding="utf-8"?>
<Properties xmlns="http://schemas.openxmlformats.org/officeDocument/2006/extended-properties" xmlns:vt="http://schemas.openxmlformats.org/officeDocument/2006/docPropsVTypes">
  <TotalTime>119</TotalTime>
  <Words>16530</Words>
  <Application>Microsoft Office PowerPoint</Application>
  <PresentationFormat>Widescreen</PresentationFormat>
  <Paragraphs>891</Paragraphs>
  <Slides>119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119</vt:i4>
      </vt:variant>
    </vt:vector>
  </HeadingPairs>
  <TitlesOfParts>
    <vt:vector size="125" baseType="lpstr">
      <vt:lpstr>Arial</vt:lpstr>
      <vt:lpstr>Avenir Next LT Pro</vt:lpstr>
      <vt:lpstr>Calibri</vt:lpstr>
      <vt:lpstr>Modern Love</vt:lpstr>
      <vt:lpstr>Times New Roman</vt:lpstr>
      <vt:lpstr>BohemianVTI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cp:lastModifiedBy>
  <cp:revision>1</cp:revision>
  <dcterms:created xsi:type="dcterms:W3CDTF">2023-09-18T13:03:43Z</dcterms:created>
  <dcterms:modified xsi:type="dcterms:W3CDTF">2024-11-12T07:16:59Z</dcterms:modified>
</cp:coreProperties>
</file>