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3"/>
  </p:notesMasterIdLst>
  <p:sldIdLst>
    <p:sldId id="384" r:id="rId2"/>
    <p:sldId id="279" r:id="rId3"/>
    <p:sldId id="372" r:id="rId4"/>
    <p:sldId id="386" r:id="rId5"/>
    <p:sldId id="385" r:id="rId6"/>
    <p:sldId id="276" r:id="rId7"/>
    <p:sldId id="378" r:id="rId8"/>
    <p:sldId id="379" r:id="rId9"/>
    <p:sldId id="283" r:id="rId10"/>
    <p:sldId id="373" r:id="rId11"/>
    <p:sldId id="380" r:id="rId12"/>
    <p:sldId id="363" r:id="rId13"/>
    <p:sldId id="387" r:id="rId14"/>
    <p:sldId id="388" r:id="rId15"/>
    <p:sldId id="375" r:id="rId16"/>
    <p:sldId id="381" r:id="rId17"/>
    <p:sldId id="389" r:id="rId18"/>
    <p:sldId id="314" r:id="rId19"/>
    <p:sldId id="330" r:id="rId20"/>
    <p:sldId id="383" r:id="rId21"/>
    <p:sldId id="35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6D9FB1"/>
    <a:srgbClr val="0070C0"/>
    <a:srgbClr val="F26648"/>
    <a:srgbClr val="F7931D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0" autoAdjust="0"/>
    <p:restoredTop sz="94676"/>
  </p:normalViewPr>
  <p:slideViewPr>
    <p:cSldViewPr snapToGrid="0" showGuides="1">
      <p:cViewPr varScale="1">
        <p:scale>
          <a:sx n="70" d="100"/>
          <a:sy n="70" d="100"/>
        </p:scale>
        <p:origin x="4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2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1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3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1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7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19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2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8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0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27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92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78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0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5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0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6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5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8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6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8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Top 25 hình nền powerpoint dễ thương đáng yê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" y="0"/>
            <a:ext cx="12177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862071" y="1318436"/>
            <a:ext cx="10100096" cy="2519917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b="1" kern="10" dirty="0" smtClean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English </a:t>
            </a:r>
            <a:r>
              <a:rPr lang="en-GB" sz="3600" b="1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9</a:t>
            </a:r>
            <a:r>
              <a:rPr lang="en-GB" sz="3600" b="1" kern="10" dirty="0" smtClean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sz="3600" b="1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806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91098" y="696442"/>
            <a:ext cx="989541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/>
                <a:ea typeface="Times New Roman" panose="02020603050405020304" pitchFamily="18" charset="0"/>
              </a:rPr>
              <a:t>Listen to the conversation between Minh and his dad and tick T (true) or F (False).</a:t>
            </a:r>
            <a:endParaRPr lang="en-US" sz="3000" b="1" dirty="0">
              <a:effectLst>
                <a:glow rad="88900">
                  <a:schemeClr val="bg1"/>
                </a:glow>
              </a:effectLst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507" y="67582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292" y="5731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08EC9E-092B-5BBE-5D72-F5FC9D026249}"/>
              </a:ext>
            </a:extLst>
          </p:cNvPr>
          <p:cNvSpPr txBox="1"/>
          <p:nvPr/>
        </p:nvSpPr>
        <p:spPr>
          <a:xfrm>
            <a:off x="1081113" y="1481127"/>
            <a:ext cx="116064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Minh’s peers bullied him. 				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Dad could always get things back.		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Dad’s peers got his money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				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Minh had an embarrassing experience. 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3200" b="1" dirty="0">
                <a:solidFill>
                  <a:srgbClr val="F16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Minh understood the lesson well.				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69EC6E-7B06-F8D5-8AA7-9CF061B0388D}"/>
              </a:ext>
            </a:extLst>
          </p:cNvPr>
          <p:cNvSpPr txBox="1"/>
          <p:nvPr/>
        </p:nvSpPr>
        <p:spPr>
          <a:xfrm>
            <a:off x="10133056" y="1767304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1B392A-AE8D-583B-5924-F4679FDE7E0C}"/>
              </a:ext>
            </a:extLst>
          </p:cNvPr>
          <p:cNvSpPr txBox="1"/>
          <p:nvPr/>
        </p:nvSpPr>
        <p:spPr>
          <a:xfrm>
            <a:off x="10133056" y="272596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0176A9-3F3B-C9EF-6D7E-CC9E430558F7}"/>
              </a:ext>
            </a:extLst>
          </p:cNvPr>
          <p:cNvSpPr txBox="1"/>
          <p:nvPr/>
        </p:nvSpPr>
        <p:spPr>
          <a:xfrm>
            <a:off x="10133056" y="3659189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EC8D9C-B984-F777-D0D9-959D44B5D5AF}"/>
              </a:ext>
            </a:extLst>
          </p:cNvPr>
          <p:cNvSpPr txBox="1"/>
          <p:nvPr/>
        </p:nvSpPr>
        <p:spPr>
          <a:xfrm>
            <a:off x="10133056" y="4617845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8AB9DF-DDDF-C09C-2679-6ED81A8FD640}"/>
              </a:ext>
            </a:extLst>
          </p:cNvPr>
          <p:cNvSpPr txBox="1"/>
          <p:nvPr/>
        </p:nvSpPr>
        <p:spPr>
          <a:xfrm>
            <a:off x="10225523" y="5576501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031">
            <a:hlinkClick r:id="" action="ppaction://media"/>
            <a:extLst>
              <a:ext uri="{FF2B5EF4-FFF2-40B4-BE49-F238E27FC236}">
                <a16:creationId xmlns:a16="http://schemas.microsoft.com/office/drawing/2014/main" xmlns="" id="{1DED9429-26C7-9928-6063-9B716FEA68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5203" y="166787"/>
            <a:ext cx="812800" cy="812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65598" y="6799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6D9FB1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LISTENING </a:t>
            </a:r>
          </a:p>
        </p:txBody>
      </p:sp>
    </p:spTree>
    <p:extLst>
      <p:ext uri="{BB962C8B-B14F-4D97-AF65-F5344CB8AC3E}">
        <p14:creationId xmlns:p14="http://schemas.microsoft.com/office/powerpoint/2010/main" val="40726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75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6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14331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effectLst/>
                <a:latin typeface="Bahnschrift" panose="020B0502040204020203" pitchFamily="34" charset="0"/>
              </a:rPr>
              <a:t>1. </a:t>
            </a:r>
            <a:r>
              <a:rPr lang="en-US" sz="3200" dirty="0">
                <a:effectLst/>
                <a:latin typeface="Bahnschrift" panose="020B0502040204020203" pitchFamily="34" charset="0"/>
              </a:rPr>
              <a:t>Dad and Minh are talking about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Bahnschrift" panose="020B0502040204020203" pitchFamily="34" charset="0"/>
              </a:rPr>
              <a:t>A. dad’s experience			</a:t>
            </a:r>
            <a:r>
              <a:rPr lang="en-US" sz="3200" dirty="0" smtClean="0">
                <a:effectLst/>
                <a:latin typeface="Bahnschrift" panose="020B0502040204020203" pitchFamily="34" charset="0"/>
              </a:rPr>
              <a:t>B</a:t>
            </a:r>
            <a:r>
              <a:rPr lang="en-US" sz="3200" dirty="0">
                <a:effectLst/>
                <a:latin typeface="Bahnschrift" panose="020B0502040204020203" pitchFamily="34" charset="0"/>
              </a:rPr>
              <a:t>. Minh’s experience</a:t>
            </a:r>
            <a:br>
              <a:rPr lang="en-US" sz="3200" dirty="0">
                <a:effectLst/>
                <a:latin typeface="Bahnschrift" panose="020B0502040204020203" pitchFamily="34" charset="0"/>
              </a:rPr>
            </a:br>
            <a:r>
              <a:rPr lang="en-US" sz="3200" dirty="0">
                <a:effectLst/>
                <a:latin typeface="Bahnschrift" panose="020B0502040204020203" pitchFamily="34" charset="0"/>
              </a:rPr>
              <a:t>C. experiences of Minh and his dad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  <a:latin typeface="Bahnschrift" panose="020B0502040204020203" pitchFamily="34" charset="0"/>
              </a:rPr>
              <a:t>.</a:t>
            </a:r>
            <a:r>
              <a:rPr lang="en-US" sz="3200" dirty="0">
                <a:effectLst/>
                <a:latin typeface="Bahnschrift" panose="020B0502040204020203" pitchFamily="34" charset="0"/>
              </a:rPr>
              <a:t> Dad’s classmates often ______ him.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Bahnschrift" panose="020B0502040204020203" pitchFamily="34" charset="0"/>
              </a:rPr>
              <a:t>A. bullied 		</a:t>
            </a:r>
            <a:r>
              <a:rPr lang="en-US" sz="3200" dirty="0" smtClean="0">
                <a:effectLst/>
                <a:latin typeface="Bahnschrift" panose="020B0502040204020203" pitchFamily="34" charset="0"/>
              </a:rPr>
              <a:t>B</a:t>
            </a:r>
            <a:r>
              <a:rPr lang="en-US" sz="3200" dirty="0">
                <a:effectLst/>
                <a:latin typeface="Bahnschrift" panose="020B0502040204020203" pitchFamily="34" charset="0"/>
              </a:rPr>
              <a:t>. helped 	</a:t>
            </a:r>
            <a:r>
              <a:rPr lang="en-US" sz="3200" dirty="0" smtClean="0">
                <a:effectLst/>
                <a:latin typeface="Bahnschrift" panose="020B0502040204020203" pitchFamily="34" charset="0"/>
              </a:rPr>
              <a:t>C</a:t>
            </a:r>
            <a:r>
              <a:rPr lang="en-US" sz="3200" dirty="0">
                <a:effectLst/>
                <a:latin typeface="Bahnschrift" panose="020B0502040204020203" pitchFamily="34" charset="0"/>
              </a:rPr>
              <a:t>. argued with </a:t>
            </a: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endParaRPr lang="en-US" sz="3200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9267" y="738020"/>
            <a:ext cx="10338245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again and </a:t>
            </a:r>
            <a:r>
              <a:rPr lang="vi-VN" sz="3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choose the correct answer A, B, or C.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22A9EE4-CC59-C4BF-6113-1E9D4D38543F}"/>
              </a:ext>
            </a:extLst>
          </p:cNvPr>
          <p:cNvSpPr/>
          <p:nvPr/>
        </p:nvSpPr>
        <p:spPr>
          <a:xfrm>
            <a:off x="654073" y="342900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3C8BA4A-44C8-88D2-750B-424E0C0DCC07}"/>
              </a:ext>
            </a:extLst>
          </p:cNvPr>
          <p:cNvSpPr/>
          <p:nvPr/>
        </p:nvSpPr>
        <p:spPr>
          <a:xfrm>
            <a:off x="654073" y="489139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5ADF17A-D698-C114-F38A-9F0C222603CB}"/>
              </a:ext>
            </a:extLst>
          </p:cNvPr>
          <p:cNvSpPr/>
          <p:nvPr/>
        </p:nvSpPr>
        <p:spPr>
          <a:xfrm>
            <a:off x="654073" y="71961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58F257-6ED3-92DF-2C23-B5F8E8FE4C3B}"/>
              </a:ext>
            </a:extLst>
          </p:cNvPr>
          <p:cNvSpPr txBox="1"/>
          <p:nvPr/>
        </p:nvSpPr>
        <p:spPr>
          <a:xfrm>
            <a:off x="706858" y="6169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031">
            <a:hlinkClick r:id="" action="ppaction://media"/>
            <a:extLst>
              <a:ext uri="{FF2B5EF4-FFF2-40B4-BE49-F238E27FC236}">
                <a16:creationId xmlns:a16="http://schemas.microsoft.com/office/drawing/2014/main" xmlns="" id="{0D2CD1D0-4739-29AD-DB12-B3FA9B164C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6761" y="409418"/>
            <a:ext cx="812800" cy="812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65598" y="6799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6D9FB1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LISTENING </a:t>
            </a:r>
          </a:p>
        </p:txBody>
      </p:sp>
    </p:spTree>
    <p:extLst>
      <p:ext uri="{BB962C8B-B14F-4D97-AF65-F5344CB8AC3E}">
        <p14:creationId xmlns:p14="http://schemas.microsoft.com/office/powerpoint/2010/main" val="284850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5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1368468" y="1478740"/>
            <a:ext cx="11433186" cy="5925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latin typeface="Bahnschrift" panose="020B0502040204020203" pitchFamily="34" charset="0"/>
              </a:rPr>
              <a:t>3</a:t>
            </a:r>
            <a:r>
              <a:rPr lang="en-US" sz="3200" b="1" dirty="0">
                <a:solidFill>
                  <a:srgbClr val="F26648"/>
                </a:solidFill>
                <a:effectLst/>
                <a:latin typeface="Bahnschrift" panose="020B0502040204020203" pitchFamily="34" charset="0"/>
              </a:rPr>
              <a:t>. </a:t>
            </a:r>
            <a:r>
              <a:rPr lang="en-US" sz="3200" dirty="0">
                <a:effectLst/>
                <a:latin typeface="Bahnschrift" panose="020B0502040204020203" pitchFamily="34" charset="0"/>
              </a:rPr>
              <a:t>Minh’s dad ______ the bullies.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Bahnschrift" panose="020B0502040204020203" pitchFamily="34" charset="0"/>
              </a:rPr>
              <a:t>A. ran away from 	B. shouted at		C. fought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  <a:latin typeface="Bahnschrift" panose="020B0502040204020203" pitchFamily="34" charset="0"/>
              </a:rPr>
              <a:t>.</a:t>
            </a:r>
            <a:r>
              <a:rPr lang="en-US" sz="3200" dirty="0">
                <a:effectLst/>
                <a:latin typeface="Bahnschrift" panose="020B0502040204020203" pitchFamily="34" charset="0"/>
              </a:rPr>
              <a:t> Minh got a low mark because he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Bahnschrift" panose="020B0502040204020203" pitchFamily="34" charset="0"/>
              </a:rPr>
              <a:t>A. reviewed the lesson</a:t>
            </a:r>
            <a:br>
              <a:rPr lang="en-US" sz="3200" dirty="0">
                <a:effectLst/>
                <a:latin typeface="Bahnschrift" panose="020B0502040204020203" pitchFamily="34" charset="0"/>
              </a:rPr>
            </a:br>
            <a:r>
              <a:rPr lang="en-US" sz="3200" dirty="0">
                <a:effectLst/>
                <a:latin typeface="Bahnschrift" panose="020B0502040204020203" pitchFamily="34" charset="0"/>
              </a:rPr>
              <a:t>B. learnt the lesson by rote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Bahnschrift" panose="020B0502040204020203" pitchFamily="34" charset="0"/>
              </a:rPr>
              <a:t>C. learnt the lesson by heart </a:t>
            </a: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endParaRPr lang="en-US" sz="3200" dirty="0">
              <a:effectLst/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9854" y="689851"/>
            <a:ext cx="10338245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again and </a:t>
            </a:r>
            <a:r>
              <a:rPr lang="vi-VN" sz="3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choose the correct answer A, B, or C.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22A9EE4-CC59-C4BF-6113-1E9D4D38543F}"/>
              </a:ext>
            </a:extLst>
          </p:cNvPr>
          <p:cNvSpPr/>
          <p:nvPr/>
        </p:nvSpPr>
        <p:spPr>
          <a:xfrm>
            <a:off x="8581352" y="2337808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3C8BA4A-44C8-88D2-750B-424E0C0DCC07}"/>
              </a:ext>
            </a:extLst>
          </p:cNvPr>
          <p:cNvSpPr/>
          <p:nvPr/>
        </p:nvSpPr>
        <p:spPr>
          <a:xfrm>
            <a:off x="1245095" y="4540537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5ADF17A-D698-C114-F38A-9F0C222603CB}"/>
              </a:ext>
            </a:extLst>
          </p:cNvPr>
          <p:cNvSpPr/>
          <p:nvPr/>
        </p:nvSpPr>
        <p:spPr>
          <a:xfrm>
            <a:off x="742489" y="71891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58F257-6ED3-92DF-2C23-B5F8E8FE4C3B}"/>
              </a:ext>
            </a:extLst>
          </p:cNvPr>
          <p:cNvSpPr txBox="1"/>
          <p:nvPr/>
        </p:nvSpPr>
        <p:spPr>
          <a:xfrm>
            <a:off x="795274" y="6162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031">
            <a:hlinkClick r:id="" action="ppaction://media"/>
            <a:extLst>
              <a:ext uri="{FF2B5EF4-FFF2-40B4-BE49-F238E27FC236}">
                <a16:creationId xmlns:a16="http://schemas.microsoft.com/office/drawing/2014/main" xmlns="" id="{0D2CD1D0-4739-29AD-DB12-B3FA9B164C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6343" y="3125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5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8676" y="91440"/>
            <a:ext cx="239508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000" b="1" i="1" dirty="0">
                <a:solidFill>
                  <a:srgbClr val="0070C0"/>
                </a:solidFill>
              </a:rPr>
              <a:t>Audio-script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77961" y="635901"/>
            <a:ext cx="983225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what was your worst experience at school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classmate bullied 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Really? What happened, Dad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big boy in my class was always taking my things. I could never get anything back. Once, he and his friends waited for me outside the school and snatched my backpack. They got all my money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What did you do then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 was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angry that I fought back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Wow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What happened next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totally surprised. But then he returned my money and went away. What about you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Well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was just last week. My biology teacher checked our understanding of the previous lesson. My mind suddenly went blank. I stood there and couldn't say anything. I felt so embarrassed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happened then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got a zero.</a:t>
            </a:r>
          </a:p>
        </p:txBody>
      </p:sp>
    </p:spTree>
    <p:extLst>
      <p:ext uri="{BB962C8B-B14F-4D97-AF65-F5344CB8AC3E}">
        <p14:creationId xmlns:p14="http://schemas.microsoft.com/office/powerpoint/2010/main" val="37091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0966" y="294930"/>
            <a:ext cx="560776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II. WRITING</a:t>
            </a:r>
            <a:endParaRPr lang="en-US" sz="7200" b="1" dirty="0">
              <a:solidFill>
                <a:srgbClr val="0087B2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pic>
        <p:nvPicPr>
          <p:cNvPr id="5" name="Picture 24" descr="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695" y="160338"/>
            <a:ext cx="1581256" cy="108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2" descr="Cần Thơ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" descr="Cần Thơ – Wikipedia tiếng Việt"/>
          <p:cNvSpPr>
            <a:spLocks noChangeAspect="1" noChangeArrowheads="1"/>
          </p:cNvSpPr>
          <p:nvPr/>
        </p:nvSpPr>
        <p:spPr bwMode="auto">
          <a:xfrm>
            <a:off x="7074629" y="-317949"/>
            <a:ext cx="207920" cy="1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166" y="2010279"/>
            <a:ext cx="4761186" cy="29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66079" y="206514"/>
            <a:ext cx="10701265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in pairs. put the phrases from the box in the correct column. 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758814" y="1209291"/>
            <a:ext cx="11433186" cy="444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taking wrong things					______________</a:t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doing community service				______________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 revising lessons					______________</a:t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winning a competition				______________</a:t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arguing with a friend				______________</a:t>
            </a: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coming to school late 				______________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5ADF17A-D698-C114-F38A-9F0C222603CB}"/>
              </a:ext>
            </a:extLst>
          </p:cNvPr>
          <p:cNvSpPr/>
          <p:nvPr/>
        </p:nvSpPr>
        <p:spPr>
          <a:xfrm>
            <a:off x="845231" y="12430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58F257-6ED3-92DF-2C23-B5F8E8FE4C3B}"/>
              </a:ext>
            </a:extLst>
          </p:cNvPr>
          <p:cNvSpPr txBox="1"/>
          <p:nvPr/>
        </p:nvSpPr>
        <p:spPr>
          <a:xfrm>
            <a:off x="898016" y="2166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064467-36EA-C501-4EB0-97AC66003C97}"/>
              </a:ext>
            </a:extLst>
          </p:cNvPr>
          <p:cNvSpPr txBox="1"/>
          <p:nvPr/>
        </p:nvSpPr>
        <p:spPr>
          <a:xfrm>
            <a:off x="8289624" y="1298839"/>
            <a:ext cx="25521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unpleasant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0BE453-28B4-1CD1-9A9E-950850A87B24}"/>
              </a:ext>
            </a:extLst>
          </p:cNvPr>
          <p:cNvSpPr txBox="1"/>
          <p:nvPr/>
        </p:nvSpPr>
        <p:spPr>
          <a:xfrm>
            <a:off x="8289624" y="2019276"/>
            <a:ext cx="25521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pleasant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3B5F9D2-12BB-7368-6E9E-69C6D13FC4F4}"/>
              </a:ext>
            </a:extLst>
          </p:cNvPr>
          <p:cNvSpPr txBox="1"/>
          <p:nvPr/>
        </p:nvSpPr>
        <p:spPr>
          <a:xfrm>
            <a:off x="8289624" y="2656585"/>
            <a:ext cx="25521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unpleasant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2519689-F177-41CC-8099-594325574F66}"/>
              </a:ext>
            </a:extLst>
          </p:cNvPr>
          <p:cNvSpPr txBox="1"/>
          <p:nvPr/>
        </p:nvSpPr>
        <p:spPr>
          <a:xfrm>
            <a:off x="8289624" y="3432439"/>
            <a:ext cx="25521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pleasant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7088287-8F52-D130-BC51-6B23DFB43087}"/>
              </a:ext>
            </a:extLst>
          </p:cNvPr>
          <p:cNvSpPr txBox="1"/>
          <p:nvPr/>
        </p:nvSpPr>
        <p:spPr>
          <a:xfrm>
            <a:off x="8289624" y="4125167"/>
            <a:ext cx="25521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unpleasant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FAAFDB1-8581-07A9-E248-D7421E03747B}"/>
              </a:ext>
            </a:extLst>
          </p:cNvPr>
          <p:cNvSpPr txBox="1"/>
          <p:nvPr/>
        </p:nvSpPr>
        <p:spPr>
          <a:xfrm>
            <a:off x="8289624" y="4873312"/>
            <a:ext cx="25521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unpleasant</a:t>
            </a:r>
          </a:p>
        </p:txBody>
      </p:sp>
    </p:spTree>
    <p:extLst>
      <p:ext uri="{BB962C8B-B14F-4D97-AF65-F5344CB8AC3E}">
        <p14:creationId xmlns:p14="http://schemas.microsoft.com/office/powerpoint/2010/main" val="17152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73044" y="102538"/>
            <a:ext cx="103382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Write a paragraph (100 – 120 words) about the most pleasant or unpleasant experience you have had at school.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1673044" y="1858198"/>
            <a:ext cx="99412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had very pleasant experiences at my school. The first lovely experience I had was when I did community service last year. I joined the school English club, and tutored some primary school students for a semester. Their English became better, and they were much more confident in English lessons. The second memorable experience I had was going on a camping trip with my classmates. We went to a village about 20 km from our school. Here, we put up tent, decorated it and we also won the competition of tent decoration. We sang and danced and took a lot of photos. I also remember winning the first prize in the school chess competition that year. The school then presented me with a chess set. All these pleasant experiences will go with me forever.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5ADF17A-D698-C114-F38A-9F0C222603CB}"/>
              </a:ext>
            </a:extLst>
          </p:cNvPr>
          <p:cNvSpPr/>
          <p:nvPr/>
        </p:nvSpPr>
        <p:spPr>
          <a:xfrm>
            <a:off x="937698" y="1026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58F257-6ED3-92DF-2C23-B5F8E8FE4C3B}"/>
              </a:ext>
            </a:extLst>
          </p:cNvPr>
          <p:cNvSpPr txBox="1"/>
          <p:nvPr/>
        </p:nvSpPr>
        <p:spPr>
          <a:xfrm>
            <a:off x="990483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064467-36EA-C501-4EB0-97AC66003C97}"/>
              </a:ext>
            </a:extLst>
          </p:cNvPr>
          <p:cNvSpPr txBox="1"/>
          <p:nvPr/>
        </p:nvSpPr>
        <p:spPr>
          <a:xfrm>
            <a:off x="653846" y="1195812"/>
            <a:ext cx="3229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1: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34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3044" y="102538"/>
            <a:ext cx="103382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Write a paragraph (100 – 120 words) about the most pleasant or unpleasant experience you have had at school.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C5ADF17A-D698-C114-F38A-9F0C222603CB}"/>
              </a:ext>
            </a:extLst>
          </p:cNvPr>
          <p:cNvSpPr/>
          <p:nvPr/>
        </p:nvSpPr>
        <p:spPr>
          <a:xfrm>
            <a:off x="937698" y="1026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58F257-6ED3-92DF-2C23-B5F8E8FE4C3B}"/>
              </a:ext>
            </a:extLst>
          </p:cNvPr>
          <p:cNvSpPr txBox="1"/>
          <p:nvPr/>
        </p:nvSpPr>
        <p:spPr>
          <a:xfrm>
            <a:off x="990483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064467-36EA-C501-4EB0-97AC66003C97}"/>
              </a:ext>
            </a:extLst>
          </p:cNvPr>
          <p:cNvSpPr txBox="1"/>
          <p:nvPr/>
        </p:nvSpPr>
        <p:spPr>
          <a:xfrm>
            <a:off x="653846" y="1195812"/>
            <a:ext cx="30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2: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1379" y="1984615"/>
            <a:ext cx="92215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still remember the most pleasant experience I have had at school. It was winning a competition. The happiness of hearing my name announced as the winner along with the cheers of my classmates filled me with a sense of pride. It wasn't just about the victory itself, but also the recognition of my hard work honing skills and dedication. The moment I held the medal in my hand was unforgettable, etched in my memory as a highlight of my school years. Winning that competition taught me the value of perseverance and determination, creating a feeling of confidence and boosting my motivation to pursue my goals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36441" y="118022"/>
            <a:ext cx="48670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1094171" y="1599430"/>
            <a:ext cx="11445622" cy="81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  <a:latin typeface="Bahnschrift" panose="020B0502040204020203" pitchFamily="34" charset="0"/>
              </a:rPr>
              <a:t>What have we learnt in this lesson</a:t>
            </a:r>
            <a:r>
              <a:rPr lang="en-US" sz="3600" b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443" y="1118859"/>
            <a:ext cx="2531835" cy="184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9158" y="2600591"/>
            <a:ext cx="100913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  <a:latin typeface="Bahnschrift" panose="020B0502040204020203" pitchFamily="34" charset="0"/>
              </a:rPr>
              <a:t>Listen about experiences of Minh and his dad.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  <a:latin typeface="Bahnschrift" panose="020B0502040204020203" pitchFamily="34" charset="0"/>
              </a:rPr>
              <a:t>Write about the most pleasant or unpleasant experience you have had at school. 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12935" y="61645"/>
            <a:ext cx="6664111" cy="13542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8200" b="1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Harlow Solid Italic" panose="04030604020F02020D02" pitchFamily="82" charset="0"/>
                <a:cs typeface="Arial" panose="020B0604020202020204" pitchFamily="34" charset="0"/>
              </a:rPr>
              <a:t>Homework</a:t>
            </a:r>
            <a:endParaRPr lang="en-US" sz="8200" b="1" dirty="0">
              <a:solidFill>
                <a:srgbClr val="0087B2"/>
              </a:solidFill>
              <a:effectLst>
                <a:glow rad="88900">
                  <a:schemeClr val="bg1"/>
                </a:glow>
              </a:effectLst>
              <a:latin typeface="Harlow Solid Italic" panose="04030604020F02020D02" pitchFamily="8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2435" y="1852742"/>
            <a:ext cx="8102128" cy="221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/>
              <a:t>Do exercises in the workbook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>
                <a:effectLst/>
                <a:ea typeface="Times New Roman" panose="02020603050405020304" pitchFamily="18" charset="0"/>
              </a:rPr>
              <a:t>Rewrite the paragraph in the notebooks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6" y="3388235"/>
            <a:ext cx="3409200" cy="290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570718" y="2287227"/>
            <a:ext cx="3962400" cy="1740311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1813829" y="56251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4689987" y="1821899"/>
            <a:ext cx="705956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Play in 2 teams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Each team has a set of phrases on slips of paper about the experiences of Duong and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Aikiko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Distinguish between Duong’s activities and Akiko’s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The fastest and most correct one wins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5501385" y="532488"/>
            <a:ext cx="46356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accent2"/>
                </a:solidFill>
              </a:rPr>
              <a:t>Who is faster?!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895630" y="2834218"/>
            <a:ext cx="331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  <p:pic>
        <p:nvPicPr>
          <p:cNvPr id="6" name="OverTheHorizon-DangCapNhat_4efr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6413" y="1260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2" y="762001"/>
            <a:ext cx="5549900" cy="1047751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267275294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483" y="1592494"/>
            <a:ext cx="11986517" cy="5265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2036685" y="797131"/>
            <a:ext cx="56824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rgbClr val="C00000"/>
                </a:solidFill>
              </a:rPr>
              <a:t>LET’S CHECK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6F3DC0-43AC-9D33-3701-8074F6C532DA}"/>
              </a:ext>
            </a:extLst>
          </p:cNvPr>
          <p:cNvSpPr txBox="1"/>
          <p:nvPr/>
        </p:nvSpPr>
        <p:spPr>
          <a:xfrm>
            <a:off x="311927" y="1742961"/>
            <a:ext cx="5988560" cy="4093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-1270"/>
            <a:r>
              <a:rPr lang="en-US" sz="2600" b="1" i="1" dirty="0">
                <a:solidFill>
                  <a:srgbClr val="0087B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Duong: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1. Join a performance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2. Read books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3. Join team activities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4. Call his/her parents once a day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5. Received letters from our parents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6. Travelled without his/her parents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7. Wake up at 5 a.m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indent="-1270"/>
            <a:endParaRPr lang="en-US" sz="2600" dirty="0">
              <a:solidFill>
                <a:srgbClr val="000000"/>
              </a:solidFill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pPr indent="-1270"/>
            <a:endParaRPr lang="en-US" sz="2600" dirty="0">
              <a:solidFill>
                <a:srgbClr val="000000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2167790" y="808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A3E95A-3D5D-4E3E-A00D-CA3CAC576081}"/>
              </a:ext>
            </a:extLst>
          </p:cNvPr>
          <p:cNvSpPr txBox="1"/>
          <p:nvPr/>
        </p:nvSpPr>
        <p:spPr>
          <a:xfrm>
            <a:off x="7300688" y="80865"/>
            <a:ext cx="46356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accent2"/>
                </a:solidFill>
              </a:rPr>
              <a:t>Who is faster?!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6F3DC0-43AC-9D33-3701-8074F6C532DA}"/>
              </a:ext>
            </a:extLst>
          </p:cNvPr>
          <p:cNvSpPr txBox="1"/>
          <p:nvPr/>
        </p:nvSpPr>
        <p:spPr>
          <a:xfrm>
            <a:off x="6462445" y="1702176"/>
            <a:ext cx="5558319" cy="4093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1270"/>
            <a:r>
              <a:rPr lang="en-US" sz="2600" b="1" i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Akiko: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1. Attend English classes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2. Join team activities.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3. Communicate in English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4. Played board games 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5. Play billiards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6. Go hiking 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7. Enjoy the city view at the mountain top.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8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Travelled without his/her parents</a:t>
            </a:r>
            <a:endParaRPr lang="x-none" sz="2600" dirty="0"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6812" y="-7620"/>
            <a:ext cx="12004015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12779" y="1497676"/>
            <a:ext cx="4849674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38336" y="1533219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OUR EXPERIENCES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38169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8310" y="1346037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469547" y="2624239"/>
            <a:ext cx="579501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b="1" dirty="0" smtClean="0">
                <a:solidFill>
                  <a:srgbClr val="0087B2"/>
                </a:solidFill>
              </a:rPr>
              <a:t>  LISTENING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b="1">
                <a:solidFill>
                  <a:srgbClr val="0087B2"/>
                </a:solidFill>
              </a:rPr>
              <a:t> </a:t>
            </a:r>
            <a:r>
              <a:rPr lang="en-US" sz="4500" b="1" smtClean="0">
                <a:solidFill>
                  <a:srgbClr val="0087B2"/>
                </a:solidFill>
              </a:rPr>
              <a:t> WRITING</a:t>
            </a:r>
            <a:endParaRPr lang="en-US" sz="4500" b="1" dirty="0" smtClean="0">
              <a:solidFill>
                <a:srgbClr val="0087B2"/>
              </a:solidFill>
            </a:endParaRPr>
          </a:p>
          <a:p>
            <a:pPr>
              <a:lnSpc>
                <a:spcPct val="150000"/>
              </a:lnSpc>
            </a:pPr>
            <a:endParaRPr lang="en-US" sz="4500" b="1" dirty="0">
              <a:solidFill>
                <a:srgbClr val="008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0489" y="688460"/>
            <a:ext cx="5795010" cy="1346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rgbClr val="0087B2"/>
                </a:solidFill>
                <a:latin typeface="Stencil" panose="040409050D0802020404" pitchFamily="82" charset="0"/>
              </a:rPr>
              <a:t>I. LISTENING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89" y="2385849"/>
            <a:ext cx="4467883" cy="26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E5B090-CC8D-2B61-C4C5-732E64389247}"/>
              </a:ext>
            </a:extLst>
          </p:cNvPr>
          <p:cNvSpPr txBox="1"/>
          <p:nvPr/>
        </p:nvSpPr>
        <p:spPr>
          <a:xfrm>
            <a:off x="2012364" y="1588190"/>
            <a:ext cx="11460603" cy="5477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failing an exam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being bullied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winning a competition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4. </a:t>
            </a:r>
            <a:r>
              <a:rPr lang="en-US" sz="3600" dirty="0"/>
              <a:t>lacking confidence</a:t>
            </a:r>
          </a:p>
          <a:p>
            <a:pPr>
              <a:lnSpc>
                <a:spcPct val="200000"/>
              </a:lnSpc>
            </a:pP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8646" y="744204"/>
            <a:ext cx="849196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Which of the following is a bad experience?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61062" y="75924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3847" y="656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5598" y="6799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6D9FB1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LISTENING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D42D445F-5EEF-599F-E54B-C7498FF2097E}"/>
              </a:ext>
            </a:extLst>
          </p:cNvPr>
          <p:cNvSpPr/>
          <p:nvPr/>
        </p:nvSpPr>
        <p:spPr>
          <a:xfrm>
            <a:off x="7929540" y="1841395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D3C27652-8EB7-4C0B-681C-F6DBC81C5D43}"/>
              </a:ext>
            </a:extLst>
          </p:cNvPr>
          <p:cNvSpPr/>
          <p:nvPr/>
        </p:nvSpPr>
        <p:spPr>
          <a:xfrm>
            <a:off x="7929540" y="2927372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91CBFA2-37B3-730C-E658-37782AC813AB}"/>
              </a:ext>
            </a:extLst>
          </p:cNvPr>
          <p:cNvSpPr/>
          <p:nvPr/>
        </p:nvSpPr>
        <p:spPr>
          <a:xfrm>
            <a:off x="7934455" y="4019740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146" name="Picture 2" descr="Check Clipart">
            <a:extLst>
              <a:ext uri="{FF2B5EF4-FFF2-40B4-BE49-F238E27FC236}">
                <a16:creationId xmlns:a16="http://schemas.microsoft.com/office/drawing/2014/main" xmlns="" id="{98F48740-A921-31AF-050E-07F4C950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02" y="1672958"/>
            <a:ext cx="646845" cy="84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74FF8DA1-7FC2-3F10-3731-50FBE6CA97B2}"/>
              </a:ext>
            </a:extLst>
          </p:cNvPr>
          <p:cNvSpPr/>
          <p:nvPr/>
        </p:nvSpPr>
        <p:spPr>
          <a:xfrm>
            <a:off x="7929540" y="5151437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2" descr="Check Clipart">
            <a:extLst>
              <a:ext uri="{FF2B5EF4-FFF2-40B4-BE49-F238E27FC236}">
                <a16:creationId xmlns:a16="http://schemas.microsoft.com/office/drawing/2014/main" xmlns="" id="{DC8BDA8F-9C1D-9E84-CFE7-A15110FC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02" y="2820358"/>
            <a:ext cx="646846" cy="8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 Clipart">
            <a:extLst>
              <a:ext uri="{FF2B5EF4-FFF2-40B4-BE49-F238E27FC236}">
                <a16:creationId xmlns:a16="http://schemas.microsoft.com/office/drawing/2014/main" xmlns="" id="{FCDC16F2-1B47-72A6-986C-800A950E3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02" y="5012803"/>
            <a:ext cx="553836" cy="85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74110" y="1529484"/>
            <a:ext cx="9354850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confidence </a:t>
            </a:r>
            <a:r>
              <a:rPr lang="en-US" sz="54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24014" y="4093263"/>
            <a:ext cx="4050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sự</a:t>
            </a:r>
            <a:r>
              <a:rPr lang="en-US" sz="4500" b="1" dirty="0"/>
              <a:t> </a:t>
            </a:r>
            <a:r>
              <a:rPr lang="en-US" sz="4500" b="1" dirty="0" err="1"/>
              <a:t>tự</a:t>
            </a:r>
            <a:r>
              <a:rPr lang="en-US" sz="4500" b="1" dirty="0"/>
              <a:t> tin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4165" y="3007033"/>
            <a:ext cx="364074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kɒnfɪdəns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2050" name="Picture 2" descr="Self Esteem Vector Art, Icons, and Graphics for Free Download">
            <a:extLst>
              <a:ext uri="{FF2B5EF4-FFF2-40B4-BE49-F238E27FC236}">
                <a16:creationId xmlns:a16="http://schemas.microsoft.com/office/drawing/2014/main" xmlns="" id="{F5526CA7-F1A4-08D1-B7B7-0763A1F8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960" y="2682240"/>
            <a:ext cx="4078068" cy="365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xconfidence__gb_1">
            <a:hlinkClick r:id="" action="ppaction://media"/>
            <a:extLst>
              <a:ext uri="{FF2B5EF4-FFF2-40B4-BE49-F238E27FC236}">
                <a16:creationId xmlns:a16="http://schemas.microsoft.com/office/drawing/2014/main" xmlns="" id="{07D9FBB0-FDB6-C01A-7613-D41413FCE4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36373" y="2829403"/>
            <a:ext cx="812800" cy="812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07438" y="60539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Vocabulary 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177693" y="1528723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lack 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91915" y="4120100"/>
            <a:ext cx="4050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>
                <a:latin typeface="Bahnschrift" panose="020B0502040204020203" pitchFamily="34" charset="0"/>
              </a:rPr>
              <a:t>Thiếu</a:t>
            </a:r>
            <a:endParaRPr lang="en-US" sz="4500" b="1" dirty="0">
              <a:latin typeface="Bahnschrift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7892" y="2799929"/>
            <a:ext cx="181331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læk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lack__gb_2">
            <a:hlinkClick r:id="" action="ppaction://media"/>
            <a:extLst>
              <a:ext uri="{FF2B5EF4-FFF2-40B4-BE49-F238E27FC236}">
                <a16:creationId xmlns:a16="http://schemas.microsoft.com/office/drawing/2014/main" xmlns="" id="{0A5644D4-E2E3-F6BF-559B-1EA144A42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1038" y="2690462"/>
            <a:ext cx="812800" cy="812800"/>
          </a:xfrm>
          <a:prstGeom prst="rect">
            <a:avLst/>
          </a:prstGeom>
        </p:spPr>
      </p:pic>
      <p:pic>
        <p:nvPicPr>
          <p:cNvPr id="1026" name="Picture 2" descr="Lack Stock Illustrations – 12,192 Lack Stock Illustrations, Vectors &amp;  Clipart - Dreamstime">
            <a:extLst>
              <a:ext uri="{FF2B5EF4-FFF2-40B4-BE49-F238E27FC236}">
                <a16:creationId xmlns:a16="http://schemas.microsoft.com/office/drawing/2014/main" xmlns="" id="{AEEB2371-8D7E-E39E-906C-91A1F5B4B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20" y="1259794"/>
            <a:ext cx="4074160" cy="390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97164" y="61346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Vocabulary 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42996"/>
              </p:ext>
            </p:extLst>
          </p:nvPr>
        </p:nvGraphicFramePr>
        <p:xfrm>
          <a:off x="1697164" y="1812775"/>
          <a:ext cx="10272229" cy="23168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60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0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1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786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  <a:latin typeface="Bahnschrift" panose="020B0502040204020203" pitchFamily="34" charset="0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  <a:latin typeface="Bahnschrift" panose="020B0502040204020203" pitchFamily="34" charset="0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  <a:latin typeface="Bahnschrift" panose="020B0502040204020203" pitchFamily="34" charset="0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9560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1. confidence (adj)</a:t>
                      </a:r>
                      <a:endParaRPr lang="x-none" sz="3200" dirty="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/ˈkɒnfɪdəns/</a:t>
                      </a:r>
                      <a:endParaRPr lang="x-none" sz="3200" dirty="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niềm</a:t>
                      </a:r>
                      <a:r>
                        <a:rPr lang="vi-VN" sz="3200" dirty="0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smtClean="0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tin, </a:t>
                      </a:r>
                      <a:r>
                        <a:rPr lang="vi-VN" sz="3200" dirty="0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sự tự tin</a:t>
                      </a:r>
                      <a:endParaRPr lang="x-none" sz="3200" dirty="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942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. lack (v)</a:t>
                      </a:r>
                      <a:endParaRPr lang="x-none" sz="32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læk</a:t>
                      </a:r>
                      <a:r>
                        <a:rPr lang="en-US" sz="3200" dirty="0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/</a:t>
                      </a:r>
                      <a:endParaRPr lang="x-none" sz="3200" dirty="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thiếu</a:t>
                      </a:r>
                      <a:r>
                        <a:rPr lang="en-US" sz="3200" b="1" dirty="0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x-none" sz="3200" dirty="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</a:tbl>
          </a:graphicData>
        </a:graphic>
      </p:graphicFrame>
      <p:pic>
        <p:nvPicPr>
          <p:cNvPr id="3" name="xconfidence__gb_1">
            <a:hlinkClick r:id="" action="ppaction://media"/>
            <a:extLst>
              <a:ext uri="{FF2B5EF4-FFF2-40B4-BE49-F238E27FC236}">
                <a16:creationId xmlns:a16="http://schemas.microsoft.com/office/drawing/2014/main" xmlns="" id="{4BE0F5AB-D466-6BD4-351B-24B98E328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4794" y="2636827"/>
            <a:ext cx="812800" cy="812800"/>
          </a:xfrm>
          <a:prstGeom prst="rect">
            <a:avLst/>
          </a:prstGeom>
        </p:spPr>
      </p:pic>
      <p:pic>
        <p:nvPicPr>
          <p:cNvPr id="4" name="lack__gb_2">
            <a:hlinkClick r:id="" action="ppaction://media"/>
            <a:extLst>
              <a:ext uri="{FF2B5EF4-FFF2-40B4-BE49-F238E27FC236}">
                <a16:creationId xmlns:a16="http://schemas.microsoft.com/office/drawing/2014/main" xmlns="" id="{5CA94EFA-401A-ED89-7ACC-BFE4053196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4794" y="3632976"/>
            <a:ext cx="812800" cy="812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97164" y="61346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Vocabulary 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4007</TotalTime>
  <Words>923</Words>
  <Application>Microsoft Office PowerPoint</Application>
  <PresentationFormat>Widescreen</PresentationFormat>
  <Paragraphs>142</Paragraphs>
  <Slides>21</Slides>
  <Notes>13</Notes>
  <HiddenSlides>0</HiddenSlides>
  <MMClips>8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Algerian</vt:lpstr>
      <vt:lpstr>Arial</vt:lpstr>
      <vt:lpstr>Arial Black</vt:lpstr>
      <vt:lpstr>Bahnschrift</vt:lpstr>
      <vt:lpstr>Calibri</vt:lpstr>
      <vt:lpstr>Century Gothic</vt:lpstr>
      <vt:lpstr>Harlow Solid Italic</vt:lpstr>
      <vt:lpstr>Myriad Pro</vt:lpstr>
      <vt:lpstr>Stencil</vt:lpstr>
      <vt:lpstr>Times New Roman</vt:lpstr>
      <vt:lpstr>Wingdings</vt:lpstr>
      <vt:lpstr>Wingdings 3</vt:lpstr>
      <vt:lpstr>Wisp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Laptop MT</cp:lastModifiedBy>
  <cp:revision>243</cp:revision>
  <dcterms:created xsi:type="dcterms:W3CDTF">2020-12-09T02:04:09Z</dcterms:created>
  <dcterms:modified xsi:type="dcterms:W3CDTF">2024-12-20T03:55:50Z</dcterms:modified>
</cp:coreProperties>
</file>