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91"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94" r:id="rId21"/>
    <p:sldId id="277" r:id="rId22"/>
    <p:sldId id="278" r:id="rId23"/>
    <p:sldId id="279" r:id="rId24"/>
    <p:sldId id="281" r:id="rId25"/>
    <p:sldId id="282" r:id="rId26"/>
    <p:sldId id="295" r:id="rId27"/>
    <p:sldId id="284" r:id="rId28"/>
    <p:sldId id="285" r:id="rId29"/>
    <p:sldId id="286" r:id="rId30"/>
    <p:sldId id="287" r:id="rId31"/>
    <p:sldId id="297" r:id="rId32"/>
    <p:sldId id="296"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68" autoAdjust="0"/>
    <p:restoredTop sz="94660"/>
  </p:normalViewPr>
  <p:slideViewPr>
    <p:cSldViewPr snapToGrid="0">
      <p:cViewPr varScale="1">
        <p:scale>
          <a:sx n="89" d="100"/>
          <a:sy n="89" d="100"/>
        </p:scale>
        <p:origin x="84" y="114"/>
      </p:cViewPr>
      <p:guideLst/>
    </p:cSldViewPr>
  </p:slideViewPr>
  <p:notesTextViewPr>
    <p:cViewPr>
      <p:scale>
        <a:sx n="3" d="2"/>
        <a:sy n="3" d="2"/>
      </p:scale>
      <p:origin x="0" y="0"/>
    </p:cViewPr>
  </p:notesTextViewPr>
  <p:sorterViewPr>
    <p:cViewPr>
      <p:scale>
        <a:sx n="100" d="100"/>
        <a:sy n="100" d="100"/>
      </p:scale>
      <p:origin x="0" y="-5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7B7636D-CD48-42E3-98ED-EC2B686B3F38}"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E3DE3-078F-4354-856D-A1E102A8BC1F}" type="slidenum">
              <a:rPr lang="en-US" smtClean="0"/>
              <a:t>‹#›</a:t>
            </a:fld>
            <a:endParaRPr lang="en-US"/>
          </a:p>
        </p:txBody>
      </p:sp>
    </p:spTree>
    <p:extLst>
      <p:ext uri="{BB962C8B-B14F-4D97-AF65-F5344CB8AC3E}">
        <p14:creationId xmlns:p14="http://schemas.microsoft.com/office/powerpoint/2010/main" val="12230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B7636D-CD48-42E3-98ED-EC2B686B3F38}"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E3DE3-078F-4354-856D-A1E102A8BC1F}" type="slidenum">
              <a:rPr lang="en-US" smtClean="0"/>
              <a:t>‹#›</a:t>
            </a:fld>
            <a:endParaRPr lang="en-US"/>
          </a:p>
        </p:txBody>
      </p:sp>
    </p:spTree>
    <p:extLst>
      <p:ext uri="{BB962C8B-B14F-4D97-AF65-F5344CB8AC3E}">
        <p14:creationId xmlns:p14="http://schemas.microsoft.com/office/powerpoint/2010/main" val="498868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B7636D-CD48-42E3-98ED-EC2B686B3F38}"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E3DE3-078F-4354-856D-A1E102A8BC1F}" type="slidenum">
              <a:rPr lang="en-US" smtClean="0"/>
              <a:t>‹#›</a:t>
            </a:fld>
            <a:endParaRPr lang="en-US"/>
          </a:p>
        </p:txBody>
      </p:sp>
    </p:spTree>
    <p:extLst>
      <p:ext uri="{BB962C8B-B14F-4D97-AF65-F5344CB8AC3E}">
        <p14:creationId xmlns:p14="http://schemas.microsoft.com/office/powerpoint/2010/main" val="3399318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B7636D-CD48-42E3-98ED-EC2B686B3F38}"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E3DE3-078F-4354-856D-A1E102A8BC1F}" type="slidenum">
              <a:rPr lang="en-US" smtClean="0"/>
              <a:t>‹#›</a:t>
            </a:fld>
            <a:endParaRPr lang="en-US"/>
          </a:p>
        </p:txBody>
      </p:sp>
    </p:spTree>
    <p:extLst>
      <p:ext uri="{BB962C8B-B14F-4D97-AF65-F5344CB8AC3E}">
        <p14:creationId xmlns:p14="http://schemas.microsoft.com/office/powerpoint/2010/main" val="3092971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B7636D-CD48-42E3-98ED-EC2B686B3F38}"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E3DE3-078F-4354-856D-A1E102A8BC1F}" type="slidenum">
              <a:rPr lang="en-US" smtClean="0"/>
              <a:t>‹#›</a:t>
            </a:fld>
            <a:endParaRPr lang="en-US"/>
          </a:p>
        </p:txBody>
      </p:sp>
    </p:spTree>
    <p:extLst>
      <p:ext uri="{BB962C8B-B14F-4D97-AF65-F5344CB8AC3E}">
        <p14:creationId xmlns:p14="http://schemas.microsoft.com/office/powerpoint/2010/main" val="1547238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B7636D-CD48-42E3-98ED-EC2B686B3F38}"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E3DE3-078F-4354-856D-A1E102A8BC1F}" type="slidenum">
              <a:rPr lang="en-US" smtClean="0"/>
              <a:t>‹#›</a:t>
            </a:fld>
            <a:endParaRPr lang="en-US"/>
          </a:p>
        </p:txBody>
      </p:sp>
    </p:spTree>
    <p:extLst>
      <p:ext uri="{BB962C8B-B14F-4D97-AF65-F5344CB8AC3E}">
        <p14:creationId xmlns:p14="http://schemas.microsoft.com/office/powerpoint/2010/main" val="244835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B7636D-CD48-42E3-98ED-EC2B686B3F38}" type="datetimeFigureOut">
              <a:rPr lang="en-US" smtClean="0"/>
              <a:t>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AE3DE3-078F-4354-856D-A1E102A8BC1F}" type="slidenum">
              <a:rPr lang="en-US" smtClean="0"/>
              <a:t>‹#›</a:t>
            </a:fld>
            <a:endParaRPr lang="en-US"/>
          </a:p>
        </p:txBody>
      </p:sp>
    </p:spTree>
    <p:extLst>
      <p:ext uri="{BB962C8B-B14F-4D97-AF65-F5344CB8AC3E}">
        <p14:creationId xmlns:p14="http://schemas.microsoft.com/office/powerpoint/2010/main" val="3141715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B7636D-CD48-42E3-98ED-EC2B686B3F38}" type="datetimeFigureOut">
              <a:rPr lang="en-US" smtClean="0"/>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AE3DE3-078F-4354-856D-A1E102A8BC1F}" type="slidenum">
              <a:rPr lang="en-US" smtClean="0"/>
              <a:t>‹#›</a:t>
            </a:fld>
            <a:endParaRPr lang="en-US"/>
          </a:p>
        </p:txBody>
      </p:sp>
    </p:spTree>
    <p:extLst>
      <p:ext uri="{BB962C8B-B14F-4D97-AF65-F5344CB8AC3E}">
        <p14:creationId xmlns:p14="http://schemas.microsoft.com/office/powerpoint/2010/main" val="435299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7636D-CD48-42E3-98ED-EC2B686B3F38}" type="datetimeFigureOut">
              <a:rPr lang="en-US" smtClean="0"/>
              <a:t>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AE3DE3-078F-4354-856D-A1E102A8BC1F}" type="slidenum">
              <a:rPr lang="en-US" smtClean="0"/>
              <a:t>‹#›</a:t>
            </a:fld>
            <a:endParaRPr lang="en-US"/>
          </a:p>
        </p:txBody>
      </p:sp>
    </p:spTree>
    <p:extLst>
      <p:ext uri="{BB962C8B-B14F-4D97-AF65-F5344CB8AC3E}">
        <p14:creationId xmlns:p14="http://schemas.microsoft.com/office/powerpoint/2010/main" val="2782032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B7636D-CD48-42E3-98ED-EC2B686B3F38}"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E3DE3-078F-4354-856D-A1E102A8BC1F}" type="slidenum">
              <a:rPr lang="en-US" smtClean="0"/>
              <a:t>‹#›</a:t>
            </a:fld>
            <a:endParaRPr lang="en-US"/>
          </a:p>
        </p:txBody>
      </p:sp>
    </p:spTree>
    <p:extLst>
      <p:ext uri="{BB962C8B-B14F-4D97-AF65-F5344CB8AC3E}">
        <p14:creationId xmlns:p14="http://schemas.microsoft.com/office/powerpoint/2010/main" val="154119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B7636D-CD48-42E3-98ED-EC2B686B3F38}"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E3DE3-078F-4354-856D-A1E102A8BC1F}" type="slidenum">
              <a:rPr lang="en-US" smtClean="0"/>
              <a:t>‹#›</a:t>
            </a:fld>
            <a:endParaRPr lang="en-US"/>
          </a:p>
        </p:txBody>
      </p:sp>
    </p:spTree>
    <p:extLst>
      <p:ext uri="{BB962C8B-B14F-4D97-AF65-F5344CB8AC3E}">
        <p14:creationId xmlns:p14="http://schemas.microsoft.com/office/powerpoint/2010/main" val="174254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B7636D-CD48-42E3-98ED-EC2B686B3F38}" type="datetimeFigureOut">
              <a:rPr lang="en-US" smtClean="0"/>
              <a:t>2/19/2024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E3DE3-078F-4354-856D-A1E102A8BC1F}" type="slidenum">
              <a:rPr lang="en-US" smtClean="0"/>
              <a:t>‹#›</a:t>
            </a:fld>
            <a:endParaRPr lang="en-US"/>
          </a:p>
        </p:txBody>
      </p:sp>
    </p:spTree>
    <p:extLst>
      <p:ext uri="{BB962C8B-B14F-4D97-AF65-F5344CB8AC3E}">
        <p14:creationId xmlns:p14="http://schemas.microsoft.com/office/powerpoint/2010/main" val="2321812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vi.wikipedia.org/wiki/Giao_Ch%C3%A2u"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5" name="Rectangle 4"/>
          <p:cNvSpPr/>
          <p:nvPr/>
        </p:nvSpPr>
        <p:spPr>
          <a:xfrm>
            <a:off x="1132115" y="591597"/>
            <a:ext cx="10293530" cy="2677656"/>
          </a:xfrm>
          <a:prstGeom prst="rect">
            <a:avLst/>
          </a:prstGeom>
        </p:spPr>
        <p:txBody>
          <a:bodyPr wrap="square">
            <a:spAutoFit/>
          </a:bodyPr>
          <a:lstStyle/>
          <a:p>
            <a:r>
              <a:rPr lang="vi-VN" sz="2800" b="0" i="0" dirty="0">
                <a:solidFill>
                  <a:srgbClr val="000000"/>
                </a:solidFill>
                <a:effectLst/>
                <a:latin typeface="Open Sans"/>
              </a:rPr>
              <a:t>Em đã biết, sau khi chiếm được Âu Lạc, các triều đại phương Bắc đã tìm “trăm phương nghìn kế” để áp đặt ách cai trị đối với nước ta. Nhưng thực tế lịch sử có thuận theo ý đồ của họ không?</a:t>
            </a:r>
            <a:endParaRPr lang="en-US" sz="2800" b="0" i="0" dirty="0">
              <a:solidFill>
                <a:srgbClr val="000000"/>
              </a:solidFill>
              <a:effectLst/>
              <a:latin typeface="Open Sans"/>
            </a:endParaRPr>
          </a:p>
          <a:p>
            <a:r>
              <a:rPr lang="vi-VN" sz="2800" b="0" i="0" dirty="0">
                <a:solidFill>
                  <a:srgbClr val="000000"/>
                </a:solidFill>
                <a:effectLst/>
                <a:latin typeface="Open Sans"/>
              </a:rPr>
              <a:t> Em suy nghĩ gì về lời “phàn nàn” của viên Thái thú người Hán: Dân xứ ấy rất khó cai trị?</a:t>
            </a:r>
            <a:endParaRPr lang="en-US" sz="2800" dirty="0"/>
          </a:p>
        </p:txBody>
      </p:sp>
      <p:pic>
        <p:nvPicPr>
          <p:cNvPr id="7" name="Picture 6"/>
          <p:cNvPicPr>
            <a:picLocks noChangeAspect="1"/>
          </p:cNvPicPr>
          <p:nvPr/>
        </p:nvPicPr>
        <p:blipFill>
          <a:blip r:embed="rId3"/>
          <a:stretch>
            <a:fillRect/>
          </a:stretch>
        </p:blipFill>
        <p:spPr>
          <a:xfrm>
            <a:off x="6191794" y="2965269"/>
            <a:ext cx="6000205" cy="3892730"/>
          </a:xfrm>
          <a:prstGeom prst="rect">
            <a:avLst/>
          </a:prstGeom>
        </p:spPr>
      </p:pic>
    </p:spTree>
    <p:extLst>
      <p:ext uri="{BB962C8B-B14F-4D97-AF65-F5344CB8AC3E}">
        <p14:creationId xmlns:p14="http://schemas.microsoft.com/office/powerpoint/2010/main" val="1198198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66559"/>
          </a:xfrm>
          <a:prstGeom prst="rect">
            <a:avLst/>
          </a:prstGeom>
        </p:spPr>
      </p:pic>
      <p:sp>
        <p:nvSpPr>
          <p:cNvPr id="4" name="Rectangle 3"/>
          <p:cNvSpPr/>
          <p:nvPr/>
        </p:nvSpPr>
        <p:spPr>
          <a:xfrm>
            <a:off x="1" y="0"/>
            <a:ext cx="12192000" cy="6370975"/>
          </a:xfrm>
          <a:prstGeom prst="rect">
            <a:avLst/>
          </a:prstGeom>
        </p:spPr>
        <p:txBody>
          <a:bodyPr wrap="square">
            <a:spAutoFit/>
          </a:bodyPr>
          <a:lstStyle/>
          <a:p>
            <a:r>
              <a:rPr lang="vi-VN" sz="2400" b="0" i="0" dirty="0">
                <a:solidFill>
                  <a:srgbClr val="FF0000"/>
                </a:solidFill>
                <a:effectLst/>
                <a:latin typeface="Open Sans"/>
              </a:rPr>
              <a:t> </a:t>
            </a:r>
            <a:r>
              <a:rPr lang="en-US" sz="2400" b="0" i="0" dirty="0">
                <a:effectLst/>
                <a:latin typeface="Open Sans"/>
              </a:rPr>
              <a:t>-</a:t>
            </a:r>
            <a:r>
              <a:rPr lang="vi-VN" sz="2400" b="0" i="0" dirty="0">
                <a:effectLst/>
                <a:latin typeface="Open Sans"/>
              </a:rPr>
              <a:t>Nhóm 1</a:t>
            </a:r>
            <a:r>
              <a:rPr lang="vi-VN" sz="2400" b="0" i="0" dirty="0">
                <a:solidFill>
                  <a:srgbClr val="FF0000"/>
                </a:solidFill>
                <a:effectLst/>
                <a:latin typeface="Open Sans"/>
              </a:rPr>
              <a:t>: Diễn biến chính của khởi nghĩa Hai Bà Trưng: Phất cờ nổi dậy khởi nghĩa tại cửa sông Hát (xã Hát Môn, Hà Nội). Tướng lĩnh khắp nơi đều quy tụ về với cuộc khởi nghĩa. Từ sông Hát, nghĩa quân theo đường sông Hồng tiến xuống đánh chiếm căn cứ quân Hán ở Mê Linh và Cổ Loa (Hà Nội); Nghĩa quân tiếp tục tấn công thành Luy Lâu (Bắc Ninh) và chiếm được trị sở của chính quyền đô hộ; Khởi nghĩa giành thắng lợi bước đầu, Trưng Trắc lên ngôi vua, đóng đô ở Mê Linh (Hà Nội).</a:t>
            </a:r>
          </a:p>
          <a:p>
            <a:r>
              <a:rPr lang="vi-VN" sz="2400" b="0" i="0" dirty="0">
                <a:effectLst/>
                <a:latin typeface="Open Sans"/>
              </a:rPr>
              <a:t>- Nhóm 2:</a:t>
            </a:r>
            <a:r>
              <a:rPr lang="vi-VN" sz="2400" b="0" i="0" dirty="0">
                <a:solidFill>
                  <a:srgbClr val="000000"/>
                </a:solidFill>
                <a:effectLst/>
                <a:latin typeface="Open Sans"/>
              </a:rPr>
              <a:t> </a:t>
            </a:r>
            <a:r>
              <a:rPr lang="vi-VN" sz="2400" b="0" i="0" dirty="0">
                <a:solidFill>
                  <a:srgbClr val="FF0000"/>
                </a:solidFill>
                <a:effectLst/>
                <a:latin typeface="Open Sans"/>
              </a:rPr>
              <a:t>Tương quan lực lượng và khí thế của hai bên trái ngược:</a:t>
            </a:r>
          </a:p>
          <a:p>
            <a:r>
              <a:rPr lang="vi-VN" sz="2400" b="0" i="0" dirty="0">
                <a:solidFill>
                  <a:srgbClr val="FF0000"/>
                </a:solidFill>
                <a:effectLst/>
                <a:latin typeface="Open Sans"/>
              </a:rPr>
              <a:t>+ Quân Hán, đứng đầu là Tô Định hốt hoảng, bỏ chạy, cắt tóc, cạo râu, lén trốn về Trung Quốc.</a:t>
            </a:r>
          </a:p>
          <a:p>
            <a:r>
              <a:rPr lang="vi-VN" sz="2400" b="0" i="0" dirty="0">
                <a:solidFill>
                  <a:srgbClr val="FF0000"/>
                </a:solidFill>
                <a:effectLst/>
                <a:latin typeface="Open Sans"/>
              </a:rPr>
              <a:t>+ Quân của Hai Bà Trưng mạnh mẽ, hùng dũng đi “đến đâu đều như có gió cuốn, phạm vi ảnh hưởng rộng lớn “các quận Cửu Châu, Nhật Nam, Hợp Phố,... đều hưởng ứng”).</a:t>
            </a:r>
          </a:p>
          <a:p>
            <a:r>
              <a:rPr lang="vi-VN" sz="2400" b="0" i="0" dirty="0">
                <a:effectLst/>
                <a:latin typeface="Open Sans"/>
              </a:rPr>
              <a:t>- Nhóm 3</a:t>
            </a:r>
            <a:r>
              <a:rPr lang="vi-VN" sz="2400" b="0" i="0" dirty="0">
                <a:solidFill>
                  <a:srgbClr val="000000"/>
                </a:solidFill>
                <a:effectLst/>
                <a:latin typeface="Open Sans"/>
              </a:rPr>
              <a:t>: </a:t>
            </a:r>
            <a:r>
              <a:rPr lang="vi-VN" sz="2400" b="0" i="0" dirty="0">
                <a:solidFill>
                  <a:srgbClr val="FF0000"/>
                </a:solidFill>
                <a:effectLst/>
                <a:latin typeface="Open Sans"/>
              </a:rPr>
              <a:t>Kết quả và ý nghĩa của cuộc khởi nghĩa Hai Bà Trưng:</a:t>
            </a:r>
          </a:p>
          <a:p>
            <a:r>
              <a:rPr lang="vi-VN" sz="2400" b="0" i="0" dirty="0">
                <a:solidFill>
                  <a:srgbClr val="FF0000"/>
                </a:solidFill>
                <a:effectLst/>
                <a:latin typeface="Open Sans"/>
              </a:rPr>
              <a:t>+ Kết quả: Cuộc khởi nghĩa giành được quyền tự chủ trong ba năm nhưng cuối cùng bị đàn áp do tương quan lực lượng chênh lệch.</a:t>
            </a:r>
          </a:p>
          <a:p>
            <a:r>
              <a:rPr lang="vi-VN" sz="2400" b="0" i="0" dirty="0">
                <a:solidFill>
                  <a:srgbClr val="FF0000"/>
                </a:solidFill>
                <a:effectLst/>
                <a:latin typeface="Open Sans"/>
              </a:rPr>
              <a:t>+ Ý nghĩa: chứng tỏ tỉnh thần đấu tranh mạnh mẽ, bất khuất của người Việt; tạo nền tảng, truyền thống đấu tranh và cổ vũ cho các phong trào khởi nghĩa giành độc lập, tự chủ sau này.</a:t>
            </a:r>
          </a:p>
        </p:txBody>
      </p:sp>
    </p:spTree>
    <p:extLst>
      <p:ext uri="{BB962C8B-B14F-4D97-AF65-F5344CB8AC3E}">
        <p14:creationId xmlns:p14="http://schemas.microsoft.com/office/powerpoint/2010/main" val="292956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stretch>
            <a:fillRect/>
          </a:stretch>
        </p:blipFill>
        <p:spPr>
          <a:xfrm>
            <a:off x="3714750" y="0"/>
            <a:ext cx="8477250" cy="5956663"/>
          </a:xfrm>
          <a:prstGeom prst="rect">
            <a:avLst/>
          </a:prstGeom>
        </p:spPr>
      </p:pic>
      <p:sp>
        <p:nvSpPr>
          <p:cNvPr id="6" name="Rectangle 5"/>
          <p:cNvSpPr/>
          <p:nvPr/>
        </p:nvSpPr>
        <p:spPr>
          <a:xfrm>
            <a:off x="5373181" y="6222665"/>
            <a:ext cx="5703806" cy="400110"/>
          </a:xfrm>
          <a:prstGeom prst="rect">
            <a:avLst/>
          </a:prstGeom>
        </p:spPr>
        <p:txBody>
          <a:bodyPr wrap="none">
            <a:spAutoFit/>
          </a:bodyPr>
          <a:lstStyle/>
          <a:p>
            <a:r>
              <a:rPr lang="vi-VN" sz="2000" b="0" i="1" dirty="0">
                <a:solidFill>
                  <a:srgbClr val="000080"/>
                </a:solidFill>
                <a:effectLst/>
                <a:latin typeface="Verdana" panose="020B0604030504040204" pitchFamily="34" charset="0"/>
              </a:rPr>
              <a:t>Lược đồ đường tiến quân của Hai Bà Trưng</a:t>
            </a:r>
            <a:endParaRPr lang="en-US" sz="2000" dirty="0"/>
          </a:p>
        </p:txBody>
      </p:sp>
    </p:spTree>
    <p:extLst>
      <p:ext uri="{BB962C8B-B14F-4D97-AF65-F5344CB8AC3E}">
        <p14:creationId xmlns:p14="http://schemas.microsoft.com/office/powerpoint/2010/main" val="783097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Rectangle 3"/>
          <p:cNvSpPr/>
          <p:nvPr/>
        </p:nvSpPr>
        <p:spPr>
          <a:xfrm>
            <a:off x="2760617" y="567303"/>
            <a:ext cx="9431383" cy="2246769"/>
          </a:xfrm>
          <a:prstGeom prst="rect">
            <a:avLst/>
          </a:prstGeom>
        </p:spPr>
        <p:txBody>
          <a:bodyPr wrap="square">
            <a:spAutoFit/>
          </a:bodyPr>
          <a:lstStyle/>
          <a:p>
            <a:r>
              <a:rPr lang="vi-VN" sz="2800" b="0" i="0" dirty="0">
                <a:solidFill>
                  <a:srgbClr val="000000"/>
                </a:solidFill>
                <a:effectLst/>
                <a:latin typeface="Open Sans"/>
              </a:rPr>
              <a:t>“Tập làm hướng dẫn viên du lịch” bằng hính thức xây dựng màn hỏi - đáp, dẫn chuyện của 2 HS:</a:t>
            </a:r>
          </a:p>
          <a:p>
            <a:r>
              <a:rPr lang="vi-VN" sz="2800" b="0" i="0" dirty="0">
                <a:solidFill>
                  <a:srgbClr val="000000"/>
                </a:solidFill>
                <a:effectLst/>
                <a:latin typeface="Open Sans"/>
              </a:rPr>
              <a:t>+ 1 HS đặt câu hỏi</a:t>
            </a:r>
          </a:p>
          <a:p>
            <a:r>
              <a:rPr lang="vi-VN" sz="2800" b="0" i="0" dirty="0">
                <a:solidFill>
                  <a:srgbClr val="000000"/>
                </a:solidFill>
                <a:effectLst/>
                <a:latin typeface="Open Sans"/>
              </a:rPr>
              <a:t>+ 1 HS đóng vai hướng dẫn viên giới thiệu về đền Hát Môn và lễ hội đền Hai Bà Trưng.</a:t>
            </a:r>
          </a:p>
        </p:txBody>
      </p:sp>
    </p:spTree>
    <p:extLst>
      <p:ext uri="{BB962C8B-B14F-4D97-AF65-F5344CB8AC3E}">
        <p14:creationId xmlns:p14="http://schemas.microsoft.com/office/powerpoint/2010/main" val="3077759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4" name="Rectangle 3"/>
          <p:cNvSpPr/>
          <p:nvPr/>
        </p:nvSpPr>
        <p:spPr>
          <a:xfrm>
            <a:off x="2285999" y="1227909"/>
            <a:ext cx="9522823" cy="3785652"/>
          </a:xfrm>
          <a:prstGeom prst="rect">
            <a:avLst/>
          </a:prstGeom>
        </p:spPr>
        <p:txBody>
          <a:bodyPr wrap="square">
            <a:spAutoFit/>
          </a:bodyPr>
          <a:lstStyle/>
          <a:p>
            <a:r>
              <a:rPr lang="vi-VN" sz="2000" b="0" i="0" dirty="0">
                <a:solidFill>
                  <a:srgbClr val="000000"/>
                </a:solidFill>
                <a:effectLst/>
                <a:latin typeface="Open Sans"/>
              </a:rPr>
              <a:t>+ Đền Hát Môn: còn gọi là đền Quốc tế, đền Hai Bà Trưng, tọa lạc ở xã Hát Môn, huyện Phúc Thọ, thành phố Hà Nội. Vùng Hát Môn là nơi Hai Bà Trưng tổ chức hội quân sĩ sau khi hội tại thành Phong Châu. Đây cũng là nơi tuẫn tiết của Hai Bà Trưng khi cuộc khởi nghĩa thất bại. Tương truyền, đền Hát Môn được khởi dựng sau khi Hai Bà Trưng hoá sinh vào cõi bất diệt. Trong thời kỳ chống Pháp và chống Mỹ, Đền Hát Môn được chọn làm nơi sinh hoạt, luyện tập của dân quân du kích địa phương. Những sự kiện lịch sử và hệ thống di tích quanh vùng sông Hát góp phần làm giàu thêm nội dung và tôn cao giá trị của đền thờ Hai Bà Trưng. + Lễ hội đền Hai Bà Trưng: được tổ chức từ ngày mồng 4 đến ngày mồng 10 tháng Giêng âm lịch, mồng 6 là ngày chính hội. Lễ hội được tổ chức theo nghi thức nhà nước và truyền thống địa phương: lễ dâng hương, mít tinh kỷ niệm ngày Hai Bà tế cờ khởi nghĩa và tế lễ theo nghi thức cổ truyền.</a:t>
            </a:r>
            <a:endParaRPr lang="en-US" sz="2000" dirty="0"/>
          </a:p>
        </p:txBody>
      </p:sp>
    </p:spTree>
    <p:extLst>
      <p:ext uri="{BB962C8B-B14F-4D97-AF65-F5344CB8AC3E}">
        <p14:creationId xmlns:p14="http://schemas.microsoft.com/office/powerpoint/2010/main" val="2869312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3078" y="118903"/>
            <a:ext cx="3208379" cy="461665"/>
          </a:xfrm>
          <a:prstGeom prst="rect">
            <a:avLst/>
          </a:prstGeom>
        </p:spPr>
        <p:txBody>
          <a:bodyPr wrap="none">
            <a:spAutoFit/>
          </a:bodyPr>
          <a:lstStyle/>
          <a:p>
            <a:r>
              <a:rPr lang="en-US" sz="2000" b="1" i="0" dirty="0">
                <a:solidFill>
                  <a:srgbClr val="FF0000"/>
                </a:solidFill>
                <a:effectLst/>
                <a:latin typeface="Open Sans"/>
              </a:rPr>
              <a:t>2</a:t>
            </a:r>
            <a:r>
              <a:rPr lang="en-US" sz="2400" b="1" i="0" dirty="0">
                <a:solidFill>
                  <a:srgbClr val="FF0000"/>
                </a:solidFill>
                <a:effectLst/>
                <a:latin typeface="Times New Roman" panose="02020603050405020304" pitchFamily="18" charset="0"/>
                <a:cs typeface="Times New Roman" panose="02020603050405020304" pitchFamily="18" charset="0"/>
              </a:rPr>
              <a:t>: </a:t>
            </a:r>
            <a:r>
              <a:rPr lang="en-US" sz="2400" b="1" i="0" dirty="0" err="1">
                <a:solidFill>
                  <a:srgbClr val="FF0000"/>
                </a:solidFill>
                <a:effectLst/>
                <a:latin typeface="Times New Roman" panose="02020603050405020304" pitchFamily="18" charset="0"/>
                <a:cs typeface="Times New Roman" panose="02020603050405020304" pitchFamily="18" charset="0"/>
              </a:rPr>
              <a:t>Khởi</a:t>
            </a:r>
            <a:r>
              <a:rPr lang="en-US" sz="2400" b="1" i="0" dirty="0">
                <a:solidFill>
                  <a:srgbClr val="FF0000"/>
                </a:solidFill>
                <a:effectLst/>
                <a:latin typeface="Times New Roman" panose="02020603050405020304" pitchFamily="18" charset="0"/>
                <a:cs typeface="Times New Roman" panose="02020603050405020304" pitchFamily="18" charset="0"/>
              </a:rPr>
              <a:t> </a:t>
            </a:r>
            <a:r>
              <a:rPr lang="en-US" sz="2400" b="1" i="0" dirty="0" err="1">
                <a:solidFill>
                  <a:srgbClr val="FF0000"/>
                </a:solidFill>
                <a:effectLst/>
                <a:latin typeface="Times New Roman" panose="02020603050405020304" pitchFamily="18" charset="0"/>
                <a:cs typeface="Times New Roman" panose="02020603050405020304" pitchFamily="18" charset="0"/>
              </a:rPr>
              <a:t>nghĩa</a:t>
            </a:r>
            <a:r>
              <a:rPr lang="en-US" sz="2400" b="1" i="0" dirty="0">
                <a:solidFill>
                  <a:srgbClr val="FF0000"/>
                </a:solidFill>
                <a:effectLst/>
                <a:latin typeface="Times New Roman" panose="02020603050405020304" pitchFamily="18" charset="0"/>
                <a:cs typeface="Times New Roman" panose="02020603050405020304" pitchFamily="18" charset="0"/>
              </a:rPr>
              <a:t> </a:t>
            </a:r>
            <a:r>
              <a:rPr lang="en-US" sz="2400" b="1" i="0" dirty="0" err="1">
                <a:solidFill>
                  <a:srgbClr val="FF0000"/>
                </a:solidFill>
                <a:effectLst/>
                <a:latin typeface="Times New Roman" panose="02020603050405020304" pitchFamily="18" charset="0"/>
                <a:cs typeface="Times New Roman" panose="02020603050405020304" pitchFamily="18" charset="0"/>
              </a:rPr>
              <a:t>Bà</a:t>
            </a:r>
            <a:r>
              <a:rPr lang="en-US" sz="2400" b="1" i="0" dirty="0">
                <a:solidFill>
                  <a:srgbClr val="FF0000"/>
                </a:solidFill>
                <a:effectLst/>
                <a:latin typeface="Times New Roman" panose="02020603050405020304" pitchFamily="18" charset="0"/>
                <a:cs typeface="Times New Roman" panose="02020603050405020304" pitchFamily="18" charset="0"/>
              </a:rPr>
              <a:t> </a:t>
            </a:r>
            <a:r>
              <a:rPr lang="en-US" sz="2400" b="1" i="0" dirty="0" err="1">
                <a:solidFill>
                  <a:srgbClr val="FF0000"/>
                </a:solidFill>
                <a:effectLst/>
                <a:latin typeface="Times New Roman" panose="02020603050405020304" pitchFamily="18" charset="0"/>
                <a:cs typeface="Times New Roman" panose="02020603050405020304" pitchFamily="18" charset="0"/>
              </a:rPr>
              <a:t>Triệu</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2896114" y="2234243"/>
            <a:ext cx="6692536" cy="4467497"/>
          </a:xfrm>
          <a:prstGeom prst="rect">
            <a:avLst/>
          </a:prstGeom>
        </p:spPr>
      </p:pic>
      <p:sp>
        <p:nvSpPr>
          <p:cNvPr id="6" name="Title 1">
            <a:extLst>
              <a:ext uri="{FF2B5EF4-FFF2-40B4-BE49-F238E27FC236}">
                <a16:creationId xmlns:a16="http://schemas.microsoft.com/office/drawing/2014/main" id="{5B7E2AA8-FC44-4F6A-8F9D-F4835177379C}"/>
              </a:ext>
            </a:extLst>
          </p:cNvPr>
          <p:cNvSpPr txBox="1">
            <a:spLocks/>
          </p:cNvSpPr>
          <p:nvPr/>
        </p:nvSpPr>
        <p:spPr>
          <a:xfrm>
            <a:off x="326382" y="373712"/>
            <a:ext cx="9144000" cy="160572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Times New Roman" panose="02020603050405020304" pitchFamily="18" charset="0"/>
                <a:cs typeface="Times New Roman" panose="02020603050405020304" pitchFamily="18" charset="0"/>
              </a:rPr>
              <a:t>HS theo dõi video và làm việc cá nhân vào phiếu học tập:</a:t>
            </a:r>
            <a:br>
              <a:rPr lang="nl-NL" sz="2400" dirty="0">
                <a:latin typeface="Times New Roman" panose="02020603050405020304" pitchFamily="18" charset="0"/>
                <a:cs typeface="Times New Roman" panose="02020603050405020304" pitchFamily="18" charset="0"/>
              </a:rPr>
            </a:br>
            <a:r>
              <a:rPr lang="nl-NL" sz="2400" dirty="0">
                <a:latin typeface="Times New Roman" panose="02020603050405020304" pitchFamily="18" charset="0"/>
                <a:cs typeface="Times New Roman" panose="02020603050405020304" pitchFamily="18" charset="0"/>
              </a:rPr>
              <a:t>+ Nêu nguyên nhân của cuộc khởi nghĩa Bà Triệu.</a:t>
            </a:r>
            <a:br>
              <a:rPr lang="en-US" sz="2400" dirty="0">
                <a:latin typeface="Times New Roman" panose="02020603050405020304" pitchFamily="18" charset="0"/>
                <a:cs typeface="Times New Roman" panose="02020603050405020304" pitchFamily="18" charset="0"/>
              </a:rPr>
            </a:br>
            <a:r>
              <a:rPr lang="nl-NL" sz="2400" dirty="0">
                <a:latin typeface="Times New Roman" panose="02020603050405020304" pitchFamily="18" charset="0"/>
                <a:cs typeface="Times New Roman" panose="02020603050405020304" pitchFamily="18" charset="0"/>
              </a:rPr>
              <a:t>+ Trình bày những nét chính của cuộc khởi nghĩa.</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nl-NL" sz="2400" dirty="0">
                <a:latin typeface="Times New Roman" panose="02020603050405020304" pitchFamily="18" charset="0"/>
                <a:cs typeface="Times New Roman" panose="02020603050405020304" pitchFamily="18" charset="0"/>
              </a:rPr>
              <a:t>Ý nghĩa của cuộc khởi nghĩa Bà Triệu.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2706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834" y="781878"/>
            <a:ext cx="9144000" cy="1605722"/>
          </a:xfrm>
        </p:spPr>
        <p:txBody>
          <a:bodyPr>
            <a:normAutofit fontScale="90000"/>
          </a:bodyPr>
          <a:lstStyle/>
          <a:p>
            <a:pPr algn="l"/>
            <a:r>
              <a:rPr lang="nl-NL" sz="3200" dirty="0">
                <a:latin typeface="Times New Roman" panose="02020603050405020304" pitchFamily="18" charset="0"/>
                <a:cs typeface="Times New Roman" panose="02020603050405020304" pitchFamily="18" charset="0"/>
              </a:rPr>
              <a:t>*Làm việc cá nhân vào phiếu học tập:</a:t>
            </a:r>
            <a:br>
              <a:rPr lang="nl-NL" sz="3200" dirty="0">
                <a:latin typeface="Times New Roman" panose="02020603050405020304" pitchFamily="18" charset="0"/>
                <a:cs typeface="Times New Roman" panose="02020603050405020304" pitchFamily="18" charset="0"/>
              </a:rPr>
            </a:br>
            <a:r>
              <a:rPr lang="nl-NL" sz="3200" dirty="0">
                <a:latin typeface="Times New Roman" panose="02020603050405020304" pitchFamily="18" charset="0"/>
                <a:cs typeface="Times New Roman" panose="02020603050405020304" pitchFamily="18" charset="0"/>
              </a:rPr>
              <a:t>+ Nêu nguyên nhân của cuộc khởi nghĩa Bà Triệu.</a:t>
            </a:r>
            <a:br>
              <a:rPr lang="en-US" sz="3200" dirty="0">
                <a:latin typeface="Times New Roman" panose="02020603050405020304" pitchFamily="18" charset="0"/>
                <a:cs typeface="Times New Roman" panose="02020603050405020304" pitchFamily="18" charset="0"/>
              </a:rPr>
            </a:br>
            <a:r>
              <a:rPr lang="nl-NL" sz="3200" dirty="0">
                <a:latin typeface="Times New Roman" panose="02020603050405020304" pitchFamily="18" charset="0"/>
                <a:cs typeface="Times New Roman" panose="02020603050405020304" pitchFamily="18" charset="0"/>
              </a:rPr>
              <a:t>+ Trình bày những nét chính của cuộc khởi nghĩa.</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nl-NL" sz="3100" dirty="0">
                <a:latin typeface="Times New Roman" panose="02020603050405020304" pitchFamily="18" charset="0"/>
                <a:cs typeface="Times New Roman" panose="02020603050405020304" pitchFamily="18" charset="0"/>
              </a:rPr>
              <a:t>Ý nghĩa của cuộc khởi nghĩa Bà Triệu. </a:t>
            </a:r>
            <a:endParaRPr lang="en-US" sz="3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810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Rectangle 4"/>
          <p:cNvSpPr/>
          <p:nvPr/>
        </p:nvSpPr>
        <p:spPr>
          <a:xfrm>
            <a:off x="121920" y="214677"/>
            <a:ext cx="10119360" cy="4524315"/>
          </a:xfrm>
          <a:prstGeom prst="rect">
            <a:avLst/>
          </a:prstGeom>
        </p:spPr>
        <p:txBody>
          <a:bodyPr wrap="square">
            <a:spAutoFit/>
          </a:bodyPr>
          <a:lstStyle/>
          <a:p>
            <a:pPr algn="just">
              <a:lnSpc>
                <a:spcPts val="1700"/>
              </a:lnSpc>
              <a:spcBef>
                <a:spcPts val="700"/>
              </a:spcBef>
              <a:spcAft>
                <a:spcPts val="700"/>
              </a:spcAft>
            </a:pPr>
            <a:r>
              <a:rPr lang="nl-NL" sz="2000" dirty="0">
                <a:latin typeface="Times New Roman" panose="02020603050405020304" pitchFamily="18" charset="0"/>
                <a:ea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rPr>
              <a:t>Nguyên nhân </a:t>
            </a:r>
            <a:endParaRPr lang="en-US" sz="2800" dirty="0">
              <a:effectLst/>
              <a:latin typeface="Times New Roman" panose="02020603050405020304" pitchFamily="18" charset="0"/>
              <a:ea typeface="Times New Roman" panose="02020603050405020304" pitchFamily="18" charset="0"/>
            </a:endParaRPr>
          </a:p>
          <a:p>
            <a:pPr algn="just">
              <a:lnSpc>
                <a:spcPts val="1700"/>
              </a:lnSpc>
              <a:spcBef>
                <a:spcPts val="700"/>
              </a:spcBef>
              <a:spcAft>
                <a:spcPts val="700"/>
              </a:spcAft>
            </a:pPr>
            <a:r>
              <a:rPr lang="nl-NL" sz="2800" dirty="0">
                <a:latin typeface="Times New Roman" panose="02020603050405020304" pitchFamily="18" charset="0"/>
                <a:ea typeface="Times New Roman" panose="02020603050405020304" pitchFamily="18" charset="0"/>
              </a:rPr>
              <a:t>+ Dưới ách thống trị tàn bạo của nhà Ngô, năm 248, tại vùng Cửu</a:t>
            </a:r>
          </a:p>
          <a:p>
            <a:pPr algn="just">
              <a:lnSpc>
                <a:spcPts val="1700"/>
              </a:lnSpc>
              <a:spcBef>
                <a:spcPts val="700"/>
              </a:spcBef>
              <a:spcAft>
                <a:spcPts val="700"/>
              </a:spcAft>
            </a:pPr>
            <a:r>
              <a:rPr lang="nl-NL" sz="2800" dirty="0">
                <a:latin typeface="Times New Roman" panose="02020603050405020304" pitchFamily="18" charset="0"/>
                <a:ea typeface="Times New Roman" panose="02020603050405020304" pitchFamily="18" charset="0"/>
              </a:rPr>
              <a:t> Chân (Thanh Hoá), Bà Triệu phất cờ khởi nghĩa.</a:t>
            </a:r>
            <a:endParaRPr lang="en-US" sz="2800" dirty="0">
              <a:effectLst/>
              <a:latin typeface="Times New Roman" panose="02020603050405020304" pitchFamily="18" charset="0"/>
              <a:ea typeface="Times New Roman" panose="02020603050405020304" pitchFamily="18" charset="0"/>
            </a:endParaRPr>
          </a:p>
          <a:p>
            <a:pPr marL="457200" indent="-457200" algn="just">
              <a:buFontTx/>
              <a:buChar char="-"/>
            </a:pPr>
            <a:r>
              <a:rPr lang="nl-NL" sz="2800" dirty="0">
                <a:latin typeface="Times New Roman" panose="02020603050405020304" pitchFamily="18" charset="0"/>
                <a:ea typeface="Times New Roman" panose="02020603050405020304" pitchFamily="18" charset="0"/>
              </a:rPr>
              <a:t>Diến biến</a:t>
            </a:r>
          </a:p>
          <a:p>
            <a:pPr algn="just"/>
            <a:r>
              <a:rPr lang="nl-NL" sz="2800" dirty="0">
                <a:latin typeface="Times New Roman" panose="02020603050405020304" pitchFamily="18" charset="0"/>
                <a:ea typeface="Times New Roman" panose="02020603050405020304" pitchFamily="18" charset="0"/>
              </a:rPr>
              <a:t>+ Năm 248 từ căn cứ núi Nưa nghĩa quân đánh phá các thành ấp của bọn quan lại đô hộ ở Cửu Chân rồi từ đó đánh ra khắp Giao Châu.</a:t>
            </a:r>
            <a:endParaRPr lang="en-US" sz="2800" dirty="0">
              <a:latin typeface="Times New Roman" panose="02020603050405020304" pitchFamily="18" charset="0"/>
              <a:ea typeface="Times New Roman" panose="02020603050405020304" pitchFamily="18" charset="0"/>
            </a:endParaRPr>
          </a:p>
          <a:p>
            <a:pPr algn="just"/>
            <a:r>
              <a:rPr lang="nl-NL" sz="2800" dirty="0">
                <a:latin typeface="Times New Roman" panose="02020603050405020304" pitchFamily="18" charset="0"/>
                <a:ea typeface="Times New Roman" panose="02020603050405020304" pitchFamily="18" charset="0"/>
              </a:rPr>
              <a:t>+ Nhà Ngô lo sợ, vội cử quân sang đàn áp. Dù chiến đấu anh dũng</a:t>
            </a:r>
          </a:p>
          <a:p>
            <a:pPr algn="just"/>
            <a:r>
              <a:rPr lang="nl-NL" sz="2800" dirty="0">
                <a:latin typeface="Times New Roman" panose="02020603050405020304" pitchFamily="18" charset="0"/>
                <a:ea typeface="Times New Roman" panose="02020603050405020304" pitchFamily="18" charset="0"/>
              </a:rPr>
              <a:t> nhưng do lực lượng quá chênh lệch, nghĩa quân bị tiêu diệt. Bà Triệu</a:t>
            </a:r>
          </a:p>
          <a:p>
            <a:pPr algn="just"/>
            <a:r>
              <a:rPr lang="nl-NL" sz="2800" dirty="0">
                <a:latin typeface="Times New Roman" panose="02020603050405020304" pitchFamily="18" charset="0"/>
                <a:ea typeface="Times New Roman" panose="02020603050405020304" pitchFamily="18" charset="0"/>
              </a:rPr>
              <a:t> hi sinh trên núi Tùng (Phú Điền, Hậu Lộc, Thanh Hoá).</a:t>
            </a:r>
            <a:endParaRPr lang="en-US" sz="2800" dirty="0">
              <a:latin typeface="Times New Roman" panose="02020603050405020304" pitchFamily="18" charset="0"/>
              <a:ea typeface="Times New Roman" panose="02020603050405020304" pitchFamily="18" charset="0"/>
            </a:endParaRPr>
          </a:p>
          <a:p>
            <a:pPr algn="just">
              <a:lnSpc>
                <a:spcPts val="1800"/>
              </a:lnSpc>
              <a:spcBef>
                <a:spcPts val="800"/>
              </a:spcBef>
              <a:spcAft>
                <a:spcPts val="800"/>
              </a:spcAft>
            </a:pPr>
            <a:endParaRPr lang="en-US" sz="2800" dirty="0">
              <a:effectLst/>
              <a:latin typeface="Times New Roman" panose="02020603050405020304" pitchFamily="18" charset="0"/>
              <a:ea typeface="Times New Roman" panose="02020603050405020304" pitchFamily="18" charset="0"/>
            </a:endParaRPr>
          </a:p>
          <a:p>
            <a:pPr algn="just">
              <a:lnSpc>
                <a:spcPts val="1700"/>
              </a:lnSpc>
              <a:spcBef>
                <a:spcPts val="700"/>
              </a:spcBef>
              <a:spcAft>
                <a:spcPts val="700"/>
              </a:spcAft>
            </a:pPr>
            <a:r>
              <a:rPr lang="nl-NL"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83C44250-8A42-4511-A3BF-CDDDD10FC96A}"/>
              </a:ext>
            </a:extLst>
          </p:cNvPr>
          <p:cNvSpPr/>
          <p:nvPr/>
        </p:nvSpPr>
        <p:spPr>
          <a:xfrm>
            <a:off x="622852" y="4307338"/>
            <a:ext cx="6096000" cy="1754326"/>
          </a:xfrm>
          <a:prstGeom prst="rect">
            <a:avLst/>
          </a:prstGeom>
        </p:spPr>
        <p:txBody>
          <a:bodyPr>
            <a:spAutoFit/>
          </a:bodyPr>
          <a:lstStyle/>
          <a:p>
            <a:r>
              <a:rPr lang="en-US" dirty="0" err="1">
                <a:latin typeface="Arial" panose="020B0604020202020204" pitchFamily="34" charset="0"/>
              </a:rPr>
              <a:t>Cuộc</a:t>
            </a:r>
            <a:r>
              <a:rPr lang="en-US" dirty="0">
                <a:latin typeface="Arial" panose="020B0604020202020204" pitchFamily="34" charset="0"/>
              </a:rPr>
              <a:t> </a:t>
            </a:r>
            <a:r>
              <a:rPr lang="en-US" dirty="0" err="1">
                <a:latin typeface="Arial" panose="020B0604020202020204" pitchFamily="34" charset="0"/>
              </a:rPr>
              <a:t>khởi</a:t>
            </a:r>
            <a:r>
              <a:rPr lang="en-US" dirty="0">
                <a:latin typeface="Arial" panose="020B0604020202020204" pitchFamily="34" charset="0"/>
              </a:rPr>
              <a:t> </a:t>
            </a:r>
            <a:r>
              <a:rPr lang="en-US" dirty="0" err="1">
                <a:latin typeface="Arial" panose="020B0604020202020204" pitchFamily="34" charset="0"/>
              </a:rPr>
              <a:t>nghĩa</a:t>
            </a:r>
            <a:r>
              <a:rPr lang="en-US" dirty="0">
                <a:latin typeface="Arial" panose="020B0604020202020204" pitchFamily="34" charset="0"/>
              </a:rPr>
              <a:t> </a:t>
            </a:r>
            <a:r>
              <a:rPr lang="en-US" dirty="0" err="1">
                <a:latin typeface="Arial" panose="020B0604020202020204" pitchFamily="34" charset="0"/>
              </a:rPr>
              <a:t>Bà</a:t>
            </a:r>
            <a:r>
              <a:rPr lang="en-US" dirty="0">
                <a:latin typeface="Arial" panose="020B0604020202020204" pitchFamily="34" charset="0"/>
              </a:rPr>
              <a:t> </a:t>
            </a:r>
            <a:r>
              <a:rPr lang="en-US" dirty="0" err="1">
                <a:latin typeface="Arial" panose="020B0604020202020204" pitchFamily="34" charset="0"/>
              </a:rPr>
              <a:t>Triệu</a:t>
            </a:r>
            <a:r>
              <a:rPr lang="en-US" dirty="0">
                <a:latin typeface="Arial" panose="020B0604020202020204" pitchFamily="34" charset="0"/>
              </a:rPr>
              <a:t> </a:t>
            </a:r>
            <a:r>
              <a:rPr lang="en-US" dirty="0" err="1">
                <a:latin typeface="Arial" panose="020B0604020202020204" pitchFamily="34" charset="0"/>
              </a:rPr>
              <a:t>có</a:t>
            </a:r>
            <a:r>
              <a:rPr lang="en-US" dirty="0">
                <a:latin typeface="Arial" panose="020B0604020202020204" pitchFamily="34" charset="0"/>
              </a:rPr>
              <a:t> </a:t>
            </a:r>
            <a:r>
              <a:rPr lang="en-US" dirty="0" err="1">
                <a:latin typeface="Arial" panose="020B0604020202020204" pitchFamily="34" charset="0"/>
              </a:rPr>
              <a:t>một</a:t>
            </a:r>
            <a:r>
              <a:rPr lang="en-US" dirty="0">
                <a:latin typeface="Arial" panose="020B0604020202020204" pitchFamily="34" charset="0"/>
              </a:rPr>
              <a:t> ý </a:t>
            </a:r>
            <a:r>
              <a:rPr lang="en-US" dirty="0" err="1">
                <a:latin typeface="Arial" panose="020B0604020202020204" pitchFamily="34" charset="0"/>
              </a:rPr>
              <a:t>nghĩa</a:t>
            </a:r>
            <a:r>
              <a:rPr lang="en-US" dirty="0">
                <a:latin typeface="Arial" panose="020B0604020202020204" pitchFamily="34" charset="0"/>
              </a:rPr>
              <a:t> </a:t>
            </a:r>
            <a:r>
              <a:rPr lang="en-US" dirty="0" err="1">
                <a:latin typeface="Arial" panose="020B0604020202020204" pitchFamily="34" charset="0"/>
              </a:rPr>
              <a:t>lịch</a:t>
            </a:r>
            <a:r>
              <a:rPr lang="en-US" dirty="0">
                <a:latin typeface="Arial" panose="020B0604020202020204" pitchFamily="34" charset="0"/>
              </a:rPr>
              <a:t> </a:t>
            </a:r>
            <a:r>
              <a:rPr lang="en-US" dirty="0" err="1">
                <a:latin typeface="Arial" panose="020B0604020202020204" pitchFamily="34" charset="0"/>
              </a:rPr>
              <a:t>sử</a:t>
            </a:r>
            <a:r>
              <a:rPr lang="en-US" dirty="0">
                <a:latin typeface="Arial" panose="020B0604020202020204" pitchFamily="34" charset="0"/>
              </a:rPr>
              <a:t> </a:t>
            </a:r>
            <a:r>
              <a:rPr lang="en-US" dirty="0" err="1">
                <a:latin typeface="Arial" panose="020B0604020202020204" pitchFamily="34" charset="0"/>
              </a:rPr>
              <a:t>vô</a:t>
            </a:r>
            <a:r>
              <a:rPr lang="en-US" dirty="0">
                <a:latin typeface="Arial" panose="020B0604020202020204" pitchFamily="34" charset="0"/>
              </a:rPr>
              <a:t> </a:t>
            </a:r>
            <a:r>
              <a:rPr lang="en-US" dirty="0" err="1">
                <a:latin typeface="Arial" panose="020B0604020202020204" pitchFamily="34" charset="0"/>
              </a:rPr>
              <a:t>cùng</a:t>
            </a:r>
            <a:r>
              <a:rPr lang="en-US" dirty="0">
                <a:latin typeface="Arial" panose="020B0604020202020204" pitchFamily="34" charset="0"/>
              </a:rPr>
              <a:t> to </a:t>
            </a:r>
            <a:r>
              <a:rPr lang="en-US" dirty="0" err="1">
                <a:latin typeface="Arial" panose="020B0604020202020204" pitchFamily="34" charset="0"/>
              </a:rPr>
              <a:t>lớn</a:t>
            </a:r>
            <a:r>
              <a:rPr lang="en-US" dirty="0" err="1"/>
              <a:t>Đây</a:t>
            </a:r>
            <a:r>
              <a:rPr lang="en-US" dirty="0"/>
              <a:t> </a:t>
            </a:r>
            <a:r>
              <a:rPr lang="en-US" dirty="0" err="1"/>
              <a:t>là</a:t>
            </a:r>
            <a:r>
              <a:rPr lang="en-US" dirty="0"/>
              <a:t> </a:t>
            </a:r>
            <a:r>
              <a:rPr lang="en-US" dirty="0" err="1"/>
              <a:t>một</a:t>
            </a:r>
            <a:r>
              <a:rPr lang="en-US" dirty="0"/>
              <a:t> </a:t>
            </a:r>
            <a:r>
              <a:rPr lang="en-US" dirty="0" err="1"/>
              <a:t>trong</a:t>
            </a:r>
            <a:r>
              <a:rPr lang="en-US" dirty="0"/>
              <a:t> </a:t>
            </a:r>
            <a:r>
              <a:rPr lang="en-US" dirty="0" err="1"/>
              <a:t>những</a:t>
            </a:r>
            <a:r>
              <a:rPr lang="en-US" dirty="0"/>
              <a:t> </a:t>
            </a:r>
            <a:r>
              <a:rPr lang="en-US" dirty="0" err="1"/>
              <a:t>cuộc</a:t>
            </a:r>
            <a:r>
              <a:rPr lang="en-US" dirty="0"/>
              <a:t> </a:t>
            </a:r>
            <a:r>
              <a:rPr lang="en-US" dirty="0" err="1"/>
              <a:t>nổi</a:t>
            </a:r>
            <a:r>
              <a:rPr lang="en-US" dirty="0"/>
              <a:t> </a:t>
            </a:r>
            <a:r>
              <a:rPr lang="en-US" dirty="0" err="1"/>
              <a:t>dậy</a:t>
            </a:r>
            <a:r>
              <a:rPr lang="en-US" dirty="0"/>
              <a:t> </a:t>
            </a:r>
            <a:r>
              <a:rPr lang="en-US" dirty="0" err="1"/>
              <a:t>tiêu</a:t>
            </a:r>
            <a:r>
              <a:rPr lang="en-US" dirty="0"/>
              <a:t> </a:t>
            </a:r>
            <a:r>
              <a:rPr lang="en-US" dirty="0" err="1"/>
              <a:t>biểu</a:t>
            </a:r>
            <a:r>
              <a:rPr lang="en-US" dirty="0"/>
              <a:t>, </a:t>
            </a:r>
            <a:r>
              <a:rPr lang="en-US" dirty="0" err="1"/>
              <a:t>mạnh</a:t>
            </a:r>
            <a:r>
              <a:rPr lang="en-US" dirty="0"/>
              <a:t> </a:t>
            </a:r>
            <a:r>
              <a:rPr lang="en-US" dirty="0" err="1"/>
              <a:t>mẽ</a:t>
            </a:r>
            <a:r>
              <a:rPr lang="en-US" dirty="0"/>
              <a:t> </a:t>
            </a:r>
            <a:r>
              <a:rPr lang="en-US" dirty="0" err="1"/>
              <a:t>và</a:t>
            </a:r>
            <a:r>
              <a:rPr lang="en-US" dirty="0"/>
              <a:t> </a:t>
            </a:r>
            <a:r>
              <a:rPr lang="en-US" dirty="0" err="1"/>
              <a:t>rộng</a:t>
            </a:r>
            <a:r>
              <a:rPr lang="en-US" dirty="0"/>
              <a:t> </a:t>
            </a:r>
            <a:r>
              <a:rPr lang="en-US" dirty="0" err="1"/>
              <a:t>lớn</a:t>
            </a:r>
            <a:r>
              <a:rPr lang="en-US" dirty="0"/>
              <a:t> </a:t>
            </a:r>
            <a:r>
              <a:rPr lang="en-US" dirty="0" err="1"/>
              <a:t>nhất</a:t>
            </a:r>
            <a:r>
              <a:rPr lang="en-US" dirty="0"/>
              <a:t>. </a:t>
            </a:r>
            <a:r>
              <a:rPr lang="en-US" dirty="0" err="1"/>
              <a:t>Cuộc</a:t>
            </a:r>
            <a:r>
              <a:rPr lang="en-US" dirty="0"/>
              <a:t> </a:t>
            </a:r>
            <a:r>
              <a:rPr lang="en-US" dirty="0" err="1"/>
              <a:t>khởi</a:t>
            </a:r>
            <a:r>
              <a:rPr lang="en-US" dirty="0"/>
              <a:t> </a:t>
            </a:r>
            <a:r>
              <a:rPr lang="en-US" dirty="0" err="1"/>
              <a:t>nghĩa</a:t>
            </a:r>
            <a:r>
              <a:rPr lang="en-US" dirty="0"/>
              <a:t> </a:t>
            </a:r>
            <a:r>
              <a:rPr lang="en-US" dirty="0" err="1"/>
              <a:t>này</a:t>
            </a:r>
            <a:r>
              <a:rPr lang="en-US" dirty="0"/>
              <a:t> </a:t>
            </a:r>
            <a:r>
              <a:rPr lang="en-US" dirty="0" err="1"/>
              <a:t>là</a:t>
            </a:r>
            <a:r>
              <a:rPr lang="en-US" dirty="0"/>
              <a:t> </a:t>
            </a:r>
            <a:r>
              <a:rPr lang="en-US" dirty="0" err="1"/>
              <a:t>đỉnh</a:t>
            </a:r>
            <a:r>
              <a:rPr lang="en-US" dirty="0"/>
              <a:t> </a:t>
            </a:r>
            <a:r>
              <a:rPr lang="en-US" dirty="0" err="1"/>
              <a:t>cao</a:t>
            </a:r>
            <a:r>
              <a:rPr lang="en-US" dirty="0"/>
              <a:t> </a:t>
            </a:r>
            <a:r>
              <a:rPr lang="en-US" dirty="0" err="1"/>
              <a:t>của</a:t>
            </a:r>
            <a:r>
              <a:rPr lang="en-US" dirty="0"/>
              <a:t> </a:t>
            </a:r>
            <a:r>
              <a:rPr lang="en-US" dirty="0" err="1"/>
              <a:t>phong</a:t>
            </a:r>
            <a:r>
              <a:rPr lang="en-US" dirty="0"/>
              <a:t> </a:t>
            </a:r>
            <a:r>
              <a:rPr lang="en-US" dirty="0" err="1"/>
              <a:t>trào</a:t>
            </a:r>
            <a:r>
              <a:rPr lang="en-US" dirty="0"/>
              <a:t> </a:t>
            </a:r>
            <a:r>
              <a:rPr lang="en-US" dirty="0" err="1"/>
              <a:t>nhân</a:t>
            </a:r>
            <a:r>
              <a:rPr lang="en-US" dirty="0"/>
              <a:t> </a:t>
            </a:r>
            <a:r>
              <a:rPr lang="en-US" dirty="0" err="1"/>
              <a:t>dân</a:t>
            </a:r>
            <a:r>
              <a:rPr lang="en-US" dirty="0"/>
              <a:t> </a:t>
            </a:r>
            <a:r>
              <a:rPr lang="en-US" dirty="0" err="1"/>
              <a:t>thế</a:t>
            </a:r>
            <a:r>
              <a:rPr lang="en-US" dirty="0"/>
              <a:t> </a:t>
            </a:r>
            <a:r>
              <a:rPr lang="en-US" dirty="0" err="1"/>
              <a:t>kỷ</a:t>
            </a:r>
            <a:r>
              <a:rPr lang="en-US" dirty="0"/>
              <a:t> II – II</a:t>
            </a:r>
            <a:r>
              <a:rPr lang="vi-VN" dirty="0"/>
              <a:t>để lại những bài học lịch sử về việc tổ chức lực lượng, về phương thức đấu tranh chống giặc ngoại xâm.</a:t>
            </a:r>
            <a:endParaRPr lang="en-US" dirty="0"/>
          </a:p>
        </p:txBody>
      </p:sp>
    </p:spTree>
    <p:extLst>
      <p:ext uri="{BB962C8B-B14F-4D97-AF65-F5344CB8AC3E}">
        <p14:creationId xmlns:p14="http://schemas.microsoft.com/office/powerpoint/2010/main" val="3215409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91440"/>
            <a:ext cx="12191999" cy="6766559"/>
          </a:xfrm>
          <a:prstGeom prst="rect">
            <a:avLst/>
          </a:prstGeom>
        </p:spPr>
      </p:pic>
    </p:spTree>
    <p:extLst>
      <p:ext uri="{BB962C8B-B14F-4D97-AF65-F5344CB8AC3E}">
        <p14:creationId xmlns:p14="http://schemas.microsoft.com/office/powerpoint/2010/main" val="51058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152"/>
            <a:ext cx="11938715" cy="3400022"/>
          </a:xfrm>
        </p:spPr>
        <p:txBody>
          <a:bodyPr>
            <a:normAutofit/>
          </a:bodyPr>
          <a:lstStyle/>
          <a:p>
            <a:r>
              <a:rPr lang="vi-VN" sz="3200" dirty="0">
                <a:solidFill>
                  <a:srgbClr val="FF0000"/>
                </a:solidFill>
              </a:rPr>
              <a:t>3. Khởi nghĩa Lý Bí và sự thành lập nước Vạn Xu</a:t>
            </a:r>
            <a:r>
              <a:rPr lang="en-US" sz="3200" dirty="0" err="1">
                <a:solidFill>
                  <a:srgbClr val="FF0000"/>
                </a:solidFill>
              </a:rPr>
              <a:t>ân</a:t>
            </a:r>
            <a:br>
              <a:rPr lang="en-US" sz="3200" dirty="0">
                <a:solidFill>
                  <a:srgbClr val="FF0000"/>
                </a:solidFill>
              </a:rPr>
            </a:br>
            <a:br>
              <a:rPr lang="en-US" sz="3200" dirty="0">
                <a:solidFill>
                  <a:srgbClr val="FF0000"/>
                </a:solidFill>
              </a:rPr>
            </a:br>
            <a:r>
              <a:rPr lang="en-US" sz="3200" b="1" dirty="0" err="1">
                <a:solidFill>
                  <a:srgbClr val="FF0000"/>
                </a:solidFill>
                <a:latin typeface="Times New Roman" panose="02020603050405020304" pitchFamily="18" charset="0"/>
                <a:cs typeface="Times New Roman" panose="02020603050405020304" pitchFamily="18" charset="0"/>
              </a:rPr>
              <a:t>Lý</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quê</a:t>
            </a:r>
            <a:r>
              <a:rPr lang="en-US" sz="32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gốc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ởThôn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Cổ</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huyệnPhổ</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khởi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nghiệp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gây</a:t>
            </a:r>
            <a:r>
              <a:rPr lang="en-US"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dựng cơ đồ tại đình Giang Xá, huyện Hoài Đức (Hà Nội) và mất tại xã Văn Lương, huyện Tam Nông (Phú Thọ). Vì vậy, năm 2013, các huyện Phổ Yên, Hoài Đức và Tam Nông đã tiến hành Lễ kết nghĩa tại Lễ kỉ niệm 1510 năm ngày sinh của vua Lý Nam</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Đế</a:t>
            </a:r>
            <a:r>
              <a:rPr lang="en-US" sz="2800" b="1" dirty="0">
                <a:latin typeface="Times New Roman" panose="02020603050405020304" pitchFamily="18" charset="0"/>
                <a:cs typeface="Times New Roman" panose="02020603050405020304" pitchFamily="18" charset="0"/>
              </a:rPr>
              <a:t>.</a:t>
            </a:r>
            <a:br>
              <a:rPr lang="en-US" sz="2800" b="1" dirty="0"/>
            </a:br>
            <a:endParaRPr lang="en-US" sz="3200" dirty="0">
              <a:solidFill>
                <a:srgbClr val="FF0000"/>
              </a:solidFill>
            </a:endParaRPr>
          </a:p>
        </p:txBody>
      </p:sp>
      <p:pic>
        <p:nvPicPr>
          <p:cNvPr id="3" name="Picture 2"/>
          <p:cNvPicPr>
            <a:picLocks noChangeAspect="1"/>
          </p:cNvPicPr>
          <p:nvPr/>
        </p:nvPicPr>
        <p:blipFill>
          <a:blip r:embed="rId2"/>
          <a:stretch>
            <a:fillRect/>
          </a:stretch>
        </p:blipFill>
        <p:spPr>
          <a:xfrm>
            <a:off x="4803820" y="2955234"/>
            <a:ext cx="7388180" cy="3902765"/>
          </a:xfrm>
          <a:prstGeom prst="rect">
            <a:avLst/>
          </a:prstGeom>
        </p:spPr>
      </p:pic>
      <p:sp>
        <p:nvSpPr>
          <p:cNvPr id="4" name="Rectangle 3"/>
          <p:cNvSpPr/>
          <p:nvPr/>
        </p:nvSpPr>
        <p:spPr>
          <a:xfrm>
            <a:off x="0" y="3048260"/>
            <a:ext cx="3479286" cy="954107"/>
          </a:xfrm>
          <a:prstGeom prst="rect">
            <a:avLst/>
          </a:prstGeom>
        </p:spPr>
        <p:txBody>
          <a:bodyPr wrap="none">
            <a:spAutoFit/>
          </a:bodyPr>
          <a:lstStyle/>
          <a:p>
            <a:r>
              <a:rPr lang="en-US" sz="2800" dirty="0" err="1"/>
              <a:t>Nguyên</a:t>
            </a:r>
            <a:r>
              <a:rPr lang="en-US" sz="2800" dirty="0"/>
              <a:t> </a:t>
            </a:r>
            <a:r>
              <a:rPr lang="en-US" sz="2800" dirty="0" err="1"/>
              <a:t>nhân</a:t>
            </a:r>
            <a:r>
              <a:rPr lang="en-US" sz="2800" dirty="0"/>
              <a:t> </a:t>
            </a:r>
            <a:r>
              <a:rPr lang="en-US" sz="2800" dirty="0" err="1"/>
              <a:t>của</a:t>
            </a:r>
            <a:r>
              <a:rPr lang="en-US" sz="2800" dirty="0"/>
              <a:t> </a:t>
            </a:r>
            <a:r>
              <a:rPr lang="en-US" sz="2800" dirty="0" err="1"/>
              <a:t>cuộc</a:t>
            </a:r>
            <a:endParaRPr lang="en-US" sz="2800" dirty="0"/>
          </a:p>
          <a:p>
            <a:r>
              <a:rPr lang="en-US" sz="2800" dirty="0"/>
              <a:t> </a:t>
            </a:r>
            <a:r>
              <a:rPr lang="en-US" sz="2800" dirty="0" err="1"/>
              <a:t>khởi</a:t>
            </a:r>
            <a:r>
              <a:rPr lang="en-US" sz="2800" dirty="0"/>
              <a:t> </a:t>
            </a:r>
            <a:r>
              <a:rPr lang="en-US" sz="2800" dirty="0" err="1"/>
              <a:t>nghĩa</a:t>
            </a:r>
            <a:r>
              <a:rPr lang="en-US" sz="2800" dirty="0"/>
              <a:t> </a:t>
            </a:r>
            <a:r>
              <a:rPr lang="en-US" sz="2800" dirty="0" err="1"/>
              <a:t>Lý</a:t>
            </a:r>
            <a:r>
              <a:rPr lang="en-US" sz="2800" dirty="0"/>
              <a:t> </a:t>
            </a:r>
            <a:r>
              <a:rPr lang="en-US" sz="2800" dirty="0" err="1"/>
              <a:t>Bí</a:t>
            </a:r>
            <a:endParaRPr lang="en-US" sz="2800" dirty="0"/>
          </a:p>
        </p:txBody>
      </p:sp>
    </p:spTree>
    <p:extLst>
      <p:ext uri="{BB962C8B-B14F-4D97-AF65-F5344CB8AC3E}">
        <p14:creationId xmlns:p14="http://schemas.microsoft.com/office/powerpoint/2010/main" val="162214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152"/>
            <a:ext cx="12192000" cy="6948151"/>
          </a:xfrm>
          <a:prstGeom prst="rect">
            <a:avLst/>
          </a:prstGeom>
        </p:spPr>
      </p:pic>
      <p:sp>
        <p:nvSpPr>
          <p:cNvPr id="4" name="Rectangle 3"/>
          <p:cNvSpPr/>
          <p:nvPr/>
        </p:nvSpPr>
        <p:spPr>
          <a:xfrm>
            <a:off x="2678806" y="658573"/>
            <a:ext cx="9131381" cy="3108543"/>
          </a:xfrm>
          <a:prstGeom prst="rect">
            <a:avLst/>
          </a:prstGeom>
        </p:spPr>
        <p:txBody>
          <a:bodyPr wrap="square">
            <a:spAutoFit/>
          </a:bodyPr>
          <a:lstStyle/>
          <a:p>
            <a:endParaRPr lang="en-US" sz="2800" dirty="0">
              <a:solidFill>
                <a:srgbClr val="FF0000"/>
              </a:solidFill>
            </a:endParaRPr>
          </a:p>
          <a:p>
            <a:r>
              <a:rPr lang="en-US" sz="2800" dirty="0">
                <a:solidFill>
                  <a:srgbClr val="FF0000"/>
                </a:solidFill>
              </a:rPr>
              <a:t>HOẠT ĐỘNG NHÓM</a:t>
            </a:r>
          </a:p>
          <a:p>
            <a:r>
              <a:rPr lang="en-US" sz="2800" dirty="0"/>
              <a:t>*</a:t>
            </a:r>
            <a:r>
              <a:rPr lang="en-US" sz="2800" dirty="0" err="1"/>
              <a:t>Quan</a:t>
            </a:r>
            <a:r>
              <a:rPr lang="en-US" sz="2800" dirty="0"/>
              <a:t> </a:t>
            </a:r>
            <a:r>
              <a:rPr lang="en-US" sz="2800" dirty="0" err="1"/>
              <a:t>sát</a:t>
            </a:r>
            <a:r>
              <a:rPr lang="en-US" sz="2800" dirty="0"/>
              <a:t>: H</a:t>
            </a:r>
            <a:r>
              <a:rPr lang="vi-VN" sz="2800" dirty="0"/>
              <a:t>ình 5 (SGK) để trình bày </a:t>
            </a:r>
            <a:endParaRPr lang="en-US" sz="2800" dirty="0"/>
          </a:p>
          <a:p>
            <a:pPr marL="457200" indent="-457200">
              <a:buFontTx/>
              <a:buChar char="-"/>
            </a:pPr>
            <a:r>
              <a:rPr lang="en-US" sz="2800" dirty="0" err="1"/>
              <a:t>Nhóm</a:t>
            </a:r>
            <a:r>
              <a:rPr lang="en-US" sz="2800" dirty="0"/>
              <a:t> 1: </a:t>
            </a:r>
            <a:r>
              <a:rPr lang="en-US" sz="2800" dirty="0" err="1"/>
              <a:t>Nguyên</a:t>
            </a:r>
            <a:r>
              <a:rPr lang="en-US" sz="2800" dirty="0"/>
              <a:t> </a:t>
            </a:r>
            <a:r>
              <a:rPr lang="en-US" sz="2800" dirty="0" err="1"/>
              <a:t>nhân</a:t>
            </a:r>
            <a:endParaRPr lang="en-US" sz="2800" dirty="0"/>
          </a:p>
          <a:p>
            <a:pPr marL="457200" indent="-457200">
              <a:buFontTx/>
              <a:buChar char="-"/>
            </a:pPr>
            <a:r>
              <a:rPr lang="en-US" sz="2800" dirty="0" err="1"/>
              <a:t>Nhóm</a:t>
            </a:r>
            <a:r>
              <a:rPr lang="en-US" sz="2800" dirty="0"/>
              <a:t> 2: D</a:t>
            </a:r>
            <a:r>
              <a:rPr lang="vi-VN" sz="2800" dirty="0"/>
              <a:t>iễn biến chính của cuộc khởi nghĩa Lý Bí </a:t>
            </a:r>
            <a:endParaRPr lang="en-US" sz="2800" dirty="0"/>
          </a:p>
          <a:p>
            <a:r>
              <a:rPr lang="en-US" sz="2800" dirty="0"/>
              <a:t>-    </a:t>
            </a:r>
            <a:r>
              <a:rPr lang="en-US" sz="2800" dirty="0" err="1"/>
              <a:t>Nhóm</a:t>
            </a:r>
            <a:r>
              <a:rPr lang="en-US" sz="2800" dirty="0"/>
              <a:t> 3: C</a:t>
            </a:r>
            <a:r>
              <a:rPr lang="vi-VN" sz="2800" dirty="0"/>
              <a:t>ông cuộc bảo vệ nước Vạn Xuân.</a:t>
            </a:r>
            <a:endParaRPr lang="en-US" sz="2800" dirty="0"/>
          </a:p>
          <a:p>
            <a:r>
              <a:rPr lang="en-US" sz="2800" dirty="0"/>
              <a:t>-     </a:t>
            </a:r>
            <a:r>
              <a:rPr lang="en-US" sz="2800" dirty="0" err="1"/>
              <a:t>Nhóm</a:t>
            </a:r>
            <a:r>
              <a:rPr lang="en-US" sz="2800" dirty="0"/>
              <a:t> 4: </a:t>
            </a:r>
            <a:r>
              <a:rPr lang="en-US" sz="2800" dirty="0" err="1"/>
              <a:t>Kết</a:t>
            </a:r>
            <a:r>
              <a:rPr lang="en-US" sz="2800" dirty="0"/>
              <a:t> </a:t>
            </a:r>
            <a:r>
              <a:rPr lang="en-US" sz="2800" dirty="0" err="1"/>
              <a:t>quả</a:t>
            </a:r>
            <a:r>
              <a:rPr lang="en-US" sz="2800" dirty="0"/>
              <a:t> </a:t>
            </a:r>
            <a:r>
              <a:rPr lang="en-US" sz="2800" dirty="0" err="1"/>
              <a:t>và</a:t>
            </a:r>
            <a:r>
              <a:rPr lang="en-US" sz="2800" dirty="0"/>
              <a:t> ý </a:t>
            </a:r>
            <a:r>
              <a:rPr lang="en-US" sz="2800" dirty="0" err="1"/>
              <a:t>nghĩa</a:t>
            </a:r>
            <a:endParaRPr lang="en-US" sz="2800" dirty="0"/>
          </a:p>
        </p:txBody>
      </p:sp>
    </p:spTree>
    <p:extLst>
      <p:ext uri="{BB962C8B-B14F-4D97-AF65-F5344CB8AC3E}">
        <p14:creationId xmlns:p14="http://schemas.microsoft.com/office/powerpoint/2010/main" val="12143542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US"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315199"/>
          </a:xfrm>
          <a:prstGeom prst="rect">
            <a:avLst/>
          </a:prstGeom>
        </p:spPr>
      </p:pic>
      <p:sp>
        <p:nvSpPr>
          <p:cNvPr id="5" name="Rectangle 4"/>
          <p:cNvSpPr/>
          <p:nvPr/>
        </p:nvSpPr>
        <p:spPr>
          <a:xfrm>
            <a:off x="2899954" y="1724297"/>
            <a:ext cx="8046720" cy="3108543"/>
          </a:xfrm>
          <a:prstGeom prst="rect">
            <a:avLst/>
          </a:prstGeom>
        </p:spPr>
        <p:txBody>
          <a:bodyPr wrap="square">
            <a:spAutoFit/>
          </a:bodyPr>
          <a:lstStyle/>
          <a:p>
            <a:r>
              <a:rPr lang="vi-VN" sz="2800" b="0" i="0" dirty="0">
                <a:solidFill>
                  <a:srgbClr val="000000"/>
                </a:solidFill>
                <a:effectLst/>
                <a:latin typeface="Open Sans"/>
              </a:rPr>
              <a:t>Các triều đại phương Bắc đã tìm “trăm phương nghìn kế” để áp đặt ách cai trị đối với nước ta. Nhưng thực tế, theo lời “phàn nàn” của viên Thái thú người Hán: Dân xứ ấy rất khó cai trị. Đó là vì tinh thần đấu tranh liên tục, quật cường chống ách đô hộ của người Việt qua các cuộc khởi nghĩa.</a:t>
            </a:r>
            <a:endParaRPr lang="en-US" sz="2800" dirty="0"/>
          </a:p>
        </p:txBody>
      </p:sp>
    </p:spTree>
    <p:extLst>
      <p:ext uri="{BB962C8B-B14F-4D97-AF65-F5344CB8AC3E}">
        <p14:creationId xmlns:p14="http://schemas.microsoft.com/office/powerpoint/2010/main" val="2978476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4186" y="564516"/>
            <a:ext cx="11447814" cy="1815882"/>
          </a:xfrm>
          <a:prstGeom prst="rect">
            <a:avLst/>
          </a:prstGeom>
        </p:spPr>
        <p:txBody>
          <a:bodyPr wrap="square">
            <a:spAutoFit/>
          </a:bodyPr>
          <a:lstStyle/>
          <a:p>
            <a:pPr marL="342900" indent="-342900">
              <a:buAutoNum type="alphaLcPeriod"/>
            </a:pPr>
            <a:r>
              <a:rPr lang="en-US" sz="2800" b="1" dirty="0" err="1">
                <a:solidFill>
                  <a:srgbClr val="383838"/>
                </a:solidFill>
                <a:latin typeface="Times New Roman" panose="02020603050405020304" pitchFamily="18" charset="0"/>
                <a:cs typeface="Times New Roman" panose="02020603050405020304" pitchFamily="18" charset="0"/>
              </a:rPr>
              <a:t>Nguyên</a:t>
            </a:r>
            <a:r>
              <a:rPr lang="en-US" sz="2800" b="1" dirty="0">
                <a:solidFill>
                  <a:srgbClr val="383838"/>
                </a:solidFill>
                <a:latin typeface="Times New Roman" panose="02020603050405020304" pitchFamily="18" charset="0"/>
                <a:cs typeface="Times New Roman" panose="02020603050405020304" pitchFamily="18" charset="0"/>
              </a:rPr>
              <a:t> </a:t>
            </a:r>
            <a:r>
              <a:rPr lang="en-US" sz="2800" b="1" dirty="0" err="1">
                <a:solidFill>
                  <a:srgbClr val="383838"/>
                </a:solidFill>
                <a:latin typeface="Times New Roman" panose="02020603050405020304" pitchFamily="18" charset="0"/>
                <a:cs typeface="Times New Roman" panose="02020603050405020304" pitchFamily="18" charset="0"/>
              </a:rPr>
              <a:t>nhân</a:t>
            </a:r>
            <a:r>
              <a:rPr lang="en-US" sz="2800" b="1" dirty="0">
                <a:solidFill>
                  <a:srgbClr val="383838"/>
                </a:solidFill>
                <a:latin typeface="Times New Roman" panose="02020603050405020304" pitchFamily="18" charset="0"/>
                <a:cs typeface="Times New Roman" panose="02020603050405020304" pitchFamily="18" charset="0"/>
              </a:rPr>
              <a:t>: </a:t>
            </a:r>
          </a:p>
          <a:p>
            <a:pPr marL="342900" indent="-342900">
              <a:buFontTx/>
              <a:buChar char="-"/>
            </a:pPr>
            <a:r>
              <a:rPr lang="en-US" sz="2800" dirty="0">
                <a:solidFill>
                  <a:srgbClr val="383838"/>
                </a:solidFill>
                <a:latin typeface="Times New Roman" panose="02020603050405020304" pitchFamily="18" charset="0"/>
                <a:cs typeface="Times New Roman" panose="02020603050405020304" pitchFamily="18" charset="0"/>
              </a:rPr>
              <a:t>D</a:t>
            </a:r>
            <a:r>
              <a:rPr lang="vi-VN" sz="2800" dirty="0">
                <a:solidFill>
                  <a:srgbClr val="383838"/>
                </a:solidFill>
                <a:latin typeface="Times New Roman" panose="02020603050405020304" pitchFamily="18" charset="0"/>
                <a:cs typeface="Times New Roman" panose="02020603050405020304" pitchFamily="18" charset="0"/>
              </a:rPr>
              <a:t>o chính sách cai trị tàn bạo của nhà Lương với nhân dân </a:t>
            </a:r>
            <a:r>
              <a:rPr lang="vi-VN" sz="2800" dirty="0">
                <a:solidFill>
                  <a:srgbClr val="A03717"/>
                </a:solidFill>
                <a:latin typeface="Times New Roman" panose="02020603050405020304" pitchFamily="18" charset="0"/>
                <a:cs typeface="Times New Roman" panose="02020603050405020304" pitchFamily="18" charset="0"/>
                <a:hlinkClick r:id="rId2"/>
              </a:rPr>
              <a:t>Giao Châu</a:t>
            </a:r>
            <a:r>
              <a:rPr lang="vi-VN" sz="2800" dirty="0">
                <a:solidFill>
                  <a:srgbClr val="383838"/>
                </a:solidFill>
                <a:latin typeface="Times New Roman" panose="02020603050405020304" pitchFamily="18" charset="0"/>
                <a:cs typeface="Times New Roman" panose="02020603050405020304" pitchFamily="18" charset="0"/>
              </a:rPr>
              <a:t>.</a:t>
            </a:r>
            <a:endParaRPr lang="en-US" sz="2800" dirty="0">
              <a:solidFill>
                <a:srgbClr val="383838"/>
              </a:solidFill>
              <a:latin typeface="Times New Roman" panose="02020603050405020304" pitchFamily="18" charset="0"/>
              <a:cs typeface="Times New Roman" panose="02020603050405020304" pitchFamily="18" charset="0"/>
            </a:endParaRPr>
          </a:p>
          <a:p>
            <a:pPr marL="342900" indent="-342900">
              <a:buFontTx/>
              <a:buChar char="-"/>
            </a:pPr>
            <a:r>
              <a:rPr lang="vi-VN" sz="2800" dirty="0">
                <a:latin typeface="Times New Roman" panose="02020603050405020304" pitchFamily="18" charset="0"/>
                <a:cs typeface="Times New Roman" panose="02020603050405020304" pitchFamily="18" charset="0"/>
              </a:rPr>
              <a:t>Nhà Lương chia nhỏ nước ta thành các châu để dễ cai trị</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Thứ sử Tiêu Tư ở Giao Châu tăng cường bóc lột của cải của nhân dân</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8821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5" y="-12082"/>
            <a:ext cx="12295030" cy="70447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80" y="1017431"/>
            <a:ext cx="2691684" cy="363769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7633" y="1017431"/>
            <a:ext cx="3308512" cy="363769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4614" y="1017431"/>
            <a:ext cx="3183019" cy="3637696"/>
          </a:xfrm>
          <a:prstGeom prst="rect">
            <a:avLst/>
          </a:prstGeom>
        </p:spPr>
      </p:pic>
      <p:sp>
        <p:nvSpPr>
          <p:cNvPr id="9" name="Rectangle 8"/>
          <p:cNvSpPr/>
          <p:nvPr/>
        </p:nvSpPr>
        <p:spPr>
          <a:xfrm>
            <a:off x="255669" y="124476"/>
            <a:ext cx="2129109" cy="523220"/>
          </a:xfrm>
          <a:prstGeom prst="rect">
            <a:avLst/>
          </a:prstGeom>
        </p:spPr>
        <p:txBody>
          <a:bodyPr wrap="none">
            <a:spAutoFit/>
          </a:bodyPr>
          <a:lstStyle/>
          <a:p>
            <a:r>
              <a:rPr lang="en-US" sz="2800">
                <a:solidFill>
                  <a:srgbClr val="FF0000"/>
                </a:solidFill>
              </a:rPr>
              <a:t>b. D</a:t>
            </a:r>
            <a:r>
              <a:rPr lang="vi-VN" sz="2800" dirty="0">
                <a:solidFill>
                  <a:srgbClr val="FF0000"/>
                </a:solidFill>
              </a:rPr>
              <a:t>iễn biến </a:t>
            </a:r>
            <a:endParaRPr lang="en-US" sz="2800" dirty="0">
              <a:solidFill>
                <a:srgbClr val="FF0000"/>
              </a:solidFill>
            </a:endParaRPr>
          </a:p>
        </p:txBody>
      </p:sp>
      <p:sp>
        <p:nvSpPr>
          <p:cNvPr id="10" name="Rectangle 9"/>
          <p:cNvSpPr/>
          <p:nvPr/>
        </p:nvSpPr>
        <p:spPr>
          <a:xfrm>
            <a:off x="2878112" y="143948"/>
            <a:ext cx="3351943" cy="523220"/>
          </a:xfrm>
          <a:prstGeom prst="rect">
            <a:avLst/>
          </a:prstGeom>
        </p:spPr>
        <p:txBody>
          <a:bodyPr wrap="none">
            <a:spAutoFit/>
          </a:bodyPr>
          <a:lstStyle/>
          <a:p>
            <a:r>
              <a:rPr lang="en-US" sz="2800">
                <a:solidFill>
                  <a:srgbClr val="FF0000"/>
                </a:solidFill>
              </a:rPr>
              <a:t>c.C</a:t>
            </a:r>
            <a:r>
              <a:rPr lang="vi-VN" sz="2800" dirty="0">
                <a:solidFill>
                  <a:srgbClr val="FF0000"/>
                </a:solidFill>
              </a:rPr>
              <a:t>ông cuộc bảo vệ </a:t>
            </a:r>
            <a:endParaRPr lang="en-US" sz="2800" dirty="0">
              <a:solidFill>
                <a:srgbClr val="FF0000"/>
              </a:solidFill>
            </a:endParaRPr>
          </a:p>
        </p:txBody>
      </p:sp>
      <p:sp>
        <p:nvSpPr>
          <p:cNvPr id="11" name="Rectangle 10"/>
          <p:cNvSpPr/>
          <p:nvPr/>
        </p:nvSpPr>
        <p:spPr>
          <a:xfrm>
            <a:off x="6817827" y="168058"/>
            <a:ext cx="1746103" cy="523220"/>
          </a:xfrm>
          <a:prstGeom prst="rect">
            <a:avLst/>
          </a:prstGeom>
        </p:spPr>
        <p:txBody>
          <a:bodyPr wrap="square">
            <a:spAutoFit/>
          </a:bodyPr>
          <a:lstStyle/>
          <a:p>
            <a:r>
              <a:rPr lang="en-US" sz="2800">
                <a:solidFill>
                  <a:srgbClr val="FF0000"/>
                </a:solidFill>
              </a:rPr>
              <a:t>d.Kết </a:t>
            </a:r>
            <a:r>
              <a:rPr lang="en-US" sz="2800" dirty="0" err="1">
                <a:solidFill>
                  <a:srgbClr val="FF0000"/>
                </a:solidFill>
              </a:rPr>
              <a:t>quả</a:t>
            </a:r>
            <a:r>
              <a:rPr lang="en-US" sz="2800" dirty="0">
                <a:solidFill>
                  <a:srgbClr val="FF0000"/>
                </a:solidFill>
              </a:rPr>
              <a:t> </a:t>
            </a:r>
          </a:p>
        </p:txBody>
      </p:sp>
      <p:sp>
        <p:nvSpPr>
          <p:cNvPr id="12" name="Rectangle 11"/>
          <p:cNvSpPr/>
          <p:nvPr/>
        </p:nvSpPr>
        <p:spPr>
          <a:xfrm>
            <a:off x="9835660" y="117050"/>
            <a:ext cx="1477392" cy="523220"/>
          </a:xfrm>
          <a:prstGeom prst="rect">
            <a:avLst/>
          </a:prstGeom>
        </p:spPr>
        <p:txBody>
          <a:bodyPr wrap="none">
            <a:spAutoFit/>
          </a:bodyPr>
          <a:lstStyle/>
          <a:p>
            <a:r>
              <a:rPr lang="en-US" sz="2800">
                <a:solidFill>
                  <a:srgbClr val="FF0000"/>
                </a:solidFill>
              </a:rPr>
              <a:t>e.Ý </a:t>
            </a:r>
            <a:r>
              <a:rPr lang="en-US" sz="2800" dirty="0" err="1">
                <a:solidFill>
                  <a:srgbClr val="FF0000"/>
                </a:solidFill>
              </a:rPr>
              <a:t>nghĩa</a:t>
            </a:r>
            <a:endParaRPr lang="en-US" sz="2800" dirty="0">
              <a:solidFill>
                <a:srgbClr val="FF0000"/>
              </a:solidFill>
            </a:endParaRPr>
          </a:p>
        </p:txBody>
      </p:sp>
      <p:sp>
        <p:nvSpPr>
          <p:cNvPr id="15" name="Down Arrow 14"/>
          <p:cNvSpPr/>
          <p:nvPr/>
        </p:nvSpPr>
        <p:spPr>
          <a:xfrm>
            <a:off x="4214233" y="614311"/>
            <a:ext cx="194214" cy="6523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10582787" y="593090"/>
            <a:ext cx="244698" cy="6523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1216133" y="643452"/>
            <a:ext cx="208180" cy="6523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7533608" y="614311"/>
            <a:ext cx="300492" cy="6523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B65F7A-1265-4A76-BF24-7F3CEE2F2CC3}"/>
              </a:ext>
            </a:extLst>
          </p:cNvPr>
          <p:cNvSpPr/>
          <p:nvPr/>
        </p:nvSpPr>
        <p:spPr>
          <a:xfrm>
            <a:off x="9501498" y="1245326"/>
            <a:ext cx="2568083" cy="3139321"/>
          </a:xfrm>
          <a:prstGeom prst="rect">
            <a:avLst/>
          </a:prstGeom>
        </p:spPr>
        <p:txBody>
          <a:bodyPr wrap="square">
            <a:spAutoFit/>
          </a:bodyPr>
          <a:lstStyle/>
          <a:p>
            <a:r>
              <a:rPr lang="en-US" dirty="0"/>
              <a:t>     N</a:t>
            </a:r>
            <a:r>
              <a:rPr lang="vi-VN" dirty="0"/>
              <a:t>ước Vạn Xuân được thành lập, có nhà nước riêng, chế độ cai trị tự chủ, đưa đất nước thoát khỏi ách thống trị của nhà Lương.</a:t>
            </a:r>
            <a:endParaRPr lang="en-US" dirty="0"/>
          </a:p>
          <a:p>
            <a:r>
              <a:rPr lang="vi-VN" dirty="0"/>
              <a:t> </a:t>
            </a:r>
            <a:r>
              <a:rPr lang="en-US" dirty="0"/>
              <a:t>T</a:t>
            </a:r>
            <a:r>
              <a:rPr lang="vi-VN" dirty="0"/>
              <a:t>hể hiện được ý chí, lòng yêu nước và tinh thần chiến đấu của nhân dân.</a:t>
            </a:r>
            <a:endParaRPr lang="en-US" dirty="0"/>
          </a:p>
        </p:txBody>
      </p:sp>
    </p:spTree>
    <p:extLst>
      <p:ext uri="{BB962C8B-B14F-4D97-AF65-F5344CB8AC3E}">
        <p14:creationId xmlns:p14="http://schemas.microsoft.com/office/powerpoint/2010/main" val="52153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8" name="Picture 4" descr="Vua Lý Nam Đế (503-548) người mở đầu Triều Tiền L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10" y="0"/>
            <a:ext cx="619896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6233375" y="1"/>
            <a:ext cx="5958625" cy="6858000"/>
          </a:xfrm>
          <a:prstGeom prst="rect">
            <a:avLst/>
          </a:prstGeom>
        </p:spPr>
      </p:pic>
    </p:spTree>
    <p:extLst>
      <p:ext uri="{BB962C8B-B14F-4D97-AF65-F5344CB8AC3E}">
        <p14:creationId xmlns:p14="http://schemas.microsoft.com/office/powerpoint/2010/main" val="1817009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270" y="146655"/>
            <a:ext cx="2372139" cy="954107"/>
          </a:xfrm>
          <a:prstGeom prst="rect">
            <a:avLst/>
          </a:prstGeom>
        </p:spPr>
        <p:txBody>
          <a:bodyPr wrap="square">
            <a:spAutoFit/>
          </a:bodyPr>
          <a:lstStyle/>
          <a:p>
            <a:r>
              <a:rPr lang="en-US" sz="2800" dirty="0">
                <a:solidFill>
                  <a:srgbClr val="FF0000"/>
                </a:solidFill>
              </a:rPr>
              <a:t>4. </a:t>
            </a:r>
            <a:r>
              <a:rPr lang="en-US" sz="2800" dirty="0" err="1">
                <a:solidFill>
                  <a:srgbClr val="FF0000"/>
                </a:solidFill>
              </a:rPr>
              <a:t>Khởi</a:t>
            </a:r>
            <a:r>
              <a:rPr lang="en-US" sz="2800" dirty="0">
                <a:solidFill>
                  <a:srgbClr val="FF0000"/>
                </a:solidFill>
              </a:rPr>
              <a:t> </a:t>
            </a:r>
            <a:r>
              <a:rPr lang="en-US" sz="2800" dirty="0" err="1">
                <a:solidFill>
                  <a:srgbClr val="FF0000"/>
                </a:solidFill>
              </a:rPr>
              <a:t>nghĩa</a:t>
            </a:r>
            <a:r>
              <a:rPr lang="en-US" sz="2800" dirty="0">
                <a:solidFill>
                  <a:srgbClr val="FF0000"/>
                </a:solidFill>
              </a:rPr>
              <a:t> Mai </a:t>
            </a:r>
            <a:r>
              <a:rPr lang="en-US" sz="2800" dirty="0" err="1">
                <a:solidFill>
                  <a:srgbClr val="FF0000"/>
                </a:solidFill>
              </a:rPr>
              <a:t>Thúc</a:t>
            </a:r>
            <a:r>
              <a:rPr lang="en-US" sz="2800" dirty="0">
                <a:solidFill>
                  <a:srgbClr val="FF0000"/>
                </a:solidFill>
              </a:rPr>
              <a:t> Loan</a:t>
            </a:r>
          </a:p>
        </p:txBody>
      </p:sp>
      <p:pic>
        <p:nvPicPr>
          <p:cNvPr id="4" name="Picture 3"/>
          <p:cNvPicPr>
            <a:picLocks noChangeAspect="1"/>
          </p:cNvPicPr>
          <p:nvPr/>
        </p:nvPicPr>
        <p:blipFill>
          <a:blip r:embed="rId2"/>
          <a:stretch>
            <a:fillRect/>
          </a:stretch>
        </p:blipFill>
        <p:spPr>
          <a:xfrm>
            <a:off x="6096000" y="1948068"/>
            <a:ext cx="6096000" cy="4909931"/>
          </a:xfrm>
          <a:prstGeom prst="rect">
            <a:avLst/>
          </a:prstGeom>
        </p:spPr>
      </p:pic>
      <p:sp>
        <p:nvSpPr>
          <p:cNvPr id="6" name="Rectangle 5">
            <a:extLst>
              <a:ext uri="{FF2B5EF4-FFF2-40B4-BE49-F238E27FC236}">
                <a16:creationId xmlns:a16="http://schemas.microsoft.com/office/drawing/2014/main" id="{D8E1F55B-4F6D-4B4C-9428-3FD90AED1AF7}"/>
              </a:ext>
            </a:extLst>
          </p:cNvPr>
          <p:cNvSpPr/>
          <p:nvPr/>
        </p:nvSpPr>
        <p:spPr>
          <a:xfrm>
            <a:off x="2745067" y="23543"/>
            <a:ext cx="9327663" cy="1815882"/>
          </a:xfrm>
          <a:prstGeom prst="rect">
            <a:avLst/>
          </a:prstGeom>
        </p:spPr>
        <p:txBody>
          <a:bodyPr wrap="square">
            <a:spAutoFit/>
          </a:bodyPr>
          <a:lstStyle/>
          <a:p>
            <a:r>
              <a:rPr lang="en-US" sz="2800" dirty="0"/>
              <a:t>Theo </a:t>
            </a:r>
            <a:r>
              <a:rPr lang="en-US" sz="2800" dirty="0" err="1"/>
              <a:t>dõi</a:t>
            </a:r>
            <a:r>
              <a:rPr lang="en-US" sz="2800" dirty="0"/>
              <a:t> video </a:t>
            </a:r>
            <a:r>
              <a:rPr lang="vi-VN" sz="2800" dirty="0"/>
              <a:t>để trình bày </a:t>
            </a:r>
            <a:endParaRPr lang="en-US" sz="2800" dirty="0"/>
          </a:p>
          <a:p>
            <a:pPr marL="457200" indent="-457200">
              <a:buFontTx/>
              <a:buChar char="-"/>
            </a:pPr>
            <a:r>
              <a:rPr lang="en-US" sz="2800" dirty="0" err="1"/>
              <a:t>Nhóm</a:t>
            </a:r>
            <a:r>
              <a:rPr lang="en-US" sz="2800" dirty="0"/>
              <a:t> 1: </a:t>
            </a:r>
            <a:r>
              <a:rPr lang="en-US" sz="2800" dirty="0" err="1"/>
              <a:t>Nguyên</a:t>
            </a:r>
            <a:r>
              <a:rPr lang="en-US" sz="2800" dirty="0"/>
              <a:t> </a:t>
            </a:r>
            <a:r>
              <a:rPr lang="en-US" sz="2800" dirty="0" err="1"/>
              <a:t>nhân</a:t>
            </a:r>
            <a:endParaRPr lang="en-US" sz="2800" dirty="0"/>
          </a:p>
          <a:p>
            <a:pPr marL="457200" indent="-457200">
              <a:buFontTx/>
              <a:buChar char="-"/>
            </a:pPr>
            <a:r>
              <a:rPr lang="en-US" sz="2800" dirty="0" err="1"/>
              <a:t>Nhóm</a:t>
            </a:r>
            <a:r>
              <a:rPr lang="en-US" sz="2800" dirty="0"/>
              <a:t> 2,3: D</a:t>
            </a:r>
            <a:r>
              <a:rPr lang="vi-VN" sz="2800" dirty="0"/>
              <a:t>iễn biến của cuộc khởi nghĩa </a:t>
            </a:r>
            <a:r>
              <a:rPr lang="en-US" sz="2800" dirty="0"/>
              <a:t>Mai </a:t>
            </a:r>
            <a:r>
              <a:rPr lang="en-US" sz="2800" dirty="0" err="1"/>
              <a:t>Thúc</a:t>
            </a:r>
            <a:r>
              <a:rPr lang="en-US" sz="2800" dirty="0"/>
              <a:t> Loan</a:t>
            </a:r>
          </a:p>
          <a:p>
            <a:r>
              <a:rPr lang="en-US" sz="2800" dirty="0"/>
              <a:t>-    </a:t>
            </a:r>
            <a:r>
              <a:rPr lang="en-US" sz="2800" dirty="0" err="1"/>
              <a:t>Nhóm</a:t>
            </a:r>
            <a:r>
              <a:rPr lang="en-US" sz="2800" dirty="0"/>
              <a:t> 4: </a:t>
            </a:r>
            <a:r>
              <a:rPr lang="en-US" sz="2800" dirty="0" err="1"/>
              <a:t>Kết</a:t>
            </a:r>
            <a:r>
              <a:rPr lang="en-US" sz="2800" dirty="0"/>
              <a:t> </a:t>
            </a:r>
            <a:r>
              <a:rPr lang="en-US" sz="2800" dirty="0" err="1"/>
              <a:t>quả</a:t>
            </a:r>
            <a:r>
              <a:rPr lang="en-US" sz="2800" dirty="0"/>
              <a:t> - ý </a:t>
            </a:r>
            <a:r>
              <a:rPr lang="en-US" sz="2800" dirty="0" err="1"/>
              <a:t>nghĩa</a:t>
            </a:r>
            <a:r>
              <a:rPr lang="vi-VN" sz="2800" dirty="0"/>
              <a:t>.</a:t>
            </a:r>
            <a:endParaRPr lang="en-US" sz="2800" dirty="0"/>
          </a:p>
        </p:txBody>
      </p:sp>
    </p:spTree>
    <p:extLst>
      <p:ext uri="{BB962C8B-B14F-4D97-AF65-F5344CB8AC3E}">
        <p14:creationId xmlns:p14="http://schemas.microsoft.com/office/powerpoint/2010/main" val="2698862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stretch>
            <a:fillRect/>
          </a:stretch>
        </p:blipFill>
        <p:spPr>
          <a:xfrm>
            <a:off x="1" y="0"/>
            <a:ext cx="12192000" cy="6858000"/>
          </a:xfrm>
          <a:prstGeom prst="rect">
            <a:avLst/>
          </a:prstGeom>
        </p:spPr>
      </p:pic>
    </p:spTree>
    <p:extLst>
      <p:ext uri="{BB962C8B-B14F-4D97-AF65-F5344CB8AC3E}">
        <p14:creationId xmlns:p14="http://schemas.microsoft.com/office/powerpoint/2010/main" val="28402211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533" y="2103773"/>
            <a:ext cx="10515600" cy="1325563"/>
          </a:xfrm>
        </p:spPr>
        <p:txBody>
          <a:bodyPr>
            <a:normAutofit fontScale="90000"/>
          </a:bodyPr>
          <a:lstStyle/>
          <a:p>
            <a:r>
              <a:rPr lang="en-US" b="1" dirty="0" err="1"/>
              <a:t>Phạm</a:t>
            </a:r>
            <a:r>
              <a:rPr lang="en-US" b="1" dirty="0"/>
              <a:t> vi </a:t>
            </a:r>
            <a:r>
              <a:rPr lang="en-US" b="1" dirty="0" err="1"/>
              <a:t>cuộc</a:t>
            </a:r>
            <a:r>
              <a:rPr lang="en-US" b="1" dirty="0"/>
              <a:t> </a:t>
            </a:r>
            <a:r>
              <a:rPr lang="en-US" b="1" dirty="0" err="1"/>
              <a:t>khởi</a:t>
            </a:r>
            <a:r>
              <a:rPr lang="en-US" b="1" dirty="0"/>
              <a:t> </a:t>
            </a:r>
            <a:r>
              <a:rPr lang="en-US" b="1" dirty="0" err="1"/>
              <a:t>nghĩa</a:t>
            </a:r>
            <a:r>
              <a:rPr lang="en-US" b="1" dirty="0"/>
              <a:t> </a:t>
            </a:r>
            <a:r>
              <a:rPr lang="en-US" b="1" dirty="0" err="1"/>
              <a:t>ra</a:t>
            </a:r>
            <a:r>
              <a:rPr lang="en-US" b="1" dirty="0"/>
              <a:t> </a:t>
            </a:r>
            <a:r>
              <a:rPr lang="en-US" b="1" dirty="0" err="1"/>
              <a:t>sao</a:t>
            </a:r>
            <a:r>
              <a:rPr lang="en-US" b="1" dirty="0"/>
              <a:t>?</a:t>
            </a:r>
            <a:br>
              <a:rPr lang="en-US" b="1" dirty="0"/>
            </a:br>
            <a:r>
              <a:rPr lang="vi-VN" dirty="0"/>
              <a:t>Lực lượng tham gia, hưởng ứng cuộc khởi nghĩa gồm những ai</a:t>
            </a:r>
            <a:r>
              <a:rPr lang="en-US" dirty="0"/>
              <a:t>?</a:t>
            </a:r>
            <a:br>
              <a:rPr lang="en-US" dirty="0"/>
            </a:br>
            <a:r>
              <a:rPr lang="vi-VN" dirty="0"/>
              <a:t>Quân khởi nghĩa đã giành được thắng lợi gì </a:t>
            </a:r>
            <a:r>
              <a:rPr lang="en-US" dirty="0"/>
              <a:t>?</a:t>
            </a:r>
            <a:br>
              <a:rPr lang="en-US" dirty="0"/>
            </a:br>
            <a:r>
              <a:rPr lang="vi-VN" dirty="0"/>
              <a:t>Điểu gì cho thấy chính quyền tự chủ của Mai Thúc Loan đã được thành</a:t>
            </a:r>
            <a:r>
              <a:rPr lang="en-US" dirty="0"/>
              <a:t> </a:t>
            </a:r>
            <a:r>
              <a:rPr lang="en-US" dirty="0" err="1"/>
              <a:t>lập</a:t>
            </a:r>
            <a:r>
              <a:rPr lang="en-US" dirty="0"/>
              <a:t>.</a:t>
            </a:r>
            <a:br>
              <a:rPr lang="en-US" dirty="0"/>
            </a:br>
            <a:r>
              <a:rPr lang="vi-VN" dirty="0"/>
              <a:t>Kết quả khởi nghĩa của Mai Thúc Loan như thế nà</a:t>
            </a:r>
            <a:r>
              <a:rPr lang="en-US" dirty="0"/>
              <a:t>o?</a:t>
            </a:r>
          </a:p>
        </p:txBody>
      </p:sp>
    </p:spTree>
    <p:extLst>
      <p:ext uri="{BB962C8B-B14F-4D97-AF65-F5344CB8AC3E}">
        <p14:creationId xmlns:p14="http://schemas.microsoft.com/office/powerpoint/2010/main" val="35700991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005" y="90054"/>
            <a:ext cx="12001995" cy="3785652"/>
          </a:xfrm>
          <a:prstGeom prst="rect">
            <a:avLst/>
          </a:prstGeom>
        </p:spPr>
        <p:txBody>
          <a:bodyPr wrap="square">
            <a:spAutoFit/>
          </a:bodyPr>
          <a:lstStyle/>
          <a:p>
            <a:pPr algn="just"/>
            <a:r>
              <a:rPr lang="en-US" b="1" dirty="0">
                <a:latin typeface="inherit"/>
              </a:rPr>
              <a:t>a</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Nguyên nhân:</a:t>
            </a:r>
            <a:r>
              <a:rPr lang="vi-VN" sz="2400" dirty="0">
                <a:latin typeface="Times New Roman" panose="02020603050405020304" pitchFamily="18" charset="0"/>
                <a:cs typeface="Times New Roman" panose="02020603050405020304" pitchFamily="18" charset="0"/>
              </a:rPr>
              <a:t> Do chính sách thống trị của nhà Đường.</a:t>
            </a:r>
          </a:p>
          <a:p>
            <a:pPr algn="just"/>
            <a:r>
              <a:rPr lang="en-US" sz="2400" dirty="0">
                <a:latin typeface="Times New Roman" panose="02020603050405020304" pitchFamily="18" charset="0"/>
                <a:cs typeface="Times New Roman" panose="02020603050405020304" pitchFamily="18" charset="0"/>
              </a:rPr>
              <a:t>b.</a:t>
            </a:r>
            <a:r>
              <a:rPr lang="vi-VN"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Diễn biến:</a:t>
            </a:r>
            <a:endParaRPr lang="vi-VN"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C</a:t>
            </a:r>
            <a:r>
              <a:rPr lang="vi-VN" sz="2400" dirty="0">
                <a:latin typeface="Times New Roman" panose="02020603050405020304" pitchFamily="18" charset="0"/>
                <a:cs typeface="Times New Roman" panose="02020603050405020304" pitchFamily="18" charset="0"/>
              </a:rPr>
              <a:t>uối những năm 10 của thể kỉ VIII, nhân</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phải tham gia đoàn người gánh vải (quả) nộp cống, Mai Thúc Loan đã kêu gọi những người dân phu bỏ về mộ binh nổi dậy.</a:t>
            </a:r>
          </a:p>
          <a:p>
            <a:pPr algn="just"/>
            <a:r>
              <a:rPr lang="vi-VN" sz="2400" dirty="0">
                <a:latin typeface="Times New Roman" panose="02020603050405020304" pitchFamily="18" charset="0"/>
                <a:cs typeface="Times New Roman" panose="02020603050405020304" pitchFamily="18" charset="0"/>
              </a:rPr>
              <a:t>- Nghĩa quân chiếm thành Hoan Châu. Nhân dân Ái Châu, Diễn Châu nổi dậy hưởng ứng. Mai Thúc Loan chọn vùng Sa Nam (Nam Đàn) xây dựng căn cứ. Ông xưng đế, nhân dân gọi là Mai Hắc Đế (vua Đen)</a:t>
            </a:r>
          </a:p>
          <a:p>
            <a:pPr marL="285750" indent="-285750" algn="just">
              <a:buFontTx/>
              <a:buChar char="-"/>
            </a:pPr>
            <a:r>
              <a:rPr lang="vi-VN" sz="2400" dirty="0">
                <a:latin typeface="Times New Roman" panose="02020603050405020304" pitchFamily="18" charset="0"/>
                <a:cs typeface="Times New Roman" panose="02020603050405020304" pitchFamily="18" charset="0"/>
              </a:rPr>
              <a:t>Mai Hắc Đế liên kết với nhân dân khắp Giao Châu và Cham pa tấn</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công thành Tống Bình. Viên đô hộ Giao Châu phải chạy về Trung Quốc.</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Năm 722, nhà Đường cử Dương Tư Húc đem 10 vạn quân sang đàn áp. Mai Hắc Đế thua trận.</a:t>
            </a:r>
          </a:p>
        </p:txBody>
      </p:sp>
      <p:sp>
        <p:nvSpPr>
          <p:cNvPr id="4" name="Rectangle 3"/>
          <p:cNvSpPr/>
          <p:nvPr/>
        </p:nvSpPr>
        <p:spPr>
          <a:xfrm>
            <a:off x="190005" y="3993247"/>
            <a:ext cx="11143013" cy="1938992"/>
          </a:xfrm>
          <a:prstGeom prst="rect">
            <a:avLst/>
          </a:prstGeom>
        </p:spPr>
        <p:txBody>
          <a:bodyPr wrap="square">
            <a:spAutoFit/>
          </a:bodyPr>
          <a:lstStyle/>
          <a:p>
            <a:pPr algn="just"/>
            <a:r>
              <a:rPr lang="en-US" sz="2400" b="1" dirty="0">
                <a:latin typeface="inherit"/>
                <a:cs typeface="Times New Roman" panose="02020603050405020304" pitchFamily="18" charset="0"/>
              </a:rPr>
              <a:t>c</a:t>
            </a:r>
            <a:r>
              <a:rPr lang="en-US" sz="2400" b="1" dirty="0">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 Kết quả:</a:t>
            </a:r>
            <a:r>
              <a:rPr lang="vi-VN" sz="2400" dirty="0">
                <a:latin typeface="Times New Roman" panose="02020603050405020304" pitchFamily="18" charset="0"/>
                <a:cs typeface="Times New Roman" panose="02020603050405020304" pitchFamily="18" charset="0"/>
              </a:rPr>
              <a:t> Mai Hắc Đế thua trận.</a:t>
            </a:r>
          </a:p>
          <a:p>
            <a:pPr algn="just"/>
            <a:r>
              <a:rPr lang="en-US" sz="2400" b="1" dirty="0">
                <a:latin typeface="Times New Roman" panose="02020603050405020304" pitchFamily="18" charset="0"/>
                <a:cs typeface="Times New Roman" panose="02020603050405020304" pitchFamily="18" charset="0"/>
              </a:rPr>
              <a:t>d.</a:t>
            </a:r>
            <a:r>
              <a:rPr lang="vi-VN" sz="2400" b="1" dirty="0">
                <a:latin typeface="Times New Roman" panose="02020603050405020304" pitchFamily="18" charset="0"/>
                <a:cs typeface="Times New Roman" panose="02020603050405020304" pitchFamily="18" charset="0"/>
              </a:rPr>
              <a:t>Ý nghĩa:</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C</a:t>
            </a:r>
            <a:r>
              <a:rPr lang="vi-VN" sz="2400" dirty="0">
                <a:latin typeface="Times New Roman" panose="02020603050405020304" pitchFamily="18" charset="0"/>
                <a:cs typeface="Times New Roman" panose="02020603050405020304" pitchFamily="18" charset="0"/>
              </a:rPr>
              <a:t>uộc khởi nghĩa đã thể hiện tinh thần quyết tâm chiến đấu của nhân dân ta trong cuộc đấu tranh giành độc lập và tự do cho dân tộc.</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4205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Rectangle 3"/>
          <p:cNvSpPr/>
          <p:nvPr/>
        </p:nvSpPr>
        <p:spPr>
          <a:xfrm>
            <a:off x="3374802" y="72737"/>
            <a:ext cx="5078634" cy="584775"/>
          </a:xfrm>
          <a:prstGeom prst="rect">
            <a:avLst/>
          </a:prstGeom>
        </p:spPr>
        <p:txBody>
          <a:bodyPr wrap="none">
            <a:spAutoFit/>
          </a:bodyPr>
          <a:lstStyle/>
          <a:p>
            <a:r>
              <a:rPr lang="vi-VN" sz="3200" u="sng" dirty="0">
                <a:solidFill>
                  <a:srgbClr val="FF0000"/>
                </a:solidFill>
              </a:rPr>
              <a:t>5. Khởi nghĩa Phùng Hưng</a:t>
            </a:r>
            <a:endParaRPr lang="en-US" sz="3200" u="sng" dirty="0">
              <a:solidFill>
                <a:srgbClr val="FF0000"/>
              </a:solidFill>
            </a:endParaRPr>
          </a:p>
        </p:txBody>
      </p:sp>
      <p:pic>
        <p:nvPicPr>
          <p:cNvPr id="6" name="Picture 5"/>
          <p:cNvPicPr>
            <a:picLocks noChangeAspect="1"/>
          </p:cNvPicPr>
          <p:nvPr/>
        </p:nvPicPr>
        <p:blipFill>
          <a:blip r:embed="rId3"/>
          <a:stretch>
            <a:fillRect/>
          </a:stretch>
        </p:blipFill>
        <p:spPr>
          <a:xfrm>
            <a:off x="5537915" y="657512"/>
            <a:ext cx="6654085" cy="6200489"/>
          </a:xfrm>
          <a:prstGeom prst="rect">
            <a:avLst/>
          </a:prstGeom>
        </p:spPr>
      </p:pic>
    </p:spTree>
    <p:extLst>
      <p:ext uri="{BB962C8B-B14F-4D97-AF65-F5344CB8AC3E}">
        <p14:creationId xmlns:p14="http://schemas.microsoft.com/office/powerpoint/2010/main" val="18061542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236630" y="626549"/>
            <a:ext cx="9955369" cy="3539430"/>
          </a:xfrm>
          <a:prstGeom prst="rect">
            <a:avLst/>
          </a:prstGeom>
        </p:spPr>
        <p:txBody>
          <a:bodyPr wrap="square">
            <a:spAutoFit/>
          </a:bodyPr>
          <a:lstStyle/>
          <a:p>
            <a:r>
              <a:rPr lang="en-US" sz="3200" dirty="0" err="1">
                <a:solidFill>
                  <a:srgbClr val="FF0000"/>
                </a:solidFill>
              </a:rPr>
              <a:t>Thảo</a:t>
            </a:r>
            <a:r>
              <a:rPr lang="en-US" sz="3200" dirty="0">
                <a:solidFill>
                  <a:srgbClr val="FF0000"/>
                </a:solidFill>
              </a:rPr>
              <a:t> </a:t>
            </a:r>
            <a:r>
              <a:rPr lang="en-US" sz="3200" dirty="0" err="1">
                <a:solidFill>
                  <a:srgbClr val="FF0000"/>
                </a:solidFill>
              </a:rPr>
              <a:t>luận</a:t>
            </a:r>
            <a:r>
              <a:rPr lang="en-US" sz="3200" dirty="0">
                <a:solidFill>
                  <a:srgbClr val="FF0000"/>
                </a:solidFill>
              </a:rPr>
              <a:t> </a:t>
            </a:r>
            <a:r>
              <a:rPr lang="en-US" sz="3200" dirty="0" err="1">
                <a:solidFill>
                  <a:srgbClr val="FF0000"/>
                </a:solidFill>
              </a:rPr>
              <a:t>nhóm</a:t>
            </a:r>
            <a:r>
              <a:rPr lang="en-US" sz="3200" dirty="0">
                <a:solidFill>
                  <a:srgbClr val="FF0000"/>
                </a:solidFill>
              </a:rPr>
              <a:t> ( 4 </a:t>
            </a:r>
            <a:r>
              <a:rPr lang="en-US" sz="3200" dirty="0" err="1">
                <a:solidFill>
                  <a:srgbClr val="FF0000"/>
                </a:solidFill>
              </a:rPr>
              <a:t>nhóm</a:t>
            </a:r>
            <a:r>
              <a:rPr lang="en-US" sz="3200" dirty="0">
                <a:solidFill>
                  <a:srgbClr val="FF0000"/>
                </a:solidFill>
              </a:rPr>
              <a:t>)</a:t>
            </a:r>
          </a:p>
          <a:p>
            <a:r>
              <a:rPr lang="en-US" sz="3200" dirty="0"/>
              <a:t>-</a:t>
            </a:r>
            <a:r>
              <a:rPr lang="en-US" sz="3200" dirty="0" err="1"/>
              <a:t>Nhóm</a:t>
            </a:r>
            <a:r>
              <a:rPr lang="en-US" sz="3200" dirty="0"/>
              <a:t> 1: </a:t>
            </a:r>
            <a:r>
              <a:rPr lang="vi-VN" sz="3200" dirty="0"/>
              <a:t>Cuộc khởi nghĩa nổ ra ở đâu? </a:t>
            </a:r>
            <a:endParaRPr lang="en-US" sz="3200" dirty="0"/>
          </a:p>
          <a:p>
            <a:r>
              <a:rPr lang="en-US" sz="3200" dirty="0"/>
              <a:t>- </a:t>
            </a:r>
            <a:r>
              <a:rPr lang="en-US" sz="3200" dirty="0" err="1"/>
              <a:t>Nhóm</a:t>
            </a:r>
            <a:r>
              <a:rPr lang="en-US" sz="3200" dirty="0"/>
              <a:t> 2: </a:t>
            </a:r>
            <a:r>
              <a:rPr lang="vi-VN" sz="3200" dirty="0"/>
              <a:t>Phạm vi cuộc khởi nghĩa ra sao?</a:t>
            </a:r>
            <a:endParaRPr lang="en-US" sz="3200" dirty="0"/>
          </a:p>
          <a:p>
            <a:r>
              <a:rPr lang="en-US" sz="3200" dirty="0"/>
              <a:t>- </a:t>
            </a:r>
            <a:r>
              <a:rPr lang="en-US" sz="3200" dirty="0" err="1"/>
              <a:t>Nhóm</a:t>
            </a:r>
            <a:r>
              <a:rPr lang="en-US" sz="3200" dirty="0"/>
              <a:t> 3: </a:t>
            </a:r>
            <a:r>
              <a:rPr lang="vi-VN" sz="3200" dirty="0"/>
              <a:t>Lực lượng tham gia, hưởng ứng cuộc khởi nghĩa gồm những ai?</a:t>
            </a:r>
            <a:endParaRPr lang="en-US" sz="3200" dirty="0"/>
          </a:p>
          <a:p>
            <a:r>
              <a:rPr lang="vi-VN" sz="3200" dirty="0"/>
              <a:t>Quân khởi nghĩa đã giành được thắng lợi gì?</a:t>
            </a:r>
            <a:endParaRPr lang="en-US" sz="3200" dirty="0"/>
          </a:p>
          <a:p>
            <a:r>
              <a:rPr lang="en-US" sz="3200" dirty="0"/>
              <a:t>- </a:t>
            </a:r>
            <a:r>
              <a:rPr lang="en-US" sz="3200" dirty="0" err="1"/>
              <a:t>Nhóm</a:t>
            </a:r>
            <a:r>
              <a:rPr lang="en-US" sz="3200" dirty="0"/>
              <a:t> 4: </a:t>
            </a:r>
            <a:r>
              <a:rPr lang="en-US" sz="3200" dirty="0" err="1"/>
              <a:t>Kết</a:t>
            </a:r>
            <a:r>
              <a:rPr lang="en-US" sz="3200" dirty="0"/>
              <a:t> </a:t>
            </a:r>
            <a:r>
              <a:rPr lang="en-US" sz="3200" dirty="0" err="1"/>
              <a:t>quả,có</a:t>
            </a:r>
            <a:r>
              <a:rPr lang="en-US" sz="3200" dirty="0"/>
              <a:t> ý </a:t>
            </a:r>
            <a:r>
              <a:rPr lang="en-US" sz="3200" dirty="0" err="1"/>
              <a:t>nghĩa</a:t>
            </a:r>
            <a:r>
              <a:rPr lang="en-US" sz="3200" dirty="0"/>
              <a:t> </a:t>
            </a:r>
            <a:r>
              <a:rPr lang="en-US" sz="3200" dirty="0" err="1"/>
              <a:t>gì</a:t>
            </a:r>
            <a:r>
              <a:rPr lang="en-US" sz="3200" dirty="0"/>
              <a:t> </a:t>
            </a:r>
            <a:r>
              <a:rPr lang="en-US" sz="3200" dirty="0" err="1"/>
              <a:t>đối</a:t>
            </a:r>
            <a:r>
              <a:rPr lang="en-US" sz="3200" dirty="0"/>
              <a:t> </a:t>
            </a:r>
            <a:r>
              <a:rPr lang="en-US" sz="3200" dirty="0" err="1"/>
              <a:t>với</a:t>
            </a:r>
            <a:r>
              <a:rPr lang="en-US" sz="3200" dirty="0"/>
              <a:t> </a:t>
            </a:r>
            <a:r>
              <a:rPr lang="en-US" sz="3200" dirty="0" err="1"/>
              <a:t>lịch</a:t>
            </a:r>
            <a:r>
              <a:rPr lang="en-US" sz="3200" dirty="0"/>
              <a:t> </a:t>
            </a:r>
            <a:r>
              <a:rPr lang="en-US" sz="3200" dirty="0" err="1"/>
              <a:t>sử</a:t>
            </a:r>
            <a:r>
              <a:rPr lang="en-US" sz="3200" dirty="0"/>
              <a:t> </a:t>
            </a:r>
            <a:r>
              <a:rPr lang="en-US" sz="3200" dirty="0" err="1"/>
              <a:t>dân</a:t>
            </a:r>
            <a:r>
              <a:rPr lang="en-US" sz="3200" dirty="0"/>
              <a:t> </a:t>
            </a:r>
            <a:r>
              <a:rPr lang="en-US" sz="3200" dirty="0" err="1"/>
              <a:t>tộc</a:t>
            </a:r>
            <a:r>
              <a:rPr lang="en-US" sz="3200" dirty="0"/>
              <a:t>?</a:t>
            </a:r>
          </a:p>
        </p:txBody>
      </p:sp>
    </p:spTree>
    <p:extLst>
      <p:ext uri="{BB962C8B-B14F-4D97-AF65-F5344CB8AC3E}">
        <p14:creationId xmlns:p14="http://schemas.microsoft.com/office/powerpoint/2010/main" val="23331680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Rectangle 3"/>
          <p:cNvSpPr/>
          <p:nvPr/>
        </p:nvSpPr>
        <p:spPr>
          <a:xfrm>
            <a:off x="356260" y="488049"/>
            <a:ext cx="11364685" cy="4832092"/>
          </a:xfrm>
          <a:prstGeom prst="rect">
            <a:avLst/>
          </a:prstGeom>
        </p:spPr>
        <p:txBody>
          <a:bodyPr wrap="square">
            <a:spAutoFit/>
          </a:bodyPr>
          <a:lstStyle/>
          <a:p>
            <a:r>
              <a:rPr lang="en-US" sz="2800"/>
              <a:t>a.</a:t>
            </a:r>
            <a:r>
              <a:rPr lang="vi-VN" sz="2800"/>
              <a:t>Nguyên nhân</a:t>
            </a:r>
            <a:r>
              <a:rPr lang="en-US" sz="2800"/>
              <a:t>:</a:t>
            </a:r>
            <a:r>
              <a:rPr lang="vi-VN" sz="2800"/>
              <a:t> do </a:t>
            </a:r>
            <a:r>
              <a:rPr lang="vi-VN" sz="2800" dirty="0"/>
              <a:t>chính sách vơ vét, bòn rút nặng nề của chính quyền đô hộ nhà Đường đối với nhân dân ta</a:t>
            </a:r>
            <a:r>
              <a:rPr lang="en-US" sz="2800" dirty="0"/>
              <a:t>.</a:t>
            </a:r>
          </a:p>
          <a:p>
            <a:r>
              <a:rPr lang="vi-VN" sz="2800"/>
              <a:t> </a:t>
            </a:r>
            <a:r>
              <a:rPr lang="en-US" sz="2800"/>
              <a:t>b.</a:t>
            </a:r>
            <a:r>
              <a:rPr lang="vi-VN" sz="2800"/>
              <a:t>Diễn </a:t>
            </a:r>
            <a:r>
              <a:rPr lang="vi-VN" sz="2800" dirty="0"/>
              <a:t>biến, kết quả: Khoảng năm 776, Phùng Hưng cùng em là Phùng Hải đã họp quân khởi nghĩa ở Đường Lâm. Nhân dân các vùng xung quanh nổi dậy hưởng ứng và giành được quyền làm chủ vùng đất của mình.</a:t>
            </a:r>
            <a:br>
              <a:rPr lang="vi-VN" sz="2800" dirty="0"/>
            </a:br>
            <a:r>
              <a:rPr lang="vi-VN" sz="2800" dirty="0"/>
              <a:t>ít lâu sau, Phùng Hưng kéo quân về bao vây phủ thành Tống Bình. Viên đô lộ là Cao Chính Bình phải rút vào thành cố thủ, rồi sinh bệnh chết. Phùng Hưng chiếm được thành, sắp đặt việc cai trị. </a:t>
            </a:r>
            <a:endParaRPr lang="en-US" sz="2800" dirty="0"/>
          </a:p>
          <a:p>
            <a:r>
              <a:rPr lang="en-US" sz="2800"/>
              <a:t>c.</a:t>
            </a:r>
            <a:r>
              <a:rPr lang="vi-VN" sz="2800"/>
              <a:t>Ý </a:t>
            </a:r>
            <a:r>
              <a:rPr lang="vi-VN" sz="2800" dirty="0"/>
              <a:t>nghĩa</a:t>
            </a:r>
            <a:r>
              <a:rPr lang="vi-VN" sz="2800"/>
              <a:t>: khẳng </a:t>
            </a:r>
            <a:r>
              <a:rPr lang="vi-VN" sz="2800" dirty="0"/>
              <a:t>định quyết tâm giành lại độc lập, tự chủ của người Việt, mở đường cho những thắng lợi to lớn về sau</a:t>
            </a:r>
            <a:endParaRPr lang="en-US" sz="2800" dirty="0"/>
          </a:p>
        </p:txBody>
      </p:sp>
    </p:spTree>
    <p:extLst>
      <p:ext uri="{BB962C8B-B14F-4D97-AF65-F5344CB8AC3E}">
        <p14:creationId xmlns:p14="http://schemas.microsoft.com/office/powerpoint/2010/main" val="2050868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Nhìn lại những những năm Tý ấn tượng trong lịch sử Việt Nam"/>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3"/>
          <a:stretch>
            <a:fillRect/>
          </a:stretch>
        </p:blipFill>
        <p:spPr>
          <a:xfrm>
            <a:off x="5033282" y="0"/>
            <a:ext cx="7158718" cy="6555977"/>
          </a:xfrm>
          <a:prstGeom prst="rect">
            <a:avLst/>
          </a:prstGeom>
        </p:spPr>
      </p:pic>
      <p:sp>
        <p:nvSpPr>
          <p:cNvPr id="7" name="Rectangle 6"/>
          <p:cNvSpPr/>
          <p:nvPr/>
        </p:nvSpPr>
        <p:spPr>
          <a:xfrm>
            <a:off x="302623" y="916054"/>
            <a:ext cx="6096000" cy="2677656"/>
          </a:xfrm>
          <a:prstGeom prst="rect">
            <a:avLst/>
          </a:prstGeom>
        </p:spPr>
        <p:txBody>
          <a:bodyPr>
            <a:spAutoFit/>
          </a:bodyPr>
          <a:lstStyle/>
          <a:p>
            <a:r>
              <a:rPr lang="vi-VN" sz="2400" b="0" i="0" dirty="0">
                <a:solidFill>
                  <a:srgbClr val="000000"/>
                </a:solidFill>
                <a:effectLst/>
                <a:latin typeface="Open Sans"/>
              </a:rPr>
              <a:t>Ở Hà Nội có đường phố, thậm chí cả một quận mang tên Hai Bà Trưng; ở Thái Nguyên có trường THPT Lý Nam Đế; ở Nghệ An, Hà Tĩnh có trường THPT Mai Thúc Loan,... Việc các nhân vật lịch sử được đặt tên trường, đường phố, gợi cho em suy nghĩ gì?</a:t>
            </a:r>
            <a:endParaRPr lang="en-US" sz="2400" dirty="0"/>
          </a:p>
        </p:txBody>
      </p:sp>
    </p:spTree>
    <p:extLst>
      <p:ext uri="{BB962C8B-B14F-4D97-AF65-F5344CB8AC3E}">
        <p14:creationId xmlns:p14="http://schemas.microsoft.com/office/powerpoint/2010/main" val="3009389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a:t>Câu</a:t>
            </a:r>
            <a:r>
              <a:rPr lang="en-US" sz="2800" dirty="0"/>
              <a:t> 1. </a:t>
            </a:r>
            <a:r>
              <a:rPr lang="en-US" sz="2800" dirty="0" err="1"/>
              <a:t>Lập</a:t>
            </a:r>
            <a:r>
              <a:rPr lang="en-US" sz="2800" dirty="0"/>
              <a:t> </a:t>
            </a:r>
            <a:r>
              <a:rPr lang="en-US" sz="2800" dirty="0" err="1"/>
              <a:t>bảng</a:t>
            </a:r>
            <a:r>
              <a:rPr lang="en-US" sz="2800" dirty="0"/>
              <a:t> so </a:t>
            </a:r>
            <a:r>
              <a:rPr lang="en-US" sz="2800" dirty="0" err="1"/>
              <a:t>sánh</a:t>
            </a:r>
            <a:r>
              <a:rPr lang="en-US" sz="2800" dirty="0"/>
              <a:t> </a:t>
            </a:r>
            <a:r>
              <a:rPr lang="en-US" sz="2800" dirty="0" err="1"/>
              <a:t>về</a:t>
            </a:r>
            <a:r>
              <a:rPr lang="en-US" sz="2800" dirty="0"/>
              <a:t> </a:t>
            </a:r>
            <a:r>
              <a:rPr lang="en-US" sz="2800" dirty="0" err="1"/>
              <a:t>các</a:t>
            </a:r>
            <a:r>
              <a:rPr lang="en-US" sz="2800" dirty="0"/>
              <a:t> </a:t>
            </a:r>
            <a:r>
              <a:rPr lang="en-US" sz="2800" dirty="0" err="1"/>
              <a:t>cuộc</a:t>
            </a:r>
            <a:r>
              <a:rPr lang="en-US" sz="2800" dirty="0"/>
              <a:t> </a:t>
            </a:r>
            <a:r>
              <a:rPr lang="en-US" sz="2800" dirty="0" err="1"/>
              <a:t>khởi</a:t>
            </a:r>
            <a:r>
              <a:rPr lang="en-US" sz="2800" dirty="0"/>
              <a:t> </a:t>
            </a:r>
            <a:r>
              <a:rPr lang="en-US" sz="2800" dirty="0" err="1"/>
              <a:t>nghĩa</a:t>
            </a:r>
            <a:r>
              <a:rPr lang="en-US" sz="2800" dirty="0"/>
              <a:t> </a:t>
            </a:r>
            <a:r>
              <a:rPr lang="en-US" sz="2800" dirty="0" err="1"/>
              <a:t>theo</a:t>
            </a:r>
            <a:r>
              <a:rPr lang="en-US" sz="2800" dirty="0"/>
              <a:t> </a:t>
            </a:r>
            <a:r>
              <a:rPr lang="en-US" sz="2800" dirty="0" err="1"/>
              <a:t>gợi</a:t>
            </a:r>
            <a:r>
              <a:rPr lang="en-US" sz="2800" dirty="0"/>
              <a:t> ý</a:t>
            </a:r>
            <a:br>
              <a:rPr lang="en-US" sz="2800" dirty="0"/>
            </a:br>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val="3636647890"/>
              </p:ext>
            </p:extLst>
          </p:nvPr>
        </p:nvGraphicFramePr>
        <p:xfrm>
          <a:off x="-3" y="1569669"/>
          <a:ext cx="11990232" cy="4334320"/>
        </p:xfrm>
        <a:graphic>
          <a:graphicData uri="http://schemas.openxmlformats.org/drawingml/2006/table">
            <a:tbl>
              <a:tblPr firstRow="1" bandRow="1">
                <a:tableStyleId>{5C22544A-7EE6-4342-B048-85BDC9FD1C3A}</a:tableStyleId>
              </a:tblPr>
              <a:tblGrid>
                <a:gridCol w="1927657">
                  <a:extLst>
                    <a:ext uri="{9D8B030D-6E8A-4147-A177-3AD203B41FA5}">
                      <a16:colId xmlns:a16="http://schemas.microsoft.com/office/drawing/2014/main" val="20000"/>
                    </a:ext>
                  </a:extLst>
                </a:gridCol>
                <a:gridCol w="2236573">
                  <a:extLst>
                    <a:ext uri="{9D8B030D-6E8A-4147-A177-3AD203B41FA5}">
                      <a16:colId xmlns:a16="http://schemas.microsoft.com/office/drawing/2014/main" val="20001"/>
                    </a:ext>
                  </a:extLst>
                </a:gridCol>
                <a:gridCol w="1830886">
                  <a:extLst>
                    <a:ext uri="{9D8B030D-6E8A-4147-A177-3AD203B41FA5}">
                      <a16:colId xmlns:a16="http://schemas.microsoft.com/office/drawing/2014/main" val="20002"/>
                    </a:ext>
                  </a:extLst>
                </a:gridCol>
                <a:gridCol w="1998372">
                  <a:extLst>
                    <a:ext uri="{9D8B030D-6E8A-4147-A177-3AD203B41FA5}">
                      <a16:colId xmlns:a16="http://schemas.microsoft.com/office/drawing/2014/main" val="20003"/>
                    </a:ext>
                  </a:extLst>
                </a:gridCol>
                <a:gridCol w="1998372">
                  <a:extLst>
                    <a:ext uri="{9D8B030D-6E8A-4147-A177-3AD203B41FA5}">
                      <a16:colId xmlns:a16="http://schemas.microsoft.com/office/drawing/2014/main" val="20004"/>
                    </a:ext>
                  </a:extLst>
                </a:gridCol>
                <a:gridCol w="1998372">
                  <a:extLst>
                    <a:ext uri="{9D8B030D-6E8A-4147-A177-3AD203B41FA5}">
                      <a16:colId xmlns:a16="http://schemas.microsoft.com/office/drawing/2014/main" val="20005"/>
                    </a:ext>
                  </a:extLst>
                </a:gridCol>
              </a:tblGrid>
              <a:tr h="580407">
                <a:tc>
                  <a:txBody>
                    <a:bodyPr/>
                    <a:lstStyle/>
                    <a:p>
                      <a:r>
                        <a:rPr lang="en-US" dirty="0" err="1"/>
                        <a:t>Nội</a:t>
                      </a:r>
                      <a:r>
                        <a:rPr lang="en-US" dirty="0"/>
                        <a:t> dung so </a:t>
                      </a:r>
                      <a:r>
                        <a:rPr lang="en-US" dirty="0" err="1"/>
                        <a:t>sánh</a:t>
                      </a:r>
                      <a:endParaRPr lang="en-US" dirty="0"/>
                    </a:p>
                  </a:txBody>
                  <a:tcPr/>
                </a:tc>
                <a:tc>
                  <a:txBody>
                    <a:bodyPr/>
                    <a:lstStyle/>
                    <a:p>
                      <a:r>
                        <a:rPr lang="en-US" dirty="0" err="1"/>
                        <a:t>Khởi</a:t>
                      </a:r>
                      <a:r>
                        <a:rPr lang="en-US" dirty="0"/>
                        <a:t> </a:t>
                      </a:r>
                      <a:r>
                        <a:rPr lang="en-US" dirty="0" err="1"/>
                        <a:t>nghĩa</a:t>
                      </a:r>
                      <a:r>
                        <a:rPr lang="en-US" dirty="0"/>
                        <a:t> </a:t>
                      </a:r>
                      <a:r>
                        <a:rPr lang="en-US" err="1"/>
                        <a:t>Hai</a:t>
                      </a:r>
                      <a:r>
                        <a:rPr lang="en-US"/>
                        <a:t> Bà Trưng</a:t>
                      </a:r>
                      <a:endParaRPr lang="en-US" dirty="0"/>
                    </a:p>
                  </a:txBody>
                  <a:tcPr/>
                </a:tc>
                <a:tc>
                  <a:txBody>
                    <a:bodyPr/>
                    <a:lstStyle/>
                    <a:p>
                      <a:r>
                        <a:rPr lang="en-US" dirty="0" err="1"/>
                        <a:t>Khởi</a:t>
                      </a:r>
                      <a:r>
                        <a:rPr lang="en-US" dirty="0"/>
                        <a:t> </a:t>
                      </a:r>
                      <a:r>
                        <a:rPr lang="en-US" dirty="0" err="1"/>
                        <a:t>nghĩa</a:t>
                      </a:r>
                      <a:r>
                        <a:rPr lang="en-US" dirty="0"/>
                        <a:t> </a:t>
                      </a:r>
                      <a:r>
                        <a:rPr lang="en-US" dirty="0" err="1"/>
                        <a:t>Lý</a:t>
                      </a:r>
                      <a:r>
                        <a:rPr lang="en-US" dirty="0"/>
                        <a:t> </a:t>
                      </a:r>
                      <a:r>
                        <a:rPr lang="en-US" dirty="0" err="1"/>
                        <a:t>Bí</a:t>
                      </a:r>
                      <a:endParaRPr lang="en-US" dirty="0"/>
                    </a:p>
                  </a:txBody>
                  <a:tcPr/>
                </a:tc>
                <a:tc>
                  <a:txBody>
                    <a:bodyPr/>
                    <a:lstStyle/>
                    <a:p>
                      <a:r>
                        <a:rPr lang="en-US" dirty="0" err="1"/>
                        <a:t>Khởi</a:t>
                      </a:r>
                      <a:r>
                        <a:rPr lang="en-US" dirty="0"/>
                        <a:t> </a:t>
                      </a:r>
                      <a:r>
                        <a:rPr lang="en-US" dirty="0" err="1"/>
                        <a:t>nghĩa</a:t>
                      </a:r>
                      <a:r>
                        <a:rPr lang="en-US" dirty="0"/>
                        <a:t> </a:t>
                      </a:r>
                      <a:r>
                        <a:rPr lang="en-US" dirty="0" err="1"/>
                        <a:t>Bà</a:t>
                      </a:r>
                      <a:r>
                        <a:rPr lang="en-US" dirty="0"/>
                        <a:t> </a:t>
                      </a:r>
                      <a:r>
                        <a:rPr lang="en-US" dirty="0" err="1"/>
                        <a:t>Triệu</a:t>
                      </a:r>
                      <a:endParaRPr lang="en-US" dirty="0"/>
                    </a:p>
                  </a:txBody>
                  <a:tcPr/>
                </a:tc>
                <a:tc>
                  <a:txBody>
                    <a:bodyPr/>
                    <a:lstStyle/>
                    <a:p>
                      <a:r>
                        <a:rPr lang="en-US" dirty="0" err="1"/>
                        <a:t>Khởi</a:t>
                      </a:r>
                      <a:r>
                        <a:rPr lang="en-US" dirty="0"/>
                        <a:t> </a:t>
                      </a:r>
                      <a:r>
                        <a:rPr lang="en-US" dirty="0" err="1"/>
                        <a:t>nghĩa</a:t>
                      </a:r>
                      <a:r>
                        <a:rPr lang="en-US" dirty="0"/>
                        <a:t> Mai </a:t>
                      </a:r>
                      <a:r>
                        <a:rPr lang="en-US" dirty="0" err="1"/>
                        <a:t>Thúc</a:t>
                      </a:r>
                      <a:r>
                        <a:rPr lang="en-US" dirty="0"/>
                        <a:t> Loan</a:t>
                      </a:r>
                    </a:p>
                  </a:txBody>
                  <a:tcPr/>
                </a:tc>
                <a:tc>
                  <a:txBody>
                    <a:bodyPr/>
                    <a:lstStyle/>
                    <a:p>
                      <a:r>
                        <a:rPr lang="vi-VN" dirty="0"/>
                        <a:t>Khởi nghĩa Phùng Hưn</a:t>
                      </a:r>
                      <a:r>
                        <a:rPr lang="en-US" dirty="0"/>
                        <a:t>g</a:t>
                      </a:r>
                    </a:p>
                  </a:txBody>
                  <a:tcPr/>
                </a:tc>
                <a:extLst>
                  <a:ext uri="{0D108BD9-81ED-4DB2-BD59-A6C34878D82A}">
                    <a16:rowId xmlns:a16="http://schemas.microsoft.com/office/drawing/2014/main" val="10000"/>
                  </a:ext>
                </a:extLst>
              </a:tr>
              <a:tr h="923560">
                <a:tc>
                  <a:txBody>
                    <a:bodyPr/>
                    <a:lstStyle/>
                    <a:p>
                      <a:r>
                        <a:rPr lang="en-US" sz="2000" b="1" dirty="0" err="1"/>
                        <a:t>Thời</a:t>
                      </a:r>
                      <a:r>
                        <a:rPr lang="en-US" sz="2000" b="1" dirty="0"/>
                        <a:t> </a:t>
                      </a:r>
                      <a:r>
                        <a:rPr lang="en-US" sz="2000" b="1" dirty="0" err="1"/>
                        <a:t>gian</a:t>
                      </a:r>
                      <a:r>
                        <a:rPr lang="en-US" sz="2000" b="1" dirty="0"/>
                        <a:t> </a:t>
                      </a:r>
                      <a:r>
                        <a:rPr lang="en-US" sz="2000" b="1" dirty="0" err="1"/>
                        <a:t>bùng</a:t>
                      </a:r>
                      <a:r>
                        <a:rPr lang="en-US" sz="2000" b="1" dirty="0"/>
                        <a:t> </a:t>
                      </a:r>
                      <a:r>
                        <a:rPr lang="en-US" sz="2000" b="1" dirty="0" err="1"/>
                        <a:t>nổ</a:t>
                      </a:r>
                      <a:endParaRPr lang="en-US" sz="2000"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923560">
                <a:tc>
                  <a:txBody>
                    <a:bodyPr/>
                    <a:lstStyle/>
                    <a:p>
                      <a:r>
                        <a:rPr lang="vi-VN" dirty="0"/>
                        <a:t>Nơi đóng đô</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923560">
                <a:tc>
                  <a:txBody>
                    <a:bodyPr/>
                    <a:lstStyle/>
                    <a:p>
                      <a:r>
                        <a:rPr lang="en-US" sz="2400" dirty="0" err="1"/>
                        <a:t>Kết</a:t>
                      </a:r>
                      <a:r>
                        <a:rPr lang="en-US" sz="2400" dirty="0"/>
                        <a:t> </a:t>
                      </a:r>
                      <a:r>
                        <a:rPr lang="en-US" sz="2400" dirty="0" err="1"/>
                        <a:t>quả</a:t>
                      </a:r>
                      <a:endParaRPr lang="en-US" sz="24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923560">
                <a:tc>
                  <a:txBody>
                    <a:bodyPr/>
                    <a:lstStyle/>
                    <a:p>
                      <a:r>
                        <a:rPr lang="en-US" sz="2400" dirty="0"/>
                        <a:t>Ý </a:t>
                      </a:r>
                      <a:r>
                        <a:rPr lang="en-US" sz="2400" dirty="0" err="1"/>
                        <a:t>nghĩa</a:t>
                      </a:r>
                      <a:endParaRPr lang="en-US" sz="24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111722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84205" y="138141"/>
            <a:ext cx="10840476"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n-US" sz="2000" b="0" i="0" u="sng"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1: </a:t>
            </a:r>
            <a:r>
              <a:rPr lang="pt-BR" sz="2000" b="1">
                <a:solidFill>
                  <a:srgbClr val="FF0000"/>
                </a:solidFill>
                <a:latin typeface="Times New Roman" panose="02020603050405020304" pitchFamily="18" charset="0"/>
                <a:cs typeface="Times New Roman" panose="02020603050405020304" pitchFamily="18" charset="0"/>
              </a:rPr>
              <a:t>(1,5 điểm)</a:t>
            </a:r>
            <a:r>
              <a:rPr lang="pt-BR" sz="2000">
                <a:solidFill>
                  <a:srgbClr val="FF0000"/>
                </a:solidFill>
                <a:latin typeface="Times New Roman" panose="02020603050405020304" pitchFamily="18" charset="0"/>
                <a:cs typeface="Times New Roman" panose="02020603050405020304" pitchFamily="18" charset="0"/>
              </a:rPr>
              <a:t>: Vẽ sơ đồ nhà nước Văn Lang? Em có nhận xét gì về tổ chức nhà nước Văn Lang?</a:t>
            </a:r>
            <a:endParaRPr kumimoji="0" lang="en-US" sz="20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000" b="1"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Sơ đồ nhà nước Văn Lang</a:t>
            </a:r>
            <a:endPar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pic>
        <p:nvPicPr>
          <p:cNvPr id="2049" name="Picture 1" descr="Soạn sử 6 bài 12 : Nhà nước Văn Lang (SGK Cánh diề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9957" y="531340"/>
            <a:ext cx="2771775" cy="243428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35924" y="2895636"/>
            <a:ext cx="12369113"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27038" eaLnBrk="0" fontAlgn="base" hangingPunct="0">
              <a:spcBef>
                <a:spcPct val="0"/>
              </a:spcBef>
              <a:spcAft>
                <a:spcPct val="0"/>
              </a:spcAft>
              <a:tabLst>
                <a:tab pos="0" algn="l"/>
              </a:tabLst>
              <a:defRPr>
                <a:solidFill>
                  <a:schemeClr val="tx1"/>
                </a:solidFill>
                <a:latin typeface="Arial" panose="020B0604020202020204" pitchFamily="34" charset="0"/>
              </a:defRPr>
            </a:lvl1pPr>
            <a:lvl2pPr eaLnBrk="0" fontAlgn="base" hangingPunct="0">
              <a:spcBef>
                <a:spcPct val="0"/>
              </a:spcBef>
              <a:spcAft>
                <a:spcPct val="0"/>
              </a:spcAft>
              <a:tabLst>
                <a:tab pos="0" algn="l"/>
              </a:tabLst>
              <a:defRPr>
                <a:solidFill>
                  <a:schemeClr val="tx1"/>
                </a:solidFill>
                <a:latin typeface="Arial" panose="020B0604020202020204" pitchFamily="34" charset="0"/>
              </a:defRPr>
            </a:lvl2pPr>
            <a:lvl3pPr eaLnBrk="0" fontAlgn="base" hangingPunct="0">
              <a:spcBef>
                <a:spcPct val="0"/>
              </a:spcBef>
              <a:spcAft>
                <a:spcPct val="0"/>
              </a:spcAft>
              <a:tabLst>
                <a:tab pos="0" algn="l"/>
              </a:tabLst>
              <a:defRPr>
                <a:solidFill>
                  <a:schemeClr val="tx1"/>
                </a:solidFill>
                <a:latin typeface="Arial" panose="020B0604020202020204" pitchFamily="34" charset="0"/>
              </a:defRPr>
            </a:lvl3pPr>
            <a:lvl4pPr eaLnBrk="0" fontAlgn="base" hangingPunct="0">
              <a:spcBef>
                <a:spcPct val="0"/>
              </a:spcBef>
              <a:spcAft>
                <a:spcPct val="0"/>
              </a:spcAft>
              <a:tabLst>
                <a:tab pos="0" algn="l"/>
              </a:tabLst>
              <a:defRPr>
                <a:solidFill>
                  <a:schemeClr val="tx1"/>
                </a:solidFill>
                <a:latin typeface="Arial" panose="020B0604020202020204" pitchFamily="34" charset="0"/>
              </a:defRPr>
            </a:lvl4pPr>
            <a:lvl5pPr eaLnBrk="0" fontAlgn="base" hangingPunct="0">
              <a:spcBef>
                <a:spcPct val="0"/>
              </a:spcBef>
              <a:spcAft>
                <a:spcPct val="0"/>
              </a:spcAft>
              <a:tabLst>
                <a:tab pos="0"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Lst>
              <a:defRPr>
                <a:solidFill>
                  <a:schemeClr val="tx1"/>
                </a:solidFill>
                <a:latin typeface="Arial" panose="020B0604020202020204" pitchFamily="34" charset="0"/>
              </a:defRPr>
            </a:lvl9pPr>
          </a:lstStyle>
          <a:p>
            <a:pPr marL="0" marR="0" lvl="0" indent="427038" algn="l" defTabSz="914400" rtl="0" eaLnBrk="0" fontAlgn="base" latinLnBrk="0" hangingPunct="0">
              <a:lnSpc>
                <a:spcPct val="100000"/>
              </a:lnSpc>
              <a:spcBef>
                <a:spcPct val="0"/>
              </a:spcBef>
              <a:spcAft>
                <a:spcPct val="0"/>
              </a:spcAft>
              <a:buClrTx/>
              <a:buSzTx/>
              <a:buFontTx/>
              <a:buNone/>
              <a:tabLst>
                <a:tab pos="0" algn="l"/>
              </a:tabLst>
            </a:pPr>
            <a:r>
              <a:rPr kumimoji="0" lang="en-US" sz="1800" b="1" i="0" u="none" strike="noStrike" cap="none" normalizeH="0" baseline="0">
                <a:ln>
                  <a:noFill/>
                </a:ln>
                <a:solidFill>
                  <a:srgbClr val="000000"/>
                </a:solidFill>
                <a:effectLst/>
                <a:latin typeface="Arial" panose="020B0604020202020204" pitchFamily="34" charset="0"/>
                <a:cs typeface="Times New Roman" panose="02020603050405020304" pitchFamily="18" charset="0"/>
              </a:rPr>
              <a:t>- Nhận xét:    </a:t>
            </a:r>
            <a:r>
              <a:rPr kumimoji="0" lang="en-US" sz="18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Còn đơn giản, sơ sài, chưa có luật pháp, chưa có quân đội</a:t>
            </a:r>
            <a:endParaRPr kumimoji="0" lang="en-US" sz="1800" b="0" i="0" u="none" strike="noStrike" cap="none" normalizeH="0" baseline="0">
              <a:ln>
                <a:noFill/>
              </a:ln>
              <a:solidFill>
                <a:schemeClr val="tx1"/>
              </a:solidFill>
              <a:effectLst/>
              <a:latin typeface="Arial" panose="020B0604020202020204" pitchFamily="34" charset="0"/>
            </a:endParaRPr>
          </a:p>
          <a:p>
            <a:pPr marL="0" marR="0" lvl="0" indent="427038" algn="l" defTabSz="914400" rtl="0" eaLnBrk="0" fontAlgn="base" latinLnBrk="0" hangingPunct="0">
              <a:lnSpc>
                <a:spcPct val="100000"/>
              </a:lnSpc>
              <a:spcBef>
                <a:spcPct val="0"/>
              </a:spcBef>
              <a:spcAft>
                <a:spcPct val="0"/>
              </a:spcAft>
              <a:buClrTx/>
              <a:buSzTx/>
              <a:buFontTx/>
              <a:buNone/>
              <a:tabLst>
                <a:tab pos="0" algn="l"/>
              </a:tabLst>
            </a:pPr>
            <a:r>
              <a:rPr kumimoji="0" lang="en-US" sz="1800" b="1" i="0" u="sng" strike="noStrike" cap="none" normalizeH="0" baseline="0">
                <a:ln>
                  <a:noFill/>
                </a:ln>
                <a:solidFill>
                  <a:srgbClr val="FF0000"/>
                </a:solidFill>
                <a:effectLst/>
                <a:latin typeface="Arial" panose="020B0604020202020204" pitchFamily="34" charset="0"/>
                <a:cs typeface="Times New Roman" panose="02020603050405020304" pitchFamily="18" charset="0"/>
              </a:rPr>
              <a:t>Câu 2:</a:t>
            </a:r>
            <a:r>
              <a:rPr kumimoji="0" lang="en-US" sz="1800" b="1" i="0" u="sng" strike="noStrike" cap="none" normalizeH="0">
                <a:ln>
                  <a:noFill/>
                </a:ln>
                <a:solidFill>
                  <a:srgbClr val="FF0000"/>
                </a:solidFill>
                <a:effectLst/>
                <a:latin typeface="Arial" panose="020B0604020202020204" pitchFamily="34" charset="0"/>
                <a:cs typeface="Times New Roman" panose="02020603050405020304" pitchFamily="18" charset="0"/>
              </a:rPr>
              <a:t> </a:t>
            </a:r>
            <a:r>
              <a:rPr kumimoji="0" lang="en-US" sz="1800" b="1" i="0" u="none" strike="noStrike" cap="none" normalizeH="0" baseline="0">
                <a:ln>
                  <a:noFill/>
                </a:ln>
                <a:solidFill>
                  <a:srgbClr val="FF0000"/>
                </a:solidFill>
                <a:effectLst/>
                <a:latin typeface="Arial" panose="020B0604020202020204" pitchFamily="34" charset="0"/>
                <a:cs typeface="Times New Roman" panose="02020603050405020304" pitchFamily="18" charset="0"/>
              </a:rPr>
              <a:t> </a:t>
            </a:r>
            <a:r>
              <a:rPr kumimoji="0" lang="pt-BR" sz="1800" b="1" i="0" u="none" strike="noStrike" cap="none" normalizeH="0" baseline="0">
                <a:ln>
                  <a:noFill/>
                </a:ln>
                <a:solidFill>
                  <a:srgbClr val="FF0000"/>
                </a:solidFill>
                <a:effectLst/>
                <a:latin typeface="Arial" panose="020B0604020202020204" pitchFamily="34" charset="0"/>
                <a:cs typeface="Times New Roman" panose="02020603050405020304" pitchFamily="18" charset="0"/>
              </a:rPr>
              <a:t>Những chuyển biến về kinh tế nước ta thời Bắc thuộc?</a:t>
            </a:r>
            <a:endParaRPr kumimoji="0" lang="en-US" sz="1800" b="1" i="0" u="none" strike="noStrike" cap="none" normalizeH="0" baseline="0">
              <a:ln>
                <a:noFill/>
              </a:ln>
              <a:solidFill>
                <a:srgbClr val="FF0000"/>
              </a:solidFill>
              <a:effectLst/>
              <a:latin typeface="Arial" panose="020B0604020202020204" pitchFamily="34" charset="0"/>
            </a:endParaRPr>
          </a:p>
          <a:p>
            <a:pPr marL="0" marR="0" lvl="0" indent="427038" algn="l" defTabSz="914400" rtl="0" eaLnBrk="0" fontAlgn="base" latinLnBrk="0" hangingPunct="0">
              <a:lnSpc>
                <a:spcPct val="100000"/>
              </a:lnSpc>
              <a:spcBef>
                <a:spcPct val="0"/>
              </a:spcBef>
              <a:spcAft>
                <a:spcPct val="0"/>
              </a:spcAft>
              <a:buClrTx/>
              <a:buSzTx/>
              <a:buFontTx/>
              <a:buNone/>
              <a:tabLst>
                <a:tab pos="0" algn="l"/>
              </a:tabLst>
            </a:pPr>
            <a:r>
              <a:rPr kumimoji="0" lang="en-US" sz="18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 HĐ kinh tế chính : trồng lúa nước, cây ăn quả, chăn nuôi</a:t>
            </a:r>
            <a:endParaRPr kumimoji="0" lang="en-US" sz="1800" b="0" i="0" u="none" strike="noStrike" cap="none" normalizeH="0" baseline="0">
              <a:ln>
                <a:noFill/>
              </a:ln>
              <a:solidFill>
                <a:schemeClr val="tx1"/>
              </a:solidFill>
              <a:effectLst/>
              <a:latin typeface="Arial" panose="020B0604020202020204" pitchFamily="34" charset="0"/>
            </a:endParaRPr>
          </a:p>
          <a:p>
            <a:pPr marL="0" marR="0" lvl="0" indent="427038" algn="l" defTabSz="914400" rtl="0" eaLnBrk="0" fontAlgn="base" latinLnBrk="0" hangingPunct="0">
              <a:lnSpc>
                <a:spcPct val="100000"/>
              </a:lnSpc>
              <a:spcBef>
                <a:spcPct val="0"/>
              </a:spcBef>
              <a:spcAft>
                <a:spcPct val="0"/>
              </a:spcAft>
              <a:buClrTx/>
              <a:buSzTx/>
              <a:buFontTx/>
              <a:buNone/>
              <a:tabLst>
                <a:tab pos="0" algn="l"/>
              </a:tabLst>
            </a:pPr>
            <a:r>
              <a:rPr kumimoji="0" lang="en-US" sz="18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 Sử dung công cụ lao động bằng sắt, đồng; sử dung trâu, bò làm sức kéo; biết đắp đê phòng ngập lụt</a:t>
            </a:r>
            <a:endParaRPr kumimoji="0" lang="en-US" sz="1800" b="0" i="0" u="none" strike="noStrike" cap="none" normalizeH="0" baseline="0">
              <a:ln>
                <a:noFill/>
              </a:ln>
              <a:solidFill>
                <a:schemeClr val="tx1"/>
              </a:solidFill>
              <a:effectLst/>
              <a:latin typeface="Arial" panose="020B0604020202020204" pitchFamily="34" charset="0"/>
            </a:endParaRPr>
          </a:p>
          <a:p>
            <a:pPr marL="0" marR="0" lvl="0" indent="427038" algn="l" defTabSz="914400" rtl="0" eaLnBrk="0" fontAlgn="base" latinLnBrk="0" hangingPunct="0">
              <a:lnSpc>
                <a:spcPct val="100000"/>
              </a:lnSpc>
              <a:spcBef>
                <a:spcPct val="0"/>
              </a:spcBef>
              <a:spcAft>
                <a:spcPct val="0"/>
              </a:spcAft>
              <a:buClrTx/>
              <a:buSzTx/>
              <a:buFontTx/>
              <a:buNone/>
              <a:tabLst>
                <a:tab pos="0" algn="l"/>
              </a:tabLst>
            </a:pPr>
            <a:r>
              <a:rPr kumimoji="0" lang="en-US" sz="18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  Thủ công nghiệp : phát triển nghề truyền thống : rèn sắt, đúc đồng, làm gốm; xuất hiện 1 số nghề mới : làm giấy, đường…</a:t>
            </a:r>
            <a:endParaRPr kumimoji="0" lang="en-US" sz="1800" b="0" i="0" u="none" strike="noStrike" cap="none" normalizeH="0" baseline="0">
              <a:ln>
                <a:noFill/>
              </a:ln>
              <a:solidFill>
                <a:schemeClr val="tx1"/>
              </a:solidFill>
              <a:effectLst/>
              <a:latin typeface="Arial" panose="020B0604020202020204" pitchFamily="34" charset="0"/>
            </a:endParaRPr>
          </a:p>
          <a:p>
            <a:pPr marL="0" marR="0" lvl="0" indent="427038" algn="l" defTabSz="914400" rtl="0" eaLnBrk="0" fontAlgn="base" latinLnBrk="0" hangingPunct="0">
              <a:lnSpc>
                <a:spcPct val="100000"/>
              </a:lnSpc>
              <a:spcBef>
                <a:spcPct val="0"/>
              </a:spcBef>
              <a:spcAft>
                <a:spcPct val="0"/>
              </a:spcAft>
              <a:buClrTx/>
              <a:buSzTx/>
              <a:buFontTx/>
              <a:buNone/>
              <a:tabLst>
                <a:tab pos="0" algn="l"/>
              </a:tabLst>
            </a:pPr>
            <a:r>
              <a:rPr kumimoji="0" lang="en-US" sz="18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 Nhận xét: đây là những chính sách vô cùng tàn bạo của phong kiến phương Bắc hòng bóc lột nhân dân, kìm hãm sự phát triển của nhân dân ta và chính sách đồng hóa của chúng là thâm độc nhất.</a:t>
            </a:r>
            <a:endParaRPr kumimoji="0" lang="en-US" sz="1800" b="0" i="0" u="none" strike="noStrike" cap="none" normalizeH="0" baseline="0">
              <a:ln>
                <a:noFill/>
              </a:ln>
              <a:solidFill>
                <a:schemeClr val="tx1"/>
              </a:solidFill>
              <a:effectLst/>
              <a:latin typeface="Arial" panose="020B0604020202020204" pitchFamily="34" charset="0"/>
            </a:endParaRPr>
          </a:p>
          <a:p>
            <a:pPr lvl="0"/>
            <a:r>
              <a:rPr kumimoji="0" lang="en-US" sz="2000" b="1"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Câu 3* </a:t>
            </a:r>
            <a:r>
              <a:rPr lang="en-US" sz="2000">
                <a:solidFill>
                  <a:srgbClr val="FF0000"/>
                </a:solidFill>
                <a:latin typeface="Times New Roman" panose="02020603050405020304" pitchFamily="18" charset="0"/>
                <a:cs typeface="Times New Roman" panose="02020603050405020304" pitchFamily="18" charset="0"/>
              </a:rPr>
              <a:t>Tại sao các triều đại phong kiến phương Bắc thực hiện chính sách độc quyền về muối và sắt?</a:t>
            </a:r>
            <a:endParaRPr kumimoji="0" lang="en-US" sz="2000" b="1"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27038" algn="l" defTabSz="914400" rtl="0" eaLnBrk="0" fontAlgn="base" latinLnBrk="0" hangingPunct="0">
              <a:lnSpc>
                <a:spcPct val="100000"/>
              </a:lnSpc>
              <a:spcBef>
                <a:spcPct val="0"/>
              </a:spcBef>
              <a:spcAft>
                <a:spcPct val="0"/>
              </a:spcAft>
              <a:buClrTx/>
              <a:buSzTx/>
              <a:buFontTx/>
              <a:buNone/>
              <a:tabLst>
                <a:tab pos="0" algn="l"/>
              </a:tabLst>
            </a:pPr>
            <a:r>
              <a:rPr kumimoji="0" lang="en-US" sz="18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Khiến người Việt không có sắt để rèn/ đúc vũ khí để chống lại chính quyền đô hộ.</a:t>
            </a:r>
            <a:endParaRPr kumimoji="0" 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427038" algn="l" defTabSz="914400" rtl="0" eaLnBrk="0" fontAlgn="base" latinLnBrk="0" hangingPunct="0">
              <a:lnSpc>
                <a:spcPct val="100000"/>
              </a:lnSpc>
              <a:spcBef>
                <a:spcPct val="0"/>
              </a:spcBef>
              <a:spcAft>
                <a:spcPct val="0"/>
              </a:spcAft>
              <a:buClrTx/>
              <a:buSzTx/>
              <a:buFontTx/>
              <a:buNone/>
              <a:tabLst>
                <a:tab pos="0" algn="l"/>
              </a:tabLst>
            </a:pPr>
            <a:r>
              <a:rPr kumimoji="0" lang="en-US" sz="18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Làm cho người Việt lệ thuộc vào chính quyền đô hộ (vì: sắt là nguyên liệu chủ yếu để sản xuất công cụ lao động; muối là loại gia vị thiết yếu trong bữa ăn hằng ngày).</a:t>
            </a:r>
            <a:endParaRPr kumimoji="0" 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427038" algn="l" defTabSz="914400" rtl="0" eaLnBrk="0" fontAlgn="base" latinLnBrk="0" hangingPunct="0">
              <a:lnSpc>
                <a:spcPct val="100000"/>
              </a:lnSpc>
              <a:spcBef>
                <a:spcPct val="0"/>
              </a:spcBef>
              <a:spcAft>
                <a:spcPct val="0"/>
              </a:spcAft>
              <a:buClrTx/>
              <a:buSzTx/>
              <a:buFontTx/>
              <a:buNone/>
              <a:tabLst>
                <a:tab pos="0" algn="l"/>
              </a:tabLst>
            </a:pPr>
            <a:r>
              <a:rPr kumimoji="0" lang="en-US" sz="18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Khiến thể lực của người Việt bị suy giảm do thiếu muối.</a:t>
            </a:r>
            <a:endParaRPr kumimoji="0" 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83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fade">
                                      <p:cBhvr>
                                        <p:cTn id="7" dur="1000"/>
                                        <p:tgtEl>
                                          <p:spTgt spid="2049"/>
                                        </p:tgtEl>
                                      </p:cBhvr>
                                    </p:animEffect>
                                    <p:anim calcmode="lin" valueType="num">
                                      <p:cBhvr>
                                        <p:cTn id="8" dur="1000" fill="hold"/>
                                        <p:tgtEl>
                                          <p:spTgt spid="2049"/>
                                        </p:tgtEl>
                                        <p:attrNameLst>
                                          <p:attrName>ppt_x</p:attrName>
                                        </p:attrNameLst>
                                      </p:cBhvr>
                                      <p:tavLst>
                                        <p:tav tm="0">
                                          <p:val>
                                            <p:strVal val="#ppt_x"/>
                                          </p:val>
                                        </p:tav>
                                        <p:tav tm="100000">
                                          <p:val>
                                            <p:strVal val="#ppt_x"/>
                                          </p:val>
                                        </p:tav>
                                      </p:tavLst>
                                    </p:anim>
                                    <p:anim calcmode="lin" valueType="num">
                                      <p:cBhvr>
                                        <p:cTn id="9" dur="1000" fill="hold"/>
                                        <p:tgtEl>
                                          <p:spTgt spid="20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fade">
                                      <p:cBhvr>
                                        <p:cTn id="39" dur="1000"/>
                                        <p:tgtEl>
                                          <p:spTgt spid="4">
                                            <p:txEl>
                                              <p:pRg st="7" end="7"/>
                                            </p:txEl>
                                          </p:spTgt>
                                        </p:tgtEl>
                                      </p:cBhvr>
                                    </p:animEffect>
                                    <p:anim calcmode="lin" valueType="num">
                                      <p:cBhvr>
                                        <p:cTn id="4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
                                            <p:txEl>
                                              <p:pRg st="8" end="8"/>
                                            </p:txEl>
                                          </p:spTgt>
                                        </p:tgtEl>
                                        <p:attrNameLst>
                                          <p:attrName>style.visibility</p:attrName>
                                        </p:attrNameLst>
                                      </p:cBhvr>
                                      <p:to>
                                        <p:strVal val="visible"/>
                                      </p:to>
                                    </p:set>
                                    <p:animEffect transition="in" filter="fade">
                                      <p:cBhvr>
                                        <p:cTn id="44" dur="1000"/>
                                        <p:tgtEl>
                                          <p:spTgt spid="4">
                                            <p:txEl>
                                              <p:pRg st="8" end="8"/>
                                            </p:txEl>
                                          </p:spTgt>
                                        </p:tgtEl>
                                      </p:cBhvr>
                                    </p:animEffect>
                                    <p:anim calcmode="lin" valueType="num">
                                      <p:cBhvr>
                                        <p:cTn id="45"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Effect transition="in" filter="fade">
                                      <p:cBhvr>
                                        <p:cTn id="49" dur="1000"/>
                                        <p:tgtEl>
                                          <p:spTgt spid="4">
                                            <p:txEl>
                                              <p:pRg st="9" end="9"/>
                                            </p:txEl>
                                          </p:spTgt>
                                        </p:tgtEl>
                                      </p:cBhvr>
                                    </p:animEffect>
                                    <p:anim calcmode="lin" valueType="num">
                                      <p:cBhvr>
                                        <p:cTn id="50"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35146386"/>
              </p:ext>
            </p:extLst>
          </p:nvPr>
        </p:nvGraphicFramePr>
        <p:xfrm>
          <a:off x="23751" y="0"/>
          <a:ext cx="11970327" cy="6662056"/>
        </p:xfrm>
        <a:graphic>
          <a:graphicData uri="http://schemas.openxmlformats.org/drawingml/2006/table">
            <a:tbl>
              <a:tblPr firstRow="1" firstCol="1" bandRow="1"/>
              <a:tblGrid>
                <a:gridCol w="11970327">
                  <a:extLst>
                    <a:ext uri="{9D8B030D-6E8A-4147-A177-3AD203B41FA5}">
                      <a16:colId xmlns:a16="http://schemas.microsoft.com/office/drawing/2014/main" val="20000"/>
                    </a:ext>
                  </a:extLst>
                </a:gridCol>
              </a:tblGrid>
              <a:tr h="1268963">
                <a:tc>
                  <a:txBody>
                    <a:bodyPr/>
                    <a:lstStyle/>
                    <a:p>
                      <a:pPr marL="0" marR="0" algn="just">
                        <a:spcBef>
                          <a:spcPts val="0"/>
                        </a:spcBef>
                        <a:spcAft>
                          <a:spcPts val="0"/>
                        </a:spcAft>
                      </a:pPr>
                      <a:r>
                        <a:rPr lang="nb-NO" sz="2000" b="1">
                          <a:solidFill>
                            <a:srgbClr val="FF0000"/>
                          </a:solidFill>
                          <a:effectLst/>
                          <a:latin typeface="Times New Roman" panose="02020603050405020304" pitchFamily="18" charset="0"/>
                          <a:ea typeface="Times New Roman" panose="02020603050405020304" pitchFamily="18" charset="0"/>
                        </a:rPr>
                        <a:t>Câu</a:t>
                      </a:r>
                      <a:r>
                        <a:rPr lang="nb-NO" sz="2000" b="1" baseline="0">
                          <a:solidFill>
                            <a:srgbClr val="FF0000"/>
                          </a:solidFill>
                          <a:effectLst/>
                          <a:latin typeface="Times New Roman" panose="02020603050405020304" pitchFamily="18" charset="0"/>
                          <a:ea typeface="Times New Roman" panose="02020603050405020304" pitchFamily="18" charset="0"/>
                        </a:rPr>
                        <a:t> 4: </a:t>
                      </a:r>
                      <a:r>
                        <a:rPr lang="nb-NO" sz="2000" b="1" cap="all" baseline="0">
                          <a:solidFill>
                            <a:srgbClr val="FF0000"/>
                          </a:solidFill>
                          <a:effectLst/>
                          <a:latin typeface="Times New Roman" panose="02020603050405020304" pitchFamily="18" charset="0"/>
                          <a:ea typeface="Times New Roman" panose="02020603050405020304" pitchFamily="18" charset="0"/>
                        </a:rPr>
                        <a:t> </a:t>
                      </a:r>
                      <a:r>
                        <a:rPr lang="nb-NO" sz="2000" b="1" cap="all">
                          <a:solidFill>
                            <a:srgbClr val="FF0000"/>
                          </a:solidFill>
                          <a:effectLst/>
                          <a:latin typeface="Times New Roman" panose="02020603050405020304" pitchFamily="18" charset="0"/>
                          <a:ea typeface="Times New Roman" panose="02020603050405020304" pitchFamily="18" charset="0"/>
                        </a:rPr>
                        <a:t>n</a:t>
                      </a:r>
                      <a:r>
                        <a:rPr lang="nb-NO" sz="2000" b="1">
                          <a:solidFill>
                            <a:srgbClr val="FF0000"/>
                          </a:solidFill>
                          <a:effectLst/>
                          <a:latin typeface="Times New Roman" panose="02020603050405020304" pitchFamily="18" charset="0"/>
                          <a:ea typeface="Times New Roman" panose="02020603050405020304" pitchFamily="18" charset="0"/>
                        </a:rPr>
                        <a:t>hận xét gì về chính sách cai trị của các triều đại phong kiến Trung Quốc đối với nước ta trong thời kì Bắc thuộc, chính sách nào thâm hiểm nhất.</a:t>
                      </a:r>
                      <a:endParaRPr lang="en-US" sz="2000">
                        <a:effectLst/>
                        <a:latin typeface="Times New Roman" panose="02020603050405020304" pitchFamily="18" charset="0"/>
                        <a:ea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37926">
                <a:tc>
                  <a:txBody>
                    <a:bodyPr/>
                    <a:lstStyle/>
                    <a:p>
                      <a:pPr marL="0" marR="0" algn="just">
                        <a:spcBef>
                          <a:spcPts val="0"/>
                        </a:spcBef>
                        <a:spcAft>
                          <a:spcPts val="0"/>
                        </a:spcAft>
                      </a:pPr>
                      <a:r>
                        <a:rPr lang="nb-NO" sz="2000" b="1">
                          <a:solidFill>
                            <a:srgbClr val="FF0000"/>
                          </a:solidFill>
                          <a:effectLst/>
                          <a:latin typeface="Times New Roman" panose="02020603050405020304" pitchFamily="18" charset="0"/>
                          <a:ea typeface="Times New Roman" panose="02020603050405020304" pitchFamily="18" charset="0"/>
                        </a:rPr>
                        <a:t>Câu</a:t>
                      </a:r>
                      <a:r>
                        <a:rPr lang="nb-NO" sz="2000" b="1" baseline="0">
                          <a:solidFill>
                            <a:srgbClr val="FF0000"/>
                          </a:solidFill>
                          <a:effectLst/>
                          <a:latin typeface="Times New Roman" panose="02020603050405020304" pitchFamily="18" charset="0"/>
                          <a:ea typeface="Times New Roman" panose="02020603050405020304" pitchFamily="18" charset="0"/>
                        </a:rPr>
                        <a:t> 5: </a:t>
                      </a:r>
                      <a:r>
                        <a:rPr lang="nb-NO" sz="2000" b="1">
                          <a:solidFill>
                            <a:srgbClr val="FF0000"/>
                          </a:solidFill>
                          <a:effectLst/>
                          <a:latin typeface="Times New Roman" panose="02020603050405020304" pitchFamily="18" charset="0"/>
                          <a:ea typeface="Times New Roman" panose="02020603050405020304" pitchFamily="18" charset="0"/>
                        </a:rPr>
                        <a:t>Sau hơn 1000 năm bị đô hộ, tổ tiên của chúng ta đã để lại cho chúng ta những gì, nhân dân ta đã giữ được những phong tục tập quán gì, ý nghĩa của điều này?</a:t>
                      </a:r>
                      <a:endParaRPr lang="en-US" sz="2000">
                        <a:effectLst/>
                        <a:latin typeface="Times New Roman" panose="02020603050405020304" pitchFamily="18" charset="0"/>
                        <a:ea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55167">
                <a:tc>
                  <a:txBody>
                    <a:bodyPr/>
                    <a:lstStyle/>
                    <a:p>
                      <a:pPr marL="0" marR="0" algn="just">
                        <a:spcBef>
                          <a:spcPts val="0"/>
                        </a:spcBef>
                        <a:spcAft>
                          <a:spcPts val="0"/>
                        </a:spcAft>
                      </a:pPr>
                      <a:r>
                        <a:rPr lang="nb-NO" sz="2000" b="1">
                          <a:solidFill>
                            <a:srgbClr val="FF0000"/>
                          </a:solidFill>
                          <a:effectLst/>
                          <a:latin typeface="Times New Roman" panose="02020603050405020304" pitchFamily="18" charset="0"/>
                          <a:ea typeface="Times New Roman" panose="02020603050405020304" pitchFamily="18" charset="0"/>
                        </a:rPr>
                        <a:t>Câu</a:t>
                      </a:r>
                      <a:r>
                        <a:rPr lang="nb-NO" sz="2000" b="1" baseline="0">
                          <a:solidFill>
                            <a:srgbClr val="FF0000"/>
                          </a:solidFill>
                          <a:effectLst/>
                          <a:latin typeface="Times New Roman" panose="02020603050405020304" pitchFamily="18" charset="0"/>
                          <a:ea typeface="Times New Roman" panose="02020603050405020304" pitchFamily="18" charset="0"/>
                        </a:rPr>
                        <a:t> 6: </a:t>
                      </a:r>
                      <a:r>
                        <a:rPr lang="nb-NO" sz="2000" b="1">
                          <a:effectLst/>
                          <a:latin typeface="Times New Roman" panose="02020603050405020304" pitchFamily="18" charset="0"/>
                          <a:ea typeface="Times New Roman" panose="02020603050405020304" pitchFamily="18" charset="0"/>
                        </a:rPr>
                        <a:t>Giải thích nguyên nhân bùng nổ các cuộc khởi nghĩa giành độc lập trước thế kỉ X? </a:t>
                      </a:r>
                      <a:endParaRPr lang="en-US" sz="200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2000">
                        <a:effectLst/>
                        <a:latin typeface="Times New Roman" panose="02020603050405020304" pitchFamily="18" charset="0"/>
                        <a:ea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Rectangle 2"/>
          <p:cNvSpPr/>
          <p:nvPr/>
        </p:nvSpPr>
        <p:spPr>
          <a:xfrm>
            <a:off x="162296" y="533738"/>
            <a:ext cx="6096000" cy="707886"/>
          </a:xfrm>
          <a:prstGeom prst="rect">
            <a:avLst/>
          </a:prstGeom>
        </p:spPr>
        <p:txBody>
          <a:bodyPr>
            <a:spAutoFit/>
          </a:bodyPr>
          <a:lstStyle/>
          <a:p>
            <a:pPr lvl="0" algn="just"/>
            <a:r>
              <a:rPr lang="nb-NO" sz="2000">
                <a:solidFill>
                  <a:prstClr val="black"/>
                </a:solidFill>
                <a:latin typeface="Times New Roman" panose="02020603050405020304" pitchFamily="18" charset="0"/>
                <a:ea typeface="Times New Roman" panose="02020603050405020304" pitchFamily="18" charset="0"/>
              </a:rPr>
              <a:t>- Chính sách cai trị đối với nhân dân ta rất tàn bạo. </a:t>
            </a:r>
            <a:endParaRPr lang="en-US" sz="2000">
              <a:solidFill>
                <a:prstClr val="black"/>
              </a:solidFill>
              <a:latin typeface="Times New Roman" panose="02020603050405020304" pitchFamily="18" charset="0"/>
              <a:ea typeface="Times New Roman" panose="02020603050405020304" pitchFamily="18" charset="0"/>
            </a:endParaRPr>
          </a:p>
          <a:p>
            <a:pPr lvl="0" algn="just"/>
            <a:r>
              <a:rPr lang="nb-NO" sz="2000">
                <a:solidFill>
                  <a:prstClr val="black"/>
                </a:solidFill>
                <a:latin typeface="Times New Roman" panose="02020603050405020304" pitchFamily="18" charset="0"/>
                <a:ea typeface="Times New Roman" panose="02020603050405020304" pitchFamily="18" charset="0"/>
              </a:rPr>
              <a:t>- Thâm độc nhất là chính sách đồng hoá dân tộc ta.</a:t>
            </a:r>
            <a:endParaRPr lang="en-US" sz="2000">
              <a:solidFill>
                <a:prstClr val="black"/>
              </a:solidFill>
              <a:latin typeface="Times New Roman" panose="02020603050405020304" pitchFamily="18" charset="0"/>
              <a:ea typeface="Times New Roman" panose="02020603050405020304" pitchFamily="18" charset="0"/>
            </a:endParaRPr>
          </a:p>
        </p:txBody>
      </p:sp>
      <p:sp>
        <p:nvSpPr>
          <p:cNvPr id="5" name="Rectangle 4"/>
          <p:cNvSpPr/>
          <p:nvPr/>
        </p:nvSpPr>
        <p:spPr>
          <a:xfrm>
            <a:off x="0" y="1832075"/>
            <a:ext cx="11784280" cy="1938992"/>
          </a:xfrm>
          <a:prstGeom prst="rect">
            <a:avLst/>
          </a:prstGeom>
        </p:spPr>
        <p:txBody>
          <a:bodyPr wrap="square">
            <a:spAutoFit/>
          </a:bodyPr>
          <a:lstStyle/>
          <a:p>
            <a:pPr lvl="0" algn="just"/>
            <a:r>
              <a:rPr lang="nb-NO" sz="2000">
                <a:solidFill>
                  <a:prstClr val="black"/>
                </a:solidFill>
                <a:latin typeface="Times New Roman" panose="02020603050405020304" pitchFamily="18" charset="0"/>
                <a:ea typeface="Times New Roman" panose="02020603050405020304" pitchFamily="18" charset="0"/>
              </a:rPr>
              <a:t>- Hơn 1000 năm đấu tranh giành lại độc lập, tổ tiên của chúng ta đã để lại cho chúng ta:</a:t>
            </a:r>
            <a:endParaRPr lang="en-US" sz="2000">
              <a:solidFill>
                <a:prstClr val="black"/>
              </a:solidFill>
              <a:latin typeface="Times New Roman" panose="02020603050405020304" pitchFamily="18" charset="0"/>
              <a:ea typeface="Times New Roman" panose="02020603050405020304" pitchFamily="18" charset="0"/>
            </a:endParaRPr>
          </a:p>
          <a:p>
            <a:pPr lvl="0" algn="just"/>
            <a:r>
              <a:rPr lang="nb-NO" sz="2000">
                <a:solidFill>
                  <a:prstClr val="black"/>
                </a:solidFill>
                <a:latin typeface="Times New Roman" panose="02020603050405020304" pitchFamily="18" charset="0"/>
                <a:ea typeface="Times New Roman" panose="02020603050405020304" pitchFamily="18" charset="0"/>
              </a:rPr>
              <a:t>+ Lòng yêu nước, tinh thần đấu tranh bền bỉ vì độc lập dân tộc của đất nước, ý thức vươn lên bảo vệ văn hoá dân tộc.</a:t>
            </a:r>
            <a:endParaRPr lang="en-US" sz="2000">
              <a:solidFill>
                <a:prstClr val="black"/>
              </a:solidFill>
              <a:latin typeface="Times New Roman" panose="02020603050405020304" pitchFamily="18" charset="0"/>
              <a:ea typeface="Times New Roman" panose="02020603050405020304" pitchFamily="18" charset="0"/>
            </a:endParaRPr>
          </a:p>
          <a:p>
            <a:pPr lvl="0" algn="just"/>
            <a:r>
              <a:rPr lang="nb-NO" sz="2000">
                <a:solidFill>
                  <a:prstClr val="black"/>
                </a:solidFill>
                <a:latin typeface="Times New Roman" panose="02020603050405020304" pitchFamily="18" charset="0"/>
                <a:ea typeface="Times New Roman" panose="02020603050405020304" pitchFamily="18" charset="0"/>
              </a:rPr>
              <a:t>- </a:t>
            </a:r>
            <a:r>
              <a:rPr lang="nb-NO" sz="2000" cap="all">
                <a:solidFill>
                  <a:srgbClr val="FF0000"/>
                </a:solidFill>
                <a:latin typeface="Times New Roman" panose="02020603050405020304" pitchFamily="18" charset="0"/>
                <a:ea typeface="Times New Roman" panose="02020603050405020304" pitchFamily="18" charset="0"/>
              </a:rPr>
              <a:t>n</a:t>
            </a:r>
            <a:r>
              <a:rPr lang="nb-NO" sz="2000">
                <a:solidFill>
                  <a:srgbClr val="FF0000"/>
                </a:solidFill>
                <a:latin typeface="Times New Roman" panose="02020603050405020304" pitchFamily="18" charset="0"/>
                <a:ea typeface="Times New Roman" panose="02020603050405020304" pitchFamily="18" charset="0"/>
              </a:rPr>
              <a:t>hân dân ta đã giữ được</a:t>
            </a:r>
            <a:r>
              <a:rPr lang="nb-NO" sz="2000">
                <a:solidFill>
                  <a:prstClr val="black"/>
                </a:solidFill>
                <a:latin typeface="Times New Roman" panose="02020603050405020304" pitchFamily="18" charset="0"/>
                <a:ea typeface="Times New Roman" panose="02020603050405020304" pitchFamily="18" charset="0"/>
              </a:rPr>
              <a:t>: tiếng nói và các phong tục, nếp sống với những đặc trưng riêng của dân tộc: xăm mình, nhuộm răng đen, ăn trầu, làm bánh chưng, bánh giày....</a:t>
            </a:r>
            <a:endParaRPr lang="en-US" sz="2000">
              <a:solidFill>
                <a:prstClr val="black"/>
              </a:solidFill>
              <a:latin typeface="Times New Roman" panose="02020603050405020304" pitchFamily="18" charset="0"/>
              <a:ea typeface="Times New Roman" panose="02020603050405020304" pitchFamily="18" charset="0"/>
            </a:endParaRPr>
          </a:p>
          <a:p>
            <a:pPr lvl="0" algn="just"/>
            <a:r>
              <a:rPr lang="nb-NO" sz="2000">
                <a:solidFill>
                  <a:prstClr val="black"/>
                </a:solidFill>
                <a:latin typeface="Times New Roman" panose="02020603050405020304" pitchFamily="18" charset="0"/>
                <a:ea typeface="Times New Roman" panose="02020603050405020304" pitchFamily="18" charset="0"/>
              </a:rPr>
              <a:t>- </a:t>
            </a:r>
            <a:r>
              <a:rPr lang="nb-NO" sz="2000" cap="all">
                <a:solidFill>
                  <a:prstClr val="black"/>
                </a:solidFill>
                <a:latin typeface="Times New Roman" panose="02020603050405020304" pitchFamily="18" charset="0"/>
                <a:ea typeface="Times New Roman" panose="02020603050405020304" pitchFamily="18" charset="0"/>
              </a:rPr>
              <a:t>c</a:t>
            </a:r>
            <a:r>
              <a:rPr lang="nb-NO" sz="2000">
                <a:solidFill>
                  <a:prstClr val="black"/>
                </a:solidFill>
                <a:latin typeface="Times New Roman" panose="02020603050405020304" pitchFamily="18" charset="0"/>
                <a:ea typeface="Times New Roman" panose="02020603050405020304" pitchFamily="18" charset="0"/>
              </a:rPr>
              <a:t>hứng tỏ sức sống mãnh liệt của dân tộc ta....</a:t>
            </a:r>
            <a:endParaRPr lang="en-US" sz="2000">
              <a:solidFill>
                <a:prstClr val="black"/>
              </a:solidFill>
              <a:latin typeface="Times New Roman" panose="02020603050405020304" pitchFamily="18" charset="0"/>
              <a:ea typeface="Times New Roman" panose="02020603050405020304" pitchFamily="18" charset="0"/>
            </a:endParaRPr>
          </a:p>
        </p:txBody>
      </p:sp>
      <p:sp>
        <p:nvSpPr>
          <p:cNvPr id="6" name="Rectangle 5"/>
          <p:cNvSpPr/>
          <p:nvPr/>
        </p:nvSpPr>
        <p:spPr>
          <a:xfrm>
            <a:off x="162296" y="4060355"/>
            <a:ext cx="11926785" cy="2554545"/>
          </a:xfrm>
          <a:prstGeom prst="rect">
            <a:avLst/>
          </a:prstGeom>
        </p:spPr>
        <p:txBody>
          <a:bodyPr wrap="square">
            <a:spAutoFit/>
          </a:bodyPr>
          <a:lstStyle/>
          <a:p>
            <a:pPr lvl="0" algn="just"/>
            <a:r>
              <a:rPr lang="nb-NO" sz="2000">
                <a:solidFill>
                  <a:prstClr val="black"/>
                </a:solidFill>
                <a:latin typeface="Times New Roman" panose="02020603050405020304" pitchFamily="18" charset="0"/>
                <a:ea typeface="Times New Roman" panose="02020603050405020304" pitchFamily="18" charset="0"/>
              </a:rPr>
              <a:t>Bất bình với chính sách cai trị của chính quyền đô hộ như:</a:t>
            </a:r>
            <a:endParaRPr lang="en-US" sz="2000">
              <a:solidFill>
                <a:prstClr val="black"/>
              </a:solidFill>
              <a:latin typeface="Times New Roman" panose="02020603050405020304" pitchFamily="18" charset="0"/>
              <a:ea typeface="Times New Roman" panose="02020603050405020304" pitchFamily="18" charset="0"/>
            </a:endParaRPr>
          </a:p>
          <a:p>
            <a:pPr lvl="0" algn="just"/>
            <a:r>
              <a:rPr lang="nl-NL" sz="2000">
                <a:solidFill>
                  <a:prstClr val="black"/>
                </a:solidFill>
                <a:latin typeface="Times New Roman" panose="02020603050405020304" pitchFamily="18" charset="0"/>
                <a:ea typeface="Times New Roman" panose="02020603050405020304" pitchFamily="18" charset="0"/>
              </a:rPr>
              <a:t>- Chiếm ruộng đất, lập thành ấp, trại để bắt dân ta cày cấy. Người Việt mất ruộng, bị biến thành nông nô của chính quyền đô hộ...</a:t>
            </a:r>
            <a:endParaRPr lang="en-US" sz="2000">
              <a:solidFill>
                <a:prstClr val="black"/>
              </a:solidFill>
              <a:latin typeface="Times New Roman" panose="02020603050405020304" pitchFamily="18" charset="0"/>
              <a:ea typeface="Times New Roman" panose="02020603050405020304" pitchFamily="18" charset="0"/>
            </a:endParaRPr>
          </a:p>
          <a:p>
            <a:pPr lvl="0" algn="just"/>
            <a:r>
              <a:rPr lang="nb-NO" sz="2000">
                <a:solidFill>
                  <a:prstClr val="black"/>
                </a:solidFill>
                <a:latin typeface="Times New Roman" panose="02020603050405020304" pitchFamily="18" charset="0"/>
                <a:ea typeface="Times New Roman" panose="02020603050405020304" pitchFamily="18" charset="0"/>
              </a:rPr>
              <a:t>- </a:t>
            </a:r>
            <a:r>
              <a:rPr lang="nl-NL" sz="2000">
                <a:solidFill>
                  <a:prstClr val="black"/>
                </a:solidFill>
                <a:latin typeface="Times New Roman" panose="02020603050405020304" pitchFamily="18" charset="0"/>
                <a:ea typeface="Times New Roman" panose="02020603050405020304" pitchFamily="18" charset="0"/>
              </a:rPr>
              <a:t>Thực thi chính sách tô thuế nặng nề như tô, dung, điệu, lưỡng thuế. Nhân dân bị bóc lột nặng nề, đời sống cùng cực...</a:t>
            </a:r>
            <a:endParaRPr lang="en-US" sz="2000">
              <a:solidFill>
                <a:prstClr val="black"/>
              </a:solidFill>
              <a:latin typeface="Times New Roman" panose="02020603050405020304" pitchFamily="18" charset="0"/>
              <a:ea typeface="Times New Roman" panose="02020603050405020304" pitchFamily="18" charset="0"/>
            </a:endParaRPr>
          </a:p>
          <a:p>
            <a:pPr lvl="0" algn="just"/>
            <a:r>
              <a:rPr lang="nl-NL" sz="2000" b="1">
                <a:solidFill>
                  <a:prstClr val="black"/>
                </a:solidFill>
                <a:latin typeface="Times New Roman" panose="02020603050405020304" pitchFamily="18" charset="0"/>
                <a:ea typeface="Times New Roman" panose="02020603050405020304" pitchFamily="18" charset="0"/>
              </a:rPr>
              <a:t>- </a:t>
            </a:r>
            <a:r>
              <a:rPr lang="nl-NL" sz="2000">
                <a:solidFill>
                  <a:prstClr val="black"/>
                </a:solidFill>
                <a:latin typeface="Times New Roman" panose="02020603050405020304" pitchFamily="18" charset="0"/>
                <a:ea typeface="Times New Roman" panose="02020603050405020304" pitchFamily="18" charset="0"/>
              </a:rPr>
              <a:t>Bắt cống nạp nhiều vải vóc, hương liệu và sản vật quý để đưa vế Trung Quốc. - Nhân dân phải khổ cực lao động đê’ nộp cống vật, tài nguyên bị vơ vét cạn kiệt...</a:t>
            </a:r>
            <a:endParaRPr lang="en-US" sz="2000">
              <a:solidFill>
                <a:prstClr val="black"/>
              </a:solidFill>
              <a:latin typeface="Times New Roman" panose="02020603050405020304" pitchFamily="18" charset="0"/>
              <a:ea typeface="Times New Roman" panose="02020603050405020304" pitchFamily="18" charset="0"/>
            </a:endParaRPr>
          </a:p>
          <a:p>
            <a:pPr lvl="0" algn="just"/>
            <a:r>
              <a:rPr lang="nl-NL" sz="2000" b="1">
                <a:solidFill>
                  <a:prstClr val="black"/>
                </a:solidFill>
                <a:latin typeface="Times New Roman" panose="02020603050405020304" pitchFamily="18" charset="0"/>
                <a:ea typeface="Times New Roman" panose="02020603050405020304" pitchFamily="18" charset="0"/>
              </a:rPr>
              <a:t>- </a:t>
            </a:r>
            <a:r>
              <a:rPr lang="nl-NL" sz="2000">
                <a:solidFill>
                  <a:prstClr val="black"/>
                </a:solidFill>
                <a:latin typeface="Times New Roman" panose="02020603050405020304" pitchFamily="18" charset="0"/>
                <a:ea typeface="Times New Roman" panose="02020603050405020304" pitchFamily="18" charset="0"/>
              </a:rPr>
              <a:t>Nắm độc quyền về sắt và muối. Nhân dân thiếu muối, sắt để sinh hoạt và đúc vũ khí...</a:t>
            </a:r>
            <a:endParaRPr lang="en-US"/>
          </a:p>
        </p:txBody>
      </p:sp>
    </p:spTree>
    <p:extLst>
      <p:ext uri="{BB962C8B-B14F-4D97-AF65-F5344CB8AC3E}">
        <p14:creationId xmlns:p14="http://schemas.microsoft.com/office/powerpoint/2010/main" val="5967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691166" y="262566"/>
            <a:ext cx="11500834" cy="1815882"/>
          </a:xfrm>
          <a:prstGeom prst="rect">
            <a:avLst/>
          </a:prstGeom>
        </p:spPr>
        <p:txBody>
          <a:bodyPr wrap="square">
            <a:spAutoFit/>
          </a:bodyPr>
          <a:lstStyle/>
          <a:p>
            <a:r>
              <a:rPr lang="vi-VN" sz="2800" dirty="0"/>
              <a:t>HS tra cứu thông tin liên quan trên mạng internet, cách đánh từ khoá và tìm Idem thông tin về các con đường, trường học, di tích lịch sử, địa danh,... mang tên các nhân vật lịch sử Hai Bà Trưng, Lý Bí, Mai Thú</a:t>
            </a:r>
            <a:r>
              <a:rPr lang="en-US" sz="2800" dirty="0"/>
              <a:t>c Loan.</a:t>
            </a:r>
          </a:p>
        </p:txBody>
      </p:sp>
    </p:spTree>
    <p:extLst>
      <p:ext uri="{BB962C8B-B14F-4D97-AF65-F5344CB8AC3E}">
        <p14:creationId xmlns:p14="http://schemas.microsoft.com/office/powerpoint/2010/main" val="7718127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5131" cy="6858000"/>
          </a:xfrm>
          <a:prstGeom prst="rect">
            <a:avLst/>
          </a:prstGeom>
        </p:spPr>
      </p:pic>
      <p:sp>
        <p:nvSpPr>
          <p:cNvPr id="4" name="Rectangle 3"/>
          <p:cNvSpPr/>
          <p:nvPr/>
        </p:nvSpPr>
        <p:spPr>
          <a:xfrm>
            <a:off x="2628899" y="208089"/>
            <a:ext cx="7970413" cy="954107"/>
          </a:xfrm>
          <a:prstGeom prst="rect">
            <a:avLst/>
          </a:prstGeom>
        </p:spPr>
        <p:txBody>
          <a:bodyPr wrap="square">
            <a:spAutoFit/>
          </a:bodyPr>
          <a:lstStyle/>
          <a:p>
            <a:pPr algn="ctr"/>
            <a:r>
              <a:rPr lang="vi-VN" sz="2800" b="1" dirty="0">
                <a:solidFill>
                  <a:srgbClr val="FF0000"/>
                </a:solidFill>
                <a:latin typeface="Open Sans"/>
              </a:rPr>
              <a:t>BÀI 16: CÁC CUỘC KHỞI NGHĨA TIÊU BIỂU</a:t>
            </a:r>
          </a:p>
          <a:p>
            <a:pPr algn="ctr"/>
            <a:r>
              <a:rPr lang="vi-VN" sz="2800" b="1" dirty="0">
                <a:solidFill>
                  <a:srgbClr val="FF0000"/>
                </a:solidFill>
                <a:latin typeface="Open Sans"/>
              </a:rPr>
              <a:t>GIÀNH ĐỘC LẬP TRƯỚC THẾ KỈ X</a:t>
            </a:r>
          </a:p>
        </p:txBody>
      </p:sp>
      <p:sp>
        <p:nvSpPr>
          <p:cNvPr id="5" name="Rectangle 4"/>
          <p:cNvSpPr/>
          <p:nvPr/>
        </p:nvSpPr>
        <p:spPr>
          <a:xfrm>
            <a:off x="113131" y="1319232"/>
            <a:ext cx="4831194" cy="523220"/>
          </a:xfrm>
          <a:prstGeom prst="rect">
            <a:avLst/>
          </a:prstGeom>
        </p:spPr>
        <p:txBody>
          <a:bodyPr wrap="none">
            <a:spAutoFit/>
          </a:bodyPr>
          <a:lstStyle/>
          <a:p>
            <a:r>
              <a:rPr lang="vi-VN" sz="2800" b="1" dirty="0">
                <a:solidFill>
                  <a:srgbClr val="FF0000"/>
                </a:solidFill>
                <a:latin typeface="Open Sans"/>
              </a:rPr>
              <a:t>1</a:t>
            </a:r>
            <a:r>
              <a:rPr lang="en-US" sz="2800" b="1" dirty="0">
                <a:solidFill>
                  <a:srgbClr val="FF0000"/>
                </a:solidFill>
                <a:latin typeface="Open Sans"/>
              </a:rPr>
              <a:t>.</a:t>
            </a:r>
            <a:r>
              <a:rPr lang="vi-VN" sz="2800" b="1" dirty="0">
                <a:solidFill>
                  <a:srgbClr val="FF0000"/>
                </a:solidFill>
                <a:latin typeface="Open Sans"/>
              </a:rPr>
              <a:t> Khởi nghĩa Hai Bà Trưng</a:t>
            </a:r>
            <a:endParaRPr lang="en-US" sz="2800" dirty="0">
              <a:solidFill>
                <a:srgbClr val="FF0000"/>
              </a:solidFill>
            </a:endParaRPr>
          </a:p>
        </p:txBody>
      </p:sp>
    </p:spTree>
    <p:extLst>
      <p:ext uri="{BB962C8B-B14F-4D97-AF65-F5344CB8AC3E}">
        <p14:creationId xmlns:p14="http://schemas.microsoft.com/office/powerpoint/2010/main" val="1751766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353800" cy="2243137"/>
          </a:xfrm>
        </p:spPr>
        <p:txBody>
          <a:bodyPr>
            <a:normAutofit/>
          </a:bodyPr>
          <a:lstStyle/>
          <a:p>
            <a:r>
              <a:rPr lang="vi-VN" dirty="0"/>
              <a:t> </a:t>
            </a:r>
            <a:r>
              <a:rPr lang="en-US" sz="2700" dirty="0"/>
              <a:t>Q</a:t>
            </a:r>
            <a:r>
              <a:rPr lang="vi-VN" sz="2700" dirty="0"/>
              <a:t>uê hương, tên gọi của Hai Bà Trưng: Trưng Trắc, Trưng Nhị sinh ra và lớn lên ở khu vực đôi bờ sông Hồng (đoạn từ Hạ Lôi, Mê Linh đến thị xã Sơn Tây, Hà Nội), nơi có nghề trồng dâu, nuôi tằm. Vì vậy, tên tuổi của hai bà được thần tích dân gian giải thích được bắt nguồn từ cách gọi tên theo các loại kén: kén dày là trứng chắc, tức Trưng Trắc; kén mỏng là trứng nhì, tức Trưng Nhị....).</a:t>
            </a:r>
            <a:endParaRPr lang="en-US" sz="2700" dirty="0"/>
          </a:p>
        </p:txBody>
      </p:sp>
      <p:pic>
        <p:nvPicPr>
          <p:cNvPr id="8" name="Picture 7"/>
          <p:cNvPicPr>
            <a:picLocks noChangeAspect="1"/>
          </p:cNvPicPr>
          <p:nvPr/>
        </p:nvPicPr>
        <p:blipFill>
          <a:blip r:embed="rId2"/>
          <a:stretch>
            <a:fillRect/>
          </a:stretch>
        </p:blipFill>
        <p:spPr>
          <a:xfrm>
            <a:off x="0" y="3135087"/>
            <a:ext cx="6941684" cy="3722914"/>
          </a:xfrm>
          <a:prstGeom prst="rect">
            <a:avLst/>
          </a:prstGeom>
        </p:spPr>
      </p:pic>
      <p:pic>
        <p:nvPicPr>
          <p:cNvPr id="11" name="Picture 10"/>
          <p:cNvPicPr>
            <a:picLocks noChangeAspect="1"/>
          </p:cNvPicPr>
          <p:nvPr/>
        </p:nvPicPr>
        <p:blipFill>
          <a:blip r:embed="rId3"/>
          <a:stretch>
            <a:fillRect/>
          </a:stretch>
        </p:blipFill>
        <p:spPr>
          <a:xfrm>
            <a:off x="6941684" y="3135086"/>
            <a:ext cx="5250316" cy="3722913"/>
          </a:xfrm>
          <a:prstGeom prst="rect">
            <a:avLst/>
          </a:prstGeom>
        </p:spPr>
      </p:pic>
    </p:spTree>
    <p:extLst>
      <p:ext uri="{BB962C8B-B14F-4D97-AF65-F5344CB8AC3E}">
        <p14:creationId xmlns:p14="http://schemas.microsoft.com/office/powerpoint/2010/main" val="121812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8" y="1"/>
            <a:ext cx="12192000" cy="6858000"/>
          </a:xfrm>
          <a:prstGeom prst="rect">
            <a:avLst/>
          </a:prstGeom>
        </p:spPr>
      </p:pic>
      <p:sp>
        <p:nvSpPr>
          <p:cNvPr id="4" name="Rectangle 3"/>
          <p:cNvSpPr/>
          <p:nvPr/>
        </p:nvSpPr>
        <p:spPr>
          <a:xfrm>
            <a:off x="923505" y="365125"/>
            <a:ext cx="10939944" cy="954107"/>
          </a:xfrm>
          <a:prstGeom prst="rect">
            <a:avLst/>
          </a:prstGeom>
        </p:spPr>
        <p:txBody>
          <a:bodyPr wrap="square">
            <a:spAutoFit/>
          </a:bodyPr>
          <a:lstStyle/>
          <a:p>
            <a:r>
              <a:rPr lang="vi-VN" sz="2800" b="0" i="0" dirty="0">
                <a:solidFill>
                  <a:srgbClr val="000000"/>
                </a:solidFill>
                <a:effectLst/>
                <a:latin typeface="Open Sans"/>
              </a:rPr>
              <a:t>Hãy cho biết nguyên nhân và mục đích của cuộc khởi nghĩa Hai Bà Trưng.</a:t>
            </a:r>
            <a:endParaRPr lang="en-US" sz="2800" dirty="0"/>
          </a:p>
        </p:txBody>
      </p:sp>
      <p:pic>
        <p:nvPicPr>
          <p:cNvPr id="5" name="Picture 4"/>
          <p:cNvPicPr>
            <a:picLocks noChangeAspect="1"/>
          </p:cNvPicPr>
          <p:nvPr/>
        </p:nvPicPr>
        <p:blipFill>
          <a:blip r:embed="rId3"/>
          <a:stretch>
            <a:fillRect/>
          </a:stretch>
        </p:blipFill>
        <p:spPr>
          <a:xfrm>
            <a:off x="3238202" y="1156064"/>
            <a:ext cx="6535783" cy="4545874"/>
          </a:xfrm>
          <a:prstGeom prst="rect">
            <a:avLst/>
          </a:prstGeom>
        </p:spPr>
      </p:pic>
    </p:spTree>
    <p:extLst>
      <p:ext uri="{BB962C8B-B14F-4D97-AF65-F5344CB8AC3E}">
        <p14:creationId xmlns:p14="http://schemas.microsoft.com/office/powerpoint/2010/main" val="1917061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Rectangle 3"/>
          <p:cNvSpPr/>
          <p:nvPr/>
        </p:nvSpPr>
        <p:spPr>
          <a:xfrm>
            <a:off x="2834640" y="704760"/>
            <a:ext cx="8686800" cy="2246769"/>
          </a:xfrm>
          <a:prstGeom prst="rect">
            <a:avLst/>
          </a:prstGeom>
        </p:spPr>
        <p:txBody>
          <a:bodyPr wrap="square">
            <a:spAutoFit/>
          </a:bodyPr>
          <a:lstStyle/>
          <a:p>
            <a:r>
              <a:rPr lang="vi-VN" sz="2800" b="0" i="0" dirty="0">
                <a:solidFill>
                  <a:srgbClr val="000000"/>
                </a:solidFill>
                <a:effectLst/>
                <a:latin typeface="+mj-lt"/>
              </a:rPr>
              <a:t>- Nguyên nhân khởi nghĩa: bất bình với chính sách cai trị hà khắc của chính quyền đô hộ nhà Hán.</a:t>
            </a:r>
          </a:p>
          <a:p>
            <a:r>
              <a:rPr lang="vi-VN" sz="2800" b="0" i="0" dirty="0">
                <a:solidFill>
                  <a:srgbClr val="000000"/>
                </a:solidFill>
                <a:effectLst/>
                <a:latin typeface="+mj-lt"/>
              </a:rPr>
              <a:t>- Mục đích của cuộc khởi nghĩa: chống ách đô hộ, bảo vệ nhân dân, khôi phục lại nền độc lập tự chủ đã được thiết lập từ thời vua Hùng dựng nước.</a:t>
            </a:r>
          </a:p>
        </p:txBody>
      </p:sp>
    </p:spTree>
    <p:extLst>
      <p:ext uri="{BB962C8B-B14F-4D97-AF65-F5344CB8AC3E}">
        <p14:creationId xmlns:p14="http://schemas.microsoft.com/office/powerpoint/2010/main" val="392733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1989908" y="119965"/>
            <a:ext cx="7310845" cy="1815882"/>
          </a:xfrm>
          <a:prstGeom prst="rect">
            <a:avLst/>
          </a:prstGeom>
        </p:spPr>
        <p:txBody>
          <a:bodyPr wrap="square">
            <a:spAutoFit/>
          </a:bodyPr>
          <a:lstStyle/>
          <a:p>
            <a:r>
              <a:rPr lang="vi-VN" b="0" i="0" dirty="0">
                <a:solidFill>
                  <a:srgbClr val="000000"/>
                </a:solidFill>
                <a:effectLst/>
                <a:latin typeface="Open Sans"/>
              </a:rPr>
              <a:t>  </a:t>
            </a:r>
            <a:r>
              <a:rPr lang="vi-VN" sz="2800" b="0" i="0" dirty="0">
                <a:solidFill>
                  <a:srgbClr val="000000"/>
                </a:solidFill>
                <a:effectLst/>
                <a:latin typeface="Open Sans"/>
              </a:rPr>
              <a:t>“Một xin rửa sạch nước thù</a:t>
            </a:r>
          </a:p>
          <a:p>
            <a:r>
              <a:rPr lang="vi-VN" sz="2800" b="0" i="0" dirty="0">
                <a:solidFill>
                  <a:srgbClr val="000000"/>
                </a:solidFill>
                <a:effectLst/>
                <a:latin typeface="Open Sans"/>
              </a:rPr>
              <a:t>Hai xin dựng lại nghiệp xưa họ Hùng</a:t>
            </a:r>
          </a:p>
          <a:p>
            <a:r>
              <a:rPr lang="vi-VN" sz="2800" b="0" i="0" dirty="0">
                <a:solidFill>
                  <a:srgbClr val="000000"/>
                </a:solidFill>
                <a:effectLst/>
                <a:latin typeface="Open Sans"/>
              </a:rPr>
              <a:t>          Ba kêu oan ức lòng chồng</a:t>
            </a:r>
          </a:p>
          <a:p>
            <a:r>
              <a:rPr lang="vi-VN" sz="2800" b="0" i="0" dirty="0">
                <a:solidFill>
                  <a:srgbClr val="000000"/>
                </a:solidFill>
                <a:effectLst/>
                <a:latin typeface="Open Sans"/>
              </a:rPr>
              <a:t>Bốn xin vẻn vẹn sở công lệnh này”</a:t>
            </a:r>
          </a:p>
        </p:txBody>
      </p:sp>
      <p:pic>
        <p:nvPicPr>
          <p:cNvPr id="5" name="Picture 4"/>
          <p:cNvPicPr>
            <a:picLocks noChangeAspect="1"/>
          </p:cNvPicPr>
          <p:nvPr/>
        </p:nvPicPr>
        <p:blipFill>
          <a:blip r:embed="rId3"/>
          <a:stretch>
            <a:fillRect/>
          </a:stretch>
        </p:blipFill>
        <p:spPr>
          <a:xfrm>
            <a:off x="3775166" y="2055813"/>
            <a:ext cx="8416833" cy="4802187"/>
          </a:xfrm>
          <a:prstGeom prst="rect">
            <a:avLst/>
          </a:prstGeom>
        </p:spPr>
      </p:pic>
    </p:spTree>
    <p:extLst>
      <p:ext uri="{BB962C8B-B14F-4D97-AF65-F5344CB8AC3E}">
        <p14:creationId xmlns:p14="http://schemas.microsoft.com/office/powerpoint/2010/main" val="1916532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7040880"/>
          </a:xfrm>
          <a:prstGeom prst="rect">
            <a:avLst/>
          </a:prstGeom>
        </p:spPr>
      </p:pic>
      <p:sp>
        <p:nvSpPr>
          <p:cNvPr id="4" name="Rectangle 3"/>
          <p:cNvSpPr/>
          <p:nvPr/>
        </p:nvSpPr>
        <p:spPr>
          <a:xfrm>
            <a:off x="1221376" y="1027906"/>
            <a:ext cx="9749245" cy="3046988"/>
          </a:xfrm>
          <a:prstGeom prst="rect">
            <a:avLst/>
          </a:prstGeom>
        </p:spPr>
        <p:txBody>
          <a:bodyPr wrap="square">
            <a:spAutoFit/>
          </a:bodyPr>
          <a:lstStyle/>
          <a:p>
            <a:r>
              <a:rPr lang="en-US" sz="2400" b="0" i="0" dirty="0" err="1">
                <a:solidFill>
                  <a:srgbClr val="FF0000"/>
                </a:solidFill>
                <a:effectLst/>
                <a:latin typeface="Open Sans"/>
              </a:rPr>
              <a:t>Hoạt</a:t>
            </a:r>
            <a:r>
              <a:rPr lang="en-US" sz="2400" b="0" i="0" dirty="0">
                <a:solidFill>
                  <a:srgbClr val="FF0000"/>
                </a:solidFill>
                <a:effectLst/>
                <a:latin typeface="Open Sans"/>
              </a:rPr>
              <a:t> </a:t>
            </a:r>
            <a:r>
              <a:rPr lang="en-US" sz="2400" b="0" i="0" dirty="0" err="1">
                <a:solidFill>
                  <a:srgbClr val="FF0000"/>
                </a:solidFill>
                <a:effectLst/>
                <a:latin typeface="Open Sans"/>
              </a:rPr>
              <a:t>động</a:t>
            </a:r>
            <a:r>
              <a:rPr lang="en-US" sz="2400" b="0" i="0" dirty="0">
                <a:solidFill>
                  <a:srgbClr val="FF0000"/>
                </a:solidFill>
                <a:effectLst/>
                <a:latin typeface="Open Sans"/>
              </a:rPr>
              <a:t> </a:t>
            </a:r>
            <a:r>
              <a:rPr lang="en-US" sz="2400" b="0" i="0" dirty="0" err="1">
                <a:solidFill>
                  <a:srgbClr val="FF0000"/>
                </a:solidFill>
                <a:effectLst/>
                <a:latin typeface="Open Sans"/>
              </a:rPr>
              <a:t>nhóm</a:t>
            </a:r>
            <a:r>
              <a:rPr lang="en-US" sz="2400" b="0" i="0" dirty="0">
                <a:solidFill>
                  <a:srgbClr val="FF0000"/>
                </a:solidFill>
                <a:effectLst/>
                <a:latin typeface="Open Sans"/>
              </a:rPr>
              <a:t>:</a:t>
            </a:r>
            <a:r>
              <a:rPr lang="vi-VN" sz="2400" b="0" i="0" dirty="0">
                <a:solidFill>
                  <a:srgbClr val="000000"/>
                </a:solidFill>
                <a:effectLst/>
                <a:latin typeface="Open Sans"/>
              </a:rPr>
              <a:t>3 nhóm, phát phiếu học tập cho HS, mỗi nhóm sẽ trả lời một câu hỏi (câu 2,3,4 sgk trang 73):</a:t>
            </a:r>
          </a:p>
          <a:p>
            <a:r>
              <a:rPr lang="vi-VN" sz="2400" b="0" i="0" dirty="0">
                <a:solidFill>
                  <a:srgbClr val="000000"/>
                </a:solidFill>
                <a:effectLst/>
                <a:latin typeface="Open Sans"/>
              </a:rPr>
              <a:t>+ </a:t>
            </a:r>
            <a:r>
              <a:rPr lang="vi-VN" sz="2400" b="0" i="0" dirty="0">
                <a:solidFill>
                  <a:srgbClr val="FF0000"/>
                </a:solidFill>
                <a:effectLst/>
                <a:latin typeface="Open Sans"/>
              </a:rPr>
              <a:t>Nhóm 1</a:t>
            </a:r>
            <a:r>
              <a:rPr lang="vi-VN" sz="2400" b="0" i="0" dirty="0">
                <a:solidFill>
                  <a:srgbClr val="000000"/>
                </a:solidFill>
                <a:effectLst/>
                <a:latin typeface="Open Sans"/>
              </a:rPr>
              <a:t>: Chỉ trên lược đồ hình 2 (tr.71) diễn biến chính của khởi nghĩa Hai Bà Trưng.</a:t>
            </a:r>
          </a:p>
          <a:p>
            <a:r>
              <a:rPr lang="vi-VN" sz="2400" b="0" i="0" dirty="0">
                <a:solidFill>
                  <a:srgbClr val="000000"/>
                </a:solidFill>
                <a:effectLst/>
                <a:latin typeface="Open Sans"/>
              </a:rPr>
              <a:t>+ </a:t>
            </a:r>
            <a:r>
              <a:rPr lang="vi-VN" sz="2400" b="0" i="0" dirty="0">
                <a:solidFill>
                  <a:srgbClr val="FF0000"/>
                </a:solidFill>
                <a:effectLst/>
                <a:latin typeface="Open Sans"/>
              </a:rPr>
              <a:t>Nhóm 2</a:t>
            </a:r>
            <a:r>
              <a:rPr lang="vi-VN" sz="2400" b="0" i="0" dirty="0">
                <a:solidFill>
                  <a:srgbClr val="000000"/>
                </a:solidFill>
                <a:effectLst/>
                <a:latin typeface="Open Sans"/>
              </a:rPr>
              <a:t>: Đoạn tư liệu 1 và hình 3 cho em biết điều gì về khí thế của cuộc khởi nghĩa Hai Bà Trưng và tình thế của chính quyền đô hộ?</a:t>
            </a:r>
          </a:p>
          <a:p>
            <a:r>
              <a:rPr lang="vi-VN" sz="2400" b="0" i="0" dirty="0">
                <a:solidFill>
                  <a:srgbClr val="000000"/>
                </a:solidFill>
                <a:effectLst/>
                <a:latin typeface="Open Sans"/>
              </a:rPr>
              <a:t>+ </a:t>
            </a:r>
            <a:r>
              <a:rPr lang="vi-VN" sz="2400" b="0" i="0" dirty="0">
                <a:solidFill>
                  <a:srgbClr val="FF0000"/>
                </a:solidFill>
                <a:effectLst/>
                <a:latin typeface="Open Sans"/>
              </a:rPr>
              <a:t>Nhóm </a:t>
            </a:r>
            <a:r>
              <a:rPr lang="vi-VN" sz="2400" b="0" i="0" dirty="0">
                <a:solidFill>
                  <a:srgbClr val="000000"/>
                </a:solidFill>
                <a:effectLst/>
                <a:latin typeface="Open Sans"/>
              </a:rPr>
              <a:t>3: Khai thác thông tin và đoạn tư liệu trong sgk, hãy cho biết kết quả và ý nghĩa của cuộc khởi nghĩa Hai Bà Trưng.</a:t>
            </a:r>
          </a:p>
        </p:txBody>
      </p:sp>
    </p:spTree>
    <p:extLst>
      <p:ext uri="{BB962C8B-B14F-4D97-AF65-F5344CB8AC3E}">
        <p14:creationId xmlns:p14="http://schemas.microsoft.com/office/powerpoint/2010/main" val="3378733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675</TotalTime>
  <Words>3104</Words>
  <Application>Microsoft Office PowerPoint</Application>
  <PresentationFormat>Widescreen</PresentationFormat>
  <Paragraphs>128</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Calibri Light</vt:lpstr>
      <vt:lpstr>inherit</vt:lpstr>
      <vt:lpstr>Open Sans</vt:lpstr>
      <vt:lpstr>Times New Roman</vt:lpstr>
      <vt:lpstr>Verdana</vt:lpstr>
      <vt:lpstr>Office Theme</vt:lpstr>
      <vt:lpstr>PowerPoint Presentation</vt:lpstr>
      <vt:lpstr>PowerPoint Presentation</vt:lpstr>
      <vt:lpstr>PowerPoint Presentation</vt:lpstr>
      <vt:lpstr>PowerPoint Presentation</vt:lpstr>
      <vt:lpstr> Quê hương, tên gọi của Hai Bà Trưng: Trưng Trắc, Trưng Nhị sinh ra và lớn lên ở khu vực đôi bờ sông Hồng (đoạn từ Hạ Lôi, Mê Linh đến thị xã Sơn Tây, Hà Nội), nơi có nghề trồng dâu, nuôi tằm. Vì vậy, tên tuổi của hai bà được thần tích dân gian giải thích được bắt nguồn từ cách gọi tên theo các loại kén: kén dày là trứng chắc, tức Trưng Trắc; kén mỏng là trứng nhì, tức Trưng Nhị....).</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*Làm việc cá nhân vào phiếu học tập: + Nêu nguyên nhân của cuộc khởi nghĩa Bà Triệu. + Trình bày những nét chính của cuộc khởi nghĩa. + Ý nghĩa của cuộc khởi nghĩa Bà Triệu. </vt:lpstr>
      <vt:lpstr>PowerPoint Presentation</vt:lpstr>
      <vt:lpstr>PowerPoint Presentation</vt:lpstr>
      <vt:lpstr>3. Khởi nghĩa Lý Bí và sự thành lập nước Vạn Xuân  Lý Bí: quê gốc ởThôn Cổ Pháp, xã Tiên Phong, huyệnPhổ Yên (Thái Nguyên); khởi nghiệp và gây dựng cơ đồ tại đình Giang Xá, huyện Hoài Đức (Hà Nội) và mất tại xã Văn Lương, huyện Tam Nông (Phú Thọ). Vì vậy, năm 2013, các huyện Phổ Yên, Hoài Đức và Tam Nông đã tiến hành Lễ kết nghĩa tại Lễ kỉ niệm 1510 năm ngày sinh của vua Lý Nam Đế. </vt:lpstr>
      <vt:lpstr>PowerPoint Presentation</vt:lpstr>
      <vt:lpstr>PowerPoint Presentation</vt:lpstr>
      <vt:lpstr>PowerPoint Presentation</vt:lpstr>
      <vt:lpstr>PowerPoint Presentation</vt:lpstr>
      <vt:lpstr>PowerPoint Presentation</vt:lpstr>
      <vt:lpstr>PowerPoint Presentation</vt:lpstr>
      <vt:lpstr>Phạm vi cuộc khởi nghĩa ra sao? Lực lượng tham gia, hưởng ứng cuộc khởi nghĩa gồm những ai? Quân khởi nghĩa đã giành được thắng lợi gì ? Điểu gì cho thấy chính quyền tự chủ của Mai Thúc Loan đã được thành lập. Kết quả khởi nghĩa của Mai Thúc Loan như thế nào?</vt:lpstr>
      <vt:lpstr>PowerPoint Presentation</vt:lpstr>
      <vt:lpstr>PowerPoint Presentation</vt:lpstr>
      <vt:lpstr>PowerPoint Presentation</vt:lpstr>
      <vt:lpstr>PowerPoint Presentation</vt:lpstr>
      <vt:lpstr>Câu 1. Lập bảng so sánh về các cuộc khởi nghĩa theo gợi ý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Administrator</cp:lastModifiedBy>
  <cp:revision>108</cp:revision>
  <dcterms:created xsi:type="dcterms:W3CDTF">2021-10-13T06:38:06Z</dcterms:created>
  <dcterms:modified xsi:type="dcterms:W3CDTF">2024-02-19T15:47:34Z</dcterms:modified>
</cp:coreProperties>
</file>