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2" r:id="rId2"/>
    <p:sldId id="285" r:id="rId3"/>
    <p:sldId id="284" r:id="rId4"/>
    <p:sldId id="290" r:id="rId5"/>
    <p:sldId id="258" r:id="rId6"/>
    <p:sldId id="287" r:id="rId7"/>
    <p:sldId id="260" r:id="rId8"/>
    <p:sldId id="273" r:id="rId9"/>
    <p:sldId id="261" r:id="rId10"/>
    <p:sldId id="262" r:id="rId11"/>
    <p:sldId id="288" r:id="rId12"/>
    <p:sldId id="289" r:id="rId13"/>
    <p:sldId id="280" r:id="rId14"/>
    <p:sldId id="291" r:id="rId15"/>
    <p:sldId id="28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FF0"/>
    <a:srgbClr val="FB4005"/>
    <a:srgbClr val="5B9BD5"/>
    <a:srgbClr val="3584CB"/>
    <a:srgbClr val="62C8CE"/>
    <a:srgbClr val="E77707"/>
    <a:srgbClr val="799AD5"/>
    <a:srgbClr val="C0E6EA"/>
    <a:srgbClr val="E5F5F7"/>
    <a:srgbClr val="53F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1324" y="56"/>
      </p:cViewPr>
      <p:guideLst>
        <p:guide orient="horz" pos="22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B526A92-8AAF-4BF0-85FE-B336BF0F8D2D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B526A92-8AAF-4BF0-85FE-B336BF0F8D2D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B526A92-8AAF-4BF0-85FE-B336BF0F8D2D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B526A92-8AAF-4BF0-85FE-B336BF0F8D2D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1.png"/><Relationship Id="rId5" Type="http://schemas.openxmlformats.org/officeDocument/2006/relationships/slide" Target="slide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1.png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992" y="195072"/>
            <a:ext cx="8570976" cy="6400800"/>
          </a:xfrm>
          <a:prstGeom prst="rect">
            <a:avLst/>
          </a:prstGeom>
          <a:solidFill>
            <a:srgbClr val="62C8CE"/>
          </a:solidFill>
          <a:ln>
            <a:solidFill>
              <a:srgbClr val="5B9BD5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381906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802676" y="1698171"/>
            <a:ext cx="5312664" cy="5107525"/>
          </a:xfrm>
          <a:prstGeom prst="roundRect">
            <a:avLst>
              <a:gd name="adj" fmla="val 4732"/>
            </a:avLst>
          </a:prstGeom>
          <a:noFill/>
          <a:ln>
            <a:solidFill>
              <a:srgbClr val="A67B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65204" y="31846"/>
            <a:ext cx="7571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an email to Mira, your pen friend. Tell her about your house. Use the answers to the questions in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2035632" y="4037119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035632" y="4453102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035632" y="4853697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216" y="1285821"/>
            <a:ext cx="5407584" cy="583083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1907616" y="2404264"/>
            <a:ext cx="512064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907616" y="2698178"/>
            <a:ext cx="512064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907616" y="2087336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To: mira@webmail.com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07616" y="2366086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Subject: My house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7616" y="2702107"/>
            <a:ext cx="48550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Hi Mira,</a:t>
            </a:r>
          </a:p>
          <a:p>
            <a:r>
              <a:rPr lang="en-US" sz="2000" dirty="0"/>
              <a:t>Thanks for you email. Now I’ll tell you about my house.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616" y="6380813"/>
            <a:ext cx="4991100" cy="42488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907616" y="5037591"/>
            <a:ext cx="48550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about you? Where do you live? Tell me in your next </a:t>
            </a:r>
            <a:r>
              <a:rPr lang="en-US" sz="2000" dirty="0"/>
              <a:t>email</a:t>
            </a:r>
            <a:r>
              <a:rPr lang="en-US" dirty="0"/>
              <a:t>.</a:t>
            </a:r>
          </a:p>
          <a:p>
            <a:r>
              <a:rPr lang="en-US" dirty="0"/>
              <a:t>All the best,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2071448" y="6301757"/>
            <a:ext cx="4572000" cy="0"/>
          </a:xfrm>
          <a:prstGeom prst="line">
            <a:avLst/>
          </a:prstGeom>
          <a:ln w="9525">
            <a:solidFill>
              <a:srgbClr val="A67B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2816" y="177102"/>
            <a:ext cx="8229600" cy="89579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200" u="sng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Writing Tip </a:t>
            </a:r>
            <a:r>
              <a:rPr lang="en-US" sz="3200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How to write an e-mail to a friend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860" y="2131377"/>
            <a:ext cx="1447800" cy="466725"/>
          </a:xfrm>
          <a:prstGeom prst="roundRect">
            <a:avLst/>
          </a:prstGeom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spc="-6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Greeting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-16147" y="3001002"/>
            <a:ext cx="1547813" cy="468312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spc="-14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Introduction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3860" y="4232021"/>
            <a:ext cx="1447800" cy="466725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spc="-6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Body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-5764" y="5481701"/>
            <a:ext cx="1547813" cy="466725"/>
          </a:xfrm>
          <a:prstGeom prst="round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spc="-140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Conclustion</a:t>
            </a:r>
            <a:endParaRPr lang="en-US" sz="2300" b="1" spc="-14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706" y="1368838"/>
            <a:ext cx="1446400" cy="467066"/>
          </a:xfrm>
          <a:prstGeom prst="roundRect">
            <a:avLst/>
          </a:prstGeom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7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Subject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59670" y="1233039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To: mira@webmail.com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59670" y="149298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Subject: My house</a:t>
            </a:r>
          </a:p>
        </p:txBody>
      </p:sp>
      <p:cxnSp>
        <p:nvCxnSpPr>
          <p:cNvPr id="17" name="Straight Arrow Connector 16"/>
          <p:cNvCxnSpPr>
            <a:stCxn id="9" idx="3"/>
          </p:cNvCxnSpPr>
          <p:nvPr/>
        </p:nvCxnSpPr>
        <p:spPr>
          <a:xfrm>
            <a:off x="1497106" y="1602371"/>
            <a:ext cx="34170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76388" y="2364739"/>
            <a:ext cx="34170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870528" y="4465383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Dear / Hi / Hello...)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2359670" y="3001002"/>
            <a:ext cx="2743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Thanks for you email,…….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05974" y="2097998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Hi Mira,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606868" y="3199891"/>
            <a:ext cx="34170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838815" y="406148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I live with my parents and younger brother in a  town house, It's big. There are six rooms,…..</a:t>
            </a: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99775" y="52533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What about you? Where do you live? Tell me in your next e-mail.</a:t>
            </a:r>
          </a:p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Best wishes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557933" y="4465383"/>
            <a:ext cx="34170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628942" y="5699251"/>
            <a:ext cx="34170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41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/>
      <p:bldP spid="11" grpId="0"/>
      <p:bldP spid="25" grpId="0"/>
      <p:bldP spid="27" grpId="0"/>
      <p:bldP spid="31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0526"/>
            <a:ext cx="7650480" cy="68853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* Write an email to Mira, your pen friend. Tell her about your house.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1133856"/>
            <a:ext cx="7949183" cy="508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4992" y="2826860"/>
            <a:ext cx="728542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b="1" i="1" dirty="0">
                <a:latin typeface="Arial" pitchFamily="34" charset="0"/>
                <a:cs typeface="Arial" pitchFamily="34" charset="0"/>
              </a:rPr>
              <a:t>Hi Mira,</a:t>
            </a:r>
          </a:p>
          <a:p>
            <a:pPr algn="just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b="1" i="1" spc="-50" dirty="0">
                <a:latin typeface="Arial" pitchFamily="34" charset="0"/>
                <a:cs typeface="Arial" pitchFamily="34" charset="0"/>
              </a:rPr>
              <a:t>Thank for your email. Now, I’ll tell you about my house. I live with my parents and younger brother in a town house. It's big. There are six rooms: a living room, a kitchen, two bedrooms and two bathrooms. I like the living room best  because I can watch TV with my parents and  younger brother together.</a:t>
            </a:r>
          </a:p>
          <a:p>
            <a:pPr algn="just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b="1" i="1" dirty="0">
                <a:latin typeface="Arial" pitchFamily="34" charset="0"/>
                <a:cs typeface="Arial" pitchFamily="34" charset="0"/>
              </a:rPr>
              <a:t>What about you? Where do you live? Tell me in your next e-mail.</a:t>
            </a:r>
          </a:p>
          <a:p>
            <a:pPr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b="1" i="1" dirty="0">
                <a:latin typeface="Arial" pitchFamily="34" charset="0"/>
                <a:cs typeface="Arial" pitchFamily="34" charset="0"/>
              </a:rPr>
              <a:t>Best wishes,</a:t>
            </a:r>
          </a:p>
          <a:p>
            <a:pPr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b="1" i="1" dirty="0">
                <a:ln>
                  <a:solidFill>
                    <a:srgbClr val="FF0000"/>
                  </a:solidFill>
                </a:ln>
                <a:latin typeface="Arial" pitchFamily="34" charset="0"/>
                <a:cs typeface="Arial" pitchFamily="34" charset="0"/>
              </a:rPr>
              <a:t>Mi</a:t>
            </a:r>
            <a:r>
              <a:rPr lang="en-US" sz="1600" b="1" i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614992" y="2109114"/>
            <a:ext cx="28841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From: Huong@fastmail.com</a:t>
            </a:r>
          </a:p>
          <a:p>
            <a:pPr lvl="0" algn="just"/>
            <a:r>
              <a:rPr lang="en-US" sz="1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To: Mira@quickmail.com</a:t>
            </a:r>
          </a:p>
          <a:p>
            <a:pPr lvl="0" algn="just"/>
            <a:r>
              <a:rPr lang="en-US" sz="1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Subject: My house.</a:t>
            </a:r>
            <a:endParaRPr lang="en-US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32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0244" name="Picture 2" descr="D:\Tieu Binh\hinh nen\%21_%2863%29~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093578" y="814050"/>
            <a:ext cx="26420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800" dirty="0">
                <a:latin typeface=".VnTifani HeavyH" pitchFamily="34" charset="0"/>
              </a:rPr>
              <a:t>WRAP-UP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77848" y="1871266"/>
            <a:ext cx="845073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4000" dirty="0">
                <a:latin typeface=".VnSouthern" pitchFamily="34" charset="0"/>
              </a:rPr>
              <a:t> Listen to the passage describing Mai's house.</a:t>
            </a:r>
          </a:p>
          <a:p>
            <a:pPr eaLnBrk="1" hangingPunct="1">
              <a:buFontTx/>
              <a:buChar char="•"/>
            </a:pPr>
            <a:r>
              <a:rPr lang="en-US" altLang="en-US" sz="4000" dirty="0">
                <a:latin typeface=".VnSouthern" pitchFamily="34" charset="0"/>
              </a:rPr>
              <a:t> Learn how to write an informal email.</a:t>
            </a:r>
          </a:p>
        </p:txBody>
      </p:sp>
      <p:pic>
        <p:nvPicPr>
          <p:cNvPr id="10247" name="Picture 9" descr="gif_icon38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8" name="Group 10"/>
          <p:cNvGrpSpPr>
            <a:grpSpLocks/>
          </p:cNvGrpSpPr>
          <p:nvPr/>
        </p:nvGrpSpPr>
        <p:grpSpPr bwMode="auto">
          <a:xfrm>
            <a:off x="5257800" y="5715000"/>
            <a:ext cx="2057400" cy="1143000"/>
            <a:chOff x="0" y="3840"/>
            <a:chExt cx="620" cy="480"/>
          </a:xfrm>
        </p:grpSpPr>
        <p:pic>
          <p:nvPicPr>
            <p:cNvPr id="10264" name="Picture 11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31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5" name="Picture 12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4031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6" name="Picture 13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840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49" name="Group 14"/>
          <p:cNvGrpSpPr>
            <a:grpSpLocks/>
          </p:cNvGrpSpPr>
          <p:nvPr/>
        </p:nvGrpSpPr>
        <p:grpSpPr bwMode="auto">
          <a:xfrm>
            <a:off x="1752600" y="5715000"/>
            <a:ext cx="2057400" cy="1143000"/>
            <a:chOff x="0" y="3840"/>
            <a:chExt cx="620" cy="480"/>
          </a:xfrm>
        </p:grpSpPr>
        <p:pic>
          <p:nvPicPr>
            <p:cNvPr id="10261" name="Picture 15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31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2" name="Picture 16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4031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3" name="Picture 17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840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50" name="Group 18"/>
          <p:cNvGrpSpPr>
            <a:grpSpLocks/>
          </p:cNvGrpSpPr>
          <p:nvPr/>
        </p:nvGrpSpPr>
        <p:grpSpPr bwMode="auto">
          <a:xfrm>
            <a:off x="3657600" y="5715000"/>
            <a:ext cx="2057400" cy="1143000"/>
            <a:chOff x="0" y="3840"/>
            <a:chExt cx="620" cy="480"/>
          </a:xfrm>
        </p:grpSpPr>
        <p:pic>
          <p:nvPicPr>
            <p:cNvPr id="10258" name="Picture 19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31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9" name="Picture 20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4031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0" name="Picture 21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840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51" name="Group 22"/>
          <p:cNvGrpSpPr>
            <a:grpSpLocks/>
          </p:cNvGrpSpPr>
          <p:nvPr/>
        </p:nvGrpSpPr>
        <p:grpSpPr bwMode="auto">
          <a:xfrm>
            <a:off x="0" y="5715000"/>
            <a:ext cx="2057400" cy="1143000"/>
            <a:chOff x="0" y="3840"/>
            <a:chExt cx="620" cy="480"/>
          </a:xfrm>
        </p:grpSpPr>
        <p:pic>
          <p:nvPicPr>
            <p:cNvPr id="10255" name="Picture 23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31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6" name="Picture 24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4031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7" name="Picture 25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840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52" name="Picture 26" descr="gif_icon38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105400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27" descr="gif_icon38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181600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28" descr="gif_icon38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181600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349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0244" name="Picture 2" descr="D:\Tieu Binh\hinh nen\%21_%2863%29~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981200" y="685800"/>
            <a:ext cx="49704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800">
                <a:latin typeface=".VnTifani HeavyH" pitchFamily="34" charset="0"/>
              </a:rPr>
              <a:t>HOME WORK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54781" y="1817116"/>
            <a:ext cx="906303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4000" dirty="0">
                <a:latin typeface=".VnSouthern" pitchFamily="34" charset="0"/>
              </a:rPr>
              <a:t>Rewrite the email.</a:t>
            </a:r>
          </a:p>
          <a:p>
            <a:pPr eaLnBrk="1" hangingPunct="1">
              <a:buFontTx/>
              <a:buChar char="•"/>
            </a:pPr>
            <a:r>
              <a:rPr lang="en-US" altLang="en-US" sz="4000" dirty="0">
                <a:latin typeface=".VnSouthern" pitchFamily="34" charset="0"/>
              </a:rPr>
              <a:t>Do exercises in the workbook Unit 2 Writing.</a:t>
            </a:r>
          </a:p>
          <a:p>
            <a:pPr eaLnBrk="1" hangingPunct="1">
              <a:buFontTx/>
              <a:buChar char="•"/>
            </a:pPr>
            <a:r>
              <a:rPr lang="en-US" altLang="en-US" sz="4000" dirty="0">
                <a:latin typeface=".VnSouthern" pitchFamily="34" charset="0"/>
              </a:rPr>
              <a:t>Be ready for </a:t>
            </a:r>
            <a:r>
              <a:rPr lang="en-US" altLang="en-US" sz="4000" dirty="0">
                <a:solidFill>
                  <a:srgbClr val="FF3300"/>
                </a:solidFill>
                <a:latin typeface=".VnSouthern" pitchFamily="34" charset="0"/>
              </a:rPr>
              <a:t>Looking back and project.</a:t>
            </a:r>
          </a:p>
        </p:txBody>
      </p:sp>
      <p:pic>
        <p:nvPicPr>
          <p:cNvPr id="10247" name="Picture 9" descr="gif_icon38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8" name="Group 10"/>
          <p:cNvGrpSpPr>
            <a:grpSpLocks/>
          </p:cNvGrpSpPr>
          <p:nvPr/>
        </p:nvGrpSpPr>
        <p:grpSpPr bwMode="auto">
          <a:xfrm>
            <a:off x="5257800" y="5715000"/>
            <a:ext cx="2057400" cy="1143000"/>
            <a:chOff x="0" y="3840"/>
            <a:chExt cx="620" cy="480"/>
          </a:xfrm>
        </p:grpSpPr>
        <p:pic>
          <p:nvPicPr>
            <p:cNvPr id="10264" name="Picture 11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31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5" name="Picture 12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4031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6" name="Picture 13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840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49" name="Group 14"/>
          <p:cNvGrpSpPr>
            <a:grpSpLocks/>
          </p:cNvGrpSpPr>
          <p:nvPr/>
        </p:nvGrpSpPr>
        <p:grpSpPr bwMode="auto">
          <a:xfrm>
            <a:off x="1752600" y="5715000"/>
            <a:ext cx="2057400" cy="1143000"/>
            <a:chOff x="0" y="3840"/>
            <a:chExt cx="620" cy="480"/>
          </a:xfrm>
        </p:grpSpPr>
        <p:pic>
          <p:nvPicPr>
            <p:cNvPr id="10261" name="Picture 15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31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2" name="Picture 16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4031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3" name="Picture 17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840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50" name="Group 18"/>
          <p:cNvGrpSpPr>
            <a:grpSpLocks/>
          </p:cNvGrpSpPr>
          <p:nvPr/>
        </p:nvGrpSpPr>
        <p:grpSpPr bwMode="auto">
          <a:xfrm>
            <a:off x="3657600" y="5715000"/>
            <a:ext cx="2057400" cy="1143000"/>
            <a:chOff x="0" y="3840"/>
            <a:chExt cx="620" cy="480"/>
          </a:xfrm>
        </p:grpSpPr>
        <p:pic>
          <p:nvPicPr>
            <p:cNvPr id="10258" name="Picture 19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31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9" name="Picture 20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4031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0" name="Picture 21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840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51" name="Group 22"/>
          <p:cNvGrpSpPr>
            <a:grpSpLocks/>
          </p:cNvGrpSpPr>
          <p:nvPr/>
        </p:nvGrpSpPr>
        <p:grpSpPr bwMode="auto">
          <a:xfrm>
            <a:off x="0" y="5715000"/>
            <a:ext cx="2057400" cy="1143000"/>
            <a:chOff x="0" y="3840"/>
            <a:chExt cx="620" cy="480"/>
          </a:xfrm>
        </p:grpSpPr>
        <p:pic>
          <p:nvPicPr>
            <p:cNvPr id="10255" name="Picture 23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31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6" name="Picture 24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4031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7" name="Picture 25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840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52" name="Picture 26" descr="gif_icon38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105400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27" descr="gif_icon38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181600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28" descr="gif_icon38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181600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624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_maila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3114675"/>
            <a:ext cx="37433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xsgs_906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0"/>
            <a:ext cx="857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xsgs_906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24400"/>
            <a:ext cx="857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xsgs_906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857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xsgs_906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857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xsgs_906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7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xsgs_906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24400"/>
            <a:ext cx="857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xsgs_906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724400"/>
            <a:ext cx="857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 descr="xsgs_906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724400"/>
            <a:ext cx="857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 descr="xsgs_906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724400"/>
            <a:ext cx="857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 descr="xsgs_906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371600"/>
            <a:ext cx="857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9" name="WordArt 13" descr="White marble"/>
          <p:cNvSpPr>
            <a:spLocks noChangeArrowheads="1" noChangeShapeType="1" noTextEdit="1"/>
          </p:cNvSpPr>
          <p:nvPr/>
        </p:nvSpPr>
        <p:spPr bwMode="auto">
          <a:xfrm>
            <a:off x="1524000" y="990600"/>
            <a:ext cx="5786438" cy="2438400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75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 Black"/>
              </a:rPr>
              <a:t>Thank you very much</a:t>
            </a:r>
          </a:p>
        </p:txBody>
      </p:sp>
    </p:spTree>
    <p:extLst>
      <p:ext uri="{BB962C8B-B14F-4D97-AF65-F5344CB8AC3E}">
        <p14:creationId xmlns:p14="http://schemas.microsoft.com/office/powerpoint/2010/main" val="33234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35710"/>
            <a:ext cx="7272808" cy="450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7952" y="109728"/>
            <a:ext cx="8510016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ln w="28575"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* Checking the previous lessons: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2088" y="5589240"/>
            <a:ext cx="77403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is my house. There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4488" y="5741640"/>
            <a:ext cx="7740352" cy="646331"/>
          </a:xfrm>
          <a:prstGeom prst="rect">
            <a:avLst/>
          </a:prstGeom>
          <a:solidFill>
            <a:srgbClr val="3584C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is my house. There …</a:t>
            </a:r>
          </a:p>
        </p:txBody>
      </p:sp>
    </p:spTree>
    <p:extLst>
      <p:ext uri="{BB962C8B-B14F-4D97-AF65-F5344CB8AC3E}">
        <p14:creationId xmlns:p14="http://schemas.microsoft.com/office/powerpoint/2010/main" val="87734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3614" y="1459658"/>
            <a:ext cx="3840412" cy="1584693"/>
            <a:chOff x="-2930706" y="1828145"/>
            <a:chExt cx="4518958" cy="158469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470" y="1828145"/>
              <a:ext cx="961782" cy="77761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-2930706" y="2704952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84B1"/>
                  </a:solidFill>
                </a:rPr>
                <a:t>Objectives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48192" y="1551991"/>
            <a:ext cx="3291839" cy="523220"/>
          </a:xfrm>
          <a:prstGeom prst="rect">
            <a:avLst/>
          </a:prstGeom>
          <a:solidFill>
            <a:srgbClr val="79D1D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rial" pitchFamily="34" charset="0"/>
              </a:rPr>
              <a:t>LESSON 6: </a:t>
            </a:r>
            <a:endParaRPr lang="en-GB" sz="28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8192" y="147918"/>
            <a:ext cx="8451669" cy="1230750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UNIT 2: MY HOUSE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6903" y="2986342"/>
            <a:ext cx="82424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use the lexical items related to the topic </a:t>
            </a:r>
            <a:r>
              <a:rPr lang="en-US" sz="36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 house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listen to get information about rooms and houses;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write an e-mail to a friend.</a:t>
            </a:r>
            <a:endParaRPr lang="en-US" sz="3600" dirty="0">
              <a:solidFill>
                <a:srgbClr val="0084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17092" y="1459658"/>
            <a:ext cx="195962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b="1" dirty="0">
                <a:latin typeface=".VnBlack" pitchFamily="34" charset="0"/>
              </a:rPr>
              <a:t>SKILLS</a:t>
            </a:r>
            <a:r>
              <a:rPr lang="en-GB" sz="4000" b="1" dirty="0">
                <a:latin typeface=".VnArial Narrow" pitchFamily="34" charset="0"/>
              </a:rPr>
              <a:t> 2</a:t>
            </a:r>
            <a:endParaRPr lang="en-US" sz="4000" b="1" dirty="0">
              <a:latin typeface=".Vn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339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007641" y="2543231"/>
            <a:ext cx="3557176" cy="1642567"/>
            <a:chOff x="626470" y="2122841"/>
            <a:chExt cx="3557176" cy="164256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590" y="2122841"/>
              <a:ext cx="961782" cy="77761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26470" y="3057522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84B1"/>
                  </a:solidFill>
                </a:rPr>
                <a:t>I. Listening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894525" y="1756554"/>
            <a:ext cx="3291839" cy="523220"/>
          </a:xfrm>
          <a:prstGeom prst="rect">
            <a:avLst/>
          </a:prstGeom>
          <a:solidFill>
            <a:srgbClr val="79D1D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rial" pitchFamily="34" charset="0"/>
              </a:rPr>
              <a:t>LESSON 6: </a:t>
            </a:r>
            <a:endParaRPr lang="en-GB" sz="28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8192" y="147918"/>
            <a:ext cx="8451669" cy="1230750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UNIT 2: MY HOUSE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9464" y="4194502"/>
            <a:ext cx="3557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84B1"/>
                </a:solidFill>
              </a:rPr>
              <a:t>II. Writing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45492" y="2612956"/>
            <a:ext cx="194114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b="1" dirty="0">
                <a:latin typeface=".VnBlack" pitchFamily="34" charset="0"/>
              </a:rPr>
              <a:t>SKILLS</a:t>
            </a:r>
            <a:r>
              <a:rPr lang="en-GB" sz="4000" b="1" dirty="0">
                <a:latin typeface=".VnArial Narrow" pitchFamily="34" charset="0"/>
              </a:rPr>
              <a:t> 2</a:t>
            </a:r>
            <a:endParaRPr lang="en-US" sz="4000" b="1" dirty="0">
              <a:latin typeface=".Vn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496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1037570" y="75030"/>
            <a:ext cx="7783288" cy="892552"/>
          </a:xfrm>
          <a:prstGeom prst="rect">
            <a:avLst/>
          </a:prstGeom>
          <a:solidFill>
            <a:srgbClr val="5B9BD5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Look at the pictures. Name each of them. Guess if they are mentioned in the listening text.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005" y="1988422"/>
            <a:ext cx="3113995" cy="15943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427" y="3974686"/>
            <a:ext cx="1672319" cy="18738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1" y="4033102"/>
            <a:ext cx="2290082" cy="1815387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54428" y="1816962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2778905" y="1913256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6082495" y="1658820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0" name="Oval 19"/>
          <p:cNvSpPr/>
          <p:nvPr/>
        </p:nvSpPr>
        <p:spPr>
          <a:xfrm>
            <a:off x="1069804" y="4541253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729026" y="4327330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644289" y="3237420"/>
            <a:ext cx="1729630" cy="4474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B4005"/>
                </a:solidFill>
              </a:rPr>
              <a:t>bookshelf</a:t>
            </a:r>
            <a:endParaRPr lang="en-GB" sz="2400" b="1" dirty="0">
              <a:solidFill>
                <a:srgbClr val="FB4005"/>
              </a:solidFill>
            </a:endParaRPr>
          </a:p>
        </p:txBody>
      </p:sp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94" y="1554232"/>
            <a:ext cx="1348853" cy="148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3364102" y="1887158"/>
            <a:ext cx="1765300" cy="1238250"/>
            <a:chOff x="3311735" y="5557069"/>
            <a:chExt cx="1764322" cy="1238978"/>
          </a:xfrm>
        </p:grpSpPr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1735" y="5557069"/>
              <a:ext cx="1764322" cy="898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3864318" y="6426715"/>
              <a:ext cx="6591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solidFill>
                    <a:schemeClr val="bg1"/>
                  </a:solidFill>
                  <a:latin typeface="Arial" charset="0"/>
                  <a:cs typeface="Arial" charset="0"/>
                </a:rPr>
                <a:t>sofa</a:t>
              </a:r>
              <a:endParaRPr lang="en-US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3264859" y="2887666"/>
            <a:ext cx="1729630" cy="4474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B4005"/>
                </a:solidFill>
              </a:rPr>
              <a:t>sofa</a:t>
            </a:r>
            <a:endParaRPr lang="en-GB" sz="2400" b="1" dirty="0">
              <a:solidFill>
                <a:srgbClr val="FB4005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24935" y="3317348"/>
            <a:ext cx="1729630" cy="4474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B4005"/>
                </a:solidFill>
              </a:rPr>
              <a:t>desk</a:t>
            </a:r>
            <a:endParaRPr lang="en-GB" sz="2400" b="1" dirty="0">
              <a:solidFill>
                <a:srgbClr val="FB4005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61504" y="5584405"/>
            <a:ext cx="1729630" cy="4474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B4005"/>
                </a:solidFill>
              </a:rPr>
              <a:t>clock</a:t>
            </a:r>
            <a:endParaRPr lang="en-GB" sz="2400" b="1" dirty="0">
              <a:solidFill>
                <a:srgbClr val="FB4005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917073" y="5846599"/>
            <a:ext cx="1729630" cy="4474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B4005"/>
                </a:solidFill>
              </a:rPr>
              <a:t>window</a:t>
            </a:r>
            <a:endParaRPr lang="en-GB" sz="2400" b="1" dirty="0">
              <a:solidFill>
                <a:srgbClr val="FB40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0562506"/>
              </p:ext>
            </p:extLst>
          </p:nvPr>
        </p:nvGraphicFramePr>
        <p:xfrm>
          <a:off x="798576" y="1588008"/>
          <a:ext cx="496824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Things are mentioned in the text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     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bookshelf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       </a:t>
                      </a:r>
                      <a:endParaRPr lang="en-US" sz="2400" b="1" dirty="0">
                        <a:solidFill>
                          <a:srgbClr val="FB40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sofa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desk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FB40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clock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FB40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window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FB40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792480" y="456809"/>
            <a:ext cx="625449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* Now listen and check your guesses.</a:t>
            </a:r>
          </a:p>
        </p:txBody>
      </p:sp>
      <p:pic>
        <p:nvPicPr>
          <p:cNvPr id="5" name="Bản sao của B1_14">
            <a:hlinkClick r:id="" action="ppaction://media"/>
            <a:extLst>
              <a:ext uri="{FF2B5EF4-FFF2-40B4-BE49-F238E27FC236}">
                <a16:creationId xmlns:a16="http://schemas.microsoft.com/office/drawing/2014/main" id="{8D11931B-F3AC-4CDD-B901-FC0B2226D5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38206" y="604916"/>
            <a:ext cx="487363" cy="487363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625847"/>
              </p:ext>
            </p:extLst>
          </p:nvPr>
        </p:nvGraphicFramePr>
        <p:xfrm>
          <a:off x="6541008" y="1671320"/>
          <a:ext cx="1670304" cy="2849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9415">
                <a:tc>
                  <a:txBody>
                    <a:bodyPr/>
                    <a:lstStyle/>
                    <a:p>
                      <a:r>
                        <a:rPr lang="en-US" dirty="0"/>
                        <a:t>   GUESS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935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93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93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93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93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0" y="2255520"/>
            <a:ext cx="5120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B4005"/>
                </a:solidFill>
                <a:sym typeface="Wingdings 2" panose="05020102010507070707" pitchFamily="18" charset="2"/>
              </a:rPr>
              <a:t></a:t>
            </a:r>
            <a:endParaRPr lang="en-US" sz="2000" b="1" dirty="0">
              <a:solidFill>
                <a:srgbClr val="FB4005"/>
              </a:solidFill>
            </a:endParaRP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3200852"/>
            <a:ext cx="5120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B4005"/>
                </a:solidFill>
                <a:sym typeface="Wingdings 2" panose="05020102010507070707" pitchFamily="18" charset="2"/>
              </a:rPr>
              <a:t></a:t>
            </a:r>
            <a:endParaRPr lang="en-US" sz="2000" b="1" dirty="0">
              <a:solidFill>
                <a:srgbClr val="FB4005"/>
              </a:solidFill>
            </a:endParaRPr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596384" y="3712464"/>
            <a:ext cx="5120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B4005"/>
                </a:solidFill>
                <a:sym typeface="Wingdings 2" panose="05020102010507070707" pitchFamily="18" charset="2"/>
              </a:rPr>
              <a:t></a:t>
            </a:r>
            <a:endParaRPr lang="en-US" sz="2000" b="1" dirty="0">
              <a:solidFill>
                <a:srgbClr val="FB4005"/>
              </a:solidFill>
            </a:endParaRPr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596384" y="4120896"/>
            <a:ext cx="5120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B4005"/>
                </a:solidFill>
                <a:sym typeface="Wingdings 2" panose="05020102010507070707" pitchFamily="18" charset="2"/>
              </a:rPr>
              <a:t></a:t>
            </a:r>
            <a:endParaRPr lang="en-US" sz="2000" b="1" dirty="0">
              <a:solidFill>
                <a:srgbClr val="FB4005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099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52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27313" y="52008"/>
            <a:ext cx="7906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to Mai talking about her house. Tick (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b="1" spc="-50" dirty="0">
                <a:solidFill>
                  <a:srgbClr val="FB400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(True) or </a:t>
            </a:r>
            <a:r>
              <a:rPr lang="en-US" sz="2400" b="1" spc="-50" dirty="0">
                <a:solidFill>
                  <a:srgbClr val="FB400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(False). </a:t>
            </a:r>
          </a:p>
        </p:txBody>
      </p:sp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100391"/>
              </p:ext>
            </p:extLst>
          </p:nvPr>
        </p:nvGraphicFramePr>
        <p:xfrm>
          <a:off x="108858" y="1062186"/>
          <a:ext cx="8871856" cy="516313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719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8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4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88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656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9A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9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9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531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There</a:t>
                      </a:r>
                      <a:r>
                        <a:rPr lang="en-US" sz="2400" baseline="0" dirty="0"/>
                        <a:t> are four people in Mai’s family.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531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Mai’s house has</a:t>
                      </a:r>
                      <a:r>
                        <a:rPr lang="en-US" sz="2400" baseline="0" dirty="0"/>
                        <a:t> seven rooms.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531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The living room</a:t>
                      </a:r>
                      <a:r>
                        <a:rPr lang="en-US" sz="2400" baseline="0" dirty="0"/>
                        <a:t> is next to the kitchen.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5314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In her</a:t>
                      </a:r>
                      <a:r>
                        <a:rPr lang="en-US" sz="2400" baseline="0" dirty="0"/>
                        <a:t> bedroom, there’s a clock on the wall.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531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5.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She often</a:t>
                      </a:r>
                      <a:r>
                        <a:rPr lang="en-US" sz="2400" baseline="0" dirty="0"/>
                        <a:t> listens to music in her bedroom.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F19805A-7716-4A8C-BCAD-EA4FB3FA869E}"/>
              </a:ext>
            </a:extLst>
          </p:cNvPr>
          <p:cNvSpPr txBox="1"/>
          <p:nvPr/>
        </p:nvSpPr>
        <p:spPr>
          <a:xfrm>
            <a:off x="8405091" y="1548035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B4005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FB4005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AD23C0-1078-4B60-B34F-6391E89E99B3}"/>
              </a:ext>
            </a:extLst>
          </p:cNvPr>
          <p:cNvSpPr txBox="1"/>
          <p:nvPr/>
        </p:nvSpPr>
        <p:spPr>
          <a:xfrm>
            <a:off x="8405091" y="2434030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B4005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FB4005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764228-9885-4E84-A4F0-6E3CAB3F8E4D}"/>
              </a:ext>
            </a:extLst>
          </p:cNvPr>
          <p:cNvSpPr txBox="1"/>
          <p:nvPr/>
        </p:nvSpPr>
        <p:spPr>
          <a:xfrm>
            <a:off x="7656946" y="3403611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B4005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FB4005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152918-496F-4106-8317-E33007650968}"/>
              </a:ext>
            </a:extLst>
          </p:cNvPr>
          <p:cNvSpPr txBox="1"/>
          <p:nvPr/>
        </p:nvSpPr>
        <p:spPr>
          <a:xfrm>
            <a:off x="7656946" y="4358205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B4005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FB4005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FD5BA6-C8CC-427A-85F2-1461275A4DD7}"/>
              </a:ext>
            </a:extLst>
          </p:cNvPr>
          <p:cNvSpPr txBox="1"/>
          <p:nvPr/>
        </p:nvSpPr>
        <p:spPr>
          <a:xfrm>
            <a:off x="8385183" y="5291081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B4005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FB400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595E8B-D9DC-4FA3-8C1A-0397C8DFE297}"/>
              </a:ext>
            </a:extLst>
          </p:cNvPr>
          <p:cNvSpPr txBox="1"/>
          <p:nvPr/>
        </p:nvSpPr>
        <p:spPr>
          <a:xfrm>
            <a:off x="827313" y="2000506"/>
            <a:ext cx="5947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B4005"/>
                </a:solidFill>
              </a:rPr>
              <a:t>There are three people in Mai’s family.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8EBC68-B3E3-45AD-857A-179C4AD8B7CD}"/>
              </a:ext>
            </a:extLst>
          </p:cNvPr>
          <p:cNvSpPr txBox="1"/>
          <p:nvPr/>
        </p:nvSpPr>
        <p:spPr>
          <a:xfrm>
            <a:off x="827313" y="3002768"/>
            <a:ext cx="4254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B4005"/>
                </a:solidFill>
              </a:rPr>
              <a:t>Mai’s house has six rooms.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206156-A180-40AF-B354-C17DE34FCBFD}"/>
              </a:ext>
            </a:extLst>
          </p:cNvPr>
          <p:cNvSpPr txBox="1"/>
          <p:nvPr/>
        </p:nvSpPr>
        <p:spPr>
          <a:xfrm>
            <a:off x="865011" y="5766750"/>
            <a:ext cx="6026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B4005"/>
                </a:solidFill>
              </a:rPr>
              <a:t>She often reads books in her bedroom.</a:t>
            </a:r>
          </a:p>
        </p:txBody>
      </p:sp>
      <p:sp>
        <p:nvSpPr>
          <p:cNvPr id="15" name="Rounded Rectangle 2">
            <a:hlinkClick r:id="rId5" action="ppaction://hlinksldjump"/>
            <a:extLst>
              <a:ext uri="{FF2B5EF4-FFF2-40B4-BE49-F238E27FC236}">
                <a16:creationId xmlns:a16="http://schemas.microsoft.com/office/drawing/2014/main" id="{9249B29A-35A0-4311-A8E7-BB70ABE46352}"/>
              </a:ext>
            </a:extLst>
          </p:cNvPr>
          <p:cNvSpPr/>
          <p:nvPr/>
        </p:nvSpPr>
        <p:spPr>
          <a:xfrm>
            <a:off x="8105878" y="6243974"/>
            <a:ext cx="548640" cy="54864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-100" dirty="0">
                <a:solidFill>
                  <a:schemeClr val="bg1"/>
                </a:solidFill>
              </a:rPr>
              <a:t>T</a:t>
            </a:r>
          </a:p>
        </p:txBody>
      </p:sp>
      <p:pic>
        <p:nvPicPr>
          <p:cNvPr id="4" name="Bản sao của B1_15">
            <a:hlinkClick r:id="" action="ppaction://media"/>
            <a:extLst>
              <a:ext uri="{FF2B5EF4-FFF2-40B4-BE49-F238E27FC236}">
                <a16:creationId xmlns:a16="http://schemas.microsoft.com/office/drawing/2014/main" id="{E19B46EF-4487-4B65-B6C4-0090704CD7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20326" y="19027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63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3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C11514E-B568-4EDC-AA1A-6B7D24C74198}"/>
              </a:ext>
            </a:extLst>
          </p:cNvPr>
          <p:cNvGrpSpPr/>
          <p:nvPr/>
        </p:nvGrpSpPr>
        <p:grpSpPr>
          <a:xfrm>
            <a:off x="0" y="208805"/>
            <a:ext cx="9144000" cy="6137455"/>
            <a:chOff x="0" y="0"/>
            <a:chExt cx="9144000" cy="613745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B4FA3A-7C98-4049-9207-F7722E240A55}"/>
                </a:ext>
              </a:extLst>
            </p:cNvPr>
            <p:cNvSpPr/>
            <p:nvPr/>
          </p:nvSpPr>
          <p:spPr>
            <a:xfrm>
              <a:off x="0" y="0"/>
              <a:ext cx="9144000" cy="61374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99A6BE0-9C8A-4C38-B997-ADB4E8B327B7}"/>
                </a:ext>
              </a:extLst>
            </p:cNvPr>
            <p:cNvSpPr txBox="1"/>
            <p:nvPr/>
          </p:nvSpPr>
          <p:spPr>
            <a:xfrm>
              <a:off x="328765" y="1138519"/>
              <a:ext cx="8486470" cy="3860416"/>
            </a:xfrm>
            <a:prstGeom prst="rect">
              <a:avLst/>
            </a:prstGeom>
            <a:gradFill>
              <a:gsLst>
                <a:gs pos="0">
                  <a:schemeClr val="lt2">
                    <a:tint val="55000"/>
                    <a:satMod val="300000"/>
                  </a:schemeClr>
                </a:gs>
                <a:gs pos="15000">
                  <a:schemeClr val="lt2">
                    <a:tint val="65000"/>
                    <a:satMod val="300000"/>
                    <a:lumMod val="61000"/>
                    <a:lumOff val="39000"/>
                    <a:alpha val="35000"/>
                  </a:schemeClr>
                </a:gs>
                <a:gs pos="100000">
                  <a:schemeClr val="lt2">
                    <a:shade val="65000"/>
                    <a:satMod val="300000"/>
                  </a:schemeClr>
                </a:gs>
              </a:gsLst>
              <a:path path="circle">
                <a:fillToRect l="65000" b="98000"/>
              </a:path>
            </a:gradFill>
            <a:ln/>
          </p:spPr>
          <p:style>
            <a:lnRef idx="1">
              <a:schemeClr val="accent5"/>
            </a:lnRef>
            <a:fillRef idx="1002">
              <a:schemeClr val="lt2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en-US" sz="2800" b="0" i="0" dirty="0">
                  <a:solidFill>
                    <a:srgbClr val="33333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My name's Mai. I live in a town house in Ha </a:t>
              </a:r>
              <a:r>
                <a:rPr lang="en-US" sz="2800" b="0" i="0" dirty="0" err="1">
                  <a:solidFill>
                    <a:srgbClr val="33333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Noi</a:t>
              </a:r>
              <a:r>
                <a:rPr lang="en-US" sz="2800" b="0" i="0" dirty="0">
                  <a:solidFill>
                    <a:srgbClr val="33333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. I live with my parents. There are six rooms in our house: a living room, a kitchen, two bedrooms, and two bathrooms. I love our living room the best because it's bright. It's next to the kitchen. I have my own bedroom. It's small but beautiful. There's a bed, a desk, a chair, and a bookshelf. It also has a big window and a clock on the wall. I often read books in my bedroom.</a:t>
              </a:r>
              <a:endParaRPr lang="en-US" sz="2800" i="0" dirty="0"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655EF60-59B4-4757-B066-A4ACC7BA287F}"/>
                </a:ext>
              </a:extLst>
            </p:cNvPr>
            <p:cNvSpPr txBox="1"/>
            <p:nvPr/>
          </p:nvSpPr>
          <p:spPr>
            <a:xfrm>
              <a:off x="3573041" y="135812"/>
              <a:ext cx="1997919" cy="4616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AUDIO SCRIPT</a:t>
              </a:r>
            </a:p>
          </p:txBody>
        </p:sp>
      </p:grpSp>
      <p:sp>
        <p:nvSpPr>
          <p:cNvPr id="8" name="Multiplication Sign 7">
            <a:hlinkClick r:id="rId4" action="ppaction://hlinksldjump"/>
            <a:extLst>
              <a:ext uri="{FF2B5EF4-FFF2-40B4-BE49-F238E27FC236}">
                <a16:creationId xmlns:a16="http://schemas.microsoft.com/office/drawing/2014/main" id="{159A5070-05F6-4C54-98F1-7743575FF3DA}"/>
              </a:ext>
            </a:extLst>
          </p:cNvPr>
          <p:cNvSpPr/>
          <p:nvPr/>
        </p:nvSpPr>
        <p:spPr>
          <a:xfrm>
            <a:off x="8209935" y="129441"/>
            <a:ext cx="491613" cy="461665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ản sao của B1_15">
            <a:hlinkClick r:id="" action="ppaction://media"/>
            <a:extLst>
              <a:ext uri="{FF2B5EF4-FFF2-40B4-BE49-F238E27FC236}">
                <a16:creationId xmlns:a16="http://schemas.microsoft.com/office/drawing/2014/main" id="{5C439D61-3C27-4A3B-B059-1843F47170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33736" y="3189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8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677803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59336" y="696361"/>
            <a:ext cx="3685816" cy="492443"/>
          </a:xfrm>
          <a:prstGeom prst="rect">
            <a:avLst/>
          </a:prstGeom>
          <a:solidFill>
            <a:srgbClr val="D4DFF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Answer the questions.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1067893" y="1561621"/>
            <a:ext cx="5728817" cy="470318"/>
            <a:chOff x="363373" y="1262747"/>
            <a:chExt cx="5728817" cy="470318"/>
          </a:xfrm>
        </p:grpSpPr>
        <p:sp>
          <p:nvSpPr>
            <p:cNvPr id="51" name="TextBox 50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Where do you live?</a:t>
              </a:r>
              <a:endParaRPr lang="en-US" sz="2400" i="1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104469" y="2828249"/>
            <a:ext cx="6471767" cy="830997"/>
            <a:chOff x="138254" y="1738885"/>
            <a:chExt cx="6471767" cy="830997"/>
          </a:xfrm>
        </p:grpSpPr>
        <p:sp>
          <p:nvSpPr>
            <p:cNvPr id="54" name="TextBox 53"/>
            <p:cNvSpPr txBox="1"/>
            <p:nvPr/>
          </p:nvSpPr>
          <p:spPr>
            <a:xfrm>
              <a:off x="138254" y="173888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13085" y="1738885"/>
              <a:ext cx="59969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How many rooms are there in your house? What are they?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019125" y="4409674"/>
            <a:ext cx="7100747" cy="830997"/>
            <a:chOff x="363373" y="4026312"/>
            <a:chExt cx="6471767" cy="830997"/>
          </a:xfrm>
        </p:grpSpPr>
        <p:sp>
          <p:nvSpPr>
            <p:cNvPr id="57" name="TextBox 56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38204" y="4026312"/>
              <a:ext cx="59969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Which room do you like the best in your house? Why?</a:t>
              </a:r>
            </a:p>
          </p:txBody>
        </p:sp>
      </p:grpSp>
      <p:cxnSp>
        <p:nvCxnSpPr>
          <p:cNvPr id="65" name="Straight Connector 64"/>
          <p:cNvCxnSpPr/>
          <p:nvPr/>
        </p:nvCxnSpPr>
        <p:spPr>
          <a:xfrm flipV="1">
            <a:off x="1607505" y="2449113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607505" y="404016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1611630" y="5591636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1347547" y="2314522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1347547" y="393986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1347547" y="5432406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11104" y="50030"/>
            <a:ext cx="2084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84B1"/>
                </a:solidFill>
              </a:rPr>
              <a:t>II. Writing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26336" y="2019747"/>
            <a:ext cx="6327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live in a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small house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the countryside</a:t>
            </a:r>
            <a:endParaRPr lang="en-GB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34896" y="3634862"/>
            <a:ext cx="6419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There are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rooms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my house. Living room, two bedrooms,….</a:t>
            </a:r>
            <a:endParaRPr lang="en-GB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24838" y="5210112"/>
            <a:ext cx="6529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like 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living room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best because I can watch TV with my parents and my younger sister.</a:t>
            </a:r>
            <a:endParaRPr lang="en-GB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2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1624</TotalTime>
  <Words>761</Words>
  <Application>Microsoft Office PowerPoint</Application>
  <PresentationFormat>On-screen Show (4:3)</PresentationFormat>
  <Paragraphs>115</Paragraphs>
  <Slides>15</Slides>
  <Notes>0</Notes>
  <HiddenSlides>1</HiddenSlides>
  <MMClips>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.VnArial</vt:lpstr>
      <vt:lpstr>.VnArial Narrow</vt:lpstr>
      <vt:lpstr>.VnBlack</vt:lpstr>
      <vt:lpstr>.VnSouthern</vt:lpstr>
      <vt:lpstr>.VnTifani HeavyH</vt:lpstr>
      <vt:lpstr>Arial</vt:lpstr>
      <vt:lpstr>Arial Black</vt:lpstr>
      <vt:lpstr>Lucida Sans Unicode</vt:lpstr>
      <vt:lpstr>Times New Roman</vt:lpstr>
      <vt:lpstr>Verdana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Now listen and check your guesses.</vt:lpstr>
      <vt:lpstr>PowerPoint Presentation</vt:lpstr>
      <vt:lpstr>PowerPoint Presentation</vt:lpstr>
      <vt:lpstr>PowerPoint Presentation</vt:lpstr>
      <vt:lpstr>PowerPoint Presentation</vt:lpstr>
      <vt:lpstr>Writing Tip - How to write an e-mail to a friend</vt:lpstr>
      <vt:lpstr>* Write an email to Mira, your pen friend. Tell her about your house.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HP</cp:lastModifiedBy>
  <cp:revision>113</cp:revision>
  <dcterms:created xsi:type="dcterms:W3CDTF">2020-12-09T02:04:09Z</dcterms:created>
  <dcterms:modified xsi:type="dcterms:W3CDTF">2023-10-01T12:45:09Z</dcterms:modified>
</cp:coreProperties>
</file>