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59" r:id="rId3"/>
    <p:sldId id="262" r:id="rId4"/>
    <p:sldId id="261" r:id="rId5"/>
    <p:sldId id="258" r:id="rId6"/>
    <p:sldId id="263" r:id="rId7"/>
    <p:sldId id="264" r:id="rId8"/>
    <p:sldId id="265" r:id="rId9"/>
    <p:sldId id="266" r:id="rId10"/>
    <p:sldId id="268" r:id="rId11"/>
    <p:sldId id="269" r:id="rId12"/>
    <p:sldId id="270" r:id="rId13"/>
    <p:sldId id="271" r:id="rId14"/>
    <p:sldId id="267" r:id="rId15"/>
    <p:sldId id="276" r:id="rId16"/>
    <p:sldId id="272" r:id="rId17"/>
    <p:sldId id="273" r:id="rId18"/>
    <p:sldId id="274" r:id="rId19"/>
    <p:sldId id="275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9C3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869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C0C855D6-A25D-4C3D-A3B5-AD51F99C4B06}" type="datetimeFigureOut">
              <a:rPr lang="en-US" smtClean="0"/>
              <a:t>12/21/2021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3C93C559-6B9A-49A0-B852-E927207F1CDE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84495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855D6-A25D-4C3D-A3B5-AD51F99C4B06}" type="datetimeFigureOut">
              <a:rPr lang="en-US" smtClean="0"/>
              <a:t>12/21/2021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3C559-6B9A-49A0-B852-E927207F1C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8949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855D6-A25D-4C3D-A3B5-AD51F99C4B06}" type="datetimeFigureOut">
              <a:rPr lang="en-US" smtClean="0"/>
              <a:t>12/21/2021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3C559-6B9A-49A0-B852-E927207F1CDE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23960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855D6-A25D-4C3D-A3B5-AD51F99C4B06}" type="datetimeFigureOut">
              <a:rPr lang="en-US" smtClean="0"/>
              <a:t>12/21/2021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3C559-6B9A-49A0-B852-E927207F1CDE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518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855D6-A25D-4C3D-A3B5-AD51F99C4B06}" type="datetimeFigureOut">
              <a:rPr lang="en-US" smtClean="0"/>
              <a:t>12/21/2021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3C559-6B9A-49A0-B852-E927207F1C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2792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855D6-A25D-4C3D-A3B5-AD51F99C4B06}" type="datetimeFigureOut">
              <a:rPr lang="en-US" smtClean="0"/>
              <a:t>12/21/2021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3C559-6B9A-49A0-B852-E927207F1CD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09429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855D6-A25D-4C3D-A3B5-AD51F99C4B06}" type="datetimeFigureOut">
              <a:rPr lang="en-US" smtClean="0"/>
              <a:t>12/21/2021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3C559-6B9A-49A0-B852-E927207F1CDE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69142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855D6-A25D-4C3D-A3B5-AD51F99C4B06}" type="datetimeFigureOut">
              <a:rPr lang="en-US" smtClean="0"/>
              <a:t>12/21/2021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3C559-6B9A-49A0-B852-E927207F1CDE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21722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855D6-A25D-4C3D-A3B5-AD51F99C4B06}" type="datetimeFigureOut">
              <a:rPr lang="en-US" smtClean="0"/>
              <a:t>12/21/2021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3C559-6B9A-49A0-B852-E927207F1CDE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73153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855D6-A25D-4C3D-A3B5-AD51F99C4B06}" type="datetimeFigureOut">
              <a:rPr lang="en-US" smtClean="0"/>
              <a:t>12/21/2021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3C559-6B9A-49A0-B852-E927207F1C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87842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855D6-A25D-4C3D-A3B5-AD51F99C4B06}" type="datetimeFigureOut">
              <a:rPr lang="en-US" smtClean="0"/>
              <a:t>12/21/2021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3C559-6B9A-49A0-B852-E927207F1CDE}" type="slidenum">
              <a:rPr lang="en-US" smtClean="0"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25691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855D6-A25D-4C3D-A3B5-AD51F99C4B06}" type="datetimeFigureOut">
              <a:rPr lang="en-US" smtClean="0"/>
              <a:t>12/21/2021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3C559-6B9A-49A0-B852-E927207F1C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8529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855D6-A25D-4C3D-A3B5-AD51F99C4B06}" type="datetimeFigureOut">
              <a:rPr lang="en-US" smtClean="0"/>
              <a:t>12/21/2021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3C559-6B9A-49A0-B852-E927207F1CDE}" type="slidenum">
              <a:rPr lang="en-US" smtClean="0"/>
              <a:t>‹#›</a:t>
            </a:fld>
            <a:endParaRPr lang="en-US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33579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855D6-A25D-4C3D-A3B5-AD51F99C4B06}" type="datetimeFigureOut">
              <a:rPr lang="en-US" smtClean="0"/>
              <a:t>12/21/2021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3C559-6B9A-49A0-B852-E927207F1CDE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22213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855D6-A25D-4C3D-A3B5-AD51F99C4B06}" type="datetimeFigureOut">
              <a:rPr lang="en-US" smtClean="0"/>
              <a:t>12/21/2021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3C559-6B9A-49A0-B852-E927207F1C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2529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855D6-A25D-4C3D-A3B5-AD51F99C4B06}" type="datetimeFigureOut">
              <a:rPr lang="en-US" smtClean="0"/>
              <a:t>12/21/2021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3C559-6B9A-49A0-B852-E927207F1CDE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50879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855D6-A25D-4C3D-A3B5-AD51F99C4B06}" type="datetimeFigureOut">
              <a:rPr lang="en-US" smtClean="0"/>
              <a:t>12/21/2021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3C559-6B9A-49A0-B852-E927207F1C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5398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0C855D6-A25D-4C3D-A3B5-AD51F99C4B06}" type="datetimeFigureOut">
              <a:rPr lang="en-US" smtClean="0"/>
              <a:t>12/21/2021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C93C559-6B9A-49A0-B852-E927207F1C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154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gif"/><Relationship Id="rId4" Type="http://schemas.openxmlformats.org/officeDocument/2006/relationships/image" Target="../media/image9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Nito.ppt#-1,5,Slide 5" TargetMode="External"/><Relationship Id="rId2" Type="http://schemas.openxmlformats.org/officeDocument/2006/relationships/hyperlink" Target="Nito.ppt#-1,7, Em h&#227;y cho bi&#7871;t m&#7897;t s&#7889; t&#237;nh ch&#7845;t v&#7853;t l&#237; c&#7911;a N2?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401097" y="1944604"/>
            <a:ext cx="6401408" cy="1480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750"/>
              </a:spcAft>
            </a:pPr>
            <a:r>
              <a:rPr lang="en-US" sz="3750" b="1" u="sng" dirty="0" err="1">
                <a:solidFill>
                  <a:srgbClr val="C00000"/>
                </a:solidFill>
                <a:latin typeface="Arial" panose="020B0604020202020204" pitchFamily="34" charset="0"/>
                <a:ea typeface="SimSun"/>
                <a:cs typeface="Arial" panose="020B0604020202020204" pitchFamily="34" charset="0"/>
              </a:rPr>
              <a:t>Bài</a:t>
            </a:r>
            <a:r>
              <a:rPr lang="en-US" sz="3750" b="1" u="sng" dirty="0">
                <a:solidFill>
                  <a:srgbClr val="C00000"/>
                </a:solidFill>
                <a:latin typeface="Arial" panose="020B0604020202020204" pitchFamily="34" charset="0"/>
                <a:ea typeface="SimSun"/>
                <a:cs typeface="Arial" panose="020B0604020202020204" pitchFamily="34" charset="0"/>
              </a:rPr>
              <a:t> 28</a:t>
            </a:r>
            <a:r>
              <a:rPr lang="en-US" sz="3750" b="1" dirty="0">
                <a:solidFill>
                  <a:srgbClr val="C00000"/>
                </a:solidFill>
                <a:latin typeface="Arial" panose="020B0604020202020204" pitchFamily="34" charset="0"/>
                <a:ea typeface="SimSun"/>
                <a:cs typeface="Arial" panose="020B0604020202020204" pitchFamily="34" charset="0"/>
              </a:rPr>
              <a:t>: </a:t>
            </a:r>
          </a:p>
          <a:p>
            <a:pPr algn="ctr">
              <a:lnSpc>
                <a:spcPct val="115000"/>
              </a:lnSpc>
              <a:spcAft>
                <a:spcPts val="750"/>
              </a:spcAft>
            </a:pPr>
            <a:r>
              <a:rPr lang="en-US" sz="3750" b="1" dirty="0">
                <a:solidFill>
                  <a:srgbClr val="C00000"/>
                </a:solidFill>
                <a:latin typeface="Arial" panose="020B0604020202020204" pitchFamily="34" charset="0"/>
                <a:ea typeface="SimSun"/>
                <a:cs typeface="Arial" panose="020B0604020202020204" pitchFamily="34" charset="0"/>
              </a:rPr>
              <a:t>CÁC OXIT CỦA CACBON</a:t>
            </a:r>
            <a:endParaRPr lang="en-US" sz="3750" dirty="0">
              <a:solidFill>
                <a:srgbClr val="C00000"/>
              </a:solidFill>
              <a:latin typeface="Arial" panose="020B0604020202020204" pitchFamily="34" charset="0"/>
              <a:ea typeface="SimSun"/>
              <a:cs typeface="Arial" panose="020B0604020202020204" pitchFamily="34" charset="0"/>
            </a:endParaRPr>
          </a:p>
        </p:txBody>
      </p:sp>
      <p:pic>
        <p:nvPicPr>
          <p:cNvPr id="4" name="Picture 4" descr="Picture8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1590" y="704812"/>
            <a:ext cx="1167512" cy="1021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 descr="Picture14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776" y="873842"/>
            <a:ext cx="574447" cy="574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Picture8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0850" y="704812"/>
            <a:ext cx="1181560" cy="886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bac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050" y="3829050"/>
            <a:ext cx="1357313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4" descr="belflog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094" y="5091075"/>
            <a:ext cx="7312533" cy="106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8955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>
            <a:extLst>
              <a:ext uri="{FF2B5EF4-FFF2-40B4-BE49-F238E27FC236}">
                <a16:creationId xmlns:a16="http://schemas.microsoft.com/office/drawing/2014/main" id="{0D56508B-962D-4CC7-9865-C0EB9E9008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5669" y="989045"/>
            <a:ext cx="379865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 dirty="0">
                <a:solidFill>
                  <a:srgbClr val="FF0000"/>
                </a:solidFill>
              </a:rPr>
              <a:t>2. </a:t>
            </a:r>
            <a:r>
              <a:rPr lang="en-US" altLang="en-US" b="1" dirty="0" err="1">
                <a:solidFill>
                  <a:srgbClr val="FF0000"/>
                </a:solidFill>
              </a:rPr>
              <a:t>Tính</a:t>
            </a:r>
            <a:r>
              <a:rPr lang="en-US" altLang="en-US" b="1" dirty="0">
                <a:solidFill>
                  <a:srgbClr val="FF0000"/>
                </a:solidFill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</a:rPr>
              <a:t>chất</a:t>
            </a:r>
            <a:r>
              <a:rPr lang="en-US" altLang="en-US" b="1" dirty="0">
                <a:solidFill>
                  <a:srgbClr val="FF0000"/>
                </a:solidFill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</a:rPr>
              <a:t>hoá</a:t>
            </a:r>
            <a:r>
              <a:rPr lang="en-US" altLang="en-US" b="1" dirty="0">
                <a:solidFill>
                  <a:srgbClr val="FF0000"/>
                </a:solidFill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</a:rPr>
              <a:t>học</a:t>
            </a:r>
            <a:r>
              <a:rPr lang="en-US" altLang="en-US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3" name="AutoShape 6">
            <a:extLst>
              <a:ext uri="{FF2B5EF4-FFF2-40B4-BE49-F238E27FC236}">
                <a16:creationId xmlns:a16="http://schemas.microsoft.com/office/drawing/2014/main" id="{792485B9-92AC-47CC-AF34-086B69371B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29404" y="1600200"/>
            <a:ext cx="4585996" cy="2290665"/>
          </a:xfrm>
          <a:prstGeom prst="wedgeEllipseCallout">
            <a:avLst>
              <a:gd name="adj1" fmla="val -22177"/>
              <a:gd name="adj2" fmla="val 69597"/>
            </a:avLst>
          </a:prstGeom>
          <a:solidFill>
            <a:srgbClr val="4F8BE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dirty="0"/>
              <a:t>CO</a:t>
            </a:r>
            <a:r>
              <a:rPr lang="en-US" altLang="en-US" baseline="-25000" dirty="0"/>
              <a:t>2</a:t>
            </a:r>
            <a:r>
              <a:rPr lang="en-US" altLang="en-US" dirty="0"/>
              <a:t> </a:t>
            </a:r>
            <a:r>
              <a:rPr lang="en-US" altLang="en-US" dirty="0" err="1"/>
              <a:t>thuộc</a:t>
            </a:r>
            <a:r>
              <a:rPr lang="en-US" altLang="en-US" dirty="0"/>
              <a:t> </a:t>
            </a:r>
            <a:r>
              <a:rPr lang="en-US" altLang="en-US" dirty="0" err="1"/>
              <a:t>loại</a:t>
            </a:r>
            <a:r>
              <a:rPr lang="en-US" altLang="en-US" dirty="0"/>
              <a:t> </a:t>
            </a:r>
            <a:r>
              <a:rPr lang="en-US" altLang="en-US" dirty="0" err="1"/>
              <a:t>oxit</a:t>
            </a:r>
            <a:r>
              <a:rPr lang="en-US" altLang="en-US" dirty="0"/>
              <a:t> </a:t>
            </a:r>
            <a:r>
              <a:rPr lang="en-US" altLang="en-US" dirty="0" err="1"/>
              <a:t>gì</a:t>
            </a:r>
            <a:r>
              <a:rPr lang="en-US" altLang="en-US" dirty="0"/>
              <a:t>? </a:t>
            </a:r>
            <a:r>
              <a:rPr lang="en-US" altLang="en-US" dirty="0" err="1"/>
              <a:t>Hãy</a:t>
            </a:r>
            <a:r>
              <a:rPr lang="en-US" altLang="en-US" dirty="0"/>
              <a:t> </a:t>
            </a:r>
            <a:r>
              <a:rPr lang="en-US" altLang="en-US" dirty="0" err="1"/>
              <a:t>cho</a:t>
            </a:r>
            <a:r>
              <a:rPr lang="en-US" altLang="en-US" dirty="0"/>
              <a:t> </a:t>
            </a:r>
            <a:r>
              <a:rPr lang="en-US" altLang="en-US" dirty="0" err="1"/>
              <a:t>biết</a:t>
            </a:r>
            <a:r>
              <a:rPr lang="en-US" altLang="en-US" dirty="0"/>
              <a:t> </a:t>
            </a:r>
            <a:r>
              <a:rPr lang="en-US" altLang="en-US" dirty="0" err="1"/>
              <a:t>tính</a:t>
            </a:r>
            <a:r>
              <a:rPr lang="en-US" altLang="en-US" dirty="0"/>
              <a:t> </a:t>
            </a:r>
            <a:r>
              <a:rPr lang="en-US" altLang="en-US" dirty="0" err="1"/>
              <a:t>chất</a:t>
            </a:r>
            <a:r>
              <a:rPr lang="en-US" altLang="en-US" dirty="0"/>
              <a:t> </a:t>
            </a:r>
            <a:r>
              <a:rPr lang="en-US" altLang="en-US" dirty="0" err="1"/>
              <a:t>hóa</a:t>
            </a:r>
            <a:r>
              <a:rPr lang="en-US" altLang="en-US" dirty="0"/>
              <a:t> </a:t>
            </a:r>
            <a:r>
              <a:rPr lang="en-US" altLang="en-US" dirty="0" err="1"/>
              <a:t>học</a:t>
            </a:r>
            <a:r>
              <a:rPr lang="en-US" altLang="en-US" dirty="0"/>
              <a:t> </a:t>
            </a:r>
            <a:r>
              <a:rPr lang="en-US" altLang="en-US" dirty="0" err="1"/>
              <a:t>cơ</a:t>
            </a:r>
            <a:r>
              <a:rPr lang="en-US" altLang="en-US" dirty="0"/>
              <a:t> </a:t>
            </a:r>
            <a:r>
              <a:rPr lang="en-US" altLang="en-US" dirty="0" err="1"/>
              <a:t>bản</a:t>
            </a:r>
            <a:r>
              <a:rPr lang="en-US" altLang="en-US" dirty="0"/>
              <a:t> </a:t>
            </a:r>
            <a:r>
              <a:rPr lang="en-US" altLang="en-US" dirty="0" err="1"/>
              <a:t>của</a:t>
            </a:r>
            <a:r>
              <a:rPr lang="en-US" altLang="en-US" dirty="0"/>
              <a:t> CO</a:t>
            </a:r>
            <a:r>
              <a:rPr lang="en-US" altLang="en-US" baseline="-25000" dirty="0"/>
              <a:t>2</a:t>
            </a:r>
            <a:r>
              <a:rPr lang="en-US" altLang="en-US" dirty="0"/>
              <a:t> </a:t>
            </a:r>
          </a:p>
        </p:txBody>
      </p:sp>
      <p:sp>
        <p:nvSpPr>
          <p:cNvPr id="4" name="WordArt 7" descr="Paper bag">
            <a:extLst>
              <a:ext uri="{FF2B5EF4-FFF2-40B4-BE49-F238E27FC236}">
                <a16:creationId xmlns:a16="http://schemas.microsoft.com/office/drawing/2014/main" id="{01F244CF-6365-4D72-A17A-10F3D403E15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024361" y="4516016"/>
            <a:ext cx="639322" cy="51318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400" b="1" kern="1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277281DC-008F-4B75-8603-0641BAA183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09881" y="1713739"/>
            <a:ext cx="265329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dirty="0"/>
              <a:t>CO</a:t>
            </a:r>
            <a:r>
              <a:rPr lang="en-US" altLang="en-US" baseline="-25000" dirty="0"/>
              <a:t>2</a:t>
            </a:r>
            <a:r>
              <a:rPr lang="en-US" altLang="en-US" dirty="0"/>
              <a:t> </a:t>
            </a:r>
            <a:r>
              <a:rPr lang="en-US" altLang="en-US" dirty="0" err="1"/>
              <a:t>là</a:t>
            </a:r>
            <a:r>
              <a:rPr lang="en-US" altLang="en-US" dirty="0"/>
              <a:t> </a:t>
            </a:r>
            <a:r>
              <a:rPr lang="en-US" altLang="en-US" dirty="0" err="1">
                <a:solidFill>
                  <a:srgbClr val="FF0000"/>
                </a:solidFill>
              </a:rPr>
              <a:t>oxit</a:t>
            </a:r>
            <a:r>
              <a:rPr lang="en-US" altLang="en-US" dirty="0">
                <a:solidFill>
                  <a:srgbClr val="FF0000"/>
                </a:solidFill>
              </a:rPr>
              <a:t> </a:t>
            </a:r>
            <a:r>
              <a:rPr lang="en-US" altLang="en-US" dirty="0" err="1">
                <a:solidFill>
                  <a:srgbClr val="FF0000"/>
                </a:solidFill>
              </a:rPr>
              <a:t>axit</a:t>
            </a:r>
            <a:r>
              <a:rPr lang="en-US" altLang="en-US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01CB7A4-BBD9-4CE4-AF53-CB86B24F60E3}"/>
              </a:ext>
            </a:extLst>
          </p:cNvPr>
          <p:cNvSpPr txBox="1"/>
          <p:nvPr/>
        </p:nvSpPr>
        <p:spPr>
          <a:xfrm>
            <a:off x="815669" y="1469597"/>
            <a:ext cx="36486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a)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Tác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D7C468A-E2D6-4026-904A-D8F94F465F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6162" y="1971070"/>
            <a:ext cx="2703038" cy="433642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761B61F-AF00-41E3-ABC4-9C5DD385A68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10849"/>
          <a:stretch/>
        </p:blipFill>
        <p:spPr>
          <a:xfrm>
            <a:off x="4749281" y="1971070"/>
            <a:ext cx="3384185" cy="4336424"/>
          </a:xfrm>
          <a:prstGeom prst="rect">
            <a:avLst/>
          </a:prstGeom>
        </p:spPr>
      </p:pic>
      <p:sp>
        <p:nvSpPr>
          <p:cNvPr id="9" name="Text Box 6">
            <a:extLst>
              <a:ext uri="{FF2B5EF4-FFF2-40B4-BE49-F238E27FC236}">
                <a16:creationId xmlns:a16="http://schemas.microsoft.com/office/drawing/2014/main" id="{7A6904F4-9EDC-45D6-97A1-875EFFC525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5669" y="509935"/>
            <a:ext cx="4516115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3000" b="1" kern="0" dirty="0">
                <a:solidFill>
                  <a:srgbClr val="FF0000"/>
                </a:solidFill>
              </a:rPr>
              <a:t>II. </a:t>
            </a:r>
            <a:r>
              <a:rPr lang="en-US" altLang="en-US" sz="3000" b="1" kern="0" dirty="0" err="1">
                <a:solidFill>
                  <a:srgbClr val="FF0000"/>
                </a:solidFill>
              </a:rPr>
              <a:t>Cacbon</a:t>
            </a:r>
            <a:r>
              <a:rPr lang="en-US" altLang="en-US" sz="3000" b="1" kern="0" dirty="0">
                <a:solidFill>
                  <a:srgbClr val="FF0000"/>
                </a:solidFill>
              </a:rPr>
              <a:t> </a:t>
            </a:r>
            <a:r>
              <a:rPr lang="en-US" altLang="en-US" sz="3000" b="1" kern="0" dirty="0" err="1">
                <a:solidFill>
                  <a:srgbClr val="FF0000"/>
                </a:solidFill>
              </a:rPr>
              <a:t>đioxit</a:t>
            </a:r>
            <a:r>
              <a:rPr lang="en-US" altLang="en-US" sz="3000" b="1" kern="0" dirty="0">
                <a:solidFill>
                  <a:srgbClr val="FF0000"/>
                </a:solidFill>
              </a:rPr>
              <a:t> (CO</a:t>
            </a:r>
            <a:r>
              <a:rPr lang="en-US" altLang="en-US" sz="3000" b="1" kern="0" baseline="-25000" dirty="0">
                <a:solidFill>
                  <a:srgbClr val="FF0000"/>
                </a:solidFill>
              </a:rPr>
              <a:t>2</a:t>
            </a:r>
            <a:r>
              <a:rPr lang="en-US" altLang="en-US" sz="3000" b="1" kern="0" dirty="0">
                <a:solidFill>
                  <a:srgbClr val="FF0000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220314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5" grpId="0"/>
      <p:bldP spid="5" grpId="1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>
            <a:extLst>
              <a:ext uri="{FF2B5EF4-FFF2-40B4-BE49-F238E27FC236}">
                <a16:creationId xmlns:a16="http://schemas.microsoft.com/office/drawing/2014/main" id="{C28F43F1-186E-487E-BBD3-A87AEFD33F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4656" y="1080652"/>
            <a:ext cx="379865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 dirty="0">
                <a:solidFill>
                  <a:srgbClr val="FF0000"/>
                </a:solidFill>
              </a:rPr>
              <a:t>2. </a:t>
            </a:r>
            <a:r>
              <a:rPr lang="en-US" altLang="en-US" b="1" dirty="0" err="1">
                <a:solidFill>
                  <a:srgbClr val="FF0000"/>
                </a:solidFill>
              </a:rPr>
              <a:t>Tính</a:t>
            </a:r>
            <a:r>
              <a:rPr lang="en-US" altLang="en-US" b="1" dirty="0">
                <a:solidFill>
                  <a:srgbClr val="FF0000"/>
                </a:solidFill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</a:rPr>
              <a:t>chất</a:t>
            </a:r>
            <a:r>
              <a:rPr lang="en-US" altLang="en-US" b="1" dirty="0">
                <a:solidFill>
                  <a:srgbClr val="FF0000"/>
                </a:solidFill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</a:rPr>
              <a:t>hoá</a:t>
            </a:r>
            <a:r>
              <a:rPr lang="en-US" altLang="en-US" b="1" dirty="0">
                <a:solidFill>
                  <a:srgbClr val="FF0000"/>
                </a:solidFill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</a:rPr>
              <a:t>học</a:t>
            </a:r>
            <a:r>
              <a:rPr lang="en-US" altLang="en-US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933FB12-6DE4-45D4-A932-4594415FBB9A}"/>
              </a:ext>
            </a:extLst>
          </p:cNvPr>
          <p:cNvSpPr txBox="1"/>
          <p:nvPr/>
        </p:nvSpPr>
        <p:spPr>
          <a:xfrm>
            <a:off x="864656" y="1542317"/>
            <a:ext cx="36486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a)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Tác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7B1F04F-C2A4-4F9C-919B-1C76E65C1E23}"/>
              </a:ext>
            </a:extLst>
          </p:cNvPr>
          <p:cNvSpPr txBox="1"/>
          <p:nvPr/>
        </p:nvSpPr>
        <p:spPr>
          <a:xfrm>
            <a:off x="776772" y="2069035"/>
            <a:ext cx="762311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xét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: CO</a:t>
            </a:r>
            <a:r>
              <a:rPr lang="en-US" sz="28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tác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tạo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dd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axit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H</a:t>
            </a:r>
            <a:r>
              <a:rPr lang="en-US" sz="28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CO</a:t>
            </a:r>
            <a:r>
              <a:rPr lang="en-US" sz="28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  <a:sym typeface="Wingdings 3" panose="05040102010807070707" pitchFamily="18" charset="2"/>
              </a:rPr>
              <a:t>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  <a:sym typeface="Wingdings 3" panose="05040102010807070707" pitchFamily="18" charset="2"/>
              </a:rPr>
              <a:t>giấy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  <a:sym typeface="Wingdings 3" panose="05040102010807070707" pitchFamily="18" charset="2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  <a:sym typeface="Wingdings 3" panose="05040102010807070707" pitchFamily="18" charset="2"/>
              </a:rPr>
              <a:t>quỳ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  <a:sym typeface="Wingdings 3" panose="05040102010807070707" pitchFamily="18" charset="2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  <a:sym typeface="Wingdings 3" panose="05040102010807070707" pitchFamily="18" charset="2"/>
              </a:rPr>
              <a:t>hóa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  <a:sym typeface="Wingdings 3" panose="05040102010807070707" pitchFamily="18" charset="2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  <a:sym typeface="Wingdings 3" panose="05040102010807070707" pitchFamily="18" charset="2"/>
              </a:rPr>
              <a:t>đỏ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  <a:sym typeface="Wingdings 3" panose="05040102010807070707" pitchFamily="18" charset="2"/>
              </a:rPr>
              <a:t>.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8A4D453-D29E-4F01-BE21-1DBC93755E95}"/>
              </a:ext>
            </a:extLst>
          </p:cNvPr>
          <p:cNvSpPr txBox="1"/>
          <p:nvPr/>
        </p:nvSpPr>
        <p:spPr>
          <a:xfrm>
            <a:off x="776772" y="3030138"/>
            <a:ext cx="759045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28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CO</a:t>
            </a:r>
            <a:r>
              <a:rPr lang="en-US" sz="28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kém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bền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hủy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CO</a:t>
            </a:r>
            <a:r>
              <a:rPr lang="en-US" sz="28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H</a:t>
            </a:r>
            <a:r>
              <a:rPr lang="en-US" sz="28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O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  <a:sym typeface="Wingdings 3" panose="05040102010807070707" pitchFamily="18" charset="2"/>
              </a:rPr>
              <a:t>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  <a:sym typeface="Wingdings 3" panose="05040102010807070707" pitchFamily="18" charset="2"/>
              </a:rPr>
              <a:t>quỳ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  <a:sym typeface="Wingdings 3" panose="05040102010807070707" pitchFamily="18" charset="2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  <a:sym typeface="Wingdings 3" panose="05040102010807070707" pitchFamily="18" charset="2"/>
              </a:rPr>
              <a:t>màu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  <a:sym typeface="Wingdings 3" panose="05040102010807070707" pitchFamily="18" charset="2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  <a:sym typeface="Wingdings 3" panose="05040102010807070707" pitchFamily="18" charset="2"/>
              </a:rPr>
              <a:t>đỏ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  <a:sym typeface="Wingdings 3" panose="05040102010807070707" pitchFamily="18" charset="2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  <a:sym typeface="Wingdings 3" panose="05040102010807070707" pitchFamily="18" charset="2"/>
              </a:rPr>
              <a:t>chuyển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  <a:sym typeface="Wingdings 3" panose="05040102010807070707" pitchFamily="18" charset="2"/>
              </a:rPr>
              <a:t> sang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  <a:sym typeface="Wingdings 3" panose="05040102010807070707" pitchFamily="18" charset="2"/>
              </a:rPr>
              <a:t>tím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  <a:sym typeface="Wingdings 3" panose="05040102010807070707" pitchFamily="18" charset="2"/>
              </a:rPr>
              <a:t>.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FC19BEC-5C1B-495A-80D7-3BCC33A293E2}"/>
              </a:ext>
            </a:extLst>
          </p:cNvPr>
          <p:cNvSpPr txBox="1"/>
          <p:nvPr/>
        </p:nvSpPr>
        <p:spPr>
          <a:xfrm>
            <a:off x="2689001" y="4180114"/>
            <a:ext cx="35205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CO</a:t>
            </a:r>
            <a:r>
              <a:rPr lang="en-US" sz="28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+ H</a:t>
            </a:r>
            <a:r>
              <a:rPr lang="en-US" sz="28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O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  <a:sym typeface="Wingdings 3" panose="05040102010807070707" pitchFamily="18" charset="2"/>
              </a:rPr>
              <a:t> H</a:t>
            </a:r>
            <a:r>
              <a:rPr lang="en-US" sz="2800" baseline="-25000" dirty="0">
                <a:latin typeface="Arial" panose="020B0604020202020204" pitchFamily="34" charset="0"/>
                <a:cs typeface="Arial" panose="020B0604020202020204" pitchFamily="34" charset="0"/>
                <a:sym typeface="Wingdings 3" panose="05040102010807070707" pitchFamily="18" charset="2"/>
              </a:rPr>
              <a:t>2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  <a:sym typeface="Wingdings 3" panose="05040102010807070707" pitchFamily="18" charset="2"/>
              </a:rPr>
              <a:t>CO</a:t>
            </a:r>
            <a:r>
              <a:rPr lang="en-US" sz="2800" baseline="-25000" dirty="0">
                <a:latin typeface="Arial" panose="020B0604020202020204" pitchFamily="34" charset="0"/>
                <a:cs typeface="Arial" panose="020B0604020202020204" pitchFamily="34" charset="0"/>
                <a:sym typeface="Wingdings 3" panose="05040102010807070707" pitchFamily="18" charset="2"/>
              </a:rPr>
              <a:t>3</a:t>
            </a:r>
            <a:endParaRPr lang="en-US" sz="2800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22DDB22-E978-4139-AE32-1F0E8D8D2D08}"/>
              </a:ext>
            </a:extLst>
          </p:cNvPr>
          <p:cNvSpPr txBox="1"/>
          <p:nvPr/>
        </p:nvSpPr>
        <p:spPr>
          <a:xfrm>
            <a:off x="4896237" y="4703334"/>
            <a:ext cx="14510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axit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yếu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8" name="Text Box 6">
            <a:extLst>
              <a:ext uri="{FF2B5EF4-FFF2-40B4-BE49-F238E27FC236}">
                <a16:creationId xmlns:a16="http://schemas.microsoft.com/office/drawing/2014/main" id="{7EDFE500-EF6B-4EA4-B1DC-A66464C891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4656" y="607784"/>
            <a:ext cx="4516115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3000" b="1" kern="0" dirty="0">
                <a:solidFill>
                  <a:srgbClr val="FF0000"/>
                </a:solidFill>
              </a:rPr>
              <a:t>II. </a:t>
            </a:r>
            <a:r>
              <a:rPr lang="en-US" altLang="en-US" sz="3000" b="1" kern="0" dirty="0" err="1">
                <a:solidFill>
                  <a:srgbClr val="FF0000"/>
                </a:solidFill>
              </a:rPr>
              <a:t>Cacbon</a:t>
            </a:r>
            <a:r>
              <a:rPr lang="en-US" altLang="en-US" sz="3000" b="1" kern="0" dirty="0">
                <a:solidFill>
                  <a:srgbClr val="FF0000"/>
                </a:solidFill>
              </a:rPr>
              <a:t> </a:t>
            </a:r>
            <a:r>
              <a:rPr lang="en-US" altLang="en-US" sz="3000" b="1" kern="0" dirty="0" err="1">
                <a:solidFill>
                  <a:srgbClr val="FF0000"/>
                </a:solidFill>
              </a:rPr>
              <a:t>đioxit</a:t>
            </a:r>
            <a:r>
              <a:rPr lang="en-US" altLang="en-US" sz="3000" b="1" kern="0" dirty="0">
                <a:solidFill>
                  <a:srgbClr val="FF0000"/>
                </a:solidFill>
              </a:rPr>
              <a:t> (CO</a:t>
            </a:r>
            <a:r>
              <a:rPr lang="en-US" altLang="en-US" sz="3000" b="1" kern="0" baseline="-25000" dirty="0">
                <a:solidFill>
                  <a:srgbClr val="FF0000"/>
                </a:solidFill>
              </a:rPr>
              <a:t>2</a:t>
            </a:r>
            <a:r>
              <a:rPr lang="en-US" altLang="en-US" sz="3000" b="1" kern="0" dirty="0">
                <a:solidFill>
                  <a:srgbClr val="FF0000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593612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>
            <a:extLst>
              <a:ext uri="{FF2B5EF4-FFF2-40B4-BE49-F238E27FC236}">
                <a16:creationId xmlns:a16="http://schemas.microsoft.com/office/drawing/2014/main" id="{99BF9EEB-8DE5-4B3E-A8F1-33E5950798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3997" y="1099088"/>
            <a:ext cx="379865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 dirty="0">
                <a:solidFill>
                  <a:srgbClr val="FF0000"/>
                </a:solidFill>
              </a:rPr>
              <a:t>2. </a:t>
            </a:r>
            <a:r>
              <a:rPr lang="en-US" altLang="en-US" b="1" dirty="0" err="1">
                <a:solidFill>
                  <a:srgbClr val="FF0000"/>
                </a:solidFill>
              </a:rPr>
              <a:t>Tính</a:t>
            </a:r>
            <a:r>
              <a:rPr lang="en-US" altLang="en-US" b="1" dirty="0">
                <a:solidFill>
                  <a:srgbClr val="FF0000"/>
                </a:solidFill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</a:rPr>
              <a:t>chất</a:t>
            </a:r>
            <a:r>
              <a:rPr lang="en-US" altLang="en-US" b="1" dirty="0">
                <a:solidFill>
                  <a:srgbClr val="FF0000"/>
                </a:solidFill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</a:rPr>
              <a:t>hoá</a:t>
            </a:r>
            <a:r>
              <a:rPr lang="en-US" altLang="en-US" b="1" dirty="0">
                <a:solidFill>
                  <a:srgbClr val="FF0000"/>
                </a:solidFill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</a:rPr>
              <a:t>học</a:t>
            </a:r>
            <a:r>
              <a:rPr lang="en-US" altLang="en-US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DEE31AD-971A-4173-BABF-D57DB762C50A}"/>
              </a:ext>
            </a:extLst>
          </p:cNvPr>
          <p:cNvSpPr txBox="1"/>
          <p:nvPr/>
        </p:nvSpPr>
        <p:spPr>
          <a:xfrm>
            <a:off x="863997" y="1579640"/>
            <a:ext cx="37080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b)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Tác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bazơ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Box 6">
            <a:extLst>
              <a:ext uri="{FF2B5EF4-FFF2-40B4-BE49-F238E27FC236}">
                <a16:creationId xmlns:a16="http://schemas.microsoft.com/office/drawing/2014/main" id="{4D97AD4C-6965-4C50-8012-534C9D3B24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3997" y="618536"/>
            <a:ext cx="4516115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3000" b="1" kern="0" dirty="0">
                <a:solidFill>
                  <a:srgbClr val="FF0000"/>
                </a:solidFill>
              </a:rPr>
              <a:t>II. </a:t>
            </a:r>
            <a:r>
              <a:rPr lang="en-US" altLang="en-US" sz="3000" b="1" kern="0" dirty="0" err="1">
                <a:solidFill>
                  <a:srgbClr val="FF0000"/>
                </a:solidFill>
              </a:rPr>
              <a:t>Cacbon</a:t>
            </a:r>
            <a:r>
              <a:rPr lang="en-US" altLang="en-US" sz="3000" b="1" kern="0" dirty="0">
                <a:solidFill>
                  <a:srgbClr val="FF0000"/>
                </a:solidFill>
              </a:rPr>
              <a:t> </a:t>
            </a:r>
            <a:r>
              <a:rPr lang="en-US" altLang="en-US" sz="3000" b="1" kern="0" dirty="0" err="1">
                <a:solidFill>
                  <a:srgbClr val="FF0000"/>
                </a:solidFill>
              </a:rPr>
              <a:t>đioxit</a:t>
            </a:r>
            <a:r>
              <a:rPr lang="en-US" altLang="en-US" sz="3000" b="1" kern="0" dirty="0">
                <a:solidFill>
                  <a:srgbClr val="FF0000"/>
                </a:solidFill>
              </a:rPr>
              <a:t> (CO</a:t>
            </a:r>
            <a:r>
              <a:rPr lang="en-US" altLang="en-US" sz="3000" b="1" kern="0" baseline="-25000" dirty="0">
                <a:solidFill>
                  <a:srgbClr val="FF0000"/>
                </a:solidFill>
              </a:rPr>
              <a:t>2</a:t>
            </a:r>
            <a:r>
              <a:rPr lang="en-US" altLang="en-US" sz="3000" b="1" kern="0" dirty="0">
                <a:solidFill>
                  <a:srgbClr val="FF0000"/>
                </a:solidFill>
              </a:rPr>
              <a:t>)</a:t>
            </a:r>
          </a:p>
        </p:txBody>
      </p:sp>
      <p:sp>
        <p:nvSpPr>
          <p:cNvPr id="5" name="Text Box 13">
            <a:extLst>
              <a:ext uri="{FF2B5EF4-FFF2-40B4-BE49-F238E27FC236}">
                <a16:creationId xmlns:a16="http://schemas.microsoft.com/office/drawing/2014/main" id="{E01DC838-BB87-4941-B75E-F46CF1A67F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57908" y="3074686"/>
            <a:ext cx="382555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dirty="0"/>
              <a:t>CO</a:t>
            </a:r>
            <a:r>
              <a:rPr lang="en-US" altLang="en-US" baseline="-25000" dirty="0"/>
              <a:t>2</a:t>
            </a:r>
            <a:r>
              <a:rPr lang="en-US" altLang="en-US" dirty="0"/>
              <a:t>  +   NaOH</a:t>
            </a:r>
            <a:r>
              <a:rPr lang="en-US" altLang="en-US" baseline="-25000" dirty="0"/>
              <a:t>(</a:t>
            </a:r>
            <a:r>
              <a:rPr lang="en-US" altLang="en-US" baseline="-25000" dirty="0" err="1"/>
              <a:t>dư</a:t>
            </a:r>
            <a:r>
              <a:rPr lang="en-US" altLang="en-US" baseline="-25000" dirty="0"/>
              <a:t>)  </a:t>
            </a:r>
            <a:r>
              <a:rPr lang="en-US" altLang="en-US" dirty="0">
                <a:sym typeface="Wingdings 3" panose="05040102010807070707" pitchFamily="18" charset="2"/>
              </a:rPr>
              <a:t></a:t>
            </a:r>
            <a:endParaRPr lang="en-US" altLang="en-US" dirty="0"/>
          </a:p>
        </p:txBody>
      </p:sp>
      <p:sp>
        <p:nvSpPr>
          <p:cNvPr id="6" name="Text Box 14">
            <a:extLst>
              <a:ext uri="{FF2B5EF4-FFF2-40B4-BE49-F238E27FC236}">
                <a16:creationId xmlns:a16="http://schemas.microsoft.com/office/drawing/2014/main" id="{F5791D89-4005-4A03-B68C-60F51E2832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57908" y="4004792"/>
            <a:ext cx="338001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dirty="0"/>
              <a:t>CO</a:t>
            </a:r>
            <a:r>
              <a:rPr lang="en-US" altLang="en-US" baseline="-25000" dirty="0"/>
              <a:t>2</a:t>
            </a:r>
            <a:r>
              <a:rPr lang="en-US" altLang="en-US" dirty="0"/>
              <a:t> +    NaOH     </a:t>
            </a:r>
            <a:r>
              <a:rPr lang="en-US" altLang="en-US" dirty="0">
                <a:sym typeface="Wingdings 3" panose="05040102010807070707" pitchFamily="18" charset="2"/>
              </a:rPr>
              <a:t></a:t>
            </a:r>
            <a:endParaRPr lang="en-US" altLang="en-US" dirty="0"/>
          </a:p>
        </p:txBody>
      </p:sp>
      <p:sp>
        <p:nvSpPr>
          <p:cNvPr id="7" name="Text Box 22">
            <a:extLst>
              <a:ext uri="{FF2B5EF4-FFF2-40B4-BE49-F238E27FC236}">
                <a16:creationId xmlns:a16="http://schemas.microsoft.com/office/drawing/2014/main" id="{7221E4B5-025F-48C4-8BEF-16D712CE3D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57908" y="4996558"/>
            <a:ext cx="392220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dirty="0"/>
              <a:t>2CO</a:t>
            </a:r>
            <a:r>
              <a:rPr lang="en-US" altLang="en-US" baseline="-25000" dirty="0"/>
              <a:t>2</a:t>
            </a:r>
            <a:r>
              <a:rPr lang="en-US" altLang="en-US" dirty="0"/>
              <a:t> + Ca(OH)</a:t>
            </a:r>
            <a:r>
              <a:rPr lang="en-US" altLang="en-US" baseline="-25000" dirty="0"/>
              <a:t>2</a:t>
            </a:r>
            <a:r>
              <a:rPr lang="en-US" altLang="en-US" dirty="0"/>
              <a:t> </a:t>
            </a:r>
            <a:r>
              <a:rPr lang="en-US" altLang="en-US" dirty="0">
                <a:sym typeface="Wingdings 3" panose="05040102010807070707" pitchFamily="18" charset="2"/>
              </a:rPr>
              <a:t></a:t>
            </a:r>
            <a:r>
              <a:rPr lang="en-US" altLang="en-US" dirty="0"/>
              <a:t> </a:t>
            </a:r>
            <a:r>
              <a:rPr lang="en-US" altLang="en-US" baseline="-25000" dirty="0"/>
              <a:t> </a:t>
            </a:r>
            <a:r>
              <a:rPr lang="en-US" altLang="en-US" dirty="0"/>
              <a:t>   </a:t>
            </a:r>
          </a:p>
        </p:txBody>
      </p:sp>
      <p:sp>
        <p:nvSpPr>
          <p:cNvPr id="8" name="Text Box 23">
            <a:extLst>
              <a:ext uri="{FF2B5EF4-FFF2-40B4-BE49-F238E27FC236}">
                <a16:creationId xmlns:a16="http://schemas.microsoft.com/office/drawing/2014/main" id="{8015EBA8-986C-4F4B-8CAE-4098107ECD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57148" y="5519778"/>
            <a:ext cx="325075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dirty="0"/>
              <a:t>CO</a:t>
            </a:r>
            <a:r>
              <a:rPr lang="en-US" altLang="en-US" baseline="-25000" dirty="0"/>
              <a:t>2</a:t>
            </a:r>
            <a:r>
              <a:rPr lang="en-US" altLang="en-US" dirty="0"/>
              <a:t> + Ca(OH)</a:t>
            </a:r>
            <a:r>
              <a:rPr lang="en-US" altLang="en-US" baseline="-25000" dirty="0"/>
              <a:t>2</a:t>
            </a:r>
            <a:r>
              <a:rPr lang="en-US" altLang="en-US" dirty="0"/>
              <a:t> </a:t>
            </a:r>
            <a:r>
              <a:rPr lang="en-US" altLang="en-US" dirty="0">
                <a:sym typeface="Wingdings 3" panose="05040102010807070707" pitchFamily="18" charset="2"/>
              </a:rPr>
              <a:t></a:t>
            </a:r>
            <a:endParaRPr lang="en-US" alt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4516B04-1A09-4D4E-B682-491BC16F975C}"/>
              </a:ext>
            </a:extLst>
          </p:cNvPr>
          <p:cNvSpPr txBox="1"/>
          <p:nvPr/>
        </p:nvSpPr>
        <p:spPr>
          <a:xfrm>
            <a:off x="690465" y="2078952"/>
            <a:ext cx="776306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Tùy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tỉ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lệ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mol,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sản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phẩm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muối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trung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hòa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muối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axit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hoặc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hỗn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muối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E2BA034-99EE-4DF1-A9DD-556F554B968E}"/>
              </a:ext>
            </a:extLst>
          </p:cNvPr>
          <p:cNvSpPr txBox="1"/>
          <p:nvPr/>
        </p:nvSpPr>
        <p:spPr>
          <a:xfrm>
            <a:off x="5047861" y="4004792"/>
            <a:ext cx="170283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NaHCO</a:t>
            </a:r>
            <a:r>
              <a:rPr lang="en-US" sz="28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870F7C9-494F-483A-BC41-C9450CD1FD42}"/>
              </a:ext>
            </a:extLst>
          </p:cNvPr>
          <p:cNvSpPr txBox="1"/>
          <p:nvPr/>
        </p:nvSpPr>
        <p:spPr>
          <a:xfrm>
            <a:off x="5047861" y="3074686"/>
            <a:ext cx="263823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Na</a:t>
            </a:r>
            <a:r>
              <a:rPr lang="en-US" altLang="en-US" sz="2800" baseline="-250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2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CO</a:t>
            </a:r>
            <a:r>
              <a:rPr lang="en-US" altLang="en-US" sz="2800" baseline="-250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3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+ H</a:t>
            </a:r>
            <a:r>
              <a:rPr lang="en-US" altLang="en-US" sz="2800" baseline="-250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2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O 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B949F37-311D-42A7-A565-28C108F9AC9E}"/>
              </a:ext>
            </a:extLst>
          </p:cNvPr>
          <p:cNvSpPr txBox="1"/>
          <p:nvPr/>
        </p:nvSpPr>
        <p:spPr>
          <a:xfrm>
            <a:off x="2624234" y="3074686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1862230-9F4E-4F67-9CFA-C3B016AC48E2}"/>
              </a:ext>
            </a:extLst>
          </p:cNvPr>
          <p:cNvSpPr txBox="1"/>
          <p:nvPr/>
        </p:nvSpPr>
        <p:spPr>
          <a:xfrm>
            <a:off x="1420235" y="3585492"/>
            <a:ext cx="9380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1 mol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18ADBDE-43ED-4B16-9D25-42FB628A1E74}"/>
              </a:ext>
            </a:extLst>
          </p:cNvPr>
          <p:cNvSpPr txBox="1"/>
          <p:nvPr/>
        </p:nvSpPr>
        <p:spPr>
          <a:xfrm>
            <a:off x="1425759" y="4454043"/>
            <a:ext cx="9380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1 mol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BC208C2-6B53-4114-9E98-ADD1F13CDD63}"/>
              </a:ext>
            </a:extLst>
          </p:cNvPr>
          <p:cNvSpPr txBox="1"/>
          <p:nvPr/>
        </p:nvSpPr>
        <p:spPr>
          <a:xfrm>
            <a:off x="2850044" y="4470289"/>
            <a:ext cx="9380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1 mol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A7A4B1A-F449-4D7D-9476-1BE3DE291177}"/>
              </a:ext>
            </a:extLst>
          </p:cNvPr>
          <p:cNvSpPr txBox="1"/>
          <p:nvPr/>
        </p:nvSpPr>
        <p:spPr>
          <a:xfrm>
            <a:off x="2850045" y="3585492"/>
            <a:ext cx="9380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2 mol</a:t>
            </a:r>
          </a:p>
        </p:txBody>
      </p:sp>
      <p:sp>
        <p:nvSpPr>
          <p:cNvPr id="9" name="Right Brace 8">
            <a:extLst>
              <a:ext uri="{FF2B5EF4-FFF2-40B4-BE49-F238E27FC236}">
                <a16:creationId xmlns:a16="http://schemas.microsoft.com/office/drawing/2014/main" id="{D1459662-ED46-42A4-88B4-22A8B6BDEB47}"/>
              </a:ext>
            </a:extLst>
          </p:cNvPr>
          <p:cNvSpPr/>
          <p:nvPr/>
        </p:nvSpPr>
        <p:spPr>
          <a:xfrm>
            <a:off x="5047861" y="5085184"/>
            <a:ext cx="235598" cy="841480"/>
          </a:xfrm>
          <a:prstGeom prst="rightBrac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C507DF4-3FA4-47DD-A1BA-B6A497D18BA9}"/>
              </a:ext>
            </a:extLst>
          </p:cNvPr>
          <p:cNvSpPr txBox="1"/>
          <p:nvPr/>
        </p:nvSpPr>
        <p:spPr>
          <a:xfrm>
            <a:off x="5380112" y="5275091"/>
            <a:ext cx="16129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Ở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5760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1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5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21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6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10" grpId="0"/>
      <p:bldP spid="12" grpId="0"/>
      <p:bldP spid="14" grpId="0"/>
      <p:bldP spid="15" grpId="0"/>
      <p:bldP spid="16" grpId="0"/>
      <p:bldP spid="17" grpId="0"/>
      <p:bldP spid="18" grpId="0"/>
      <p:bldP spid="19" grpId="0"/>
      <p:bldP spid="9" grpId="0" animBg="1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>
            <a:extLst>
              <a:ext uri="{FF2B5EF4-FFF2-40B4-BE49-F238E27FC236}">
                <a16:creationId xmlns:a16="http://schemas.microsoft.com/office/drawing/2014/main" id="{6FD60977-BC37-483E-A20B-0440690F8B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3997" y="1099088"/>
            <a:ext cx="379865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 dirty="0">
                <a:solidFill>
                  <a:srgbClr val="FF0000"/>
                </a:solidFill>
              </a:rPr>
              <a:t>2. </a:t>
            </a:r>
            <a:r>
              <a:rPr lang="en-US" altLang="en-US" b="1" dirty="0" err="1">
                <a:solidFill>
                  <a:srgbClr val="FF0000"/>
                </a:solidFill>
              </a:rPr>
              <a:t>Tính</a:t>
            </a:r>
            <a:r>
              <a:rPr lang="en-US" altLang="en-US" b="1" dirty="0">
                <a:solidFill>
                  <a:srgbClr val="FF0000"/>
                </a:solidFill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</a:rPr>
              <a:t>chất</a:t>
            </a:r>
            <a:r>
              <a:rPr lang="en-US" altLang="en-US" b="1" dirty="0">
                <a:solidFill>
                  <a:srgbClr val="FF0000"/>
                </a:solidFill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</a:rPr>
              <a:t>hoá</a:t>
            </a:r>
            <a:r>
              <a:rPr lang="en-US" altLang="en-US" b="1" dirty="0">
                <a:solidFill>
                  <a:srgbClr val="FF0000"/>
                </a:solidFill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</a:rPr>
              <a:t>học</a:t>
            </a:r>
            <a:r>
              <a:rPr lang="en-US" altLang="en-US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BFB7C24-667F-493A-B481-39661C0EBDB5}"/>
              </a:ext>
            </a:extLst>
          </p:cNvPr>
          <p:cNvSpPr txBox="1"/>
          <p:nvPr/>
        </p:nvSpPr>
        <p:spPr>
          <a:xfrm>
            <a:off x="863997" y="1579640"/>
            <a:ext cx="42466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c)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Tác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oxit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bazơ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Box 6">
            <a:extLst>
              <a:ext uri="{FF2B5EF4-FFF2-40B4-BE49-F238E27FC236}">
                <a16:creationId xmlns:a16="http://schemas.microsoft.com/office/drawing/2014/main" id="{0E8FBEC5-8870-4EB4-9166-50FFD1AF73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3997" y="618536"/>
            <a:ext cx="4516115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3000" b="1" kern="0" dirty="0">
                <a:solidFill>
                  <a:srgbClr val="FF0000"/>
                </a:solidFill>
              </a:rPr>
              <a:t>II. </a:t>
            </a:r>
            <a:r>
              <a:rPr lang="en-US" altLang="en-US" sz="3000" b="1" kern="0" dirty="0" err="1">
                <a:solidFill>
                  <a:srgbClr val="FF0000"/>
                </a:solidFill>
              </a:rPr>
              <a:t>Cacbon</a:t>
            </a:r>
            <a:r>
              <a:rPr lang="en-US" altLang="en-US" sz="3000" b="1" kern="0" dirty="0">
                <a:solidFill>
                  <a:srgbClr val="FF0000"/>
                </a:solidFill>
              </a:rPr>
              <a:t> </a:t>
            </a:r>
            <a:r>
              <a:rPr lang="en-US" altLang="en-US" sz="3000" b="1" kern="0" dirty="0" err="1">
                <a:solidFill>
                  <a:srgbClr val="FF0000"/>
                </a:solidFill>
              </a:rPr>
              <a:t>đioxit</a:t>
            </a:r>
            <a:r>
              <a:rPr lang="en-US" altLang="en-US" sz="3000" b="1" kern="0" dirty="0">
                <a:solidFill>
                  <a:srgbClr val="FF0000"/>
                </a:solidFill>
              </a:rPr>
              <a:t> (CO</a:t>
            </a:r>
            <a:r>
              <a:rPr lang="en-US" altLang="en-US" sz="3000" b="1" kern="0" baseline="-25000" dirty="0">
                <a:solidFill>
                  <a:srgbClr val="FF0000"/>
                </a:solidFill>
              </a:rPr>
              <a:t>2</a:t>
            </a:r>
            <a:r>
              <a:rPr lang="en-US" altLang="en-US" sz="3000" b="1" kern="0" dirty="0">
                <a:solidFill>
                  <a:srgbClr val="FF0000"/>
                </a:solidFill>
              </a:rPr>
              <a:t>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05ACDEB-D769-49FD-82C0-C70CF90E79FB}"/>
              </a:ext>
            </a:extLst>
          </p:cNvPr>
          <p:cNvSpPr txBox="1"/>
          <p:nvPr/>
        </p:nvSpPr>
        <p:spPr>
          <a:xfrm>
            <a:off x="5019869" y="1579640"/>
            <a:ext cx="13853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  <a:sym typeface="Wingdings 3" panose="05040102010807070707" pitchFamily="18" charset="2"/>
              </a:rPr>
              <a:t>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muối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87223DD-E156-4F2F-B1C0-33267D8613BC}"/>
              </a:ext>
            </a:extLst>
          </p:cNvPr>
          <p:cNvSpPr txBox="1"/>
          <p:nvPr/>
        </p:nvSpPr>
        <p:spPr>
          <a:xfrm>
            <a:off x="1480365" y="2277519"/>
            <a:ext cx="25072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CO</a:t>
            </a:r>
            <a:r>
              <a:rPr lang="en-US" sz="28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+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CaO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  <a:sym typeface="Wingdings 3" panose="05040102010807070707" pitchFamily="18" charset="2"/>
              </a:rPr>
              <a:t>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BD1FB1B-E038-4467-BD49-5D22E88243B5}"/>
              </a:ext>
            </a:extLst>
          </p:cNvPr>
          <p:cNvSpPr txBox="1"/>
          <p:nvPr/>
        </p:nvSpPr>
        <p:spPr>
          <a:xfrm>
            <a:off x="1480364" y="2905780"/>
            <a:ext cx="24166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CO</a:t>
            </a:r>
            <a:r>
              <a:rPr lang="en-US" sz="28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+ K</a:t>
            </a:r>
            <a:r>
              <a:rPr lang="en-US" sz="28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O 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  <a:sym typeface="Wingdings 3" panose="05040102010807070707" pitchFamily="18" charset="2"/>
              </a:rPr>
              <a:t>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77C64B3-A9BD-473B-9042-890D0410A587}"/>
              </a:ext>
            </a:extLst>
          </p:cNvPr>
          <p:cNvSpPr txBox="1"/>
          <p:nvPr/>
        </p:nvSpPr>
        <p:spPr>
          <a:xfrm>
            <a:off x="3852911" y="2277519"/>
            <a:ext cx="13163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CaCO</a:t>
            </a:r>
            <a:r>
              <a:rPr lang="en-US" sz="28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316B14C-DEE4-4976-BDEA-B633A7D522E3}"/>
              </a:ext>
            </a:extLst>
          </p:cNvPr>
          <p:cNvSpPr txBox="1"/>
          <p:nvPr/>
        </p:nvSpPr>
        <p:spPr>
          <a:xfrm>
            <a:off x="3896994" y="2901115"/>
            <a:ext cx="12282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en-US" sz="28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CO</a:t>
            </a:r>
            <a:r>
              <a:rPr lang="en-US" sz="28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67D7CA1-2D50-412B-950E-6A2118624357}"/>
              </a:ext>
            </a:extLst>
          </p:cNvPr>
          <p:cNvSpPr txBox="1"/>
          <p:nvPr/>
        </p:nvSpPr>
        <p:spPr>
          <a:xfrm>
            <a:off x="5380112" y="2308296"/>
            <a:ext cx="24449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canxi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cacbonat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0D67465-E7FB-42A5-99DF-EA3CCAE9595D}"/>
              </a:ext>
            </a:extLst>
          </p:cNvPr>
          <p:cNvSpPr txBox="1"/>
          <p:nvPr/>
        </p:nvSpPr>
        <p:spPr>
          <a:xfrm>
            <a:off x="5380112" y="2962670"/>
            <a:ext cx="21884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(kali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cacbonat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233056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0" grpId="0"/>
      <p:bldP spid="11" grpId="0"/>
      <p:bldP spid="12" grpId="0"/>
      <p:bldP spid="13" grpId="0"/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9">
            <a:extLst>
              <a:ext uri="{FF2B5EF4-FFF2-40B4-BE49-F238E27FC236}">
                <a16:creationId xmlns:a16="http://schemas.microsoft.com/office/drawing/2014/main" id="{2951D8DA-9501-40BA-940D-92DF33F816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3997" y="1099088"/>
            <a:ext cx="379865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 dirty="0">
                <a:solidFill>
                  <a:srgbClr val="FF0000"/>
                </a:solidFill>
              </a:rPr>
              <a:t>3. </a:t>
            </a:r>
            <a:r>
              <a:rPr lang="en-US" altLang="en-US" b="1" dirty="0" err="1">
                <a:solidFill>
                  <a:srgbClr val="FF0000"/>
                </a:solidFill>
              </a:rPr>
              <a:t>Ứng</a:t>
            </a:r>
            <a:r>
              <a:rPr lang="en-US" altLang="en-US" b="1" dirty="0">
                <a:solidFill>
                  <a:srgbClr val="FF0000"/>
                </a:solidFill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</a:rPr>
              <a:t>dụng</a:t>
            </a:r>
            <a:endParaRPr lang="en-US" altLang="en-US" dirty="0">
              <a:solidFill>
                <a:srgbClr val="FF0000"/>
              </a:solidFill>
            </a:endParaRPr>
          </a:p>
        </p:txBody>
      </p:sp>
      <p:sp>
        <p:nvSpPr>
          <p:cNvPr id="7" name="Text Box 6">
            <a:extLst>
              <a:ext uri="{FF2B5EF4-FFF2-40B4-BE49-F238E27FC236}">
                <a16:creationId xmlns:a16="http://schemas.microsoft.com/office/drawing/2014/main" id="{375BF160-BA90-4311-8DBE-EF3B966001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3997" y="618536"/>
            <a:ext cx="4516115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3000" b="1" kern="0" dirty="0">
                <a:solidFill>
                  <a:srgbClr val="FF0000"/>
                </a:solidFill>
              </a:rPr>
              <a:t>II. </a:t>
            </a:r>
            <a:r>
              <a:rPr lang="en-US" altLang="en-US" sz="3000" b="1" kern="0" dirty="0" err="1">
                <a:solidFill>
                  <a:srgbClr val="FF0000"/>
                </a:solidFill>
              </a:rPr>
              <a:t>Cacbon</a:t>
            </a:r>
            <a:r>
              <a:rPr lang="en-US" altLang="en-US" sz="3000" b="1" kern="0" dirty="0">
                <a:solidFill>
                  <a:srgbClr val="FF0000"/>
                </a:solidFill>
              </a:rPr>
              <a:t> </a:t>
            </a:r>
            <a:r>
              <a:rPr lang="en-US" altLang="en-US" sz="3000" b="1" kern="0" dirty="0" err="1">
                <a:solidFill>
                  <a:srgbClr val="FF0000"/>
                </a:solidFill>
              </a:rPr>
              <a:t>đioxit</a:t>
            </a:r>
            <a:r>
              <a:rPr lang="en-US" altLang="en-US" sz="3000" b="1" kern="0" dirty="0">
                <a:solidFill>
                  <a:srgbClr val="FF0000"/>
                </a:solidFill>
              </a:rPr>
              <a:t> (CO</a:t>
            </a:r>
            <a:r>
              <a:rPr lang="en-US" altLang="en-US" sz="3000" b="1" kern="0" baseline="-25000" dirty="0">
                <a:solidFill>
                  <a:srgbClr val="FF0000"/>
                </a:solidFill>
              </a:rPr>
              <a:t>2</a:t>
            </a:r>
            <a:r>
              <a:rPr lang="en-US" altLang="en-US" sz="3000" b="1" kern="0" dirty="0">
                <a:solidFill>
                  <a:srgbClr val="FF0000"/>
                </a:solidFill>
              </a:rPr>
              <a:t>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16C5238-BE39-44E6-931E-4A3A95502B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010" y="1622308"/>
            <a:ext cx="3228530" cy="322853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6D78F76-BEFE-42F1-BC72-3B59998AAE80}"/>
              </a:ext>
            </a:extLst>
          </p:cNvPr>
          <p:cNvSpPr txBox="1"/>
          <p:nvPr/>
        </p:nvSpPr>
        <p:spPr>
          <a:xfrm>
            <a:off x="977750" y="4881615"/>
            <a:ext cx="2525050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Bình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chữa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cháy</a:t>
            </a:r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8C87A0F-8724-4A11-AA81-02A1AB881BDD}"/>
              </a:ext>
            </a:extLst>
          </p:cNvPr>
          <p:cNvSpPr txBox="1"/>
          <p:nvPr/>
        </p:nvSpPr>
        <p:spPr>
          <a:xfrm>
            <a:off x="3976182" y="2760800"/>
            <a:ext cx="439933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sym typeface="Wingdings 2" panose="05020102010507070707" pitchFamily="18" charset="2"/>
              </a:rPr>
              <a:t>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  <a:t>ì khi tiếp xúc với than hồng thì khí CO</a:t>
            </a:r>
            <a:r>
              <a:rPr lang="vi-VN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  <a:t> sẽ tạo ra khí CO có thể gây độc hại cho con người.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Scroll: Horizontal 12">
            <a:extLst>
              <a:ext uri="{FF2B5EF4-FFF2-40B4-BE49-F238E27FC236}">
                <a16:creationId xmlns:a16="http://schemas.microsoft.com/office/drawing/2014/main" id="{4041A082-6ADD-4541-B143-71935EB1A141}"/>
              </a:ext>
            </a:extLst>
          </p:cNvPr>
          <p:cNvSpPr/>
          <p:nvPr/>
        </p:nvSpPr>
        <p:spPr>
          <a:xfrm>
            <a:off x="3697041" y="1087959"/>
            <a:ext cx="4800117" cy="1735682"/>
          </a:xfrm>
          <a:prstGeom prst="horizontalScroll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LƯU Ý: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dùng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bình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chữa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cháy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CO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dập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đám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cháy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gỗ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giấy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vải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kim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loại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…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4D529DD-1FF3-41B0-BEA8-4BD12CB97A4C}"/>
              </a:ext>
            </a:extLst>
          </p:cNvPr>
          <p:cNvSpPr txBox="1"/>
          <p:nvPr/>
        </p:nvSpPr>
        <p:spPr>
          <a:xfrm>
            <a:off x="3976182" y="4022407"/>
            <a:ext cx="43993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sym typeface="Wingdings 2" panose="05020102010507070707" pitchFamily="18" charset="2"/>
              </a:rPr>
              <a:t>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Khí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CO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tác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KL ở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nhiệt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cao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BB83613-94E3-48DC-9CD2-B94F212442DB}"/>
                  </a:ext>
                </a:extLst>
              </p:cNvPr>
              <p:cNvSpPr txBox="1"/>
              <p:nvPr/>
            </p:nvSpPr>
            <p:spPr>
              <a:xfrm>
                <a:off x="4193954" y="4818689"/>
                <a:ext cx="4149752" cy="71167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CO</a:t>
                </a:r>
                <a:r>
                  <a:rPr lang="en-US" altLang="en-US" sz="2800" baseline="-25000" dirty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en-US" alt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+ 2Mg </a:t>
                </a:r>
                <a14:m>
                  <m:oMath xmlns:m="http://schemas.openxmlformats.org/officeDocument/2006/math">
                    <m:groupChr>
                      <m:groupChrPr>
                        <m:chr m:val="→"/>
                        <m:vertJc m:val="bot"/>
                        <m:ctrlPr>
                          <a:rPr kumimoji="0" lang="en-US" alt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  <a:sym typeface="Symbol" panose="05050102010706020507" pitchFamily="18" charset="2"/>
                          </a:rPr>
                        </m:ctrlPr>
                      </m:groupChrPr>
                      <m:e>
                        <m:sSup>
                          <m:sSupPr>
                            <m:ctrlPr>
                              <a:rPr kumimoji="0" lang="en-US" altLang="en-US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Arial" panose="020B0604020202020204" pitchFamily="34" charset="0"/>
                                <a:sym typeface="Symbol" panose="05050102010706020507" pitchFamily="18" charset="2"/>
                              </a:rPr>
                            </m:ctrlPr>
                          </m:sSupPr>
                          <m:e>
                            <m:r>
                              <a:rPr kumimoji="0" lang="en-US" altLang="en-US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Arial" panose="020B0604020202020204" pitchFamily="34" charset="0"/>
                                <a:sym typeface="Symbol" panose="05050102010706020507" pitchFamily="18" charset="2"/>
                              </a:rPr>
                              <m:t>𝑡</m:t>
                            </m:r>
                          </m:e>
                          <m:sup>
                            <m:r>
                              <a:rPr kumimoji="0" lang="en-US" altLang="en-US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Arial" panose="020B0604020202020204" pitchFamily="34" charset="0"/>
                                <a:sym typeface="Symbol" panose="05050102010706020507" pitchFamily="18" charset="2"/>
                              </a:rPr>
                              <m:t>𝑜</m:t>
                            </m:r>
                          </m:sup>
                        </m:sSup>
                      </m:e>
                    </m:groupChr>
                  </m:oMath>
                </a14:m>
                <a:r>
                  <a:rPr lang="en-US" alt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2MgO + C</a:t>
                </a:r>
                <a:r>
                  <a:rPr lang="en-US" altLang="en-US" sz="2800" dirty="0">
                    <a:latin typeface="Arial" panose="020B0604020202020204" pitchFamily="34" charset="0"/>
                    <a:cs typeface="Arial" panose="020B0604020202020204" pitchFamily="34" charset="0"/>
                    <a:sym typeface="Symbol" panose="05050102010706020507" pitchFamily="18" charset="2"/>
                  </a:rPr>
                  <a:t> </a:t>
                </a:r>
                <a:endParaRPr lang="en-US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BB83613-94E3-48DC-9CD2-B94F212442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3954" y="4818689"/>
                <a:ext cx="4149752" cy="711670"/>
              </a:xfrm>
              <a:prstGeom prst="rect">
                <a:avLst/>
              </a:prstGeom>
              <a:blipFill>
                <a:blip r:embed="rId3"/>
                <a:stretch>
                  <a:fillRect l="-3084" r="-3377" b="-2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04888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  <p:bldP spid="13" grpId="0" animBg="1"/>
      <p:bldP spid="4" grpId="0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0D8A0F7-0C45-48BC-BD16-01FEFAE625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00079" y="1816054"/>
            <a:ext cx="4014264" cy="303478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51FCF20-685E-4CB2-AD28-D84798BB7F40}"/>
              </a:ext>
            </a:extLst>
          </p:cNvPr>
          <p:cNvSpPr txBox="1"/>
          <p:nvPr/>
        </p:nvSpPr>
        <p:spPr>
          <a:xfrm>
            <a:off x="4659335" y="4881615"/>
            <a:ext cx="3467616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Sản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xuất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gas</a:t>
            </a:r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D5E1F0DE-DFF5-4983-B132-655E51E351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3997" y="1099088"/>
            <a:ext cx="379865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 dirty="0">
                <a:solidFill>
                  <a:srgbClr val="FF0000"/>
                </a:solidFill>
              </a:rPr>
              <a:t>3. </a:t>
            </a:r>
            <a:r>
              <a:rPr lang="en-US" altLang="en-US" b="1" dirty="0" err="1">
                <a:solidFill>
                  <a:srgbClr val="FF0000"/>
                </a:solidFill>
              </a:rPr>
              <a:t>Ứng</a:t>
            </a:r>
            <a:r>
              <a:rPr lang="en-US" altLang="en-US" b="1" dirty="0">
                <a:solidFill>
                  <a:srgbClr val="FF0000"/>
                </a:solidFill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</a:rPr>
              <a:t>dụng</a:t>
            </a:r>
            <a:endParaRPr lang="en-US" altLang="en-US" dirty="0">
              <a:solidFill>
                <a:srgbClr val="FF0000"/>
              </a:solidFill>
            </a:endParaRPr>
          </a:p>
        </p:txBody>
      </p:sp>
      <p:sp>
        <p:nvSpPr>
          <p:cNvPr id="5" name="Text Box 6">
            <a:extLst>
              <a:ext uri="{FF2B5EF4-FFF2-40B4-BE49-F238E27FC236}">
                <a16:creationId xmlns:a16="http://schemas.microsoft.com/office/drawing/2014/main" id="{9A3B1E7D-1493-4AAD-9990-2BA53C48C5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3997" y="618536"/>
            <a:ext cx="4516115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3000" b="1" kern="0" dirty="0">
                <a:solidFill>
                  <a:srgbClr val="FF0000"/>
                </a:solidFill>
              </a:rPr>
              <a:t>II. </a:t>
            </a:r>
            <a:r>
              <a:rPr lang="en-US" altLang="en-US" sz="3000" b="1" kern="0" dirty="0" err="1">
                <a:solidFill>
                  <a:srgbClr val="FF0000"/>
                </a:solidFill>
              </a:rPr>
              <a:t>Cacbon</a:t>
            </a:r>
            <a:r>
              <a:rPr lang="en-US" altLang="en-US" sz="3000" b="1" kern="0" dirty="0">
                <a:solidFill>
                  <a:srgbClr val="FF0000"/>
                </a:solidFill>
              </a:rPr>
              <a:t> </a:t>
            </a:r>
            <a:r>
              <a:rPr lang="en-US" altLang="en-US" sz="3000" b="1" kern="0" dirty="0" err="1">
                <a:solidFill>
                  <a:srgbClr val="FF0000"/>
                </a:solidFill>
              </a:rPr>
              <a:t>đioxit</a:t>
            </a:r>
            <a:r>
              <a:rPr lang="en-US" altLang="en-US" sz="3000" b="1" kern="0" dirty="0">
                <a:solidFill>
                  <a:srgbClr val="FF0000"/>
                </a:solidFill>
              </a:rPr>
              <a:t> (CO</a:t>
            </a:r>
            <a:r>
              <a:rPr lang="en-US" altLang="en-US" sz="3000" b="1" kern="0" baseline="-25000" dirty="0">
                <a:solidFill>
                  <a:srgbClr val="FF0000"/>
                </a:solidFill>
              </a:rPr>
              <a:t>2</a:t>
            </a:r>
            <a:r>
              <a:rPr lang="en-US" altLang="en-US" sz="3000" b="1" kern="0" dirty="0">
                <a:solidFill>
                  <a:srgbClr val="FF0000"/>
                </a:solidFill>
              </a:rPr>
              <a:t>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C544039-DC8A-4006-A1ED-E9ABB8F329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010" y="1622308"/>
            <a:ext cx="3228530" cy="322853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3ED0121-A3AA-4CA4-A98A-A2BEDD3112E8}"/>
              </a:ext>
            </a:extLst>
          </p:cNvPr>
          <p:cNvSpPr txBox="1"/>
          <p:nvPr/>
        </p:nvSpPr>
        <p:spPr>
          <a:xfrm>
            <a:off x="977750" y="4881615"/>
            <a:ext cx="2525050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Bình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chữa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cháy</a:t>
            </a:r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3174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AB717D9-3B7A-409C-B977-F917F51C36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1064" y="1196502"/>
            <a:ext cx="4439328" cy="332949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23C991D-3B1C-4C63-BB7D-221BD3C920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1607" y="1079770"/>
            <a:ext cx="2386887" cy="358867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C7A0F23-1C68-43C6-9CA7-708E0DA16846}"/>
              </a:ext>
            </a:extLst>
          </p:cNvPr>
          <p:cNvSpPr txBox="1"/>
          <p:nvPr/>
        </p:nvSpPr>
        <p:spPr>
          <a:xfrm>
            <a:off x="4766553" y="4854102"/>
            <a:ext cx="30620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Bảo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quản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phẩm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726FA92-88CA-44A0-9FAE-405B7BB9B691}"/>
              </a:ext>
            </a:extLst>
          </p:cNvPr>
          <p:cNvSpPr txBox="1"/>
          <p:nvPr/>
        </p:nvSpPr>
        <p:spPr>
          <a:xfrm>
            <a:off x="1157591" y="4854102"/>
            <a:ext cx="20185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Tạo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hiệu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ứng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1521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30BC135-7468-4ABC-BB07-51ABAA2DE69E}"/>
              </a:ext>
            </a:extLst>
          </p:cNvPr>
          <p:cNvSpPr txBox="1"/>
          <p:nvPr/>
        </p:nvSpPr>
        <p:spPr>
          <a:xfrm>
            <a:off x="900109" y="1345970"/>
            <a:ext cx="761873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dùng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thuốc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thử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biệt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khí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CO</a:t>
            </a:r>
            <a:r>
              <a:rPr lang="en-US" sz="28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CO?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A20657C-A6B3-4D64-BE5D-ACE2EDF18310}"/>
              </a:ext>
            </a:extLst>
          </p:cNvPr>
          <p:cNvSpPr txBox="1"/>
          <p:nvPr/>
        </p:nvSpPr>
        <p:spPr>
          <a:xfrm>
            <a:off x="1087667" y="2300077"/>
            <a:ext cx="27190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A. Dung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dịch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NaCl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8A12D19-7F74-478D-9F3B-D56A1B7D15A4}"/>
              </a:ext>
            </a:extLst>
          </p:cNvPr>
          <p:cNvSpPr txBox="1"/>
          <p:nvPr/>
        </p:nvSpPr>
        <p:spPr>
          <a:xfrm>
            <a:off x="1087667" y="2864073"/>
            <a:ext cx="30428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B. Dung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dịch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CuSO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3C58397-50FA-4633-BD19-ECD332BB4E90}"/>
              </a:ext>
            </a:extLst>
          </p:cNvPr>
          <p:cNvSpPr txBox="1"/>
          <p:nvPr/>
        </p:nvSpPr>
        <p:spPr>
          <a:xfrm>
            <a:off x="1087667" y="3428069"/>
            <a:ext cx="25651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C. Dung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dịch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HCl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3BE94DA-7928-45A9-936A-FE2398AEDA89}"/>
              </a:ext>
            </a:extLst>
          </p:cNvPr>
          <p:cNvSpPr txBox="1"/>
          <p:nvPr/>
        </p:nvSpPr>
        <p:spPr>
          <a:xfrm>
            <a:off x="1087667" y="3992065"/>
            <a:ext cx="32832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D. Dung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dịch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Ca(OH)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CA64E12-0BC6-48A2-BE11-0E921627C9C1}"/>
              </a:ext>
            </a:extLst>
          </p:cNvPr>
          <p:cNvSpPr txBox="1"/>
          <p:nvPr/>
        </p:nvSpPr>
        <p:spPr>
          <a:xfrm>
            <a:off x="719124" y="4556061"/>
            <a:ext cx="7521695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Dùng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dd Ca(OH)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sục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khí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khí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dd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vôi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vẩn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đục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CO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  CO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+ Ca(OH)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en-US" sz="2400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dư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sym typeface="Wingdings 3" panose="05040102010807070707" pitchFamily="18" charset="2"/>
              </a:rPr>
              <a:t>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CaCO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tủa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trắng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) + H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</a:p>
        </p:txBody>
      </p:sp>
      <p:sp>
        <p:nvSpPr>
          <p:cNvPr id="8" name="Circle: Hollow 7">
            <a:extLst>
              <a:ext uri="{FF2B5EF4-FFF2-40B4-BE49-F238E27FC236}">
                <a16:creationId xmlns:a16="http://schemas.microsoft.com/office/drawing/2014/main" id="{B419EC07-71D5-46BA-99D7-56F583E0978A}"/>
              </a:ext>
            </a:extLst>
          </p:cNvPr>
          <p:cNvSpPr/>
          <p:nvPr/>
        </p:nvSpPr>
        <p:spPr>
          <a:xfrm>
            <a:off x="1087667" y="3992065"/>
            <a:ext cx="393539" cy="445747"/>
          </a:xfrm>
          <a:prstGeom prst="donut">
            <a:avLst>
              <a:gd name="adj" fmla="val 336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443F555-A191-4272-9B5A-26BFE82D14DC}"/>
              </a:ext>
            </a:extLst>
          </p:cNvPr>
          <p:cNvSpPr txBox="1"/>
          <p:nvPr/>
        </p:nvSpPr>
        <p:spPr>
          <a:xfrm>
            <a:off x="3817387" y="684976"/>
            <a:ext cx="18261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n w="9525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BÀI TẬP</a:t>
            </a:r>
          </a:p>
        </p:txBody>
      </p:sp>
    </p:spTree>
    <p:extLst>
      <p:ext uri="{BB962C8B-B14F-4D97-AF65-F5344CB8AC3E}">
        <p14:creationId xmlns:p14="http://schemas.microsoft.com/office/powerpoint/2010/main" val="3381677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AC69B59-4417-4538-A2AC-AFC02FD8A471}"/>
              </a:ext>
            </a:extLst>
          </p:cNvPr>
          <p:cNvSpPr txBox="1"/>
          <p:nvPr/>
        </p:nvSpPr>
        <p:spPr>
          <a:xfrm>
            <a:off x="894572" y="1269751"/>
            <a:ext cx="7576456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Khi sục khí CO</a:t>
            </a:r>
            <a:r>
              <a:rPr lang="vi-VN" sz="28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 vào dung dịch NaOH để vừa tạo thành muối trung hòa vừa tạo thành muối axit thì tỉ lệ số mol của NaOH và CO</a:t>
            </a:r>
            <a:r>
              <a:rPr lang="vi-VN" sz="28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 phải là: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0ADC19D-D3CF-4F70-B799-53A904F4160E}"/>
              </a:ext>
            </a:extLst>
          </p:cNvPr>
          <p:cNvSpPr txBox="1"/>
          <p:nvPr/>
        </p:nvSpPr>
        <p:spPr>
          <a:xfrm>
            <a:off x="1459658" y="2630517"/>
            <a:ext cx="133952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A. 1:2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DD379E8-5455-4BD4-90D2-015E092874BB}"/>
              </a:ext>
            </a:extLst>
          </p:cNvPr>
          <p:cNvSpPr txBox="1"/>
          <p:nvPr/>
        </p:nvSpPr>
        <p:spPr>
          <a:xfrm>
            <a:off x="1459658" y="3110939"/>
            <a:ext cx="121822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B. 2:1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9152E28-4D0F-4B18-96DA-489B986BCCBE}"/>
              </a:ext>
            </a:extLst>
          </p:cNvPr>
          <p:cNvSpPr txBox="1"/>
          <p:nvPr/>
        </p:nvSpPr>
        <p:spPr>
          <a:xfrm>
            <a:off x="1459658" y="3591361"/>
            <a:ext cx="121822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C. 2:3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FA0A8E9-DF9C-4F64-A517-92A23030AD4D}"/>
              </a:ext>
            </a:extLst>
          </p:cNvPr>
          <p:cNvSpPr txBox="1"/>
          <p:nvPr/>
        </p:nvSpPr>
        <p:spPr>
          <a:xfrm>
            <a:off x="1459658" y="4071784"/>
            <a:ext cx="121822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D. 3:2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BEF578A-4550-4C13-9266-AEBC2A35F919}"/>
              </a:ext>
            </a:extLst>
          </p:cNvPr>
          <p:cNvSpPr txBox="1"/>
          <p:nvPr/>
        </p:nvSpPr>
        <p:spPr>
          <a:xfrm>
            <a:off x="3817387" y="684976"/>
            <a:ext cx="18261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n w="9525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BÀI TẬP</a:t>
            </a:r>
          </a:p>
        </p:txBody>
      </p:sp>
    </p:spTree>
    <p:extLst>
      <p:ext uri="{BB962C8B-B14F-4D97-AF65-F5344CB8AC3E}">
        <p14:creationId xmlns:p14="http://schemas.microsoft.com/office/powerpoint/2010/main" val="1478958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  <p:bldP spid="9" grpId="0"/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07FFBAB9-5772-459E-9F45-2F86D55AEB06}"/>
                  </a:ext>
                </a:extLst>
              </p:cNvPr>
              <p:cNvSpPr txBox="1"/>
              <p:nvPr/>
            </p:nvSpPr>
            <p:spPr>
              <a:xfrm>
                <a:off x="798793" y="684884"/>
                <a:ext cx="7546414" cy="335553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2800" b="0" i="0" dirty="0">
                    <a:solidFill>
                      <a:srgbClr val="262626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Khi </a:t>
                </a:r>
                <a:r>
                  <a:rPr lang="en-US" sz="2800" b="0" i="0" dirty="0" err="1">
                    <a:solidFill>
                      <a:srgbClr val="262626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làm</a:t>
                </a:r>
                <a:r>
                  <a:rPr lang="en-US" sz="2800" b="0" i="0" dirty="0">
                    <a:solidFill>
                      <a:srgbClr val="262626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0" i="0" dirty="0" err="1">
                    <a:solidFill>
                      <a:srgbClr val="262626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bài</a:t>
                </a:r>
                <a:r>
                  <a:rPr lang="en-US" sz="2800" b="0" i="0" dirty="0">
                    <a:solidFill>
                      <a:srgbClr val="262626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0" i="0" dirty="0" err="1">
                    <a:solidFill>
                      <a:srgbClr val="262626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tập</a:t>
                </a:r>
                <a:r>
                  <a:rPr lang="en-US" sz="2800" b="0" i="0" dirty="0">
                    <a:solidFill>
                      <a:srgbClr val="262626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0" i="0" dirty="0" err="1">
                    <a:solidFill>
                      <a:srgbClr val="262626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liên</a:t>
                </a:r>
                <a:r>
                  <a:rPr lang="en-US" sz="2800" b="0" i="0" dirty="0">
                    <a:solidFill>
                      <a:srgbClr val="262626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0" i="0" dirty="0" err="1">
                    <a:solidFill>
                      <a:srgbClr val="262626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quan</a:t>
                </a:r>
                <a:r>
                  <a:rPr lang="en-US" sz="2800" b="0" i="0" dirty="0">
                    <a:solidFill>
                      <a:srgbClr val="262626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0" i="0" dirty="0" err="1">
                    <a:solidFill>
                      <a:srgbClr val="262626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đến</a:t>
                </a:r>
                <a:r>
                  <a:rPr lang="en-US" sz="2800" b="0" i="0" dirty="0">
                    <a:solidFill>
                      <a:srgbClr val="262626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0" i="0" dirty="0" err="1">
                    <a:solidFill>
                      <a:srgbClr val="262626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phản</a:t>
                </a:r>
                <a:r>
                  <a:rPr lang="en-US" sz="2800" b="0" i="0" dirty="0">
                    <a:solidFill>
                      <a:srgbClr val="262626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0" i="0" dirty="0" err="1">
                    <a:solidFill>
                      <a:srgbClr val="262626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ứng</a:t>
                </a:r>
                <a:r>
                  <a:rPr lang="en-US" sz="2800" b="0" i="0" dirty="0">
                    <a:solidFill>
                      <a:srgbClr val="262626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0" i="0" dirty="0" err="1">
                    <a:solidFill>
                      <a:srgbClr val="262626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giữa</a:t>
                </a:r>
                <a:r>
                  <a:rPr lang="en-US" sz="2800" b="0" i="0" dirty="0">
                    <a:solidFill>
                      <a:srgbClr val="262626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 CO</a:t>
                </a:r>
                <a:r>
                  <a:rPr lang="en-US" sz="2800" b="0" i="0" baseline="-25000" dirty="0">
                    <a:solidFill>
                      <a:srgbClr val="262626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en-US" sz="2800" b="0" i="0" dirty="0">
                    <a:solidFill>
                      <a:srgbClr val="262626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0" i="0" dirty="0" err="1">
                    <a:solidFill>
                      <a:srgbClr val="262626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2800" b="0" i="0" dirty="0">
                    <a:solidFill>
                      <a:srgbClr val="262626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 NaOH </a:t>
                </a:r>
                <a:r>
                  <a:rPr lang="en-US" sz="2800" b="0" i="0" dirty="0" err="1">
                    <a:solidFill>
                      <a:srgbClr val="262626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hoặc</a:t>
                </a:r>
                <a:r>
                  <a:rPr lang="en-US" sz="2800" b="0" i="0" dirty="0">
                    <a:solidFill>
                      <a:srgbClr val="262626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 KOH. Ta </a:t>
                </a:r>
                <a:r>
                  <a:rPr lang="en-US" sz="2800" b="0" i="0" dirty="0" err="1">
                    <a:solidFill>
                      <a:srgbClr val="262626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nhận</a:t>
                </a:r>
                <a:r>
                  <a:rPr lang="en-US" sz="2800" b="0" i="0" dirty="0">
                    <a:solidFill>
                      <a:srgbClr val="262626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0" i="0" dirty="0" err="1">
                    <a:solidFill>
                      <a:srgbClr val="262626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định</a:t>
                </a:r>
                <a:r>
                  <a:rPr lang="en-US" sz="2800" b="0" i="0" dirty="0">
                    <a:solidFill>
                      <a:srgbClr val="262626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0" i="0" dirty="0" err="1">
                    <a:solidFill>
                      <a:srgbClr val="262626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sản</a:t>
                </a:r>
                <a:r>
                  <a:rPr lang="en-US" sz="2800" b="0" i="0" dirty="0">
                    <a:solidFill>
                      <a:srgbClr val="262626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0" i="0" dirty="0" err="1">
                    <a:solidFill>
                      <a:srgbClr val="262626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phẩm</a:t>
                </a:r>
                <a:r>
                  <a:rPr lang="en-US" sz="2800" b="0" i="0" dirty="0">
                    <a:solidFill>
                      <a:srgbClr val="262626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0" i="0" dirty="0" err="1">
                    <a:solidFill>
                      <a:srgbClr val="262626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tạo</a:t>
                </a:r>
                <a:r>
                  <a:rPr lang="en-US" sz="2800" b="0" i="0" dirty="0">
                    <a:solidFill>
                      <a:srgbClr val="262626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0" i="0" dirty="0" err="1">
                    <a:solidFill>
                      <a:srgbClr val="262626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thành</a:t>
                </a:r>
                <a:r>
                  <a:rPr lang="en-US" sz="2800" b="0" i="0" dirty="0">
                    <a:solidFill>
                      <a:srgbClr val="262626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0" i="0" dirty="0" err="1">
                    <a:solidFill>
                      <a:srgbClr val="262626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bằng</a:t>
                </a:r>
                <a:r>
                  <a:rPr lang="en-US" sz="2800" b="0" i="0" dirty="0">
                    <a:solidFill>
                      <a:srgbClr val="262626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0" i="0" dirty="0" err="1">
                    <a:solidFill>
                      <a:srgbClr val="262626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2800" b="0" i="0" dirty="0">
                    <a:solidFill>
                      <a:srgbClr val="262626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0" i="0" dirty="0" err="1">
                    <a:solidFill>
                      <a:srgbClr val="262626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lệ</a:t>
                </a:r>
                <a:r>
                  <a:rPr lang="en-US" sz="2800" b="0" i="0" dirty="0">
                    <a:solidFill>
                      <a:srgbClr val="262626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 mol. </a:t>
                </a:r>
              </a:p>
              <a:p>
                <a:pPr algn="just"/>
                <a:r>
                  <a:rPr lang="en-US" sz="2800" b="0" i="0" dirty="0" err="1">
                    <a:solidFill>
                      <a:srgbClr val="262626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Lập</a:t>
                </a:r>
                <a:r>
                  <a:rPr lang="en-US" sz="2800" b="0" i="0" dirty="0">
                    <a:solidFill>
                      <a:srgbClr val="262626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0" i="0" dirty="0" err="1">
                    <a:solidFill>
                      <a:srgbClr val="262626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2800" b="0" i="0" dirty="0">
                    <a:solidFill>
                      <a:srgbClr val="262626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0" i="0" dirty="0" err="1">
                    <a:solidFill>
                      <a:srgbClr val="262626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lệ</a:t>
                </a:r>
                <a:r>
                  <a:rPr lang="en-US" sz="2800" b="0" i="0" dirty="0">
                    <a:solidFill>
                      <a:srgbClr val="262626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 T=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0" i="1" smtClean="0">
                            <a:solidFill>
                              <a:srgbClr val="262626"/>
                            </a:solidFill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rgbClr val="262626"/>
                                </a:solidFill>
                                <a:effectLst/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rgbClr val="262626"/>
                                </a:solidFill>
                                <a:effectLst/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rgbClr val="262626"/>
                                </a:solidFill>
                                <a:effectLst/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𝑁𝑎𝑂𝐻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rgbClr val="262626"/>
                                </a:solidFill>
                                <a:effectLst/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rgbClr val="262626"/>
                                </a:solidFill>
                                <a:effectLst/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sz="2800" b="0" i="1" smtClean="0">
                                    <a:solidFill>
                                      <a:srgbClr val="262626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solidFill>
                                      <a:srgbClr val="262626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𝑐𝑜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solidFill>
                                      <a:srgbClr val="262626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2</m:t>
                                </m:r>
                              </m:sub>
                            </m:sSub>
                          </m:sub>
                        </m:sSub>
                      </m:den>
                    </m:f>
                  </m:oMath>
                </a14:m>
                <a:r>
                  <a:rPr lang="en-US" sz="2800" b="0" i="0" dirty="0">
                    <a:solidFill>
                      <a:srgbClr val="262626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algn="just"/>
                <a:r>
                  <a:rPr lang="vi-VN" sz="2800" b="0" i="0" dirty="0">
                    <a:solidFill>
                      <a:srgbClr val="262626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T⩽1</a:t>
                </a:r>
                <a:r>
                  <a:rPr lang="en-US" sz="2800" b="0" i="0" dirty="0">
                    <a:solidFill>
                      <a:srgbClr val="262626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     </a:t>
                </a:r>
                <a:r>
                  <a:rPr lang="vi-VN" sz="2800" b="0" i="0" dirty="0">
                    <a:solidFill>
                      <a:srgbClr val="262626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→ tạo một muối axit.</a:t>
                </a:r>
              </a:p>
              <a:p>
                <a:pPr algn="just"/>
                <a:r>
                  <a:rPr lang="vi-VN" sz="2800" b="0" i="0" dirty="0">
                    <a:solidFill>
                      <a:srgbClr val="262626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1&lt;T&lt;2</a:t>
                </a:r>
                <a:r>
                  <a:rPr lang="en-US" sz="2800" b="0" i="0" dirty="0">
                    <a:solidFill>
                      <a:srgbClr val="262626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2800" b="0" i="0" dirty="0">
                    <a:solidFill>
                      <a:srgbClr val="262626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→ tạo muối axit và muối trung hòa.</a:t>
                </a:r>
              </a:p>
              <a:p>
                <a:pPr algn="just"/>
                <a:r>
                  <a:rPr lang="vi-VN" sz="2800" b="0" i="0" dirty="0">
                    <a:solidFill>
                      <a:srgbClr val="262626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T⩾2</a:t>
                </a:r>
                <a:r>
                  <a:rPr lang="en-US" sz="2800" b="0" i="0" dirty="0">
                    <a:solidFill>
                      <a:srgbClr val="262626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     </a:t>
                </a:r>
                <a:r>
                  <a:rPr lang="vi-VN" sz="2800" b="0" i="0" dirty="0">
                    <a:solidFill>
                      <a:srgbClr val="262626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→ tạo muối trung hòa.</a:t>
                </a:r>
              </a:p>
            </p:txBody>
          </p:sp>
        </mc:Choice>
        <mc:Fallback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07FFBAB9-5772-459E-9F45-2F86D55AEB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8793" y="684884"/>
                <a:ext cx="7546414" cy="3355534"/>
              </a:xfrm>
              <a:prstGeom prst="rect">
                <a:avLst/>
              </a:prstGeom>
              <a:blipFill>
                <a:blip r:embed="rId2"/>
                <a:stretch>
                  <a:fillRect l="-1616" t="-1815" r="-3069" b="-39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977782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D6DAF7E-2DA7-4CCB-8433-8033C69E5D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9450" y="4518450"/>
            <a:ext cx="2705100" cy="169545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74E8B7B-7BA5-47CF-895C-E3B1CF928A8D}"/>
              </a:ext>
            </a:extLst>
          </p:cNvPr>
          <p:cNvSpPr txBox="1"/>
          <p:nvPr/>
        </p:nvSpPr>
        <p:spPr>
          <a:xfrm>
            <a:off x="850296" y="2702568"/>
            <a:ext cx="7472610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gày 3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/2020: </a:t>
            </a:r>
            <a:r>
              <a:rPr lang="vi-VN" sz="2800" dirty="0">
                <a:latin typeface="+mj-lt"/>
              </a:rPr>
              <a:t>Câu chuyện thương tâm xảy ra tại một gia đình ở Quảng Bình khiến 2 người chết, 2 người nguy kịch do đốt than để sưởi ấm đặt dưới giường ngủ</a:t>
            </a:r>
            <a:endParaRPr lang="en-US" sz="2800" dirty="0">
              <a:latin typeface="+mj-l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63DA424-7B59-460B-8E5D-45C7B551BC70}"/>
              </a:ext>
            </a:extLst>
          </p:cNvPr>
          <p:cNvSpPr txBox="1"/>
          <p:nvPr/>
        </p:nvSpPr>
        <p:spPr>
          <a:xfrm>
            <a:off x="850296" y="741672"/>
            <a:ext cx="7472610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30/12/2017</a:t>
            </a:r>
            <a:r>
              <a:rPr lang="en-US" sz="2800" dirty="0">
                <a:latin typeface="+mj-lt"/>
              </a:rPr>
              <a:t>: </a:t>
            </a:r>
            <a:r>
              <a:rPr lang="vi-VN" sz="2800" dirty="0">
                <a:latin typeface="+mj-lt"/>
              </a:rPr>
              <a:t>Trời rét, đốt than sưởi ấm lúc ngủ cho ấm, 6 người ở Hà Tĩnh đã bị ngộ độc khí CO phải nhập viện cấp cứu, trong đó  có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bé</a:t>
            </a: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800" dirty="0">
                <a:latin typeface="+mj-lt"/>
              </a:rPr>
              <a:t>vừa sinh.</a:t>
            </a:r>
            <a:endParaRPr lang="en-US" sz="2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658666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E7B7BBF-EED6-4B39-9B63-C5323BE9664B}"/>
              </a:ext>
            </a:extLst>
          </p:cNvPr>
          <p:cNvSpPr txBox="1"/>
          <p:nvPr/>
        </p:nvSpPr>
        <p:spPr>
          <a:xfrm>
            <a:off x="1053296" y="1053296"/>
            <a:ext cx="6357831" cy="52322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bản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E212118-D2BB-4012-82CA-346D5E4827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4306" y="2911462"/>
            <a:ext cx="5020455" cy="312894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9A91179-AA3D-47B6-A74C-3DD54C2081EE}"/>
              </a:ext>
            </a:extLst>
          </p:cNvPr>
          <p:cNvSpPr txBox="1"/>
          <p:nvPr/>
        </p:nvSpPr>
        <p:spPr>
          <a:xfrm>
            <a:off x="1053296" y="1720769"/>
            <a:ext cx="52389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chết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do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ngộ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độc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khí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than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6B4D08A-725D-446F-B23F-B5BF8FEFD8DD}"/>
              </a:ext>
            </a:extLst>
          </p:cNvPr>
          <p:cNvSpPr txBox="1"/>
          <p:nvPr/>
        </p:nvSpPr>
        <p:spPr>
          <a:xfrm>
            <a:off x="1053296" y="2388242"/>
            <a:ext cx="6702476" cy="52322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chính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khí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than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khí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95CDF2F-228C-4ED4-8A80-FC27A4C85D5E}"/>
              </a:ext>
            </a:extLst>
          </p:cNvPr>
          <p:cNvSpPr txBox="1"/>
          <p:nvPr/>
        </p:nvSpPr>
        <p:spPr>
          <a:xfrm>
            <a:off x="1053296" y="3055716"/>
            <a:ext cx="72186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Khí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than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chính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CO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CO</a:t>
            </a:r>
            <a:r>
              <a:rPr lang="en-US" sz="28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01B5DE0-EA07-4884-8074-72C0F0B6A488}"/>
                  </a:ext>
                </a:extLst>
              </p:cNvPr>
              <p:cNvSpPr txBox="1"/>
              <p:nvPr/>
            </p:nvSpPr>
            <p:spPr>
              <a:xfrm>
                <a:off x="2217906" y="3578936"/>
                <a:ext cx="3608962" cy="13310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C   +   O</a:t>
                </a:r>
                <a:r>
                  <a:rPr lang="en-US" sz="2800" baseline="-25000" dirty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   </a:t>
                </a:r>
                <a14:m>
                  <m:oMath xmlns:m="http://schemas.openxmlformats.org/officeDocument/2006/math">
                    <m:groupChr>
                      <m:groupChrPr>
                        <m:chr m:val="→"/>
                        <m:vertJc m:val="bot"/>
                        <m:ctrlPr>
                          <a:rPr lang="en-US" sz="28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groupChrPr>
                      <m:e>
                        <m:sSup>
                          <m:sSupPr>
                            <m:ctrlPr>
                              <a:rPr lang="en-US" sz="280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𝑡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𝑜</m:t>
                            </m:r>
                          </m:sup>
                        </m:sSup>
                      </m:e>
                    </m:groupChr>
                  </m:oMath>
                </a14:m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   CO</a:t>
                </a:r>
                <a:r>
                  <a:rPr lang="en-US" sz="2800" baseline="-25000" dirty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</a:p>
              <a:p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C   +   CO</a:t>
                </a:r>
                <a:r>
                  <a:rPr lang="en-US" sz="2800" baseline="-25000" dirty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14:m>
                  <m:oMath xmlns:m="http://schemas.openxmlformats.org/officeDocument/2006/math">
                    <m:groupChr>
                      <m:groupChrPr>
                        <m:chr m:val="→"/>
                        <m:vertJc m:val="bot"/>
                        <m:ctrlPr>
                          <a:rPr lang="en-US" sz="28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groupChrPr>
                      <m:e>
                        <m:sSup>
                          <m:sSupPr>
                            <m:ctrlPr>
                              <a:rPr lang="en-US" sz="280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𝑡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𝑜</m:t>
                            </m:r>
                          </m:sup>
                        </m:sSup>
                      </m:e>
                    </m:groupChr>
                  </m:oMath>
                </a14:m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   2CO 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01B5DE0-EA07-4884-8074-72C0F0B6A4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7906" y="3578936"/>
                <a:ext cx="3608962" cy="1331005"/>
              </a:xfrm>
              <a:prstGeom prst="rect">
                <a:avLst/>
              </a:prstGeom>
              <a:blipFill>
                <a:blip r:embed="rId3"/>
                <a:stretch>
                  <a:fillRect l="-3547" r="-3716" b="-119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65573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9">
            <a:extLst>
              <a:ext uri="{FF2B5EF4-FFF2-40B4-BE49-F238E27FC236}">
                <a16:creationId xmlns:a16="http://schemas.microsoft.com/office/drawing/2014/main" id="{32335CD5-29F6-4553-87B3-A561E99EA2C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95375" y="672176"/>
            <a:ext cx="6953250" cy="5238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Deflate">
              <a:avLst>
                <a:gd name="adj" fmla="val 18750"/>
              </a:avLst>
            </a:prstTxWarp>
          </a:bodyPr>
          <a:lstStyle/>
          <a:p>
            <a:pPr algn="ctr"/>
            <a:r>
              <a:rPr lang="en-US" sz="3600" kern="10" normalizeH="1" dirty="0">
                <a:solidFill>
                  <a:srgbClr val="FF0000"/>
                </a:solidFill>
                <a:effectLst>
                  <a:prstShdw prst="shdw17" dist="12700">
                    <a:schemeClr val="tx2"/>
                  </a:prst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28       CÁC OXIT CỦA CACBON</a:t>
            </a:r>
          </a:p>
        </p:txBody>
      </p:sp>
      <p:sp>
        <p:nvSpPr>
          <p:cNvPr id="3" name="Oval 9">
            <a:hlinkClick r:id="rId2" action="ppaction://hlinkpres?slideindex=7&amp;slidetitle= Em hãy cho biết một số tính chất vật lí của N2?"/>
            <a:extLst>
              <a:ext uri="{FF2B5EF4-FFF2-40B4-BE49-F238E27FC236}">
                <a16:creationId xmlns:a16="http://schemas.microsoft.com/office/drawing/2014/main" id="{CDA6BCA2-5E0E-4053-AAC4-38F57D62E9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26806" y="2045825"/>
            <a:ext cx="4217043" cy="1383175"/>
          </a:xfrm>
          <a:prstGeom prst="ellipse">
            <a:avLst/>
          </a:prstGeom>
          <a:gradFill rotWithShape="0">
            <a:gsLst>
              <a:gs pos="0">
                <a:srgbClr val="0099FF"/>
              </a:gs>
              <a:gs pos="100000">
                <a:schemeClr val="bg1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CACBON OXIT </a:t>
            </a:r>
          </a:p>
        </p:txBody>
      </p:sp>
      <p:sp>
        <p:nvSpPr>
          <p:cNvPr id="4" name="Oval 3">
            <a:hlinkClick r:id="rId3" action="ppaction://hlinkpres?slideindex=5&amp;slidetitle=Slide 5"/>
            <a:extLst>
              <a:ext uri="{FF2B5EF4-FFF2-40B4-BE49-F238E27FC236}">
                <a16:creationId xmlns:a16="http://schemas.microsoft.com/office/drawing/2014/main" id="{8EF078C9-2B68-4C80-B962-7DAB4736C6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64606" y="2895600"/>
            <a:ext cx="4009663" cy="1383174"/>
          </a:xfrm>
          <a:prstGeom prst="ellipse">
            <a:avLst/>
          </a:prstGeom>
          <a:gradFill rotWithShape="0">
            <a:gsLst>
              <a:gs pos="0">
                <a:srgbClr val="0099FF"/>
              </a:gs>
              <a:gs pos="100000">
                <a:schemeClr val="bg1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CACBON ĐIOXIT </a:t>
            </a:r>
          </a:p>
        </p:txBody>
      </p:sp>
    </p:spTree>
    <p:extLst>
      <p:ext uri="{BB962C8B-B14F-4D97-AF65-F5344CB8AC3E}">
        <p14:creationId xmlns:p14="http://schemas.microsoft.com/office/powerpoint/2010/main" val="137632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32060447-0292-4716-A6DD-BE75F35D9E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2963" y="2245907"/>
            <a:ext cx="320151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tabLst>
                <a:tab pos="2286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86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86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86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86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defTabSz="685800" eaLnBrk="1" fontAlgn="base" hangingPunct="1">
              <a:spcBef>
                <a:spcPct val="0"/>
              </a:spcBef>
              <a:spcAft>
                <a:spcPct val="0"/>
              </a:spcAft>
              <a:tabLst>
                <a:tab pos="171450" algn="l"/>
              </a:tabLst>
            </a:pPr>
            <a:r>
              <a:rPr lang="en-US" altLang="en-US" b="1" kern="0" dirty="0">
                <a:solidFill>
                  <a:srgbClr val="FF0000"/>
                </a:solidFill>
              </a:rPr>
              <a:t>1. </a:t>
            </a:r>
            <a:r>
              <a:rPr lang="en-US" altLang="en-US" b="1" kern="0" dirty="0" err="1">
                <a:solidFill>
                  <a:srgbClr val="FF0000"/>
                </a:solidFill>
              </a:rPr>
              <a:t>Tính</a:t>
            </a:r>
            <a:r>
              <a:rPr lang="en-US" altLang="en-US" b="1" kern="0" dirty="0">
                <a:solidFill>
                  <a:srgbClr val="FF0000"/>
                </a:solidFill>
              </a:rPr>
              <a:t> </a:t>
            </a:r>
            <a:r>
              <a:rPr lang="en-US" altLang="en-US" b="1" kern="0" dirty="0" err="1">
                <a:solidFill>
                  <a:srgbClr val="FF0000"/>
                </a:solidFill>
              </a:rPr>
              <a:t>chất</a:t>
            </a:r>
            <a:r>
              <a:rPr lang="en-US" altLang="en-US" b="1" kern="0" dirty="0">
                <a:solidFill>
                  <a:srgbClr val="FF0000"/>
                </a:solidFill>
              </a:rPr>
              <a:t> </a:t>
            </a:r>
            <a:r>
              <a:rPr lang="en-US" altLang="en-US" b="1" kern="0" dirty="0" err="1">
                <a:solidFill>
                  <a:srgbClr val="FF0000"/>
                </a:solidFill>
              </a:rPr>
              <a:t>vật</a:t>
            </a:r>
            <a:r>
              <a:rPr lang="en-US" altLang="en-US" b="1" kern="0" dirty="0">
                <a:solidFill>
                  <a:srgbClr val="FF0000"/>
                </a:solidFill>
              </a:rPr>
              <a:t> </a:t>
            </a:r>
            <a:r>
              <a:rPr lang="en-US" altLang="en-US" b="1" kern="0" dirty="0" err="1">
                <a:solidFill>
                  <a:srgbClr val="FF0000"/>
                </a:solidFill>
              </a:rPr>
              <a:t>lý</a:t>
            </a:r>
            <a:endParaRPr lang="en-US" altLang="en-US" b="1" kern="0" dirty="0">
              <a:solidFill>
                <a:srgbClr val="FF0000"/>
              </a:solidFill>
            </a:endParaRPr>
          </a:p>
        </p:txBody>
      </p:sp>
      <p:sp>
        <p:nvSpPr>
          <p:cNvPr id="3" name="Text Box 6">
            <a:extLst>
              <a:ext uri="{FF2B5EF4-FFF2-40B4-BE49-F238E27FC236}">
                <a16:creationId xmlns:a16="http://schemas.microsoft.com/office/drawing/2014/main" id="{15117B89-43D9-4D54-AA05-C9D663E941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2963" y="668315"/>
            <a:ext cx="3729037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3000" b="1" kern="0" dirty="0">
                <a:solidFill>
                  <a:srgbClr val="FF0000"/>
                </a:solidFill>
              </a:rPr>
              <a:t>I. </a:t>
            </a:r>
            <a:r>
              <a:rPr lang="en-US" altLang="en-US" sz="3000" b="1" kern="0" dirty="0" err="1">
                <a:solidFill>
                  <a:srgbClr val="FF0000"/>
                </a:solidFill>
              </a:rPr>
              <a:t>Cacbon</a:t>
            </a:r>
            <a:r>
              <a:rPr lang="en-US" altLang="en-US" sz="3000" b="1" kern="0" dirty="0">
                <a:solidFill>
                  <a:srgbClr val="FF0000"/>
                </a:solidFill>
              </a:rPr>
              <a:t> </a:t>
            </a:r>
            <a:r>
              <a:rPr lang="en-US" altLang="en-US" sz="3000" b="1" kern="0" dirty="0" err="1">
                <a:solidFill>
                  <a:srgbClr val="FF0000"/>
                </a:solidFill>
              </a:rPr>
              <a:t>oxit</a:t>
            </a:r>
            <a:r>
              <a:rPr lang="en-US" altLang="en-US" sz="3000" b="1" kern="0" dirty="0">
                <a:solidFill>
                  <a:srgbClr val="FF0000"/>
                </a:solidFill>
              </a:rPr>
              <a:t> (CO)</a:t>
            </a:r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CA447824-63D1-4306-81CC-635431F612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2618" y="2968716"/>
            <a:ext cx="748699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defTabSz="6858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BR" altLang="en-US" kern="0" dirty="0">
                <a:solidFill>
                  <a:srgbClr val="000000"/>
                </a:solidFill>
              </a:rPr>
              <a:t>- Là chất khí không màu, không mùi, không vị.</a:t>
            </a:r>
            <a:endParaRPr lang="en-US" altLang="en-US" kern="0" dirty="0">
              <a:solidFill>
                <a:srgbClr val="000000"/>
              </a:solidFill>
            </a:endParaRPr>
          </a:p>
        </p:txBody>
      </p:sp>
      <p:sp>
        <p:nvSpPr>
          <p:cNvPr id="5" name="AutoShape 10">
            <a:extLst>
              <a:ext uri="{FF2B5EF4-FFF2-40B4-BE49-F238E27FC236}">
                <a16:creationId xmlns:a16="http://schemas.microsoft.com/office/drawing/2014/main" id="{23B7AA8C-D3D4-4C7F-A2B4-CA678390ED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48369" y="731876"/>
            <a:ext cx="2931239" cy="1744397"/>
          </a:xfrm>
          <a:prstGeom prst="wedgeEllipseCallout">
            <a:avLst>
              <a:gd name="adj1" fmla="val -46882"/>
              <a:gd name="adj2" fmla="val 40094"/>
            </a:avLst>
          </a:prstGeom>
          <a:solidFill>
            <a:srgbClr val="49C3E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defTabSz="6858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400" kern="0" dirty="0" err="1">
                <a:solidFill>
                  <a:srgbClr val="000000"/>
                </a:solidFill>
              </a:rPr>
              <a:t>Hãy</a:t>
            </a:r>
            <a:r>
              <a:rPr lang="en-US" altLang="en-US" sz="2400" kern="0" dirty="0">
                <a:solidFill>
                  <a:srgbClr val="000000"/>
                </a:solidFill>
              </a:rPr>
              <a:t> </a:t>
            </a:r>
            <a:r>
              <a:rPr lang="en-US" altLang="en-US" sz="2400" kern="0" dirty="0" err="1">
                <a:solidFill>
                  <a:srgbClr val="000000"/>
                </a:solidFill>
              </a:rPr>
              <a:t>cho</a:t>
            </a:r>
            <a:r>
              <a:rPr lang="en-US" altLang="en-US" sz="2400" kern="0" dirty="0">
                <a:solidFill>
                  <a:srgbClr val="000000"/>
                </a:solidFill>
              </a:rPr>
              <a:t> </a:t>
            </a:r>
            <a:r>
              <a:rPr lang="en-US" altLang="en-US" sz="2400" kern="0" dirty="0" err="1">
                <a:solidFill>
                  <a:srgbClr val="000000"/>
                </a:solidFill>
              </a:rPr>
              <a:t>biết</a:t>
            </a:r>
            <a:r>
              <a:rPr lang="en-US" altLang="en-US" sz="2400" kern="0" dirty="0">
                <a:solidFill>
                  <a:srgbClr val="000000"/>
                </a:solidFill>
              </a:rPr>
              <a:t> </a:t>
            </a:r>
            <a:r>
              <a:rPr lang="en-US" altLang="en-US" sz="2400" kern="0" dirty="0" err="1">
                <a:solidFill>
                  <a:srgbClr val="000000"/>
                </a:solidFill>
              </a:rPr>
              <a:t>các</a:t>
            </a:r>
            <a:r>
              <a:rPr lang="en-US" altLang="en-US" sz="2400" kern="0" dirty="0">
                <a:solidFill>
                  <a:srgbClr val="000000"/>
                </a:solidFill>
              </a:rPr>
              <a:t> </a:t>
            </a:r>
            <a:r>
              <a:rPr lang="en-US" altLang="en-US" sz="2400" kern="0" dirty="0" err="1">
                <a:solidFill>
                  <a:srgbClr val="000000"/>
                </a:solidFill>
              </a:rPr>
              <a:t>tính</a:t>
            </a:r>
            <a:r>
              <a:rPr lang="en-US" altLang="en-US" sz="2400" kern="0" dirty="0">
                <a:solidFill>
                  <a:srgbClr val="000000"/>
                </a:solidFill>
              </a:rPr>
              <a:t> </a:t>
            </a:r>
            <a:r>
              <a:rPr lang="en-US" altLang="en-US" sz="2400" kern="0" dirty="0" err="1">
                <a:solidFill>
                  <a:srgbClr val="000000"/>
                </a:solidFill>
              </a:rPr>
              <a:t>chất</a:t>
            </a:r>
            <a:r>
              <a:rPr lang="en-US" altLang="en-US" sz="2400" kern="0" dirty="0">
                <a:solidFill>
                  <a:srgbClr val="000000"/>
                </a:solidFill>
              </a:rPr>
              <a:t> </a:t>
            </a:r>
            <a:r>
              <a:rPr lang="en-US" altLang="en-US" sz="2400" kern="0" dirty="0" err="1">
                <a:solidFill>
                  <a:srgbClr val="000000"/>
                </a:solidFill>
              </a:rPr>
              <a:t>vật</a:t>
            </a:r>
            <a:r>
              <a:rPr lang="en-US" altLang="en-US" sz="2400" kern="0" dirty="0">
                <a:solidFill>
                  <a:srgbClr val="000000"/>
                </a:solidFill>
              </a:rPr>
              <a:t> </a:t>
            </a:r>
            <a:r>
              <a:rPr lang="en-US" altLang="en-US" sz="2400" kern="0" dirty="0" err="1">
                <a:solidFill>
                  <a:srgbClr val="000000"/>
                </a:solidFill>
              </a:rPr>
              <a:t>lý</a:t>
            </a:r>
            <a:r>
              <a:rPr lang="en-US" altLang="en-US" sz="2400" kern="0" dirty="0">
                <a:solidFill>
                  <a:srgbClr val="000000"/>
                </a:solidFill>
              </a:rPr>
              <a:t> </a:t>
            </a:r>
            <a:r>
              <a:rPr lang="en-US" altLang="en-US" sz="2400" kern="0" dirty="0" err="1">
                <a:solidFill>
                  <a:srgbClr val="000000"/>
                </a:solidFill>
              </a:rPr>
              <a:t>của</a:t>
            </a:r>
            <a:r>
              <a:rPr lang="en-US" altLang="en-US" sz="2400" kern="0" dirty="0">
                <a:solidFill>
                  <a:srgbClr val="000000"/>
                </a:solidFill>
              </a:rPr>
              <a:t> CO</a:t>
            </a:r>
          </a:p>
        </p:txBody>
      </p:sp>
      <p:sp>
        <p:nvSpPr>
          <p:cNvPr id="6" name="WordArt 12" descr="Paper bag">
            <a:extLst>
              <a:ext uri="{FF2B5EF4-FFF2-40B4-BE49-F238E27FC236}">
                <a16:creationId xmlns:a16="http://schemas.microsoft.com/office/drawing/2014/main" id="{0DE9C948-5C1A-4D28-A74E-AC4BF7B1C1E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243332" y="2476274"/>
            <a:ext cx="413833" cy="55399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300" b="1" kern="1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D7247E3-584E-4791-A109-DD06BF120B7B}"/>
              </a:ext>
            </a:extLst>
          </p:cNvPr>
          <p:cNvSpPr txBox="1"/>
          <p:nvPr/>
        </p:nvSpPr>
        <p:spPr>
          <a:xfrm>
            <a:off x="892618" y="1241175"/>
            <a:ext cx="352372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Công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tử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b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tử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khối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0365D35-40E8-4529-B359-CDEB22C9CCBA}"/>
              </a:ext>
            </a:extLst>
          </p:cNvPr>
          <p:cNvSpPr txBox="1"/>
          <p:nvPr/>
        </p:nvSpPr>
        <p:spPr>
          <a:xfrm>
            <a:off x="892618" y="3522714"/>
            <a:ext cx="457778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- Í</a:t>
            </a: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t tan trong nước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97840AA-1BAF-44D4-B5B2-3908C4B8F09F}"/>
              </a:ext>
            </a:extLst>
          </p:cNvPr>
          <p:cNvSpPr txBox="1"/>
          <p:nvPr/>
        </p:nvSpPr>
        <p:spPr>
          <a:xfrm>
            <a:off x="892618" y="4088874"/>
            <a:ext cx="457778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Hơi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n</a:t>
            </a: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hẹ hơn không khí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309B952-E5D9-458C-995D-2A1B0528232A}"/>
              </a:ext>
            </a:extLst>
          </p:cNvPr>
          <p:cNvSpPr txBox="1"/>
          <p:nvPr/>
        </p:nvSpPr>
        <p:spPr>
          <a:xfrm>
            <a:off x="892618" y="4655034"/>
            <a:ext cx="17427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Rất</a:t>
            </a:r>
            <a:r>
              <a:rPr lang="en-US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độc</a:t>
            </a:r>
            <a:r>
              <a:rPr lang="en-US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AF6DBDEC-4CC3-423A-ABD6-A9F3704203C5}"/>
                  </a:ext>
                </a:extLst>
              </p:cNvPr>
              <p:cNvSpPr txBox="1"/>
              <p:nvPr/>
            </p:nvSpPr>
            <p:spPr>
              <a:xfrm>
                <a:off x="4819524" y="3998528"/>
                <a:ext cx="2020105" cy="70391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(</a:t>
                </a:r>
                <a:r>
                  <a:rPr lang="en-US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</a:t>
                </a:r>
                <a:r>
                  <a:rPr lang="en-US" sz="2800" baseline="-25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CO</a:t>
                </a:r>
                <a:r>
                  <a:rPr lang="en-US" sz="2800" baseline="-25000" dirty="0">
                    <a:latin typeface="Arial" panose="020B0604020202020204" pitchFamily="34" charset="0"/>
                    <a:cs typeface="Arial" panose="020B0604020202020204" pitchFamily="34" charset="0"/>
                  </a:rPr>
                  <a:t>/kk 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28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29 </m:t>
                        </m:r>
                      </m:den>
                    </m:f>
                  </m:oMath>
                </a14:m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AF6DBDEC-4CC3-423A-ABD6-A9F3704203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9524" y="3998528"/>
                <a:ext cx="2020105" cy="703911"/>
              </a:xfrm>
              <a:prstGeom prst="rect">
                <a:avLst/>
              </a:prstGeom>
              <a:blipFill>
                <a:blip r:embed="rId3"/>
                <a:stretch>
                  <a:fillRect l="-6344" r="-5136" b="-95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>
            <a:extLst>
              <a:ext uri="{FF2B5EF4-FFF2-40B4-BE49-F238E27FC236}">
                <a16:creationId xmlns:a16="http://schemas.microsoft.com/office/drawing/2014/main" id="{136F56B4-E12D-43B2-8A32-5CBEE91F482A}"/>
              </a:ext>
            </a:extLst>
          </p:cNvPr>
          <p:cNvSpPr txBox="1"/>
          <p:nvPr/>
        </p:nvSpPr>
        <p:spPr>
          <a:xfrm>
            <a:off x="4299620" y="1265253"/>
            <a:ext cx="85608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CO</a:t>
            </a:r>
            <a:endParaRPr lang="en-US" sz="28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C2E5002-9A4D-4FEF-AE3B-DCBC3A2EBA2A}"/>
              </a:ext>
            </a:extLst>
          </p:cNvPr>
          <p:cNvSpPr txBox="1"/>
          <p:nvPr/>
        </p:nvSpPr>
        <p:spPr>
          <a:xfrm>
            <a:off x="3318822" y="1686026"/>
            <a:ext cx="68813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28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6466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4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5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9" grpId="0"/>
      <p:bldP spid="11" grpId="0"/>
      <p:bldP spid="12" grpId="0"/>
      <p:bldP spid="13" grpId="0"/>
      <p:bldP spid="13" grpId="1"/>
      <p:bldP spid="15" grpId="0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8260F18-0638-4E7A-906A-21B0408376D8}"/>
              </a:ext>
            </a:extLst>
          </p:cNvPr>
          <p:cNvSpPr txBox="1"/>
          <p:nvPr/>
        </p:nvSpPr>
        <p:spPr>
          <a:xfrm>
            <a:off x="2762924" y="685859"/>
            <a:ext cx="42739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Cơ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chế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gây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ngộ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độc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379AA51-C8DA-4964-801E-9D6E2D99467A}"/>
              </a:ext>
            </a:extLst>
          </p:cNvPr>
          <p:cNvSpPr txBox="1"/>
          <p:nvPr/>
        </p:nvSpPr>
        <p:spPr>
          <a:xfrm>
            <a:off x="821803" y="1319514"/>
            <a:ext cx="750039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Khí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cacbon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oxit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(CO)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hemoglobin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máu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ngăn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máu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oxi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cung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cấp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oxi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tế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bào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Do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gây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tử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vong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510CD72-C4E9-45FE-9A46-DD68258E12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1802" y="3301336"/>
            <a:ext cx="4537773" cy="262066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A69D7CE-A48A-4566-B43B-9414D9E328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3144" y="3301336"/>
            <a:ext cx="2839053" cy="2620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2936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>
            <a:extLst>
              <a:ext uri="{FF2B5EF4-FFF2-40B4-BE49-F238E27FC236}">
                <a16:creationId xmlns:a16="http://schemas.microsoft.com/office/drawing/2014/main" id="{DC431A56-451F-46CC-B18A-4DE05F6404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8328" y="1220643"/>
            <a:ext cx="582306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 dirty="0">
                <a:solidFill>
                  <a:srgbClr val="FF0000"/>
                </a:solidFill>
              </a:rPr>
              <a:t>2. </a:t>
            </a:r>
            <a:r>
              <a:rPr lang="en-US" altLang="en-US" b="1" dirty="0" err="1">
                <a:solidFill>
                  <a:srgbClr val="FF0000"/>
                </a:solidFill>
              </a:rPr>
              <a:t>Tính</a:t>
            </a:r>
            <a:r>
              <a:rPr lang="en-US" altLang="en-US" b="1" dirty="0">
                <a:solidFill>
                  <a:srgbClr val="FF0000"/>
                </a:solidFill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</a:rPr>
              <a:t>chất</a:t>
            </a:r>
            <a:r>
              <a:rPr lang="en-US" altLang="en-US" b="1" dirty="0">
                <a:solidFill>
                  <a:srgbClr val="FF0000"/>
                </a:solidFill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</a:rPr>
              <a:t>hoá</a:t>
            </a:r>
            <a:r>
              <a:rPr lang="en-US" altLang="en-US" b="1" dirty="0">
                <a:solidFill>
                  <a:srgbClr val="FF0000"/>
                </a:solidFill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</a:rPr>
              <a:t>học</a:t>
            </a:r>
            <a:r>
              <a:rPr lang="en-US" altLang="en-US" b="1" dirty="0">
                <a:solidFill>
                  <a:srgbClr val="FF0000"/>
                </a:solidFill>
              </a:rPr>
              <a:t> - </a:t>
            </a:r>
            <a:r>
              <a:rPr lang="en-US" altLang="en-US" b="1" dirty="0" err="1">
                <a:solidFill>
                  <a:srgbClr val="FF0000"/>
                </a:solidFill>
              </a:rPr>
              <a:t>ứng</a:t>
            </a:r>
            <a:r>
              <a:rPr lang="en-US" altLang="en-US" b="1" dirty="0">
                <a:solidFill>
                  <a:srgbClr val="FF0000"/>
                </a:solidFill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</a:rPr>
              <a:t>dụng</a:t>
            </a:r>
            <a:r>
              <a:rPr lang="en-US" altLang="en-US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3" name="Rectangle 10">
            <a:extLst>
              <a:ext uri="{FF2B5EF4-FFF2-40B4-BE49-F238E27FC236}">
                <a16:creationId xmlns:a16="http://schemas.microsoft.com/office/drawing/2014/main" id="{5FF085CC-38C4-48A2-808E-4E1AA98D38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8328" y="1833419"/>
            <a:ext cx="719905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86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86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86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86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86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pt-BR" altLang="en-US" i="1" dirty="0"/>
              <a:t>a) CO là oxit trung tính (oxit không tạo muối) </a:t>
            </a:r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id="{8FB3EFDB-85E4-41FC-8CAF-8FFED9B839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8328" y="2879859"/>
            <a:ext cx="4722048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86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86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86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86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86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dirty="0"/>
              <a:t>- </a:t>
            </a:r>
            <a:r>
              <a:rPr lang="en-US" altLang="en-US" dirty="0" err="1"/>
              <a:t>Không</a:t>
            </a:r>
            <a:r>
              <a:rPr lang="en-US" altLang="en-US" dirty="0"/>
              <a:t> </a:t>
            </a:r>
            <a:r>
              <a:rPr lang="en-US" altLang="en-US" dirty="0" err="1"/>
              <a:t>tác</a:t>
            </a:r>
            <a:r>
              <a:rPr lang="en-US" altLang="en-US" dirty="0"/>
              <a:t> </a:t>
            </a:r>
            <a:r>
              <a:rPr lang="en-US" altLang="en-US" dirty="0" err="1"/>
              <a:t>dụng</a:t>
            </a:r>
            <a:r>
              <a:rPr lang="en-US" altLang="en-US" dirty="0"/>
              <a:t> </a:t>
            </a:r>
            <a:r>
              <a:rPr lang="en-US" altLang="en-US" dirty="0" err="1"/>
              <a:t>với</a:t>
            </a:r>
            <a:r>
              <a:rPr lang="en-US" altLang="en-US" dirty="0"/>
              <a:t> </a:t>
            </a:r>
            <a:r>
              <a:rPr lang="en-US" altLang="en-US" dirty="0" err="1"/>
              <a:t>nước</a:t>
            </a:r>
            <a:r>
              <a:rPr lang="en-US" altLang="en-US" dirty="0"/>
              <a:t> </a:t>
            </a:r>
          </a:p>
          <a:p>
            <a:pPr algn="just" eaLnBrk="1" hangingPunct="1"/>
            <a:r>
              <a:rPr lang="en-US" altLang="en-US" dirty="0"/>
              <a:t>- </a:t>
            </a:r>
            <a:r>
              <a:rPr lang="en-US" altLang="en-US" dirty="0" err="1"/>
              <a:t>Không</a:t>
            </a:r>
            <a:r>
              <a:rPr lang="en-US" altLang="en-US" dirty="0"/>
              <a:t> </a:t>
            </a:r>
            <a:r>
              <a:rPr lang="en-US" altLang="en-US" dirty="0" err="1"/>
              <a:t>tác</a:t>
            </a:r>
            <a:r>
              <a:rPr lang="en-US" altLang="en-US" dirty="0"/>
              <a:t> </a:t>
            </a:r>
            <a:r>
              <a:rPr lang="en-US" altLang="en-US" dirty="0" err="1"/>
              <a:t>dụng</a:t>
            </a:r>
            <a:r>
              <a:rPr lang="en-US" altLang="en-US" dirty="0"/>
              <a:t> </a:t>
            </a:r>
            <a:r>
              <a:rPr lang="en-US" altLang="en-US" dirty="0" err="1"/>
              <a:t>với</a:t>
            </a:r>
            <a:r>
              <a:rPr lang="en-US" altLang="en-US" dirty="0"/>
              <a:t> </a:t>
            </a:r>
            <a:r>
              <a:rPr lang="en-US" altLang="en-US" dirty="0" err="1"/>
              <a:t>axit</a:t>
            </a:r>
            <a:endParaRPr lang="en-US" altLang="en-US" dirty="0"/>
          </a:p>
          <a:p>
            <a:pPr algn="just" eaLnBrk="1" hangingPunct="1"/>
            <a:r>
              <a:rPr lang="en-US" altLang="en-US" dirty="0"/>
              <a:t>- </a:t>
            </a:r>
            <a:r>
              <a:rPr lang="en-US" altLang="en-US" dirty="0" err="1"/>
              <a:t>Không</a:t>
            </a:r>
            <a:r>
              <a:rPr lang="en-US" altLang="en-US" dirty="0"/>
              <a:t> </a:t>
            </a:r>
            <a:r>
              <a:rPr lang="en-US" altLang="en-US" dirty="0" err="1"/>
              <a:t>tác</a:t>
            </a:r>
            <a:r>
              <a:rPr lang="en-US" altLang="en-US" dirty="0"/>
              <a:t> </a:t>
            </a:r>
            <a:r>
              <a:rPr lang="en-US" altLang="en-US" dirty="0" err="1"/>
              <a:t>dụng</a:t>
            </a:r>
            <a:r>
              <a:rPr lang="en-US" altLang="en-US" dirty="0"/>
              <a:t> </a:t>
            </a:r>
            <a:r>
              <a:rPr lang="en-US" altLang="en-US" dirty="0" err="1"/>
              <a:t>với</a:t>
            </a:r>
            <a:r>
              <a:rPr lang="en-US" altLang="en-US" dirty="0"/>
              <a:t> </a:t>
            </a:r>
            <a:r>
              <a:rPr lang="en-US" altLang="en-US" dirty="0" err="1"/>
              <a:t>kiềm</a:t>
            </a:r>
            <a:endParaRPr lang="en-US" alt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5860774-0D2B-48D8-A92A-D34FD3AEE6CE}"/>
              </a:ext>
            </a:extLst>
          </p:cNvPr>
          <p:cNvSpPr txBox="1"/>
          <p:nvPr/>
        </p:nvSpPr>
        <p:spPr>
          <a:xfrm>
            <a:off x="848328" y="2356639"/>
            <a:ext cx="34083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Ở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điều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kiện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thường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6" name="Text Box 6">
            <a:extLst>
              <a:ext uri="{FF2B5EF4-FFF2-40B4-BE49-F238E27FC236}">
                <a16:creationId xmlns:a16="http://schemas.microsoft.com/office/drawing/2014/main" id="{A4FCD15C-8E00-42D9-8100-874AE87A7A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2963" y="668315"/>
            <a:ext cx="3729037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3000" b="1" kern="0" dirty="0">
                <a:solidFill>
                  <a:srgbClr val="FF0000"/>
                </a:solidFill>
              </a:rPr>
              <a:t>I. </a:t>
            </a:r>
            <a:r>
              <a:rPr lang="en-US" altLang="en-US" sz="3000" b="1" kern="0" dirty="0" err="1">
                <a:solidFill>
                  <a:srgbClr val="FF0000"/>
                </a:solidFill>
              </a:rPr>
              <a:t>Cacbon</a:t>
            </a:r>
            <a:r>
              <a:rPr lang="en-US" altLang="en-US" sz="3000" b="1" kern="0" dirty="0">
                <a:solidFill>
                  <a:srgbClr val="FF0000"/>
                </a:solidFill>
              </a:rPr>
              <a:t> </a:t>
            </a:r>
            <a:r>
              <a:rPr lang="en-US" altLang="en-US" sz="3000" b="1" kern="0" dirty="0" err="1">
                <a:solidFill>
                  <a:srgbClr val="FF0000"/>
                </a:solidFill>
              </a:rPr>
              <a:t>oxit</a:t>
            </a:r>
            <a:r>
              <a:rPr lang="en-US" altLang="en-US" sz="3000" b="1" kern="0" dirty="0">
                <a:solidFill>
                  <a:srgbClr val="FF0000"/>
                </a:solidFill>
              </a:rPr>
              <a:t> (CO)</a:t>
            </a:r>
          </a:p>
        </p:txBody>
      </p:sp>
      <p:sp>
        <p:nvSpPr>
          <p:cNvPr id="8" name="AutoShape 7">
            <a:extLst>
              <a:ext uri="{FF2B5EF4-FFF2-40B4-BE49-F238E27FC236}">
                <a16:creationId xmlns:a16="http://schemas.microsoft.com/office/drawing/2014/main" id="{ADBF89E9-11C2-4AE1-8551-7167F322BF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55770" y="1600200"/>
            <a:ext cx="3408305" cy="2318657"/>
          </a:xfrm>
          <a:prstGeom prst="wedgeEllipseCallout">
            <a:avLst>
              <a:gd name="adj1" fmla="val 3827"/>
              <a:gd name="adj2" fmla="val 73596"/>
            </a:avLst>
          </a:prstGeom>
          <a:solidFill>
            <a:srgbClr val="4F8BE3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Hãy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 </a:t>
            </a:r>
            <a:r>
              <a:rPr kumimoji="0" lang="en-US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cho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 </a:t>
            </a:r>
            <a:r>
              <a:rPr kumimoji="0" lang="en-US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biết</a:t>
            </a:r>
            <a:r>
              <a:rPr lang="en-US" altLang="en-US" kern="0" dirty="0">
                <a:solidFill>
                  <a:srgbClr val="000000"/>
                </a:solidFill>
              </a:rPr>
              <a:t> CO </a:t>
            </a:r>
            <a:r>
              <a:rPr lang="en-US" altLang="en-US" kern="0" dirty="0" err="1">
                <a:solidFill>
                  <a:srgbClr val="000000"/>
                </a:solidFill>
              </a:rPr>
              <a:t>thuộc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 </a:t>
            </a:r>
            <a:r>
              <a:rPr kumimoji="0" lang="en-US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loại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 </a:t>
            </a:r>
            <a:r>
              <a:rPr kumimoji="0" lang="en-US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oxit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 </a:t>
            </a:r>
            <a:r>
              <a:rPr kumimoji="0" lang="en-US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nào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 </a:t>
            </a:r>
            <a:r>
              <a:rPr kumimoji="0" lang="en-US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mà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 </a:t>
            </a:r>
            <a:r>
              <a:rPr kumimoji="0" lang="en-US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em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 </a:t>
            </a:r>
            <a:r>
              <a:rPr kumimoji="0" lang="en-US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đã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 </a:t>
            </a:r>
            <a:r>
              <a:rPr kumimoji="0" lang="en-US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học</a:t>
            </a:r>
            <a:endParaRPr kumimoji="0" lang="en-US" alt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9" name="WordArt 8" descr="Paper bag">
            <a:extLst>
              <a:ext uri="{FF2B5EF4-FFF2-40B4-BE49-F238E27FC236}">
                <a16:creationId xmlns:a16="http://schemas.microsoft.com/office/drawing/2014/main" id="{E2EFA25B-6032-446C-B285-18B54EAB246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671388" y="4851918"/>
            <a:ext cx="567612" cy="61271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4400" b="1" kern="1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656027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6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7" grpId="0"/>
      <p:bldP spid="8" grpId="0" animBg="1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>
            <a:extLst>
              <a:ext uri="{FF2B5EF4-FFF2-40B4-BE49-F238E27FC236}">
                <a16:creationId xmlns:a16="http://schemas.microsoft.com/office/drawing/2014/main" id="{660F87DB-8B28-40D1-A862-288474878D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8328" y="1529259"/>
            <a:ext cx="400943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tabLst>
                <a:tab pos="2286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86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86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86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86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i="1" dirty="0"/>
              <a:t>b) CO </a:t>
            </a:r>
            <a:r>
              <a:rPr lang="en-US" altLang="en-US" i="1" dirty="0" err="1"/>
              <a:t>là</a:t>
            </a:r>
            <a:r>
              <a:rPr lang="en-US" altLang="en-US" i="1" dirty="0"/>
              <a:t> </a:t>
            </a:r>
            <a:r>
              <a:rPr lang="en-US" altLang="en-US" i="1" dirty="0" err="1"/>
              <a:t>chất</a:t>
            </a:r>
            <a:r>
              <a:rPr lang="en-US" altLang="en-US" i="1" dirty="0"/>
              <a:t> </a:t>
            </a:r>
            <a:r>
              <a:rPr lang="en-US" altLang="en-US" i="1" dirty="0" err="1"/>
              <a:t>khử</a:t>
            </a:r>
            <a:r>
              <a:rPr lang="en-US" altLang="en-US" i="1" dirty="0"/>
              <a:t> </a:t>
            </a:r>
            <a:r>
              <a:rPr lang="en-US" altLang="en-US" i="1" dirty="0" err="1"/>
              <a:t>mạnh</a:t>
            </a:r>
            <a:endParaRPr lang="en-US" altLang="en-US" i="1" dirty="0"/>
          </a:p>
        </p:txBody>
      </p:sp>
      <p:sp>
        <p:nvSpPr>
          <p:cNvPr id="3" name="Rectangle 12">
            <a:extLst>
              <a:ext uri="{FF2B5EF4-FFF2-40B4-BE49-F238E27FC236}">
                <a16:creationId xmlns:a16="http://schemas.microsoft.com/office/drawing/2014/main" id="{E4B35B5C-23A8-498C-A066-06BE5926B3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8328" y="4215989"/>
            <a:ext cx="7315958" cy="1305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en-US" dirty="0"/>
              <a:t>- CO </a:t>
            </a:r>
            <a:r>
              <a:rPr lang="en-US" altLang="en-US" dirty="0" err="1"/>
              <a:t>cháy</a:t>
            </a:r>
            <a:r>
              <a:rPr lang="en-US" altLang="en-US" dirty="0"/>
              <a:t> </a:t>
            </a:r>
            <a:r>
              <a:rPr lang="en-US" altLang="en-US" dirty="0" err="1"/>
              <a:t>trong</a:t>
            </a:r>
            <a:r>
              <a:rPr lang="en-US" altLang="en-US" dirty="0"/>
              <a:t> </a:t>
            </a:r>
            <a:r>
              <a:rPr lang="en-US" altLang="en-US" dirty="0" err="1"/>
              <a:t>không</a:t>
            </a:r>
            <a:r>
              <a:rPr lang="en-US" altLang="en-US" dirty="0"/>
              <a:t> </a:t>
            </a:r>
            <a:r>
              <a:rPr lang="en-US" altLang="en-US" dirty="0" err="1"/>
              <a:t>khí</a:t>
            </a:r>
            <a:r>
              <a:rPr lang="en-US" altLang="en-US" dirty="0"/>
              <a:t> </a:t>
            </a:r>
            <a:r>
              <a:rPr lang="en-US" altLang="en-US" dirty="0" err="1"/>
              <a:t>cho</a:t>
            </a:r>
            <a:r>
              <a:rPr lang="en-US" altLang="en-US" dirty="0"/>
              <a:t> </a:t>
            </a:r>
            <a:r>
              <a:rPr lang="en-US" altLang="en-US" dirty="0" err="1">
                <a:solidFill>
                  <a:srgbClr val="0070C0"/>
                </a:solidFill>
              </a:rPr>
              <a:t>ngọn</a:t>
            </a:r>
            <a:r>
              <a:rPr lang="en-US" altLang="en-US" dirty="0">
                <a:solidFill>
                  <a:srgbClr val="0070C0"/>
                </a:solidFill>
              </a:rPr>
              <a:t> </a:t>
            </a:r>
            <a:r>
              <a:rPr lang="en-US" altLang="en-US" dirty="0" err="1">
                <a:solidFill>
                  <a:srgbClr val="0070C0"/>
                </a:solidFill>
              </a:rPr>
              <a:t>lửa</a:t>
            </a:r>
            <a:r>
              <a:rPr lang="en-US" altLang="en-US" dirty="0">
                <a:solidFill>
                  <a:srgbClr val="0070C0"/>
                </a:solidFill>
              </a:rPr>
              <a:t> </a:t>
            </a:r>
            <a:r>
              <a:rPr lang="en-US" altLang="en-US" dirty="0" err="1">
                <a:solidFill>
                  <a:srgbClr val="0070C0"/>
                </a:solidFill>
              </a:rPr>
              <a:t>màu</a:t>
            </a:r>
            <a:r>
              <a:rPr lang="en-US" altLang="en-US" dirty="0">
                <a:solidFill>
                  <a:srgbClr val="0070C0"/>
                </a:solidFill>
              </a:rPr>
              <a:t> </a:t>
            </a:r>
            <a:r>
              <a:rPr lang="en-US" altLang="en-US" dirty="0" err="1">
                <a:solidFill>
                  <a:srgbClr val="0070C0"/>
                </a:solidFill>
              </a:rPr>
              <a:t>xanh</a:t>
            </a:r>
            <a:r>
              <a:rPr lang="en-US" altLang="en-US" dirty="0"/>
              <a:t>, </a:t>
            </a:r>
            <a:r>
              <a:rPr lang="en-US" altLang="en-US" dirty="0" err="1"/>
              <a:t>tỏa</a:t>
            </a:r>
            <a:r>
              <a:rPr lang="en-US" altLang="en-US" dirty="0"/>
              <a:t> </a:t>
            </a:r>
            <a:r>
              <a:rPr lang="en-US" altLang="en-US" dirty="0" err="1"/>
              <a:t>nhiều</a:t>
            </a:r>
            <a:r>
              <a:rPr lang="en-US" altLang="en-US" dirty="0"/>
              <a:t> </a:t>
            </a:r>
            <a:r>
              <a:rPr lang="en-US" altLang="en-US" dirty="0" err="1"/>
              <a:t>nhiệt</a:t>
            </a:r>
            <a:r>
              <a:rPr lang="en-US" altLang="en-US" dirty="0"/>
              <a:t>:        </a:t>
            </a:r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522CFE61-1BF2-4229-97BE-1B280856DD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8328" y="1006039"/>
            <a:ext cx="592569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 dirty="0">
                <a:solidFill>
                  <a:srgbClr val="FF0000"/>
                </a:solidFill>
              </a:rPr>
              <a:t>2. </a:t>
            </a:r>
            <a:r>
              <a:rPr lang="en-US" altLang="en-US" b="1" dirty="0" err="1">
                <a:solidFill>
                  <a:srgbClr val="FF0000"/>
                </a:solidFill>
              </a:rPr>
              <a:t>Tính</a:t>
            </a:r>
            <a:r>
              <a:rPr lang="en-US" altLang="en-US" b="1" dirty="0">
                <a:solidFill>
                  <a:srgbClr val="FF0000"/>
                </a:solidFill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</a:rPr>
              <a:t>chất</a:t>
            </a:r>
            <a:r>
              <a:rPr lang="en-US" altLang="en-US" b="1" dirty="0">
                <a:solidFill>
                  <a:srgbClr val="FF0000"/>
                </a:solidFill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</a:rPr>
              <a:t>hoá</a:t>
            </a:r>
            <a:r>
              <a:rPr lang="en-US" altLang="en-US" b="1" dirty="0">
                <a:solidFill>
                  <a:srgbClr val="FF0000"/>
                </a:solidFill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</a:rPr>
              <a:t>học</a:t>
            </a:r>
            <a:r>
              <a:rPr lang="en-US" altLang="en-US" b="1" dirty="0">
                <a:solidFill>
                  <a:srgbClr val="FF0000"/>
                </a:solidFill>
              </a:rPr>
              <a:t> - </a:t>
            </a:r>
            <a:r>
              <a:rPr lang="en-US" altLang="en-US" b="1" dirty="0" err="1">
                <a:solidFill>
                  <a:srgbClr val="FF0000"/>
                </a:solidFill>
              </a:rPr>
              <a:t>ứng</a:t>
            </a:r>
            <a:r>
              <a:rPr lang="en-US" altLang="en-US" b="1" dirty="0">
                <a:solidFill>
                  <a:srgbClr val="FF0000"/>
                </a:solidFill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</a:rPr>
              <a:t>dụng</a:t>
            </a:r>
            <a:r>
              <a:rPr lang="en-US" altLang="en-US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E67AB37-4BC4-4C2C-A392-3B340E9889F0}"/>
              </a:ext>
            </a:extLst>
          </p:cNvPr>
          <p:cNvSpPr txBox="1"/>
          <p:nvPr/>
        </p:nvSpPr>
        <p:spPr>
          <a:xfrm>
            <a:off x="848327" y="2043257"/>
            <a:ext cx="776382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- Ở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nhiệt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độ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cao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phản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ứng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với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1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số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oxit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kim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loại</a:t>
            </a:r>
            <a:endParaRPr lang="en-US" altLang="en-US" sz="2800" dirty="0">
              <a:latin typeface="Arial" panose="020B0604020202020204" pitchFamily="34" charset="0"/>
              <a:cs typeface="Arial" panose="020B0604020202020204" pitchFamily="34" charset="0"/>
              <a:sym typeface="Symbol" panose="05050102010706020507" pitchFamily="18" charset="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F867352-30B0-4BE0-A518-EDA963BDEB14}"/>
                  </a:ext>
                </a:extLst>
              </p:cNvPr>
              <p:cNvSpPr txBox="1"/>
              <p:nvPr/>
            </p:nvSpPr>
            <p:spPr>
              <a:xfrm>
                <a:off x="2013858" y="3171962"/>
                <a:ext cx="2754085" cy="71167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kumimoji="0" lang="en-US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  <a:sym typeface="Symbol" panose="05050102010706020507" pitchFamily="18" charset="2"/>
                  </a:rPr>
                  <a:t>Fe</a:t>
                </a:r>
                <a:r>
                  <a:rPr kumimoji="0" lang="en-US" altLang="en-US" sz="2800" b="0" i="0" u="none" strike="noStrike" kern="1200" cap="none" spc="0" normalizeH="0" baseline="-25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  <a:sym typeface="Symbol" panose="05050102010706020507" pitchFamily="18" charset="2"/>
                  </a:rPr>
                  <a:t>2</a:t>
                </a:r>
                <a:r>
                  <a:rPr kumimoji="0" lang="en-US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  <a:sym typeface="Symbol" panose="05050102010706020507" pitchFamily="18" charset="2"/>
                  </a:rPr>
                  <a:t>O</a:t>
                </a:r>
                <a:r>
                  <a:rPr kumimoji="0" lang="en-US" altLang="en-US" sz="2800" b="0" i="0" u="none" strike="noStrike" kern="1200" cap="none" spc="0" normalizeH="0" baseline="-25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  <a:sym typeface="Symbol" panose="05050102010706020507" pitchFamily="18" charset="2"/>
                  </a:rPr>
                  <a:t>3</a:t>
                </a:r>
                <a:r>
                  <a:rPr kumimoji="0" lang="en-US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  <a:sym typeface="Symbol" panose="05050102010706020507" pitchFamily="18" charset="2"/>
                  </a:rPr>
                  <a:t> +  CO </a:t>
                </a:r>
                <a14:m>
                  <m:oMath xmlns:m="http://schemas.openxmlformats.org/officeDocument/2006/math">
                    <m:groupChr>
                      <m:groupChrPr>
                        <m:chr m:val="→"/>
                        <m:vertJc m:val="bot"/>
                        <m:ctrlPr>
                          <a:rPr kumimoji="0" lang="en-US" alt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  <a:sym typeface="Symbol" panose="05050102010706020507" pitchFamily="18" charset="2"/>
                          </a:rPr>
                        </m:ctrlPr>
                      </m:groupChrPr>
                      <m:e>
                        <m:sSup>
                          <m:sSupPr>
                            <m:ctrlPr>
                              <a:rPr kumimoji="0" lang="en-US" altLang="en-US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Arial" panose="020B0604020202020204" pitchFamily="34" charset="0"/>
                                <a:sym typeface="Symbol" panose="05050102010706020507" pitchFamily="18" charset="2"/>
                              </a:rPr>
                            </m:ctrlPr>
                          </m:sSupPr>
                          <m:e>
                            <m:r>
                              <a:rPr kumimoji="0" lang="en-US" altLang="en-US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Arial" panose="020B0604020202020204" pitchFamily="34" charset="0"/>
                                <a:sym typeface="Symbol" panose="05050102010706020507" pitchFamily="18" charset="2"/>
                              </a:rPr>
                              <m:t>𝑡</m:t>
                            </m:r>
                          </m:e>
                          <m:sup>
                            <m:r>
                              <a:rPr kumimoji="0" lang="en-US" altLang="en-US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Arial" panose="020B0604020202020204" pitchFamily="34" charset="0"/>
                                <a:sym typeface="Symbol" panose="05050102010706020507" pitchFamily="18" charset="2"/>
                              </a:rPr>
                              <m:t>𝑜</m:t>
                            </m:r>
                          </m:sup>
                        </m:sSup>
                      </m:e>
                    </m:groupCh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F867352-30B0-4BE0-A518-EDA963BDEB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3858" y="3171962"/>
                <a:ext cx="2754085" cy="711670"/>
              </a:xfrm>
              <a:prstGeom prst="rect">
                <a:avLst/>
              </a:prstGeom>
              <a:blipFill>
                <a:blip r:embed="rId2"/>
                <a:stretch>
                  <a:fillRect l="-4425" b="-205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BD0FA46-360D-4692-A811-C8A6BA982674}"/>
                  </a:ext>
                </a:extLst>
              </p:cNvPr>
              <p:cNvSpPr txBox="1"/>
              <p:nvPr/>
            </p:nvSpPr>
            <p:spPr>
              <a:xfrm>
                <a:off x="2013858" y="2566477"/>
                <a:ext cx="2754085" cy="71167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en-US" sz="28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Symbol" panose="05050102010706020507" pitchFamily="18" charset="2"/>
                  </a:rPr>
                  <a:t>Cu</a:t>
                </a:r>
                <a:r>
                  <a:rPr kumimoji="0" lang="en-US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  <a:sym typeface="Symbol" panose="05050102010706020507" pitchFamily="18" charset="2"/>
                  </a:rPr>
                  <a:t>O +   CO </a:t>
                </a:r>
                <a14:m>
                  <m:oMath xmlns:m="http://schemas.openxmlformats.org/officeDocument/2006/math">
                    <m:groupChr>
                      <m:groupChrPr>
                        <m:chr m:val="→"/>
                        <m:vertJc m:val="bot"/>
                        <m:ctrlPr>
                          <a:rPr kumimoji="0" lang="en-US" alt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  <a:sym typeface="Symbol" panose="05050102010706020507" pitchFamily="18" charset="2"/>
                          </a:rPr>
                        </m:ctrlPr>
                      </m:groupChrPr>
                      <m:e>
                        <m:sSup>
                          <m:sSupPr>
                            <m:ctrlPr>
                              <a:rPr kumimoji="0" lang="en-US" altLang="en-US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Arial" panose="020B0604020202020204" pitchFamily="34" charset="0"/>
                                <a:sym typeface="Symbol" panose="05050102010706020507" pitchFamily="18" charset="2"/>
                              </a:rPr>
                            </m:ctrlPr>
                          </m:sSupPr>
                          <m:e>
                            <m:r>
                              <a:rPr kumimoji="0" lang="en-US" altLang="en-US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Arial" panose="020B0604020202020204" pitchFamily="34" charset="0"/>
                                <a:sym typeface="Symbol" panose="05050102010706020507" pitchFamily="18" charset="2"/>
                              </a:rPr>
                              <m:t>𝑡</m:t>
                            </m:r>
                          </m:e>
                          <m:sup>
                            <m:r>
                              <a:rPr kumimoji="0" lang="en-US" altLang="en-US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Arial" panose="020B0604020202020204" pitchFamily="34" charset="0"/>
                                <a:sym typeface="Symbol" panose="05050102010706020507" pitchFamily="18" charset="2"/>
                              </a:rPr>
                              <m:t>𝑜</m:t>
                            </m:r>
                          </m:sup>
                        </m:sSup>
                      </m:e>
                    </m:groupCh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BD0FA46-360D-4692-A811-C8A6BA9826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3858" y="2566477"/>
                <a:ext cx="2754085" cy="711670"/>
              </a:xfrm>
              <a:prstGeom prst="rect">
                <a:avLst/>
              </a:prstGeom>
              <a:blipFill>
                <a:blip r:embed="rId3"/>
                <a:stretch>
                  <a:fillRect l="-4425" b="-205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464D11C3-A279-4152-A39A-D13F757621D5}"/>
              </a:ext>
            </a:extLst>
          </p:cNvPr>
          <p:cNvSpPr txBox="1"/>
          <p:nvPr/>
        </p:nvSpPr>
        <p:spPr>
          <a:xfrm>
            <a:off x="4361040" y="2754927"/>
            <a:ext cx="207708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Cu</a:t>
            </a:r>
            <a:r>
              <a:rPr kumimoji="0" lang="en-US" altLang="en-US" sz="28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   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+  CO</a:t>
            </a:r>
            <a:r>
              <a:rPr kumimoji="0" lang="en-US" altLang="en-US" sz="28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2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F050B81-F6C3-4477-B52B-587857E51610}"/>
              </a:ext>
            </a:extLst>
          </p:cNvPr>
          <p:cNvSpPr txBox="1"/>
          <p:nvPr/>
        </p:nvSpPr>
        <p:spPr>
          <a:xfrm>
            <a:off x="4682629" y="3367343"/>
            <a:ext cx="222573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Fe</a:t>
            </a:r>
            <a:r>
              <a:rPr kumimoji="0" lang="en-US" altLang="en-US" sz="28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  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+   CO</a:t>
            </a:r>
            <a:r>
              <a:rPr kumimoji="0" lang="en-US" altLang="en-US" sz="28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2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endParaRPr lang="en-US" sz="28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B1F26E7-99AB-44A3-8DD0-83F3583EE418}"/>
              </a:ext>
            </a:extLst>
          </p:cNvPr>
          <p:cNvSpPr txBox="1"/>
          <p:nvPr/>
        </p:nvSpPr>
        <p:spPr>
          <a:xfrm>
            <a:off x="3279779" y="3348205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171635D-BF39-4A52-B2AC-A0EE8E4E892B}"/>
              </a:ext>
            </a:extLst>
          </p:cNvPr>
          <p:cNvSpPr txBox="1"/>
          <p:nvPr/>
        </p:nvSpPr>
        <p:spPr>
          <a:xfrm>
            <a:off x="4462193" y="3365930"/>
            <a:ext cx="44087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2</a:t>
            </a:r>
            <a:endParaRPr 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0868930-061D-4B06-B236-A91B1D07167E}"/>
              </a:ext>
            </a:extLst>
          </p:cNvPr>
          <p:cNvSpPr txBox="1"/>
          <p:nvPr/>
        </p:nvSpPr>
        <p:spPr>
          <a:xfrm>
            <a:off x="5511005" y="3371784"/>
            <a:ext cx="44087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3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94DA19F6-80B2-4E6F-A52F-7A307B084093}"/>
                  </a:ext>
                </a:extLst>
              </p:cNvPr>
              <p:cNvSpPr txBox="1"/>
              <p:nvPr/>
            </p:nvSpPr>
            <p:spPr>
              <a:xfrm>
                <a:off x="4462194" y="4821474"/>
                <a:ext cx="3236410" cy="71167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2CO + O</a:t>
                </a:r>
                <a:r>
                  <a:rPr lang="en-US" altLang="en-US" sz="2800" baseline="-25000" dirty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en-US" alt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groupChr>
                      <m:groupChrPr>
                        <m:chr m:val="→"/>
                        <m:vertJc m:val="bot"/>
                        <m:ctrlPr>
                          <a:rPr kumimoji="0" lang="en-US" alt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  <a:sym typeface="Symbol" panose="05050102010706020507" pitchFamily="18" charset="2"/>
                          </a:rPr>
                        </m:ctrlPr>
                      </m:groupChrPr>
                      <m:e>
                        <m:sSup>
                          <m:sSupPr>
                            <m:ctrlPr>
                              <a:rPr kumimoji="0" lang="en-US" altLang="en-US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Arial" panose="020B0604020202020204" pitchFamily="34" charset="0"/>
                                <a:sym typeface="Symbol" panose="05050102010706020507" pitchFamily="18" charset="2"/>
                              </a:rPr>
                            </m:ctrlPr>
                          </m:sSupPr>
                          <m:e>
                            <m:r>
                              <a:rPr kumimoji="0" lang="en-US" altLang="en-US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Arial" panose="020B0604020202020204" pitchFamily="34" charset="0"/>
                                <a:sym typeface="Symbol" panose="05050102010706020507" pitchFamily="18" charset="2"/>
                              </a:rPr>
                              <m:t>𝑡</m:t>
                            </m:r>
                          </m:e>
                          <m:sup>
                            <m:r>
                              <a:rPr kumimoji="0" lang="en-US" altLang="en-US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Arial" panose="020B0604020202020204" pitchFamily="34" charset="0"/>
                                <a:sym typeface="Symbol" panose="05050102010706020507" pitchFamily="18" charset="2"/>
                              </a:rPr>
                              <m:t>𝑜</m:t>
                            </m:r>
                          </m:sup>
                        </m:sSup>
                      </m:e>
                    </m:groupChr>
                  </m:oMath>
                </a14:m>
                <a:r>
                  <a:rPr lang="en-US" alt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2CO</a:t>
                </a:r>
                <a:r>
                  <a:rPr lang="en-US" altLang="en-US" sz="2800" baseline="-25000" dirty="0">
                    <a:latin typeface="Arial" panose="020B0604020202020204" pitchFamily="34" charset="0"/>
                    <a:cs typeface="Arial" panose="020B0604020202020204" pitchFamily="34" charset="0"/>
                    <a:sym typeface="Symbol" panose="05050102010706020507" pitchFamily="18" charset="2"/>
                  </a:rPr>
                  <a:t>2</a:t>
                </a:r>
                <a:r>
                  <a:rPr lang="en-US" altLang="en-US" sz="2800" dirty="0">
                    <a:latin typeface="Arial" panose="020B0604020202020204" pitchFamily="34" charset="0"/>
                    <a:cs typeface="Arial" panose="020B0604020202020204" pitchFamily="34" charset="0"/>
                    <a:sym typeface="Symbol" panose="05050102010706020507" pitchFamily="18" charset="2"/>
                  </a:rPr>
                  <a:t> </a:t>
                </a:r>
                <a:endParaRPr lang="en-US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94DA19F6-80B2-4E6F-A52F-7A307B0840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2194" y="4821474"/>
                <a:ext cx="3236410" cy="711670"/>
              </a:xfrm>
              <a:prstGeom prst="rect">
                <a:avLst/>
              </a:prstGeom>
              <a:blipFill>
                <a:blip r:embed="rId4"/>
                <a:stretch>
                  <a:fillRect l="-3955" b="-2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Arrow: Curved Right 21">
            <a:extLst>
              <a:ext uri="{FF2B5EF4-FFF2-40B4-BE49-F238E27FC236}">
                <a16:creationId xmlns:a16="http://schemas.microsoft.com/office/drawing/2014/main" id="{663FC94B-1EA0-415A-B165-D4CEE0FB7B5E}"/>
              </a:ext>
            </a:extLst>
          </p:cNvPr>
          <p:cNvSpPr/>
          <p:nvPr/>
        </p:nvSpPr>
        <p:spPr>
          <a:xfrm>
            <a:off x="736311" y="2550694"/>
            <a:ext cx="373224" cy="1509156"/>
          </a:xfrm>
          <a:prstGeom prst="curvedRightArrow">
            <a:avLst>
              <a:gd name="adj1" fmla="val 25000"/>
              <a:gd name="adj2" fmla="val 50000"/>
              <a:gd name="adj3" fmla="val 275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A399B53-CC4D-48B4-A882-D6B2FF4E6033}"/>
              </a:ext>
            </a:extLst>
          </p:cNvPr>
          <p:cNvSpPr txBox="1"/>
          <p:nvPr/>
        </p:nvSpPr>
        <p:spPr>
          <a:xfrm>
            <a:off x="1109535" y="3834576"/>
            <a:ext cx="40703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Ứng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chất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khử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Arrow: Curved Right 23">
            <a:extLst>
              <a:ext uri="{FF2B5EF4-FFF2-40B4-BE49-F238E27FC236}">
                <a16:creationId xmlns:a16="http://schemas.microsoft.com/office/drawing/2014/main" id="{2A7C2354-77EA-4A3E-907F-3DBFA406FF56}"/>
              </a:ext>
            </a:extLst>
          </p:cNvPr>
          <p:cNvSpPr/>
          <p:nvPr/>
        </p:nvSpPr>
        <p:spPr>
          <a:xfrm>
            <a:off x="604925" y="4706488"/>
            <a:ext cx="373224" cy="1377071"/>
          </a:xfrm>
          <a:prstGeom prst="curvedRightArrow">
            <a:avLst>
              <a:gd name="adj1" fmla="val 25000"/>
              <a:gd name="adj2" fmla="val 50000"/>
              <a:gd name="adj3" fmla="val 275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DF55DF6-D78A-4D69-BFDA-84E6BE8289DA}"/>
              </a:ext>
            </a:extLst>
          </p:cNvPr>
          <p:cNvSpPr txBox="1"/>
          <p:nvPr/>
        </p:nvSpPr>
        <p:spPr>
          <a:xfrm>
            <a:off x="1109535" y="5727774"/>
            <a:ext cx="42130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Ứng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nhiên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liệu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 Box 6">
            <a:extLst>
              <a:ext uri="{FF2B5EF4-FFF2-40B4-BE49-F238E27FC236}">
                <a16:creationId xmlns:a16="http://schemas.microsoft.com/office/drawing/2014/main" id="{39C2F841-A937-4B87-94A0-1D1165A0A5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2963" y="538334"/>
            <a:ext cx="3729037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3000" b="1" kern="0" dirty="0">
                <a:solidFill>
                  <a:srgbClr val="FF0000"/>
                </a:solidFill>
              </a:rPr>
              <a:t>I. </a:t>
            </a:r>
            <a:r>
              <a:rPr lang="en-US" altLang="en-US" sz="3000" b="1" kern="0" dirty="0" err="1">
                <a:solidFill>
                  <a:srgbClr val="FF0000"/>
                </a:solidFill>
              </a:rPr>
              <a:t>Cacbon</a:t>
            </a:r>
            <a:r>
              <a:rPr lang="en-US" altLang="en-US" sz="3000" b="1" kern="0" dirty="0">
                <a:solidFill>
                  <a:srgbClr val="FF0000"/>
                </a:solidFill>
              </a:rPr>
              <a:t> </a:t>
            </a:r>
            <a:r>
              <a:rPr lang="en-US" altLang="en-US" sz="3000" b="1" kern="0" dirty="0" err="1">
                <a:solidFill>
                  <a:srgbClr val="FF0000"/>
                </a:solidFill>
              </a:rPr>
              <a:t>oxit</a:t>
            </a:r>
            <a:r>
              <a:rPr lang="en-US" altLang="en-US" sz="3000" b="1" kern="0" dirty="0">
                <a:solidFill>
                  <a:srgbClr val="FF0000"/>
                </a:solidFill>
              </a:rPr>
              <a:t> (CO)</a:t>
            </a:r>
          </a:p>
        </p:txBody>
      </p:sp>
    </p:spTree>
    <p:extLst>
      <p:ext uri="{BB962C8B-B14F-4D97-AF65-F5344CB8AC3E}">
        <p14:creationId xmlns:p14="http://schemas.microsoft.com/office/powerpoint/2010/main" val="2395395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/>
      <p:bldP spid="8" grpId="0"/>
      <p:bldP spid="10" grpId="0"/>
      <p:bldP spid="12" grpId="0"/>
      <p:bldP spid="14" grpId="0"/>
      <p:bldP spid="15" grpId="0"/>
      <p:bldP spid="17" grpId="0"/>
      <p:bldP spid="19" grpId="0"/>
      <p:bldP spid="21" grpId="0"/>
      <p:bldP spid="22" grpId="0" animBg="1"/>
      <p:bldP spid="23" grpId="0"/>
      <p:bldP spid="24" grpId="0" animBg="1"/>
      <p:bldP spid="2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B5F76D09-C7DD-427C-B5B6-BA94B68B1B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2963" y="2245907"/>
            <a:ext cx="320151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tabLst>
                <a:tab pos="2286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86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86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86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86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defTabSz="685800" eaLnBrk="1" fontAlgn="base" hangingPunct="1">
              <a:spcBef>
                <a:spcPct val="0"/>
              </a:spcBef>
              <a:spcAft>
                <a:spcPct val="0"/>
              </a:spcAft>
              <a:tabLst>
                <a:tab pos="171450" algn="l"/>
              </a:tabLst>
            </a:pPr>
            <a:r>
              <a:rPr lang="en-US" altLang="en-US" b="1" kern="0" dirty="0">
                <a:solidFill>
                  <a:srgbClr val="FF0000"/>
                </a:solidFill>
              </a:rPr>
              <a:t>1. </a:t>
            </a:r>
            <a:r>
              <a:rPr lang="en-US" altLang="en-US" b="1" kern="0" dirty="0" err="1">
                <a:solidFill>
                  <a:srgbClr val="FF0000"/>
                </a:solidFill>
              </a:rPr>
              <a:t>Tính</a:t>
            </a:r>
            <a:r>
              <a:rPr lang="en-US" altLang="en-US" b="1" kern="0" dirty="0">
                <a:solidFill>
                  <a:srgbClr val="FF0000"/>
                </a:solidFill>
              </a:rPr>
              <a:t> </a:t>
            </a:r>
            <a:r>
              <a:rPr lang="en-US" altLang="en-US" b="1" kern="0" dirty="0" err="1">
                <a:solidFill>
                  <a:srgbClr val="FF0000"/>
                </a:solidFill>
              </a:rPr>
              <a:t>chất</a:t>
            </a:r>
            <a:r>
              <a:rPr lang="en-US" altLang="en-US" b="1" kern="0" dirty="0">
                <a:solidFill>
                  <a:srgbClr val="FF0000"/>
                </a:solidFill>
              </a:rPr>
              <a:t> </a:t>
            </a:r>
            <a:r>
              <a:rPr lang="en-US" altLang="en-US" b="1" kern="0" dirty="0" err="1">
                <a:solidFill>
                  <a:srgbClr val="FF0000"/>
                </a:solidFill>
              </a:rPr>
              <a:t>vật</a:t>
            </a:r>
            <a:r>
              <a:rPr lang="en-US" altLang="en-US" b="1" kern="0" dirty="0">
                <a:solidFill>
                  <a:srgbClr val="FF0000"/>
                </a:solidFill>
              </a:rPr>
              <a:t> </a:t>
            </a:r>
            <a:r>
              <a:rPr lang="en-US" altLang="en-US" b="1" kern="0" dirty="0" err="1">
                <a:solidFill>
                  <a:srgbClr val="FF0000"/>
                </a:solidFill>
              </a:rPr>
              <a:t>lý</a:t>
            </a:r>
            <a:endParaRPr lang="en-US" altLang="en-US" b="1" kern="0" dirty="0">
              <a:solidFill>
                <a:srgbClr val="FF0000"/>
              </a:solidFill>
            </a:endParaRPr>
          </a:p>
        </p:txBody>
      </p:sp>
      <p:sp>
        <p:nvSpPr>
          <p:cNvPr id="3" name="Text Box 6">
            <a:extLst>
              <a:ext uri="{FF2B5EF4-FFF2-40B4-BE49-F238E27FC236}">
                <a16:creationId xmlns:a16="http://schemas.microsoft.com/office/drawing/2014/main" id="{1749605B-BDCA-4929-8C3A-3B89DC0624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2963" y="668315"/>
            <a:ext cx="4516115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3000" b="1" kern="0" dirty="0">
                <a:solidFill>
                  <a:srgbClr val="FF0000"/>
                </a:solidFill>
              </a:rPr>
              <a:t>II. </a:t>
            </a:r>
            <a:r>
              <a:rPr lang="en-US" altLang="en-US" sz="3000" b="1" kern="0" dirty="0" err="1">
                <a:solidFill>
                  <a:srgbClr val="FF0000"/>
                </a:solidFill>
              </a:rPr>
              <a:t>Cacbon</a:t>
            </a:r>
            <a:r>
              <a:rPr lang="en-US" altLang="en-US" sz="3000" b="1" kern="0" dirty="0">
                <a:solidFill>
                  <a:srgbClr val="FF0000"/>
                </a:solidFill>
              </a:rPr>
              <a:t> </a:t>
            </a:r>
            <a:r>
              <a:rPr lang="en-US" altLang="en-US" sz="3000" b="1" kern="0" dirty="0" err="1">
                <a:solidFill>
                  <a:srgbClr val="FF0000"/>
                </a:solidFill>
              </a:rPr>
              <a:t>đioxit</a:t>
            </a:r>
            <a:r>
              <a:rPr lang="en-US" altLang="en-US" sz="3000" b="1" kern="0" dirty="0">
                <a:solidFill>
                  <a:srgbClr val="FF0000"/>
                </a:solidFill>
              </a:rPr>
              <a:t> (CO</a:t>
            </a:r>
            <a:r>
              <a:rPr lang="en-US" altLang="en-US" sz="3000" b="1" kern="0" baseline="-25000" dirty="0">
                <a:solidFill>
                  <a:srgbClr val="FF0000"/>
                </a:solidFill>
              </a:rPr>
              <a:t>2</a:t>
            </a:r>
            <a:r>
              <a:rPr lang="en-US" altLang="en-US" sz="3000" b="1" kern="0" dirty="0">
                <a:solidFill>
                  <a:srgbClr val="FF0000"/>
                </a:solidFill>
              </a:rPr>
              <a:t>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20FAA69-19D2-4F71-A593-94026F3320E4}"/>
              </a:ext>
            </a:extLst>
          </p:cNvPr>
          <p:cNvSpPr txBox="1"/>
          <p:nvPr/>
        </p:nvSpPr>
        <p:spPr>
          <a:xfrm>
            <a:off x="892618" y="1241175"/>
            <a:ext cx="352372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Công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tử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b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tử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khối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3EE8626-C860-4657-8D87-BC56B650D6CC}"/>
              </a:ext>
            </a:extLst>
          </p:cNvPr>
          <p:cNvSpPr txBox="1"/>
          <p:nvPr/>
        </p:nvSpPr>
        <p:spPr>
          <a:xfrm>
            <a:off x="4299620" y="1265253"/>
            <a:ext cx="114048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CO</a:t>
            </a:r>
            <a:r>
              <a:rPr lang="en-US" sz="28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2800" baseline="-250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AA82C09-DA76-44EA-BA9E-1EA524D21F7F}"/>
              </a:ext>
            </a:extLst>
          </p:cNvPr>
          <p:cNvSpPr txBox="1"/>
          <p:nvPr/>
        </p:nvSpPr>
        <p:spPr>
          <a:xfrm>
            <a:off x="3318822" y="1686026"/>
            <a:ext cx="68813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44</a:t>
            </a:r>
            <a:endParaRPr lang="en-US" sz="2800" dirty="0"/>
          </a:p>
        </p:txBody>
      </p:sp>
      <p:sp>
        <p:nvSpPr>
          <p:cNvPr id="7" name="Rectangle 9">
            <a:extLst>
              <a:ext uri="{FF2B5EF4-FFF2-40B4-BE49-F238E27FC236}">
                <a16:creationId xmlns:a16="http://schemas.microsoft.com/office/drawing/2014/main" id="{403D5072-4A46-459F-B5A4-60B804883C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2925" y="2746180"/>
            <a:ext cx="602904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defTabSz="6858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BR" altLang="en-US" kern="0" dirty="0">
                <a:solidFill>
                  <a:srgbClr val="000000"/>
                </a:solidFill>
              </a:rPr>
              <a:t>- Là khí không màu, không mùi.</a:t>
            </a:r>
            <a:endParaRPr lang="en-US" altLang="en-US" kern="0" dirty="0">
              <a:solidFill>
                <a:srgbClr val="00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B5DE977-4135-4A7C-ABCC-AF8246E160C5}"/>
              </a:ext>
            </a:extLst>
          </p:cNvPr>
          <p:cNvSpPr txBox="1"/>
          <p:nvPr/>
        </p:nvSpPr>
        <p:spPr>
          <a:xfrm>
            <a:off x="872925" y="3296810"/>
            <a:ext cx="367938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Nặng</a:t>
            </a: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 hơn không khí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C5FDB01-7635-43FA-86DB-3C5CEAB7B115}"/>
                  </a:ext>
                </a:extLst>
              </p:cNvPr>
              <p:cNvSpPr txBox="1"/>
              <p:nvPr/>
            </p:nvSpPr>
            <p:spPr>
              <a:xfrm>
                <a:off x="4396647" y="3206464"/>
                <a:ext cx="2153154" cy="7021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(d</a:t>
                </a:r>
                <a:r>
                  <a:rPr lang="en-US" sz="2800" baseline="-25000" dirty="0">
                    <a:latin typeface="Arial" panose="020B0604020202020204" pitchFamily="34" charset="0"/>
                    <a:cs typeface="Arial" panose="020B0604020202020204" pitchFamily="34" charset="0"/>
                  </a:rPr>
                  <a:t>CO</a:t>
                </a:r>
                <a:r>
                  <a:rPr lang="en-US" sz="2800" baseline="-40000" dirty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en-US" sz="2800" baseline="-25000" dirty="0">
                    <a:latin typeface="Arial" panose="020B0604020202020204" pitchFamily="34" charset="0"/>
                    <a:cs typeface="Arial" panose="020B0604020202020204" pitchFamily="34" charset="0"/>
                  </a:rPr>
                  <a:t>/kk 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44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29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C5FDB01-7635-43FA-86DB-3C5CEAB7B1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6647" y="3206464"/>
                <a:ext cx="2153154" cy="702115"/>
              </a:xfrm>
              <a:prstGeom prst="rect">
                <a:avLst/>
              </a:prstGeom>
              <a:blipFill>
                <a:blip r:embed="rId2"/>
                <a:stretch>
                  <a:fillRect l="-5666" r="-5099" b="-139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>
            <a:extLst>
              <a:ext uri="{FF2B5EF4-FFF2-40B4-BE49-F238E27FC236}">
                <a16:creationId xmlns:a16="http://schemas.microsoft.com/office/drawing/2014/main" id="{6B10F8AA-8BDF-43A1-B4DD-A091B04713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2875" y="1309256"/>
            <a:ext cx="3929828" cy="5133953"/>
          </a:xfrm>
          <a:prstGeom prst="rect">
            <a:avLst/>
          </a:prstGeom>
        </p:spPr>
      </p:pic>
      <p:sp>
        <p:nvSpPr>
          <p:cNvPr id="11" name="AutoShape 22">
            <a:extLst>
              <a:ext uri="{FF2B5EF4-FFF2-40B4-BE49-F238E27FC236}">
                <a16:creationId xmlns:a16="http://schemas.microsoft.com/office/drawing/2014/main" id="{C65FAAF1-2762-47F2-B235-18C9B9312A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37048" y="581372"/>
            <a:ext cx="3523722" cy="2022676"/>
          </a:xfrm>
          <a:prstGeom prst="wedgeEllipseCallout">
            <a:avLst>
              <a:gd name="adj1" fmla="val -25423"/>
              <a:gd name="adj2" fmla="val 60179"/>
            </a:avLst>
          </a:prstGeom>
          <a:solidFill>
            <a:srgbClr val="4F8BE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dirty="0" err="1"/>
              <a:t>Hãy</a:t>
            </a:r>
            <a:r>
              <a:rPr lang="en-US" altLang="en-US" dirty="0"/>
              <a:t> </a:t>
            </a:r>
            <a:r>
              <a:rPr lang="en-US" altLang="en-US" dirty="0" err="1"/>
              <a:t>cho</a:t>
            </a:r>
            <a:r>
              <a:rPr lang="en-US" altLang="en-US" dirty="0"/>
              <a:t> </a:t>
            </a:r>
            <a:r>
              <a:rPr lang="en-US" altLang="en-US" dirty="0" err="1"/>
              <a:t>biết</a:t>
            </a:r>
            <a:r>
              <a:rPr lang="en-US" altLang="en-US" dirty="0"/>
              <a:t> </a:t>
            </a:r>
            <a:r>
              <a:rPr lang="en-US" altLang="en-US" dirty="0" err="1"/>
              <a:t>các</a:t>
            </a:r>
            <a:r>
              <a:rPr lang="en-US" altLang="en-US" dirty="0"/>
              <a:t> </a:t>
            </a:r>
            <a:r>
              <a:rPr lang="en-US" altLang="en-US" dirty="0" err="1"/>
              <a:t>tính</a:t>
            </a:r>
            <a:r>
              <a:rPr lang="en-US" altLang="en-US" dirty="0"/>
              <a:t> </a:t>
            </a:r>
            <a:r>
              <a:rPr lang="en-US" altLang="en-US" dirty="0" err="1"/>
              <a:t>chất</a:t>
            </a:r>
            <a:r>
              <a:rPr lang="en-US" altLang="en-US" dirty="0"/>
              <a:t> </a:t>
            </a:r>
            <a:r>
              <a:rPr lang="en-US" altLang="en-US" dirty="0" err="1"/>
              <a:t>vật</a:t>
            </a:r>
            <a:r>
              <a:rPr lang="en-US" altLang="en-US" dirty="0"/>
              <a:t> </a:t>
            </a:r>
            <a:r>
              <a:rPr lang="en-US" altLang="en-US" dirty="0" err="1"/>
              <a:t>lý</a:t>
            </a:r>
            <a:r>
              <a:rPr lang="en-US" altLang="en-US" dirty="0"/>
              <a:t> </a:t>
            </a:r>
            <a:r>
              <a:rPr lang="en-US" altLang="en-US" dirty="0" err="1"/>
              <a:t>của</a:t>
            </a:r>
            <a:r>
              <a:rPr lang="en-US" altLang="en-US" dirty="0"/>
              <a:t> CO</a:t>
            </a:r>
            <a:r>
              <a:rPr lang="en-US" altLang="en-US" baseline="-25000" dirty="0"/>
              <a:t>2</a:t>
            </a:r>
            <a:r>
              <a:rPr lang="en-US" altLang="en-US" dirty="0"/>
              <a:t> </a:t>
            </a:r>
          </a:p>
        </p:txBody>
      </p:sp>
      <p:sp>
        <p:nvSpPr>
          <p:cNvPr id="12" name="WordArt 23" descr="Paper bag">
            <a:extLst>
              <a:ext uri="{FF2B5EF4-FFF2-40B4-BE49-F238E27FC236}">
                <a16:creationId xmlns:a16="http://schemas.microsoft.com/office/drawing/2014/main" id="{9B93F089-DEF5-411A-8184-4E6D8672130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688911" y="2959455"/>
            <a:ext cx="432797" cy="53248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400" b="1" kern="1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0">
                  <a:blip r:embed="rId4"/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1A0CD6D-49A1-4871-9468-10871ADB7F20}"/>
              </a:ext>
            </a:extLst>
          </p:cNvPr>
          <p:cNvSpPr txBox="1"/>
          <p:nvPr/>
        </p:nvSpPr>
        <p:spPr>
          <a:xfrm>
            <a:off x="872925" y="3802052"/>
            <a:ext cx="57999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duy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trì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sống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cháy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EE08D5D-5547-464C-B2D5-38A41B5CAFA1}"/>
              </a:ext>
            </a:extLst>
          </p:cNvPr>
          <p:cNvSpPr txBox="1"/>
          <p:nvPr/>
        </p:nvSpPr>
        <p:spPr>
          <a:xfrm>
            <a:off x="872925" y="4333084"/>
            <a:ext cx="773320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CO</a:t>
            </a:r>
            <a:r>
              <a:rPr lang="en-US" sz="28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nén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lạnh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hóa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rắn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đá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khô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2127914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1" dur="8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2" dur="8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8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8" grpId="0"/>
      <p:bldP spid="9" grpId="0"/>
      <p:bldP spid="9" grpId="1"/>
      <p:bldP spid="11" grpId="0" animBg="1"/>
      <p:bldP spid="13" grpId="0"/>
      <p:bldP spid="14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702</TotalTime>
  <Words>1036</Words>
  <Application>Microsoft Office PowerPoint</Application>
  <PresentationFormat>On-screen Show (4:3)</PresentationFormat>
  <Paragraphs>135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Cambria Math</vt:lpstr>
      <vt:lpstr>Garamond</vt:lpstr>
      <vt:lpstr>Times New Roman</vt:lpstr>
      <vt:lpstr>Organic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Giáo Viên</dc:creator>
  <cp:lastModifiedBy>Giáo Viên</cp:lastModifiedBy>
  <cp:revision>10</cp:revision>
  <dcterms:created xsi:type="dcterms:W3CDTF">2021-12-18T13:13:47Z</dcterms:created>
  <dcterms:modified xsi:type="dcterms:W3CDTF">2021-12-21T15:50:12Z</dcterms:modified>
</cp:coreProperties>
</file>