
<file path=[Content_Types].xml><?xml version="1.0" encoding="utf-8"?>
<Types xmlns="http://schemas.openxmlformats.org/package/2006/content-types">
  <Default Extension="bin"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sldIdLst>
    <p:sldId id="317" r:id="rId2"/>
    <p:sldId id="258" r:id="rId3"/>
    <p:sldId id="259" r:id="rId4"/>
    <p:sldId id="327" r:id="rId5"/>
    <p:sldId id="307" r:id="rId6"/>
    <p:sldId id="318" r:id="rId7"/>
    <p:sldId id="328" r:id="rId8"/>
    <p:sldId id="329" r:id="rId9"/>
    <p:sldId id="260" r:id="rId10"/>
    <p:sldId id="319" r:id="rId11"/>
    <p:sldId id="293" r:id="rId12"/>
    <p:sldId id="263" r:id="rId13"/>
    <p:sldId id="309" r:id="rId14"/>
    <p:sldId id="308" r:id="rId15"/>
    <p:sldId id="266" r:id="rId16"/>
    <p:sldId id="267" r:id="rId17"/>
    <p:sldId id="268" r:id="rId18"/>
    <p:sldId id="269" r:id="rId19"/>
    <p:sldId id="270" r:id="rId20"/>
    <p:sldId id="271" r:id="rId21"/>
    <p:sldId id="310" r:id="rId22"/>
    <p:sldId id="312" r:id="rId23"/>
    <p:sldId id="273" r:id="rId24"/>
    <p:sldId id="294" r:id="rId25"/>
    <p:sldId id="295" r:id="rId26"/>
    <p:sldId id="320" r:id="rId27"/>
    <p:sldId id="321" r:id="rId28"/>
    <p:sldId id="296" r:id="rId29"/>
    <p:sldId id="322" r:id="rId30"/>
    <p:sldId id="323" r:id="rId31"/>
    <p:sldId id="325" r:id="rId32"/>
    <p:sldId id="313" r:id="rId33"/>
    <p:sldId id="324" r:id="rId34"/>
    <p:sldId id="326" r:id="rId35"/>
    <p:sldId id="281" r:id="rId36"/>
    <p:sldId id="284" r:id="rId37"/>
    <p:sldId id="285" r:id="rId38"/>
    <p:sldId id="303" r:id="rId39"/>
    <p:sldId id="316" r:id="rId40"/>
    <p:sldId id="304" r:id="rId41"/>
    <p:sldId id="287" r:id="rId42"/>
    <p:sldId id="28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87" d="100"/>
          <a:sy n="87" d="100"/>
        </p:scale>
        <p:origin x="-147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B3A884-AE1E-446F-BD4B-55A199BA5E56}"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92F3847-5B91-4699-A269-26E335B2F2ED}">
      <dgm:prSet phldrT="[Text]"/>
      <dgm:spPr/>
      <dgm:t>
        <a:bodyPr/>
        <a:lstStyle/>
        <a:p>
          <a:r>
            <a:rPr lang="en-US" dirty="0">
              <a:solidFill>
                <a:srgbClr val="FF0000"/>
              </a:solidFill>
              <a:latin typeface="Times New Roman" panose="02020603050405020304" pitchFamily="18" charset="0"/>
              <a:cs typeface="Times New Roman" panose="02020603050405020304" pitchFamily="18" charset="0"/>
            </a:rPr>
            <a:t>II/ </a:t>
          </a:r>
          <a:r>
            <a:rPr lang="en-US" dirty="0" err="1">
              <a:solidFill>
                <a:srgbClr val="FF0000"/>
              </a:solidFill>
              <a:latin typeface="Times New Roman" panose="02020603050405020304" pitchFamily="18" charset="0"/>
              <a:cs typeface="Times New Roman" panose="02020603050405020304" pitchFamily="18" charset="0"/>
            </a:rPr>
            <a:t>Tác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dụng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lực</a:t>
          </a:r>
          <a:endParaRPr lang="en-US" dirty="0"/>
        </a:p>
      </dgm:t>
    </dgm:pt>
    <dgm:pt modelId="{0192F11C-1231-46EC-98F2-013094848E36}" type="parTrans" cxnId="{F78D2C48-0E70-44B4-9D72-29EECE899F1C}">
      <dgm:prSet/>
      <dgm:spPr/>
      <dgm:t>
        <a:bodyPr/>
        <a:lstStyle/>
        <a:p>
          <a:endParaRPr lang="en-US"/>
        </a:p>
      </dgm:t>
    </dgm:pt>
    <dgm:pt modelId="{AD1C66A4-AD84-4B9E-B0DC-B8D758378899}" type="sibTrans" cxnId="{F78D2C48-0E70-44B4-9D72-29EECE899F1C}">
      <dgm:prSet/>
      <dgm:spPr/>
      <dgm:t>
        <a:bodyPr/>
        <a:lstStyle/>
        <a:p>
          <a:endParaRPr lang="en-US"/>
        </a:p>
      </dgm:t>
    </dgm:pt>
    <dgm:pt modelId="{286EC4EE-AC3B-4EEC-9B6F-207FC50D65D1}" type="pres">
      <dgm:prSet presAssocID="{38B3A884-AE1E-446F-BD4B-55A199BA5E56}" presName="layout" presStyleCnt="0">
        <dgm:presLayoutVars>
          <dgm:chMax/>
          <dgm:chPref/>
          <dgm:dir/>
          <dgm:animOne val="branch"/>
          <dgm:animLvl val="lvl"/>
          <dgm:resizeHandles/>
        </dgm:presLayoutVars>
      </dgm:prSet>
      <dgm:spPr/>
      <dgm:t>
        <a:bodyPr/>
        <a:lstStyle/>
        <a:p>
          <a:endParaRPr lang="en-US"/>
        </a:p>
      </dgm:t>
    </dgm:pt>
    <dgm:pt modelId="{EB95EC07-A09F-4AD9-A4FB-63ADFA46CC96}" type="pres">
      <dgm:prSet presAssocID="{E92F3847-5B91-4699-A269-26E335B2F2ED}" presName="root" presStyleCnt="0">
        <dgm:presLayoutVars>
          <dgm:chMax/>
          <dgm:chPref val="4"/>
        </dgm:presLayoutVars>
      </dgm:prSet>
      <dgm:spPr/>
    </dgm:pt>
    <dgm:pt modelId="{12AD3ED0-92E1-4CD4-A652-754446AA326F}" type="pres">
      <dgm:prSet presAssocID="{E92F3847-5B91-4699-A269-26E335B2F2ED}" presName="rootComposite" presStyleCnt="0">
        <dgm:presLayoutVars/>
      </dgm:prSet>
      <dgm:spPr/>
    </dgm:pt>
    <dgm:pt modelId="{3D1B4E74-074F-4B5D-875C-B840BFCA8D96}" type="pres">
      <dgm:prSet presAssocID="{E92F3847-5B91-4699-A269-26E335B2F2ED}" presName="rootText" presStyleLbl="node0" presStyleIdx="0" presStyleCnt="1" custLinFactNeighborX="1125" custLinFactNeighborY="12000">
        <dgm:presLayoutVars>
          <dgm:chMax/>
          <dgm:chPref val="4"/>
        </dgm:presLayoutVars>
      </dgm:prSet>
      <dgm:spPr/>
      <dgm:t>
        <a:bodyPr/>
        <a:lstStyle/>
        <a:p>
          <a:endParaRPr lang="en-US"/>
        </a:p>
      </dgm:t>
    </dgm:pt>
    <dgm:pt modelId="{5725D69C-E42E-40E4-9830-90BFC929156D}" type="pres">
      <dgm:prSet presAssocID="{E92F3847-5B91-4699-A269-26E335B2F2ED}" presName="childShape" presStyleCnt="0">
        <dgm:presLayoutVars>
          <dgm:chMax val="0"/>
          <dgm:chPref val="0"/>
        </dgm:presLayoutVars>
      </dgm:prSet>
      <dgm:spPr/>
    </dgm:pt>
  </dgm:ptLst>
  <dgm:cxnLst>
    <dgm:cxn modelId="{F78D2C48-0E70-44B4-9D72-29EECE899F1C}" srcId="{38B3A884-AE1E-446F-BD4B-55A199BA5E56}" destId="{E92F3847-5B91-4699-A269-26E335B2F2ED}" srcOrd="0" destOrd="0" parTransId="{0192F11C-1231-46EC-98F2-013094848E36}" sibTransId="{AD1C66A4-AD84-4B9E-B0DC-B8D758378899}"/>
    <dgm:cxn modelId="{69433D64-F2BD-45FC-8971-066085F9B9D3}" type="presOf" srcId="{38B3A884-AE1E-446F-BD4B-55A199BA5E56}" destId="{286EC4EE-AC3B-4EEC-9B6F-207FC50D65D1}" srcOrd="0" destOrd="0" presId="urn:microsoft.com/office/officeart/2008/layout/PictureAccentList"/>
    <dgm:cxn modelId="{3DB5F866-C789-44C9-BA65-276284FC329A}" type="presOf" srcId="{E92F3847-5B91-4699-A269-26E335B2F2ED}" destId="{3D1B4E74-074F-4B5D-875C-B840BFCA8D96}" srcOrd="0" destOrd="0" presId="urn:microsoft.com/office/officeart/2008/layout/PictureAccentList"/>
    <dgm:cxn modelId="{8A41D19F-4A9A-4222-A4E3-19DE1AC02FEA}" type="presParOf" srcId="{286EC4EE-AC3B-4EEC-9B6F-207FC50D65D1}" destId="{EB95EC07-A09F-4AD9-A4FB-63ADFA46CC96}" srcOrd="0" destOrd="0" presId="urn:microsoft.com/office/officeart/2008/layout/PictureAccentList"/>
    <dgm:cxn modelId="{7CD57CC3-EFB1-46A3-B547-EE55BD9CBD39}" type="presParOf" srcId="{EB95EC07-A09F-4AD9-A4FB-63ADFA46CC96}" destId="{12AD3ED0-92E1-4CD4-A652-754446AA326F}" srcOrd="0" destOrd="0" presId="urn:microsoft.com/office/officeart/2008/layout/PictureAccentList"/>
    <dgm:cxn modelId="{7304F60A-E8CA-43CF-A57A-82AB3EE4E1B7}" type="presParOf" srcId="{12AD3ED0-92E1-4CD4-A652-754446AA326F}" destId="{3D1B4E74-074F-4B5D-875C-B840BFCA8D96}" srcOrd="0" destOrd="0" presId="urn:microsoft.com/office/officeart/2008/layout/PictureAccentList"/>
    <dgm:cxn modelId="{B873CDA7-4990-4E9B-9C0A-FA9899CADEE9}" type="presParOf" srcId="{EB95EC07-A09F-4AD9-A4FB-63ADFA46CC96}" destId="{5725D69C-E42E-40E4-9830-90BFC929156D}"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B4E74-074F-4B5D-875C-B840BFCA8D96}">
      <dsp:nvSpPr>
        <dsp:cNvPr id="0" name=""/>
        <dsp:cNvSpPr/>
      </dsp:nvSpPr>
      <dsp:spPr>
        <a:xfrm>
          <a:off x="0" y="2194560"/>
          <a:ext cx="8761288" cy="13546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a:solidFill>
                <a:srgbClr val="FF0000"/>
              </a:solidFill>
              <a:latin typeface="Times New Roman" panose="02020603050405020304" pitchFamily="18" charset="0"/>
              <a:cs typeface="Times New Roman" panose="02020603050405020304" pitchFamily="18" charset="0"/>
            </a:rPr>
            <a:t>II/ </a:t>
          </a:r>
          <a:r>
            <a:rPr lang="en-US" sz="6500" kern="1200" dirty="0" err="1">
              <a:solidFill>
                <a:srgbClr val="FF0000"/>
              </a:solidFill>
              <a:latin typeface="Times New Roman" panose="02020603050405020304" pitchFamily="18" charset="0"/>
              <a:cs typeface="Times New Roman" panose="02020603050405020304" pitchFamily="18" charset="0"/>
            </a:rPr>
            <a:t>Tác</a:t>
          </a:r>
          <a:r>
            <a:rPr lang="en-US" sz="6500" kern="1200" dirty="0">
              <a:solidFill>
                <a:srgbClr val="FF0000"/>
              </a:solidFill>
              <a:latin typeface="Times New Roman" panose="02020603050405020304" pitchFamily="18" charset="0"/>
              <a:cs typeface="Times New Roman" panose="02020603050405020304" pitchFamily="18" charset="0"/>
            </a:rPr>
            <a:t> </a:t>
          </a:r>
          <a:r>
            <a:rPr lang="en-US" sz="6500" kern="1200" dirty="0" err="1">
              <a:solidFill>
                <a:srgbClr val="FF0000"/>
              </a:solidFill>
              <a:latin typeface="Times New Roman" panose="02020603050405020304" pitchFamily="18" charset="0"/>
              <a:cs typeface="Times New Roman" panose="02020603050405020304" pitchFamily="18" charset="0"/>
            </a:rPr>
            <a:t>dụng</a:t>
          </a:r>
          <a:r>
            <a:rPr lang="en-US" sz="6500" kern="1200" dirty="0">
              <a:solidFill>
                <a:srgbClr val="FF0000"/>
              </a:solidFill>
              <a:latin typeface="Times New Roman" panose="02020603050405020304" pitchFamily="18" charset="0"/>
              <a:cs typeface="Times New Roman" panose="02020603050405020304" pitchFamily="18" charset="0"/>
            </a:rPr>
            <a:t> </a:t>
          </a:r>
          <a:r>
            <a:rPr lang="en-US" sz="6500" kern="1200" dirty="0" err="1">
              <a:solidFill>
                <a:srgbClr val="FF0000"/>
              </a:solidFill>
              <a:latin typeface="Times New Roman" panose="02020603050405020304" pitchFamily="18" charset="0"/>
              <a:cs typeface="Times New Roman" panose="02020603050405020304" pitchFamily="18" charset="0"/>
            </a:rPr>
            <a:t>của</a:t>
          </a:r>
          <a:r>
            <a:rPr lang="en-US" sz="6500" kern="1200" dirty="0">
              <a:solidFill>
                <a:srgbClr val="FF0000"/>
              </a:solidFill>
              <a:latin typeface="Times New Roman" panose="02020603050405020304" pitchFamily="18" charset="0"/>
              <a:cs typeface="Times New Roman" panose="02020603050405020304" pitchFamily="18" charset="0"/>
            </a:rPr>
            <a:t> </a:t>
          </a:r>
          <a:r>
            <a:rPr lang="en-US" sz="6500" kern="1200" dirty="0" err="1">
              <a:solidFill>
                <a:srgbClr val="FF0000"/>
              </a:solidFill>
              <a:latin typeface="Times New Roman" panose="02020603050405020304" pitchFamily="18" charset="0"/>
              <a:cs typeface="Times New Roman" panose="02020603050405020304" pitchFamily="18" charset="0"/>
            </a:rPr>
            <a:t>lực</a:t>
          </a:r>
          <a:endParaRPr lang="en-US" sz="6500" kern="1200" dirty="0"/>
        </a:p>
      </dsp:txBody>
      <dsp:txXfrm>
        <a:off x="39677" y="2234237"/>
        <a:ext cx="8681934" cy="127531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1BFA2E-6337-46D6-9266-64778B57F70B}" type="datetimeFigureOut">
              <a:rPr lang="en-US" smtClean="0"/>
              <a:pPr/>
              <a:t>12/1/2023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18ADC-886D-41C2-B2E2-AA1FDDEE290C}" type="slidenum">
              <a:rPr lang="en-US" smtClean="0"/>
              <a:pPr/>
              <a:t>‹#›</a:t>
            </a:fld>
            <a:endParaRPr lang="en-US"/>
          </a:p>
        </p:txBody>
      </p:sp>
    </p:spTree>
    <p:extLst>
      <p:ext uri="{BB962C8B-B14F-4D97-AF65-F5344CB8AC3E}">
        <p14:creationId xmlns:p14="http://schemas.microsoft.com/office/powerpoint/2010/main" val="344495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80E466-1EC5-4229-B298-37F32825C47A}" type="slidenum">
              <a:rPr lang="en-US" smtClean="0"/>
              <a:pPr/>
              <a:t>25</a:t>
            </a:fld>
            <a:endParaRPr lang="en-US"/>
          </a:p>
        </p:txBody>
      </p:sp>
    </p:spTree>
    <p:extLst>
      <p:ext uri="{BB962C8B-B14F-4D97-AF65-F5344CB8AC3E}">
        <p14:creationId xmlns:p14="http://schemas.microsoft.com/office/powerpoint/2010/main" val="2953517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7A5DEE-1873-42A1-9F77-3E2C20004BD5}"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E0B69-568D-4BBB-9955-73648C5273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A5DEE-1873-42A1-9F77-3E2C20004BD5}"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E0B69-568D-4BBB-9955-73648C5273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A5DEE-1873-42A1-9F77-3E2C20004BD5}"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E0B69-568D-4BBB-9955-73648C5273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A5DEE-1873-42A1-9F77-3E2C20004BD5}"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E0B69-568D-4BBB-9955-73648C5273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A5DEE-1873-42A1-9F77-3E2C20004BD5}"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E0B69-568D-4BBB-9955-73648C5273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7A5DEE-1873-42A1-9F77-3E2C20004BD5}"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E0B69-568D-4BBB-9955-73648C5273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7A5DEE-1873-42A1-9F77-3E2C20004BD5}" type="datetimeFigureOut">
              <a:rPr lang="en-US" smtClean="0"/>
              <a:pPr/>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1E0B69-568D-4BBB-9955-73648C5273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7A5DEE-1873-42A1-9F77-3E2C20004BD5}" type="datetimeFigureOut">
              <a:rPr lang="en-US" smtClean="0"/>
              <a:pPr/>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1E0B69-568D-4BBB-9955-73648C5273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A5DEE-1873-42A1-9F77-3E2C20004BD5}" type="datetimeFigureOut">
              <a:rPr lang="en-US" smtClean="0"/>
              <a:pPr/>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1E0B69-568D-4BBB-9955-73648C5273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A5DEE-1873-42A1-9F77-3E2C20004BD5}"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E0B69-568D-4BBB-9955-73648C5273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A5DEE-1873-42A1-9F77-3E2C20004BD5}"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E0B69-568D-4BBB-9955-73648C5273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A5DEE-1873-42A1-9F77-3E2C20004BD5}" type="datetimeFigureOut">
              <a:rPr lang="en-US" smtClean="0"/>
              <a:pPr/>
              <a:t>12/1/2023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E0B69-568D-4BBB-9955-73648C5273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slide" Target="slide42.xml"/><Relationship Id="rId5" Type="http://schemas.openxmlformats.org/officeDocument/2006/relationships/slide" Target="slide1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slide" Target="slide42.xml"/><Relationship Id="rId5" Type="http://schemas.openxmlformats.org/officeDocument/2006/relationships/slide" Target="slide1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slide" Target="slide42.xml"/><Relationship Id="rId5" Type="http://schemas.openxmlformats.org/officeDocument/2006/relationships/slide" Target="slide1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slide" Target="slide42.xml"/><Relationship Id="rId5" Type="http://schemas.openxmlformats.org/officeDocument/2006/relationships/slide" Target="slide1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slide" Target="slide42.xml"/><Relationship Id="rId5" Type="http://schemas.openxmlformats.org/officeDocument/2006/relationships/slide" Target="slide1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27.wmf"/></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2.bin"/><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audio" Target="file:///D:\du%20lieu%201\Giao%20an%20dien%20tu\L&#237;%208\Ap%20suat%20khi%20quyen_LVL\thu%20Gui%20Elise.mp3" TargetMode="External"/><Relationship Id="rId6" Type="http://schemas.openxmlformats.org/officeDocument/2006/relationships/image" Target="../media/image48.jpeg"/><Relationship Id="rId5" Type="http://schemas.openxmlformats.org/officeDocument/2006/relationships/image" Target="../media/image47.gif"/><Relationship Id="rId4" Type="http://schemas.openxmlformats.org/officeDocument/2006/relationships/image" Target="../media/image46.png"/><Relationship Id="rId9"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ổng hợp 60+ về hình nền powerpoint thể thao - cdgdbentre.edu.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45"/>
          <p:cNvSpPr>
            <a:spLocks noChangeArrowheads="1" noChangeShapeType="1" noTextEdit="1"/>
          </p:cNvSpPr>
          <p:nvPr/>
        </p:nvSpPr>
        <p:spPr bwMode="auto">
          <a:xfrm>
            <a:off x="1447800" y="586581"/>
            <a:ext cx="7400925" cy="960438"/>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Times New Roman"/>
                <a:cs typeface="Times New Roman"/>
              </a:rPr>
              <a:t>NHIỆT LIỆT CHÀO MỪNG  </a:t>
            </a:r>
          </a:p>
        </p:txBody>
      </p:sp>
      <p:sp>
        <p:nvSpPr>
          <p:cNvPr id="6" name="WordArt 43"/>
          <p:cNvSpPr>
            <a:spLocks noChangeArrowheads="1" noChangeShapeType="1" noTextEdit="1"/>
          </p:cNvSpPr>
          <p:nvPr/>
        </p:nvSpPr>
        <p:spPr bwMode="auto">
          <a:xfrm>
            <a:off x="1447800" y="1638300"/>
            <a:ext cx="7543800" cy="838200"/>
          </a:xfrm>
          <a:prstGeom prst="rect">
            <a:avLst/>
          </a:prstGeom>
        </p:spPr>
        <p:txBody>
          <a:bodyPr wrap="none" fromWordArt="1">
            <a:prstTxWarp prst="textPlain">
              <a:avLst>
                <a:gd name="adj" fmla="val 50000"/>
              </a:avLst>
            </a:prstTxWarp>
          </a:bodyPr>
          <a:lstStyle/>
          <a:p>
            <a:pPr algn="ctr"/>
            <a:r>
              <a:rPr lang="en-US" sz="3600" b="1" kern="10" dirty="0">
                <a:ln w="12700">
                  <a:solidFill>
                    <a:schemeClr val="tx1"/>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dist="38100" dir="2700000" algn="tl" rotWithShape="0">
                    <a:srgbClr val="000000">
                      <a:alpha val="43137"/>
                    </a:srgbClr>
                  </a:outerShdw>
                </a:effectLst>
                <a:latin typeface="Times New Roman"/>
                <a:cs typeface="Times New Roman"/>
              </a:rPr>
              <a:t>QUÝ THẦY CÔ ĐẾN DỰ GIỜ</a:t>
            </a:r>
          </a:p>
        </p:txBody>
      </p:sp>
      <p:sp>
        <p:nvSpPr>
          <p:cNvPr id="7" name="Text Box 44"/>
          <p:cNvSpPr txBox="1">
            <a:spLocks noChangeArrowheads="1"/>
          </p:cNvSpPr>
          <p:nvPr/>
        </p:nvSpPr>
        <p:spPr bwMode="auto">
          <a:xfrm>
            <a:off x="1828800" y="3352800"/>
            <a:ext cx="7315200" cy="830263"/>
          </a:xfrm>
          <a:prstGeom prst="rect">
            <a:avLst/>
          </a:prstGeom>
          <a:noFill/>
          <a:ln w="9525">
            <a:noFill/>
            <a:miter lim="800000"/>
            <a:headEnd/>
            <a:tailEnd/>
          </a:ln>
        </p:spPr>
        <p:txBody>
          <a:bodyPr>
            <a:spAutoFit/>
          </a:bodyPr>
          <a:lstStyle/>
          <a:p>
            <a:pPr algn="ctr">
              <a:spcBef>
                <a:spcPct val="50000"/>
              </a:spcBef>
            </a:pPr>
            <a:r>
              <a:rPr lang="en-US" sz="4800" b="1" dirty="0">
                <a:solidFill>
                  <a:srgbClr val="FF3300"/>
                </a:solidFill>
                <a:latin typeface="Times New Roman" pitchFamily="18" charset="0"/>
                <a:cs typeface="Times New Roman" pitchFamily="18" charset="0"/>
              </a:rPr>
              <a:t>MÔN :</a:t>
            </a:r>
            <a:r>
              <a:rPr lang="vi-VN" sz="4800" b="1" dirty="0">
                <a:solidFill>
                  <a:srgbClr val="FF3300"/>
                </a:solidFill>
                <a:latin typeface="Times New Roman" pitchFamily="18" charset="0"/>
                <a:cs typeface="Times New Roman" pitchFamily="18" charset="0"/>
              </a:rPr>
              <a:t> KHTN 6</a:t>
            </a:r>
            <a:endParaRPr lang="en-US" sz="4800" b="1" dirty="0">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418324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bai ca sinh vien.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20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2" name="bai ca sinh vien.wav"/>
                                        </p:tgtEl>
                                      </p:cMediaNode>
                                    </p:audio>
                                  </p:subTnLst>
                                </p:cTn>
                              </p:par>
                              <p:par>
                                <p:cTn id="11"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12" dur="500" autoRev="1" fill="hold"/>
                                        <p:tgtEl>
                                          <p:spTgt spid="7">
                                            <p:txEl>
                                              <p:pRg st="0" end="0"/>
                                            </p:txEl>
                                          </p:spTgt>
                                        </p:tgtEl>
                                        <p:attrNameLst>
                                          <p:attrName>style.color</p:attrName>
                                        </p:attrNameLst>
                                      </p:cBhvr>
                                      <p:to>
                                        <p:clrVal>
                                          <a:srgbClr val="3333FF"/>
                                        </p:clrVal>
                                      </p:to>
                                    </p:set>
                                    <p:set>
                                      <p:cBhvr>
                                        <p:cTn id="13" dur="500" autoRev="1" fill="hold"/>
                                        <p:tgtEl>
                                          <p:spTgt spid="7">
                                            <p:txEl>
                                              <p:pRg st="0" end="0"/>
                                            </p:txEl>
                                          </p:spTgt>
                                        </p:tgtEl>
                                        <p:attrNameLst>
                                          <p:attrName>fillcolor</p:attrName>
                                        </p:attrNameLst>
                                      </p:cBhvr>
                                      <p:to>
                                        <p:clrVal>
                                          <a:srgbClr val="3333FF"/>
                                        </p:clrVal>
                                      </p:to>
                                    </p:set>
                                    <p:set>
                                      <p:cBhvr>
                                        <p:cTn id="14" dur="500" autoRev="1" fill="hold"/>
                                        <p:tgtEl>
                                          <p:spTgt spid="7">
                                            <p:txEl>
                                              <p:pRg st="0" end="0"/>
                                            </p:txEl>
                                          </p:spTgt>
                                        </p:tgtEl>
                                        <p:attrNameLst>
                                          <p:attrName>fill.type</p:attrName>
                                        </p:attrNameLst>
                                      </p:cBhvr>
                                      <p:to>
                                        <p:strVal val="solid"/>
                                      </p:to>
                                    </p:set>
                                  </p:childTnLst>
                                </p:cTn>
                              </p:par>
                              <p:par>
                                <p:cTn id="15"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6" dur="500" fill="hold"/>
                                        <p:tgtEl>
                                          <p:spTgt spid="7">
                                            <p:txEl>
                                              <p:pRg st="0" end="0"/>
                                            </p:txEl>
                                          </p:spTgt>
                                        </p:tgtEl>
                                        <p:attrNameLst>
                                          <p:attrName>style.color</p:attrName>
                                        </p:attrNameLst>
                                      </p:cBhvr>
                                      <p:by>
                                        <p:hsl h="7200000" s="0" l="0"/>
                                      </p:by>
                                    </p:animClr>
                                    <p:animClr clrSpc="hsl" dir="cw">
                                      <p:cBhvr>
                                        <p:cTn id="17" dur="500" fill="hold"/>
                                        <p:tgtEl>
                                          <p:spTgt spid="7">
                                            <p:txEl>
                                              <p:pRg st="0" end="0"/>
                                            </p:txEl>
                                          </p:spTgt>
                                        </p:tgtEl>
                                        <p:attrNameLst>
                                          <p:attrName>fillcolor</p:attrName>
                                        </p:attrNameLst>
                                      </p:cBhvr>
                                      <p:by>
                                        <p:hsl h="7200000" s="0" l="0"/>
                                      </p:by>
                                    </p:animClr>
                                    <p:animClr clrSpc="hsl" dir="cw">
                                      <p:cBhvr>
                                        <p:cTn id="18" dur="500" fill="hold"/>
                                        <p:tgtEl>
                                          <p:spTgt spid="7">
                                            <p:txEl>
                                              <p:pRg st="0" end="0"/>
                                            </p:txEl>
                                          </p:spTgt>
                                        </p:tgtEl>
                                        <p:attrNameLst>
                                          <p:attrName>stroke.color</p:attrName>
                                        </p:attrNameLst>
                                      </p:cBhvr>
                                      <p:by>
                                        <p:hsl h="7200000" s="0" l="0"/>
                                      </p:by>
                                    </p:animClr>
                                    <p:set>
                                      <p:cBhvr>
                                        <p:cTn id="19"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887750"/>
            <a:ext cx="3713454" cy="3970250"/>
          </a:xfrm>
          <a:prstGeom prst="rect">
            <a:avLst/>
          </a:prstGeom>
        </p:spPr>
      </p:pic>
      <p:sp>
        <p:nvSpPr>
          <p:cNvPr id="2" name="Rectangle 1"/>
          <p:cNvSpPr/>
          <p:nvPr/>
        </p:nvSpPr>
        <p:spPr>
          <a:xfrm>
            <a:off x="0" y="152400"/>
            <a:ext cx="8971254" cy="1189108"/>
          </a:xfrm>
          <a:prstGeom prst="rect">
            <a:avLst/>
          </a:prstGeom>
        </p:spPr>
        <p:txBody>
          <a:bodyPr wrap="square">
            <a:spAutoFit/>
          </a:bodyPr>
          <a:lstStyle/>
          <a:p>
            <a:pPr algn="just">
              <a:lnSpc>
                <a:spcPct val="115000"/>
              </a:lnSpc>
              <a:spcBef>
                <a:spcPts val="600"/>
              </a:spcBef>
              <a:spcAft>
                <a:spcPts val="6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Ví dụ 1: </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Bạn Hà </a:t>
            </a:r>
            <a:r>
              <a:rPr lang="en-US" sz="3200" dirty="0">
                <a:latin typeface="Times New Roman" panose="02020603050405020304" pitchFamily="18" charset="0"/>
                <a:ea typeface="Calibri" panose="020F0502020204030204" pitchFamily="34" charset="0"/>
                <a:cs typeface="Times New Roman" panose="02020603050405020304" pitchFamily="18" charset="0"/>
              </a:rPr>
              <a:t>đẩy </a:t>
            </a:r>
            <a:r>
              <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ghế</a:t>
            </a:r>
            <a:r>
              <a:rPr lang="en-US" sz="3200" dirty="0">
                <a:latin typeface="Times New Roman" panose="02020603050405020304" pitchFamily="18" charset="0"/>
                <a:ea typeface="Calibri" panose="020F0502020204030204" pitchFamily="34" charset="0"/>
                <a:cs typeface="Times New Roman" panose="02020603050405020304" pitchFamily="18" charset="0"/>
              </a:rPr>
              <a:t> làm ghế dịch chuyển, khi đó bạn Hà tác dụng lực đẩy lên ghế.</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7086" y="1524000"/>
            <a:ext cx="8884168" cy="1189108"/>
          </a:xfrm>
          <a:prstGeom prst="rect">
            <a:avLst/>
          </a:prstGeom>
        </p:spPr>
        <p:txBody>
          <a:bodyPr wrap="square">
            <a:spAutoFit/>
          </a:bodyPr>
          <a:lstStyle/>
          <a:p>
            <a:pPr algn="just">
              <a:lnSpc>
                <a:spcPct val="115000"/>
              </a:lnSpc>
              <a:spcBef>
                <a:spcPts val="600"/>
              </a:spcBef>
              <a:spcAft>
                <a:spcPts val="6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Ví dụ 2: </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Bạn Nam </a:t>
            </a:r>
            <a:r>
              <a:rPr lang="en-US" sz="3200" dirty="0">
                <a:latin typeface="Times New Roman" panose="02020603050405020304" pitchFamily="18" charset="0"/>
                <a:ea typeface="Calibri" panose="020F0502020204030204" pitchFamily="34" charset="0"/>
                <a:cs typeface="Times New Roman" panose="02020603050405020304" pitchFamily="18" charset="0"/>
              </a:rPr>
              <a:t>kéo </a:t>
            </a:r>
            <a:r>
              <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sợi dây chun </a:t>
            </a:r>
            <a:r>
              <a:rPr lang="en-US" sz="3200" dirty="0">
                <a:latin typeface="Times New Roman" panose="02020603050405020304" pitchFamily="18" charset="0"/>
                <a:ea typeface="Calibri" panose="020F0502020204030204" pitchFamily="34" charset="0"/>
                <a:cs typeface="Times New Roman" panose="02020603050405020304" pitchFamily="18" charset="0"/>
              </a:rPr>
              <a:t>làm dây chun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dãn</a:t>
            </a:r>
            <a:r>
              <a:rPr lang="en-US" sz="3200" dirty="0">
                <a:latin typeface="Times New Roman" panose="02020603050405020304" pitchFamily="18" charset="0"/>
                <a:ea typeface="Calibri" panose="020F0502020204030204" pitchFamily="34" charset="0"/>
                <a:cs typeface="Times New Roman" panose="02020603050405020304" pitchFamily="18" charset="0"/>
              </a:rPr>
              <a:t> ra, khi đó bạn Nam tác dụng lực kéo lên sợi dây</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372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1" y="1600200"/>
            <a:ext cx="409575" cy="6858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68580" tIns="34290" rIns="68580" bIns="3429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685800" eaLnBrk="1" fontAlgn="base" hangingPunct="1">
              <a:spcBef>
                <a:spcPct val="0"/>
              </a:spcBef>
              <a:spcAft>
                <a:spcPct val="0"/>
              </a:spcAft>
            </a:pPr>
            <a:endParaRPr lang="en-US" altLang="en-US">
              <a:solidFill>
                <a:srgbClr val="000000"/>
              </a:solidFill>
            </a:endParaRPr>
          </a:p>
        </p:txBody>
      </p:sp>
      <p:grpSp>
        <p:nvGrpSpPr>
          <p:cNvPr id="2" name="Group 2"/>
          <p:cNvGrpSpPr/>
          <p:nvPr/>
        </p:nvGrpSpPr>
        <p:grpSpPr>
          <a:xfrm>
            <a:off x="609600" y="1143000"/>
            <a:ext cx="8001000" cy="4525736"/>
            <a:chOff x="2688213" y="442045"/>
            <a:chExt cx="4973828" cy="3890615"/>
          </a:xfrm>
        </p:grpSpPr>
        <p:grpSp>
          <p:nvGrpSpPr>
            <p:cNvPr id="3" name="Group 1"/>
            <p:cNvGrpSpPr/>
            <p:nvPr/>
          </p:nvGrpSpPr>
          <p:grpSpPr>
            <a:xfrm>
              <a:off x="2688213" y="442045"/>
              <a:ext cx="4973828" cy="3890615"/>
              <a:chOff x="1410398" y="-532204"/>
              <a:chExt cx="4973828" cy="3890615"/>
            </a:xfrm>
          </p:grpSpPr>
          <p:sp>
            <p:nvSpPr>
              <p:cNvPr id="56" name="AutoShape 6"/>
              <p:cNvSpPr>
                <a:spLocks noChangeArrowheads="1"/>
              </p:cNvSpPr>
              <p:nvPr/>
            </p:nvSpPr>
            <p:spPr bwMode="auto">
              <a:xfrm>
                <a:off x="1410398" y="-532204"/>
                <a:ext cx="4973828" cy="1581758"/>
              </a:xfrm>
              <a:prstGeom prst="cloudCallout">
                <a:avLst>
                  <a:gd name="adj1" fmla="val -48468"/>
                  <a:gd name="adj2" fmla="val 77421"/>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685800">
                  <a:spcBef>
                    <a:spcPct val="50000"/>
                  </a:spcBef>
                </a:pPr>
                <a:r>
                  <a:rPr lang="en-US" altLang="en-US" sz="4000" b="1" dirty="0" err="1">
                    <a:solidFill>
                      <a:srgbClr val="FFC000">
                        <a:lumMod val="50000"/>
                      </a:srgbClr>
                    </a:solidFill>
                    <a:latin typeface="Times New Roman" panose="02020603050405020304" pitchFamily="18" charset="0"/>
                  </a:rPr>
                  <a:t>Hãy</a:t>
                </a:r>
                <a:r>
                  <a:rPr lang="en-US" altLang="en-US" sz="4000" b="1" dirty="0">
                    <a:solidFill>
                      <a:srgbClr val="FFC000">
                        <a:lumMod val="50000"/>
                      </a:srgbClr>
                    </a:solidFill>
                    <a:latin typeface="Times New Roman" panose="02020603050405020304" pitchFamily="18" charset="0"/>
                  </a:rPr>
                  <a:t> </a:t>
                </a:r>
                <a:r>
                  <a:rPr lang="en-US" altLang="en-US" sz="4000" b="1" dirty="0" err="1">
                    <a:solidFill>
                      <a:srgbClr val="FFC000">
                        <a:lumMod val="50000"/>
                      </a:srgbClr>
                    </a:solidFill>
                    <a:latin typeface="Times New Roman" panose="02020603050405020304" pitchFamily="18" charset="0"/>
                  </a:rPr>
                  <a:t>lấy</a:t>
                </a:r>
                <a:r>
                  <a:rPr lang="en-US" altLang="en-US" sz="4000" b="1" dirty="0">
                    <a:solidFill>
                      <a:srgbClr val="FFC000">
                        <a:lumMod val="50000"/>
                      </a:srgbClr>
                    </a:solidFill>
                    <a:latin typeface="Times New Roman" panose="02020603050405020304" pitchFamily="18" charset="0"/>
                  </a:rPr>
                  <a:t> </a:t>
                </a:r>
                <a:r>
                  <a:rPr lang="en-US" altLang="en-US" sz="4000" b="1" dirty="0" err="1">
                    <a:solidFill>
                      <a:srgbClr val="FFC000">
                        <a:lumMod val="50000"/>
                      </a:srgbClr>
                    </a:solidFill>
                    <a:latin typeface="Times New Roman" panose="02020603050405020304" pitchFamily="18" charset="0"/>
                  </a:rPr>
                  <a:t>thêm</a:t>
                </a:r>
                <a:r>
                  <a:rPr lang="en-US" altLang="en-US" sz="4000" b="1" dirty="0">
                    <a:solidFill>
                      <a:srgbClr val="FFC000">
                        <a:lumMod val="50000"/>
                      </a:srgbClr>
                    </a:solidFill>
                    <a:latin typeface="Times New Roman" panose="02020603050405020304" pitchFamily="18" charset="0"/>
                  </a:rPr>
                  <a:t> </a:t>
                </a:r>
                <a:r>
                  <a:rPr lang="en-US" altLang="en-US" sz="4000" b="1" dirty="0" err="1">
                    <a:solidFill>
                      <a:srgbClr val="FFC000">
                        <a:lumMod val="50000"/>
                      </a:srgbClr>
                    </a:solidFill>
                    <a:latin typeface="Times New Roman" panose="02020603050405020304" pitchFamily="18" charset="0"/>
                  </a:rPr>
                  <a:t>ví</a:t>
                </a:r>
                <a:r>
                  <a:rPr lang="en-US" altLang="en-US" sz="4000" b="1" dirty="0">
                    <a:solidFill>
                      <a:srgbClr val="FFC000">
                        <a:lumMod val="50000"/>
                      </a:srgbClr>
                    </a:solidFill>
                    <a:latin typeface="Times New Roman" panose="02020603050405020304" pitchFamily="18" charset="0"/>
                  </a:rPr>
                  <a:t> </a:t>
                </a:r>
                <a:r>
                  <a:rPr lang="en-US" altLang="en-US" sz="4000" b="1" dirty="0" err="1">
                    <a:solidFill>
                      <a:srgbClr val="FFC000">
                        <a:lumMod val="50000"/>
                      </a:srgbClr>
                    </a:solidFill>
                    <a:latin typeface="Times New Roman" panose="02020603050405020304" pitchFamily="18" charset="0"/>
                  </a:rPr>
                  <a:t>dụ</a:t>
                </a:r>
                <a:r>
                  <a:rPr lang="en-US" altLang="en-US" sz="4000" b="1" dirty="0">
                    <a:solidFill>
                      <a:srgbClr val="FFC000">
                        <a:lumMod val="50000"/>
                      </a:srgbClr>
                    </a:solidFill>
                    <a:latin typeface="Times New Roman" panose="02020603050405020304" pitchFamily="18" charset="0"/>
                  </a:rPr>
                  <a:t> </a:t>
                </a:r>
                <a:r>
                  <a:rPr lang="en-US" altLang="en-US" sz="4000" b="1" dirty="0" err="1">
                    <a:solidFill>
                      <a:srgbClr val="FFC000">
                        <a:lumMod val="50000"/>
                      </a:srgbClr>
                    </a:solidFill>
                    <a:latin typeface="Times New Roman" panose="02020603050405020304" pitchFamily="18" charset="0"/>
                  </a:rPr>
                  <a:t>về</a:t>
                </a:r>
                <a:r>
                  <a:rPr lang="en-US" altLang="en-US" sz="4000" b="1" dirty="0">
                    <a:solidFill>
                      <a:srgbClr val="FFC000">
                        <a:lumMod val="50000"/>
                      </a:srgbClr>
                    </a:solidFill>
                    <a:latin typeface="Times New Roman" panose="02020603050405020304" pitchFamily="18" charset="0"/>
                  </a:rPr>
                  <a:t> </a:t>
                </a:r>
                <a:r>
                  <a:rPr lang="en-US" altLang="en-US" sz="4000" b="1" dirty="0" err="1">
                    <a:solidFill>
                      <a:srgbClr val="FFC000">
                        <a:lumMod val="50000"/>
                      </a:srgbClr>
                    </a:solidFill>
                    <a:latin typeface="Times New Roman" panose="02020603050405020304" pitchFamily="18" charset="0"/>
                  </a:rPr>
                  <a:t>lực</a:t>
                </a:r>
                <a:r>
                  <a:rPr lang="en-US" altLang="en-US" sz="4000" b="1" dirty="0">
                    <a:solidFill>
                      <a:srgbClr val="FFC000">
                        <a:lumMod val="50000"/>
                      </a:srgbClr>
                    </a:solidFill>
                    <a:latin typeface="Times New Roman" panose="02020603050405020304" pitchFamily="18" charset="0"/>
                  </a:rPr>
                  <a:t> </a:t>
                </a:r>
                <a:r>
                  <a:rPr lang="en-US" altLang="en-US" sz="4000" b="1" dirty="0" err="1">
                    <a:solidFill>
                      <a:srgbClr val="FFC000">
                        <a:lumMod val="50000"/>
                      </a:srgbClr>
                    </a:solidFill>
                    <a:latin typeface="Times New Roman" panose="02020603050405020304" pitchFamily="18" charset="0"/>
                  </a:rPr>
                  <a:t>trong</a:t>
                </a:r>
                <a:r>
                  <a:rPr lang="en-US" altLang="en-US" sz="4000" b="1" dirty="0">
                    <a:solidFill>
                      <a:srgbClr val="FFC000">
                        <a:lumMod val="50000"/>
                      </a:srgbClr>
                    </a:solidFill>
                    <a:latin typeface="Times New Roman" panose="02020603050405020304" pitchFamily="18" charset="0"/>
                  </a:rPr>
                  <a:t> </a:t>
                </a:r>
                <a:r>
                  <a:rPr lang="en-US" altLang="en-US" sz="4000" b="1" dirty="0" err="1">
                    <a:solidFill>
                      <a:srgbClr val="FFC000">
                        <a:lumMod val="50000"/>
                      </a:srgbClr>
                    </a:solidFill>
                    <a:latin typeface="Times New Roman" panose="02020603050405020304" pitchFamily="18" charset="0"/>
                  </a:rPr>
                  <a:t>cuộc</a:t>
                </a:r>
                <a:r>
                  <a:rPr lang="en-US" altLang="en-US" sz="4000" b="1" dirty="0">
                    <a:solidFill>
                      <a:srgbClr val="FFC000">
                        <a:lumMod val="50000"/>
                      </a:srgbClr>
                    </a:solidFill>
                    <a:latin typeface="Times New Roman" panose="02020603050405020304" pitchFamily="18" charset="0"/>
                  </a:rPr>
                  <a:t> </a:t>
                </a:r>
                <a:r>
                  <a:rPr lang="en-US" altLang="en-US" sz="4000" b="1" dirty="0" err="1">
                    <a:solidFill>
                      <a:srgbClr val="FFC000">
                        <a:lumMod val="50000"/>
                      </a:srgbClr>
                    </a:solidFill>
                    <a:latin typeface="Times New Roman" panose="02020603050405020304" pitchFamily="18" charset="0"/>
                  </a:rPr>
                  <a:t>sống</a:t>
                </a:r>
                <a:r>
                  <a:rPr lang="en-US" altLang="en-US" sz="4000" b="1" dirty="0">
                    <a:solidFill>
                      <a:srgbClr val="FFC000">
                        <a:lumMod val="50000"/>
                      </a:srgbClr>
                    </a:solidFill>
                    <a:latin typeface="Times New Roman" panose="02020603050405020304" pitchFamily="18" charset="0"/>
                  </a:rPr>
                  <a:t>?</a:t>
                </a:r>
                <a:endParaRPr lang="en-US" altLang="en-US" sz="4000" b="1" dirty="0">
                  <a:solidFill>
                    <a:srgbClr val="FFC000">
                      <a:lumMod val="50000"/>
                    </a:srgbClr>
                  </a:solidFill>
                  <a:latin typeface="Times New Roman" panose="02020603050405020304" pitchFamily="18" charset="0"/>
                  <a:cs typeface="Times New Roman" panose="02020603050405020304" pitchFamily="18" charset="0"/>
                </a:endParaRPr>
              </a:p>
              <a:p>
                <a:pPr defTabSz="685800">
                  <a:spcBef>
                    <a:spcPct val="50000"/>
                  </a:spcBef>
                </a:pPr>
                <a:r>
                  <a:rPr lang="en-US" altLang="en-US" sz="2100" b="1" dirty="0">
                    <a:solidFill>
                      <a:srgbClr val="0000FF"/>
                    </a:solidFill>
                    <a:latin typeface="Times New Roman" panose="02020603050405020304" pitchFamily="18" charset="0"/>
                  </a:rPr>
                  <a:t> </a:t>
                </a:r>
              </a:p>
            </p:txBody>
          </p:sp>
          <p:pic>
            <p:nvPicPr>
              <p:cNvPr id="1026" name="Picture 2" descr="C:\Users\bvmt\Desktop\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0746" y="1215286"/>
                <a:ext cx="2143125" cy="2143125"/>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7" descr="D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7490" y="835084"/>
              <a:ext cx="50601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36"/>
          <p:cNvSpPr>
            <a:spLocks noChangeArrowheads="1"/>
          </p:cNvSpPr>
          <p:nvPr/>
        </p:nvSpPr>
        <p:spPr bwMode="auto">
          <a:xfrm>
            <a:off x="5600701" y="1600200"/>
            <a:ext cx="409575" cy="6858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68580" tIns="34290" rIns="68580" bIns="3429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685800" eaLnBrk="1" fontAlgn="base" hangingPunct="1">
              <a:spcBef>
                <a:spcPct val="0"/>
              </a:spcBef>
              <a:spcAft>
                <a:spcPct val="0"/>
              </a:spcAft>
            </a:pPr>
            <a:endParaRPr lang="en-US" altLang="en-US">
              <a:solidFill>
                <a:srgbClr val="000000"/>
              </a:solidFill>
            </a:endParaRPr>
          </a:p>
        </p:txBody>
      </p:sp>
      <p:grpSp>
        <p:nvGrpSpPr>
          <p:cNvPr id="4" name="Group 8"/>
          <p:cNvGrpSpPr/>
          <p:nvPr/>
        </p:nvGrpSpPr>
        <p:grpSpPr>
          <a:xfrm>
            <a:off x="228600" y="304800"/>
            <a:ext cx="4267200" cy="3016831"/>
            <a:chOff x="3494210" y="337407"/>
            <a:chExt cx="2762250" cy="2423953"/>
          </a:xfrm>
        </p:grpSpPr>
        <p:pic>
          <p:nvPicPr>
            <p:cNvPr id="10" name="Picture 2" descr="C:\Users\bvmt\Desktop\images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4210" y="337407"/>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94210" y="1994757"/>
              <a:ext cx="2762250" cy="766603"/>
            </a:xfrm>
            <a:prstGeom prst="rect">
              <a:avLst/>
            </a:prstGeom>
            <a:noFill/>
          </p:spPr>
          <p:txBody>
            <a:bodyPr wrap="square" rtlCol="0">
              <a:spAutoFit/>
            </a:bodyPr>
            <a:lstStyle/>
            <a:p>
              <a:pPr algn="ctr" defTabSz="685800"/>
              <a:r>
                <a:rPr lang="en-US" sz="2800" b="1" dirty="0" err="1">
                  <a:solidFill>
                    <a:prstClr val="black"/>
                  </a:solidFill>
                  <a:latin typeface="Times New Roman" pitchFamily="18" charset="0"/>
                  <a:cs typeface="Times New Roman" pitchFamily="18" charset="0"/>
                </a:rPr>
                <a:t>Lực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đầu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tàu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kéo</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toa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tàu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chuyển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động</a:t>
              </a:r>
              <a:endParaRPr lang="en-US" sz="2800" b="1" dirty="0">
                <a:solidFill>
                  <a:prstClr val="black"/>
                </a:solidFill>
                <a:latin typeface="Times New Roman" pitchFamily="18" charset="0"/>
                <a:cs typeface="Times New Roman" pitchFamily="18" charset="0"/>
              </a:endParaRPr>
            </a:p>
          </p:txBody>
        </p:sp>
      </p:grpSp>
      <p:grpSp>
        <p:nvGrpSpPr>
          <p:cNvPr id="5" name="Group 11"/>
          <p:cNvGrpSpPr/>
          <p:nvPr/>
        </p:nvGrpSpPr>
        <p:grpSpPr>
          <a:xfrm>
            <a:off x="5029200" y="304800"/>
            <a:ext cx="3886200" cy="2776309"/>
            <a:chOff x="6440000" y="337407"/>
            <a:chExt cx="2524125" cy="2543003"/>
          </a:xfrm>
        </p:grpSpPr>
        <p:pic>
          <p:nvPicPr>
            <p:cNvPr id="13" name="Picture 3" descr="C:\Users\bvmt\Desktop\imag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0000" y="337407"/>
              <a:ext cx="2524125" cy="16573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440000" y="2006481"/>
              <a:ext cx="2524125" cy="873929"/>
            </a:xfrm>
            <a:prstGeom prst="rect">
              <a:avLst/>
            </a:prstGeom>
            <a:noFill/>
          </p:spPr>
          <p:txBody>
            <a:bodyPr wrap="square" rtlCol="0">
              <a:spAutoFit/>
            </a:bodyPr>
            <a:lstStyle/>
            <a:p>
              <a:pPr algn="ctr" defTabSz="685800"/>
              <a:r>
                <a:rPr lang="en-US" sz="2800" b="1" dirty="0" err="1">
                  <a:solidFill>
                    <a:prstClr val="black"/>
                  </a:solidFill>
                  <a:latin typeface="Times New Roman" pitchFamily="18" charset="0"/>
                  <a:cs typeface="Times New Roman" pitchFamily="18" charset="0"/>
                </a:rPr>
                <a:t>Lực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người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đẩy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xe</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ôtô</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chết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máy</a:t>
              </a:r>
              <a:endParaRPr lang="en-US" sz="2800" b="1" dirty="0">
                <a:solidFill>
                  <a:prstClr val="black"/>
                </a:solidFill>
                <a:latin typeface="Times New Roman" pitchFamily="18" charset="0"/>
                <a:cs typeface="Times New Roman" pitchFamily="18" charset="0"/>
              </a:endParaRPr>
            </a:p>
          </p:txBody>
        </p:sp>
      </p:grpSp>
      <p:grpSp>
        <p:nvGrpSpPr>
          <p:cNvPr id="6" name="Group 14"/>
          <p:cNvGrpSpPr/>
          <p:nvPr/>
        </p:nvGrpSpPr>
        <p:grpSpPr>
          <a:xfrm>
            <a:off x="152400" y="3619422"/>
            <a:ext cx="4572000" cy="3296478"/>
            <a:chOff x="2953850" y="2653314"/>
            <a:chExt cx="3302611" cy="2884594"/>
          </a:xfrm>
        </p:grpSpPr>
        <p:pic>
          <p:nvPicPr>
            <p:cNvPr id="17" name="Picture 4" descr="C:\Users\bvmt\Desktop\3028.jpg_wh86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1811" y="2653314"/>
              <a:ext cx="2914650" cy="194197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953850" y="4595285"/>
              <a:ext cx="3302610" cy="942623"/>
            </a:xfrm>
            <a:prstGeom prst="rect">
              <a:avLst/>
            </a:prstGeom>
            <a:noFill/>
          </p:spPr>
          <p:txBody>
            <a:bodyPr wrap="square" rtlCol="0">
              <a:spAutoFit/>
            </a:bodyPr>
            <a:lstStyle/>
            <a:p>
              <a:pPr algn="ctr" defTabSz="685800"/>
              <a:r>
                <a:rPr lang="en-US" sz="3200" dirty="0" err="1">
                  <a:solidFill>
                    <a:prstClr val="black"/>
                  </a:solidFill>
                  <a:latin typeface="Times New Roman" pitchFamily="18" charset="0"/>
                  <a:cs typeface="Times New Roman" pitchFamily="18" charset="0"/>
                </a:rPr>
                <a:t>Lực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người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đàn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ông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kéo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cửa</a:t>
              </a:r>
              <a:endParaRPr lang="en-US" sz="3200" dirty="0">
                <a:solidFill>
                  <a:prstClr val="black"/>
                </a:solidFill>
                <a:latin typeface="Times New Roman" pitchFamily="18" charset="0"/>
                <a:cs typeface="Times New Roman" pitchFamily="18" charset="0"/>
              </a:endParaRPr>
            </a:p>
          </p:txBody>
        </p:sp>
      </p:grpSp>
      <p:grpSp>
        <p:nvGrpSpPr>
          <p:cNvPr id="7" name="Group 18"/>
          <p:cNvGrpSpPr/>
          <p:nvPr/>
        </p:nvGrpSpPr>
        <p:grpSpPr>
          <a:xfrm>
            <a:off x="5242232" y="3613771"/>
            <a:ext cx="3673168" cy="2877787"/>
            <a:chOff x="6568587" y="2653314"/>
            <a:chExt cx="2629052" cy="2877787"/>
          </a:xfrm>
        </p:grpSpPr>
        <p:pic>
          <p:nvPicPr>
            <p:cNvPr id="20" name="Picture 5" descr="C:\Users\bvmt\Desktop\man-pushing-box-vector-84784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8587" y="2653314"/>
              <a:ext cx="2395538" cy="196921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568587" y="4576994"/>
              <a:ext cx="2629052" cy="954107"/>
            </a:xfrm>
            <a:prstGeom prst="rect">
              <a:avLst/>
            </a:prstGeom>
            <a:noFill/>
          </p:spPr>
          <p:txBody>
            <a:bodyPr wrap="square" rtlCol="0">
              <a:spAutoFit/>
            </a:bodyPr>
            <a:lstStyle/>
            <a:p>
              <a:pPr algn="ctr" defTabSz="685800"/>
              <a:r>
                <a:rPr lang="en-US" sz="2800" b="1" dirty="0" err="1">
                  <a:solidFill>
                    <a:prstClr val="black"/>
                  </a:solidFill>
                  <a:latin typeface="Times New Roman" pitchFamily="18" charset="0"/>
                  <a:cs typeface="Times New Roman" pitchFamily="18" charset="0"/>
                </a:rPr>
                <a:t>Lực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người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đẩy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thùng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hàng</a:t>
              </a:r>
              <a:endParaRPr lang="en-US" sz="2800" b="1" dirty="0">
                <a:solidFill>
                  <a:prstClr val="black"/>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871712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8" presetClass="exit" presetSubtype="12" fill="hold" grpId="0" nodeType="withEffect" nodePh="1">
                                  <p:stCondLst>
                                    <p:cond delay="0"/>
                                  </p:stCondLst>
                                  <p:endCondLst>
                                    <p:cond evt="begin" delay="0">
                                      <p:tn val="13"/>
                                    </p:cond>
                                  </p:endCondLst>
                                  <p:childTnLst>
                                    <p:animEffect transition="out" filter="strips(downLeft)">
                                      <p:cBhvr>
                                        <p:cTn id="14" dur="500"/>
                                        <p:tgtEl>
                                          <p:spTgt spid="6152"/>
                                        </p:tgtEl>
                                      </p:cBhvr>
                                    </p:animEffect>
                                    <p:set>
                                      <p:cBhvr>
                                        <p:cTn id="15" dur="1" fill="hold">
                                          <p:stCondLst>
                                            <p:cond delay="499"/>
                                          </p:stCondLst>
                                        </p:cTn>
                                        <p:tgtEl>
                                          <p:spTgt spid="6152"/>
                                        </p:tgtEl>
                                        <p:attrNameLst>
                                          <p:attrName>style.visibility</p:attrName>
                                        </p:attrNameLst>
                                      </p:cBhvr>
                                      <p:to>
                                        <p:strVal val="hidden"/>
                                      </p:to>
                                    </p:se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descr="Nền phối màu - Website của Thân Thị Hoàng O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900"/>
            <a:ext cx="9148737"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2262724920"/>
              </p:ext>
            </p:extLst>
          </p:nvPr>
        </p:nvGraphicFramePr>
        <p:xfrm>
          <a:off x="277403" y="175137"/>
          <a:ext cx="876128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259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304800"/>
            <a:ext cx="9144000" cy="533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latin typeface="Times New Roman" panose="02020603050405020304" pitchFamily="18" charset="0"/>
                <a:cs typeface="Times New Roman" panose="02020603050405020304" pitchFamily="18" charset="0"/>
              </a:rPr>
              <a:t>L</a:t>
            </a:r>
            <a:r>
              <a:rPr lang="vi-VN" sz="3600" dirty="0" smtClean="0">
                <a:latin typeface="Times New Roman" panose="02020603050405020304" pitchFamily="18" charset="0"/>
                <a:cs typeface="Times New Roman" panose="02020603050405020304" pitchFamily="18" charset="0"/>
              </a:rPr>
              <a:t>ấy ví dụ về lực làm thay đổi tốc độ của vật</a:t>
            </a:r>
            <a:endParaRPr lang="en-US" sz="3600"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0" y="838200"/>
            <a:ext cx="8610600" cy="533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dirty="0" smtClean="0">
                <a:latin typeface="Times New Roman" panose="02020603050405020304" pitchFamily="18" charset="0"/>
                <a:cs typeface="Times New Roman" panose="02020603050405020304" pitchFamily="18" charset="0"/>
              </a:rPr>
              <a:t>Cầu thủ đá bóng chạy trên sân</a:t>
            </a:r>
            <a:endParaRPr lang="en-US" sz="3600"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0" y="1447800"/>
            <a:ext cx="9144000" cy="11307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latin typeface="Times New Roman" panose="02020603050405020304" pitchFamily="18" charset="0"/>
                <a:cs typeface="Times New Roman" panose="02020603050405020304" pitchFamily="18" charset="0"/>
              </a:rPr>
              <a:t>L</a:t>
            </a:r>
            <a:r>
              <a:rPr lang="vi-VN" sz="3600" dirty="0" smtClean="0">
                <a:latin typeface="Times New Roman" panose="02020603050405020304" pitchFamily="18" charset="0"/>
                <a:cs typeface="Times New Roman" panose="02020603050405020304" pitchFamily="18" charset="0"/>
              </a:rPr>
              <a:t>ấy ví dụ về lực làm thay đổi hướng chuyển động của vật</a:t>
            </a:r>
            <a:endParaRPr lang="en-US" sz="3600"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0" y="2438400"/>
            <a:ext cx="8610600" cy="533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dirty="0" smtClean="0">
                <a:latin typeface="Times New Roman" panose="02020603050405020304" pitchFamily="18" charset="0"/>
                <a:cs typeface="Times New Roman" panose="02020603050405020304" pitchFamily="18" charset="0"/>
              </a:rPr>
              <a:t>Chơi cầu lông, bóng bàn...</a:t>
            </a:r>
            <a:endParaRPr lang="en-US" sz="3600"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0" y="3048000"/>
            <a:ext cx="91440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latin typeface="Times New Roman" panose="02020603050405020304" pitchFamily="18" charset="0"/>
                <a:cs typeface="Times New Roman" panose="02020603050405020304" pitchFamily="18" charset="0"/>
              </a:rPr>
              <a:t>L</a:t>
            </a:r>
            <a:r>
              <a:rPr lang="vi-VN" sz="3600" dirty="0" smtClean="0">
                <a:latin typeface="Times New Roman" panose="02020603050405020304" pitchFamily="18" charset="0"/>
                <a:cs typeface="Times New Roman" panose="02020603050405020304" pitchFamily="18" charset="0"/>
              </a:rPr>
              <a:t>ấy ví dụ về lực làm biến dạng vật</a:t>
            </a:r>
            <a:endParaRPr lang="en-US" sz="3600" dirty="0">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0" y="3581400"/>
            <a:ext cx="8610600" cy="533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dirty="0" smtClean="0">
                <a:latin typeface="Times New Roman" panose="02020603050405020304" pitchFamily="18" charset="0"/>
                <a:cs typeface="Times New Roman" panose="02020603050405020304" pitchFamily="18" charset="0"/>
              </a:rPr>
              <a:t>Đập móp cái xô, thùng...</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4">
                                            <p:txEl>
                                              <p:pRg st="0" end="0"/>
                                            </p:txEl>
                                          </p:spTgt>
                                        </p:tgtEl>
                                      </p:cBhvr>
                                    </p:animEffect>
                                    <p:set>
                                      <p:cBhvr>
                                        <p:cTn id="14"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6">
                                            <p:txEl>
                                              <p:pRg st="0" end="0"/>
                                            </p:txEl>
                                          </p:spTgt>
                                        </p:tgtEl>
                                      </p:cBhvr>
                                    </p:animEffect>
                                    <p:set>
                                      <p:cBhvr>
                                        <p:cTn id="33"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p:cTn id="4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8">
                                            <p:txEl>
                                              <p:pRg st="0" end="0"/>
                                            </p:txEl>
                                          </p:spTgt>
                                        </p:tgtEl>
                                      </p:cBhvr>
                                    </p:animEffect>
                                    <p:set>
                                      <p:cBhvr>
                                        <p:cTn id="52"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p:cTn id="5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P spid="5" grpId="0" build="p"/>
      <p:bldP spid="6" grpId="0" build="p"/>
      <p:bldP spid="6" grpId="1" build="allAtOnce"/>
      <p:bldP spid="7" grpId="0" build="p"/>
      <p:bldP spid="8" grpId="0" build="p"/>
      <p:bldP spid="8" grpId="1" build="allAtOnce"/>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1" descr="Nền phối màu - Website của Thân Thị Hoàng O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 y="0"/>
            <a:ext cx="9148737"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2192594"/>
          </a:xfrm>
        </p:spPr>
        <p:txBody>
          <a:bodyPr>
            <a:normAutofit/>
          </a:bodyPr>
          <a:lstStyle/>
          <a:p>
            <a:pPr algn="l"/>
            <a:r>
              <a:rPr lang="en-US" sz="4000" dirty="0">
                <a:latin typeface="Times New Roman" panose="020206030504050203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cs typeface="Times New Roman" panose="02020603050405020304" pitchFamily="18" charset="0"/>
              </a:rPr>
              <a:t>Qua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dụ</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về</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sự</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thay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đổi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chuyển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em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hãy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nêu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mối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liên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hệ</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giữa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lực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chuyển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vật</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0" y="4114800"/>
            <a:ext cx="9144000" cy="1125689"/>
          </a:xfrm>
        </p:spPr>
        <p:txBody>
          <a:bodyPr>
            <a:noAutofit/>
          </a:bodyPr>
          <a:lstStyle/>
          <a:p>
            <a:pPr marL="0" indent="0">
              <a:buNone/>
            </a:pPr>
            <a:r>
              <a:rPr lang="vi-VN" sz="3600" dirty="0" smtClean="0">
                <a:solidFill>
                  <a:srgbClr val="FF0000"/>
                </a:solidFill>
                <a:latin typeface="Times New Roman" panose="02020603050405020304" pitchFamily="18" charset="0"/>
                <a:cs typeface="Times New Roman" panose="02020603050405020304" pitchFamily="18" charset="0"/>
              </a:rPr>
              <a:t>Các em ạ trong khi đá bóng thì người ta luôn phải tác dụng lực lên quả bóng và lực có thể gây ảnh hưởng như thế nào với chuyển động của quả bóng các em tìm hiểu các ví dụ sau nhé</a:t>
            </a:r>
            <a:endParaRPr lang="en-US" sz="3600" dirty="0">
              <a:solidFill>
                <a:srgbClr val="FF0000"/>
              </a:solidFill>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a:t>
            </a:r>
          </a:p>
        </p:txBody>
      </p:sp>
      <p:sp>
        <p:nvSpPr>
          <p:cNvPr id="4" name="Rounded Rectangle 3"/>
          <p:cNvSpPr/>
          <p:nvPr/>
        </p:nvSpPr>
        <p:spPr>
          <a:xfrm>
            <a:off x="0" y="3124200"/>
            <a:ext cx="818909" cy="849562"/>
          </a:xfrm>
          <a:prstGeom prst="roundRect">
            <a:avLst>
              <a:gd name="adj" fmla="val 16670"/>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5" name="Group 4"/>
          <p:cNvGrpSpPr/>
          <p:nvPr/>
        </p:nvGrpSpPr>
        <p:grpSpPr>
          <a:xfrm>
            <a:off x="826762" y="3124200"/>
            <a:ext cx="8317238" cy="925215"/>
            <a:chOff x="1435946" y="2042160"/>
            <a:chExt cx="10245770" cy="1354666"/>
          </a:xfrm>
        </p:grpSpPr>
        <p:sp>
          <p:nvSpPr>
            <p:cNvPr id="6" name="Rounded Rectangle 5">
              <a:hlinkClick r:id="rId4" action="ppaction://hlinksldjump"/>
            </p:cNvPr>
            <p:cNvSpPr/>
            <p:nvPr/>
          </p:nvSpPr>
          <p:spPr>
            <a:xfrm>
              <a:off x="1435946" y="2042160"/>
              <a:ext cx="10245770" cy="1354666"/>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5"/>
            <p:cNvSpPr txBox="1"/>
            <p:nvPr/>
          </p:nvSpPr>
          <p:spPr>
            <a:xfrm>
              <a:off x="1502087" y="2108301"/>
              <a:ext cx="10113488" cy="1222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312928" rIns="312928" bIns="312928" numCol="1" spcCol="1270" anchor="ctr" anchorCtr="0">
              <a:noAutofit/>
            </a:bodyPr>
            <a:lstStyle/>
            <a:p>
              <a:pPr lvl="0" defTabSz="1955800">
                <a:lnSpc>
                  <a:spcPct val="90000"/>
                </a:lnSpc>
                <a:spcBef>
                  <a:spcPct val="0"/>
                </a:spcBef>
                <a:spcAft>
                  <a:spcPct val="35000"/>
                </a:spcAft>
              </a:pPr>
              <a:r>
                <a:rPr lang="en-US" sz="4400" kern="1200" dirty="0" err="1">
                  <a:solidFill>
                    <a:srgbClr val="FFFF00"/>
                  </a:solidFill>
                  <a:latin typeface="Times New Roman" panose="02020603050405020304" pitchFamily="18" charset="0"/>
                  <a:cs typeface="Times New Roman" panose="02020603050405020304" pitchFamily="18" charset="0"/>
                </a:rPr>
                <a:t>Lực</a:t>
              </a:r>
              <a:r>
                <a:rPr lang="en-US" sz="4400" kern="1200" dirty="0">
                  <a:solidFill>
                    <a:srgbClr val="FFFF00"/>
                  </a:solidFill>
                  <a:latin typeface="Times New Roman" panose="02020603050405020304" pitchFamily="18" charset="0"/>
                  <a:cs typeface="Times New Roman" panose="02020603050405020304" pitchFamily="18" charset="0"/>
                </a:rPr>
                <a:t> </a:t>
              </a:r>
              <a:r>
                <a:rPr lang="en-US" sz="4400" kern="1200" dirty="0" err="1">
                  <a:solidFill>
                    <a:srgbClr val="FFFF00"/>
                  </a:solidFill>
                  <a:latin typeface="Times New Roman" panose="02020603050405020304" pitchFamily="18" charset="0"/>
                  <a:cs typeface="Times New Roman" panose="02020603050405020304" pitchFamily="18" charset="0"/>
                </a:rPr>
                <a:t>và</a:t>
              </a:r>
              <a:r>
                <a:rPr lang="en-US" sz="4400" kern="1200" dirty="0">
                  <a:solidFill>
                    <a:srgbClr val="FFFF00"/>
                  </a:solidFill>
                  <a:latin typeface="Times New Roman" panose="02020603050405020304" pitchFamily="18" charset="0"/>
                  <a:cs typeface="Times New Roman" panose="02020603050405020304" pitchFamily="18" charset="0"/>
                </a:rPr>
                <a:t> </a:t>
              </a:r>
              <a:r>
                <a:rPr lang="en-US" sz="4400" kern="1200" dirty="0" err="1">
                  <a:solidFill>
                    <a:srgbClr val="FFFF00"/>
                  </a:solidFill>
                  <a:latin typeface="Times New Roman" panose="02020603050405020304" pitchFamily="18" charset="0"/>
                  <a:cs typeface="Times New Roman" panose="02020603050405020304" pitchFamily="18" charset="0"/>
                </a:rPr>
                <a:t>chuyển</a:t>
              </a:r>
              <a:r>
                <a:rPr lang="en-US" sz="4400" kern="1200" dirty="0">
                  <a:solidFill>
                    <a:srgbClr val="FFFF00"/>
                  </a:solidFill>
                  <a:latin typeface="Times New Roman" panose="02020603050405020304" pitchFamily="18" charset="0"/>
                  <a:cs typeface="Times New Roman" panose="02020603050405020304" pitchFamily="18" charset="0"/>
                </a:rPr>
                <a:t> </a:t>
              </a:r>
              <a:r>
                <a:rPr lang="en-US" sz="4400" kern="1200" dirty="0" err="1">
                  <a:solidFill>
                    <a:srgbClr val="FFFF00"/>
                  </a:solidFill>
                  <a:latin typeface="Times New Roman" panose="02020603050405020304" pitchFamily="18" charset="0"/>
                  <a:cs typeface="Times New Roman" panose="02020603050405020304" pitchFamily="18" charset="0"/>
                </a:rPr>
                <a:t>động</a:t>
              </a:r>
              <a:r>
                <a:rPr lang="en-US" sz="4400" kern="1200" dirty="0">
                  <a:solidFill>
                    <a:srgbClr val="FFFF00"/>
                  </a:solidFill>
                  <a:latin typeface="Times New Roman" panose="02020603050405020304" pitchFamily="18" charset="0"/>
                  <a:cs typeface="Times New Roman" panose="02020603050405020304" pitchFamily="18" charset="0"/>
                </a:rPr>
                <a:t> </a:t>
              </a:r>
              <a:r>
                <a:rPr lang="en-US" sz="4400" kern="1200" dirty="0" err="1">
                  <a:solidFill>
                    <a:srgbClr val="FFFF00"/>
                  </a:solidFill>
                  <a:latin typeface="Times New Roman" panose="02020603050405020304" pitchFamily="18" charset="0"/>
                  <a:cs typeface="Times New Roman" panose="02020603050405020304" pitchFamily="18" charset="0"/>
                </a:rPr>
                <a:t>của</a:t>
              </a:r>
              <a:r>
                <a:rPr lang="en-US" sz="4400" kern="1200" dirty="0">
                  <a:solidFill>
                    <a:srgbClr val="FFFF00"/>
                  </a:solidFill>
                  <a:latin typeface="Times New Roman" panose="02020603050405020304" pitchFamily="18" charset="0"/>
                  <a:cs typeface="Times New Roman" panose="02020603050405020304" pitchFamily="18" charset="0"/>
                </a:rPr>
                <a:t> </a:t>
              </a:r>
              <a:r>
                <a:rPr lang="en-US" sz="4400" kern="1200" dirty="0" err="1">
                  <a:solidFill>
                    <a:srgbClr val="FFFF00"/>
                  </a:solidFill>
                  <a:latin typeface="Times New Roman" panose="02020603050405020304" pitchFamily="18" charset="0"/>
                  <a:cs typeface="Times New Roman" panose="02020603050405020304" pitchFamily="18" charset="0"/>
                </a:rPr>
                <a:t>vật</a:t>
              </a:r>
              <a:endParaRPr lang="en-US" sz="4400" kern="1200" dirty="0">
                <a:solidFill>
                  <a:srgbClr val="FFFF00"/>
                </a:solidFill>
                <a:latin typeface="Times New Roman" panose="02020603050405020304" pitchFamily="18" charset="0"/>
                <a:cs typeface="Times New Roman" panose="02020603050405020304" pitchFamily="18" charset="0"/>
              </a:endParaRPr>
            </a:p>
          </p:txBody>
        </p:sp>
      </p:grpSp>
      <p:sp>
        <p:nvSpPr>
          <p:cNvPr id="14" name="Content Placeholder 2"/>
          <p:cNvSpPr txBox="1">
            <a:spLocks/>
          </p:cNvSpPr>
          <p:nvPr/>
        </p:nvSpPr>
        <p:spPr>
          <a:xfrm>
            <a:off x="0" y="1905000"/>
            <a:ext cx="9144000" cy="11307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err="1" smtClean="0">
                <a:latin typeface="Times New Roman" panose="02020603050405020304" pitchFamily="18" charset="0"/>
                <a:cs typeface="Times New Roman" panose="02020603050405020304" pitchFamily="18" charset="0"/>
              </a:rPr>
              <a:t>Lực</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hướng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92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p:cTn id="1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linds(horizont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linds(horizontal)">
                                      <p:cBhvr>
                                        <p:cTn id="3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42" y="2292557"/>
            <a:ext cx="9818114"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3489" y="-604905"/>
            <a:ext cx="3613657"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66800" y="3993038"/>
            <a:ext cx="4800600" cy="1938992"/>
          </a:xfrm>
          <a:prstGeom prst="rect">
            <a:avLst/>
          </a:prstGeom>
          <a:noFill/>
        </p:spPr>
        <p:txBody>
          <a:bodyPr wrap="square" rtlCol="0">
            <a:spAutoFit/>
          </a:bodyPr>
          <a:lstStyle/>
          <a:p>
            <a:r>
              <a:rPr lang="en-US" sz="4000" dirty="0" err="1">
                <a:solidFill>
                  <a:srgbClr val="C00000"/>
                </a:solidFill>
                <a:latin typeface="Times New Roman" panose="02020603050405020304" pitchFamily="18" charset="0"/>
                <a:cs typeface="Times New Roman" panose="02020603050405020304" pitchFamily="18" charset="0"/>
              </a:rPr>
              <a:t>Câu</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smtClean="0">
                <a:solidFill>
                  <a:srgbClr val="C00000"/>
                </a:solidFill>
                <a:latin typeface="Times New Roman" panose="02020603050405020304" pitchFamily="18" charset="0"/>
                <a:cs typeface="Times New Roman" panose="02020603050405020304" pitchFamily="18" charset="0"/>
              </a:rPr>
              <a:t>1:Cầu </a:t>
            </a:r>
            <a:r>
              <a:rPr lang="en-US" sz="4000" dirty="0" err="1">
                <a:solidFill>
                  <a:srgbClr val="C00000"/>
                </a:solidFill>
                <a:latin typeface="Times New Roman" panose="02020603050405020304" pitchFamily="18" charset="0"/>
                <a:cs typeface="Times New Roman" panose="02020603050405020304" pitchFamily="18" charset="0"/>
              </a:rPr>
              <a:t>thủ</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đá</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vào</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bóngđang</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đứng</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yên</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làm</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bóng</a:t>
            </a:r>
            <a:r>
              <a:rPr lang="en-US" sz="4000" dirty="0">
                <a:solidFill>
                  <a:srgbClr val="C00000"/>
                </a:solidFill>
                <a:latin typeface="Times New Roman" panose="02020603050405020304" pitchFamily="18" charset="0"/>
                <a:cs typeface="Times New Roman" panose="02020603050405020304" pitchFamily="18" charset="0"/>
              </a:rPr>
              <a:t>....</a:t>
            </a:r>
          </a:p>
        </p:txBody>
      </p:sp>
      <p:sp>
        <p:nvSpPr>
          <p:cNvPr id="11" name="TextBox 10">
            <a:hlinkClick r:id="rId5" action="ppaction://hlinksldjump"/>
          </p:cNvPr>
          <p:cNvSpPr txBox="1"/>
          <p:nvPr/>
        </p:nvSpPr>
        <p:spPr>
          <a:xfrm>
            <a:off x="3228217" y="762000"/>
            <a:ext cx="3124200" cy="1446550"/>
          </a:xfrm>
          <a:prstGeom prst="rect">
            <a:avLst/>
          </a:prstGeom>
          <a:noFill/>
        </p:spPr>
        <p:txBody>
          <a:bodyPr wrap="square" rtlCol="0">
            <a:spAutoFit/>
          </a:bodyPr>
          <a:lstStyle/>
          <a:p>
            <a:pPr algn="ctr"/>
            <a:r>
              <a:rPr lang="en-US" sz="4400" dirty="0" err="1">
                <a:solidFill>
                  <a:srgbClr val="002060"/>
                </a:solidFill>
                <a:latin typeface="Times New Roman" pitchFamily="18" charset="0"/>
                <a:cs typeface="Times New Roman" pitchFamily="18" charset="0"/>
              </a:rPr>
              <a:t>bắt</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đầu</a:t>
            </a:r>
            <a:r>
              <a:rPr lang="en-US" sz="4400" dirty="0">
                <a:solidFill>
                  <a:srgbClr val="002060"/>
                </a:solidFill>
                <a:latin typeface="Times New Roman" pitchFamily="18" charset="0"/>
                <a:cs typeface="Times New Roman" pitchFamily="18" charset="0"/>
              </a:rPr>
              <a:t> </a:t>
            </a:r>
          </a:p>
          <a:p>
            <a:pPr algn="ctr"/>
            <a:r>
              <a:rPr lang="en-US" sz="4400" dirty="0" err="1">
                <a:solidFill>
                  <a:srgbClr val="002060"/>
                </a:solidFill>
                <a:latin typeface="Times New Roman" pitchFamily="18" charset="0"/>
                <a:cs typeface="Times New Roman" pitchFamily="18" charset="0"/>
              </a:rPr>
              <a:t>chuyển</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động</a:t>
            </a:r>
            <a:endParaRPr lang="en-US" sz="4400" dirty="0">
              <a:solidFill>
                <a:srgbClr val="002060"/>
              </a:solidFill>
              <a:latin typeface="Times New Roman" pitchFamily="18" charset="0"/>
              <a:cs typeface="Times New Roman" pitchFamily="18" charset="0"/>
            </a:endParaRPr>
          </a:p>
        </p:txBody>
      </p:sp>
      <p:pic>
        <p:nvPicPr>
          <p:cNvPr id="13"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3582" y="22448"/>
            <a:ext cx="1708019" cy="9681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8">
            <a:extLst>
              <a:ext uri="{28A0092B-C50C-407E-A947-70E740481C1C}">
                <a14:useLocalDpi xmlns:a14="http://schemas.microsoft.com/office/drawing/2010/main" val="0"/>
              </a:ext>
            </a:extLst>
          </a:blip>
          <a:stretch>
            <a:fillRect/>
          </a:stretch>
        </p:blipFill>
        <p:spPr>
          <a:xfrm>
            <a:off x="5899355" y="2576052"/>
            <a:ext cx="3377381" cy="4514033"/>
          </a:xfrm>
          <a:prstGeom prst="rect">
            <a:avLst/>
          </a:prstGeom>
        </p:spPr>
      </p:pic>
    </p:spTree>
    <p:extLst>
      <p:ext uri="{BB962C8B-B14F-4D97-AF65-F5344CB8AC3E}">
        <p14:creationId xmlns:p14="http://schemas.microsoft.com/office/powerpoint/2010/main" val="321215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4" y="2545080"/>
            <a:ext cx="9818114"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357" y="-645526"/>
            <a:ext cx="3613657"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15472" y="3994169"/>
            <a:ext cx="4899527" cy="1938992"/>
          </a:xfrm>
          <a:prstGeom prst="rect">
            <a:avLst/>
          </a:prstGeom>
          <a:noFill/>
        </p:spPr>
        <p:txBody>
          <a:bodyPr wrap="square" rtlCol="0">
            <a:spAutoFit/>
          </a:bodyPr>
          <a:lstStyle/>
          <a:p>
            <a:pPr algn="ctr"/>
            <a:r>
              <a:rPr lang="en-US" sz="4000" dirty="0" err="1">
                <a:solidFill>
                  <a:srgbClr val="002060"/>
                </a:solidFill>
                <a:latin typeface="Times New Roman" panose="02020603050405020304" pitchFamily="18" charset="0"/>
                <a:cs typeface="Times New Roman" panose="02020603050405020304" pitchFamily="18" charset="0"/>
              </a:rPr>
              <a:t>Câu</a:t>
            </a:r>
            <a:r>
              <a:rPr lang="en-US" sz="4000" dirty="0">
                <a:solidFill>
                  <a:srgbClr val="002060"/>
                </a:solidFill>
                <a:latin typeface="Times New Roman" panose="02020603050405020304" pitchFamily="18" charset="0"/>
                <a:cs typeface="Times New Roman" panose="02020603050405020304" pitchFamily="18" charset="0"/>
              </a:rPr>
              <a:t> 2: </a:t>
            </a:r>
            <a:r>
              <a:rPr lang="en-US" sz="4000" dirty="0" err="1">
                <a:solidFill>
                  <a:srgbClr val="002060"/>
                </a:solidFill>
                <a:latin typeface="Times New Roman" panose="02020603050405020304" pitchFamily="18" charset="0"/>
                <a:cs typeface="Times New Roman" panose="02020603050405020304" pitchFamily="18" charset="0"/>
              </a:rPr>
              <a:t>Bóng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đang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lăn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trên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sân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lực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cản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của</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cỏ</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trên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sân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làm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bóng</a:t>
            </a:r>
            <a:r>
              <a:rPr lang="en-US" sz="4000" dirty="0">
                <a:solidFill>
                  <a:srgbClr val="002060"/>
                </a:solidFill>
                <a:latin typeface="Times New Roman" panose="02020603050405020304" pitchFamily="18" charset="0"/>
                <a:cs typeface="Times New Roman" panose="02020603050405020304" pitchFamily="18" charset="0"/>
              </a:rPr>
              <a:t>….</a:t>
            </a:r>
          </a:p>
        </p:txBody>
      </p:sp>
      <p:sp>
        <p:nvSpPr>
          <p:cNvPr id="11" name="TextBox 10">
            <a:hlinkClick r:id="rId5" action="ppaction://hlinksldjump"/>
          </p:cNvPr>
          <p:cNvSpPr txBox="1"/>
          <p:nvPr/>
        </p:nvSpPr>
        <p:spPr>
          <a:xfrm>
            <a:off x="3212086" y="640080"/>
            <a:ext cx="3124200" cy="1446550"/>
          </a:xfrm>
          <a:prstGeom prst="rect">
            <a:avLst/>
          </a:prstGeom>
          <a:noFill/>
        </p:spPr>
        <p:txBody>
          <a:bodyPr wrap="square" rtlCol="0">
            <a:spAutoFit/>
          </a:bodyPr>
          <a:lstStyle/>
          <a:p>
            <a:pPr algn="ctr"/>
            <a:r>
              <a:rPr lang="en-US" sz="4400" dirty="0" err="1">
                <a:solidFill>
                  <a:srgbClr val="C00000"/>
                </a:solidFill>
                <a:latin typeface="Times New Roman" pitchFamily="18" charset="0"/>
                <a:cs typeface="Times New Roman" pitchFamily="18" charset="0"/>
              </a:rPr>
              <a:t>chuyển</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động</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chậm</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dần</a:t>
            </a:r>
            <a:endParaRPr lang="en-US" sz="4400" dirty="0">
              <a:solidFill>
                <a:srgbClr val="C00000"/>
              </a:solidFill>
              <a:latin typeface="Times New Roman" pitchFamily="18" charset="0"/>
              <a:cs typeface="Times New Roman" pitchFamily="18" charset="0"/>
            </a:endParaRPr>
          </a:p>
        </p:txBody>
      </p:sp>
      <p:pic>
        <p:nvPicPr>
          <p:cNvPr id="13"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3582" y="22448"/>
            <a:ext cx="1708019" cy="9681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8">
            <a:extLst>
              <a:ext uri="{28A0092B-C50C-407E-A947-70E740481C1C}">
                <a14:useLocalDpi xmlns:a14="http://schemas.microsoft.com/office/drawing/2010/main" val="0"/>
              </a:ext>
            </a:extLst>
          </a:blip>
          <a:stretch>
            <a:fillRect/>
          </a:stretch>
        </p:blipFill>
        <p:spPr>
          <a:xfrm>
            <a:off x="5759246" y="2625213"/>
            <a:ext cx="3480618" cy="4572001"/>
          </a:xfrm>
          <a:prstGeom prst="rect">
            <a:avLst/>
          </a:prstGeom>
        </p:spPr>
      </p:pic>
    </p:spTree>
    <p:extLst>
      <p:ext uri="{BB962C8B-B14F-4D97-AF65-F5344CB8AC3E}">
        <p14:creationId xmlns:p14="http://schemas.microsoft.com/office/powerpoint/2010/main" val="192716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4" y="2545080"/>
            <a:ext cx="9818114"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3489" y="-604905"/>
            <a:ext cx="3613657"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38200" y="4114800"/>
            <a:ext cx="5029200" cy="2062103"/>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3: </a:t>
            </a:r>
            <a:r>
              <a:rPr lang="en-US" sz="3200" dirty="0" err="1">
                <a:solidFill>
                  <a:srgbClr val="FF0000"/>
                </a:solidFill>
                <a:latin typeface="Times New Roman" panose="02020603050405020304" pitchFamily="18" charset="0"/>
                <a:cs typeface="Times New Roman" panose="02020603050405020304" pitchFamily="18" charset="0"/>
              </a:rPr>
              <a:t>Bóng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đang</a:t>
            </a:r>
            <a:r>
              <a:rPr lang="en-US" sz="3200" dirty="0">
                <a:solidFill>
                  <a:srgbClr val="FF0000"/>
                </a:solidFill>
                <a:latin typeface="Times New Roman" panose="02020603050405020304" pitchFamily="18" charset="0"/>
                <a:cs typeface="Times New Roman" panose="02020603050405020304" pitchFamily="18" charset="0"/>
              </a:rPr>
              <a:t> bay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phía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khung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bị</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hậu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vệ</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a:t>
            </a:r>
            <a:r>
              <a:rPr lang="en-US" sz="3200" dirty="0">
                <a:solidFill>
                  <a:srgbClr val="FF0000"/>
                </a:solidFill>
                <a:latin typeface="Times New Roman" panose="02020603050405020304" pitchFamily="18" charset="0"/>
                <a:cs typeface="Times New Roman" panose="02020603050405020304" pitchFamily="18" charset="0"/>
              </a:rPr>
              <a:t> sang </a:t>
            </a:r>
            <a:r>
              <a:rPr lang="en-US" sz="3200" dirty="0" err="1">
                <a:solidFill>
                  <a:srgbClr val="FF0000"/>
                </a:solidFill>
                <a:latin typeface="Times New Roman" panose="02020603050405020304" pitchFamily="18" charset="0"/>
                <a:cs typeface="Times New Roman" panose="02020603050405020304" pitchFamily="18" charset="0"/>
              </a:rPr>
              <a:t>trái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hậu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vệ</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bóng</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11" name="TextBox 10">
            <a:hlinkClick r:id="rId5" action="ppaction://hlinksldjump"/>
          </p:cNvPr>
          <p:cNvSpPr txBox="1"/>
          <p:nvPr/>
        </p:nvSpPr>
        <p:spPr>
          <a:xfrm>
            <a:off x="3228687" y="892365"/>
            <a:ext cx="3124200" cy="1446550"/>
          </a:xfrm>
          <a:prstGeom prst="rect">
            <a:avLst/>
          </a:prstGeom>
          <a:noFill/>
        </p:spPr>
        <p:txBody>
          <a:bodyPr wrap="square" rtlCol="0">
            <a:spAutoFit/>
          </a:bodyPr>
          <a:lstStyle/>
          <a:p>
            <a:pPr algn="ctr"/>
            <a:r>
              <a:rPr lang="en-US" sz="4400" dirty="0" err="1">
                <a:solidFill>
                  <a:srgbClr val="002060"/>
                </a:solidFill>
                <a:latin typeface="Times New Roman" pitchFamily="18" charset="0"/>
                <a:cs typeface="Times New Roman" pitchFamily="18" charset="0"/>
              </a:rPr>
              <a:t>đổi</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hướng</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chuyển</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động</a:t>
            </a:r>
            <a:endParaRPr lang="en-US" sz="4400" dirty="0">
              <a:solidFill>
                <a:srgbClr val="002060"/>
              </a:solidFill>
              <a:latin typeface="Times New Roman" pitchFamily="18" charset="0"/>
              <a:cs typeface="Times New Roman" pitchFamily="18" charset="0"/>
            </a:endParaRPr>
          </a:p>
        </p:txBody>
      </p:sp>
      <p:pic>
        <p:nvPicPr>
          <p:cNvPr id="13"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3582" y="22448"/>
            <a:ext cx="1708019" cy="9681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8">
            <a:extLst>
              <a:ext uri="{28A0092B-C50C-407E-A947-70E740481C1C}">
                <a14:useLocalDpi xmlns:a14="http://schemas.microsoft.com/office/drawing/2010/main" val="0"/>
              </a:ext>
            </a:extLst>
          </a:blip>
          <a:stretch>
            <a:fillRect/>
          </a:stretch>
        </p:blipFill>
        <p:spPr>
          <a:xfrm>
            <a:off x="5914104" y="2545080"/>
            <a:ext cx="3325760" cy="4724400"/>
          </a:xfrm>
          <a:prstGeom prst="rect">
            <a:avLst/>
          </a:prstGeom>
        </p:spPr>
      </p:pic>
    </p:spTree>
    <p:extLst>
      <p:ext uri="{BB962C8B-B14F-4D97-AF65-F5344CB8AC3E}">
        <p14:creationId xmlns:p14="http://schemas.microsoft.com/office/powerpoint/2010/main" val="42143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4" y="2545080"/>
            <a:ext cx="9818114"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3489" y="-604905"/>
            <a:ext cx="3613657"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90600" y="4010250"/>
            <a:ext cx="4755750" cy="2246769"/>
          </a:xfrm>
          <a:prstGeom prst="rect">
            <a:avLst/>
          </a:prstGeom>
          <a:noFill/>
        </p:spPr>
        <p:txBody>
          <a:bodyPr wrap="square" rtlCol="0">
            <a:spAutoFit/>
          </a:bodyPr>
          <a:lstStyle/>
          <a:p>
            <a:r>
              <a:rPr lang="en-US" sz="3500" dirty="0" err="1">
                <a:solidFill>
                  <a:srgbClr val="7030A0"/>
                </a:solidFill>
                <a:latin typeface="Times New Roman" panose="02020603050405020304" pitchFamily="18" charset="0"/>
                <a:cs typeface="Times New Roman" panose="02020603050405020304" pitchFamily="18" charset="0"/>
              </a:rPr>
              <a:t>Câu</a:t>
            </a:r>
            <a:r>
              <a:rPr lang="en-US" sz="3500" dirty="0">
                <a:solidFill>
                  <a:srgbClr val="7030A0"/>
                </a:solidFill>
                <a:latin typeface="Times New Roman" panose="02020603050405020304" pitchFamily="18" charset="0"/>
                <a:cs typeface="Times New Roman" panose="02020603050405020304" pitchFamily="18" charset="0"/>
              </a:rPr>
              <a:t> 4: </a:t>
            </a:r>
            <a:r>
              <a:rPr lang="en-US" sz="3500" dirty="0" err="1">
                <a:solidFill>
                  <a:srgbClr val="7030A0"/>
                </a:solidFill>
                <a:latin typeface="Times New Roman" panose="02020603050405020304" pitchFamily="18" charset="0"/>
                <a:cs typeface="Times New Roman" panose="02020603050405020304" pitchFamily="18" charset="0"/>
              </a:rPr>
              <a:t>Bóng</a:t>
            </a:r>
            <a:r>
              <a:rPr lang="en-US" sz="3500" dirty="0">
                <a:solidFill>
                  <a:srgbClr val="7030A0"/>
                </a:solidFill>
                <a:latin typeface="Times New Roman" panose="02020603050405020304" pitchFamily="18" charset="0"/>
                <a:cs typeface="Times New Roman" panose="02020603050405020304" pitchFamily="18" charset="0"/>
              </a:rPr>
              <a:t> bay </a:t>
            </a:r>
            <a:r>
              <a:rPr lang="en-US" sz="3500" dirty="0" err="1">
                <a:solidFill>
                  <a:srgbClr val="7030A0"/>
                </a:solidFill>
                <a:latin typeface="Times New Roman" panose="02020603050405020304" pitchFamily="18" charset="0"/>
                <a:cs typeface="Times New Roman" panose="02020603050405020304" pitchFamily="18" charset="0"/>
              </a:rPr>
              <a:t>vào</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trước</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khung</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thành</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bị</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thủ</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môn</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bắt</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dính</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Lực</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của</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thủ</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môn</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làm</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bóng</a:t>
            </a:r>
            <a:r>
              <a:rPr lang="en-US" sz="3500" dirty="0">
                <a:solidFill>
                  <a:srgbClr val="7030A0"/>
                </a:solidFill>
                <a:latin typeface="Times New Roman" panose="02020603050405020304" pitchFamily="18" charset="0"/>
                <a:cs typeface="Times New Roman" panose="02020603050405020304" pitchFamily="18" charset="0"/>
              </a:rPr>
              <a:t>…</a:t>
            </a:r>
          </a:p>
        </p:txBody>
      </p:sp>
      <p:sp>
        <p:nvSpPr>
          <p:cNvPr id="11" name="TextBox 10">
            <a:hlinkClick r:id="rId5" action="ppaction://hlinksldjump"/>
          </p:cNvPr>
          <p:cNvSpPr txBox="1"/>
          <p:nvPr/>
        </p:nvSpPr>
        <p:spPr>
          <a:xfrm>
            <a:off x="3212086" y="964545"/>
            <a:ext cx="3124200" cy="769441"/>
          </a:xfrm>
          <a:prstGeom prst="rect">
            <a:avLst/>
          </a:prstGeom>
          <a:noFill/>
        </p:spPr>
        <p:txBody>
          <a:bodyPr wrap="square" rtlCol="0">
            <a:spAutoFit/>
          </a:bodyPr>
          <a:lstStyle/>
          <a:p>
            <a:pPr algn="ctr"/>
            <a:r>
              <a:rPr lang="en-US" sz="4400" dirty="0" err="1">
                <a:solidFill>
                  <a:srgbClr val="FF0000"/>
                </a:solidFill>
                <a:latin typeface="Times New Roman" panose="02020603050405020304" pitchFamily="18" charset="0"/>
                <a:cs typeface="Times New Roman" panose="02020603050405020304" pitchFamily="18" charset="0"/>
              </a:rPr>
              <a:t>dừng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lại</a:t>
            </a:r>
            <a:endParaRPr lang="en-US" sz="4400" dirty="0">
              <a:solidFill>
                <a:srgbClr val="FF0000"/>
              </a:solidFill>
              <a:latin typeface="Times New Roman" panose="02020603050405020304" pitchFamily="18" charset="0"/>
              <a:cs typeface="Times New Roman" panose="02020603050405020304" pitchFamily="18" charset="0"/>
            </a:endParaRPr>
          </a:p>
        </p:txBody>
      </p:sp>
      <p:pic>
        <p:nvPicPr>
          <p:cNvPr id="13"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3582" y="22448"/>
            <a:ext cx="1708019" cy="9681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a:blip r:embed="rId8">
            <a:extLst>
              <a:ext uri="{28A0092B-C50C-407E-A947-70E740481C1C}">
                <a14:useLocalDpi xmlns:a14="http://schemas.microsoft.com/office/drawing/2010/main" val="0"/>
              </a:ext>
            </a:extLst>
          </a:blip>
          <a:stretch>
            <a:fillRect/>
          </a:stretch>
        </p:blipFill>
        <p:spPr>
          <a:xfrm>
            <a:off x="5914104" y="2545080"/>
            <a:ext cx="3303638" cy="4632468"/>
          </a:xfrm>
          <a:prstGeom prst="rect">
            <a:avLst/>
          </a:prstGeom>
        </p:spPr>
      </p:pic>
    </p:spTree>
    <p:extLst>
      <p:ext uri="{BB962C8B-B14F-4D97-AF65-F5344CB8AC3E}">
        <p14:creationId xmlns:p14="http://schemas.microsoft.com/office/powerpoint/2010/main" val="191209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9144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4" y="2545080"/>
            <a:ext cx="9818114"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3489" y="-604905"/>
            <a:ext cx="3613657"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14400" y="4010250"/>
            <a:ext cx="4876800" cy="2246769"/>
          </a:xfrm>
          <a:prstGeom prst="rect">
            <a:avLst/>
          </a:prstGeom>
          <a:noFill/>
        </p:spPr>
        <p:txBody>
          <a:bodyPr wrap="square" rtlCol="0">
            <a:spAutoFit/>
          </a:bodyPr>
          <a:lstStyle/>
          <a:p>
            <a:r>
              <a:rPr lang="en-US" sz="3500" dirty="0" err="1">
                <a:solidFill>
                  <a:srgbClr val="002060"/>
                </a:solidFill>
                <a:latin typeface="Times New Roman" panose="02020603050405020304" pitchFamily="18" charset="0"/>
                <a:cs typeface="Times New Roman" panose="02020603050405020304" pitchFamily="18" charset="0"/>
              </a:rPr>
              <a:t>Câu</a:t>
            </a:r>
            <a:r>
              <a:rPr lang="en-US" sz="3500" dirty="0">
                <a:solidFill>
                  <a:srgbClr val="002060"/>
                </a:solidFill>
                <a:latin typeface="Times New Roman" panose="02020603050405020304" pitchFamily="18" charset="0"/>
                <a:cs typeface="Times New Roman" panose="02020603050405020304" pitchFamily="18" charset="0"/>
              </a:rPr>
              <a:t> 5: </a:t>
            </a:r>
            <a:r>
              <a:rPr lang="en-US" sz="3500" dirty="0" err="1">
                <a:solidFill>
                  <a:srgbClr val="002060"/>
                </a:solidFill>
                <a:latin typeface="Times New Roman" panose="02020603050405020304" pitchFamily="18" charset="0"/>
                <a:cs typeface="Times New Roman" panose="02020603050405020304" pitchFamily="18" charset="0"/>
              </a:rPr>
              <a:t>Bóng</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đang</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lăn</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trên</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sân</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thì</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một</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cầu</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thủ</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chạy</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theo</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đá</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nối</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Lực</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của</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cầu</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thủ</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này</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làm</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bóng</a:t>
            </a:r>
            <a:r>
              <a:rPr lang="en-US" sz="3500" dirty="0">
                <a:solidFill>
                  <a:srgbClr val="002060"/>
                </a:solidFill>
                <a:latin typeface="Times New Roman" panose="02020603050405020304" pitchFamily="18" charset="0"/>
                <a:cs typeface="Times New Roman" panose="02020603050405020304" pitchFamily="18" charset="0"/>
              </a:rPr>
              <a:t>…</a:t>
            </a:r>
          </a:p>
        </p:txBody>
      </p:sp>
      <p:sp>
        <p:nvSpPr>
          <p:cNvPr id="11" name="TextBox 10">
            <a:hlinkClick r:id="rId5" action="ppaction://hlinksldjump"/>
          </p:cNvPr>
          <p:cNvSpPr txBox="1"/>
          <p:nvPr/>
        </p:nvSpPr>
        <p:spPr>
          <a:xfrm>
            <a:off x="2590800" y="640080"/>
            <a:ext cx="4191000" cy="1446550"/>
          </a:xfrm>
          <a:prstGeom prst="rect">
            <a:avLst/>
          </a:prstGeom>
          <a:noFill/>
        </p:spPr>
        <p:txBody>
          <a:bodyPr wrap="square" rtlCol="0">
            <a:spAutoFit/>
          </a:bodyPr>
          <a:lstStyle/>
          <a:p>
            <a:pPr algn="ctr"/>
            <a:r>
              <a:rPr lang="en-US" sz="4400" dirty="0" err="1">
                <a:solidFill>
                  <a:srgbClr val="002060"/>
                </a:solidFill>
                <a:latin typeface="Times New Roman" pitchFamily="18" charset="0"/>
                <a:cs typeface="Times New Roman" pitchFamily="18" charset="0"/>
              </a:rPr>
              <a:t>Chuyển</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động</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nhanh</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dần</a:t>
            </a:r>
            <a:endParaRPr lang="en-US" sz="4400" dirty="0">
              <a:solidFill>
                <a:srgbClr val="002060"/>
              </a:solidFill>
              <a:latin typeface="Times New Roman" pitchFamily="18" charset="0"/>
              <a:cs typeface="Times New Roman" pitchFamily="18" charset="0"/>
            </a:endParaRPr>
          </a:p>
        </p:txBody>
      </p:sp>
      <p:pic>
        <p:nvPicPr>
          <p:cNvPr id="13"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3582" y="22448"/>
            <a:ext cx="1708019" cy="9681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8">
            <a:extLst>
              <a:ext uri="{28A0092B-C50C-407E-A947-70E740481C1C}">
                <a14:useLocalDpi xmlns:a14="http://schemas.microsoft.com/office/drawing/2010/main" val="0"/>
              </a:ext>
            </a:extLst>
          </a:blip>
          <a:stretch>
            <a:fillRect/>
          </a:stretch>
        </p:blipFill>
        <p:spPr>
          <a:xfrm>
            <a:off x="5884606" y="2545080"/>
            <a:ext cx="3355259" cy="4699494"/>
          </a:xfrm>
          <a:prstGeom prst="rect">
            <a:avLst/>
          </a:prstGeom>
        </p:spPr>
      </p:pic>
    </p:spTree>
    <p:extLst>
      <p:ext uri="{BB962C8B-B14F-4D97-AF65-F5344CB8AC3E}">
        <p14:creationId xmlns:p14="http://schemas.microsoft.com/office/powerpoint/2010/main" val="32457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J035_350A -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28600" y="4953000"/>
            <a:ext cx="8731045" cy="1239753"/>
          </a:xfrm>
        </p:spPr>
        <p:txBody>
          <a:bodyPr>
            <a:noAutofit/>
          </a:bodyPr>
          <a:lstStyle/>
          <a:p>
            <a:pPr algn="just"/>
            <a:r>
              <a:rPr lang="en-US" sz="3600" dirty="0" err="1">
                <a:solidFill>
                  <a:schemeClr val="tx1"/>
                </a:solidFill>
                <a:latin typeface="Times New Roman" panose="02020603050405020304" pitchFamily="18" charset="0"/>
                <a:cs typeface="Times New Roman" panose="02020603050405020304" pitchFamily="18" charset="0"/>
              </a:rPr>
              <a:t>Tuy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chưa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học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lực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nhưng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chắc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em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ít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lần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nghe</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nói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tới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lực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Em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thể</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định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được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lực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trong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hình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trên</a:t>
            </a:r>
            <a:r>
              <a:rPr lang="en-US" sz="3600" dirty="0">
                <a:solidFill>
                  <a:schemeClr val="tx1"/>
                </a:solidFill>
                <a:latin typeface="Times New Roman" panose="02020603050405020304" pitchFamily="18" charset="0"/>
                <a:cs typeface="Times New Roman" panose="02020603050405020304" pitchFamily="18" charset="0"/>
              </a:rPr>
              <a:t>?</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72846" y="85352"/>
            <a:ext cx="8723670" cy="4719483"/>
          </a:xfrm>
          <a:prstGeom prst="rect">
            <a:avLst/>
          </a:prstGeom>
        </p:spPr>
      </p:pic>
    </p:spTree>
    <p:extLst>
      <p:ext uri="{BB962C8B-B14F-4D97-AF65-F5344CB8AC3E}">
        <p14:creationId xmlns:p14="http://schemas.microsoft.com/office/powerpoint/2010/main" val="132834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1" descr="Nền phối màu - Website của Thân Thị Hoàng O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 y="-127015"/>
            <a:ext cx="9148737"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a:xfrm>
            <a:off x="228600" y="0"/>
            <a:ext cx="8686799" cy="11307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hướng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chuyển</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động</a:t>
            </a:r>
            <a:r>
              <a:rPr lang="vi-VN" sz="4000" dirty="0" smtClean="0">
                <a:latin typeface="Times New Roman" panose="02020603050405020304" pitchFamily="18" charset="0"/>
                <a:cs typeface="Times New Roman" panose="02020603050405020304" pitchFamily="18" charset="0"/>
              </a:rPr>
              <a:t> của vật</a:t>
            </a:r>
            <a:endParaRPr lang="en-US" sz="4000" dirty="0">
              <a:latin typeface="Times New Roman" panose="02020603050405020304" pitchFamily="18" charset="0"/>
              <a:cs typeface="Times New Roman" panose="02020603050405020304" pitchFamily="18" charset="0"/>
            </a:endParaRPr>
          </a:p>
        </p:txBody>
      </p:sp>
      <p:grpSp>
        <p:nvGrpSpPr>
          <p:cNvPr id="17" name="shape1">
            <a:extLst>
              <a:ext uri="{FF2B5EF4-FFF2-40B4-BE49-F238E27FC236}">
                <a16:creationId xmlns="" xmlns:a16="http://schemas.microsoft.com/office/drawing/2014/main" id="{5C2EF291-A91A-446E-AF53-56B77F3099C8}"/>
              </a:ext>
            </a:extLst>
          </p:cNvPr>
          <p:cNvGrpSpPr/>
          <p:nvPr/>
        </p:nvGrpSpPr>
        <p:grpSpPr>
          <a:xfrm rot="19999716">
            <a:off x="1515577" y="1571625"/>
            <a:ext cx="5808044" cy="5752982"/>
            <a:chOff x="7759065" y="1559433"/>
            <a:chExt cx="2743200" cy="2322300"/>
          </a:xfrm>
          <a:effectLst>
            <a:outerShdw blurRad="165100" dist="38100" algn="l" rotWithShape="0">
              <a:prstClr val="black">
                <a:alpha val="40000"/>
              </a:prstClr>
            </a:outerShdw>
          </a:effectLst>
        </p:grpSpPr>
        <p:sp>
          <p:nvSpPr>
            <p:cNvPr id="18" name="椭圆形标注 22">
              <a:extLst>
                <a:ext uri="{FF2B5EF4-FFF2-40B4-BE49-F238E27FC236}">
                  <a16:creationId xmlns="" xmlns:a16="http://schemas.microsoft.com/office/drawing/2014/main" id="{A70DB504-6E1B-49A4-84D9-DBB30BA4F8A1}"/>
                </a:ext>
              </a:extLst>
            </p:cNvPr>
            <p:cNvSpPr/>
            <p:nvPr/>
          </p:nvSpPr>
          <p:spPr>
            <a:xfrm>
              <a:off x="7830694" y="1609184"/>
              <a:ext cx="2386633" cy="2272549"/>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 fmla="*/ 2110962 w 2499727"/>
                <a:gd name="connsiteY0" fmla="*/ 2329725 h 2329725"/>
                <a:gd name="connsiteX1" fmla="*/ 1471686 w 2499727"/>
                <a:gd name="connsiteY1" fmla="*/ 1839198 h 2329725"/>
                <a:gd name="connsiteX2" fmla="*/ 225467 w 2499727"/>
                <a:gd name="connsiteY2" fmla="*/ 1494928 h 2329725"/>
                <a:gd name="connsiteX3" fmla="*/ 554778 w 2499727"/>
                <a:gd name="connsiteY3" fmla="*/ 114690 h 2329725"/>
                <a:gd name="connsiteX4" fmla="*/ 1962409 w 2499727"/>
                <a:gd name="connsiteY4" fmla="*/ 220094 h 2329725"/>
                <a:gd name="connsiteX5" fmla="*/ 1944100 w 2499727"/>
                <a:gd name="connsiteY5" fmla="*/ 1688186 h 2329725"/>
                <a:gd name="connsiteX6" fmla="*/ 2110962 w 2499727"/>
                <a:gd name="connsiteY6" fmla="*/ 2329725 h 2329725"/>
                <a:gd name="connsiteX0" fmla="*/ 2004282 w 2499727"/>
                <a:gd name="connsiteY0" fmla="*/ 2245905 h 2245905"/>
                <a:gd name="connsiteX1" fmla="*/ 1471686 w 2499727"/>
                <a:gd name="connsiteY1" fmla="*/ 1839198 h 2245905"/>
                <a:gd name="connsiteX2" fmla="*/ 225467 w 2499727"/>
                <a:gd name="connsiteY2" fmla="*/ 1494928 h 2245905"/>
                <a:gd name="connsiteX3" fmla="*/ 554778 w 2499727"/>
                <a:gd name="connsiteY3" fmla="*/ 114690 h 2245905"/>
                <a:gd name="connsiteX4" fmla="*/ 1962409 w 2499727"/>
                <a:gd name="connsiteY4" fmla="*/ 220094 h 2245905"/>
                <a:gd name="connsiteX5" fmla="*/ 1944100 w 2499727"/>
                <a:gd name="connsiteY5" fmla="*/ 1688186 h 2245905"/>
                <a:gd name="connsiteX6" fmla="*/ 2004282 w 2499727"/>
                <a:gd name="connsiteY6" fmla="*/ 2245905 h 2245905"/>
                <a:gd name="connsiteX0" fmla="*/ 2004282 w 2499727"/>
                <a:gd name="connsiteY0" fmla="*/ 2245905 h 2248035"/>
                <a:gd name="connsiteX1" fmla="*/ 1471686 w 2499727"/>
                <a:gd name="connsiteY1" fmla="*/ 1839198 h 2248035"/>
                <a:gd name="connsiteX2" fmla="*/ 225467 w 2499727"/>
                <a:gd name="connsiteY2" fmla="*/ 1494928 h 2248035"/>
                <a:gd name="connsiteX3" fmla="*/ 554778 w 2499727"/>
                <a:gd name="connsiteY3" fmla="*/ 114690 h 2248035"/>
                <a:gd name="connsiteX4" fmla="*/ 1962409 w 2499727"/>
                <a:gd name="connsiteY4" fmla="*/ 220094 h 2248035"/>
                <a:gd name="connsiteX5" fmla="*/ 1944100 w 2499727"/>
                <a:gd name="connsiteY5" fmla="*/ 1688186 h 2248035"/>
                <a:gd name="connsiteX6" fmla="*/ 2004282 w 2499727"/>
                <a:gd name="connsiteY6" fmla="*/ 2245905 h 2248035"/>
                <a:gd name="connsiteX0" fmla="*/ 2004282 w 2261319"/>
                <a:gd name="connsiteY0" fmla="*/ 2245905 h 2248035"/>
                <a:gd name="connsiteX1" fmla="*/ 1471686 w 2261319"/>
                <a:gd name="connsiteY1" fmla="*/ 1839198 h 2248035"/>
                <a:gd name="connsiteX2" fmla="*/ 225467 w 2261319"/>
                <a:gd name="connsiteY2" fmla="*/ 1494928 h 2248035"/>
                <a:gd name="connsiteX3" fmla="*/ 554778 w 2261319"/>
                <a:gd name="connsiteY3" fmla="*/ 114690 h 2248035"/>
                <a:gd name="connsiteX4" fmla="*/ 1962409 w 2261319"/>
                <a:gd name="connsiteY4" fmla="*/ 220094 h 2248035"/>
                <a:gd name="connsiteX5" fmla="*/ 1944100 w 2261319"/>
                <a:gd name="connsiteY5" fmla="*/ 1688186 h 2248035"/>
                <a:gd name="connsiteX6" fmla="*/ 2004282 w 2261319"/>
                <a:gd name="connsiteY6" fmla="*/ 2245905 h 2248035"/>
                <a:gd name="connsiteX0" fmla="*/ 2004282 w 2238535"/>
                <a:gd name="connsiteY0" fmla="*/ 2245905 h 2248375"/>
                <a:gd name="connsiteX1" fmla="*/ 1471686 w 2238535"/>
                <a:gd name="connsiteY1" fmla="*/ 1839198 h 2248375"/>
                <a:gd name="connsiteX2" fmla="*/ 225467 w 2238535"/>
                <a:gd name="connsiteY2" fmla="*/ 1494928 h 2248375"/>
                <a:gd name="connsiteX3" fmla="*/ 554778 w 2238535"/>
                <a:gd name="connsiteY3" fmla="*/ 114690 h 2248375"/>
                <a:gd name="connsiteX4" fmla="*/ 1962409 w 2238535"/>
                <a:gd name="connsiteY4" fmla="*/ 220094 h 2248375"/>
                <a:gd name="connsiteX5" fmla="*/ 1944100 w 2238535"/>
                <a:gd name="connsiteY5" fmla="*/ 1688186 h 2248375"/>
                <a:gd name="connsiteX6" fmla="*/ 2004282 w 2238535"/>
                <a:gd name="connsiteY6" fmla="*/ 2245905 h 2248375"/>
                <a:gd name="connsiteX0" fmla="*/ 2004282 w 2238535"/>
                <a:gd name="connsiteY0" fmla="*/ 2245905 h 2270257"/>
                <a:gd name="connsiteX1" fmla="*/ 1471686 w 2238535"/>
                <a:gd name="connsiteY1" fmla="*/ 1839198 h 2270257"/>
                <a:gd name="connsiteX2" fmla="*/ 225467 w 2238535"/>
                <a:gd name="connsiteY2" fmla="*/ 1494928 h 2270257"/>
                <a:gd name="connsiteX3" fmla="*/ 554778 w 2238535"/>
                <a:gd name="connsiteY3" fmla="*/ 114690 h 2270257"/>
                <a:gd name="connsiteX4" fmla="*/ 1962409 w 2238535"/>
                <a:gd name="connsiteY4" fmla="*/ 220094 h 2270257"/>
                <a:gd name="connsiteX5" fmla="*/ 1944100 w 2238535"/>
                <a:gd name="connsiteY5" fmla="*/ 1688186 h 2270257"/>
                <a:gd name="connsiteX6" fmla="*/ 2143494 w 2238535"/>
                <a:gd name="connsiteY6" fmla="*/ 2166055 h 2270257"/>
                <a:gd name="connsiteX7" fmla="*/ 2004282 w 2238535"/>
                <a:gd name="connsiteY7" fmla="*/ 2245905 h 2270257"/>
                <a:gd name="connsiteX0" fmla="*/ 2004282 w 2273327"/>
                <a:gd name="connsiteY0" fmla="*/ 2245905 h 2288071"/>
                <a:gd name="connsiteX1" fmla="*/ 1471686 w 2273327"/>
                <a:gd name="connsiteY1" fmla="*/ 1839198 h 2288071"/>
                <a:gd name="connsiteX2" fmla="*/ 225467 w 2273327"/>
                <a:gd name="connsiteY2" fmla="*/ 1494928 h 2288071"/>
                <a:gd name="connsiteX3" fmla="*/ 554778 w 2273327"/>
                <a:gd name="connsiteY3" fmla="*/ 114690 h 2288071"/>
                <a:gd name="connsiteX4" fmla="*/ 1962409 w 2273327"/>
                <a:gd name="connsiteY4" fmla="*/ 220094 h 2288071"/>
                <a:gd name="connsiteX5" fmla="*/ 1944100 w 2273327"/>
                <a:gd name="connsiteY5" fmla="*/ 1688186 h 2288071"/>
                <a:gd name="connsiteX6" fmla="*/ 2135874 w 2273327"/>
                <a:gd name="connsiteY6" fmla="*/ 2219395 h 2288071"/>
                <a:gd name="connsiteX7" fmla="*/ 2004282 w 2273327"/>
                <a:gd name="connsiteY7" fmla="*/ 2245905 h 2288071"/>
                <a:gd name="connsiteX0" fmla="*/ 2004282 w 2273327"/>
                <a:gd name="connsiteY0" fmla="*/ 2245905 h 2269059"/>
                <a:gd name="connsiteX1" fmla="*/ 1471686 w 2273327"/>
                <a:gd name="connsiteY1" fmla="*/ 1839198 h 2269059"/>
                <a:gd name="connsiteX2" fmla="*/ 225467 w 2273327"/>
                <a:gd name="connsiteY2" fmla="*/ 1494928 h 2269059"/>
                <a:gd name="connsiteX3" fmla="*/ 554778 w 2273327"/>
                <a:gd name="connsiteY3" fmla="*/ 114690 h 2269059"/>
                <a:gd name="connsiteX4" fmla="*/ 1962409 w 2273327"/>
                <a:gd name="connsiteY4" fmla="*/ 220094 h 2269059"/>
                <a:gd name="connsiteX5" fmla="*/ 1944100 w 2273327"/>
                <a:gd name="connsiteY5" fmla="*/ 1688186 h 2269059"/>
                <a:gd name="connsiteX6" fmla="*/ 2135874 w 2273327"/>
                <a:gd name="connsiteY6" fmla="*/ 2219395 h 2269059"/>
                <a:gd name="connsiteX7" fmla="*/ 2004282 w 2273327"/>
                <a:gd name="connsiteY7" fmla="*/ 2245905 h 2269059"/>
                <a:gd name="connsiteX0" fmla="*/ 2004282 w 2273327"/>
                <a:gd name="connsiteY0" fmla="*/ 2245905 h 2269059"/>
                <a:gd name="connsiteX1" fmla="*/ 1471686 w 2273327"/>
                <a:gd name="connsiteY1" fmla="*/ 1839198 h 2269059"/>
                <a:gd name="connsiteX2" fmla="*/ 225467 w 2273327"/>
                <a:gd name="connsiteY2" fmla="*/ 1494928 h 2269059"/>
                <a:gd name="connsiteX3" fmla="*/ 554778 w 2273327"/>
                <a:gd name="connsiteY3" fmla="*/ 114690 h 2269059"/>
                <a:gd name="connsiteX4" fmla="*/ 1962409 w 2273327"/>
                <a:gd name="connsiteY4" fmla="*/ 220094 h 2269059"/>
                <a:gd name="connsiteX5" fmla="*/ 1944100 w 2273327"/>
                <a:gd name="connsiteY5" fmla="*/ 1688186 h 2269059"/>
                <a:gd name="connsiteX6" fmla="*/ 2135874 w 2273327"/>
                <a:gd name="connsiteY6" fmla="*/ 2219395 h 2269059"/>
                <a:gd name="connsiteX7" fmla="*/ 2004282 w 2273327"/>
                <a:gd name="connsiteY7" fmla="*/ 2245905 h 2269059"/>
                <a:gd name="connsiteX0" fmla="*/ 2004282 w 2273327"/>
                <a:gd name="connsiteY0" fmla="*/ 2245905 h 2245911"/>
                <a:gd name="connsiteX1" fmla="*/ 1471686 w 2273327"/>
                <a:gd name="connsiteY1" fmla="*/ 1839198 h 2245911"/>
                <a:gd name="connsiteX2" fmla="*/ 225467 w 2273327"/>
                <a:gd name="connsiteY2" fmla="*/ 1494928 h 2245911"/>
                <a:gd name="connsiteX3" fmla="*/ 554778 w 2273327"/>
                <a:gd name="connsiteY3" fmla="*/ 114690 h 2245911"/>
                <a:gd name="connsiteX4" fmla="*/ 1962409 w 2273327"/>
                <a:gd name="connsiteY4" fmla="*/ 220094 h 2245911"/>
                <a:gd name="connsiteX5" fmla="*/ 1944100 w 2273327"/>
                <a:gd name="connsiteY5" fmla="*/ 1688186 h 2245911"/>
                <a:gd name="connsiteX6" fmla="*/ 2135874 w 2273327"/>
                <a:gd name="connsiteY6" fmla="*/ 2219395 h 2245911"/>
                <a:gd name="connsiteX7" fmla="*/ 2004282 w 2273327"/>
                <a:gd name="connsiteY7" fmla="*/ 2245905 h 2245911"/>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118974 w 2387242"/>
                <a:gd name="connsiteY0" fmla="*/ 2242567 h 2244632"/>
                <a:gd name="connsiteX1" fmla="*/ 1586378 w 2387242"/>
                <a:gd name="connsiteY1" fmla="*/ 1835860 h 2244632"/>
                <a:gd name="connsiteX2" fmla="*/ 202999 w 2387242"/>
                <a:gd name="connsiteY2" fmla="*/ 1445870 h 2244632"/>
                <a:gd name="connsiteX3" fmla="*/ 669470 w 2387242"/>
                <a:gd name="connsiteY3" fmla="*/ 111352 h 2244632"/>
                <a:gd name="connsiteX4" fmla="*/ 2077101 w 2387242"/>
                <a:gd name="connsiteY4" fmla="*/ 216756 h 2244632"/>
                <a:gd name="connsiteX5" fmla="*/ 2058792 w 2387242"/>
                <a:gd name="connsiteY5" fmla="*/ 1684848 h 2244632"/>
                <a:gd name="connsiteX6" fmla="*/ 2272791 w 2387242"/>
                <a:gd name="connsiteY6" fmla="*/ 2244632 h 2244632"/>
                <a:gd name="connsiteX7" fmla="*/ 2118974 w 2387242"/>
                <a:gd name="connsiteY7" fmla="*/ 2242567 h 2244632"/>
                <a:gd name="connsiteX0" fmla="*/ 2143402 w 2387242"/>
                <a:gd name="connsiteY0" fmla="*/ 2266995 h 2267002"/>
                <a:gd name="connsiteX1" fmla="*/ 1586378 w 2387242"/>
                <a:gd name="connsiteY1" fmla="*/ 1835860 h 2267002"/>
                <a:gd name="connsiteX2" fmla="*/ 202999 w 2387242"/>
                <a:gd name="connsiteY2" fmla="*/ 1445870 h 2267002"/>
                <a:gd name="connsiteX3" fmla="*/ 669470 w 2387242"/>
                <a:gd name="connsiteY3" fmla="*/ 111352 h 2267002"/>
                <a:gd name="connsiteX4" fmla="*/ 2077101 w 2387242"/>
                <a:gd name="connsiteY4" fmla="*/ 216756 h 2267002"/>
                <a:gd name="connsiteX5" fmla="*/ 2058792 w 2387242"/>
                <a:gd name="connsiteY5" fmla="*/ 1684848 h 2267002"/>
                <a:gd name="connsiteX6" fmla="*/ 2272791 w 2387242"/>
                <a:gd name="connsiteY6" fmla="*/ 2244632 h 2267002"/>
                <a:gd name="connsiteX7" fmla="*/ 2143402 w 2387242"/>
                <a:gd name="connsiteY7" fmla="*/ 2266995 h 2267002"/>
                <a:gd name="connsiteX0" fmla="*/ 2143402 w 2386633"/>
                <a:gd name="connsiteY0" fmla="*/ 2266995 h 2272549"/>
                <a:gd name="connsiteX1" fmla="*/ 1586378 w 2386633"/>
                <a:gd name="connsiteY1" fmla="*/ 1835860 h 2272549"/>
                <a:gd name="connsiteX2" fmla="*/ 202999 w 2386633"/>
                <a:gd name="connsiteY2" fmla="*/ 1445870 h 2272549"/>
                <a:gd name="connsiteX3" fmla="*/ 669470 w 2386633"/>
                <a:gd name="connsiteY3" fmla="*/ 111352 h 2272549"/>
                <a:gd name="connsiteX4" fmla="*/ 2077101 w 2386633"/>
                <a:gd name="connsiteY4" fmla="*/ 216756 h 2272549"/>
                <a:gd name="connsiteX5" fmla="*/ 2058792 w 2386633"/>
                <a:gd name="connsiteY5" fmla="*/ 1684848 h 2272549"/>
                <a:gd name="connsiteX6" fmla="*/ 2290239 w 2386633"/>
                <a:gd name="connsiteY6" fmla="*/ 2272549 h 2272549"/>
                <a:gd name="connsiteX7" fmla="*/ 2143402 w 2386633"/>
                <a:gd name="connsiteY7" fmla="*/ 2266995 h 227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6633" h="2272549">
                  <a:moveTo>
                    <a:pt x="2143402" y="2266995"/>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3269" y="1342216"/>
                    <a:pt x="2058792" y="1684848"/>
                  </a:cubicBezTo>
                  <a:cubicBezTo>
                    <a:pt x="2094315" y="2027480"/>
                    <a:pt x="2242109" y="2182771"/>
                    <a:pt x="2290239" y="2272549"/>
                  </a:cubicBezTo>
                  <a:cubicBezTo>
                    <a:pt x="2214544" y="2270252"/>
                    <a:pt x="2214095" y="2267496"/>
                    <a:pt x="2143402" y="2266995"/>
                  </a:cubicBezTo>
                  <a:close/>
                </a:path>
              </a:pathLst>
            </a:custGeom>
            <a:solidFill>
              <a:srgbClr val="F17475">
                <a:lumMod val="75000"/>
              </a:srgbClr>
            </a:solidFill>
            <a:ln w="25400" cap="flat" cmpd="sng" algn="ctr">
              <a:noFill/>
              <a:prstDash val="solid"/>
            </a:ln>
            <a:effectLst/>
            <a:scene3d>
              <a:camera prst="orthographicFront"/>
              <a:lightRig rig="threePt" dir="t"/>
            </a:scene3d>
            <a:sp3d extrusionH="254000"/>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Segoe UI"/>
                <a:ea typeface="宋体" panose="02010600030101010101" pitchFamily="2" charset="-122"/>
                <a:cs typeface="+mn-cs"/>
              </a:endParaRPr>
            </a:p>
          </p:txBody>
        </p:sp>
        <p:sp>
          <p:nvSpPr>
            <p:cNvPr id="19" name="椭圆形标注 10">
              <a:extLst>
                <a:ext uri="{FF2B5EF4-FFF2-40B4-BE49-F238E27FC236}">
                  <a16:creationId xmlns="" xmlns:a16="http://schemas.microsoft.com/office/drawing/2014/main" id="{DBA7DA98-7141-423E-98E8-C7BAF6B298E8}"/>
                </a:ext>
              </a:extLst>
            </p:cNvPr>
            <p:cNvSpPr/>
            <p:nvPr/>
          </p:nvSpPr>
          <p:spPr>
            <a:xfrm>
              <a:off x="7759065" y="1559433"/>
              <a:ext cx="2743200" cy="1837944"/>
            </a:xfrm>
            <a:prstGeom prst="wedgeEllipseCallout">
              <a:avLst>
                <a:gd name="adj1" fmla="val 35828"/>
                <a:gd name="adj2" fmla="val 75095"/>
              </a:avLst>
            </a:prstGeom>
            <a:solidFill>
              <a:srgbClr val="F17475"/>
            </a:solidFill>
            <a:ln w="25400" cap="flat" cmpd="sng" algn="ctr">
              <a:solidFill>
                <a:srgbClr val="FFFFFF"/>
              </a:solidFill>
              <a:prstDash val="solid"/>
            </a:ln>
            <a:effectLst/>
            <a:scene3d>
              <a:camera prst="orthographicFront"/>
              <a:lightRig rig="threePt" dir="t"/>
            </a:scene3d>
            <a:sp3d extrusionH="254000"/>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Segoe UI"/>
                <a:ea typeface="宋体" panose="02010600030101010101" pitchFamily="2" charset="-122"/>
                <a:cs typeface="+mn-cs"/>
              </a:endParaRPr>
            </a:p>
          </p:txBody>
        </p:sp>
      </p:grpSp>
      <p:sp>
        <p:nvSpPr>
          <p:cNvPr id="20" name="TextBox 19">
            <a:extLst>
              <a:ext uri="{FF2B5EF4-FFF2-40B4-BE49-F238E27FC236}">
                <a16:creationId xmlns="" xmlns:a16="http://schemas.microsoft.com/office/drawing/2014/main" id="{1865634B-45F0-4E4E-AB1C-BEE75A152CA9}"/>
              </a:ext>
            </a:extLst>
          </p:cNvPr>
          <p:cNvSpPr txBox="1"/>
          <p:nvPr/>
        </p:nvSpPr>
        <p:spPr>
          <a:xfrm>
            <a:off x="2035673" y="2880959"/>
            <a:ext cx="4419600" cy="2062103"/>
          </a:xfrm>
          <a:prstGeom prst="rect">
            <a:avLst/>
          </a:prstGeom>
          <a:noFill/>
        </p:spPr>
        <p:txBody>
          <a:bodyPr wrap="square">
            <a:spAutoFit/>
          </a:bodyPr>
          <a:lstStyle/>
          <a:p>
            <a:r>
              <a:rPr lang="vi-VN" sz="3200" b="1" dirty="0" smtClean="0">
                <a:latin typeface="+mj-lt"/>
              </a:rPr>
              <a:t>Nếu không còn lực tác dụng lên vật  nữa thì vật đang chuyển động sẽ như thế nào?</a:t>
            </a:r>
            <a:endParaRPr lang="en-US" sz="3200" dirty="0">
              <a:latin typeface="+mj-lt"/>
              <a:cs typeface="Times New Roman" pitchFamily="18" charset="0"/>
            </a:endParaRPr>
          </a:p>
        </p:txBody>
      </p:sp>
    </p:spTree>
    <p:extLst>
      <p:ext uri="{BB962C8B-B14F-4D97-AF65-F5344CB8AC3E}">
        <p14:creationId xmlns:p14="http://schemas.microsoft.com/office/powerpoint/2010/main" val="335192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6" presetClass="emph" presetSubtype="0" accel="50000" fill="hold" nodeType="withEffect">
                                  <p:stCondLst>
                                    <p:cond delay="0"/>
                                  </p:stCondLst>
                                  <p:childTnLst>
                                    <p:animScale>
                                      <p:cBhvr>
                                        <p:cTn id="14" dur="1500" fill="hold"/>
                                        <p:tgtEl>
                                          <p:spTgt spid="17"/>
                                        </p:tgtEl>
                                      </p:cBhvr>
                                      <p:by x="150000" y="150000"/>
                                      <p:from x="65854" y="65854"/>
                                      <p:to x="100000" y="100000"/>
                                    </p:animScale>
                                  </p:childTnLst>
                                </p:cTn>
                              </p:par>
                              <p:par>
                                <p:cTn id="15" presetID="10" presetClass="entr" presetSubtype="0" fill="hold" grpId="0" nodeType="withEffect">
                                  <p:stCondLst>
                                    <p:cond delay="4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2248297" y="2018903"/>
            <a:ext cx="4038600" cy="794"/>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0" y="0"/>
            <a:ext cx="41910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vi-VN" sz="3600" dirty="0" smtClean="0">
                <a:latin typeface="Times New Roman" panose="02020603050405020304" pitchFamily="18" charset="0"/>
                <a:cs typeface="Times New Roman" panose="02020603050405020304" pitchFamily="18" charset="0"/>
              </a:rPr>
              <a:t>Khi có lực </a:t>
            </a:r>
            <a:endParaRPr lang="en-US" sz="3600"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4572000" y="0"/>
            <a:ext cx="41910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vi-VN" sz="3600" dirty="0" smtClean="0">
                <a:latin typeface="Times New Roman" panose="02020603050405020304" pitchFamily="18" charset="0"/>
                <a:cs typeface="Times New Roman" panose="02020603050405020304" pitchFamily="18" charset="0"/>
              </a:rPr>
              <a:t>Khi không có lực </a:t>
            </a:r>
            <a:endParaRPr lang="en-US" sz="3600" dirty="0">
              <a:latin typeface="Times New Roman" panose="02020603050405020304" pitchFamily="18" charset="0"/>
              <a:cs typeface="Times New Roman" panose="02020603050405020304" pitchFamily="18" charset="0"/>
            </a:endParaRPr>
          </a:p>
        </p:txBody>
      </p:sp>
      <p:sp>
        <p:nvSpPr>
          <p:cNvPr id="11" name="Content Placeholder 2"/>
          <p:cNvSpPr txBox="1">
            <a:spLocks/>
          </p:cNvSpPr>
          <p:nvPr/>
        </p:nvSpPr>
        <p:spPr>
          <a:xfrm>
            <a:off x="0" y="533400"/>
            <a:ext cx="41910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dirty="0" smtClean="0">
                <a:latin typeface="Times New Roman" panose="02020603050405020304" pitchFamily="18" charset="0"/>
                <a:cs typeface="Times New Roman" panose="02020603050405020304" pitchFamily="18" charset="0"/>
              </a:rPr>
              <a:t>Vật có thể chuyển động nhanh dần  </a:t>
            </a:r>
            <a:endParaRPr lang="en-US" sz="3600" dirty="0">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a:xfrm>
            <a:off x="4343400" y="685800"/>
            <a:ext cx="43434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dirty="0" smtClean="0">
                <a:latin typeface="Times New Roman" panose="02020603050405020304" pitchFamily="18" charset="0"/>
                <a:cs typeface="Times New Roman" panose="02020603050405020304" pitchFamily="18" charset="0"/>
              </a:rPr>
              <a:t>Vật không thể chuyển động nhanh dần  </a:t>
            </a:r>
            <a:endParaRPr lang="en-US" sz="3600" dirty="0">
              <a:latin typeface="Times New Roman" panose="02020603050405020304" pitchFamily="18" charset="0"/>
              <a:cs typeface="Times New Roman" panose="02020603050405020304" pitchFamily="18" charset="0"/>
            </a:endParaRPr>
          </a:p>
        </p:txBody>
      </p:sp>
      <p:sp>
        <p:nvSpPr>
          <p:cNvPr id="13" name="Content Placeholder 2"/>
          <p:cNvSpPr txBox="1">
            <a:spLocks/>
          </p:cNvSpPr>
          <p:nvPr/>
        </p:nvSpPr>
        <p:spPr>
          <a:xfrm>
            <a:off x="3657600" y="762000"/>
            <a:ext cx="762000" cy="381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dirty="0" smtClean="0">
                <a:latin typeface="Times New Roman" panose="02020603050405020304" pitchFamily="18" charset="0"/>
                <a:cs typeface="Times New Roman" panose="02020603050405020304" pitchFamily="18" charset="0"/>
                <a:sym typeface="Symbol"/>
              </a:rPr>
              <a:t></a:t>
            </a:r>
            <a:r>
              <a:rPr lang="vi-VN"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4" name="Content Placeholder 2"/>
          <p:cNvSpPr txBox="1">
            <a:spLocks/>
          </p:cNvSpPr>
          <p:nvPr/>
        </p:nvSpPr>
        <p:spPr>
          <a:xfrm>
            <a:off x="0" y="1828800"/>
            <a:ext cx="41910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dirty="0" smtClean="0">
                <a:solidFill>
                  <a:srgbClr val="FF0000"/>
                </a:solidFill>
                <a:latin typeface="Times New Roman" panose="02020603050405020304" pitchFamily="18" charset="0"/>
                <a:cs typeface="Times New Roman" panose="02020603050405020304" pitchFamily="18" charset="0"/>
              </a:rPr>
              <a:t>Vật có thể chuyển động chậm dần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5" name="Content Placeholder 2"/>
          <p:cNvSpPr txBox="1">
            <a:spLocks/>
          </p:cNvSpPr>
          <p:nvPr/>
        </p:nvSpPr>
        <p:spPr>
          <a:xfrm>
            <a:off x="3733800" y="2133600"/>
            <a:ext cx="762000" cy="381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dirty="0" smtClean="0">
                <a:latin typeface="Times New Roman" panose="02020603050405020304" pitchFamily="18" charset="0"/>
                <a:cs typeface="Times New Roman" panose="02020603050405020304" pitchFamily="18" charset="0"/>
                <a:sym typeface="Symbol"/>
              </a:rPr>
              <a:t></a:t>
            </a:r>
            <a:r>
              <a:rPr lang="vi-VN"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6" name="Content Placeholder 2"/>
          <p:cNvSpPr txBox="1">
            <a:spLocks/>
          </p:cNvSpPr>
          <p:nvPr/>
        </p:nvSpPr>
        <p:spPr>
          <a:xfrm>
            <a:off x="4419600" y="1905000"/>
            <a:ext cx="43434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dirty="0" smtClean="0">
                <a:solidFill>
                  <a:srgbClr val="FF0000"/>
                </a:solidFill>
                <a:latin typeface="Times New Roman" panose="02020603050405020304" pitchFamily="18" charset="0"/>
                <a:cs typeface="Times New Roman" panose="02020603050405020304" pitchFamily="18" charset="0"/>
              </a:rPr>
              <a:t>Vật không thể chuyển động chậm dần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7" name="Content Placeholder 2"/>
          <p:cNvSpPr txBox="1">
            <a:spLocks/>
          </p:cNvSpPr>
          <p:nvPr/>
        </p:nvSpPr>
        <p:spPr>
          <a:xfrm>
            <a:off x="0" y="3200400"/>
            <a:ext cx="41910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dirty="0" smtClean="0">
                <a:solidFill>
                  <a:srgbClr val="0070C0"/>
                </a:solidFill>
                <a:latin typeface="Times New Roman" panose="02020603050405020304" pitchFamily="18" charset="0"/>
                <a:cs typeface="Times New Roman" panose="02020603050405020304" pitchFamily="18" charset="0"/>
              </a:rPr>
              <a:t>Vật có thể đổi hướng chuyển động   </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18" name="Content Placeholder 2"/>
          <p:cNvSpPr txBox="1">
            <a:spLocks/>
          </p:cNvSpPr>
          <p:nvPr/>
        </p:nvSpPr>
        <p:spPr>
          <a:xfrm>
            <a:off x="3810000" y="3352800"/>
            <a:ext cx="762000" cy="381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dirty="0" smtClean="0">
                <a:latin typeface="Times New Roman" panose="02020603050405020304" pitchFamily="18" charset="0"/>
                <a:cs typeface="Times New Roman" panose="02020603050405020304" pitchFamily="18" charset="0"/>
                <a:sym typeface="Symbol"/>
              </a:rPr>
              <a:t></a:t>
            </a:r>
            <a:r>
              <a:rPr lang="vi-VN"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9" name="Content Placeholder 2"/>
          <p:cNvSpPr txBox="1">
            <a:spLocks/>
          </p:cNvSpPr>
          <p:nvPr/>
        </p:nvSpPr>
        <p:spPr>
          <a:xfrm>
            <a:off x="4419600" y="3200400"/>
            <a:ext cx="47244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dirty="0" smtClean="0">
                <a:solidFill>
                  <a:srgbClr val="0070C0"/>
                </a:solidFill>
                <a:latin typeface="Times New Roman" panose="02020603050405020304" pitchFamily="18" charset="0"/>
                <a:cs typeface="Times New Roman" panose="02020603050405020304" pitchFamily="18" charset="0"/>
              </a:rPr>
              <a:t>Vật không thể đổi hướng chuyển động  </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20" name="Content Placeholder 2"/>
          <p:cNvSpPr txBox="1">
            <a:spLocks/>
          </p:cNvSpPr>
          <p:nvPr/>
        </p:nvSpPr>
        <p:spPr>
          <a:xfrm>
            <a:off x="0" y="4572000"/>
            <a:ext cx="41910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dirty="0" smtClean="0">
                <a:solidFill>
                  <a:srgbClr val="7030A0"/>
                </a:solidFill>
                <a:latin typeface="Times New Roman" panose="02020603050405020304" pitchFamily="18" charset="0"/>
                <a:cs typeface="Times New Roman" panose="02020603050405020304" pitchFamily="18" charset="0"/>
              </a:rPr>
              <a:t>Vật có thể dừng lại   </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21" name="Content Placeholder 2"/>
          <p:cNvSpPr txBox="1">
            <a:spLocks/>
          </p:cNvSpPr>
          <p:nvPr/>
        </p:nvSpPr>
        <p:spPr>
          <a:xfrm>
            <a:off x="3733800" y="4648200"/>
            <a:ext cx="762000" cy="381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dirty="0" smtClean="0">
                <a:latin typeface="Times New Roman" panose="02020603050405020304" pitchFamily="18" charset="0"/>
                <a:cs typeface="Times New Roman" panose="02020603050405020304" pitchFamily="18" charset="0"/>
                <a:sym typeface="Symbol"/>
              </a:rPr>
              <a:t></a:t>
            </a:r>
            <a:r>
              <a:rPr lang="vi-VN"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22" name="Content Placeholder 2"/>
          <p:cNvSpPr txBox="1">
            <a:spLocks/>
          </p:cNvSpPr>
          <p:nvPr/>
        </p:nvSpPr>
        <p:spPr>
          <a:xfrm>
            <a:off x="4419600" y="4572000"/>
            <a:ext cx="47244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dirty="0" smtClean="0">
                <a:solidFill>
                  <a:srgbClr val="7030A0"/>
                </a:solidFill>
                <a:latin typeface="Times New Roman" panose="02020603050405020304" pitchFamily="18" charset="0"/>
                <a:cs typeface="Times New Roman" panose="02020603050405020304" pitchFamily="18" charset="0"/>
              </a:rPr>
              <a:t>Vật không dừng lại  </a:t>
            </a:r>
            <a:endParaRPr lang="en-US" sz="36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p:cTn id="21"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p:cTn id="28"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p:cTn id="35"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 calcmode="lin" valueType="num">
                                      <p:cBhvr>
                                        <p:cTn id="4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p:cTn id="49"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1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xEl>
                                              <p:pRg st="0" end="0"/>
                                            </p:txEl>
                                          </p:spTgt>
                                        </p:tgtEl>
                                        <p:attrNameLst>
                                          <p:attrName>style.visibility</p:attrName>
                                        </p:attrNameLst>
                                      </p:cBhvr>
                                      <p:to>
                                        <p:strVal val="visible"/>
                                      </p:to>
                                    </p:set>
                                    <p:anim calcmode="lin" valueType="num">
                                      <p:cBhvr>
                                        <p:cTn id="56"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1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 calcmode="lin" valueType="num">
                                      <p:cBhvr>
                                        <p:cTn id="63"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17">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 calcmode="lin" valueType="num">
                                      <p:cBhvr>
                                        <p:cTn id="70"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18">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9">
                                            <p:txEl>
                                              <p:pRg st="0" end="0"/>
                                            </p:txEl>
                                          </p:spTgt>
                                        </p:tgtEl>
                                        <p:attrNameLst>
                                          <p:attrName>style.visibility</p:attrName>
                                        </p:attrNameLst>
                                      </p:cBhvr>
                                      <p:to>
                                        <p:strVal val="visible"/>
                                      </p:to>
                                    </p:set>
                                    <p:anim calcmode="lin" valueType="num">
                                      <p:cBhvr>
                                        <p:cTn id="7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19">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0">
                                            <p:txEl>
                                              <p:pRg st="0" end="0"/>
                                            </p:txEl>
                                          </p:spTgt>
                                        </p:tgtEl>
                                        <p:attrNameLst>
                                          <p:attrName>style.visibility</p:attrName>
                                        </p:attrNameLst>
                                      </p:cBhvr>
                                      <p:to>
                                        <p:strVal val="visible"/>
                                      </p:to>
                                    </p:set>
                                    <p:anim calcmode="lin" valueType="num">
                                      <p:cBhvr>
                                        <p:cTn id="8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20">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1">
                                            <p:txEl>
                                              <p:pRg st="0" end="0"/>
                                            </p:txEl>
                                          </p:spTgt>
                                        </p:tgtEl>
                                        <p:attrNameLst>
                                          <p:attrName>style.visibility</p:attrName>
                                        </p:attrNameLst>
                                      </p:cBhvr>
                                      <p:to>
                                        <p:strVal val="visible"/>
                                      </p:to>
                                    </p:set>
                                    <p:anim calcmode="lin" valueType="num">
                                      <p:cBhvr>
                                        <p:cTn id="9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21">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2">
                                            <p:txEl>
                                              <p:pRg st="0" end="0"/>
                                            </p:txEl>
                                          </p:spTgt>
                                        </p:tgtEl>
                                        <p:attrNameLst>
                                          <p:attrName>style.visibility</p:attrName>
                                        </p:attrNameLst>
                                      </p:cBhvr>
                                      <p:to>
                                        <p:strVal val="visible"/>
                                      </p:to>
                                    </p:set>
                                    <p:anim calcmode="lin" valueType="num">
                                      <p:cBhvr>
                                        <p:cTn id="98"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10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11" grpId="0" build="p"/>
      <p:bldP spid="12" grpId="0" build="p"/>
      <p:bldP spid="13" grpId="0" build="p"/>
      <p:bldP spid="14" grpId="0" build="p"/>
      <p:bldP spid="15" grpId="0" build="p"/>
      <p:bldP spid="16" grpId="0" build="p"/>
      <p:bldP spid="17" grpId="0" build="p"/>
      <p:bldP spid="18" grpId="0" build="p"/>
      <p:bldP spid="19" grpId="0" build="p"/>
      <p:bldP spid="20" grpId="0" build="p"/>
      <p:bldP spid="21" grpId="0" build="p"/>
      <p:bldP spid="2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1">
            <a:extLst>
              <a:ext uri="{FF2B5EF4-FFF2-40B4-BE49-F238E27FC236}">
                <a16:creationId xmlns="" xmlns:a16="http://schemas.microsoft.com/office/drawing/2014/main" id="{5C2EF291-A91A-446E-AF53-56B77F3099C8}"/>
              </a:ext>
            </a:extLst>
          </p:cNvPr>
          <p:cNvGrpSpPr/>
          <p:nvPr/>
        </p:nvGrpSpPr>
        <p:grpSpPr>
          <a:xfrm rot="19999716">
            <a:off x="-59602" y="113010"/>
            <a:ext cx="4880300" cy="3890905"/>
            <a:chOff x="7759065" y="1559433"/>
            <a:chExt cx="2743200" cy="2322300"/>
          </a:xfrm>
          <a:effectLst>
            <a:outerShdw blurRad="165100" dist="38100" algn="l" rotWithShape="0">
              <a:prstClr val="black">
                <a:alpha val="40000"/>
              </a:prstClr>
            </a:outerShdw>
          </a:effectLst>
        </p:grpSpPr>
        <p:sp>
          <p:nvSpPr>
            <p:cNvPr id="6" name="椭圆形标注 22">
              <a:extLst>
                <a:ext uri="{FF2B5EF4-FFF2-40B4-BE49-F238E27FC236}">
                  <a16:creationId xmlns="" xmlns:a16="http://schemas.microsoft.com/office/drawing/2014/main" id="{A70DB504-6E1B-49A4-84D9-DBB30BA4F8A1}"/>
                </a:ext>
              </a:extLst>
            </p:cNvPr>
            <p:cNvSpPr/>
            <p:nvPr/>
          </p:nvSpPr>
          <p:spPr>
            <a:xfrm>
              <a:off x="7830694" y="1609184"/>
              <a:ext cx="2386633" cy="2272549"/>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 fmla="*/ 2110962 w 2499727"/>
                <a:gd name="connsiteY0" fmla="*/ 2329725 h 2329725"/>
                <a:gd name="connsiteX1" fmla="*/ 1471686 w 2499727"/>
                <a:gd name="connsiteY1" fmla="*/ 1839198 h 2329725"/>
                <a:gd name="connsiteX2" fmla="*/ 225467 w 2499727"/>
                <a:gd name="connsiteY2" fmla="*/ 1494928 h 2329725"/>
                <a:gd name="connsiteX3" fmla="*/ 554778 w 2499727"/>
                <a:gd name="connsiteY3" fmla="*/ 114690 h 2329725"/>
                <a:gd name="connsiteX4" fmla="*/ 1962409 w 2499727"/>
                <a:gd name="connsiteY4" fmla="*/ 220094 h 2329725"/>
                <a:gd name="connsiteX5" fmla="*/ 1944100 w 2499727"/>
                <a:gd name="connsiteY5" fmla="*/ 1688186 h 2329725"/>
                <a:gd name="connsiteX6" fmla="*/ 2110962 w 2499727"/>
                <a:gd name="connsiteY6" fmla="*/ 2329725 h 2329725"/>
                <a:gd name="connsiteX0" fmla="*/ 2004282 w 2499727"/>
                <a:gd name="connsiteY0" fmla="*/ 2245905 h 2245905"/>
                <a:gd name="connsiteX1" fmla="*/ 1471686 w 2499727"/>
                <a:gd name="connsiteY1" fmla="*/ 1839198 h 2245905"/>
                <a:gd name="connsiteX2" fmla="*/ 225467 w 2499727"/>
                <a:gd name="connsiteY2" fmla="*/ 1494928 h 2245905"/>
                <a:gd name="connsiteX3" fmla="*/ 554778 w 2499727"/>
                <a:gd name="connsiteY3" fmla="*/ 114690 h 2245905"/>
                <a:gd name="connsiteX4" fmla="*/ 1962409 w 2499727"/>
                <a:gd name="connsiteY4" fmla="*/ 220094 h 2245905"/>
                <a:gd name="connsiteX5" fmla="*/ 1944100 w 2499727"/>
                <a:gd name="connsiteY5" fmla="*/ 1688186 h 2245905"/>
                <a:gd name="connsiteX6" fmla="*/ 2004282 w 2499727"/>
                <a:gd name="connsiteY6" fmla="*/ 2245905 h 2245905"/>
                <a:gd name="connsiteX0" fmla="*/ 2004282 w 2499727"/>
                <a:gd name="connsiteY0" fmla="*/ 2245905 h 2248035"/>
                <a:gd name="connsiteX1" fmla="*/ 1471686 w 2499727"/>
                <a:gd name="connsiteY1" fmla="*/ 1839198 h 2248035"/>
                <a:gd name="connsiteX2" fmla="*/ 225467 w 2499727"/>
                <a:gd name="connsiteY2" fmla="*/ 1494928 h 2248035"/>
                <a:gd name="connsiteX3" fmla="*/ 554778 w 2499727"/>
                <a:gd name="connsiteY3" fmla="*/ 114690 h 2248035"/>
                <a:gd name="connsiteX4" fmla="*/ 1962409 w 2499727"/>
                <a:gd name="connsiteY4" fmla="*/ 220094 h 2248035"/>
                <a:gd name="connsiteX5" fmla="*/ 1944100 w 2499727"/>
                <a:gd name="connsiteY5" fmla="*/ 1688186 h 2248035"/>
                <a:gd name="connsiteX6" fmla="*/ 2004282 w 2499727"/>
                <a:gd name="connsiteY6" fmla="*/ 2245905 h 2248035"/>
                <a:gd name="connsiteX0" fmla="*/ 2004282 w 2261319"/>
                <a:gd name="connsiteY0" fmla="*/ 2245905 h 2248035"/>
                <a:gd name="connsiteX1" fmla="*/ 1471686 w 2261319"/>
                <a:gd name="connsiteY1" fmla="*/ 1839198 h 2248035"/>
                <a:gd name="connsiteX2" fmla="*/ 225467 w 2261319"/>
                <a:gd name="connsiteY2" fmla="*/ 1494928 h 2248035"/>
                <a:gd name="connsiteX3" fmla="*/ 554778 w 2261319"/>
                <a:gd name="connsiteY3" fmla="*/ 114690 h 2248035"/>
                <a:gd name="connsiteX4" fmla="*/ 1962409 w 2261319"/>
                <a:gd name="connsiteY4" fmla="*/ 220094 h 2248035"/>
                <a:gd name="connsiteX5" fmla="*/ 1944100 w 2261319"/>
                <a:gd name="connsiteY5" fmla="*/ 1688186 h 2248035"/>
                <a:gd name="connsiteX6" fmla="*/ 2004282 w 2261319"/>
                <a:gd name="connsiteY6" fmla="*/ 2245905 h 2248035"/>
                <a:gd name="connsiteX0" fmla="*/ 2004282 w 2238535"/>
                <a:gd name="connsiteY0" fmla="*/ 2245905 h 2248375"/>
                <a:gd name="connsiteX1" fmla="*/ 1471686 w 2238535"/>
                <a:gd name="connsiteY1" fmla="*/ 1839198 h 2248375"/>
                <a:gd name="connsiteX2" fmla="*/ 225467 w 2238535"/>
                <a:gd name="connsiteY2" fmla="*/ 1494928 h 2248375"/>
                <a:gd name="connsiteX3" fmla="*/ 554778 w 2238535"/>
                <a:gd name="connsiteY3" fmla="*/ 114690 h 2248375"/>
                <a:gd name="connsiteX4" fmla="*/ 1962409 w 2238535"/>
                <a:gd name="connsiteY4" fmla="*/ 220094 h 2248375"/>
                <a:gd name="connsiteX5" fmla="*/ 1944100 w 2238535"/>
                <a:gd name="connsiteY5" fmla="*/ 1688186 h 2248375"/>
                <a:gd name="connsiteX6" fmla="*/ 2004282 w 2238535"/>
                <a:gd name="connsiteY6" fmla="*/ 2245905 h 2248375"/>
                <a:gd name="connsiteX0" fmla="*/ 2004282 w 2238535"/>
                <a:gd name="connsiteY0" fmla="*/ 2245905 h 2270257"/>
                <a:gd name="connsiteX1" fmla="*/ 1471686 w 2238535"/>
                <a:gd name="connsiteY1" fmla="*/ 1839198 h 2270257"/>
                <a:gd name="connsiteX2" fmla="*/ 225467 w 2238535"/>
                <a:gd name="connsiteY2" fmla="*/ 1494928 h 2270257"/>
                <a:gd name="connsiteX3" fmla="*/ 554778 w 2238535"/>
                <a:gd name="connsiteY3" fmla="*/ 114690 h 2270257"/>
                <a:gd name="connsiteX4" fmla="*/ 1962409 w 2238535"/>
                <a:gd name="connsiteY4" fmla="*/ 220094 h 2270257"/>
                <a:gd name="connsiteX5" fmla="*/ 1944100 w 2238535"/>
                <a:gd name="connsiteY5" fmla="*/ 1688186 h 2270257"/>
                <a:gd name="connsiteX6" fmla="*/ 2143494 w 2238535"/>
                <a:gd name="connsiteY6" fmla="*/ 2166055 h 2270257"/>
                <a:gd name="connsiteX7" fmla="*/ 2004282 w 2238535"/>
                <a:gd name="connsiteY7" fmla="*/ 2245905 h 2270257"/>
                <a:gd name="connsiteX0" fmla="*/ 2004282 w 2273327"/>
                <a:gd name="connsiteY0" fmla="*/ 2245905 h 2288071"/>
                <a:gd name="connsiteX1" fmla="*/ 1471686 w 2273327"/>
                <a:gd name="connsiteY1" fmla="*/ 1839198 h 2288071"/>
                <a:gd name="connsiteX2" fmla="*/ 225467 w 2273327"/>
                <a:gd name="connsiteY2" fmla="*/ 1494928 h 2288071"/>
                <a:gd name="connsiteX3" fmla="*/ 554778 w 2273327"/>
                <a:gd name="connsiteY3" fmla="*/ 114690 h 2288071"/>
                <a:gd name="connsiteX4" fmla="*/ 1962409 w 2273327"/>
                <a:gd name="connsiteY4" fmla="*/ 220094 h 2288071"/>
                <a:gd name="connsiteX5" fmla="*/ 1944100 w 2273327"/>
                <a:gd name="connsiteY5" fmla="*/ 1688186 h 2288071"/>
                <a:gd name="connsiteX6" fmla="*/ 2135874 w 2273327"/>
                <a:gd name="connsiteY6" fmla="*/ 2219395 h 2288071"/>
                <a:gd name="connsiteX7" fmla="*/ 2004282 w 2273327"/>
                <a:gd name="connsiteY7" fmla="*/ 2245905 h 2288071"/>
                <a:gd name="connsiteX0" fmla="*/ 2004282 w 2273327"/>
                <a:gd name="connsiteY0" fmla="*/ 2245905 h 2269059"/>
                <a:gd name="connsiteX1" fmla="*/ 1471686 w 2273327"/>
                <a:gd name="connsiteY1" fmla="*/ 1839198 h 2269059"/>
                <a:gd name="connsiteX2" fmla="*/ 225467 w 2273327"/>
                <a:gd name="connsiteY2" fmla="*/ 1494928 h 2269059"/>
                <a:gd name="connsiteX3" fmla="*/ 554778 w 2273327"/>
                <a:gd name="connsiteY3" fmla="*/ 114690 h 2269059"/>
                <a:gd name="connsiteX4" fmla="*/ 1962409 w 2273327"/>
                <a:gd name="connsiteY4" fmla="*/ 220094 h 2269059"/>
                <a:gd name="connsiteX5" fmla="*/ 1944100 w 2273327"/>
                <a:gd name="connsiteY5" fmla="*/ 1688186 h 2269059"/>
                <a:gd name="connsiteX6" fmla="*/ 2135874 w 2273327"/>
                <a:gd name="connsiteY6" fmla="*/ 2219395 h 2269059"/>
                <a:gd name="connsiteX7" fmla="*/ 2004282 w 2273327"/>
                <a:gd name="connsiteY7" fmla="*/ 2245905 h 2269059"/>
                <a:gd name="connsiteX0" fmla="*/ 2004282 w 2273327"/>
                <a:gd name="connsiteY0" fmla="*/ 2245905 h 2269059"/>
                <a:gd name="connsiteX1" fmla="*/ 1471686 w 2273327"/>
                <a:gd name="connsiteY1" fmla="*/ 1839198 h 2269059"/>
                <a:gd name="connsiteX2" fmla="*/ 225467 w 2273327"/>
                <a:gd name="connsiteY2" fmla="*/ 1494928 h 2269059"/>
                <a:gd name="connsiteX3" fmla="*/ 554778 w 2273327"/>
                <a:gd name="connsiteY3" fmla="*/ 114690 h 2269059"/>
                <a:gd name="connsiteX4" fmla="*/ 1962409 w 2273327"/>
                <a:gd name="connsiteY4" fmla="*/ 220094 h 2269059"/>
                <a:gd name="connsiteX5" fmla="*/ 1944100 w 2273327"/>
                <a:gd name="connsiteY5" fmla="*/ 1688186 h 2269059"/>
                <a:gd name="connsiteX6" fmla="*/ 2135874 w 2273327"/>
                <a:gd name="connsiteY6" fmla="*/ 2219395 h 2269059"/>
                <a:gd name="connsiteX7" fmla="*/ 2004282 w 2273327"/>
                <a:gd name="connsiteY7" fmla="*/ 2245905 h 2269059"/>
                <a:gd name="connsiteX0" fmla="*/ 2004282 w 2273327"/>
                <a:gd name="connsiteY0" fmla="*/ 2245905 h 2245911"/>
                <a:gd name="connsiteX1" fmla="*/ 1471686 w 2273327"/>
                <a:gd name="connsiteY1" fmla="*/ 1839198 h 2245911"/>
                <a:gd name="connsiteX2" fmla="*/ 225467 w 2273327"/>
                <a:gd name="connsiteY2" fmla="*/ 1494928 h 2245911"/>
                <a:gd name="connsiteX3" fmla="*/ 554778 w 2273327"/>
                <a:gd name="connsiteY3" fmla="*/ 114690 h 2245911"/>
                <a:gd name="connsiteX4" fmla="*/ 1962409 w 2273327"/>
                <a:gd name="connsiteY4" fmla="*/ 220094 h 2245911"/>
                <a:gd name="connsiteX5" fmla="*/ 1944100 w 2273327"/>
                <a:gd name="connsiteY5" fmla="*/ 1688186 h 2245911"/>
                <a:gd name="connsiteX6" fmla="*/ 2135874 w 2273327"/>
                <a:gd name="connsiteY6" fmla="*/ 2219395 h 2245911"/>
                <a:gd name="connsiteX7" fmla="*/ 2004282 w 2273327"/>
                <a:gd name="connsiteY7" fmla="*/ 2245905 h 2245911"/>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118974 w 2387242"/>
                <a:gd name="connsiteY0" fmla="*/ 2242567 h 2244632"/>
                <a:gd name="connsiteX1" fmla="*/ 1586378 w 2387242"/>
                <a:gd name="connsiteY1" fmla="*/ 1835860 h 2244632"/>
                <a:gd name="connsiteX2" fmla="*/ 202999 w 2387242"/>
                <a:gd name="connsiteY2" fmla="*/ 1445870 h 2244632"/>
                <a:gd name="connsiteX3" fmla="*/ 669470 w 2387242"/>
                <a:gd name="connsiteY3" fmla="*/ 111352 h 2244632"/>
                <a:gd name="connsiteX4" fmla="*/ 2077101 w 2387242"/>
                <a:gd name="connsiteY4" fmla="*/ 216756 h 2244632"/>
                <a:gd name="connsiteX5" fmla="*/ 2058792 w 2387242"/>
                <a:gd name="connsiteY5" fmla="*/ 1684848 h 2244632"/>
                <a:gd name="connsiteX6" fmla="*/ 2272791 w 2387242"/>
                <a:gd name="connsiteY6" fmla="*/ 2244632 h 2244632"/>
                <a:gd name="connsiteX7" fmla="*/ 2118974 w 2387242"/>
                <a:gd name="connsiteY7" fmla="*/ 2242567 h 2244632"/>
                <a:gd name="connsiteX0" fmla="*/ 2143402 w 2387242"/>
                <a:gd name="connsiteY0" fmla="*/ 2266995 h 2267002"/>
                <a:gd name="connsiteX1" fmla="*/ 1586378 w 2387242"/>
                <a:gd name="connsiteY1" fmla="*/ 1835860 h 2267002"/>
                <a:gd name="connsiteX2" fmla="*/ 202999 w 2387242"/>
                <a:gd name="connsiteY2" fmla="*/ 1445870 h 2267002"/>
                <a:gd name="connsiteX3" fmla="*/ 669470 w 2387242"/>
                <a:gd name="connsiteY3" fmla="*/ 111352 h 2267002"/>
                <a:gd name="connsiteX4" fmla="*/ 2077101 w 2387242"/>
                <a:gd name="connsiteY4" fmla="*/ 216756 h 2267002"/>
                <a:gd name="connsiteX5" fmla="*/ 2058792 w 2387242"/>
                <a:gd name="connsiteY5" fmla="*/ 1684848 h 2267002"/>
                <a:gd name="connsiteX6" fmla="*/ 2272791 w 2387242"/>
                <a:gd name="connsiteY6" fmla="*/ 2244632 h 2267002"/>
                <a:gd name="connsiteX7" fmla="*/ 2143402 w 2387242"/>
                <a:gd name="connsiteY7" fmla="*/ 2266995 h 2267002"/>
                <a:gd name="connsiteX0" fmla="*/ 2143402 w 2386633"/>
                <a:gd name="connsiteY0" fmla="*/ 2266995 h 2272549"/>
                <a:gd name="connsiteX1" fmla="*/ 1586378 w 2386633"/>
                <a:gd name="connsiteY1" fmla="*/ 1835860 h 2272549"/>
                <a:gd name="connsiteX2" fmla="*/ 202999 w 2386633"/>
                <a:gd name="connsiteY2" fmla="*/ 1445870 h 2272549"/>
                <a:gd name="connsiteX3" fmla="*/ 669470 w 2386633"/>
                <a:gd name="connsiteY3" fmla="*/ 111352 h 2272549"/>
                <a:gd name="connsiteX4" fmla="*/ 2077101 w 2386633"/>
                <a:gd name="connsiteY4" fmla="*/ 216756 h 2272549"/>
                <a:gd name="connsiteX5" fmla="*/ 2058792 w 2386633"/>
                <a:gd name="connsiteY5" fmla="*/ 1684848 h 2272549"/>
                <a:gd name="connsiteX6" fmla="*/ 2290239 w 2386633"/>
                <a:gd name="connsiteY6" fmla="*/ 2272549 h 2272549"/>
                <a:gd name="connsiteX7" fmla="*/ 2143402 w 2386633"/>
                <a:gd name="connsiteY7" fmla="*/ 2266995 h 227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6633" h="2272549">
                  <a:moveTo>
                    <a:pt x="2143402" y="2266995"/>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3269" y="1342216"/>
                    <a:pt x="2058792" y="1684848"/>
                  </a:cubicBezTo>
                  <a:cubicBezTo>
                    <a:pt x="2094315" y="2027480"/>
                    <a:pt x="2242109" y="2182771"/>
                    <a:pt x="2290239" y="2272549"/>
                  </a:cubicBezTo>
                  <a:cubicBezTo>
                    <a:pt x="2214544" y="2270252"/>
                    <a:pt x="2214095" y="2267496"/>
                    <a:pt x="2143402" y="2266995"/>
                  </a:cubicBezTo>
                  <a:close/>
                </a:path>
              </a:pathLst>
            </a:custGeom>
            <a:solidFill>
              <a:srgbClr val="F17475">
                <a:lumMod val="75000"/>
              </a:srgbClr>
            </a:solidFill>
            <a:ln w="25400" cap="flat" cmpd="sng" algn="ctr">
              <a:noFill/>
              <a:prstDash val="solid"/>
            </a:ln>
            <a:effectLst/>
            <a:scene3d>
              <a:camera prst="orthographicFront"/>
              <a:lightRig rig="threePt" dir="t"/>
            </a:scene3d>
            <a:sp3d extrusionH="254000"/>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Segoe UI"/>
                <a:ea typeface="宋体" panose="02010600030101010101" pitchFamily="2" charset="-122"/>
                <a:cs typeface="+mn-cs"/>
              </a:endParaRPr>
            </a:p>
          </p:txBody>
        </p:sp>
        <p:sp>
          <p:nvSpPr>
            <p:cNvPr id="7" name="椭圆形标注 10">
              <a:extLst>
                <a:ext uri="{FF2B5EF4-FFF2-40B4-BE49-F238E27FC236}">
                  <a16:creationId xmlns="" xmlns:a16="http://schemas.microsoft.com/office/drawing/2014/main" id="{DBA7DA98-7141-423E-98E8-C7BAF6B298E8}"/>
                </a:ext>
              </a:extLst>
            </p:cNvPr>
            <p:cNvSpPr/>
            <p:nvPr/>
          </p:nvSpPr>
          <p:spPr>
            <a:xfrm>
              <a:off x="7759065" y="1559433"/>
              <a:ext cx="2743200" cy="1837944"/>
            </a:xfrm>
            <a:prstGeom prst="wedgeEllipseCallout">
              <a:avLst>
                <a:gd name="adj1" fmla="val 35828"/>
                <a:gd name="adj2" fmla="val 75095"/>
              </a:avLst>
            </a:prstGeom>
            <a:solidFill>
              <a:srgbClr val="F17475"/>
            </a:solidFill>
            <a:ln w="25400" cap="flat" cmpd="sng" algn="ctr">
              <a:solidFill>
                <a:srgbClr val="FFFFFF"/>
              </a:solidFill>
              <a:prstDash val="solid"/>
            </a:ln>
            <a:effectLst/>
            <a:scene3d>
              <a:camera prst="orthographicFront"/>
              <a:lightRig rig="threePt" dir="t"/>
            </a:scene3d>
            <a:sp3d extrusionH="254000"/>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Segoe UI"/>
                <a:ea typeface="宋体" panose="02010600030101010101" pitchFamily="2" charset="-122"/>
                <a:cs typeface="+mn-cs"/>
              </a:endParaRPr>
            </a:p>
          </p:txBody>
        </p:sp>
      </p:grpSp>
      <p:grpSp>
        <p:nvGrpSpPr>
          <p:cNvPr id="3" name="shape2">
            <a:extLst>
              <a:ext uri="{FF2B5EF4-FFF2-40B4-BE49-F238E27FC236}">
                <a16:creationId xmlns="" xmlns:a16="http://schemas.microsoft.com/office/drawing/2014/main" id="{AAB7012C-31F9-49CF-B883-D66CA245D3E3}"/>
              </a:ext>
            </a:extLst>
          </p:cNvPr>
          <p:cNvGrpSpPr/>
          <p:nvPr/>
        </p:nvGrpSpPr>
        <p:grpSpPr>
          <a:xfrm rot="1369351" flipH="1">
            <a:off x="3722645" y="2895873"/>
            <a:ext cx="5238950" cy="4536075"/>
            <a:chOff x="7759065" y="1559433"/>
            <a:chExt cx="2743200" cy="2321607"/>
          </a:xfrm>
          <a:effectLst>
            <a:outerShdw blurRad="292100" dist="165100" dir="16200000" sx="102000" sy="102000" rotWithShape="0">
              <a:prstClr val="black">
                <a:alpha val="35000"/>
              </a:prstClr>
            </a:outerShdw>
          </a:effectLst>
        </p:grpSpPr>
        <p:sp>
          <p:nvSpPr>
            <p:cNvPr id="9" name="椭圆形标注 22">
              <a:extLst>
                <a:ext uri="{FF2B5EF4-FFF2-40B4-BE49-F238E27FC236}">
                  <a16:creationId xmlns="" xmlns:a16="http://schemas.microsoft.com/office/drawing/2014/main" id="{D600A827-AADD-4215-8B20-0FF6867E4925}"/>
                </a:ext>
              </a:extLst>
            </p:cNvPr>
            <p:cNvSpPr/>
            <p:nvPr/>
          </p:nvSpPr>
          <p:spPr>
            <a:xfrm>
              <a:off x="7830694" y="1609184"/>
              <a:ext cx="2386564" cy="2271856"/>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 fmla="*/ 2110962 w 2499727"/>
                <a:gd name="connsiteY0" fmla="*/ 2329725 h 2329725"/>
                <a:gd name="connsiteX1" fmla="*/ 1471686 w 2499727"/>
                <a:gd name="connsiteY1" fmla="*/ 1839198 h 2329725"/>
                <a:gd name="connsiteX2" fmla="*/ 225467 w 2499727"/>
                <a:gd name="connsiteY2" fmla="*/ 1494928 h 2329725"/>
                <a:gd name="connsiteX3" fmla="*/ 554778 w 2499727"/>
                <a:gd name="connsiteY3" fmla="*/ 114690 h 2329725"/>
                <a:gd name="connsiteX4" fmla="*/ 1962409 w 2499727"/>
                <a:gd name="connsiteY4" fmla="*/ 220094 h 2329725"/>
                <a:gd name="connsiteX5" fmla="*/ 1944100 w 2499727"/>
                <a:gd name="connsiteY5" fmla="*/ 1688186 h 2329725"/>
                <a:gd name="connsiteX6" fmla="*/ 2110962 w 2499727"/>
                <a:gd name="connsiteY6" fmla="*/ 2329725 h 2329725"/>
                <a:gd name="connsiteX0" fmla="*/ 2004282 w 2499727"/>
                <a:gd name="connsiteY0" fmla="*/ 2245905 h 2245905"/>
                <a:gd name="connsiteX1" fmla="*/ 1471686 w 2499727"/>
                <a:gd name="connsiteY1" fmla="*/ 1839198 h 2245905"/>
                <a:gd name="connsiteX2" fmla="*/ 225467 w 2499727"/>
                <a:gd name="connsiteY2" fmla="*/ 1494928 h 2245905"/>
                <a:gd name="connsiteX3" fmla="*/ 554778 w 2499727"/>
                <a:gd name="connsiteY3" fmla="*/ 114690 h 2245905"/>
                <a:gd name="connsiteX4" fmla="*/ 1962409 w 2499727"/>
                <a:gd name="connsiteY4" fmla="*/ 220094 h 2245905"/>
                <a:gd name="connsiteX5" fmla="*/ 1944100 w 2499727"/>
                <a:gd name="connsiteY5" fmla="*/ 1688186 h 2245905"/>
                <a:gd name="connsiteX6" fmla="*/ 2004282 w 2499727"/>
                <a:gd name="connsiteY6" fmla="*/ 2245905 h 2245905"/>
                <a:gd name="connsiteX0" fmla="*/ 2004282 w 2499727"/>
                <a:gd name="connsiteY0" fmla="*/ 2245905 h 2248035"/>
                <a:gd name="connsiteX1" fmla="*/ 1471686 w 2499727"/>
                <a:gd name="connsiteY1" fmla="*/ 1839198 h 2248035"/>
                <a:gd name="connsiteX2" fmla="*/ 225467 w 2499727"/>
                <a:gd name="connsiteY2" fmla="*/ 1494928 h 2248035"/>
                <a:gd name="connsiteX3" fmla="*/ 554778 w 2499727"/>
                <a:gd name="connsiteY3" fmla="*/ 114690 h 2248035"/>
                <a:gd name="connsiteX4" fmla="*/ 1962409 w 2499727"/>
                <a:gd name="connsiteY4" fmla="*/ 220094 h 2248035"/>
                <a:gd name="connsiteX5" fmla="*/ 1944100 w 2499727"/>
                <a:gd name="connsiteY5" fmla="*/ 1688186 h 2248035"/>
                <a:gd name="connsiteX6" fmla="*/ 2004282 w 2499727"/>
                <a:gd name="connsiteY6" fmla="*/ 2245905 h 2248035"/>
                <a:gd name="connsiteX0" fmla="*/ 2004282 w 2261319"/>
                <a:gd name="connsiteY0" fmla="*/ 2245905 h 2248035"/>
                <a:gd name="connsiteX1" fmla="*/ 1471686 w 2261319"/>
                <a:gd name="connsiteY1" fmla="*/ 1839198 h 2248035"/>
                <a:gd name="connsiteX2" fmla="*/ 225467 w 2261319"/>
                <a:gd name="connsiteY2" fmla="*/ 1494928 h 2248035"/>
                <a:gd name="connsiteX3" fmla="*/ 554778 w 2261319"/>
                <a:gd name="connsiteY3" fmla="*/ 114690 h 2248035"/>
                <a:gd name="connsiteX4" fmla="*/ 1962409 w 2261319"/>
                <a:gd name="connsiteY4" fmla="*/ 220094 h 2248035"/>
                <a:gd name="connsiteX5" fmla="*/ 1944100 w 2261319"/>
                <a:gd name="connsiteY5" fmla="*/ 1688186 h 2248035"/>
                <a:gd name="connsiteX6" fmla="*/ 2004282 w 2261319"/>
                <a:gd name="connsiteY6" fmla="*/ 2245905 h 2248035"/>
                <a:gd name="connsiteX0" fmla="*/ 2004282 w 2238535"/>
                <a:gd name="connsiteY0" fmla="*/ 2245905 h 2248375"/>
                <a:gd name="connsiteX1" fmla="*/ 1471686 w 2238535"/>
                <a:gd name="connsiteY1" fmla="*/ 1839198 h 2248375"/>
                <a:gd name="connsiteX2" fmla="*/ 225467 w 2238535"/>
                <a:gd name="connsiteY2" fmla="*/ 1494928 h 2248375"/>
                <a:gd name="connsiteX3" fmla="*/ 554778 w 2238535"/>
                <a:gd name="connsiteY3" fmla="*/ 114690 h 2248375"/>
                <a:gd name="connsiteX4" fmla="*/ 1962409 w 2238535"/>
                <a:gd name="connsiteY4" fmla="*/ 220094 h 2248375"/>
                <a:gd name="connsiteX5" fmla="*/ 1944100 w 2238535"/>
                <a:gd name="connsiteY5" fmla="*/ 1688186 h 2248375"/>
                <a:gd name="connsiteX6" fmla="*/ 2004282 w 2238535"/>
                <a:gd name="connsiteY6" fmla="*/ 2245905 h 2248375"/>
                <a:gd name="connsiteX0" fmla="*/ 2004282 w 2238535"/>
                <a:gd name="connsiteY0" fmla="*/ 2245905 h 2270257"/>
                <a:gd name="connsiteX1" fmla="*/ 1471686 w 2238535"/>
                <a:gd name="connsiteY1" fmla="*/ 1839198 h 2270257"/>
                <a:gd name="connsiteX2" fmla="*/ 225467 w 2238535"/>
                <a:gd name="connsiteY2" fmla="*/ 1494928 h 2270257"/>
                <a:gd name="connsiteX3" fmla="*/ 554778 w 2238535"/>
                <a:gd name="connsiteY3" fmla="*/ 114690 h 2270257"/>
                <a:gd name="connsiteX4" fmla="*/ 1962409 w 2238535"/>
                <a:gd name="connsiteY4" fmla="*/ 220094 h 2270257"/>
                <a:gd name="connsiteX5" fmla="*/ 1944100 w 2238535"/>
                <a:gd name="connsiteY5" fmla="*/ 1688186 h 2270257"/>
                <a:gd name="connsiteX6" fmla="*/ 2143494 w 2238535"/>
                <a:gd name="connsiteY6" fmla="*/ 2166055 h 2270257"/>
                <a:gd name="connsiteX7" fmla="*/ 2004282 w 2238535"/>
                <a:gd name="connsiteY7" fmla="*/ 2245905 h 2270257"/>
                <a:gd name="connsiteX0" fmla="*/ 2004282 w 2273327"/>
                <a:gd name="connsiteY0" fmla="*/ 2245905 h 2288071"/>
                <a:gd name="connsiteX1" fmla="*/ 1471686 w 2273327"/>
                <a:gd name="connsiteY1" fmla="*/ 1839198 h 2288071"/>
                <a:gd name="connsiteX2" fmla="*/ 225467 w 2273327"/>
                <a:gd name="connsiteY2" fmla="*/ 1494928 h 2288071"/>
                <a:gd name="connsiteX3" fmla="*/ 554778 w 2273327"/>
                <a:gd name="connsiteY3" fmla="*/ 114690 h 2288071"/>
                <a:gd name="connsiteX4" fmla="*/ 1962409 w 2273327"/>
                <a:gd name="connsiteY4" fmla="*/ 220094 h 2288071"/>
                <a:gd name="connsiteX5" fmla="*/ 1944100 w 2273327"/>
                <a:gd name="connsiteY5" fmla="*/ 1688186 h 2288071"/>
                <a:gd name="connsiteX6" fmla="*/ 2135874 w 2273327"/>
                <a:gd name="connsiteY6" fmla="*/ 2219395 h 2288071"/>
                <a:gd name="connsiteX7" fmla="*/ 2004282 w 2273327"/>
                <a:gd name="connsiteY7" fmla="*/ 2245905 h 2288071"/>
                <a:gd name="connsiteX0" fmla="*/ 2004282 w 2273327"/>
                <a:gd name="connsiteY0" fmla="*/ 2245905 h 2269059"/>
                <a:gd name="connsiteX1" fmla="*/ 1471686 w 2273327"/>
                <a:gd name="connsiteY1" fmla="*/ 1839198 h 2269059"/>
                <a:gd name="connsiteX2" fmla="*/ 225467 w 2273327"/>
                <a:gd name="connsiteY2" fmla="*/ 1494928 h 2269059"/>
                <a:gd name="connsiteX3" fmla="*/ 554778 w 2273327"/>
                <a:gd name="connsiteY3" fmla="*/ 114690 h 2269059"/>
                <a:gd name="connsiteX4" fmla="*/ 1962409 w 2273327"/>
                <a:gd name="connsiteY4" fmla="*/ 220094 h 2269059"/>
                <a:gd name="connsiteX5" fmla="*/ 1944100 w 2273327"/>
                <a:gd name="connsiteY5" fmla="*/ 1688186 h 2269059"/>
                <a:gd name="connsiteX6" fmla="*/ 2135874 w 2273327"/>
                <a:gd name="connsiteY6" fmla="*/ 2219395 h 2269059"/>
                <a:gd name="connsiteX7" fmla="*/ 2004282 w 2273327"/>
                <a:gd name="connsiteY7" fmla="*/ 2245905 h 2269059"/>
                <a:gd name="connsiteX0" fmla="*/ 2004282 w 2273327"/>
                <a:gd name="connsiteY0" fmla="*/ 2245905 h 2269059"/>
                <a:gd name="connsiteX1" fmla="*/ 1471686 w 2273327"/>
                <a:gd name="connsiteY1" fmla="*/ 1839198 h 2269059"/>
                <a:gd name="connsiteX2" fmla="*/ 225467 w 2273327"/>
                <a:gd name="connsiteY2" fmla="*/ 1494928 h 2269059"/>
                <a:gd name="connsiteX3" fmla="*/ 554778 w 2273327"/>
                <a:gd name="connsiteY3" fmla="*/ 114690 h 2269059"/>
                <a:gd name="connsiteX4" fmla="*/ 1962409 w 2273327"/>
                <a:gd name="connsiteY4" fmla="*/ 220094 h 2269059"/>
                <a:gd name="connsiteX5" fmla="*/ 1944100 w 2273327"/>
                <a:gd name="connsiteY5" fmla="*/ 1688186 h 2269059"/>
                <a:gd name="connsiteX6" fmla="*/ 2135874 w 2273327"/>
                <a:gd name="connsiteY6" fmla="*/ 2219395 h 2269059"/>
                <a:gd name="connsiteX7" fmla="*/ 2004282 w 2273327"/>
                <a:gd name="connsiteY7" fmla="*/ 2245905 h 2269059"/>
                <a:gd name="connsiteX0" fmla="*/ 2004282 w 2273327"/>
                <a:gd name="connsiteY0" fmla="*/ 2245905 h 2245911"/>
                <a:gd name="connsiteX1" fmla="*/ 1471686 w 2273327"/>
                <a:gd name="connsiteY1" fmla="*/ 1839198 h 2245911"/>
                <a:gd name="connsiteX2" fmla="*/ 225467 w 2273327"/>
                <a:gd name="connsiteY2" fmla="*/ 1494928 h 2245911"/>
                <a:gd name="connsiteX3" fmla="*/ 554778 w 2273327"/>
                <a:gd name="connsiteY3" fmla="*/ 114690 h 2245911"/>
                <a:gd name="connsiteX4" fmla="*/ 1962409 w 2273327"/>
                <a:gd name="connsiteY4" fmla="*/ 220094 h 2245911"/>
                <a:gd name="connsiteX5" fmla="*/ 1944100 w 2273327"/>
                <a:gd name="connsiteY5" fmla="*/ 1688186 h 2245911"/>
                <a:gd name="connsiteX6" fmla="*/ 2135874 w 2273327"/>
                <a:gd name="connsiteY6" fmla="*/ 2219395 h 2245911"/>
                <a:gd name="connsiteX7" fmla="*/ 2004282 w 2273327"/>
                <a:gd name="connsiteY7" fmla="*/ 2245905 h 2245911"/>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118974 w 2387242"/>
                <a:gd name="connsiteY0" fmla="*/ 2242567 h 2244632"/>
                <a:gd name="connsiteX1" fmla="*/ 1586378 w 2387242"/>
                <a:gd name="connsiteY1" fmla="*/ 1835860 h 2244632"/>
                <a:gd name="connsiteX2" fmla="*/ 202999 w 2387242"/>
                <a:gd name="connsiteY2" fmla="*/ 1445870 h 2244632"/>
                <a:gd name="connsiteX3" fmla="*/ 669470 w 2387242"/>
                <a:gd name="connsiteY3" fmla="*/ 111352 h 2244632"/>
                <a:gd name="connsiteX4" fmla="*/ 2077101 w 2387242"/>
                <a:gd name="connsiteY4" fmla="*/ 216756 h 2244632"/>
                <a:gd name="connsiteX5" fmla="*/ 2058792 w 2387242"/>
                <a:gd name="connsiteY5" fmla="*/ 1684848 h 2244632"/>
                <a:gd name="connsiteX6" fmla="*/ 2272791 w 2387242"/>
                <a:gd name="connsiteY6" fmla="*/ 2244632 h 2244632"/>
                <a:gd name="connsiteX7" fmla="*/ 2118974 w 2387242"/>
                <a:gd name="connsiteY7" fmla="*/ 2242567 h 2244632"/>
                <a:gd name="connsiteX0" fmla="*/ 2142307 w 2387242"/>
                <a:gd name="connsiteY0" fmla="*/ 2269790 h 2269796"/>
                <a:gd name="connsiteX1" fmla="*/ 1586378 w 2387242"/>
                <a:gd name="connsiteY1" fmla="*/ 1835860 h 2269796"/>
                <a:gd name="connsiteX2" fmla="*/ 202999 w 2387242"/>
                <a:gd name="connsiteY2" fmla="*/ 1445870 h 2269796"/>
                <a:gd name="connsiteX3" fmla="*/ 669470 w 2387242"/>
                <a:gd name="connsiteY3" fmla="*/ 111352 h 2269796"/>
                <a:gd name="connsiteX4" fmla="*/ 2077101 w 2387242"/>
                <a:gd name="connsiteY4" fmla="*/ 216756 h 2269796"/>
                <a:gd name="connsiteX5" fmla="*/ 2058792 w 2387242"/>
                <a:gd name="connsiteY5" fmla="*/ 1684848 h 2269796"/>
                <a:gd name="connsiteX6" fmla="*/ 2272791 w 2387242"/>
                <a:gd name="connsiteY6" fmla="*/ 2244632 h 2269796"/>
                <a:gd name="connsiteX7" fmla="*/ 2142307 w 2387242"/>
                <a:gd name="connsiteY7" fmla="*/ 2269790 h 2269796"/>
                <a:gd name="connsiteX0" fmla="*/ 2142307 w 2386564"/>
                <a:gd name="connsiteY0" fmla="*/ 2269790 h 2271855"/>
                <a:gd name="connsiteX1" fmla="*/ 1586378 w 2386564"/>
                <a:gd name="connsiteY1" fmla="*/ 1835860 h 2271855"/>
                <a:gd name="connsiteX2" fmla="*/ 202999 w 2386564"/>
                <a:gd name="connsiteY2" fmla="*/ 1445870 h 2271855"/>
                <a:gd name="connsiteX3" fmla="*/ 669470 w 2386564"/>
                <a:gd name="connsiteY3" fmla="*/ 111352 h 2271855"/>
                <a:gd name="connsiteX4" fmla="*/ 2077101 w 2386564"/>
                <a:gd name="connsiteY4" fmla="*/ 216756 h 2271855"/>
                <a:gd name="connsiteX5" fmla="*/ 2058792 w 2386564"/>
                <a:gd name="connsiteY5" fmla="*/ 1684848 h 2271855"/>
                <a:gd name="connsiteX6" fmla="*/ 2292235 w 2386564"/>
                <a:gd name="connsiteY6" fmla="*/ 2271855 h 2271855"/>
                <a:gd name="connsiteX7" fmla="*/ 2142307 w 2386564"/>
                <a:gd name="connsiteY7" fmla="*/ 2269790 h 22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6564" h="2271855">
                  <a:moveTo>
                    <a:pt x="2142307" y="2269790"/>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2936" y="1342332"/>
                    <a:pt x="2058792" y="1684848"/>
                  </a:cubicBezTo>
                  <a:cubicBezTo>
                    <a:pt x="2094648" y="2027364"/>
                    <a:pt x="2244105" y="2182077"/>
                    <a:pt x="2292235" y="2271855"/>
                  </a:cubicBezTo>
                  <a:cubicBezTo>
                    <a:pt x="2216540" y="2269558"/>
                    <a:pt x="2213000" y="2270291"/>
                    <a:pt x="2142307" y="2269790"/>
                  </a:cubicBezTo>
                  <a:close/>
                </a:path>
              </a:pathLst>
            </a:custGeom>
            <a:solidFill>
              <a:srgbClr val="01B3C5">
                <a:lumMod val="75000"/>
              </a:srgbClr>
            </a:solidFill>
            <a:ln w="25400" cap="flat" cmpd="sng" algn="ctr">
              <a:noFill/>
              <a:prstDash val="solid"/>
            </a:ln>
            <a:effectLst/>
            <a:scene3d>
              <a:camera prst="orthographicFront"/>
              <a:lightRig rig="threePt" dir="t"/>
            </a:scene3d>
            <a:sp3d extrusionH="254000"/>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Segoe UI"/>
                <a:ea typeface="宋体" panose="02010600030101010101" pitchFamily="2" charset="-122"/>
                <a:cs typeface="+mn-cs"/>
              </a:endParaRPr>
            </a:p>
          </p:txBody>
        </p:sp>
        <p:sp>
          <p:nvSpPr>
            <p:cNvPr id="10" name="椭圆形标注 13">
              <a:extLst>
                <a:ext uri="{FF2B5EF4-FFF2-40B4-BE49-F238E27FC236}">
                  <a16:creationId xmlns="" xmlns:a16="http://schemas.microsoft.com/office/drawing/2014/main" id="{E9FBB9FA-508D-4BA6-B186-F83BD829AA36}"/>
                </a:ext>
              </a:extLst>
            </p:cNvPr>
            <p:cNvSpPr/>
            <p:nvPr/>
          </p:nvSpPr>
          <p:spPr>
            <a:xfrm>
              <a:off x="7759065" y="1559433"/>
              <a:ext cx="2743200" cy="1837944"/>
            </a:xfrm>
            <a:prstGeom prst="wedgeEllipseCallout">
              <a:avLst>
                <a:gd name="adj1" fmla="val 35828"/>
                <a:gd name="adj2" fmla="val 75095"/>
              </a:avLst>
            </a:prstGeom>
            <a:solidFill>
              <a:srgbClr val="01B3C5"/>
            </a:solidFill>
            <a:ln w="25400" cap="flat" cmpd="sng" algn="ctr">
              <a:solidFill>
                <a:srgbClr val="FFFFFF"/>
              </a:solidFill>
              <a:prstDash val="solid"/>
            </a:ln>
            <a:effectLst/>
            <a:scene3d>
              <a:camera prst="orthographicFront"/>
              <a:lightRig rig="threePt" dir="t"/>
            </a:scene3d>
            <a:sp3d extrusionH="254000"/>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Segoe UI"/>
                <a:ea typeface="宋体" panose="02010600030101010101" pitchFamily="2" charset="-122"/>
                <a:cs typeface="+mn-cs"/>
              </a:endParaRPr>
            </a:p>
          </p:txBody>
        </p:sp>
      </p:grpSp>
      <p:sp>
        <p:nvSpPr>
          <p:cNvPr id="4" name="TextBox 3">
            <a:extLst>
              <a:ext uri="{FF2B5EF4-FFF2-40B4-BE49-F238E27FC236}">
                <a16:creationId xmlns="" xmlns:a16="http://schemas.microsoft.com/office/drawing/2014/main" id="{1865634B-45F0-4E4E-AB1C-BEE75A152CA9}"/>
              </a:ext>
            </a:extLst>
          </p:cNvPr>
          <p:cNvSpPr txBox="1"/>
          <p:nvPr/>
        </p:nvSpPr>
        <p:spPr>
          <a:xfrm>
            <a:off x="762000" y="838200"/>
            <a:ext cx="3657600" cy="2554545"/>
          </a:xfrm>
          <a:prstGeom prst="rect">
            <a:avLst/>
          </a:prstGeom>
          <a:noFill/>
        </p:spPr>
        <p:txBody>
          <a:bodyPr wrap="square">
            <a:spAutoFit/>
          </a:bodyPr>
          <a:lstStyle/>
          <a:p>
            <a:r>
              <a:rPr lang="vi-VN" sz="3200" b="1" dirty="0" smtClean="0">
                <a:latin typeface="+mj-lt"/>
              </a:rPr>
              <a:t>Nếu không còn lực tác dụng lên vật  nữa thì vật đang chuyển động sẽ như thế nào?</a:t>
            </a:r>
            <a:endParaRPr lang="en-US" sz="3200" dirty="0">
              <a:latin typeface="+mj-lt"/>
              <a:cs typeface="Times New Roman" pitchFamily="18" charset="0"/>
            </a:endParaRPr>
          </a:p>
        </p:txBody>
      </p:sp>
      <p:sp>
        <p:nvSpPr>
          <p:cNvPr id="11" name="TextBox 10">
            <a:extLst>
              <a:ext uri="{FF2B5EF4-FFF2-40B4-BE49-F238E27FC236}">
                <a16:creationId xmlns="" xmlns:a16="http://schemas.microsoft.com/office/drawing/2014/main" id="{8F41A667-362D-4B9A-B58D-992CA1F06F80}"/>
              </a:ext>
            </a:extLst>
          </p:cNvPr>
          <p:cNvSpPr txBox="1"/>
          <p:nvPr/>
        </p:nvSpPr>
        <p:spPr>
          <a:xfrm>
            <a:off x="4038600" y="3810000"/>
            <a:ext cx="4724400" cy="1772793"/>
          </a:xfrm>
          <a:prstGeom prst="rect">
            <a:avLst/>
          </a:prstGeom>
          <a:noFill/>
        </p:spPr>
        <p:txBody>
          <a:bodyPr wrap="square">
            <a:spAutoFit/>
          </a:bodyPr>
          <a:lstStyle/>
          <a:p>
            <a:pPr lvl="0" algn="ctr">
              <a:lnSpc>
                <a:spcPct val="130000"/>
              </a:lnSpc>
              <a:tabLst>
                <a:tab pos="228600" algn="l"/>
              </a:tabLst>
            </a:pPr>
            <a:r>
              <a:rPr lang="vi-VN" sz="2800" b="1" dirty="0" smtClean="0">
                <a:effectLst/>
                <a:latin typeface="Times New Roman" pitchFamily="18" charset="0"/>
                <a:ea typeface="Times New Roman" panose="02020603050405020304" pitchFamily="18" charset="0"/>
                <a:cs typeface="Times New Roman" pitchFamily="18" charset="0"/>
              </a:rPr>
              <a:t>Khi không có lực tác dụng vật đang chuyển động sẽ tiếp tục chuyển động thẳng đều</a:t>
            </a:r>
            <a:endParaRPr lang="en-US" sz="2800" dirty="0">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949440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6" presetClass="emph" presetSubtype="0" accel="50000" fill="hold" nodeType="withEffect">
                                  <p:stCondLst>
                                    <p:cond delay="0"/>
                                  </p:stCondLst>
                                  <p:childTnLst>
                                    <p:animScale>
                                      <p:cBhvr>
                                        <p:cTn id="9" dur="1500" fill="hold"/>
                                        <p:tgtEl>
                                          <p:spTgt spid="2"/>
                                        </p:tgtEl>
                                      </p:cBhvr>
                                      <p:by x="150000" y="150000"/>
                                      <p:from x="65854" y="65854"/>
                                      <p:to x="100000" y="100000"/>
                                    </p:animScale>
                                  </p:childTnLst>
                                </p:cTn>
                              </p:par>
                              <p:par>
                                <p:cTn id="10" presetID="10" presetClass="entr" presetSubtype="0" fill="hold" nodeType="withEffect">
                                  <p:stCondLst>
                                    <p:cond delay="3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6" presetClass="emph" presetSubtype="0" accel="50000" fill="hold" nodeType="withEffect">
                                  <p:stCondLst>
                                    <p:cond delay="300"/>
                                  </p:stCondLst>
                                  <p:childTnLst>
                                    <p:animScale>
                                      <p:cBhvr>
                                        <p:cTn id="14" dur="1500" fill="hold"/>
                                        <p:tgtEl>
                                          <p:spTgt spid="3"/>
                                        </p:tgtEl>
                                      </p:cBhvr>
                                      <p:by x="150000" y="150000"/>
                                      <p:from x="65854" y="65854"/>
                                      <p:to x="100000" y="100000"/>
                                    </p:animScale>
                                  </p:childTnLst>
                                </p:cTn>
                              </p:par>
                              <p:par>
                                <p:cTn id="15" presetID="10" presetClass="entr" presetSubtype="0" fill="hold" grpId="0" nodeType="withEffect">
                                  <p:stCondLst>
                                    <p:cond delay="4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6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1"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descr="Nền phối màu - Website của Thân Thị Hoàng O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 y="-88900"/>
            <a:ext cx="9148737"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152400" y="0"/>
            <a:ext cx="7838440" cy="1066800"/>
            <a:chOff x="1435946" y="3589866"/>
            <a:chExt cx="10245770" cy="1354666"/>
          </a:xfrm>
        </p:grpSpPr>
        <p:sp>
          <p:nvSpPr>
            <p:cNvPr id="6" name="Rounded Rectangle 5"/>
            <p:cNvSpPr/>
            <p:nvPr/>
          </p:nvSpPr>
          <p:spPr>
            <a:xfrm>
              <a:off x="1435946" y="3589866"/>
              <a:ext cx="10245770" cy="1354666"/>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5"/>
            <p:cNvSpPr txBox="1"/>
            <p:nvPr/>
          </p:nvSpPr>
          <p:spPr>
            <a:xfrm>
              <a:off x="1502087" y="3656007"/>
              <a:ext cx="10113488" cy="1222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312928" rIns="312928" bIns="312928" numCol="1" spcCol="1270" anchor="ctr" anchorCtr="0">
              <a:noAutofit/>
            </a:bodyPr>
            <a:lstStyle/>
            <a:p>
              <a:pPr lvl="0" defTabSz="1955800">
                <a:lnSpc>
                  <a:spcPct val="90000"/>
                </a:lnSpc>
                <a:spcBef>
                  <a:spcPct val="0"/>
                </a:spcBef>
                <a:spcAft>
                  <a:spcPct val="35000"/>
                </a:spcAft>
              </a:pPr>
              <a:r>
                <a:rPr lang="vi-VN" sz="4400" kern="1200" dirty="0" smtClean="0">
                  <a:solidFill>
                    <a:srgbClr val="FFFF00"/>
                  </a:solidFill>
                  <a:latin typeface="Times New Roman" panose="02020603050405020304" pitchFamily="18" charset="0"/>
                  <a:cs typeface="Times New Roman" panose="02020603050405020304" pitchFamily="18" charset="0"/>
                </a:rPr>
                <a:t>2.</a:t>
              </a:r>
              <a:r>
                <a:rPr lang="en-US" sz="4400" kern="1200" dirty="0" err="1" smtClean="0">
                  <a:solidFill>
                    <a:srgbClr val="FFFF00"/>
                  </a:solidFill>
                  <a:latin typeface="Times New Roman" panose="02020603050405020304" pitchFamily="18" charset="0"/>
                  <a:cs typeface="Times New Roman" panose="02020603050405020304" pitchFamily="18" charset="0"/>
                </a:rPr>
                <a:t>Lực</a:t>
              </a:r>
              <a:r>
                <a:rPr lang="en-US" sz="4400" kern="1200" dirty="0" smtClean="0">
                  <a:solidFill>
                    <a:srgbClr val="FFFF00"/>
                  </a:solidFill>
                  <a:latin typeface="Times New Roman" panose="02020603050405020304" pitchFamily="18" charset="0"/>
                  <a:cs typeface="Times New Roman" panose="02020603050405020304" pitchFamily="18" charset="0"/>
                </a:rPr>
                <a:t> </a:t>
              </a:r>
              <a:r>
                <a:rPr lang="en-US" sz="4400" kern="1200" dirty="0" err="1">
                  <a:solidFill>
                    <a:srgbClr val="FFFF00"/>
                  </a:solidFill>
                  <a:latin typeface="Times New Roman" panose="02020603050405020304" pitchFamily="18" charset="0"/>
                  <a:cs typeface="Times New Roman" panose="02020603050405020304" pitchFamily="18" charset="0"/>
                </a:rPr>
                <a:t>và</a:t>
              </a:r>
              <a:r>
                <a:rPr lang="en-US" sz="4400" kern="1200" dirty="0">
                  <a:solidFill>
                    <a:srgbClr val="FFFF00"/>
                  </a:solidFill>
                  <a:latin typeface="Times New Roman" panose="02020603050405020304" pitchFamily="18" charset="0"/>
                  <a:cs typeface="Times New Roman" panose="02020603050405020304" pitchFamily="18" charset="0"/>
                </a:rPr>
                <a:t> </a:t>
              </a:r>
              <a:r>
                <a:rPr lang="en-US" sz="4400" kern="1200" dirty="0" err="1">
                  <a:solidFill>
                    <a:srgbClr val="FFFF00"/>
                  </a:solidFill>
                  <a:latin typeface="Times New Roman" panose="02020603050405020304" pitchFamily="18" charset="0"/>
                  <a:cs typeface="Times New Roman" panose="02020603050405020304" pitchFamily="18" charset="0"/>
                </a:rPr>
                <a:t>hình</a:t>
              </a:r>
              <a:r>
                <a:rPr lang="en-US" sz="4400" kern="1200" dirty="0">
                  <a:solidFill>
                    <a:srgbClr val="FFFF00"/>
                  </a:solidFill>
                  <a:latin typeface="Times New Roman" panose="02020603050405020304" pitchFamily="18" charset="0"/>
                  <a:cs typeface="Times New Roman" panose="02020603050405020304" pitchFamily="18" charset="0"/>
                </a:rPr>
                <a:t> </a:t>
              </a:r>
              <a:r>
                <a:rPr lang="en-US" sz="4400" kern="1200" dirty="0" err="1">
                  <a:solidFill>
                    <a:srgbClr val="FFFF00"/>
                  </a:solidFill>
                  <a:latin typeface="Times New Roman" panose="02020603050405020304" pitchFamily="18" charset="0"/>
                  <a:cs typeface="Times New Roman" panose="02020603050405020304" pitchFamily="18" charset="0"/>
                </a:rPr>
                <a:t>dạng</a:t>
              </a:r>
              <a:r>
                <a:rPr lang="en-US" sz="4400" kern="1200" dirty="0">
                  <a:solidFill>
                    <a:srgbClr val="FFFF00"/>
                  </a:solidFill>
                  <a:latin typeface="Times New Roman" panose="02020603050405020304" pitchFamily="18" charset="0"/>
                  <a:cs typeface="Times New Roman" panose="02020603050405020304" pitchFamily="18" charset="0"/>
                </a:rPr>
                <a:t> </a:t>
              </a:r>
              <a:r>
                <a:rPr lang="en-US" sz="4400" kern="1200" dirty="0" err="1">
                  <a:solidFill>
                    <a:srgbClr val="FFFF00"/>
                  </a:solidFill>
                  <a:latin typeface="Times New Roman" panose="02020603050405020304" pitchFamily="18" charset="0"/>
                  <a:cs typeface="Times New Roman" panose="02020603050405020304" pitchFamily="18" charset="0"/>
                </a:rPr>
                <a:t>của</a:t>
              </a:r>
              <a:r>
                <a:rPr lang="en-US" sz="4400" kern="1200" dirty="0">
                  <a:solidFill>
                    <a:srgbClr val="FFFF00"/>
                  </a:solidFill>
                  <a:latin typeface="Times New Roman" panose="02020603050405020304" pitchFamily="18" charset="0"/>
                  <a:cs typeface="Times New Roman" panose="02020603050405020304" pitchFamily="18" charset="0"/>
                </a:rPr>
                <a:t> </a:t>
              </a:r>
              <a:r>
                <a:rPr lang="en-US" sz="4400" kern="1200" dirty="0" err="1">
                  <a:solidFill>
                    <a:srgbClr val="FFFF00"/>
                  </a:solidFill>
                  <a:latin typeface="Times New Roman" panose="02020603050405020304" pitchFamily="18" charset="0"/>
                  <a:cs typeface="Times New Roman" panose="02020603050405020304" pitchFamily="18" charset="0"/>
                </a:rPr>
                <a:t>vật</a:t>
              </a:r>
              <a:endParaRPr lang="en-US" sz="4400" kern="1200" dirty="0">
                <a:solidFill>
                  <a:srgbClr val="FFFF00"/>
                </a:solidFill>
                <a:latin typeface="Times New Roman" panose="02020603050405020304" pitchFamily="18" charset="0"/>
                <a:cs typeface="Times New Roman" panose="02020603050405020304" pitchFamily="18" charset="0"/>
              </a:endParaRPr>
            </a:p>
          </p:txBody>
        </p:sp>
      </p:grpSp>
      <p:graphicFrame>
        <p:nvGraphicFramePr>
          <p:cNvPr id="12" name="Table 11"/>
          <p:cNvGraphicFramePr>
            <a:graphicFrameLocks noGrp="1"/>
          </p:cNvGraphicFramePr>
          <p:nvPr/>
        </p:nvGraphicFramePr>
        <p:xfrm>
          <a:off x="304800" y="1676401"/>
          <a:ext cx="8610601" cy="5398008"/>
        </p:xfrm>
        <a:graphic>
          <a:graphicData uri="http://schemas.openxmlformats.org/drawingml/2006/table">
            <a:tbl>
              <a:tblPr firstRow="1" firstCol="1" bandRow="1"/>
              <a:tblGrid>
                <a:gridCol w="2286000"/>
                <a:gridCol w="2328521"/>
                <a:gridCol w="1522316"/>
                <a:gridCol w="2473764"/>
              </a:tblGrid>
              <a:tr h="385458">
                <a:tc rowSpan="2" gridSpan="2">
                  <a:txBody>
                    <a:bodyPr/>
                    <a:lstStyle/>
                    <a:p>
                      <a:pPr marL="0" marR="0" algn="ctr">
                        <a:lnSpc>
                          <a:spcPct val="115000"/>
                        </a:lnSpc>
                        <a:spcBef>
                          <a:spcPts val="0"/>
                        </a:spcBef>
                        <a:spcAft>
                          <a:spcPts val="0"/>
                        </a:spcAft>
                      </a:pPr>
                      <a:r>
                        <a:rPr lang="vi-VN" sz="3200" b="1" dirty="0">
                          <a:solidFill>
                            <a:srgbClr val="000000"/>
                          </a:solidFill>
                          <a:effectLst/>
                          <a:latin typeface="Times New Roman"/>
                          <a:ea typeface="Calibri"/>
                          <a:cs typeface="Times New Roman"/>
                        </a:rPr>
                        <a:t>Tình huống</a:t>
                      </a:r>
                      <a:endParaRPr lang="en-US" sz="3200" dirty="0">
                        <a:effectLst/>
                        <a:latin typeface="Times New Roman"/>
                        <a:ea typeface="Times New Roman"/>
                        <a:cs typeface="Times New Roman"/>
                      </a:endParaRPr>
                    </a:p>
                  </a:txBody>
                  <a:tcPr marL="40807" marR="4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lnSpc>
                          <a:spcPct val="115000"/>
                        </a:lnSpc>
                        <a:spcBef>
                          <a:spcPts val="0"/>
                        </a:spcBef>
                        <a:spcAft>
                          <a:spcPts val="0"/>
                        </a:spcAft>
                      </a:pPr>
                      <a:r>
                        <a:rPr lang="vi-VN" sz="2400" b="1" dirty="0">
                          <a:solidFill>
                            <a:srgbClr val="000000"/>
                          </a:solidFill>
                          <a:effectLst/>
                          <a:latin typeface="Times New Roman"/>
                          <a:ea typeface="Calibri"/>
                          <a:cs typeface="Times New Roman"/>
                        </a:rPr>
                        <a:t>Vật có bị biến dạng không?</a:t>
                      </a:r>
                      <a:endParaRPr lang="en-US" sz="2400" dirty="0">
                        <a:effectLst/>
                        <a:latin typeface="Times New Roman"/>
                        <a:ea typeface="Times New Roman"/>
                        <a:cs typeface="Times New Roman"/>
                      </a:endParaRPr>
                    </a:p>
                  </a:txBody>
                  <a:tcPr marL="40807" marR="4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21322">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vi-VN" sz="2800" b="1" dirty="0">
                          <a:solidFill>
                            <a:srgbClr val="000000"/>
                          </a:solidFill>
                          <a:effectLst/>
                          <a:latin typeface="Times New Roman"/>
                          <a:ea typeface="Calibri"/>
                          <a:cs typeface="Times New Roman"/>
                        </a:rPr>
                        <a:t>Có/ không</a:t>
                      </a:r>
                      <a:endParaRPr lang="en-US" sz="2800" dirty="0">
                        <a:effectLst/>
                        <a:latin typeface="Times New Roman"/>
                        <a:ea typeface="Times New Roman"/>
                        <a:cs typeface="Times New Roman"/>
                      </a:endParaRPr>
                    </a:p>
                  </a:txBody>
                  <a:tcPr marL="40807" marR="4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b="1" dirty="0">
                          <a:solidFill>
                            <a:srgbClr val="000000"/>
                          </a:solidFill>
                          <a:effectLst/>
                          <a:latin typeface="Times New Roman"/>
                          <a:ea typeface="Calibri"/>
                          <a:cs typeface="Times New Roman"/>
                        </a:rPr>
                        <a:t>Vật nào bị biến dạng</a:t>
                      </a:r>
                      <a:endParaRPr lang="en-US" sz="2400" dirty="0">
                        <a:effectLst/>
                        <a:latin typeface="Times New Roman"/>
                        <a:ea typeface="Times New Roman"/>
                        <a:cs typeface="Times New Roman"/>
                      </a:endParaRPr>
                    </a:p>
                  </a:txBody>
                  <a:tcPr marL="40807" marR="4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4571">
                <a:tc>
                  <a:txBody>
                    <a:bodyPr/>
                    <a:lstStyle/>
                    <a:p>
                      <a:pPr marL="0" marR="0" algn="ctr">
                        <a:lnSpc>
                          <a:spcPct val="115000"/>
                        </a:lnSpc>
                        <a:spcBef>
                          <a:spcPts val="0"/>
                        </a:spcBef>
                        <a:spcAft>
                          <a:spcPts val="0"/>
                        </a:spcAft>
                      </a:pPr>
                      <a:r>
                        <a:rPr lang="vi-VN" sz="3200" b="1" dirty="0">
                          <a:solidFill>
                            <a:srgbClr val="000000"/>
                          </a:solidFill>
                          <a:effectLst/>
                          <a:latin typeface="Times New Roman"/>
                          <a:ea typeface="Calibri"/>
                          <a:cs typeface="Times New Roman"/>
                        </a:rPr>
                        <a:t>Chiếc cung đã được giương</a:t>
                      </a:r>
                      <a:endParaRPr lang="en-US" sz="3200" b="1" dirty="0">
                        <a:solidFill>
                          <a:srgbClr val="000000"/>
                        </a:solidFill>
                        <a:effectLst/>
                        <a:latin typeface="Times New Roman"/>
                        <a:ea typeface="Calibri"/>
                        <a:cs typeface="Times New Roman"/>
                      </a:endParaRPr>
                    </a:p>
                    <a:p>
                      <a:pPr marL="0" marR="0" algn="ctr">
                        <a:lnSpc>
                          <a:spcPct val="115000"/>
                        </a:lnSpc>
                        <a:spcBef>
                          <a:spcPts val="0"/>
                        </a:spcBef>
                        <a:spcAft>
                          <a:spcPts val="0"/>
                        </a:spcAft>
                      </a:pPr>
                      <a:endParaRPr lang="en-US" sz="1200" b="1" dirty="0">
                        <a:solidFill>
                          <a:srgbClr val="000000"/>
                        </a:solidFill>
                        <a:effectLst/>
                        <a:latin typeface="Times New Roman"/>
                        <a:ea typeface="Times New Roman"/>
                        <a:cs typeface="Times New Roman"/>
                      </a:endParaRPr>
                    </a:p>
                  </a:txBody>
                  <a:tcPr marL="40807" marR="4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1200" dirty="0">
                          <a:solidFill>
                            <a:srgbClr val="000000"/>
                          </a:solidFill>
                          <a:effectLst/>
                          <a:latin typeface="Times New Roman"/>
                          <a:ea typeface="Calibri"/>
                          <a:cs typeface="Times New Roman"/>
                        </a:rPr>
                        <a:t> </a:t>
                      </a:r>
                      <a:endParaRPr lang="en-US" sz="1200" dirty="0">
                        <a:effectLst/>
                        <a:latin typeface="Times New Roman"/>
                        <a:ea typeface="Times New Roman"/>
                        <a:cs typeface="Times New Roman"/>
                      </a:endParaRPr>
                    </a:p>
                  </a:txBody>
                  <a:tcPr marL="40807" marR="4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effectLst/>
                        <a:latin typeface="Times New Roman"/>
                        <a:ea typeface="Times New Roman"/>
                        <a:cs typeface="Times New Roman"/>
                      </a:endParaRPr>
                    </a:p>
                  </a:txBody>
                  <a:tcPr marL="40807" marR="4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effectLst/>
                        <a:latin typeface="Times New Roman"/>
                        <a:ea typeface="Times New Roman"/>
                        <a:cs typeface="Times New Roman"/>
                      </a:endParaRPr>
                    </a:p>
                  </a:txBody>
                  <a:tcPr marL="40807" marR="4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48">
                <a:tc>
                  <a:txBody>
                    <a:bodyPr/>
                    <a:lstStyle/>
                    <a:p>
                      <a:pPr marL="0" marR="0" algn="ctr">
                        <a:lnSpc>
                          <a:spcPct val="115000"/>
                        </a:lnSpc>
                        <a:spcBef>
                          <a:spcPts val="0"/>
                        </a:spcBef>
                        <a:spcAft>
                          <a:spcPts val="0"/>
                        </a:spcAft>
                      </a:pPr>
                      <a:r>
                        <a:rPr lang="vi-VN" sz="3200" b="1" dirty="0">
                          <a:solidFill>
                            <a:srgbClr val="000000"/>
                          </a:solidFill>
                          <a:effectLst/>
                          <a:latin typeface="Times New Roman"/>
                          <a:ea typeface="Calibri"/>
                          <a:cs typeface="Times New Roman"/>
                        </a:rPr>
                        <a:t>Bạn học sinh ngồi lên tấm ván gỗ</a:t>
                      </a:r>
                      <a:endParaRPr lang="en-US" sz="3200" b="1" dirty="0">
                        <a:solidFill>
                          <a:srgbClr val="000000"/>
                        </a:solidFill>
                        <a:effectLst/>
                        <a:latin typeface="Times New Roman"/>
                        <a:ea typeface="Calibri"/>
                        <a:cs typeface="Times New Roman"/>
                      </a:endParaRPr>
                    </a:p>
                    <a:p>
                      <a:pPr marL="0" marR="0" algn="ctr">
                        <a:lnSpc>
                          <a:spcPct val="115000"/>
                        </a:lnSpc>
                        <a:spcBef>
                          <a:spcPts val="0"/>
                        </a:spcBef>
                        <a:spcAft>
                          <a:spcPts val="0"/>
                        </a:spcAft>
                      </a:pPr>
                      <a:endParaRPr lang="en-US" sz="1200" b="1" dirty="0">
                        <a:effectLst/>
                        <a:latin typeface="Times New Roman"/>
                        <a:ea typeface="Times New Roman"/>
                        <a:cs typeface="Times New Roman"/>
                      </a:endParaRPr>
                    </a:p>
                    <a:p>
                      <a:pPr marL="0" marR="0" algn="ctr">
                        <a:lnSpc>
                          <a:spcPct val="115000"/>
                        </a:lnSpc>
                        <a:spcBef>
                          <a:spcPts val="0"/>
                        </a:spcBef>
                        <a:spcAft>
                          <a:spcPts val="0"/>
                        </a:spcAft>
                      </a:pPr>
                      <a:endParaRPr lang="en-US" sz="1200" b="1" dirty="0">
                        <a:effectLst/>
                        <a:latin typeface="Times New Roman"/>
                        <a:ea typeface="Times New Roman"/>
                        <a:cs typeface="Times New Roman"/>
                      </a:endParaRPr>
                    </a:p>
                  </a:txBody>
                  <a:tcPr marL="40807" marR="4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1200" dirty="0">
                          <a:solidFill>
                            <a:srgbClr val="000000"/>
                          </a:solidFill>
                          <a:effectLst/>
                          <a:latin typeface="Times New Roman"/>
                          <a:ea typeface="Calibri"/>
                          <a:cs typeface="Times New Roman"/>
                        </a:rPr>
                        <a:t> </a:t>
                      </a:r>
                      <a:endParaRPr lang="en-US" sz="1200" dirty="0">
                        <a:effectLst/>
                        <a:latin typeface="Times New Roman"/>
                        <a:ea typeface="Times New Roman"/>
                        <a:cs typeface="Times New Roman"/>
                      </a:endParaRPr>
                    </a:p>
                  </a:txBody>
                  <a:tcPr marL="40807" marR="4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1200" dirty="0">
                          <a:solidFill>
                            <a:srgbClr val="000000"/>
                          </a:solidFill>
                          <a:effectLst/>
                          <a:latin typeface="Times New Roman"/>
                          <a:ea typeface="Calibri"/>
                          <a:cs typeface="Times New Roman"/>
                        </a:rPr>
                        <a:t> </a:t>
                      </a:r>
                      <a:r>
                        <a:rPr lang="en-US" sz="1200" dirty="0">
                          <a:solidFill>
                            <a:srgbClr val="000000"/>
                          </a:solidFill>
                          <a:effectLst/>
                          <a:latin typeface="Times New Roman"/>
                          <a:ea typeface="Calibri"/>
                          <a:cs typeface="Times New Roman"/>
                        </a:rPr>
                        <a:t>          </a:t>
                      </a:r>
                      <a:endParaRPr lang="en-US" sz="1200" dirty="0">
                        <a:effectLst/>
                        <a:latin typeface="Times New Roman"/>
                        <a:ea typeface="Times New Roman"/>
                        <a:cs typeface="Times New Roman"/>
                      </a:endParaRPr>
                    </a:p>
                  </a:txBody>
                  <a:tcPr marL="40807" marR="4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1200" dirty="0">
                          <a:solidFill>
                            <a:srgbClr val="000000"/>
                          </a:solidFill>
                          <a:effectLst/>
                          <a:latin typeface="Times New Roman"/>
                          <a:ea typeface="Calibri"/>
                          <a:cs typeface="Times New Roman"/>
                        </a:rPr>
                        <a:t> </a:t>
                      </a:r>
                      <a:endParaRPr lang="en-US" sz="1200" dirty="0">
                        <a:effectLst/>
                        <a:latin typeface="Times New Roman"/>
                        <a:ea typeface="Times New Roman"/>
                        <a:cs typeface="Times New Roman"/>
                      </a:endParaRPr>
                    </a:p>
                  </a:txBody>
                  <a:tcPr marL="40807" marR="4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3" name="Picture 12" descr="THUY 1"/>
          <p:cNvPicPr/>
          <p:nvPr/>
        </p:nvPicPr>
        <p:blipFill>
          <a:blip r:embed="rId3">
            <a:extLst>
              <a:ext uri="{28A0092B-C50C-407E-A947-70E740481C1C}">
                <a14:useLocalDpi xmlns:a14="http://schemas.microsoft.com/office/drawing/2010/main" val="0"/>
              </a:ext>
            </a:extLst>
          </a:blip>
          <a:srcRect l="12500" t="49976" r="60001" b="3014"/>
          <a:stretch>
            <a:fillRect/>
          </a:stretch>
        </p:blipFill>
        <p:spPr bwMode="auto">
          <a:xfrm>
            <a:off x="2667000" y="3200400"/>
            <a:ext cx="2133600" cy="1447800"/>
          </a:xfrm>
          <a:prstGeom prst="rect">
            <a:avLst/>
          </a:prstGeom>
          <a:noFill/>
          <a:ln>
            <a:noFill/>
          </a:ln>
        </p:spPr>
      </p:pic>
      <p:sp>
        <p:nvSpPr>
          <p:cNvPr id="14" name="TextBox 13">
            <a:extLst>
              <a:ext uri="{FF2B5EF4-FFF2-40B4-BE49-F238E27FC236}">
                <a16:creationId xmlns:a16="http://schemas.microsoft.com/office/drawing/2014/main" xmlns="" id="{E12C9A69-BA7D-4A70-93C0-6AA164877CF2}"/>
              </a:ext>
            </a:extLst>
          </p:cNvPr>
          <p:cNvSpPr txBox="1"/>
          <p:nvPr/>
        </p:nvSpPr>
        <p:spPr>
          <a:xfrm>
            <a:off x="5257800" y="3810000"/>
            <a:ext cx="9906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CÓ</a:t>
            </a:r>
          </a:p>
        </p:txBody>
      </p:sp>
      <p:sp>
        <p:nvSpPr>
          <p:cNvPr id="15" name="TextBox 14">
            <a:extLst>
              <a:ext uri="{FF2B5EF4-FFF2-40B4-BE49-F238E27FC236}">
                <a16:creationId xmlns:a16="http://schemas.microsoft.com/office/drawing/2014/main" xmlns="" id="{DAED91D2-C688-46C9-B1AA-CAF715A2A336}"/>
              </a:ext>
            </a:extLst>
          </p:cNvPr>
          <p:cNvSpPr txBox="1"/>
          <p:nvPr/>
        </p:nvSpPr>
        <p:spPr>
          <a:xfrm>
            <a:off x="6553200" y="3429000"/>
            <a:ext cx="2362200" cy="1323439"/>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Dây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cung</a:t>
            </a:r>
            <a:endParaRPr lang="en-US" sz="4000" dirty="0">
              <a:latin typeface="Times New Roman" panose="02020603050405020304" pitchFamily="18" charset="0"/>
              <a:cs typeface="Times New Roman" panose="02020603050405020304" pitchFamily="18" charset="0"/>
            </a:endParaRPr>
          </a:p>
        </p:txBody>
      </p:sp>
      <p:pic>
        <p:nvPicPr>
          <p:cNvPr id="16" name="Pictur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5029200"/>
            <a:ext cx="2057400" cy="1600200"/>
          </a:xfrm>
          <a:prstGeom prst="rect">
            <a:avLst/>
          </a:prstGeom>
          <a:noFill/>
          <a:ln>
            <a:noFill/>
          </a:ln>
        </p:spPr>
      </p:pic>
      <p:sp>
        <p:nvSpPr>
          <p:cNvPr id="17" name="TextBox 16">
            <a:extLst>
              <a:ext uri="{FF2B5EF4-FFF2-40B4-BE49-F238E27FC236}">
                <a16:creationId xmlns:a16="http://schemas.microsoft.com/office/drawing/2014/main" xmlns="" id="{7DA3F1AA-7242-4671-A0C2-D3B04908C352}"/>
              </a:ext>
            </a:extLst>
          </p:cNvPr>
          <p:cNvSpPr txBox="1"/>
          <p:nvPr/>
        </p:nvSpPr>
        <p:spPr>
          <a:xfrm>
            <a:off x="6629400" y="5486400"/>
            <a:ext cx="2057400" cy="1200329"/>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Tấm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gỗ</a:t>
            </a:r>
            <a:endParaRPr lang="en-US" sz="36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E12C9A69-BA7D-4A70-93C0-6AA164877CF2}"/>
              </a:ext>
            </a:extLst>
          </p:cNvPr>
          <p:cNvSpPr txBox="1"/>
          <p:nvPr/>
        </p:nvSpPr>
        <p:spPr>
          <a:xfrm>
            <a:off x="5334000" y="5638800"/>
            <a:ext cx="9906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CÓ</a:t>
            </a:r>
          </a:p>
        </p:txBody>
      </p:sp>
      <p:sp>
        <p:nvSpPr>
          <p:cNvPr id="19" name="Rectangle 18">
            <a:extLst>
              <a:ext uri="{FF2B5EF4-FFF2-40B4-BE49-F238E27FC236}">
                <a16:creationId xmlns:a16="http://schemas.microsoft.com/office/drawing/2014/main" xmlns="" id="{48691CE4-CEC3-4462-83A6-4499E7C3FBA2}"/>
              </a:ext>
            </a:extLst>
          </p:cNvPr>
          <p:cNvSpPr/>
          <p:nvPr/>
        </p:nvSpPr>
        <p:spPr>
          <a:xfrm>
            <a:off x="0" y="1143000"/>
            <a:ext cx="9220199" cy="517065"/>
          </a:xfrm>
          <a:prstGeom prst="rect">
            <a:avLst/>
          </a:prstGeom>
        </p:spPr>
        <p:txBody>
          <a:bodyPr wrap="square">
            <a:spAutoFit/>
          </a:bodyPr>
          <a:lstStyle/>
          <a:p>
            <a:pPr>
              <a:lnSpc>
                <a:spcPct val="115000"/>
              </a:lnSpc>
            </a:pPr>
            <a:r>
              <a:rPr lang="en-US" sz="2000" b="1" dirty="0">
                <a:solidFill>
                  <a:srgbClr val="FF0000"/>
                </a:solidFill>
                <a:latin typeface="Times New Roman"/>
                <a:ea typeface="Calibri"/>
              </a:rPr>
              <a:t>  </a:t>
            </a:r>
            <a:r>
              <a:rPr lang="en-US" sz="2400" b="1" dirty="0" smtClean="0">
                <a:solidFill>
                  <a:srgbClr val="FF0000"/>
                </a:solidFill>
                <a:latin typeface="Times New Roman"/>
                <a:ea typeface="Calibri"/>
              </a:rPr>
              <a:t> </a:t>
            </a:r>
            <a:r>
              <a:rPr lang="vi-VN" sz="2400" b="1" dirty="0">
                <a:solidFill>
                  <a:srgbClr val="FF0000"/>
                </a:solidFill>
                <a:latin typeface="Times New Roman"/>
                <a:ea typeface="Calibri"/>
              </a:rPr>
              <a:t>Tình huống nào sau đây lực làm cho vật bị biến dạng</a:t>
            </a:r>
            <a:endParaRPr lang="en-US" sz="2400" b="1" dirty="0">
              <a:solidFill>
                <a:srgbClr val="FF0000"/>
              </a:solidFill>
              <a:effectLst/>
              <a:latin typeface="Times New Roman"/>
              <a:ea typeface="Calibri"/>
            </a:endParaRPr>
          </a:p>
        </p:txBody>
      </p:sp>
    </p:spTree>
    <p:extLst>
      <p:ext uri="{BB962C8B-B14F-4D97-AF65-F5344CB8AC3E}">
        <p14:creationId xmlns:p14="http://schemas.microsoft.com/office/powerpoint/2010/main" val="10710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74125995"/>
              </p:ext>
            </p:extLst>
          </p:nvPr>
        </p:nvGraphicFramePr>
        <p:xfrm>
          <a:off x="152400" y="139180"/>
          <a:ext cx="8839201" cy="5804632"/>
        </p:xfrm>
        <a:graphic>
          <a:graphicData uri="http://schemas.openxmlformats.org/drawingml/2006/table">
            <a:tbl>
              <a:tblPr firstRow="1" firstCol="1" bandRow="1"/>
              <a:tblGrid>
                <a:gridCol w="2197591">
                  <a:extLst>
                    <a:ext uri="{9D8B030D-6E8A-4147-A177-3AD203B41FA5}">
                      <a16:colId xmlns:a16="http://schemas.microsoft.com/office/drawing/2014/main" xmlns="" val="20000"/>
                    </a:ext>
                  </a:extLst>
                </a:gridCol>
                <a:gridCol w="2539439">
                  <a:extLst>
                    <a:ext uri="{9D8B030D-6E8A-4147-A177-3AD203B41FA5}">
                      <a16:colId xmlns:a16="http://schemas.microsoft.com/office/drawing/2014/main" xmlns="" val="20001"/>
                    </a:ext>
                  </a:extLst>
                </a:gridCol>
                <a:gridCol w="1562732">
                  <a:extLst>
                    <a:ext uri="{9D8B030D-6E8A-4147-A177-3AD203B41FA5}">
                      <a16:colId xmlns:a16="http://schemas.microsoft.com/office/drawing/2014/main" xmlns="" val="20002"/>
                    </a:ext>
                  </a:extLst>
                </a:gridCol>
                <a:gridCol w="2539439">
                  <a:extLst>
                    <a:ext uri="{9D8B030D-6E8A-4147-A177-3AD203B41FA5}">
                      <a16:colId xmlns:a16="http://schemas.microsoft.com/office/drawing/2014/main" xmlns="" val="20003"/>
                    </a:ext>
                  </a:extLst>
                </a:gridCol>
              </a:tblGrid>
              <a:tr h="464049">
                <a:tc rowSpan="2" gridSpan="2">
                  <a:txBody>
                    <a:bodyPr/>
                    <a:lstStyle/>
                    <a:p>
                      <a:pPr marL="0" marR="0" algn="ctr">
                        <a:lnSpc>
                          <a:spcPct val="115000"/>
                        </a:lnSpc>
                        <a:spcBef>
                          <a:spcPts val="0"/>
                        </a:spcBef>
                        <a:spcAft>
                          <a:spcPts val="0"/>
                        </a:spcAft>
                      </a:pPr>
                      <a:r>
                        <a:rPr lang="vi-VN" sz="3200" b="0" dirty="0">
                          <a:solidFill>
                            <a:srgbClr val="000000"/>
                          </a:solidFill>
                          <a:effectLst/>
                          <a:latin typeface="Times New Roman"/>
                          <a:ea typeface="Calibri"/>
                          <a:cs typeface="Times New Roman"/>
                        </a:rPr>
                        <a:t>Tình huống</a:t>
                      </a:r>
                      <a:endParaRPr lang="en-US" sz="3200" b="0" dirty="0">
                        <a:effectLst/>
                        <a:latin typeface="Times New Roman"/>
                        <a:ea typeface="Times New Roman"/>
                        <a:cs typeface="Times New Roman"/>
                      </a:endParaRPr>
                    </a:p>
                  </a:txBody>
                  <a:tcPr marL="40807" marR="4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lnSpc>
                          <a:spcPct val="115000"/>
                        </a:lnSpc>
                        <a:spcBef>
                          <a:spcPts val="0"/>
                        </a:spcBef>
                        <a:spcAft>
                          <a:spcPts val="0"/>
                        </a:spcAft>
                      </a:pPr>
                      <a:r>
                        <a:rPr lang="vi-VN" sz="2400" b="0" dirty="0">
                          <a:solidFill>
                            <a:srgbClr val="000000"/>
                          </a:solidFill>
                          <a:effectLst/>
                          <a:latin typeface="Times New Roman"/>
                          <a:ea typeface="Calibri"/>
                          <a:cs typeface="Times New Roman"/>
                        </a:rPr>
                        <a:t>Vật có bị biến dạng không?</a:t>
                      </a:r>
                      <a:endParaRPr lang="en-US" sz="2400" b="0" dirty="0">
                        <a:effectLst/>
                        <a:latin typeface="Times New Roman"/>
                        <a:ea typeface="Times New Roman"/>
                        <a:cs typeface="Times New Roman"/>
                      </a:endParaRPr>
                    </a:p>
                  </a:txBody>
                  <a:tcPr marL="40807" marR="4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467189">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vi-VN" sz="2400" b="0" dirty="0">
                          <a:solidFill>
                            <a:srgbClr val="000000"/>
                          </a:solidFill>
                          <a:effectLst/>
                          <a:latin typeface="Times New Roman"/>
                          <a:ea typeface="Calibri"/>
                          <a:cs typeface="Times New Roman"/>
                        </a:rPr>
                        <a:t>Có/ không</a:t>
                      </a:r>
                      <a:endParaRPr lang="en-US" sz="2400" b="0" dirty="0">
                        <a:effectLst/>
                        <a:latin typeface="Times New Roman"/>
                        <a:ea typeface="Times New Roman"/>
                        <a:cs typeface="Times New Roman"/>
                      </a:endParaRPr>
                    </a:p>
                  </a:txBody>
                  <a:tcPr marL="40807" marR="4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b="0" dirty="0">
                          <a:solidFill>
                            <a:srgbClr val="000000"/>
                          </a:solidFill>
                          <a:effectLst/>
                          <a:latin typeface="Times New Roman"/>
                          <a:ea typeface="Calibri"/>
                          <a:cs typeface="Times New Roman"/>
                        </a:rPr>
                        <a:t>Vật nào bị biến dạng</a:t>
                      </a:r>
                      <a:endParaRPr lang="en-US" sz="2400" b="0" dirty="0">
                        <a:effectLst/>
                        <a:latin typeface="Times New Roman"/>
                        <a:ea typeface="Times New Roman"/>
                        <a:cs typeface="Times New Roman"/>
                      </a:endParaRPr>
                    </a:p>
                  </a:txBody>
                  <a:tcPr marL="40807" marR="4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596582">
                <a:tc>
                  <a:txBody>
                    <a:bodyPr/>
                    <a:lstStyle/>
                    <a:p>
                      <a:pPr marL="0" marR="0" algn="ctr">
                        <a:lnSpc>
                          <a:spcPct val="115000"/>
                        </a:lnSpc>
                        <a:spcBef>
                          <a:spcPts val="0"/>
                        </a:spcBef>
                        <a:spcAft>
                          <a:spcPts val="0"/>
                        </a:spcAft>
                      </a:pPr>
                      <a:r>
                        <a:rPr lang="vi-VN" sz="2400" dirty="0">
                          <a:solidFill>
                            <a:srgbClr val="000000"/>
                          </a:solidFill>
                          <a:effectLst/>
                          <a:latin typeface="Times New Roman"/>
                          <a:ea typeface="Calibri"/>
                          <a:cs typeface="Times New Roman"/>
                        </a:rPr>
                        <a:t>Vận động viên dùng vợt đỡ quả bóng tenis</a:t>
                      </a:r>
                      <a:endParaRPr lang="en-US" sz="2400" dirty="0">
                        <a:solidFill>
                          <a:srgbClr val="000000"/>
                        </a:solidFill>
                        <a:effectLst/>
                        <a:latin typeface="Times New Roman"/>
                        <a:ea typeface="Calibri"/>
                        <a:cs typeface="Times New Roman"/>
                      </a:endParaRPr>
                    </a:p>
                    <a:p>
                      <a:pPr marL="0" marR="0" algn="ctr">
                        <a:lnSpc>
                          <a:spcPct val="115000"/>
                        </a:lnSpc>
                        <a:spcBef>
                          <a:spcPts val="0"/>
                        </a:spcBef>
                        <a:spcAft>
                          <a:spcPts val="0"/>
                        </a:spcAft>
                      </a:pPr>
                      <a:endParaRPr lang="en-US" sz="2400" dirty="0">
                        <a:solidFill>
                          <a:srgbClr val="000000"/>
                        </a:solidFill>
                        <a:effectLst/>
                        <a:latin typeface="Times New Roman"/>
                        <a:ea typeface="Calibri"/>
                        <a:cs typeface="Times New Roman"/>
                      </a:endParaRPr>
                    </a:p>
                  </a:txBody>
                  <a:tcPr marL="40807" marR="4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1200" dirty="0">
                          <a:solidFill>
                            <a:srgbClr val="000000"/>
                          </a:solidFill>
                          <a:effectLst/>
                          <a:latin typeface="Times New Roman"/>
                          <a:ea typeface="Calibri"/>
                          <a:cs typeface="Times New Roman"/>
                        </a:rPr>
                        <a:t> </a:t>
                      </a:r>
                      <a:endParaRPr lang="en-US" sz="1200" dirty="0">
                        <a:effectLst/>
                        <a:latin typeface="Times New Roman"/>
                        <a:ea typeface="Times New Roman"/>
                        <a:cs typeface="Times New Roman"/>
                      </a:endParaRPr>
                    </a:p>
                    <a:p>
                      <a:pPr marL="0" marR="0" algn="ctr">
                        <a:lnSpc>
                          <a:spcPct val="115000"/>
                        </a:lnSpc>
                        <a:spcBef>
                          <a:spcPts val="0"/>
                        </a:spcBef>
                        <a:spcAft>
                          <a:spcPts val="0"/>
                        </a:spcAft>
                      </a:pPr>
                      <a:r>
                        <a:rPr lang="vi-VN" sz="1200" dirty="0">
                          <a:solidFill>
                            <a:srgbClr val="000000"/>
                          </a:solidFill>
                          <a:effectLst/>
                          <a:latin typeface="Times New Roman"/>
                          <a:ea typeface="Calibri"/>
                          <a:cs typeface="Times New Roman"/>
                        </a:rPr>
                        <a:t> </a:t>
                      </a:r>
                      <a:endParaRPr lang="en-US" sz="1200" dirty="0">
                        <a:effectLst/>
                        <a:latin typeface="Times New Roman"/>
                        <a:ea typeface="Times New Roman"/>
                        <a:cs typeface="Times New Roman"/>
                      </a:endParaRPr>
                    </a:p>
                  </a:txBody>
                  <a:tcPr marL="40807" marR="4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1200" dirty="0">
                          <a:solidFill>
                            <a:srgbClr val="000000"/>
                          </a:solidFill>
                          <a:effectLst/>
                          <a:latin typeface="Times New Roman"/>
                          <a:ea typeface="Calibri"/>
                          <a:cs typeface="Times New Roman"/>
                        </a:rPr>
                        <a:t> </a:t>
                      </a:r>
                      <a:r>
                        <a:rPr lang="en-US" sz="1200" dirty="0">
                          <a:solidFill>
                            <a:srgbClr val="000000"/>
                          </a:solidFill>
                          <a:effectLst/>
                          <a:latin typeface="Times New Roman"/>
                          <a:ea typeface="Calibri"/>
                          <a:cs typeface="Times New Roman"/>
                        </a:rPr>
                        <a:t>           </a:t>
                      </a:r>
                      <a:endParaRPr lang="en-US" sz="1200" dirty="0">
                        <a:effectLst/>
                        <a:latin typeface="Times New Roman"/>
                        <a:ea typeface="Times New Roman"/>
                        <a:cs typeface="Times New Roman"/>
                      </a:endParaRPr>
                    </a:p>
                  </a:txBody>
                  <a:tcPr marL="40807" marR="4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1200" dirty="0">
                          <a:solidFill>
                            <a:srgbClr val="000000"/>
                          </a:solidFill>
                          <a:effectLst/>
                          <a:latin typeface="Times New Roman"/>
                          <a:ea typeface="Calibri"/>
                          <a:cs typeface="Times New Roman"/>
                        </a:rPr>
                        <a:t> </a:t>
                      </a:r>
                      <a:endParaRPr lang="en-US" sz="1200" dirty="0">
                        <a:effectLst/>
                        <a:latin typeface="Times New Roman"/>
                        <a:ea typeface="Times New Roman"/>
                        <a:cs typeface="Times New Roman"/>
                      </a:endParaRPr>
                    </a:p>
                  </a:txBody>
                  <a:tcPr marL="40807" marR="4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134343">
                <a:tc>
                  <a:txBody>
                    <a:bodyPr/>
                    <a:lstStyle/>
                    <a:p>
                      <a:pPr marL="0" marR="0" algn="ctr">
                        <a:lnSpc>
                          <a:spcPct val="115000"/>
                        </a:lnSpc>
                        <a:spcBef>
                          <a:spcPts val="0"/>
                        </a:spcBef>
                        <a:spcAft>
                          <a:spcPts val="0"/>
                        </a:spcAft>
                      </a:pPr>
                      <a:r>
                        <a:rPr lang="vi-VN" sz="2400" dirty="0">
                          <a:solidFill>
                            <a:srgbClr val="000000"/>
                          </a:solidFill>
                          <a:effectLst/>
                          <a:latin typeface="Times New Roman"/>
                          <a:ea typeface="Calibri"/>
                          <a:cs typeface="Times New Roman"/>
                        </a:rPr>
                        <a:t>Dùng tay ấn vào đầu bập </a:t>
                      </a:r>
                      <a:r>
                        <a:rPr lang="vi-VN" sz="2400" dirty="0" smtClean="0">
                          <a:solidFill>
                            <a:srgbClr val="000000"/>
                          </a:solidFill>
                          <a:effectLst/>
                          <a:latin typeface="Times New Roman"/>
                          <a:ea typeface="Calibri"/>
                          <a:cs typeface="Times New Roman"/>
                        </a:rPr>
                        <a:t>bênh</a:t>
                      </a:r>
                      <a:endParaRPr lang="vi-VN" sz="2400" dirty="0">
                        <a:solidFill>
                          <a:srgbClr val="000000"/>
                        </a:solidFill>
                        <a:effectLst/>
                        <a:latin typeface="Times New Roman"/>
                        <a:ea typeface="Calibri"/>
                        <a:cs typeface="Times New Roman"/>
                      </a:endParaRPr>
                    </a:p>
                  </a:txBody>
                  <a:tcPr marL="40807" marR="4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1200" dirty="0">
                          <a:solidFill>
                            <a:srgbClr val="000000"/>
                          </a:solidFill>
                          <a:effectLst/>
                          <a:latin typeface="Times New Roman"/>
                          <a:ea typeface="Calibri"/>
                          <a:cs typeface="Times New Roman"/>
                        </a:rPr>
                        <a:t> </a:t>
                      </a:r>
                      <a:endParaRPr lang="en-US" sz="1200" dirty="0">
                        <a:effectLst/>
                        <a:latin typeface="Times New Roman"/>
                        <a:ea typeface="Times New Roman"/>
                        <a:cs typeface="Times New Roman"/>
                      </a:endParaRPr>
                    </a:p>
                    <a:p>
                      <a:pPr marL="0" marR="0" algn="ctr">
                        <a:lnSpc>
                          <a:spcPct val="115000"/>
                        </a:lnSpc>
                        <a:spcBef>
                          <a:spcPts val="0"/>
                        </a:spcBef>
                        <a:spcAft>
                          <a:spcPts val="0"/>
                        </a:spcAft>
                      </a:pPr>
                      <a:r>
                        <a:rPr lang="vi-VN" sz="1200" dirty="0">
                          <a:solidFill>
                            <a:srgbClr val="000000"/>
                          </a:solidFill>
                          <a:effectLst/>
                          <a:latin typeface="Times New Roman"/>
                          <a:ea typeface="Calibri"/>
                          <a:cs typeface="Times New Roman"/>
                        </a:rPr>
                        <a:t> </a:t>
                      </a:r>
                      <a:endParaRPr lang="en-US" sz="1200" dirty="0">
                        <a:effectLst/>
                        <a:latin typeface="Times New Roman"/>
                        <a:ea typeface="Times New Roman"/>
                        <a:cs typeface="Times New Roman"/>
                      </a:endParaRPr>
                    </a:p>
                  </a:txBody>
                  <a:tcPr marL="40807" marR="4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solidFill>
                            <a:srgbClr val="000000"/>
                          </a:solidFill>
                          <a:effectLst/>
                          <a:latin typeface="Times New Roman"/>
                          <a:ea typeface="Times New Roman"/>
                          <a:cs typeface="Times New Roman"/>
                        </a:rPr>
                        <a:t>         </a:t>
                      </a:r>
                      <a:endParaRPr lang="en-US" sz="1200" dirty="0">
                        <a:effectLst/>
                        <a:latin typeface="Times New Roman"/>
                        <a:ea typeface="Times New Roman"/>
                        <a:cs typeface="Times New Roman"/>
                      </a:endParaRPr>
                    </a:p>
                  </a:txBody>
                  <a:tcPr marL="40807" marR="4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solidFill>
                            <a:srgbClr val="000000"/>
                          </a:solidFill>
                          <a:effectLst/>
                          <a:latin typeface="Times New Roman"/>
                          <a:ea typeface="Calibri"/>
                          <a:cs typeface="Times New Roman"/>
                        </a:rPr>
                        <a:t>                </a:t>
                      </a:r>
                      <a:endParaRPr lang="en-US" sz="1200" dirty="0">
                        <a:effectLst/>
                        <a:latin typeface="Times New Roman"/>
                        <a:ea typeface="Times New Roman"/>
                        <a:cs typeface="Times New Roman"/>
                      </a:endParaRPr>
                    </a:p>
                  </a:txBody>
                  <a:tcPr marL="40807" marR="4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443709">
                <a:tc>
                  <a:txBody>
                    <a:bodyPr/>
                    <a:lstStyle/>
                    <a:p>
                      <a:pPr marL="0" marR="0" algn="ctr">
                        <a:lnSpc>
                          <a:spcPct val="115000"/>
                        </a:lnSpc>
                        <a:spcBef>
                          <a:spcPts val="0"/>
                        </a:spcBef>
                        <a:spcAft>
                          <a:spcPts val="0"/>
                        </a:spcAft>
                      </a:pPr>
                      <a:r>
                        <a:rPr lang="vi-VN" sz="2400" dirty="0">
                          <a:solidFill>
                            <a:srgbClr val="000000"/>
                          </a:solidFill>
                          <a:effectLst/>
                          <a:latin typeface="Times New Roman"/>
                          <a:ea typeface="Calibri"/>
                          <a:cs typeface="Times New Roman"/>
                        </a:rPr>
                        <a:t>Dùng các ngón tay kéo các dây chun cao su</a:t>
                      </a:r>
                      <a:endParaRPr lang="en-US" sz="2400" dirty="0">
                        <a:solidFill>
                          <a:srgbClr val="000000"/>
                        </a:solidFill>
                        <a:effectLst/>
                        <a:latin typeface="Times New Roman"/>
                        <a:ea typeface="Calibri"/>
                        <a:cs typeface="Times New Roman"/>
                      </a:endParaRPr>
                    </a:p>
                    <a:p>
                      <a:pPr marL="0" marR="0" algn="ctr">
                        <a:lnSpc>
                          <a:spcPct val="115000"/>
                        </a:lnSpc>
                        <a:spcBef>
                          <a:spcPts val="0"/>
                        </a:spcBef>
                        <a:spcAft>
                          <a:spcPts val="0"/>
                        </a:spcAft>
                      </a:pPr>
                      <a:endParaRPr lang="en-US" sz="2400" dirty="0">
                        <a:solidFill>
                          <a:srgbClr val="000000"/>
                        </a:solidFill>
                        <a:effectLst/>
                        <a:latin typeface="Times New Roman"/>
                        <a:ea typeface="Times New Roman"/>
                        <a:cs typeface="Times New Roman"/>
                      </a:endParaRPr>
                    </a:p>
                  </a:txBody>
                  <a:tcPr marL="40807" marR="4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1200" dirty="0">
                          <a:solidFill>
                            <a:srgbClr val="000000"/>
                          </a:solidFill>
                          <a:effectLst/>
                          <a:latin typeface="Times New Roman"/>
                          <a:ea typeface="Calibri"/>
                          <a:cs typeface="Times New Roman"/>
                        </a:rPr>
                        <a:t> </a:t>
                      </a:r>
                      <a:endParaRPr lang="en-US" sz="1200" dirty="0">
                        <a:effectLst/>
                        <a:latin typeface="Times New Roman"/>
                        <a:ea typeface="Times New Roman"/>
                        <a:cs typeface="Times New Roman"/>
                      </a:endParaRPr>
                    </a:p>
                  </a:txBody>
                  <a:tcPr marL="40807" marR="4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solidFill>
                            <a:srgbClr val="000000"/>
                          </a:solidFill>
                          <a:effectLst/>
                          <a:latin typeface="Times New Roman"/>
                          <a:ea typeface="Calibri"/>
                          <a:cs typeface="Times New Roman"/>
                        </a:rPr>
                        <a:t>            </a:t>
                      </a:r>
                      <a:endParaRPr lang="en-US" sz="1200" dirty="0">
                        <a:effectLst/>
                        <a:latin typeface="Times New Roman"/>
                        <a:ea typeface="Times New Roman"/>
                        <a:cs typeface="Times New Roman"/>
                      </a:endParaRPr>
                    </a:p>
                  </a:txBody>
                  <a:tcPr marL="40807" marR="4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1200" dirty="0">
                          <a:solidFill>
                            <a:srgbClr val="000000"/>
                          </a:solidFill>
                          <a:effectLst/>
                          <a:latin typeface="Times New Roman"/>
                          <a:ea typeface="Calibri"/>
                          <a:cs typeface="Times New Roman"/>
                        </a:rPr>
                        <a:t> </a:t>
                      </a:r>
                      <a:endParaRPr lang="en-US" sz="1200" dirty="0">
                        <a:effectLst/>
                        <a:latin typeface="Times New Roman"/>
                        <a:ea typeface="Times New Roman"/>
                        <a:cs typeface="Times New Roman"/>
                      </a:endParaRPr>
                    </a:p>
                  </a:txBody>
                  <a:tcPr marL="40807" marR="4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pic>
        <p:nvPicPr>
          <p:cNvPr id="14" name="Picture 13"/>
          <p:cNvPicPr/>
          <p:nvPr/>
        </p:nvPicPr>
        <p:blipFill>
          <a:blip r:embed="rId2" cstate="print">
            <a:extLst>
              <a:ext uri="{28A0092B-C50C-407E-A947-70E740481C1C}">
                <a14:useLocalDpi xmlns:a14="http://schemas.microsoft.com/office/drawing/2010/main" val="0"/>
              </a:ext>
            </a:extLst>
          </a:blip>
          <a:srcRect l="16212" t="21529" r="55067" b="40971"/>
          <a:stretch>
            <a:fillRect/>
          </a:stretch>
        </p:blipFill>
        <p:spPr bwMode="auto">
          <a:xfrm>
            <a:off x="2362200" y="1524000"/>
            <a:ext cx="2362200" cy="1447800"/>
          </a:xfrm>
          <a:prstGeom prst="rect">
            <a:avLst/>
          </a:prstGeom>
          <a:noFill/>
          <a:ln>
            <a:noFill/>
          </a:ln>
        </p:spPr>
      </p:pic>
      <p:pic>
        <p:nvPicPr>
          <p:cNvPr id="15" name="Picture 14"/>
          <p:cNvPicPr/>
          <p:nvPr/>
        </p:nvPicPr>
        <p:blipFill>
          <a:blip r:embed="rId3" cstate="print">
            <a:extLst>
              <a:ext uri="{28A0092B-C50C-407E-A947-70E740481C1C}">
                <a14:useLocalDpi xmlns:a14="http://schemas.microsoft.com/office/drawing/2010/main" val="0"/>
              </a:ext>
            </a:extLst>
          </a:blip>
          <a:srcRect l="53081" t="36668" r="6087" b="27777"/>
          <a:stretch>
            <a:fillRect/>
          </a:stretch>
        </p:blipFill>
        <p:spPr bwMode="auto">
          <a:xfrm>
            <a:off x="2514600" y="3124200"/>
            <a:ext cx="2209800" cy="1143000"/>
          </a:xfrm>
          <a:prstGeom prst="rect">
            <a:avLst/>
          </a:prstGeom>
          <a:noFill/>
          <a:ln>
            <a:noFill/>
          </a:ln>
        </p:spPr>
      </p:pic>
      <p:pic>
        <p:nvPicPr>
          <p:cNvPr id="16" name="Picture 15"/>
          <p:cNvPicPr/>
          <p:nvPr/>
        </p:nvPicPr>
        <p:blipFill>
          <a:blip r:embed="rId4" cstate="print">
            <a:extLst>
              <a:ext uri="{28A0092B-C50C-407E-A947-70E740481C1C}">
                <a14:useLocalDpi xmlns:a14="http://schemas.microsoft.com/office/drawing/2010/main" val="0"/>
              </a:ext>
            </a:extLst>
          </a:blip>
          <a:srcRect l="5580" t="35556" r="69093" b="27779"/>
          <a:stretch>
            <a:fillRect/>
          </a:stretch>
        </p:blipFill>
        <p:spPr bwMode="auto">
          <a:xfrm>
            <a:off x="2438400" y="4495800"/>
            <a:ext cx="2438400" cy="1295400"/>
          </a:xfrm>
          <a:prstGeom prst="rect">
            <a:avLst/>
          </a:prstGeom>
          <a:noFill/>
          <a:ln>
            <a:noFill/>
          </a:ln>
        </p:spPr>
      </p:pic>
      <p:sp>
        <p:nvSpPr>
          <p:cNvPr id="7" name="Rectangle 6"/>
          <p:cNvSpPr/>
          <p:nvPr/>
        </p:nvSpPr>
        <p:spPr>
          <a:xfrm>
            <a:off x="0" y="5774626"/>
            <a:ext cx="9144000" cy="1083374"/>
          </a:xfrm>
          <a:prstGeom prst="rect">
            <a:avLst/>
          </a:prstGeom>
        </p:spPr>
        <p:txBody>
          <a:bodyPr wrap="square">
            <a:spAutoFit/>
          </a:bodyPr>
          <a:lstStyle/>
          <a:p>
            <a:pPr>
              <a:lnSpc>
                <a:spcPct val="115000"/>
              </a:lnSpc>
            </a:pPr>
            <a:r>
              <a:rPr lang="en-US" sz="2800" dirty="0" err="1">
                <a:solidFill>
                  <a:srgbClr val="FF0000"/>
                </a:solidFill>
                <a:latin typeface="Times New Roman"/>
                <a:ea typeface="Times New Roman"/>
              </a:rPr>
              <a:t>Rút</a:t>
            </a:r>
            <a:r>
              <a:rPr lang="en-US" sz="2800" dirty="0">
                <a:solidFill>
                  <a:srgbClr val="FF0000"/>
                </a:solidFill>
                <a:latin typeface="Times New Roman"/>
                <a:ea typeface="Times New Roman"/>
              </a:rPr>
              <a:t> ra </a:t>
            </a:r>
            <a:r>
              <a:rPr lang="en-US" sz="2800" dirty="0" err="1">
                <a:solidFill>
                  <a:srgbClr val="FF0000"/>
                </a:solidFill>
                <a:latin typeface="Times New Roman"/>
                <a:ea typeface="Times New Roman"/>
              </a:rPr>
              <a:t>nhận</a:t>
            </a:r>
            <a:r>
              <a:rPr lang="en-US" sz="2800" dirty="0">
                <a:solidFill>
                  <a:srgbClr val="FF0000"/>
                </a:solidFill>
                <a:latin typeface="Times New Roman"/>
                <a:ea typeface="Times New Roman"/>
              </a:rPr>
              <a:t> </a:t>
            </a:r>
            <a:r>
              <a:rPr lang="en-US" sz="2800" dirty="0" err="1">
                <a:solidFill>
                  <a:srgbClr val="FF0000"/>
                </a:solidFill>
                <a:latin typeface="Times New Roman"/>
                <a:ea typeface="Times New Roman"/>
              </a:rPr>
              <a:t>xét</a:t>
            </a:r>
            <a:r>
              <a:rPr lang="en-US" sz="2800" dirty="0">
                <a:solidFill>
                  <a:srgbClr val="FF0000"/>
                </a:solidFill>
                <a:latin typeface="Times New Roman"/>
                <a:ea typeface="Times New Roman"/>
              </a:rPr>
              <a:t>:</a:t>
            </a:r>
          </a:p>
          <a:p>
            <a:pPr>
              <a:lnSpc>
                <a:spcPct val="115000"/>
              </a:lnSpc>
            </a:pPr>
            <a:r>
              <a:rPr lang="vi-VN" sz="2800" dirty="0">
                <a:solidFill>
                  <a:srgbClr val="FF0000"/>
                </a:solidFill>
                <a:latin typeface="Times New Roman"/>
                <a:ea typeface="Calibri"/>
              </a:rPr>
              <a:t>- Khi tác dụng lực lên vật, lực có thể làm</a:t>
            </a:r>
            <a:r>
              <a:rPr lang="en-US" sz="2800" dirty="0">
                <a:solidFill>
                  <a:srgbClr val="FF0000"/>
                </a:solidFill>
                <a:latin typeface="Times New Roman"/>
                <a:ea typeface="Calibri"/>
              </a:rPr>
              <a:t>…………………</a:t>
            </a:r>
            <a:r>
              <a:rPr lang="vi-VN" sz="2800" dirty="0">
                <a:solidFill>
                  <a:srgbClr val="FF0000"/>
                </a:solidFill>
                <a:latin typeface="Times New Roman"/>
                <a:ea typeface="Calibri"/>
              </a:rPr>
              <a:t> </a:t>
            </a:r>
            <a:endParaRPr lang="en-US" sz="2800" dirty="0">
              <a:solidFill>
                <a:srgbClr val="FF0000"/>
              </a:solidFill>
              <a:effectLst/>
              <a:latin typeface="Times New Roman"/>
              <a:ea typeface="Times New Roman"/>
            </a:endParaRPr>
          </a:p>
        </p:txBody>
      </p:sp>
      <p:sp>
        <p:nvSpPr>
          <p:cNvPr id="12" name="TextBox 11">
            <a:extLst>
              <a:ext uri="{FF2B5EF4-FFF2-40B4-BE49-F238E27FC236}">
                <a16:creationId xmlns:a16="http://schemas.microsoft.com/office/drawing/2014/main" xmlns="" id="{D6CBADE1-2F84-4998-A721-16C91106CA54}"/>
              </a:ext>
            </a:extLst>
          </p:cNvPr>
          <p:cNvSpPr txBox="1"/>
          <p:nvPr/>
        </p:nvSpPr>
        <p:spPr>
          <a:xfrm>
            <a:off x="5486400" y="1828800"/>
            <a:ext cx="50526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CÓ</a:t>
            </a:r>
          </a:p>
        </p:txBody>
      </p:sp>
      <p:sp>
        <p:nvSpPr>
          <p:cNvPr id="18" name="TextBox 17">
            <a:extLst>
              <a:ext uri="{FF2B5EF4-FFF2-40B4-BE49-F238E27FC236}">
                <a16:creationId xmlns:a16="http://schemas.microsoft.com/office/drawing/2014/main" xmlns="" id="{230A0108-2DCD-4CF7-9C5F-1C97473B8C32}"/>
              </a:ext>
            </a:extLst>
          </p:cNvPr>
          <p:cNvSpPr txBox="1"/>
          <p:nvPr/>
        </p:nvSpPr>
        <p:spPr>
          <a:xfrm>
            <a:off x="5105400" y="3429000"/>
            <a:ext cx="105667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KHÔNG</a:t>
            </a:r>
          </a:p>
        </p:txBody>
      </p:sp>
      <p:sp>
        <p:nvSpPr>
          <p:cNvPr id="19" name="TextBox 18">
            <a:extLst>
              <a:ext uri="{FF2B5EF4-FFF2-40B4-BE49-F238E27FC236}">
                <a16:creationId xmlns:a16="http://schemas.microsoft.com/office/drawing/2014/main" xmlns="" id="{20AFFE8B-4607-458E-9D4E-371CA0179F7A}"/>
              </a:ext>
            </a:extLst>
          </p:cNvPr>
          <p:cNvSpPr txBox="1"/>
          <p:nvPr/>
        </p:nvSpPr>
        <p:spPr>
          <a:xfrm>
            <a:off x="5257800" y="4572000"/>
            <a:ext cx="9144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CÓ</a:t>
            </a:r>
          </a:p>
        </p:txBody>
      </p:sp>
      <p:sp>
        <p:nvSpPr>
          <p:cNvPr id="5" name="TextBox 4">
            <a:extLst>
              <a:ext uri="{FF2B5EF4-FFF2-40B4-BE49-F238E27FC236}">
                <a16:creationId xmlns:a16="http://schemas.microsoft.com/office/drawing/2014/main" xmlns="" id="{88FBD4F9-1CA5-49BD-8194-63E66F4EA129}"/>
              </a:ext>
            </a:extLst>
          </p:cNvPr>
          <p:cNvSpPr txBox="1"/>
          <p:nvPr/>
        </p:nvSpPr>
        <p:spPr>
          <a:xfrm>
            <a:off x="6629400" y="1752600"/>
            <a:ext cx="2209800"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tennis</a:t>
            </a:r>
          </a:p>
        </p:txBody>
      </p:sp>
      <p:sp>
        <p:nvSpPr>
          <p:cNvPr id="8" name="TextBox 7">
            <a:extLst>
              <a:ext uri="{FF2B5EF4-FFF2-40B4-BE49-F238E27FC236}">
                <a16:creationId xmlns:a16="http://schemas.microsoft.com/office/drawing/2014/main" xmlns="" id="{B42D3AC0-773C-47F8-8660-E022EF58E605}"/>
              </a:ext>
            </a:extLst>
          </p:cNvPr>
          <p:cNvSpPr txBox="1"/>
          <p:nvPr/>
        </p:nvSpPr>
        <p:spPr>
          <a:xfrm>
            <a:off x="6629400" y="4572000"/>
            <a:ext cx="2133600"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E9C769E6-DC24-4AA1-9AC0-44611518C662}"/>
              </a:ext>
            </a:extLst>
          </p:cNvPr>
          <p:cNvSpPr txBox="1"/>
          <p:nvPr/>
        </p:nvSpPr>
        <p:spPr>
          <a:xfrm>
            <a:off x="6096000" y="6172200"/>
            <a:ext cx="2569216" cy="523220"/>
          </a:xfrm>
          <a:prstGeom prst="rect">
            <a:avLst/>
          </a:prstGeom>
          <a:noFill/>
        </p:spPr>
        <p:txBody>
          <a:bodyPr wrap="square" rtlCol="0">
            <a:spAutoFit/>
          </a:bodyPr>
          <a:lstStyle/>
          <a:p>
            <a:r>
              <a:rPr lang="en-US" sz="2800" dirty="0" err="1">
                <a:solidFill>
                  <a:srgbClr val="0070C0"/>
                </a:solidFill>
                <a:latin typeface="Times New Roman"/>
                <a:ea typeface="Calibri"/>
              </a:rPr>
              <a:t>biến</a:t>
            </a:r>
            <a:r>
              <a:rPr lang="en-US" sz="2800" dirty="0">
                <a:solidFill>
                  <a:srgbClr val="0070C0"/>
                </a:solidFill>
                <a:latin typeface="Times New Roman"/>
                <a:ea typeface="Calibri"/>
              </a:rPr>
              <a:t> </a:t>
            </a:r>
            <a:r>
              <a:rPr lang="en-US" sz="2800" dirty="0" err="1">
                <a:solidFill>
                  <a:srgbClr val="0070C0"/>
                </a:solidFill>
                <a:latin typeface="Times New Roman"/>
                <a:ea typeface="Calibri"/>
              </a:rPr>
              <a:t>dạng</a:t>
            </a:r>
            <a:r>
              <a:rPr lang="en-US" sz="2800" dirty="0">
                <a:solidFill>
                  <a:srgbClr val="0070C0"/>
                </a:solidFill>
                <a:latin typeface="Times New Roman"/>
                <a:ea typeface="Calibri"/>
              </a:rPr>
              <a:t> </a:t>
            </a:r>
            <a:r>
              <a:rPr lang="en-US" sz="2800" dirty="0" err="1">
                <a:solidFill>
                  <a:srgbClr val="0070C0"/>
                </a:solidFill>
                <a:latin typeface="Times New Roman"/>
                <a:ea typeface="Calibri"/>
              </a:rPr>
              <a:t>vật</a:t>
            </a:r>
            <a:r>
              <a:rPr lang="en-US" sz="2800" dirty="0">
                <a:solidFill>
                  <a:srgbClr val="0070C0"/>
                </a:solidFill>
                <a:latin typeface="Times New Roman"/>
                <a:ea typeface="Calibri"/>
              </a:rPr>
              <a:t>.</a:t>
            </a:r>
            <a:endParaRPr lang="en-US" sz="2800" dirty="0">
              <a:solidFill>
                <a:srgbClr val="0070C0"/>
              </a:solidFill>
            </a:endParaRPr>
          </a:p>
        </p:txBody>
      </p:sp>
    </p:spTree>
    <p:extLst>
      <p:ext uri="{BB962C8B-B14F-4D97-AF65-F5344CB8AC3E}">
        <p14:creationId xmlns:p14="http://schemas.microsoft.com/office/powerpoint/2010/main" val="276729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8" grpId="0"/>
      <p:bldP spid="19" grpId="0"/>
      <p:bldP spid="5"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295400"/>
          </a:xfrm>
        </p:spPr>
        <p:txBody>
          <a:bodyPr>
            <a:noAutofit/>
          </a:bodyPr>
          <a:lstStyle/>
          <a:p>
            <a:pPr algn="l"/>
            <a:r>
              <a:rPr lang="en-US" sz="4000" u="sng" dirty="0" err="1">
                <a:solidFill>
                  <a:srgbClr val="FF0000"/>
                </a:solidFill>
                <a:latin typeface="Times New Roman" pitchFamily="18" charset="0"/>
                <a:cs typeface="Times New Roman" pitchFamily="18" charset="0"/>
              </a:rPr>
              <a:t>Kết</a:t>
            </a:r>
            <a:r>
              <a:rPr lang="en-US" sz="4000" u="sng" dirty="0">
                <a:solidFill>
                  <a:srgbClr val="FF0000"/>
                </a:solidFill>
                <a:latin typeface="Times New Roman" pitchFamily="18" charset="0"/>
                <a:cs typeface="Times New Roman" pitchFamily="18" charset="0"/>
              </a:rPr>
              <a:t> </a:t>
            </a:r>
            <a:r>
              <a:rPr lang="en-US" sz="4000" u="sng" dirty="0" err="1">
                <a:solidFill>
                  <a:srgbClr val="FF0000"/>
                </a:solidFill>
                <a:latin typeface="Times New Roman" pitchFamily="18" charset="0"/>
                <a:cs typeface="Times New Roman" pitchFamily="18" charset="0"/>
              </a:rPr>
              <a:t>luận</a:t>
            </a:r>
            <a:r>
              <a:rPr lang="en-US" sz="4000" u="sng" dirty="0">
                <a:solidFill>
                  <a:srgbClr val="FF0000"/>
                </a:solidFill>
                <a:latin typeface="Times New Roman" pitchFamily="18" charset="0"/>
                <a:cs typeface="Times New Roman" pitchFamily="18" charset="0"/>
              </a:rPr>
              <a:t>: </a:t>
            </a:r>
            <a:r>
              <a:rPr lang="en-US" sz="4000" dirty="0" err="1">
                <a:latin typeface="Times New Roman" pitchFamily="18" charset="0"/>
                <a:cs typeface="Times New Roman" pitchFamily="18" charset="0"/>
              </a:rPr>
              <a:t>Lực</a:t>
            </a:r>
            <a:r>
              <a:rPr lang="en-US" sz="4000" dirty="0">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tác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dụng</a:t>
            </a:r>
            <a:r>
              <a:rPr lang="en-US" sz="4000" dirty="0">
                <a:solidFill>
                  <a:srgbClr val="0070C0"/>
                </a:solidFill>
                <a:latin typeface="Times New Roman" pitchFamily="18" charset="0"/>
                <a:cs typeface="Times New Roman" pitchFamily="18" charset="0"/>
              </a:rPr>
              <a:t> </a:t>
            </a:r>
            <a:r>
              <a:rPr lang="en-US" sz="4000" dirty="0" err="1">
                <a:latin typeface="Times New Roman" pitchFamily="18" charset="0"/>
                <a:cs typeface="Times New Roman" pitchFamily="18" charset="0"/>
              </a:rPr>
              <a:t>lên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làm</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thay</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đổi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tốc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độ</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hướng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chuyển</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động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biến</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dạng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vật</a:t>
            </a:r>
            <a:r>
              <a:rPr lang="en-US" sz="4000" dirty="0">
                <a:solidFill>
                  <a:srgbClr val="0070C0"/>
                </a:solidFill>
                <a:latin typeface="Times New Roman" pitchFamily="18" charset="0"/>
                <a:cs typeface="Times New Roman" pitchFamily="18" charset="0"/>
              </a:rPr>
              <a:t>.</a:t>
            </a:r>
          </a:p>
        </p:txBody>
      </p:sp>
      <p:sp>
        <p:nvSpPr>
          <p:cNvPr id="3" name="Title 1">
            <a:extLst>
              <a:ext uri="{FF2B5EF4-FFF2-40B4-BE49-F238E27FC236}">
                <a16:creationId xmlns:a16="http://schemas.microsoft.com/office/drawing/2014/main" xmlns="" id="{C157501C-DE75-4D34-B808-A6D6B94C77A3}"/>
              </a:ext>
            </a:extLst>
          </p:cNvPr>
          <p:cNvSpPr txBox="1">
            <a:spLocks/>
          </p:cNvSpPr>
          <p:nvPr/>
        </p:nvSpPr>
        <p:spPr>
          <a:xfrm>
            <a:off x="152400" y="2819400"/>
            <a:ext cx="8991600"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u="sng" dirty="0" err="1">
                <a:solidFill>
                  <a:srgbClr val="FF0000"/>
                </a:solidFill>
                <a:latin typeface="Times New Roman" pitchFamily="18" charset="0"/>
                <a:cs typeface="Times New Roman" pitchFamily="18" charset="0"/>
              </a:rPr>
              <a:t>Chú</a:t>
            </a:r>
            <a:r>
              <a:rPr lang="en-US" u="sng" dirty="0">
                <a:solidFill>
                  <a:srgbClr val="FF0000"/>
                </a:solidFill>
                <a:latin typeface="Times New Roman" pitchFamily="18" charset="0"/>
                <a:cs typeface="Times New Roman" pitchFamily="18" charset="0"/>
              </a:rPr>
              <a:t> ý: </a:t>
            </a:r>
            <a:r>
              <a:rPr lang="en-US" dirty="0" err="1">
                <a:latin typeface="Times New Roman" pitchFamily="18" charset="0"/>
                <a:cs typeface="Times New Roman" pitchFamily="18" charset="0"/>
              </a:rPr>
              <a:t>Lực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gây</a:t>
            </a:r>
            <a:r>
              <a:rPr lang="en-US" dirty="0">
                <a:latin typeface="Times New Roman" pitchFamily="18" charset="0"/>
                <a:cs typeface="Times New Roman" pitchFamily="18" charset="0"/>
              </a:rPr>
              <a:t> ra </a:t>
            </a:r>
            <a:r>
              <a:rPr lang="en-US" dirty="0" err="1">
                <a:latin typeface="Times New Roman" pitchFamily="18" charset="0"/>
                <a:cs typeface="Times New Roman" pitchFamily="18" charset="0"/>
              </a:rPr>
              <a:t>chuyển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28522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6958" y="152400"/>
            <a:ext cx="8781117" cy="1224951"/>
          </a:xfrm>
          <a:prstGeom prst="rect">
            <a:avLst/>
          </a:prstGeom>
        </p:spPr>
        <p:txBody>
          <a:bodyPr wrap="square">
            <a:spAutoFit/>
          </a:bodyPr>
          <a:lstStyle/>
          <a:p>
            <a:pPr lvl="0">
              <a:lnSpc>
                <a:spcPct val="115000"/>
              </a:lnSpc>
              <a:spcBef>
                <a:spcPts val="600"/>
              </a:spcBef>
              <a:spcAft>
                <a:spcPts val="600"/>
              </a:spcAft>
              <a:tabLst>
                <a:tab pos="457200" algn="l"/>
              </a:tabLst>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sát các hình ảnh dưới đây, điền các từ còn thiếu vào chỗ trống.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https://media.ican.vn/hocmai/cms/72_eb377091a2.PNG?19615.829999995185"/>
          <p:cNvPicPr/>
          <p:nvPr/>
        </p:nvPicPr>
        <p:blipFill>
          <a:blip r:embed="rId2">
            <a:extLst>
              <a:ext uri="{28A0092B-C50C-407E-A947-70E740481C1C}">
                <a14:useLocalDpi xmlns:a14="http://schemas.microsoft.com/office/drawing/2010/main" val="0"/>
              </a:ext>
            </a:extLst>
          </a:blip>
          <a:srcRect/>
          <a:stretch>
            <a:fillRect/>
          </a:stretch>
        </p:blipFill>
        <p:spPr bwMode="auto">
          <a:xfrm>
            <a:off x="372292" y="1614487"/>
            <a:ext cx="2346518" cy="2162996"/>
          </a:xfrm>
          <a:prstGeom prst="rect">
            <a:avLst/>
          </a:prstGeom>
          <a:noFill/>
          <a:ln>
            <a:noFill/>
          </a:ln>
        </p:spPr>
      </p:pic>
      <p:sp>
        <p:nvSpPr>
          <p:cNvPr id="9" name="Rectangle 8"/>
          <p:cNvSpPr/>
          <p:nvPr/>
        </p:nvSpPr>
        <p:spPr>
          <a:xfrm>
            <a:off x="146957" y="4002860"/>
            <a:ext cx="2748643" cy="2431435"/>
          </a:xfrm>
          <a:prstGeom prst="rect">
            <a:avLst/>
          </a:prstGeom>
        </p:spPr>
        <p:txBody>
          <a:bodyPr wrap="square">
            <a:spAutoFit/>
          </a:bodyPr>
          <a:lstStyle/>
          <a:p>
            <a:pPr marL="228600">
              <a:spcBef>
                <a:spcPts val="600"/>
              </a:spcBef>
              <a:spcAft>
                <a:spcPts val="6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Tay tác dụng lực kéo làm các lò xo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https://media.ican.vn/hocmai/cms/74_9f6be9e0cd.PNG?19621.60000001313"/>
          <p:cNvPicPr/>
          <p:nvPr/>
        </p:nvPicPr>
        <p:blipFill>
          <a:blip r:embed="rId3">
            <a:extLst>
              <a:ext uri="{28A0092B-C50C-407E-A947-70E740481C1C}">
                <a14:useLocalDpi xmlns:a14="http://schemas.microsoft.com/office/drawing/2010/main" val="0"/>
              </a:ext>
            </a:extLst>
          </a:blip>
          <a:srcRect/>
          <a:stretch>
            <a:fillRect/>
          </a:stretch>
        </p:blipFill>
        <p:spPr bwMode="auto">
          <a:xfrm>
            <a:off x="3337918" y="1491483"/>
            <a:ext cx="2393156" cy="2286000"/>
          </a:xfrm>
          <a:prstGeom prst="rect">
            <a:avLst/>
          </a:prstGeom>
          <a:noFill/>
          <a:ln>
            <a:noFill/>
          </a:ln>
        </p:spPr>
      </p:pic>
      <p:pic>
        <p:nvPicPr>
          <p:cNvPr id="11" name="Picture 10" descr="Lực là gì? Hàn áp lực là gì? Kiến thức quan trọng về lực!"/>
          <p:cNvPicPr/>
          <p:nvPr/>
        </p:nvPicPr>
        <p:blipFill>
          <a:blip r:embed="rId4">
            <a:extLst>
              <a:ext uri="{28A0092B-C50C-407E-A947-70E740481C1C}">
                <a14:useLocalDpi xmlns:a14="http://schemas.microsoft.com/office/drawing/2010/main" val="0"/>
              </a:ext>
            </a:extLst>
          </a:blip>
          <a:srcRect/>
          <a:stretch>
            <a:fillRect/>
          </a:stretch>
        </p:blipFill>
        <p:spPr bwMode="auto">
          <a:xfrm>
            <a:off x="6350182" y="1491483"/>
            <a:ext cx="2400300" cy="2275654"/>
          </a:xfrm>
          <a:prstGeom prst="rect">
            <a:avLst/>
          </a:prstGeom>
          <a:noFill/>
          <a:ln>
            <a:noFill/>
          </a:ln>
        </p:spPr>
      </p:pic>
      <p:sp>
        <p:nvSpPr>
          <p:cNvPr id="13" name="Rectangle 12"/>
          <p:cNvSpPr/>
          <p:nvPr/>
        </p:nvSpPr>
        <p:spPr>
          <a:xfrm>
            <a:off x="6172587" y="4143798"/>
            <a:ext cx="2755487" cy="2286780"/>
          </a:xfrm>
          <a:prstGeom prst="rect">
            <a:avLst/>
          </a:prstGeom>
        </p:spPr>
        <p:txBody>
          <a:bodyPr wrap="square">
            <a:spAutoFit/>
          </a:bodyPr>
          <a:lstStyle/>
          <a:p>
            <a:pPr marL="228600">
              <a:lnSpc>
                <a:spcPct val="115000"/>
              </a:lnSpc>
              <a:spcBef>
                <a:spcPts val="600"/>
              </a:spcBef>
              <a:spcAft>
                <a:spcPts val="6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Con ng</a:t>
            </a:r>
            <a:r>
              <a:rPr lang="en-US" sz="3200" dirty="0">
                <a:latin typeface="Times New Roman" panose="02020603050405020304" pitchFamily="18" charset="0"/>
                <a:ea typeface="Calibri" panose="020F0502020204030204" pitchFamily="34" charset="0"/>
                <a:cs typeface="Arial" panose="020B0604020202020204" pitchFamily="34" charset="0"/>
              </a:rPr>
              <a:t>ự</a:t>
            </a:r>
            <a:r>
              <a:rPr lang="en-US" sz="3200" dirty="0">
                <a:latin typeface="Times New Roman" panose="02020603050405020304" pitchFamily="18" charset="0"/>
                <a:ea typeface="Calibri" panose="020F0502020204030204" pitchFamily="34" charset="0"/>
                <a:cs typeface="Times New Roman" panose="02020603050405020304" pitchFamily="18" charset="0"/>
              </a:rPr>
              <a:t>a tác d</a:t>
            </a:r>
            <a:r>
              <a:rPr lang="en-US" sz="3200" dirty="0">
                <a:latin typeface="Times New Roman" panose="02020603050405020304" pitchFamily="18" charset="0"/>
                <a:ea typeface="Calibri" panose="020F0502020204030204" pitchFamily="34" charset="0"/>
                <a:cs typeface="Arial" panose="020B0604020202020204" pitchFamily="34" charset="0"/>
              </a:rPr>
              <a:t>ụ</a:t>
            </a:r>
            <a:r>
              <a:rPr lang="en-US" sz="3200" dirty="0">
                <a:latin typeface="Times New Roman" panose="02020603050405020304" pitchFamily="18" charset="0"/>
                <a:ea typeface="Calibri" panose="020F0502020204030204" pitchFamily="34" charset="0"/>
                <a:cs typeface="Times New Roman" panose="02020603050405020304" pitchFamily="18" charset="0"/>
              </a:rPr>
              <a:t>ng l</a:t>
            </a:r>
            <a:r>
              <a:rPr lang="en-US" sz="3200" dirty="0">
                <a:latin typeface="Times New Roman" panose="02020603050405020304" pitchFamily="18" charset="0"/>
                <a:ea typeface="Calibri" panose="020F0502020204030204" pitchFamily="34" charset="0"/>
                <a:cs typeface="Arial" panose="020B0604020202020204" pitchFamily="34" charset="0"/>
              </a:rPr>
              <a:t>ự</a:t>
            </a:r>
            <a:r>
              <a:rPr lang="en-US" sz="3200" dirty="0">
                <a:latin typeface="Times New Roman" panose="02020603050405020304" pitchFamily="18" charset="0"/>
                <a:ea typeface="Calibri" panose="020F0502020204030204" pitchFamily="34" charset="0"/>
                <a:cs typeface="Times New Roman" panose="02020603050405020304" pitchFamily="18" charset="0"/>
              </a:rPr>
              <a:t>c vào xe làm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xe</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3002852" y="4002860"/>
            <a:ext cx="3016947" cy="2853089"/>
          </a:xfrm>
          <a:prstGeom prst="rect">
            <a:avLst/>
          </a:prstGeom>
        </p:spPr>
        <p:txBody>
          <a:bodyPr wrap="square">
            <a:spAutoFit/>
          </a:bodyPr>
          <a:lstStyle/>
          <a:p>
            <a:pPr marL="228600">
              <a:lnSpc>
                <a:spcPct val="115000"/>
              </a:lnSpc>
              <a:spcBef>
                <a:spcPts val="600"/>
              </a:spcBef>
              <a:spcAft>
                <a:spcPts val="6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Vận động viên tác dụng lực làm cây sào bị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p:cNvSpPr txBox="1"/>
          <p:nvPr/>
        </p:nvSpPr>
        <p:spPr>
          <a:xfrm>
            <a:off x="383178" y="5447906"/>
            <a:ext cx="2335632" cy="1077218"/>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biến dạng </a:t>
            </a:r>
            <a:r>
              <a:rPr lang="en-US" sz="3200" dirty="0" smtClean="0">
                <a:solidFill>
                  <a:srgbClr val="FF0000"/>
                </a:solidFill>
                <a:latin typeface="Times New Roman" panose="02020603050405020304" pitchFamily="18" charset="0"/>
                <a:cs typeface="Times New Roman" panose="02020603050405020304" pitchFamily="18" charset="0"/>
              </a:rPr>
              <a:t>(</a:t>
            </a:r>
            <a:r>
              <a:rPr lang="en-US" sz="3200" dirty="0" err="1" smtClean="0">
                <a:solidFill>
                  <a:srgbClr val="FF0000"/>
                </a:solidFill>
                <a:latin typeface="Times New Roman" panose="02020603050405020304" pitchFamily="18" charset="0"/>
                <a:cs typeface="Times New Roman" panose="02020603050405020304" pitchFamily="18" charset="0"/>
              </a:rPr>
              <a:t>dãn</a:t>
            </a:r>
            <a:r>
              <a:rPr lang="en-US" sz="3200" dirty="0" smtClean="0">
                <a:solidFill>
                  <a:srgbClr val="FF0000"/>
                </a:solidFill>
                <a:latin typeface="Times New Roman" panose="02020603050405020304" pitchFamily="18" charset="0"/>
                <a:cs typeface="Times New Roman" panose="02020603050405020304" pitchFamily="18" charset="0"/>
              </a:rPr>
              <a:t> ra)</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229305" y="5724905"/>
            <a:ext cx="2409495" cy="1077218"/>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dạng</a:t>
            </a:r>
            <a:endParaRPr lang="en-US" sz="3200" dirty="0" smtClean="0">
              <a:solidFill>
                <a:srgbClr val="FF0000"/>
              </a:solidFill>
              <a:latin typeface="Times New Roman" panose="02020603050405020304" pitchFamily="18" charset="0"/>
              <a:cs typeface="Times New Roman" panose="02020603050405020304" pitchFamily="18" charset="0"/>
            </a:endParaRPr>
          </a:p>
          <a:p>
            <a:r>
              <a:rPr lang="en-US" sz="3200" dirty="0" smtClean="0">
                <a:solidFill>
                  <a:srgbClr val="FF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cong</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366496" y="5746809"/>
            <a:ext cx="2383986" cy="584775"/>
          </a:xfrm>
          <a:prstGeom prst="rect">
            <a:avLst/>
          </a:prstGeom>
          <a:noFill/>
        </p:spPr>
        <p:txBody>
          <a:bodyPr wrap="non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chuyển động</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09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edia.ican.vn/hocmai/cms/71_49dbc6524f.PNG?19613.30500000622"/>
          <p:cNvPicPr/>
          <p:nvPr/>
        </p:nvPicPr>
        <p:blipFill>
          <a:blip r:embed="rId2">
            <a:extLst>
              <a:ext uri="{28A0092B-C50C-407E-A947-70E740481C1C}">
                <a14:useLocalDpi xmlns:a14="http://schemas.microsoft.com/office/drawing/2010/main" val="0"/>
              </a:ext>
            </a:extLst>
          </a:blip>
          <a:srcRect/>
          <a:stretch>
            <a:fillRect/>
          </a:stretch>
        </p:blipFill>
        <p:spPr bwMode="auto">
          <a:xfrm>
            <a:off x="345044" y="76200"/>
            <a:ext cx="2869440" cy="3429000"/>
          </a:xfrm>
          <a:prstGeom prst="rect">
            <a:avLst/>
          </a:prstGeom>
          <a:noFill/>
          <a:ln>
            <a:noFill/>
          </a:ln>
        </p:spPr>
      </p:pic>
      <p:sp>
        <p:nvSpPr>
          <p:cNvPr id="6" name="Rectangle 5"/>
          <p:cNvSpPr/>
          <p:nvPr/>
        </p:nvSpPr>
        <p:spPr>
          <a:xfrm>
            <a:off x="213854" y="3596658"/>
            <a:ext cx="3748546" cy="2923877"/>
          </a:xfrm>
          <a:prstGeom prst="rect">
            <a:avLst/>
          </a:prstGeom>
        </p:spPr>
        <p:txBody>
          <a:bodyPr wrap="square">
            <a:spAutoFit/>
          </a:bodyPr>
          <a:lstStyle/>
          <a:p>
            <a:pPr marL="228600">
              <a:lnSpc>
                <a:spcPct val="115000"/>
              </a:lnSpc>
              <a:spcBef>
                <a:spcPts val="600"/>
              </a:spcBef>
              <a:spcAft>
                <a:spcPts val="6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Thủ môn tác dụng một lực lên quả bóng khiến cho quả bóng đang chuyển động bị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https://media.ican.vn/hocmai/cms/70_4c177246da.PNG?19600.44999999809"/>
          <p:cNvPicPr/>
          <p:nvPr/>
        </p:nvPicPr>
        <p:blipFill>
          <a:blip r:embed="rId3">
            <a:extLst>
              <a:ext uri="{28A0092B-C50C-407E-A947-70E740481C1C}">
                <a14:useLocalDpi xmlns:a14="http://schemas.microsoft.com/office/drawing/2010/main" val="0"/>
              </a:ext>
            </a:extLst>
          </a:blip>
          <a:srcRect/>
          <a:stretch>
            <a:fillRect/>
          </a:stretch>
        </p:blipFill>
        <p:spPr bwMode="auto">
          <a:xfrm>
            <a:off x="5224358" y="131717"/>
            <a:ext cx="2705951" cy="3317965"/>
          </a:xfrm>
          <a:prstGeom prst="rect">
            <a:avLst/>
          </a:prstGeom>
          <a:noFill/>
          <a:ln>
            <a:noFill/>
          </a:ln>
        </p:spPr>
      </p:pic>
      <p:sp>
        <p:nvSpPr>
          <p:cNvPr id="9" name="Rectangle 8"/>
          <p:cNvSpPr/>
          <p:nvPr/>
        </p:nvSpPr>
        <p:spPr>
          <a:xfrm>
            <a:off x="4473484" y="3596658"/>
            <a:ext cx="4586262" cy="2985433"/>
          </a:xfrm>
          <a:prstGeom prst="rect">
            <a:avLst/>
          </a:prstGeom>
        </p:spPr>
        <p:txBody>
          <a:bodyPr wrap="square">
            <a:spAutoFit/>
          </a:bodyPr>
          <a:lstStyle/>
          <a:p>
            <a:pPr marL="228600">
              <a:spcBef>
                <a:spcPts val="600"/>
              </a:spcBef>
              <a:spcAft>
                <a:spcPts val="6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Chân cầu thủ tác dụng lên quả bóng một lực làm quả bóng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Vừa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1779764" y="5838809"/>
            <a:ext cx="1625766" cy="584775"/>
          </a:xfrm>
          <a:prstGeom prst="rect">
            <a:avLst/>
          </a:prstGeom>
          <a:noFill/>
        </p:spPr>
        <p:txBody>
          <a:bodyPr wrap="non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dừng lại</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804895" y="5057363"/>
            <a:ext cx="2725426" cy="584775"/>
          </a:xfrm>
          <a:prstGeom prst="rect">
            <a:avLst/>
          </a:prstGeom>
          <a:noFill/>
        </p:spPr>
        <p:txBody>
          <a:bodyPr wrap="non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thay đổi tốc độ</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898796" y="5912884"/>
            <a:ext cx="4168129" cy="584775"/>
          </a:xfrm>
          <a:prstGeom prst="rect">
            <a:avLst/>
          </a:prstGeom>
          <a:noFill/>
        </p:spPr>
        <p:txBody>
          <a:bodyPr wrap="non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đổi hướng chuyển động</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31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D03FB-2D9A-4015-BE5A-8F139F5A32B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7A46C8E1-D570-4E07-90A2-539856F490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4638"/>
            <a:ext cx="8839200" cy="6308724"/>
          </a:xfrm>
        </p:spPr>
      </p:pic>
    </p:spTree>
    <p:extLst>
      <p:ext uri="{BB962C8B-B14F-4D97-AF65-F5344CB8AC3E}">
        <p14:creationId xmlns:p14="http://schemas.microsoft.com/office/powerpoint/2010/main" val="27322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9928" y="784086"/>
            <a:ext cx="6882012" cy="584775"/>
          </a:xfrm>
          <a:prstGeom prst="rect">
            <a:avLst/>
          </a:prstGeom>
        </p:spPr>
        <p:txBody>
          <a:bodyPr wrap="none">
            <a:spAutoFit/>
          </a:bodyPr>
          <a:lstStyle/>
          <a:p>
            <a:r>
              <a:rPr lang="en-US" sz="2800" dirty="0">
                <a:solidFill>
                  <a:srgbClr val="0033CC"/>
                </a:solidFill>
                <a:latin typeface="Times New Roman" panose="02020603050405020304" pitchFamily="18" charset="0"/>
                <a:ea typeface="Calibri" panose="020F0502020204030204" pitchFamily="34" charset="0"/>
              </a:rPr>
              <a:t> </a:t>
            </a:r>
            <a:r>
              <a:rPr lang="en-US" sz="3200" dirty="0">
                <a:solidFill>
                  <a:srgbClr val="0033CC"/>
                </a:solidFill>
                <a:latin typeface="Times New Roman" panose="02020603050405020304" pitchFamily="18" charset="0"/>
                <a:ea typeface="Calibri" panose="020F0502020204030204" pitchFamily="34" charset="0"/>
              </a:rPr>
              <a:t>1- Lực là gì? Lấy 3 ví dụ thực tế về lực?</a:t>
            </a:r>
            <a:endParaRPr lang="en-US" sz="3200" dirty="0">
              <a:solidFill>
                <a:srgbClr val="0033CC"/>
              </a:solidFill>
            </a:endParaRPr>
          </a:p>
        </p:txBody>
      </p:sp>
      <p:sp>
        <p:nvSpPr>
          <p:cNvPr id="8" name="Rectangle 7"/>
          <p:cNvSpPr/>
          <p:nvPr/>
        </p:nvSpPr>
        <p:spPr>
          <a:xfrm>
            <a:off x="2749970" y="76200"/>
            <a:ext cx="3504486" cy="707886"/>
          </a:xfrm>
          <a:prstGeom prst="rect">
            <a:avLst/>
          </a:prstGeom>
        </p:spPr>
        <p:txBody>
          <a:bodyPr wrap="none">
            <a:spAutoFit/>
          </a:bodyPr>
          <a:lstStyle/>
          <a:p>
            <a:r>
              <a:rPr lang="en-US" sz="4000" dirty="0" smtClean="0">
                <a:solidFill>
                  <a:srgbClr val="000000"/>
                </a:solidFill>
                <a:latin typeface="Times New Roman" panose="02020603050405020304" pitchFamily="18" charset="0"/>
                <a:ea typeface="Calibri" panose="020F0502020204030204" pitchFamily="34" charset="0"/>
              </a:rPr>
              <a:t>Kiểm tra bài cũ:</a:t>
            </a:r>
            <a:endParaRPr lang="en-US" sz="4000" dirty="0"/>
          </a:p>
        </p:txBody>
      </p:sp>
      <p:sp>
        <p:nvSpPr>
          <p:cNvPr id="10" name="Rectangle 9"/>
          <p:cNvSpPr/>
          <p:nvPr/>
        </p:nvSpPr>
        <p:spPr>
          <a:xfrm>
            <a:off x="98482" y="3547447"/>
            <a:ext cx="8893118" cy="1077218"/>
          </a:xfrm>
          <a:prstGeom prst="rect">
            <a:avLst/>
          </a:prstGeom>
        </p:spPr>
        <p:txBody>
          <a:bodyPr wrap="square">
            <a:spAutoFit/>
          </a:bodyPr>
          <a:lstStyle/>
          <a:p>
            <a:r>
              <a:rPr lang="en-US" sz="2800" dirty="0">
                <a:solidFill>
                  <a:srgbClr val="0033CC"/>
                </a:solidFill>
                <a:latin typeface="Times New Roman" panose="02020603050405020304" pitchFamily="18" charset="0"/>
                <a:ea typeface="Calibri" panose="020F0502020204030204" pitchFamily="34" charset="0"/>
              </a:rPr>
              <a:t> </a:t>
            </a:r>
            <a:r>
              <a:rPr lang="en-US" sz="3200" dirty="0">
                <a:solidFill>
                  <a:srgbClr val="0033CC"/>
                </a:solidFill>
                <a:latin typeface="Times New Roman" panose="02020603050405020304" pitchFamily="18" charset="0"/>
                <a:ea typeface="Calibri" panose="020F0502020204030204" pitchFamily="34" charset="0"/>
              </a:rPr>
              <a:t>2- Nêu các tác dụng của lực? Lấy ví dụ và chỉ ra tác dụng của lực trong trường hợp đó? </a:t>
            </a:r>
            <a:endParaRPr lang="en-US" sz="3200" dirty="0">
              <a:solidFill>
                <a:srgbClr val="0033CC"/>
              </a:solidFill>
            </a:endParaRPr>
          </a:p>
        </p:txBody>
      </p:sp>
      <p:sp>
        <p:nvSpPr>
          <p:cNvPr id="11" name="TextBox 10"/>
          <p:cNvSpPr txBox="1"/>
          <p:nvPr/>
        </p:nvSpPr>
        <p:spPr>
          <a:xfrm>
            <a:off x="109368" y="1368861"/>
            <a:ext cx="8958432" cy="1077218"/>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 Tác dụng đẩy, kéo của vật này lên vật khác gọi là lực.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8482" y="2470229"/>
            <a:ext cx="8893118" cy="1077218"/>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-Khi vật A đẩy hoặc kéo vật B ta nói vật A tác dụng lực lên vật B</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98482" y="4645598"/>
            <a:ext cx="8893118" cy="1077218"/>
          </a:xfrm>
          <a:prstGeom prst="rect">
            <a:avLst/>
          </a:prstGeom>
        </p:spPr>
        <p:txBody>
          <a:bodyPr wrap="square">
            <a:spAutoFit/>
          </a:bodyPr>
          <a:lstStyle/>
          <a:p>
            <a:pPr>
              <a:spcBef>
                <a:spcPts val="600"/>
              </a:spcBef>
              <a:spcAft>
                <a:spcPts val="600"/>
              </a:spcAf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Lực tác dụng lên vật có thể </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thay </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đổi tốc độ, hướng </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 động của vật, vừa làm biến dạng vật</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635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J035_350A -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97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371600"/>
            <a:ext cx="8991600" cy="2215991"/>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vi-VN" sz="66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TIẾT </a:t>
            </a:r>
            <a:r>
              <a:rPr lang="en-US" sz="66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30 + 31</a:t>
            </a:r>
            <a:r>
              <a:rPr lang="vi-VN" sz="66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vi-VN" sz="66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66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a:t>
            </a:r>
            <a:r>
              <a:rPr lang="en-US" sz="6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40: </a:t>
            </a:r>
            <a:endParaRPr lang="vi-VN" sz="66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a:p>
            <a:pPr algn="ctr"/>
            <a:r>
              <a:rPr lang="en-US" sz="72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LỰC </a:t>
            </a:r>
            <a:r>
              <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LÀ GÌ?</a:t>
            </a:r>
          </a:p>
        </p:txBody>
      </p:sp>
    </p:spTree>
    <p:extLst>
      <p:ext uri="{BB962C8B-B14F-4D97-AF65-F5344CB8AC3E}">
        <p14:creationId xmlns:p14="http://schemas.microsoft.com/office/powerpoint/2010/main" val="277248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78" y="228600"/>
            <a:ext cx="8591022" cy="2743200"/>
          </a:xfrm>
          <a:prstGeom prst="rect">
            <a:avLst/>
          </a:prstGeom>
        </p:spPr>
      </p:pic>
      <p:sp>
        <p:nvSpPr>
          <p:cNvPr id="6" name="Rectangle 5"/>
          <p:cNvSpPr/>
          <p:nvPr/>
        </p:nvSpPr>
        <p:spPr>
          <a:xfrm>
            <a:off x="358470" y="3149422"/>
            <a:ext cx="1820850" cy="2554545"/>
          </a:xfrm>
          <a:prstGeom prst="rect">
            <a:avLst/>
          </a:prstGeom>
        </p:spPr>
        <p:txBody>
          <a:bodyPr wrap="square">
            <a:spAutoFit/>
          </a:bodyPr>
          <a:lstStyle/>
          <a:p>
            <a:r>
              <a:rPr lang="en-US" sz="2800" dirty="0">
                <a:solidFill>
                  <a:srgbClr val="0033CC"/>
                </a:solidFill>
                <a:latin typeface="Times New Roman" panose="02020603050405020304" pitchFamily="18" charset="0"/>
                <a:ea typeface="Calibri" panose="020F0502020204030204" pitchFamily="34" charset="0"/>
              </a:rPr>
              <a:t> </a:t>
            </a:r>
            <a:r>
              <a:rPr lang="en-US" sz="3200" dirty="0" smtClean="0">
                <a:solidFill>
                  <a:srgbClr val="0033CC"/>
                </a:solidFill>
                <a:latin typeface="Times New Roman" panose="02020603050405020304" pitchFamily="18" charset="0"/>
                <a:ea typeface="Calibri" panose="020F0502020204030204" pitchFamily="34" charset="0"/>
              </a:rPr>
              <a:t>Lực hút của nam châm tác dụng lên ghim sắt</a:t>
            </a:r>
            <a:endParaRPr lang="en-US" sz="3200" dirty="0">
              <a:solidFill>
                <a:srgbClr val="0033CC"/>
              </a:solidFill>
            </a:endParaRPr>
          </a:p>
        </p:txBody>
      </p:sp>
      <p:sp>
        <p:nvSpPr>
          <p:cNvPr id="8" name="Rectangle 7"/>
          <p:cNvSpPr/>
          <p:nvPr/>
        </p:nvSpPr>
        <p:spPr>
          <a:xfrm>
            <a:off x="2627806" y="3154236"/>
            <a:ext cx="1820850" cy="2554545"/>
          </a:xfrm>
          <a:prstGeom prst="rect">
            <a:avLst/>
          </a:prstGeom>
        </p:spPr>
        <p:txBody>
          <a:bodyPr wrap="square">
            <a:spAutoFit/>
          </a:bodyPr>
          <a:lstStyle/>
          <a:p>
            <a:r>
              <a:rPr lang="en-US" sz="2800" dirty="0">
                <a:solidFill>
                  <a:srgbClr val="0033CC"/>
                </a:solidFill>
                <a:latin typeface="Times New Roman" panose="02020603050405020304" pitchFamily="18" charset="0"/>
                <a:ea typeface="Calibri" panose="020F0502020204030204" pitchFamily="34" charset="0"/>
              </a:rPr>
              <a:t> </a:t>
            </a:r>
            <a:r>
              <a:rPr lang="en-US" sz="3200" dirty="0" smtClean="0">
                <a:solidFill>
                  <a:srgbClr val="0033CC"/>
                </a:solidFill>
                <a:latin typeface="Times New Roman" panose="02020603050405020304" pitchFamily="18" charset="0"/>
                <a:ea typeface="Calibri" panose="020F0502020204030204" pitchFamily="34" charset="0"/>
              </a:rPr>
              <a:t>Lực hút của trái đất tác dụng lên quả cam</a:t>
            </a:r>
            <a:endParaRPr lang="en-US" sz="3200" dirty="0">
              <a:solidFill>
                <a:srgbClr val="0033CC"/>
              </a:solidFill>
            </a:endParaRPr>
          </a:p>
        </p:txBody>
      </p:sp>
      <p:sp>
        <p:nvSpPr>
          <p:cNvPr id="9" name="Rectangle 8"/>
          <p:cNvSpPr/>
          <p:nvPr/>
        </p:nvSpPr>
        <p:spPr>
          <a:xfrm>
            <a:off x="4841470" y="3165915"/>
            <a:ext cx="1820850" cy="2554545"/>
          </a:xfrm>
          <a:prstGeom prst="rect">
            <a:avLst/>
          </a:prstGeom>
        </p:spPr>
        <p:txBody>
          <a:bodyPr wrap="square">
            <a:spAutoFit/>
          </a:bodyPr>
          <a:lstStyle/>
          <a:p>
            <a:r>
              <a:rPr lang="en-US" sz="2800" dirty="0">
                <a:solidFill>
                  <a:srgbClr val="0033CC"/>
                </a:solidFill>
                <a:latin typeface="Times New Roman" panose="02020603050405020304" pitchFamily="18" charset="0"/>
                <a:ea typeface="Calibri" panose="020F0502020204030204" pitchFamily="34" charset="0"/>
              </a:rPr>
              <a:t> </a:t>
            </a:r>
            <a:r>
              <a:rPr lang="en-US" sz="3200" dirty="0" smtClean="0">
                <a:solidFill>
                  <a:srgbClr val="0033CC"/>
                </a:solidFill>
                <a:latin typeface="Times New Roman" panose="02020603050405020304" pitchFamily="18" charset="0"/>
                <a:ea typeface="Calibri" panose="020F0502020204030204" pitchFamily="34" charset="0"/>
              </a:rPr>
              <a:t>Lực đẩy của gió tác dụng lên cánh buồm</a:t>
            </a:r>
            <a:endParaRPr lang="en-US" sz="3200" dirty="0">
              <a:solidFill>
                <a:srgbClr val="0033CC"/>
              </a:solidFill>
            </a:endParaRPr>
          </a:p>
        </p:txBody>
      </p:sp>
      <p:sp>
        <p:nvSpPr>
          <p:cNvPr id="10" name="Rectangle 9"/>
          <p:cNvSpPr/>
          <p:nvPr/>
        </p:nvSpPr>
        <p:spPr>
          <a:xfrm>
            <a:off x="7002611" y="3172838"/>
            <a:ext cx="1820850" cy="2554545"/>
          </a:xfrm>
          <a:prstGeom prst="rect">
            <a:avLst/>
          </a:prstGeom>
        </p:spPr>
        <p:txBody>
          <a:bodyPr wrap="square">
            <a:spAutoFit/>
          </a:bodyPr>
          <a:lstStyle/>
          <a:p>
            <a:r>
              <a:rPr lang="en-US" sz="2800" dirty="0">
                <a:solidFill>
                  <a:srgbClr val="0033CC"/>
                </a:solidFill>
                <a:latin typeface="Times New Roman" panose="02020603050405020304" pitchFamily="18" charset="0"/>
                <a:ea typeface="Calibri" panose="020F0502020204030204" pitchFamily="34" charset="0"/>
              </a:rPr>
              <a:t> </a:t>
            </a:r>
            <a:r>
              <a:rPr lang="en-US" sz="3200" dirty="0" smtClean="0">
                <a:solidFill>
                  <a:srgbClr val="0033CC"/>
                </a:solidFill>
                <a:latin typeface="Times New Roman" panose="02020603050405020304" pitchFamily="18" charset="0"/>
                <a:ea typeface="Calibri" panose="020F0502020204030204" pitchFamily="34" charset="0"/>
              </a:rPr>
              <a:t>Lực đẩy của bóng tác dụng lên mặt vợt</a:t>
            </a:r>
            <a:endParaRPr lang="en-US" sz="3200" dirty="0">
              <a:solidFill>
                <a:srgbClr val="0033CC"/>
              </a:solidFill>
            </a:endParaRPr>
          </a:p>
        </p:txBody>
      </p:sp>
      <p:sp>
        <p:nvSpPr>
          <p:cNvPr id="11" name="TextBox 10"/>
          <p:cNvSpPr txBox="1"/>
          <p:nvPr/>
        </p:nvSpPr>
        <p:spPr>
          <a:xfrm>
            <a:off x="675243" y="1040643"/>
            <a:ext cx="1536734" cy="1384995"/>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biến đổi chuyển động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815843" y="1038529"/>
            <a:ext cx="1536734" cy="1384995"/>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biến đổi chuyển động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841470" y="1716107"/>
            <a:ext cx="2009994" cy="954107"/>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biến đổi chuyển động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358044" y="1517696"/>
            <a:ext cx="1314270" cy="954107"/>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biến dạng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248177" y="5610843"/>
            <a:ext cx="1931143" cy="954107"/>
          </a:xfrm>
          <a:prstGeom prst="rect">
            <a:avLst/>
          </a:prstGeom>
        </p:spPr>
        <p:txBody>
          <a:bodyPr wrap="square">
            <a:spAutoFit/>
          </a:bodyPr>
          <a:lstStyle/>
          <a:p>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Lực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 tiếp xúc</a:t>
            </a:r>
            <a:endParaRPr lang="en-US" sz="2800" dirty="0"/>
          </a:p>
        </p:txBody>
      </p:sp>
      <p:sp>
        <p:nvSpPr>
          <p:cNvPr id="17" name="Rectangle 16"/>
          <p:cNvSpPr/>
          <p:nvPr/>
        </p:nvSpPr>
        <p:spPr>
          <a:xfrm>
            <a:off x="4841471" y="5676740"/>
            <a:ext cx="1635530" cy="954107"/>
          </a:xfrm>
          <a:prstGeom prst="rect">
            <a:avLst/>
          </a:prstGeom>
        </p:spPr>
        <p:txBody>
          <a:bodyPr wrap="square">
            <a:spAutoFit/>
          </a:bodyPr>
          <a:lstStyle/>
          <a:p>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Lực tiếp xúc </a:t>
            </a:r>
            <a:endParaRPr lang="en-US" sz="2800" dirty="0"/>
          </a:p>
        </p:txBody>
      </p:sp>
      <p:sp>
        <p:nvSpPr>
          <p:cNvPr id="18" name="Rectangle 17"/>
          <p:cNvSpPr/>
          <p:nvPr/>
        </p:nvSpPr>
        <p:spPr>
          <a:xfrm>
            <a:off x="6923373" y="5764811"/>
            <a:ext cx="2183611"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Lực tiếp xúc </a:t>
            </a:r>
            <a:endParaRPr lang="en-US" sz="2800" dirty="0"/>
          </a:p>
        </p:txBody>
      </p:sp>
      <p:sp>
        <p:nvSpPr>
          <p:cNvPr id="19" name="Rectangle 18"/>
          <p:cNvSpPr/>
          <p:nvPr/>
        </p:nvSpPr>
        <p:spPr>
          <a:xfrm>
            <a:off x="2438399" y="5593772"/>
            <a:ext cx="1914177" cy="954107"/>
          </a:xfrm>
          <a:prstGeom prst="rect">
            <a:avLst/>
          </a:prstGeom>
        </p:spPr>
        <p:txBody>
          <a:bodyPr wrap="square">
            <a:spAutoFit/>
          </a:bodyPr>
          <a:lstStyle/>
          <a:p>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Lực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 tiếp xúc</a:t>
            </a:r>
            <a:endParaRPr lang="en-US" sz="2800" dirty="0"/>
          </a:p>
        </p:txBody>
      </p:sp>
    </p:spTree>
    <p:extLst>
      <p:ext uri="{BB962C8B-B14F-4D97-AF65-F5344CB8AC3E}">
        <p14:creationId xmlns:p14="http://schemas.microsoft.com/office/powerpoint/2010/main" val="283798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grpId="1" nodeType="clickEffect">
                                  <p:stCondLst>
                                    <p:cond delay="0"/>
                                  </p:stCondLst>
                                  <p:childTnLst>
                                    <p:animEffect transition="out" filter="blinds(horizontal)">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xit" presetSubtype="10" fill="hold" grpId="1" nodeType="clickEffect">
                                  <p:stCondLst>
                                    <p:cond delay="0"/>
                                  </p:stCondLst>
                                  <p:childTnLst>
                                    <p:animEffect transition="out" filter="blinds(horizontal)">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1" nodeType="clickEffect">
                                  <p:stCondLst>
                                    <p:cond delay="0"/>
                                  </p:stCondLst>
                                  <p:childTnLst>
                                    <p:animEffect transition="out" filter="blinds(horizontal)">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ppt_x"/>
                                          </p:val>
                                        </p:tav>
                                        <p:tav tm="100000">
                                          <p:val>
                                            <p:strVal val="#ppt_x"/>
                                          </p:val>
                                        </p:tav>
                                      </p:tavLst>
                                    </p:anim>
                                    <p:anim calcmode="lin" valueType="num">
                                      <p:cBhvr additive="base">
                                        <p:cTn id="8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1" grpId="1"/>
      <p:bldP spid="13" grpId="0"/>
      <p:bldP spid="13" grpId="1"/>
      <p:bldP spid="14" grpId="0"/>
      <p:bldP spid="14" grpId="1"/>
      <p:bldP spid="15" grpId="0"/>
      <p:bldP spid="15" grpId="1"/>
      <p:bldP spid="16" grpId="0"/>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Nền phối màu - Website của Thân Thị Hoàng O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2" y="0"/>
            <a:ext cx="9192982"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032388"/>
            <a:ext cx="8804788" cy="2762865"/>
          </a:xfrm>
        </p:spPr>
        <p:txBody>
          <a:bodyPr>
            <a:normAutofit fontScale="90000"/>
          </a:bodyPr>
          <a:lstStyle/>
          <a:p>
            <a:r>
              <a:rPr lang="vi-VN" dirty="0" smtClean="0">
                <a:latin typeface="Times New Roman" panose="02020603050405020304" pitchFamily="18" charset="0"/>
                <a:cs typeface="Times New Roman" panose="02020603050405020304" pitchFamily="18" charset="0"/>
              </a:rPr>
              <a:t>Bài tập</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nào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a:t>
            </a:r>
          </a:p>
        </p:txBody>
      </p:sp>
      <p:sp>
        <p:nvSpPr>
          <p:cNvPr id="5" name="Title 6"/>
          <p:cNvSpPr txBox="1">
            <a:spLocks/>
          </p:cNvSpPr>
          <p:nvPr/>
        </p:nvSpPr>
        <p:spPr>
          <a:xfrm>
            <a:off x="0" y="4486369"/>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solidFill>
                  <a:srgbClr val="002060"/>
                </a:solidFill>
                <a:latin typeface="Times New Roman" panose="02020603050405020304" pitchFamily="18" charset="0"/>
                <a:cs typeface="Times New Roman" panose="02020603050405020304" pitchFamily="18" charset="0"/>
              </a:rPr>
              <a:t>Kết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luận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Lực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được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phân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thành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lực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tiếp</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xúc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và</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lực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không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tiếp</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xúc</a:t>
            </a:r>
            <a:r>
              <a:rPr lang="en-US"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0635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 xmlns:a16="http://schemas.microsoft.com/office/drawing/2014/main" id="{D217B304-5F6F-4104-8369-2F875F696DAF}"/>
              </a:ext>
            </a:extLst>
          </p:cNvPr>
          <p:cNvSpPr/>
          <p:nvPr/>
        </p:nvSpPr>
        <p:spPr>
          <a:xfrm>
            <a:off x="0" y="685800"/>
            <a:ext cx="8915400" cy="3200400"/>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rgbClr val="E66C7D"/>
          </a:solidFill>
          <a:ln w="762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marL="182563" marR="0" lvl="0" algn="ctr" defTabSz="914400" eaLnBrk="1" fontAlgn="auto" latinLnBrk="0" hangingPunct="1">
              <a:lnSpc>
                <a:spcPct val="100000"/>
              </a:lnSpc>
              <a:spcBef>
                <a:spcPts val="0"/>
              </a:spcBef>
              <a:spcAft>
                <a:spcPts val="0"/>
              </a:spcAft>
              <a:buClrTx/>
              <a:buSzTx/>
              <a:buFontTx/>
              <a:buNone/>
              <a:tabLst/>
              <a:defRPr/>
            </a:pPr>
            <a:r>
              <a:rPr lang="vi-VN"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Lực tiếp xúc là lực xuất hiện khi vật gây ra lực tiếp xúc với vật chịu tác dụng của </a:t>
            </a:r>
            <a:r>
              <a:rPr lang="vi-VN" sz="3600" dirty="0" smtClean="0">
                <a:latin typeface="Times New Roman" panose="02020603050405020304" pitchFamily="18" charset="0"/>
                <a:ea typeface="Times New Roman" panose="02020603050405020304" pitchFamily="18" charset="0"/>
                <a:cs typeface="Times New Roman" panose="02020603050405020304" pitchFamily="18" charset="0"/>
              </a:rPr>
              <a:t>lực</a:t>
            </a:r>
            <a:endParaRPr lang="en-GB"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Freeform 1">
            <a:extLst>
              <a:ext uri="{FF2B5EF4-FFF2-40B4-BE49-F238E27FC236}">
                <a16:creationId xmlns="" xmlns:a16="http://schemas.microsoft.com/office/drawing/2014/main" id="{72481B94-0263-46D8-A450-1296570B1B7F}"/>
              </a:ext>
            </a:extLst>
          </p:cNvPr>
          <p:cNvSpPr/>
          <p:nvPr/>
        </p:nvSpPr>
        <p:spPr>
          <a:xfrm>
            <a:off x="0" y="3990366"/>
            <a:ext cx="8915400" cy="2867634"/>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rgbClr val="F0AD00"/>
          </a:solidFill>
          <a:ln w="762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3600" kern="0" dirty="0" smtClean="0">
                <a:latin typeface="+mj-lt"/>
              </a:rPr>
              <a:t>Lực không tiếp xúc là lực xuất hiện khi vật gây ra lực không tiếp xúc với vật chịu tác dụng của lực  </a:t>
            </a:r>
            <a:endParaRPr kumimoji="0" lang="en-US" sz="3600" b="0" i="0" u="none" strike="noStrike" kern="0" cap="none" spc="0" normalizeH="0" baseline="0" noProof="0" dirty="0">
              <a:ln>
                <a:noFill/>
              </a:ln>
              <a:effectLst/>
              <a:uLnTx/>
              <a:uFillTx/>
              <a:latin typeface="+mj-lt"/>
              <a:ea typeface="+mn-ea"/>
              <a:cs typeface="+mn-cs"/>
            </a:endParaRPr>
          </a:p>
        </p:txBody>
      </p:sp>
      <p:sp>
        <p:nvSpPr>
          <p:cNvPr id="5" name="Title 1"/>
          <p:cNvSpPr>
            <a:spLocks noGrp="1"/>
          </p:cNvSpPr>
          <p:nvPr>
            <p:ph type="title"/>
          </p:nvPr>
        </p:nvSpPr>
        <p:spPr>
          <a:xfrm>
            <a:off x="1" y="0"/>
            <a:ext cx="8762999" cy="685800"/>
          </a:xfrm>
        </p:spPr>
        <p:txBody>
          <a:bodyPr>
            <a:normAutofit fontScale="90000"/>
          </a:bodyPr>
          <a:lstStyle/>
          <a:p>
            <a:pPr algn="l"/>
            <a:r>
              <a:rPr lang="en-US" b="1" dirty="0">
                <a:solidFill>
                  <a:srgbClr val="FF0000"/>
                </a:solidFill>
                <a:latin typeface="Times New Roman" panose="02020603050405020304" pitchFamily="18" charset="0"/>
                <a:cs typeface="Times New Roman" panose="02020603050405020304" pitchFamily="18" charset="0"/>
              </a:rPr>
              <a:t>III. </a:t>
            </a:r>
            <a:r>
              <a:rPr lang="en-US" b="1" dirty="0" err="1">
                <a:solidFill>
                  <a:srgbClr val="FF0000"/>
                </a:solidFill>
                <a:latin typeface="Times New Roman" panose="02020603050405020304" pitchFamily="18" charset="0"/>
                <a:cs typeface="Times New Roman" panose="02020603050405020304" pitchFamily="18" charset="0"/>
              </a:rPr>
              <a:t>Lực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tiếp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xúc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lực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tiếp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xúc</a:t>
            </a:r>
            <a:r>
              <a:rPr lang="en-US"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85800"/>
            <a:ext cx="3810000" cy="442728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176627"/>
            <a:ext cx="3810000" cy="3445627"/>
          </a:xfrm>
          <a:prstGeom prst="rect">
            <a:avLst/>
          </a:prstGeom>
        </p:spPr>
      </p:pic>
      <p:sp>
        <p:nvSpPr>
          <p:cNvPr id="2" name="Rectangle 1"/>
          <p:cNvSpPr/>
          <p:nvPr/>
        </p:nvSpPr>
        <p:spPr>
          <a:xfrm>
            <a:off x="587829" y="5446959"/>
            <a:ext cx="2472152" cy="584775"/>
          </a:xfrm>
          <a:prstGeom prst="rect">
            <a:avLst/>
          </a:prstGeom>
        </p:spPr>
        <p:txBody>
          <a:bodyPr wrap="none">
            <a:spAutoFit/>
          </a:bodyPr>
          <a:lstStyle/>
          <a:p>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Lực tiếp xúc </a:t>
            </a:r>
            <a:endParaRPr lang="en-US" sz="3200" dirty="0"/>
          </a:p>
        </p:txBody>
      </p:sp>
      <p:sp>
        <p:nvSpPr>
          <p:cNvPr id="3" name="Rectangle 2"/>
          <p:cNvSpPr/>
          <p:nvPr/>
        </p:nvSpPr>
        <p:spPr>
          <a:xfrm>
            <a:off x="4953000" y="5199274"/>
            <a:ext cx="3565400" cy="584775"/>
          </a:xfrm>
          <a:prstGeom prst="rect">
            <a:avLst/>
          </a:prstGeom>
        </p:spPr>
        <p:txBody>
          <a:bodyPr wrap="none">
            <a:spAutoFit/>
          </a:bodyPr>
          <a:lstStyle/>
          <a:p>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Lực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 tiếp xúc</a:t>
            </a:r>
            <a:endParaRPr lang="en-US" sz="3200" dirty="0"/>
          </a:p>
        </p:txBody>
      </p:sp>
    </p:spTree>
    <p:extLst>
      <p:ext uri="{BB962C8B-B14F-4D97-AF65-F5344CB8AC3E}">
        <p14:creationId xmlns:p14="http://schemas.microsoft.com/office/powerpoint/2010/main" val="332042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511" y="22588"/>
            <a:ext cx="2608984" cy="658642"/>
          </a:xfrm>
          <a:prstGeom prst="rect">
            <a:avLst/>
          </a:prstGeom>
        </p:spPr>
        <p:txBody>
          <a:bodyPr wrap="none">
            <a:spAutoFit/>
          </a:bodyPr>
          <a:lstStyle/>
          <a:p>
            <a:pPr algn="just">
              <a:lnSpc>
                <a:spcPct val="115000"/>
              </a:lnSpc>
              <a:spcBef>
                <a:spcPts val="600"/>
              </a:spcBef>
              <a:spcAft>
                <a:spcPts val="600"/>
              </a:spcAft>
            </a:pP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Vận dụng.</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1"/>
          <p:cNvSpPr>
            <a:spLocks noChangeArrowheads="1"/>
          </p:cNvSpPr>
          <p:nvPr/>
        </p:nvSpPr>
        <p:spPr bwMode="auto">
          <a:xfrm>
            <a:off x="43542" y="609600"/>
            <a:ext cx="895894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 định tên lực( lực</a:t>
            </a:r>
            <a:r>
              <a:rPr kumimoji="0" lang="en-US" altLang="en-US" sz="2800" b="0" i="0" u="none" strike="noStrike" cap="none" normalizeH="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kéo, đẩy, hút..)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dụng của lực và loại lực trong các trường hợp sau ?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879794649"/>
              </p:ext>
            </p:extLst>
          </p:nvPr>
        </p:nvGraphicFramePr>
        <p:xfrm>
          <a:off x="56116" y="1563703"/>
          <a:ext cx="8946369" cy="5237440"/>
        </p:xfrm>
        <a:graphic>
          <a:graphicData uri="http://schemas.openxmlformats.org/drawingml/2006/table">
            <a:tbl>
              <a:tblPr firstRow="1" bandRow="1">
                <a:tableStyleId>{5C22544A-7EE6-4342-B048-85BDC9FD1C3A}</a:tableStyleId>
              </a:tblPr>
              <a:tblGrid>
                <a:gridCol w="2830554">
                  <a:extLst>
                    <a:ext uri="{9D8B030D-6E8A-4147-A177-3AD203B41FA5}">
                      <a16:colId xmlns:a16="http://schemas.microsoft.com/office/drawing/2014/main" xmlns="" val="1639729163"/>
                    </a:ext>
                  </a:extLst>
                </a:gridCol>
                <a:gridCol w="1761530">
                  <a:extLst>
                    <a:ext uri="{9D8B030D-6E8A-4147-A177-3AD203B41FA5}">
                      <a16:colId xmlns:a16="http://schemas.microsoft.com/office/drawing/2014/main" xmlns="" val="2441864223"/>
                    </a:ext>
                  </a:extLst>
                </a:gridCol>
                <a:gridCol w="2117693">
                  <a:extLst>
                    <a:ext uri="{9D8B030D-6E8A-4147-A177-3AD203B41FA5}">
                      <a16:colId xmlns:a16="http://schemas.microsoft.com/office/drawing/2014/main" xmlns="" val="4253253762"/>
                    </a:ext>
                  </a:extLst>
                </a:gridCol>
                <a:gridCol w="2236592">
                  <a:extLst>
                    <a:ext uri="{9D8B030D-6E8A-4147-A177-3AD203B41FA5}">
                      <a16:colId xmlns:a16="http://schemas.microsoft.com/office/drawing/2014/main" xmlns="" val="2326433493"/>
                    </a:ext>
                  </a:extLst>
                </a:gridCol>
              </a:tblGrid>
              <a:tr h="1048676">
                <a:tc>
                  <a:txBody>
                    <a:bodyPr/>
                    <a:lstStyle/>
                    <a:p>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Tên</a:t>
                      </a:r>
                      <a:r>
                        <a:rPr lang="en-US" sz="2800" baseline="0" dirty="0" smtClean="0">
                          <a:latin typeface="Times New Roman" panose="02020603050405020304" pitchFamily="18" charset="0"/>
                          <a:cs typeface="Times New Roman" panose="02020603050405020304" pitchFamily="18" charset="0"/>
                        </a:rPr>
                        <a:t> lực</a:t>
                      </a: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Tác</a:t>
                      </a:r>
                      <a:r>
                        <a:rPr lang="en-US" sz="2800" baseline="0" dirty="0" smtClean="0">
                          <a:latin typeface="Times New Roman" panose="02020603050405020304" pitchFamily="18" charset="0"/>
                          <a:cs typeface="Times New Roman" panose="02020603050405020304" pitchFamily="18" charset="0"/>
                        </a:rPr>
                        <a:t> dụng của lực</a:t>
                      </a: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Loại</a:t>
                      </a:r>
                      <a:r>
                        <a:rPr lang="en-US" sz="2800" baseline="0" dirty="0" smtClean="0">
                          <a:latin typeface="Times New Roman" panose="02020603050405020304" pitchFamily="18" charset="0"/>
                          <a:cs typeface="Times New Roman" panose="02020603050405020304" pitchFamily="18" charset="0"/>
                        </a:rPr>
                        <a:t> lực</a:t>
                      </a: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3704239"/>
                  </a:ext>
                </a:extLst>
              </a:tr>
              <a:tr h="1522272">
                <a:tc>
                  <a:txBody>
                    <a:bodyPr/>
                    <a:lstStyle/>
                    <a:p>
                      <a:pPr>
                        <a:lnSpc>
                          <a:spcPct val="150000"/>
                        </a:lnSpc>
                      </a:pPr>
                      <a:r>
                        <a:rPr lang="en-US" sz="2800" dirty="0" smtClean="0">
                          <a:latin typeface="Times New Roman" panose="02020603050405020304" pitchFamily="18" charset="0"/>
                          <a:cs typeface="Times New Roman" panose="02020603050405020304" pitchFamily="18" charset="0"/>
                        </a:rPr>
                        <a:t>1. Kéo</a:t>
                      </a:r>
                      <a:r>
                        <a:rPr lang="en-US" sz="2800" baseline="0" dirty="0" smtClean="0">
                          <a:latin typeface="Times New Roman" panose="02020603050405020304" pitchFamily="18" charset="0"/>
                          <a:cs typeface="Times New Roman" panose="02020603050405020304" pitchFamily="18" charset="0"/>
                        </a:rPr>
                        <a:t> bàn dịch chuyển</a:t>
                      </a: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80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05467167"/>
                  </a:ext>
                </a:extLst>
              </a:tr>
              <a:tr h="1199349">
                <a:tc>
                  <a:txBody>
                    <a:bodyPr/>
                    <a:lstStyle/>
                    <a:p>
                      <a:pPr>
                        <a:lnSpc>
                          <a:spcPct val="150000"/>
                        </a:lnSpc>
                      </a:pPr>
                      <a:r>
                        <a:rPr lang="en-US" sz="2800" dirty="0" smtClean="0">
                          <a:latin typeface="Times New Roman" panose="02020603050405020304" pitchFamily="18" charset="0"/>
                          <a:cs typeface="Times New Roman" panose="02020603050405020304" pitchFamily="18" charset="0"/>
                        </a:rPr>
                        <a:t>2. Nén</a:t>
                      </a:r>
                      <a:r>
                        <a:rPr lang="en-US" sz="2800" baseline="0" dirty="0" smtClean="0">
                          <a:latin typeface="Times New Roman" panose="02020603050405020304" pitchFamily="18" charset="0"/>
                          <a:cs typeface="Times New Roman" panose="02020603050405020304" pitchFamily="18" charset="0"/>
                        </a:rPr>
                        <a:t> lò xo</a:t>
                      </a:r>
                    </a:p>
                    <a:p>
                      <a:pPr>
                        <a:lnSpc>
                          <a:spcPct val="150000"/>
                        </a:lnSpc>
                      </a:pP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18839104"/>
                  </a:ext>
                </a:extLst>
              </a:tr>
              <a:tr h="1048676">
                <a:tc>
                  <a:txBody>
                    <a:bodyPr/>
                    <a:lstStyle/>
                    <a:p>
                      <a:pPr>
                        <a:lnSpc>
                          <a:spcPct val="100000"/>
                        </a:lnSpc>
                      </a:pPr>
                      <a:r>
                        <a:rPr lang="en-US" sz="2800" dirty="0" smtClean="0">
                          <a:latin typeface="Times New Roman" panose="02020603050405020304" pitchFamily="18" charset="0"/>
                          <a:cs typeface="Times New Roman" panose="02020603050405020304" pitchFamily="18" charset="0"/>
                        </a:rPr>
                        <a:t>3.Nam châm</a:t>
                      </a:r>
                      <a:r>
                        <a:rPr lang="en-US" sz="2800" baseline="0" dirty="0" smtClean="0">
                          <a:latin typeface="Times New Roman" panose="02020603050405020304" pitchFamily="18" charset="0"/>
                          <a:cs typeface="Times New Roman" panose="02020603050405020304" pitchFamily="18" charset="0"/>
                        </a:rPr>
                        <a:t> hút miếng sắt </a:t>
                      </a:r>
                      <a:r>
                        <a:rPr lang="en-US" sz="2800" baseline="0" dirty="0" err="1" smtClean="0">
                          <a:latin typeface="Times New Roman" panose="02020603050405020304" pitchFamily="18" charset="0"/>
                          <a:cs typeface="Times New Roman" panose="02020603050405020304" pitchFamily="18" charset="0"/>
                        </a:rPr>
                        <a:t>lại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gần</a:t>
                      </a:r>
                      <a:endParaRPr lang="en-US" sz="2800" baseline="0" dirty="0" smtClean="0">
                        <a:latin typeface="Times New Roman" panose="02020603050405020304" pitchFamily="18" charset="0"/>
                        <a:cs typeface="Times New Roman" panose="02020603050405020304" pitchFamily="18" charset="0"/>
                      </a:endParaRPr>
                    </a:p>
                    <a:p>
                      <a:pPr>
                        <a:lnSpc>
                          <a:spcPct val="100000"/>
                        </a:lnSpc>
                      </a:pP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8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86792481"/>
                  </a:ext>
                </a:extLst>
              </a:tr>
            </a:tbl>
          </a:graphicData>
        </a:graphic>
      </p:graphicFrame>
      <p:sp>
        <p:nvSpPr>
          <p:cNvPr id="9" name="TextBox 8"/>
          <p:cNvSpPr txBox="1"/>
          <p:nvPr/>
        </p:nvSpPr>
        <p:spPr>
          <a:xfrm>
            <a:off x="3125880" y="2937983"/>
            <a:ext cx="1364476" cy="523220"/>
          </a:xfrm>
          <a:prstGeom prst="rect">
            <a:avLst/>
          </a:prstGeom>
          <a:noFill/>
        </p:spPr>
        <p:txBody>
          <a:bodyPr wrap="non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Lực kéo</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980292" y="2507095"/>
            <a:ext cx="1710350" cy="1384995"/>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biến đổi chuyển động</a:t>
            </a:r>
          </a:p>
        </p:txBody>
      </p:sp>
      <p:sp>
        <p:nvSpPr>
          <p:cNvPr id="14" name="Rectangle 13"/>
          <p:cNvSpPr/>
          <p:nvPr/>
        </p:nvSpPr>
        <p:spPr>
          <a:xfrm>
            <a:off x="6762254" y="2937176"/>
            <a:ext cx="2183611"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Lực tiếp xúc </a:t>
            </a:r>
            <a:endParaRPr lang="en-US" sz="2800" dirty="0"/>
          </a:p>
        </p:txBody>
      </p:sp>
      <p:sp>
        <p:nvSpPr>
          <p:cNvPr id="15" name="TextBox 14"/>
          <p:cNvSpPr txBox="1"/>
          <p:nvPr/>
        </p:nvSpPr>
        <p:spPr>
          <a:xfrm>
            <a:off x="3180308" y="4285833"/>
            <a:ext cx="1364476" cy="523220"/>
          </a:xfrm>
          <a:prstGeom prst="rect">
            <a:avLst/>
          </a:prstGeom>
          <a:noFill/>
        </p:spPr>
        <p:txBody>
          <a:bodyPr wrap="non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Lực đẩy</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4800600" y="4174061"/>
            <a:ext cx="1588897" cy="738664"/>
          </a:xfrm>
          <a:prstGeom prst="rect">
            <a:avLst/>
          </a:prstGeom>
        </p:spPr>
        <p:txBody>
          <a:bodyPr wrap="none">
            <a:spAutoFit/>
          </a:bodyPr>
          <a:lstStyle/>
          <a:p>
            <a:pPr>
              <a:lnSpc>
                <a:spcPct val="150000"/>
              </a:lnSpc>
              <a:defRPr/>
            </a:pPr>
            <a:r>
              <a:rPr lang="en-US" sz="2800" dirty="0">
                <a:solidFill>
                  <a:srgbClr val="FF0000"/>
                </a:solidFill>
                <a:latin typeface="Times New Roman" panose="02020603050405020304" pitchFamily="18" charset="0"/>
                <a:cs typeface="Times New Roman" panose="02020603050405020304" pitchFamily="18" charset="0"/>
              </a:rPr>
              <a:t>biến dạng</a:t>
            </a:r>
          </a:p>
        </p:txBody>
      </p:sp>
      <p:sp>
        <p:nvSpPr>
          <p:cNvPr id="17" name="Rectangle 16"/>
          <p:cNvSpPr/>
          <p:nvPr/>
        </p:nvSpPr>
        <p:spPr>
          <a:xfrm>
            <a:off x="6840645" y="4285833"/>
            <a:ext cx="2183611"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Lực tiếp xúc </a:t>
            </a:r>
            <a:endParaRPr lang="en-US" sz="2800" dirty="0"/>
          </a:p>
        </p:txBody>
      </p:sp>
      <p:sp>
        <p:nvSpPr>
          <p:cNvPr id="18" name="TextBox 17"/>
          <p:cNvSpPr txBox="1"/>
          <p:nvPr/>
        </p:nvSpPr>
        <p:spPr>
          <a:xfrm>
            <a:off x="3352800" y="5663103"/>
            <a:ext cx="1305165" cy="523220"/>
          </a:xfrm>
          <a:prstGeom prst="rect">
            <a:avLst/>
          </a:prstGeom>
          <a:noFill/>
        </p:spPr>
        <p:txBody>
          <a:bodyPr wrap="non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Lực hút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4695554" y="5663103"/>
            <a:ext cx="2011495"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biến đổi chuyển động</a:t>
            </a:r>
          </a:p>
        </p:txBody>
      </p:sp>
      <p:sp>
        <p:nvSpPr>
          <p:cNvPr id="20" name="Rectangle 19"/>
          <p:cNvSpPr/>
          <p:nvPr/>
        </p:nvSpPr>
        <p:spPr>
          <a:xfrm>
            <a:off x="6794911" y="5447658"/>
            <a:ext cx="2150954" cy="954107"/>
          </a:xfrm>
          <a:prstGeom prst="rect">
            <a:avLst/>
          </a:prstGeom>
        </p:spPr>
        <p:txBody>
          <a:bodyPr wrap="square">
            <a:spAutoFit/>
          </a:bodyPr>
          <a:lstStyle/>
          <a:p>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Lực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 tiếp xúc</a:t>
            </a:r>
            <a:endParaRPr lang="en-US" sz="2800" dirty="0"/>
          </a:p>
        </p:txBody>
      </p:sp>
    </p:spTree>
    <p:extLst>
      <p:ext uri="{BB962C8B-B14F-4D97-AF65-F5344CB8AC3E}">
        <p14:creationId xmlns:p14="http://schemas.microsoft.com/office/powerpoint/2010/main" val="428728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p:bldP spid="17" grpId="0"/>
      <p:bldP spid="18" grpId="0"/>
      <p:bldP spid="19"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3" name="Picture 11" descr="Nền phối màu - Website của Thân Thị Hoàng O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2" y="-88900"/>
            <a:ext cx="9192982"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85800"/>
            <a:ext cx="9448800" cy="5189113"/>
          </a:xfrm>
          <a:prstGeom prst="rect">
            <a:avLst/>
          </a:prstGeom>
        </p:spPr>
        <p:txBody>
          <a:bodyPr wrap="square">
            <a:spAutoFit/>
          </a:bodyPr>
          <a:lstStyle/>
          <a:p>
            <a:pPr>
              <a:lnSpc>
                <a:spcPct val="115000"/>
              </a:lnSpc>
              <a:spcAft>
                <a:spcPts val="0"/>
              </a:spcAft>
            </a:pP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742950" indent="-742950">
              <a:lnSpc>
                <a:spcPct val="115000"/>
              </a:lnSpc>
              <a:spcAft>
                <a:spcPts val="0"/>
              </a:spcAft>
              <a:buAutoNum type="alphaUcPeriod"/>
            </a:pP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ném</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indent="-742950">
              <a:lnSpc>
                <a:spcPct val="115000"/>
              </a:lnSpc>
              <a:spcAft>
                <a:spcPts val="0"/>
              </a:spcAft>
            </a:pP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bay </a:t>
            </a:r>
            <a:endParaRPr lang="vi-VN"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bay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giấy</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cặp</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khi</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xách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cặp</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xo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ép</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itle 1"/>
          <p:cNvSpPr txBox="1">
            <a:spLocks/>
          </p:cNvSpPr>
          <p:nvPr/>
        </p:nvSpPr>
        <p:spPr>
          <a:xfrm>
            <a:off x="331839" y="88490"/>
            <a:ext cx="8126361" cy="7754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Hoạt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luyện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tập</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86200"/>
            <a:ext cx="575187" cy="648929"/>
          </a:xfrm>
          <a:prstGeom prst="rect">
            <a:avLst/>
          </a:prstGeom>
        </p:spPr>
      </p:pic>
    </p:spTree>
    <p:extLst>
      <p:ext uri="{BB962C8B-B14F-4D97-AF65-F5344CB8AC3E}">
        <p14:creationId xmlns:p14="http://schemas.microsoft.com/office/powerpoint/2010/main" val="35013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Nền phối màu - Website của Thân Thị Hoàng O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2982"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152400"/>
            <a:ext cx="9144000" cy="5826210"/>
          </a:xfrm>
          <a:prstGeom prst="rect">
            <a:avLst/>
          </a:prstGeom>
        </p:spPr>
        <p:txBody>
          <a:bodyPr wrap="square">
            <a:spAutoFit/>
          </a:bodyPr>
          <a:lstStyle/>
          <a:p>
            <a:pPr>
              <a:lnSpc>
                <a:spcPct val="115000"/>
              </a:lnSpc>
              <a:spcAft>
                <a:spcPts val="0"/>
              </a:spcAft>
            </a:pPr>
            <a:r>
              <a:rPr lang="en-US" sz="36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đập</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tường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tường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bóng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0"/>
            <a:ext cx="575187" cy="648929"/>
          </a:xfrm>
          <a:prstGeom prst="rect">
            <a:avLst/>
          </a:prstGeom>
        </p:spPr>
      </p:pic>
    </p:spTree>
    <p:extLst>
      <p:ext uri="{BB962C8B-B14F-4D97-AF65-F5344CB8AC3E}">
        <p14:creationId xmlns:p14="http://schemas.microsoft.com/office/powerpoint/2010/main" val="334608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ircle(in)">
                                      <p:cBhvr>
                                        <p:cTn id="14" dur="2000"/>
                                        <p:tgtEl>
                                          <p:spTgt spid="4">
                                            <p:txEl>
                                              <p:pRg st="1" end="1"/>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circle(in)">
                                      <p:cBhvr>
                                        <p:cTn id="20" dur="2000"/>
                                        <p:tgtEl>
                                          <p:spTgt spid="4">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circle(in)">
                                      <p:cBhvr>
                                        <p:cTn id="23" dur="2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Nền phối màu - Website của Thân Thị Hoàng O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2982"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8600" y="716375"/>
            <a:ext cx="8915400" cy="5047536"/>
          </a:xfrm>
          <a:prstGeom prst="rect">
            <a:avLst/>
          </a:prstGeom>
        </p:spPr>
        <p:txBody>
          <a:bodyPr wrap="square">
            <a:spAutoFit/>
          </a:bodyPr>
          <a:lstStyle/>
          <a:p>
            <a:pPr algn="just">
              <a:lnSpc>
                <a:spcPct val="115000"/>
              </a:lnSpc>
              <a:spcAft>
                <a:spcPts val="0"/>
              </a:spcAft>
            </a:pP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4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búa</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tường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tường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búa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đinh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tường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búa</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búa</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tường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895600"/>
            <a:ext cx="575187" cy="648929"/>
          </a:xfrm>
          <a:prstGeom prst="rect">
            <a:avLst/>
          </a:prstGeom>
        </p:spPr>
      </p:pic>
    </p:spTree>
    <p:extLst>
      <p:ext uri="{BB962C8B-B14F-4D97-AF65-F5344CB8AC3E}">
        <p14:creationId xmlns:p14="http://schemas.microsoft.com/office/powerpoint/2010/main" val="413466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Nền phối màu - Website của Thân Thị Hoàng O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2982"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4684" y="767494"/>
            <a:ext cx="8325465" cy="4339650"/>
          </a:xfrm>
          <a:prstGeom prst="rect">
            <a:avLst/>
          </a:prstGeom>
        </p:spPr>
        <p:txBody>
          <a:bodyPr wrap="square">
            <a:spAutoFit/>
          </a:bodyPr>
          <a:lstStyle/>
          <a:p>
            <a:pPr algn="just">
              <a:lnSpc>
                <a:spcPct val="115000"/>
              </a:lnSpc>
              <a:spcAft>
                <a:spcPts val="0"/>
              </a:spcAft>
            </a:pP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4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xô</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gỗ</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93592"/>
            <a:ext cx="575187" cy="648929"/>
          </a:xfrm>
          <a:prstGeom prst="rect">
            <a:avLst/>
          </a:prstGeom>
        </p:spPr>
      </p:pic>
    </p:spTree>
    <p:extLst>
      <p:ext uri="{BB962C8B-B14F-4D97-AF65-F5344CB8AC3E}">
        <p14:creationId xmlns:p14="http://schemas.microsoft.com/office/powerpoint/2010/main" val="382682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11" descr="Nền phối màu - Website của Thân Thị Hoàng O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2982"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372600" cy="6463308"/>
          </a:xfrm>
          <a:prstGeom prst="rect">
            <a:avLst/>
          </a:prstGeom>
        </p:spPr>
        <p:txBody>
          <a:bodyPr wrap="square">
            <a:spAutoFit/>
          </a:bodyPr>
          <a:lstStyle/>
          <a:p>
            <a:pPr>
              <a:lnSpc>
                <a:spcPct val="115000"/>
              </a:lnSpc>
              <a:spcAft>
                <a:spcPts val="0"/>
              </a:spcAft>
            </a:pP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a:t>
            </a:r>
            <a:r>
              <a:rPr lang="en-US" sz="4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4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A.Lực</a:t>
            </a:r>
            <a:r>
              <a:rPr lang="en-US" sz="4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sợi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dây</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sợi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dây</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bóng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bóng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bay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xo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xo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dãn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xo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dãn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81400"/>
            <a:ext cx="575187" cy="648929"/>
          </a:xfrm>
          <a:prstGeom prst="rect">
            <a:avLst/>
          </a:prstGeom>
        </p:spPr>
      </p:pic>
    </p:spTree>
    <p:extLst>
      <p:ext uri="{BB962C8B-B14F-4D97-AF65-F5344CB8AC3E}">
        <p14:creationId xmlns:p14="http://schemas.microsoft.com/office/powerpoint/2010/main" val="265191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ircle(in)">
                                      <p:cBhvr>
                                        <p:cTn id="14" dur="2000"/>
                                        <p:tgtEl>
                                          <p:spTgt spid="4">
                                            <p:txEl>
                                              <p:pRg st="1" end="1"/>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circle(in)">
                                      <p:cBhvr>
                                        <p:cTn id="20" dur="2000"/>
                                        <p:tgtEl>
                                          <p:spTgt spid="4">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circle(in)">
                                      <p:cBhvr>
                                        <p:cTn id="23" dur="2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723158484302488858 (3)">
            <a:hlinkClick r:id="" action="ppaction://media"/>
            <a:extLst>
              <a:ext uri="{FF2B5EF4-FFF2-40B4-BE49-F238E27FC236}">
                <a16:creationId xmlns:a16="http://schemas.microsoft.com/office/drawing/2014/main" xmlns="" id="{E13A4AF1-B9AC-4608-8B9C-47B82DD26D32}"/>
              </a:ext>
            </a:extLst>
          </p:cNvPr>
          <p:cNvPicPr>
            <a:picLocks noGrp="1" noChangeAspect="1"/>
          </p:cNvPicPr>
          <p:nvPr>
            <p:ph idx="1"/>
            <a:videoFile r:link="rId1"/>
            <p:extLst>
              <p:ext uri="{DAA4B4D4-6D71-4841-9C94-3DE7FCFB9230}">
                <p14:media xmlns:p14="http://schemas.microsoft.com/office/powerpoint/2010/main"/>
              </p:ext>
            </p:extLst>
          </p:nvPr>
        </p:nvPicPr>
        <p:blipFill>
          <a:blip r:embed="rId3"/>
          <a:stretch>
            <a:fillRect/>
          </a:stretch>
        </p:blipFill>
        <p:spPr>
          <a:xfrm>
            <a:off x="0" y="0"/>
            <a:ext cx="9144000" cy="6858000"/>
          </a:xfrm>
        </p:spPr>
      </p:pic>
    </p:spTree>
    <p:extLst>
      <p:ext uri="{BB962C8B-B14F-4D97-AF65-F5344CB8AC3E}">
        <p14:creationId xmlns:p14="http://schemas.microsoft.com/office/powerpoint/2010/main" val="177145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1366528"/>
          </a:xfrm>
          <a:prstGeom prst="rect">
            <a:avLst/>
          </a:prstGeom>
        </p:spPr>
        <p:txBody>
          <a:bodyPr wrap="square">
            <a:spAutoFit/>
          </a:bodyPr>
          <a:lstStyle/>
          <a:p>
            <a:pPr algn="just">
              <a:lnSpc>
                <a:spcPct val="115000"/>
              </a:lnSpc>
              <a:spcAft>
                <a:spcPts val="0"/>
              </a:spcAft>
            </a:pPr>
            <a:r>
              <a:rPr lang="en-US" sz="36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3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một vận động viên bắt đầu đẩy quả tạ, vận động viên đã tác dụng vào quả tạ một </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33400" y="1752600"/>
            <a:ext cx="2353978" cy="729430"/>
          </a:xfrm>
          <a:prstGeom prst="rect">
            <a:avLst/>
          </a:prstGeom>
        </p:spPr>
        <p:txBody>
          <a:bodyPr wrap="none">
            <a:spAutoFit/>
          </a:bodyPr>
          <a:lstStyle/>
          <a:p>
            <a:pPr algn="just">
              <a:lnSpc>
                <a:spcPct val="115000"/>
              </a:lnSpc>
              <a:spcAft>
                <a:spcPts val="0"/>
              </a:spcAft>
            </a:pP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 đẩy</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533400" y="2514600"/>
            <a:ext cx="2473754" cy="729430"/>
          </a:xfrm>
          <a:prstGeom prst="rect">
            <a:avLst/>
          </a:prstGeom>
        </p:spPr>
        <p:txBody>
          <a:bodyPr wrap="none">
            <a:spAutoFit/>
          </a:bodyPr>
          <a:lstStyle/>
          <a:p>
            <a:pPr algn="just">
              <a:lnSpc>
                <a:spcPct val="115000"/>
              </a:lnSpc>
              <a:spcAft>
                <a:spcPts val="0"/>
              </a:spcAft>
            </a:pPr>
            <a:r>
              <a:rPr lang="vi-VN"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 nén </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533400" y="3429000"/>
            <a:ext cx="2242922" cy="678327"/>
          </a:xfrm>
          <a:prstGeom prst="rect">
            <a:avLst/>
          </a:prstGeom>
        </p:spPr>
        <p:txBody>
          <a:bodyPr wrap="none">
            <a:spAutoFit/>
          </a:bodyPr>
          <a:lstStyle/>
          <a:p>
            <a:pPr algn="just">
              <a:lnSpc>
                <a:spcPct val="115000"/>
              </a:lnSpc>
              <a:spcAft>
                <a:spcPts val="0"/>
              </a:spcAft>
            </a:pPr>
            <a:r>
              <a:rPr lang="vi-VN"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 kéo</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609600" y="4419600"/>
            <a:ext cx="2409634" cy="678327"/>
          </a:xfrm>
          <a:prstGeom prst="rect">
            <a:avLst/>
          </a:prstGeom>
        </p:spPr>
        <p:txBody>
          <a:bodyPr wrap="none">
            <a:spAutoFit/>
          </a:bodyPr>
          <a:lstStyle/>
          <a:p>
            <a:pPr>
              <a:lnSpc>
                <a:spcPct val="115000"/>
              </a:lnSpc>
              <a:spcAft>
                <a:spcPts val="0"/>
              </a:spcAft>
            </a:pPr>
            <a:r>
              <a:rPr lang="vi-VN"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 uốn</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264275"/>
            <a:ext cx="784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14325"/>
            <a:ext cx="76962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33400"/>
            <a:ext cx="3444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3913" y="609600"/>
            <a:ext cx="3397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WordArt 10"/>
          <p:cNvSpPr>
            <a:spLocks noChangeArrowheads="1" noChangeShapeType="1" noTextEdit="1"/>
          </p:cNvSpPr>
          <p:nvPr/>
        </p:nvSpPr>
        <p:spPr bwMode="auto">
          <a:xfrm>
            <a:off x="1676400" y="762000"/>
            <a:ext cx="5915025" cy="923925"/>
          </a:xfrm>
          <a:prstGeom prst="rect">
            <a:avLst/>
          </a:prstGeom>
        </p:spPr>
        <p:txBody>
          <a:bodyPr wrap="none" fromWordArt="1">
            <a:prstTxWarp prst="textPlain">
              <a:avLst>
                <a:gd name="adj" fmla="val 50000"/>
              </a:avLst>
            </a:prstTxWarp>
          </a:bodyPr>
          <a:lstStyle/>
          <a:p>
            <a:pPr algn="ctr"/>
            <a:r>
              <a:rPr lang="vi-VN" sz="3600" b="1" kern="10" dirty="0">
                <a:ln w="12700">
                  <a:solidFill>
                    <a:srgbClr val="EAEAEA"/>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HƯỚNG DẪN VỀ NHÀ</a:t>
            </a:r>
            <a:endParaRPr lang="en-US" sz="3600" b="1" kern="10" dirty="0">
              <a:ln w="12700">
                <a:solidFill>
                  <a:srgbClr val="EAEAEA"/>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5611" name="Rectangle 11"/>
          <p:cNvSpPr>
            <a:spLocks noChangeArrowheads="1"/>
          </p:cNvSpPr>
          <p:nvPr/>
        </p:nvSpPr>
        <p:spPr bwMode="auto">
          <a:xfrm>
            <a:off x="762000" y="1981200"/>
            <a:ext cx="777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4000" b="1" dirty="0" err="1">
                <a:solidFill>
                  <a:srgbClr val="C00000"/>
                </a:solidFill>
                <a:latin typeface="Times New Roman" panose="02020603050405020304" pitchFamily="18" charset="0"/>
              </a:rPr>
              <a:t>Học</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bài</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theo</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nội</a:t>
            </a:r>
            <a:r>
              <a:rPr lang="en-US" altLang="en-US" sz="4000" b="1" dirty="0">
                <a:solidFill>
                  <a:srgbClr val="C00000"/>
                </a:solidFill>
                <a:latin typeface="Times New Roman" panose="02020603050405020304" pitchFamily="18" charset="0"/>
              </a:rPr>
              <a:t> dung </a:t>
            </a:r>
            <a:r>
              <a:rPr lang="en-US" altLang="en-US" sz="4000" b="1" dirty="0" err="1">
                <a:solidFill>
                  <a:srgbClr val="C00000"/>
                </a:solidFill>
                <a:latin typeface="Times New Roman" panose="02020603050405020304" pitchFamily="18" charset="0"/>
              </a:rPr>
              <a:t>vở</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ghi</a:t>
            </a:r>
            <a:endParaRPr lang="en-US" altLang="en-US" sz="4000" b="1" dirty="0">
              <a:solidFill>
                <a:srgbClr val="C00000"/>
              </a:solidFill>
              <a:latin typeface="Times New Roman" panose="02020603050405020304" pitchFamily="18" charset="0"/>
            </a:endParaRPr>
          </a:p>
          <a:p>
            <a:pPr eaLnBrk="1" hangingPunct="1"/>
            <a:r>
              <a:rPr lang="vi-VN" altLang="en-US" sz="4000" b="1" dirty="0" smtClean="0">
                <a:solidFill>
                  <a:srgbClr val="C00000"/>
                </a:solidFill>
                <a:latin typeface="Times New Roman" panose="02020603050405020304" pitchFamily="18" charset="0"/>
              </a:rPr>
              <a:t>-</a:t>
            </a:r>
            <a:r>
              <a:rPr lang="en-US" altLang="en-US" sz="4000" b="1" dirty="0" smtClean="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Làm</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bài</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tập</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trong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sách</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bài</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tập</a:t>
            </a:r>
            <a:endParaRPr lang="en-US" altLang="en-US" sz="4000" b="1" dirty="0">
              <a:solidFill>
                <a:srgbClr val="C00000"/>
              </a:solidFill>
              <a:latin typeface="Times New Roman" panose="02020603050405020304" pitchFamily="18" charset="0"/>
            </a:endParaRPr>
          </a:p>
          <a:p>
            <a:pPr eaLnBrk="1" hangingPunct="1">
              <a:buFontTx/>
              <a:buChar char="-"/>
            </a:pPr>
            <a:r>
              <a:rPr lang="en-US" altLang="en-US" sz="4000" b="1" dirty="0" err="1">
                <a:solidFill>
                  <a:srgbClr val="C00000"/>
                </a:solidFill>
                <a:latin typeface="Times New Roman" panose="02020603050405020304" pitchFamily="18" charset="0"/>
              </a:rPr>
              <a:t>Đọc</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trước</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bài</a:t>
            </a:r>
            <a:r>
              <a:rPr lang="en-US" altLang="en-US" sz="4000" b="1" dirty="0">
                <a:solidFill>
                  <a:srgbClr val="C00000"/>
                </a:solidFill>
                <a:latin typeface="Times New Roman" panose="02020603050405020304" pitchFamily="18" charset="0"/>
              </a:rPr>
              <a:t> </a:t>
            </a:r>
            <a:r>
              <a:rPr lang="vi-VN" altLang="en-US" sz="4000" b="1" dirty="0" smtClean="0">
                <a:solidFill>
                  <a:srgbClr val="C00000"/>
                </a:solidFill>
                <a:latin typeface="Times New Roman" panose="02020603050405020304" pitchFamily="18" charset="0"/>
              </a:rPr>
              <a:t>4</a:t>
            </a:r>
            <a:r>
              <a:rPr lang="en-US" altLang="en-US" sz="4000" b="1" dirty="0" smtClean="0">
                <a:solidFill>
                  <a:srgbClr val="C00000"/>
                </a:solidFill>
                <a:latin typeface="Times New Roman" panose="02020603050405020304" pitchFamily="18" charset="0"/>
              </a:rPr>
              <a:t>1:</a:t>
            </a:r>
            <a:r>
              <a:rPr lang="vi-VN" altLang="en-US" sz="4000" b="1" dirty="0" smtClean="0">
                <a:solidFill>
                  <a:srgbClr val="C00000"/>
                </a:solidFill>
                <a:latin typeface="Times New Roman" panose="02020603050405020304" pitchFamily="18" charset="0"/>
              </a:rPr>
              <a:t>Biểu diễn lực</a:t>
            </a:r>
            <a:endParaRPr lang="en-US" altLang="en-US" sz="4000" b="1" dirty="0">
              <a:solidFill>
                <a:srgbClr val="C00000"/>
              </a:solidFill>
              <a:latin typeface="Times New Roman" panose="02020603050405020304" pitchFamily="18" charset="0"/>
            </a:endParaRPr>
          </a:p>
        </p:txBody>
      </p:sp>
      <p:sp>
        <p:nvSpPr>
          <p:cNvPr id="37901" name="WordArt 13"/>
          <p:cNvSpPr>
            <a:spLocks noChangeArrowheads="1" noChangeShapeType="1" noTextEdit="1"/>
          </p:cNvSpPr>
          <p:nvPr/>
        </p:nvSpPr>
        <p:spPr bwMode="auto">
          <a:xfrm rot="-367522">
            <a:off x="832896" y="4058932"/>
            <a:ext cx="7615238" cy="1736285"/>
          </a:xfrm>
          <a:prstGeom prst="rect">
            <a:avLst/>
          </a:prstGeom>
        </p:spPr>
        <p:txBody>
          <a:bodyPr wrap="none" fromWordArt="1">
            <a:prstTxWarp prst="textSlantUp">
              <a:avLst>
                <a:gd name="adj" fmla="val 32056"/>
              </a:avLst>
            </a:prstTxWarp>
          </a:bodyPr>
          <a:lstStyle/>
          <a:p>
            <a:pPr algn="ctr"/>
            <a:r>
              <a:rPr lang="vi-VN" sz="3600" kern="10" dirty="0" smtClean="0">
                <a:ln w="9525">
                  <a:solidFill>
                    <a:srgbClr val="FFFF66"/>
                  </a:solidFill>
                  <a:round/>
                  <a:headEnd/>
                  <a:tailEnd/>
                </a:ln>
                <a:solidFill>
                  <a:srgbClr val="FF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đến </a:t>
            </a:r>
            <a:r>
              <a:rPr lang="vi-VN" sz="3600" kern="10" dirty="0">
                <a:ln w="9525">
                  <a:solidFill>
                    <a:srgbClr val="FFFF66"/>
                  </a:solidFill>
                  <a:round/>
                  <a:headEnd/>
                  <a:tailEnd/>
                </a:ln>
                <a:solidFill>
                  <a:srgbClr val="FF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đây </a:t>
            </a:r>
            <a:r>
              <a:rPr lang="vi-VN" sz="3600" kern="10" dirty="0" smtClean="0">
                <a:ln w="9525">
                  <a:solidFill>
                    <a:srgbClr val="FFFF66"/>
                  </a:solidFill>
                  <a:round/>
                  <a:headEnd/>
                  <a:tailEnd/>
                </a:ln>
                <a:solidFill>
                  <a:srgbClr val="FF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đã </a:t>
            </a:r>
            <a:r>
              <a:rPr lang="vi-VN" sz="3600" kern="10" dirty="0">
                <a:ln w="9525">
                  <a:solidFill>
                    <a:srgbClr val="FFFF66"/>
                  </a:solidFill>
                  <a:round/>
                  <a:headEnd/>
                  <a:tailEnd/>
                </a:ln>
                <a:solidFill>
                  <a:srgbClr val="FF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kết thúc xin cảm ơn các thầy cô và các em học sinh đã chú ý lắng nghe </a:t>
            </a:r>
            <a:endParaRPr lang="en-US" sz="3600" kern="10" dirty="0">
              <a:ln w="9525">
                <a:solidFill>
                  <a:srgbClr val="FFFF66"/>
                </a:solidFill>
                <a:round/>
                <a:headEnd/>
                <a:tailEnd/>
              </a:ln>
              <a:solidFill>
                <a:srgbClr val="FF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7901"/>
                                        </p:tgtEl>
                                        <p:attrNameLst>
                                          <p:attrName>style.visibility</p:attrName>
                                        </p:attrNameLst>
                                      </p:cBhvr>
                                      <p:to>
                                        <p:strVal val="visible"/>
                                      </p:to>
                                    </p:set>
                                    <p:animEffect transition="in" filter="diamond(in)">
                                      <p:cBhvr>
                                        <p:cTn id="7" dur="2000"/>
                                        <p:tgtEl>
                                          <p:spTgt spid="37901"/>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Valentine 05 03 "/>
          <p:cNvPicPr>
            <a:picLocks noChangeAspect="1" noChangeArrowheads="1"/>
          </p:cNvPicPr>
          <p:nvPr/>
        </p:nvPicPr>
        <p:blipFill>
          <a:blip r:embed="rId3">
            <a:extLst>
              <a:ext uri="{28A0092B-C50C-407E-A947-70E740481C1C}">
                <a14:useLocalDpi xmlns:a14="http://schemas.microsoft.com/office/drawing/2010/main" val="0"/>
              </a:ext>
            </a:extLst>
          </a:blip>
          <a:srcRect l="46288"/>
          <a:stretch>
            <a:fillRect/>
          </a:stretch>
        </p:blipFill>
        <p:spPr bwMode="auto">
          <a:xfrm>
            <a:off x="4233863" y="0"/>
            <a:ext cx="49101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4995" name="Picture 3" descr="Valentine 05 02 "/>
          <p:cNvPicPr>
            <a:picLocks noChangeAspect="1" noChangeArrowheads="1"/>
          </p:cNvPicPr>
          <p:nvPr/>
        </p:nvPicPr>
        <p:blipFill>
          <a:blip r:embed="rId4">
            <a:extLst>
              <a:ext uri="{28A0092B-C50C-407E-A947-70E740481C1C}">
                <a14:useLocalDpi xmlns:a14="http://schemas.microsoft.com/office/drawing/2010/main" val="0"/>
              </a:ext>
            </a:extLst>
          </a:blip>
          <a:srcRect r="46388"/>
          <a:stretch>
            <a:fillRect/>
          </a:stretch>
        </p:blipFill>
        <p:spPr bwMode="auto">
          <a:xfrm>
            <a:off x="0" y="0"/>
            <a:ext cx="49006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4996" name="Rectangle 4"/>
          <p:cNvSpPr>
            <a:spLocks noChangeArrowheads="1"/>
          </p:cNvSpPr>
          <p:nvPr/>
        </p:nvSpPr>
        <p:spPr bwMode="auto">
          <a:xfrm>
            <a:off x="76200" y="0"/>
            <a:ext cx="9144000" cy="6858000"/>
          </a:xfrm>
          <a:prstGeom prst="rect">
            <a:avLst/>
          </a:prstGeom>
          <a:gradFill rotWithShape="1">
            <a:gsLst>
              <a:gs pos="0">
                <a:srgbClr val="FF66FF">
                  <a:alpha val="35001"/>
                </a:srgbClr>
              </a:gs>
              <a:gs pos="50000">
                <a:srgbClr val="FFFFFF">
                  <a:alpha val="33000"/>
                </a:srgbClr>
              </a:gs>
              <a:gs pos="100000">
                <a:srgbClr val="FF66FF">
                  <a:alpha val="35001"/>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4997" name="Picture 5" descr="Sach  dong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3300" y="2420938"/>
            <a:ext cx="4114800" cy="151606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a:grpSpLocks/>
          </p:cNvGrpSpPr>
          <p:nvPr/>
        </p:nvGrpSpPr>
        <p:grpSpPr bwMode="auto">
          <a:xfrm>
            <a:off x="5638800" y="381000"/>
            <a:ext cx="3124200" cy="2743200"/>
            <a:chOff x="2592" y="1776"/>
            <a:chExt cx="3024" cy="2407"/>
          </a:xfrm>
        </p:grpSpPr>
        <p:pic>
          <p:nvPicPr>
            <p:cNvPr id="84999" name="Picture 7" descr="hoc tro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85000" name="Picture 8" descr="RDJ4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85001"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sp>
        <p:nvSpPr>
          <p:cNvPr id="85002" name="WordArt 10"/>
          <p:cNvSpPr>
            <a:spLocks noChangeArrowheads="1" noChangeShapeType="1" noTextEdit="1"/>
          </p:cNvSpPr>
          <p:nvPr/>
        </p:nvSpPr>
        <p:spPr bwMode="auto">
          <a:xfrm>
            <a:off x="469900" y="1498600"/>
            <a:ext cx="5702300" cy="828675"/>
          </a:xfrm>
          <a:prstGeom prst="rect">
            <a:avLst/>
          </a:prstGeom>
        </p:spPr>
        <p:txBody>
          <a:bodyPr wrap="none" fromWordArt="1">
            <a:prstTxWarp prst="textPlain">
              <a:avLst>
                <a:gd name="adj" fmla="val 50000"/>
              </a:avLst>
            </a:prstTxWarp>
          </a:bodyPr>
          <a:lstStyle/>
          <a:p>
            <a:pPr algn="ctr"/>
            <a:r>
              <a:rPr lang="vi-VN" sz="3600" b="1" kern="10" dirty="0" smtClean="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rPr>
              <a:t>XIN CẢM </a:t>
            </a: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rPr>
              <a:t>ƠN </a:t>
            </a:r>
            <a:r>
              <a:rPr lang="vi-VN" sz="3600" b="1" kern="10" dirty="0" smtClean="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rPr>
              <a:t>CÁC </a:t>
            </a: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rPr>
              <a:t>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endParaRPr>
          </a:p>
        </p:txBody>
      </p:sp>
      <p:pic>
        <p:nvPicPr>
          <p:cNvPr id="85003" name="Picture 11" descr="hoa hong"/>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105400"/>
            <a:ext cx="3429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85004" name="thu Gui Elise.mp3">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0" y="6705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85001"/>
                                        </p:tgtEl>
                                        <p:attrNameLst>
                                          <p:attrName>style.visibility</p:attrName>
                                        </p:attrNameLst>
                                      </p:cBhvr>
                                      <p:to>
                                        <p:strVal val="visible"/>
                                      </p:to>
                                    </p:set>
                                    <p:anim by="(-#ppt_w*2)" calcmode="lin" valueType="num">
                                      <p:cBhvr rctx="PPT">
                                        <p:cTn id="7" dur="900" autoRev="1" fill="hold">
                                          <p:stCondLst>
                                            <p:cond delay="0"/>
                                          </p:stCondLst>
                                        </p:cTn>
                                        <p:tgtEl>
                                          <p:spTgt spid="85001"/>
                                        </p:tgtEl>
                                        <p:attrNameLst>
                                          <p:attrName>ppt_w</p:attrName>
                                        </p:attrNameLst>
                                      </p:cBhvr>
                                    </p:anim>
                                    <p:anim by="(#ppt_w*0.50)" calcmode="lin" valueType="num">
                                      <p:cBhvr>
                                        <p:cTn id="8" dur="900" decel="50000" autoRev="1" fill="hold">
                                          <p:stCondLst>
                                            <p:cond delay="0"/>
                                          </p:stCondLst>
                                        </p:cTn>
                                        <p:tgtEl>
                                          <p:spTgt spid="85001"/>
                                        </p:tgtEl>
                                        <p:attrNameLst>
                                          <p:attrName>ppt_x</p:attrName>
                                        </p:attrNameLst>
                                      </p:cBhvr>
                                    </p:anim>
                                    <p:anim from="(-#ppt_h/2)" to="(#ppt_y)" calcmode="lin" valueType="num">
                                      <p:cBhvr>
                                        <p:cTn id="9" dur="1800" fill="hold">
                                          <p:stCondLst>
                                            <p:cond delay="0"/>
                                          </p:stCondLst>
                                        </p:cTn>
                                        <p:tgtEl>
                                          <p:spTgt spid="85001"/>
                                        </p:tgtEl>
                                        <p:attrNameLst>
                                          <p:attrName>ppt_y</p:attrName>
                                        </p:attrNameLst>
                                      </p:cBhvr>
                                    </p:anim>
                                    <p:animRot by="21600000">
                                      <p:cBhvr>
                                        <p:cTn id="10" dur="1800" fill="hold">
                                          <p:stCondLst>
                                            <p:cond delay="0"/>
                                          </p:stCondLst>
                                        </p:cTn>
                                        <p:tgtEl>
                                          <p:spTgt spid="85001"/>
                                        </p:tgtEl>
                                        <p:attrNameLst>
                                          <p:attrName>r</p:attrName>
                                        </p:attrNameLst>
                                      </p:cBhvr>
                                    </p:animRot>
                                  </p:childTnLst>
                                </p:cTn>
                              </p:par>
                              <p:par>
                                <p:cTn id="11" presetID="32" presetClass="emph" presetSubtype="0" repeatCount="indefinite" fill="hold" nodeType="withEffect">
                                  <p:stCondLst>
                                    <p:cond delay="0"/>
                                  </p:stCondLst>
                                  <p:childTnLst>
                                    <p:animClr clrSpc="rgb" dir="cw">
                                      <p:cBhvr override="childStyle">
                                        <p:cTn id="12" dur="108" fill="hold"/>
                                        <p:tgtEl>
                                          <p:spTgt spid="85002"/>
                                        </p:tgtEl>
                                        <p:attrNameLst>
                                          <p:attrName>style.color</p:attrName>
                                        </p:attrNameLst>
                                      </p:cBhvr>
                                      <p:to>
                                        <a:schemeClr val="accent2"/>
                                      </p:to>
                                    </p:animClr>
                                    <p:animClr clrSpc="rgb" dir="cw">
                                      <p:cBhvr>
                                        <p:cTn id="13" dur="108" fill="hold"/>
                                        <p:tgtEl>
                                          <p:spTgt spid="85002"/>
                                        </p:tgtEl>
                                        <p:attrNameLst>
                                          <p:attrName>fillcolor</p:attrName>
                                        </p:attrNameLst>
                                      </p:cBhvr>
                                      <p:to>
                                        <a:schemeClr val="accent2"/>
                                      </p:to>
                                    </p:animClr>
                                    <p:set>
                                      <p:cBhvr>
                                        <p:cTn id="14" dur="108" fill="hold"/>
                                        <p:tgtEl>
                                          <p:spTgt spid="85002"/>
                                        </p:tgtEl>
                                        <p:attrNameLst>
                                          <p:attrName>fill.type</p:attrName>
                                        </p:attrNameLst>
                                      </p:cBhvr>
                                      <p:to>
                                        <p:strVal val="solid"/>
                                      </p:to>
                                    </p:set>
                                    <p:set>
                                      <p:cBhvr>
                                        <p:cTn id="15" dur="108" fill="hold"/>
                                        <p:tgtEl>
                                          <p:spTgt spid="85002"/>
                                        </p:tgtEl>
                                        <p:attrNameLst>
                                          <p:attrName>fill.on</p:attrName>
                                        </p:attrNameLst>
                                      </p:cBhvr>
                                      <p:to>
                                        <p:strVal val="true"/>
                                      </p:to>
                                    </p:set>
                                    <p:animRot by="120000">
                                      <p:cBhvr>
                                        <p:cTn id="16" dur="108" fill="hold">
                                          <p:stCondLst>
                                            <p:cond delay="0"/>
                                          </p:stCondLst>
                                        </p:cTn>
                                        <p:tgtEl>
                                          <p:spTgt spid="85002"/>
                                        </p:tgtEl>
                                        <p:attrNameLst>
                                          <p:attrName>r</p:attrName>
                                        </p:attrNameLst>
                                      </p:cBhvr>
                                    </p:animRot>
                                    <p:animRot by="-240000">
                                      <p:cBhvr>
                                        <p:cTn id="17" dur="216" fill="hold">
                                          <p:stCondLst>
                                            <p:cond delay="216"/>
                                          </p:stCondLst>
                                        </p:cTn>
                                        <p:tgtEl>
                                          <p:spTgt spid="85002"/>
                                        </p:tgtEl>
                                        <p:attrNameLst>
                                          <p:attrName>r</p:attrName>
                                        </p:attrNameLst>
                                      </p:cBhvr>
                                    </p:animRot>
                                    <p:animRot by="240000">
                                      <p:cBhvr>
                                        <p:cTn id="18" dur="216" fill="hold">
                                          <p:stCondLst>
                                            <p:cond delay="432"/>
                                          </p:stCondLst>
                                        </p:cTn>
                                        <p:tgtEl>
                                          <p:spTgt spid="85002"/>
                                        </p:tgtEl>
                                        <p:attrNameLst>
                                          <p:attrName>r</p:attrName>
                                        </p:attrNameLst>
                                      </p:cBhvr>
                                    </p:animRot>
                                    <p:animRot by="-240000">
                                      <p:cBhvr>
                                        <p:cTn id="19" dur="216" fill="hold">
                                          <p:stCondLst>
                                            <p:cond delay="648"/>
                                          </p:stCondLst>
                                        </p:cTn>
                                        <p:tgtEl>
                                          <p:spTgt spid="85002"/>
                                        </p:tgtEl>
                                        <p:attrNameLst>
                                          <p:attrName>r</p:attrName>
                                        </p:attrNameLst>
                                      </p:cBhvr>
                                    </p:animRot>
                                    <p:animRot by="120000">
                                      <p:cBhvr>
                                        <p:cTn id="20" dur="216" fill="hold">
                                          <p:stCondLst>
                                            <p:cond delay="864"/>
                                          </p:stCondLst>
                                        </p:cTn>
                                        <p:tgtEl>
                                          <p:spTgt spid="85002"/>
                                        </p:tgtEl>
                                        <p:attrNameLst>
                                          <p:attrName>r</p:attrName>
                                        </p:attrNameLst>
                                      </p:cBhvr>
                                    </p:animRot>
                                  </p:childTnLst>
                                </p:cTn>
                              </p:par>
                              <p:par>
                                <p:cTn id="21" presetID="1" presetClass="mediacall" presetSubtype="0" fill="hold" nodeType="withEffect">
                                  <p:stCondLst>
                                    <p:cond delay="0"/>
                                  </p:stCondLst>
                                  <p:childTnLst>
                                    <p:cmd type="call" cmd="playFrom(0.0)">
                                      <p:cBhvr>
                                        <p:cTn id="22" dur="205008" fill="hold"/>
                                        <p:tgtEl>
                                          <p:spTgt spid="850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85004"/>
                </p:tgtEl>
              </p:cMediaNode>
            </p:audio>
          </p:childTnLst>
        </p:cTn>
      </p:par>
    </p:tnLst>
    <p:bldLst>
      <p:bldP spid="850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42BD3-9AFB-4F5B-A708-C2E2DC8ABBCC}"/>
              </a:ext>
            </a:extLst>
          </p:cNvPr>
          <p:cNvSpPr>
            <a:spLocks noGrp="1"/>
          </p:cNvSpPr>
          <p:nvPr>
            <p:ph type="title"/>
          </p:nvPr>
        </p:nvSpPr>
        <p:spPr>
          <a:xfrm>
            <a:off x="0" y="0"/>
            <a:ext cx="5410200" cy="685800"/>
          </a:xfrm>
        </p:spPr>
        <p:txBody>
          <a:bodyPr>
            <a:normAutofit fontScale="90000"/>
          </a:bodyPr>
          <a:lstStyle/>
          <a:p>
            <a:pPr algn="just"/>
            <a:r>
              <a:rPr lang="en-US" b="1" dirty="0">
                <a:solidFill>
                  <a:srgbClr val="FF0000"/>
                </a:solidFill>
                <a:latin typeface="Times New Roman" panose="02020603050405020304" pitchFamily="18" charset="0"/>
                <a:cs typeface="Times New Roman" panose="02020603050405020304" pitchFamily="18" charset="0"/>
              </a:rPr>
              <a:t>I. </a:t>
            </a:r>
            <a:r>
              <a:rPr lang="en-US" b="1" dirty="0" err="1">
                <a:solidFill>
                  <a:srgbClr val="FF0000"/>
                </a:solidFill>
                <a:latin typeface="Times New Roman" panose="02020603050405020304" pitchFamily="18" charset="0"/>
                <a:cs typeface="Times New Roman" panose="02020603050405020304" pitchFamily="18" charset="0"/>
              </a:rPr>
              <a:t>Lực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sự</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đẩy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kéo</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3" name="Picture 2" descr="C:\Users\Microsoft Windows\Desktop\z2670580966074_93539d139fc4e49e555bee840771e07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1534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78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352800"/>
            <a:ext cx="4627854" cy="2946714"/>
          </a:xfrm>
          <a:prstGeom prst="rect">
            <a:avLst/>
          </a:prstGeom>
        </p:spPr>
      </p:pic>
      <p:sp>
        <p:nvSpPr>
          <p:cNvPr id="2" name="Rectangle 1"/>
          <p:cNvSpPr/>
          <p:nvPr/>
        </p:nvSpPr>
        <p:spPr>
          <a:xfrm>
            <a:off x="152400" y="228600"/>
            <a:ext cx="8839200" cy="2554545"/>
          </a:xfrm>
          <a:prstGeom prst="rect">
            <a:avLst/>
          </a:prstGeom>
        </p:spPr>
        <p:txBody>
          <a:bodyPr wrap="square">
            <a:spAutoFit/>
          </a:bodyPr>
          <a:lstStyle/>
          <a:p>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40.1:Người </a:t>
            </a:r>
            <a:r>
              <a:rPr lang="en-US" sz="3200" dirty="0" err="1" smtClean="0">
                <a:latin typeface="Times New Roman" panose="02020603050405020304" pitchFamily="18" charset="0"/>
                <a:cs typeface="Times New Roman" panose="02020603050405020304" pitchFamily="18" charset="0"/>
              </a:rPr>
              <a:t>mẹ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đẩy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xe</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xe</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bắt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nhanh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kéo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xe</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xe</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chậm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dừng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lại</a:t>
            </a:r>
            <a:r>
              <a:rPr lang="en-US" sz="3200" dirty="0" smtClean="0">
                <a:latin typeface="Times New Roman" panose="02020603050405020304" pitchFamily="18" charset="0"/>
                <a:cs typeface="Times New Roman" panose="02020603050405020304" pitchFamily="18" charset="0"/>
              </a:rPr>
              <a:t>.</a:t>
            </a:r>
          </a:p>
          <a:p>
            <a:r>
              <a:rPr lang="en-US" sz="3200" dirty="0" err="1" smtClean="0">
                <a:latin typeface="Times New Roman" panose="02020603050405020304" pitchFamily="18" charset="0"/>
                <a:cs typeface="Times New Roman" panose="02020603050405020304" pitchFamily="18" charset="0"/>
              </a:rPr>
              <a:t>Sự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đẩy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kéo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nêu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gọi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A </a:t>
            </a:r>
            <a:r>
              <a:rPr lang="en-US" sz="3200" dirty="0" err="1" smtClean="0">
                <a:latin typeface="Times New Roman" panose="02020603050405020304" pitchFamily="18" charset="0"/>
                <a:cs typeface="Times New Roman" panose="02020603050405020304" pitchFamily="18" charset="0"/>
              </a:rPr>
              <a:t>đẩy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kéo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B ta </a:t>
            </a:r>
            <a:r>
              <a:rPr lang="en-US" sz="3200" dirty="0" err="1" smtClean="0">
                <a:latin typeface="Times New Roman" panose="02020603050405020304" pitchFamily="18" charset="0"/>
                <a:cs typeface="Times New Roman" panose="02020603050405020304" pitchFamily="18" charset="0"/>
              </a:rPr>
              <a:t>nói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A </a:t>
            </a:r>
            <a:r>
              <a:rPr lang="en-US" sz="3200" dirty="0" err="1" smtClean="0">
                <a:latin typeface="Times New Roman" panose="02020603050405020304" pitchFamily="18" charset="0"/>
                <a:cs typeface="Times New Roman" panose="02020603050405020304" pitchFamily="18" charset="0"/>
              </a:rPr>
              <a:t>tác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B.</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79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F2C63-C785-4986-AAE8-822698820CAB}"/>
              </a:ext>
            </a:extLst>
          </p:cNvPr>
          <p:cNvSpPr>
            <a:spLocks noGrp="1"/>
          </p:cNvSpPr>
          <p:nvPr>
            <p:ph type="title"/>
          </p:nvPr>
        </p:nvSpPr>
        <p:spPr/>
        <p:txBody>
          <a:bodyPr/>
          <a:lstStyle/>
          <a:p>
            <a:endParaRPr lang="en-US"/>
          </a:p>
        </p:txBody>
      </p:sp>
      <p:pic>
        <p:nvPicPr>
          <p:cNvPr id="4" name="Picture 2" descr="C:\Users\Microsoft Windows\Desktop\ẢNH -KHTN\z2670704621046_0df78900738abe636edab0eb32c4e6de.jpg">
            <a:extLst>
              <a:ext uri="{FF2B5EF4-FFF2-40B4-BE49-F238E27FC236}">
                <a16:creationId xmlns:a16="http://schemas.microsoft.com/office/drawing/2014/main" xmlns="" id="{18F80A29-EA2F-47E1-B3CE-175E8D1D82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1"/>
            <a:ext cx="8686800" cy="643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1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5">
            <a:extLst>
              <a:ext uri="{FF2B5EF4-FFF2-40B4-BE49-F238E27FC236}">
                <a16:creationId xmlns:a16="http://schemas.microsoft.com/office/drawing/2014/main" xmlns="" id="{00CED83E-8E87-4434-8F72-8877B0FA0E80}"/>
              </a:ext>
            </a:extLst>
          </p:cNvPr>
          <p:cNvGrpSpPr>
            <a:grpSpLocks/>
          </p:cNvGrpSpPr>
          <p:nvPr/>
        </p:nvGrpSpPr>
        <p:grpSpPr bwMode="auto">
          <a:xfrm>
            <a:off x="457200" y="533399"/>
            <a:ext cx="8229600" cy="5943601"/>
            <a:chOff x="4032" y="2256"/>
            <a:chExt cx="1248" cy="1224"/>
          </a:xfrm>
        </p:grpSpPr>
        <p:grpSp>
          <p:nvGrpSpPr>
            <p:cNvPr id="5" name="Group 26">
              <a:extLst>
                <a:ext uri="{FF2B5EF4-FFF2-40B4-BE49-F238E27FC236}">
                  <a16:creationId xmlns:a16="http://schemas.microsoft.com/office/drawing/2014/main" xmlns="" id="{19120F6E-E25D-4B8A-99FF-1C12C312D31B}"/>
                </a:ext>
              </a:extLst>
            </p:cNvPr>
            <p:cNvGrpSpPr>
              <a:grpSpLocks/>
            </p:cNvGrpSpPr>
            <p:nvPr/>
          </p:nvGrpSpPr>
          <p:grpSpPr bwMode="auto">
            <a:xfrm>
              <a:off x="4080" y="2256"/>
              <a:ext cx="1023" cy="1224"/>
              <a:chOff x="4185" y="2256"/>
              <a:chExt cx="1023" cy="1224"/>
            </a:xfrm>
          </p:grpSpPr>
          <p:sp>
            <p:nvSpPr>
              <p:cNvPr id="7" name="Rectangle 27">
                <a:extLst>
                  <a:ext uri="{FF2B5EF4-FFF2-40B4-BE49-F238E27FC236}">
                    <a16:creationId xmlns:a16="http://schemas.microsoft.com/office/drawing/2014/main" xmlns="" id="{C3ABDA61-7F62-45DA-8D66-F312D44F864F}"/>
                  </a:ext>
                </a:extLst>
              </p:cNvPr>
              <p:cNvSpPr>
                <a:spLocks noChangeArrowheads="1"/>
              </p:cNvSpPr>
              <p:nvPr/>
            </p:nvSpPr>
            <p:spPr bwMode="auto">
              <a:xfrm>
                <a:off x="4917" y="2364"/>
                <a:ext cx="230" cy="17"/>
              </a:xfrm>
              <a:prstGeom prst="rect">
                <a:avLst/>
              </a:prstGeom>
              <a:gradFill rotWithShape="1">
                <a:gsLst>
                  <a:gs pos="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grpSp>
            <p:nvGrpSpPr>
              <p:cNvPr id="8" name="Group 28">
                <a:extLst>
                  <a:ext uri="{FF2B5EF4-FFF2-40B4-BE49-F238E27FC236}">
                    <a16:creationId xmlns:a16="http://schemas.microsoft.com/office/drawing/2014/main" xmlns="" id="{4FB4DF83-ABFA-4D83-A2E5-3A92A547EBF7}"/>
                  </a:ext>
                </a:extLst>
              </p:cNvPr>
              <p:cNvGrpSpPr>
                <a:grpSpLocks/>
              </p:cNvGrpSpPr>
              <p:nvPr/>
            </p:nvGrpSpPr>
            <p:grpSpPr bwMode="auto">
              <a:xfrm>
                <a:off x="4185" y="2256"/>
                <a:ext cx="1023" cy="1224"/>
                <a:chOff x="4155" y="2280"/>
                <a:chExt cx="1023" cy="1224"/>
              </a:xfrm>
            </p:grpSpPr>
            <p:grpSp>
              <p:nvGrpSpPr>
                <p:cNvPr id="9" name="Group 29">
                  <a:extLst>
                    <a:ext uri="{FF2B5EF4-FFF2-40B4-BE49-F238E27FC236}">
                      <a16:creationId xmlns:a16="http://schemas.microsoft.com/office/drawing/2014/main" xmlns="" id="{D42DB369-A710-44A8-979F-04329C9A81A9}"/>
                    </a:ext>
                  </a:extLst>
                </p:cNvPr>
                <p:cNvGrpSpPr>
                  <a:grpSpLocks/>
                </p:cNvGrpSpPr>
                <p:nvPr/>
              </p:nvGrpSpPr>
              <p:grpSpPr bwMode="auto">
                <a:xfrm>
                  <a:off x="4188" y="2304"/>
                  <a:ext cx="990" cy="1200"/>
                  <a:chOff x="4128" y="2280"/>
                  <a:chExt cx="990" cy="1200"/>
                </a:xfrm>
              </p:grpSpPr>
              <p:pic>
                <p:nvPicPr>
                  <p:cNvPr id="13" name="Picture 30" descr="nang ta">
                    <a:extLst>
                      <a:ext uri="{FF2B5EF4-FFF2-40B4-BE49-F238E27FC236}">
                        <a16:creationId xmlns:a16="http://schemas.microsoft.com/office/drawing/2014/main" xmlns="" id="{BF67F3CF-B641-44EB-B90C-197FAA3A4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 y="2328"/>
                    <a:ext cx="657"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1">
                    <a:extLst>
                      <a:ext uri="{FF2B5EF4-FFF2-40B4-BE49-F238E27FC236}">
                        <a16:creationId xmlns:a16="http://schemas.microsoft.com/office/drawing/2014/main" xmlns="" id="{6F51C4ED-88AD-4CE3-87D2-5511E142E69D}"/>
                      </a:ext>
                    </a:extLst>
                  </p:cNvPr>
                  <p:cNvSpPr>
                    <a:spLocks noChangeArrowheads="1"/>
                  </p:cNvSpPr>
                  <p:nvPr/>
                </p:nvSpPr>
                <p:spPr bwMode="auto">
                  <a:xfrm>
                    <a:off x="4392" y="2360"/>
                    <a:ext cx="462" cy="17"/>
                  </a:xfrm>
                  <a:prstGeom prst="rect">
                    <a:avLst/>
                  </a:prstGeom>
                  <a:gradFill rotWithShape="1">
                    <a:gsLst>
                      <a:gs pos="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15" name="Rectangle 32">
                    <a:extLst>
                      <a:ext uri="{FF2B5EF4-FFF2-40B4-BE49-F238E27FC236}">
                        <a16:creationId xmlns:a16="http://schemas.microsoft.com/office/drawing/2014/main" xmlns="" id="{C375E47F-B1D1-46D5-9083-6958F74369AB}"/>
                      </a:ext>
                    </a:extLst>
                  </p:cNvPr>
                  <p:cNvSpPr>
                    <a:spLocks noChangeArrowheads="1"/>
                  </p:cNvSpPr>
                  <p:nvPr/>
                </p:nvSpPr>
                <p:spPr bwMode="auto">
                  <a:xfrm>
                    <a:off x="4128" y="2360"/>
                    <a:ext cx="230" cy="17"/>
                  </a:xfrm>
                  <a:prstGeom prst="rect">
                    <a:avLst/>
                  </a:prstGeom>
                  <a:gradFill rotWithShape="1">
                    <a:gsLst>
                      <a:gs pos="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grpSp>
                <p:nvGrpSpPr>
                  <p:cNvPr id="10" name="Group 33">
                    <a:extLst>
                      <a:ext uri="{FF2B5EF4-FFF2-40B4-BE49-F238E27FC236}">
                        <a16:creationId xmlns:a16="http://schemas.microsoft.com/office/drawing/2014/main" xmlns="" id="{DC1A0561-0CD4-400C-B77C-5D8AA6CD172A}"/>
                      </a:ext>
                    </a:extLst>
                  </p:cNvPr>
                  <p:cNvGrpSpPr>
                    <a:grpSpLocks/>
                  </p:cNvGrpSpPr>
                  <p:nvPr/>
                </p:nvGrpSpPr>
                <p:grpSpPr bwMode="auto">
                  <a:xfrm>
                    <a:off x="5019" y="2280"/>
                    <a:ext cx="99" cy="192"/>
                    <a:chOff x="4896" y="1776"/>
                    <a:chExt cx="99" cy="192"/>
                  </a:xfrm>
                </p:grpSpPr>
                <p:sp>
                  <p:nvSpPr>
                    <p:cNvPr id="17" name="Rectangle 34">
                      <a:extLst>
                        <a:ext uri="{FF2B5EF4-FFF2-40B4-BE49-F238E27FC236}">
                          <a16:creationId xmlns:a16="http://schemas.microsoft.com/office/drawing/2014/main" xmlns="" id="{2E488780-0A56-42E2-ABD3-58EF8E725349}"/>
                        </a:ext>
                      </a:extLst>
                    </p:cNvPr>
                    <p:cNvSpPr>
                      <a:spLocks noChangeArrowheads="1"/>
                    </p:cNvSpPr>
                    <p:nvPr/>
                  </p:nvSpPr>
                  <p:spPr bwMode="auto">
                    <a:xfrm>
                      <a:off x="4896" y="1776"/>
                      <a:ext cx="48" cy="192"/>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18" name="Rectangle 35">
                      <a:extLst>
                        <a:ext uri="{FF2B5EF4-FFF2-40B4-BE49-F238E27FC236}">
                          <a16:creationId xmlns:a16="http://schemas.microsoft.com/office/drawing/2014/main" xmlns="" id="{874D1032-AF75-43BA-B99B-88F1BA6FB56B}"/>
                        </a:ext>
                      </a:extLst>
                    </p:cNvPr>
                    <p:cNvSpPr>
                      <a:spLocks noChangeArrowheads="1"/>
                    </p:cNvSpPr>
                    <p:nvPr/>
                  </p:nvSpPr>
                  <p:spPr bwMode="auto">
                    <a:xfrm>
                      <a:off x="4947" y="1776"/>
                      <a:ext cx="48" cy="192"/>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grpSp>
            </p:grpSp>
            <p:grpSp>
              <p:nvGrpSpPr>
                <p:cNvPr id="16" name="Group 36">
                  <a:extLst>
                    <a:ext uri="{FF2B5EF4-FFF2-40B4-BE49-F238E27FC236}">
                      <a16:creationId xmlns:a16="http://schemas.microsoft.com/office/drawing/2014/main" xmlns="" id="{19F10071-24DD-4B3F-995C-EBC9744BE213}"/>
                    </a:ext>
                  </a:extLst>
                </p:cNvPr>
                <p:cNvGrpSpPr>
                  <a:grpSpLocks/>
                </p:cNvGrpSpPr>
                <p:nvPr/>
              </p:nvGrpSpPr>
              <p:grpSpPr bwMode="auto">
                <a:xfrm>
                  <a:off x="4155" y="2280"/>
                  <a:ext cx="99" cy="192"/>
                  <a:chOff x="4368" y="1776"/>
                  <a:chExt cx="99" cy="192"/>
                </a:xfrm>
              </p:grpSpPr>
              <p:sp>
                <p:nvSpPr>
                  <p:cNvPr id="11" name="Rectangle 37">
                    <a:extLst>
                      <a:ext uri="{FF2B5EF4-FFF2-40B4-BE49-F238E27FC236}">
                        <a16:creationId xmlns:a16="http://schemas.microsoft.com/office/drawing/2014/main" xmlns="" id="{060D9389-7915-4E80-B086-71D577E9C738}"/>
                      </a:ext>
                    </a:extLst>
                  </p:cNvPr>
                  <p:cNvSpPr>
                    <a:spLocks noChangeArrowheads="1"/>
                  </p:cNvSpPr>
                  <p:nvPr/>
                </p:nvSpPr>
                <p:spPr bwMode="auto">
                  <a:xfrm>
                    <a:off x="4368" y="1776"/>
                    <a:ext cx="48" cy="192"/>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12" name="Rectangle 38">
                    <a:extLst>
                      <a:ext uri="{FF2B5EF4-FFF2-40B4-BE49-F238E27FC236}">
                        <a16:creationId xmlns:a16="http://schemas.microsoft.com/office/drawing/2014/main" xmlns="" id="{C33BF27F-950E-497E-AC35-743AC62E37B7}"/>
                      </a:ext>
                    </a:extLst>
                  </p:cNvPr>
                  <p:cNvSpPr>
                    <a:spLocks noChangeArrowheads="1"/>
                  </p:cNvSpPr>
                  <p:nvPr/>
                </p:nvSpPr>
                <p:spPr bwMode="auto">
                  <a:xfrm>
                    <a:off x="4419" y="1776"/>
                    <a:ext cx="48" cy="192"/>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grpSp>
          </p:grpSp>
        </p:grpSp>
        <p:sp>
          <p:nvSpPr>
            <p:cNvPr id="6" name="Line 39">
              <a:extLst>
                <a:ext uri="{FF2B5EF4-FFF2-40B4-BE49-F238E27FC236}">
                  <a16:creationId xmlns:a16="http://schemas.microsoft.com/office/drawing/2014/main" xmlns="" id="{B68B43FD-F426-4C04-B456-FC9B775D9A36}"/>
                </a:ext>
              </a:extLst>
            </p:cNvPr>
            <p:cNvSpPr>
              <a:spLocks noChangeShapeType="1"/>
            </p:cNvSpPr>
            <p:nvPr/>
          </p:nvSpPr>
          <p:spPr bwMode="auto">
            <a:xfrm>
              <a:off x="4032" y="3480"/>
              <a:ext cx="124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Tree>
    <p:extLst>
      <p:ext uri="{BB962C8B-B14F-4D97-AF65-F5344CB8AC3E}">
        <p14:creationId xmlns:p14="http://schemas.microsoft.com/office/powerpoint/2010/main" val="237791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14600" y="2667000"/>
            <a:ext cx="1239476" cy="6408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đẩy</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114800" y="2743200"/>
            <a:ext cx="1242059" cy="4884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kéo</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438400" y="4572000"/>
            <a:ext cx="1143000" cy="6408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đẩy</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4648200" y="4572000"/>
            <a:ext cx="1145038" cy="5646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kéo</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52400" y="2743200"/>
            <a:ext cx="8991600" cy="3170099"/>
          </a:xfrm>
          <a:prstGeom prst="rect">
            <a:avLst/>
          </a:prstGeom>
        </p:spPr>
        <p:txBody>
          <a:bodyPr wrap="square">
            <a:spAutoFit/>
          </a:bodyPr>
          <a:lstStyle/>
          <a:p>
            <a:pPr lvl="0"/>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Tác</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dụng</a:t>
            </a:r>
            <a:r>
              <a:rPr lang="en-US" sz="4000" dirty="0" smtClean="0">
                <a:solidFill>
                  <a:srgbClr val="7030A0"/>
                </a:solidFill>
                <a:latin typeface="Times New Roman" panose="02020603050405020304" pitchFamily="18" charset="0"/>
                <a:cs typeface="Times New Roman" panose="02020603050405020304" pitchFamily="18" charset="0"/>
              </a:rPr>
              <a:t>….</a:t>
            </a:r>
            <a:r>
              <a:rPr lang="vi-VN" sz="4000" dirty="0" smtClean="0">
                <a:solidFill>
                  <a:srgbClr val="7030A0"/>
                </a:solidFill>
                <a:latin typeface="Times New Roman" panose="02020603050405020304" pitchFamily="18" charset="0"/>
                <a:cs typeface="Times New Roman" panose="02020603050405020304" pitchFamily="18" charset="0"/>
              </a:rPr>
              <a:t>.</a:t>
            </a:r>
            <a:r>
              <a:rPr lang="en-US" sz="4000" dirty="0" smtClean="0">
                <a:solidFill>
                  <a:srgbClr val="7030A0"/>
                </a:solidFill>
                <a:latin typeface="Times New Roman" panose="02020603050405020304" pitchFamily="18" charset="0"/>
                <a:cs typeface="Times New Roman" panose="02020603050405020304" pitchFamily="18" charset="0"/>
              </a:rPr>
              <a:t>…,…</a:t>
            </a:r>
            <a:r>
              <a:rPr lang="vi-VN" sz="4000" dirty="0" smtClean="0">
                <a:solidFill>
                  <a:srgbClr val="7030A0"/>
                </a:solidFill>
                <a:latin typeface="Times New Roman" panose="02020603050405020304" pitchFamily="18" charset="0"/>
                <a:cs typeface="Times New Roman" panose="02020603050405020304" pitchFamily="18" charset="0"/>
              </a:rPr>
              <a:t>.</a:t>
            </a:r>
            <a:r>
              <a:rPr lang="en-US" sz="4000" dirty="0" smtClean="0">
                <a:solidFill>
                  <a:srgbClr val="7030A0"/>
                </a:solidFill>
                <a:latin typeface="Times New Roman" panose="02020603050405020304" pitchFamily="18" charset="0"/>
                <a:cs typeface="Times New Roman" panose="02020603050405020304" pitchFamily="18" charset="0"/>
              </a:rPr>
              <a:t>……</a:t>
            </a:r>
            <a:r>
              <a:rPr lang="en-US" sz="4000" dirty="0" err="1" smtClean="0">
                <a:solidFill>
                  <a:srgbClr val="7030A0"/>
                </a:solidFill>
                <a:latin typeface="Times New Roman" panose="02020603050405020304" pitchFamily="18" charset="0"/>
                <a:cs typeface="Times New Roman" panose="02020603050405020304" pitchFamily="18" charset="0"/>
              </a:rPr>
              <a:t>của</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vật</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này</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lên</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vật</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khác</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gọi</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là</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lực</a:t>
            </a:r>
            <a:r>
              <a:rPr lang="en-US" sz="4000" dirty="0" smtClean="0">
                <a:solidFill>
                  <a:srgbClr val="7030A0"/>
                </a:solidFill>
                <a:latin typeface="Times New Roman" panose="02020603050405020304" pitchFamily="18" charset="0"/>
                <a:cs typeface="Times New Roman" panose="02020603050405020304" pitchFamily="18" charset="0"/>
              </a:rPr>
              <a:t>.</a:t>
            </a:r>
          </a:p>
          <a:p>
            <a:pPr lvl="0"/>
            <a:endParaRPr lang="en-US" sz="4000" dirty="0" smtClean="0">
              <a:solidFill>
                <a:srgbClr val="7030A0"/>
              </a:solidFill>
              <a:latin typeface="Times New Roman" panose="02020603050405020304" pitchFamily="18" charset="0"/>
              <a:cs typeface="Times New Roman" panose="02020603050405020304" pitchFamily="18" charset="0"/>
            </a:endParaRPr>
          </a:p>
          <a:p>
            <a:pPr lvl="0"/>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Khi</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vật</a:t>
            </a:r>
            <a:r>
              <a:rPr lang="en-US" sz="4000" dirty="0" smtClean="0">
                <a:solidFill>
                  <a:srgbClr val="7030A0"/>
                </a:solidFill>
                <a:latin typeface="Times New Roman" panose="02020603050405020304" pitchFamily="18" charset="0"/>
                <a:cs typeface="Times New Roman" panose="02020603050405020304" pitchFamily="18" charset="0"/>
              </a:rPr>
              <a:t> A…</a:t>
            </a:r>
            <a:r>
              <a:rPr lang="vi-VN" sz="4000" dirty="0" smtClean="0">
                <a:solidFill>
                  <a:srgbClr val="7030A0"/>
                </a:solidFill>
                <a:latin typeface="Times New Roman" panose="02020603050405020304" pitchFamily="18" charset="0"/>
                <a:cs typeface="Times New Roman" panose="02020603050405020304" pitchFamily="18" charset="0"/>
              </a:rPr>
              <a:t>.</a:t>
            </a:r>
            <a:r>
              <a:rPr lang="en-US" sz="4000" dirty="0" smtClean="0">
                <a:solidFill>
                  <a:srgbClr val="7030A0"/>
                </a:solidFill>
                <a:latin typeface="Times New Roman" panose="02020603050405020304" pitchFamily="18" charset="0"/>
                <a:cs typeface="Times New Roman" panose="02020603050405020304" pitchFamily="18" charset="0"/>
              </a:rPr>
              <a:t>…</a:t>
            </a:r>
            <a:r>
              <a:rPr lang="en-US" sz="4000" dirty="0" err="1" smtClean="0">
                <a:solidFill>
                  <a:srgbClr val="7030A0"/>
                </a:solidFill>
                <a:latin typeface="Times New Roman" panose="02020603050405020304" pitchFamily="18" charset="0"/>
                <a:cs typeface="Times New Roman" panose="02020603050405020304" pitchFamily="18" charset="0"/>
              </a:rPr>
              <a:t>hoặc</a:t>
            </a:r>
            <a:r>
              <a:rPr lang="en-US" sz="4000" dirty="0" smtClean="0">
                <a:solidFill>
                  <a:srgbClr val="7030A0"/>
                </a:solidFill>
                <a:latin typeface="Times New Roman" panose="02020603050405020304" pitchFamily="18" charset="0"/>
                <a:cs typeface="Times New Roman" panose="02020603050405020304" pitchFamily="18" charset="0"/>
              </a:rPr>
              <a:t> ...</a:t>
            </a:r>
            <a:r>
              <a:rPr lang="vi-VN" sz="4000" dirty="0" smtClean="0">
                <a:solidFill>
                  <a:srgbClr val="7030A0"/>
                </a:solidFill>
                <a:latin typeface="Times New Roman" panose="02020603050405020304" pitchFamily="18" charset="0"/>
                <a:cs typeface="Times New Roman" panose="02020603050405020304" pitchFamily="18" charset="0"/>
              </a:rPr>
              <a:t> .</a:t>
            </a:r>
            <a:r>
              <a:rPr lang="en-US" sz="4000" dirty="0" smtClean="0">
                <a:solidFill>
                  <a:srgbClr val="7030A0"/>
                </a:solidFill>
                <a:latin typeface="Times New Roman" panose="02020603050405020304" pitchFamily="18" charset="0"/>
                <a:cs typeface="Times New Roman" panose="02020603050405020304" pitchFamily="18" charset="0"/>
              </a:rPr>
              <a:t>…</a:t>
            </a:r>
            <a:r>
              <a:rPr lang="en-US" sz="4000" dirty="0" err="1" smtClean="0">
                <a:solidFill>
                  <a:srgbClr val="7030A0"/>
                </a:solidFill>
                <a:latin typeface="Times New Roman" panose="02020603050405020304" pitchFamily="18" charset="0"/>
                <a:cs typeface="Times New Roman" panose="02020603050405020304" pitchFamily="18" charset="0"/>
              </a:rPr>
              <a:t>vật</a:t>
            </a:r>
            <a:r>
              <a:rPr lang="en-US" sz="4000" dirty="0" smtClean="0">
                <a:solidFill>
                  <a:srgbClr val="7030A0"/>
                </a:solidFill>
                <a:latin typeface="Times New Roman" panose="02020603050405020304" pitchFamily="18" charset="0"/>
                <a:cs typeface="Times New Roman" panose="02020603050405020304" pitchFamily="18" charset="0"/>
              </a:rPr>
              <a:t> B </a:t>
            </a:r>
            <a:r>
              <a:rPr lang="en-US" sz="4000" dirty="0" err="1" smtClean="0">
                <a:solidFill>
                  <a:srgbClr val="7030A0"/>
                </a:solidFill>
                <a:latin typeface="Times New Roman" panose="02020603050405020304" pitchFamily="18" charset="0"/>
                <a:cs typeface="Times New Roman" panose="02020603050405020304" pitchFamily="18" charset="0"/>
              </a:rPr>
              <a:t>ta</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nói</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vật</a:t>
            </a:r>
            <a:r>
              <a:rPr lang="en-US" sz="4000" dirty="0" smtClean="0">
                <a:solidFill>
                  <a:srgbClr val="7030A0"/>
                </a:solidFill>
                <a:latin typeface="Times New Roman" panose="02020603050405020304" pitchFamily="18" charset="0"/>
                <a:cs typeface="Times New Roman" panose="02020603050405020304" pitchFamily="18" charset="0"/>
              </a:rPr>
              <a:t> A </a:t>
            </a:r>
            <a:r>
              <a:rPr lang="en-US" sz="4000" dirty="0" err="1" smtClean="0">
                <a:solidFill>
                  <a:srgbClr val="7030A0"/>
                </a:solidFill>
                <a:latin typeface="Times New Roman" panose="02020603050405020304" pitchFamily="18" charset="0"/>
                <a:cs typeface="Times New Roman" panose="02020603050405020304" pitchFamily="18" charset="0"/>
              </a:rPr>
              <a:t>tác</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dụng</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lực</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lên</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vật</a:t>
            </a:r>
            <a:r>
              <a:rPr lang="en-US" sz="4000" dirty="0" smtClean="0">
                <a:solidFill>
                  <a:srgbClr val="7030A0"/>
                </a:solidFill>
                <a:latin typeface="Times New Roman" panose="02020603050405020304" pitchFamily="18" charset="0"/>
                <a:cs typeface="Times New Roman" panose="02020603050405020304" pitchFamily="18" charset="0"/>
              </a:rPr>
              <a:t> B</a:t>
            </a:r>
            <a:endParaRPr lang="en-US" sz="4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96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957</TotalTime>
  <Words>1453</Words>
  <Application>Microsoft Office PowerPoint</Application>
  <PresentationFormat>On-screen Show (4:3)</PresentationFormat>
  <Paragraphs>206</Paragraphs>
  <Slides>42</Slides>
  <Notes>1</Notes>
  <HiddenSlides>0</HiddenSlides>
  <MMClips>2</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I. Lực và sự đẩy, kéo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Qua các ví dụ về sự thay đổi chuyển động trên em hãy nêu mối liên hệ giữa lực và chuyển động của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 Lực tác dụng lên vật có thể làm thay đổi tốc độ, hướng chuyển động, biến dạng vật.</vt:lpstr>
      <vt:lpstr>PowerPoint Presentation</vt:lpstr>
      <vt:lpstr>PowerPoint Presentation</vt:lpstr>
      <vt:lpstr>PowerPoint Presentation</vt:lpstr>
      <vt:lpstr>PowerPoint Presentation</vt:lpstr>
      <vt:lpstr>PowerPoint Presentation</vt:lpstr>
      <vt:lpstr>Bài tập:  Câu 1: Trong các lực ở hình trên lực nào là lực tiếp xúc, lực nào là lực không tiếp xúc? Câu 2: Hãy tìm thêm ví dụ về lực tiếp xúc và lực không tiếp xúc?</vt:lpstr>
      <vt:lpstr>III. Lực tiếp xúc và lực không tiếp xúc: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92</cp:revision>
  <dcterms:created xsi:type="dcterms:W3CDTF">2021-09-19T05:08:17Z</dcterms:created>
  <dcterms:modified xsi:type="dcterms:W3CDTF">2023-12-01T03:56:26Z</dcterms:modified>
</cp:coreProperties>
</file>