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3" r:id="rId4"/>
  </p:sldMasterIdLst>
  <p:notesMasterIdLst>
    <p:notesMasterId r:id="rId19"/>
  </p:notesMasterIdLst>
  <p:sldIdLst>
    <p:sldId id="337" r:id="rId5"/>
    <p:sldId id="258" r:id="rId6"/>
    <p:sldId id="289" r:id="rId7"/>
    <p:sldId id="334" r:id="rId8"/>
    <p:sldId id="338" r:id="rId9"/>
    <p:sldId id="335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009999"/>
    <a:srgbClr val="3C96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650"/>
  </p:normalViewPr>
  <p:slideViewPr>
    <p:cSldViewPr snapToGrid="0" snapToObjects="1">
      <p:cViewPr varScale="1">
        <p:scale>
          <a:sx n="70" d="100"/>
          <a:sy n="70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FE86-0710-4DB8-A23D-ADE5CA4CBD5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40BE0-6529-4EE0-912F-9BAFE61A9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90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6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61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33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8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60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8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70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1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7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1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8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05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96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3838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7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9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2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205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9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8/10/2022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3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0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69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49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8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6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7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015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23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938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56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27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/>
              <a:t>8/10/2022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287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0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7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iming>
    <p:tnLst>
      <p:par>
        <p:cTn id="1" dur="indefinite" restart="never" nodeType="tmRoot"/>
      </p:par>
    </p:tnLst>
  </p:timing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70" y="764274"/>
            <a:ext cx="10388803" cy="16180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69677" y="2439947"/>
            <a:ext cx="2784145" cy="8674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ĐIỆP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04198" y="2439946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NHÂN HÓA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38719" y="2439945"/>
            <a:ext cx="2784145" cy="867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SO SÁNH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68360" y="3586616"/>
            <a:ext cx="95816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3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805854"/>
            <a:ext cx="102358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sĩ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mục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đích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lao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dành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02224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/>
                <a:gridCol w="3548418"/>
                <a:gridCol w="1241946"/>
                <a:gridCol w="4940489"/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rõ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ràng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532485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121465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84399" y="3284896"/>
            <a:ext cx="109068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3550" y="2763043"/>
            <a:ext cx="49131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buồn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mát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mơ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77685" y="4352811"/>
            <a:ext cx="3153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cười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434510"/>
            <a:ext cx="48944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khẩn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gáp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vội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vã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5555" y="494495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25555" y="548390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20120" y="4416410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0885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/>
                <a:gridCol w="3548418"/>
                <a:gridCol w="1241946"/>
                <a:gridCol w="4940489"/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đứng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đằng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xa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So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720754"/>
            <a:ext cx="1280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hóa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908181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2500" y="3600154"/>
            <a:ext cx="81549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3550" y="2626563"/>
            <a:ext cx="49131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dịu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êm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trẻo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thanh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84399" y="4773063"/>
            <a:ext cx="3153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Thoảng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dè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r>
              <a:rPr lang="en-US" sz="3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298030"/>
            <a:ext cx="489449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nhút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nhát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rè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Qua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9809" y="2035154"/>
            <a:ext cx="65769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câu văn đều sử dụng biện pháp nhân hóa: trời, nắng, gió, mây là thuộc về tự nhiên nhưng lại mang những đặc điểm, đặc tính của con người 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vật trong tự nhiên trở nên gần gũi sinh động và có hồn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9027" y="2035154"/>
            <a:ext cx="3722135" cy="3606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t="14370" b="5067"/>
          <a:stretch>
            <a:fillRect/>
          </a:stretch>
        </p:blipFill>
        <p:spPr>
          <a:xfrm rot="5166982">
            <a:off x="1337362" y="1478365"/>
            <a:ext cx="4068993" cy="4990041"/>
          </a:xfrm>
          <a:prstGeom prst="rect">
            <a:avLst/>
          </a:prstGeom>
        </p:spPr>
      </p:pic>
      <p:graphicFrame>
        <p:nvGraphicFramePr>
          <p:cNvPr id="9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91328"/>
              </p:ext>
            </p:extLst>
          </p:nvPr>
        </p:nvGraphicFramePr>
        <p:xfrm>
          <a:off x="6293341" y="1390676"/>
          <a:ext cx="4876800" cy="4789307"/>
        </p:xfrm>
        <a:graphic>
          <a:graphicData uri="http://schemas.openxmlformats.org/drawingml/2006/table">
            <a:tbl>
              <a:tblPr/>
              <a:tblGrid>
                <a:gridCol w="15278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89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72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(3-5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TextBox 14"/>
          <p:cNvSpPr txBox="1"/>
          <p:nvPr/>
        </p:nvSpPr>
        <p:spPr>
          <a:xfrm rot="-233017">
            <a:off x="1136409" y="2613981"/>
            <a:ext cx="4487753" cy="3252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26" y="491319"/>
            <a:ext cx="9089409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xmlns="" id="{77F5E160-B909-6543-84D2-E27077CC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910" y="1599406"/>
            <a:ext cx="7490723" cy="36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00" y="804398"/>
            <a:ext cx="5492972" cy="107298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46773"/>
              </p:ext>
            </p:extLst>
          </p:nvPr>
        </p:nvGraphicFramePr>
        <p:xfrm>
          <a:off x="885588" y="2454557"/>
          <a:ext cx="10305576" cy="3685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090"/>
                <a:gridCol w="3158698"/>
                <a:gridCol w="2576394"/>
                <a:gridCol w="2576394"/>
              </a:tblGrid>
              <a:tr h="8259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973" y="1620639"/>
            <a:ext cx="5744598" cy="11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835055"/>
              </p:ext>
            </p:extLst>
          </p:nvPr>
        </p:nvGraphicFramePr>
        <p:xfrm>
          <a:off x="218362" y="133748"/>
          <a:ext cx="11655189" cy="6553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508"/>
                <a:gridCol w="3484112"/>
                <a:gridCol w="3166119"/>
                <a:gridCol w="4092450"/>
              </a:tblGrid>
              <a:tr h="54863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nhắc đi nhắc lại nhiều lần một từ, cụm từ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sử dụng những từ ngữ chỉ hoạt động, tính cách, suy nghĩ, vốn dành cho con người để miêu tả đồ vật, sự vật, con vật,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à đối chiếu sự vật, sự việc này với sự vật, sự việc khác có nét tương đồng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cường hiệu quả diễn đạt như nhấn mạnh, tạo ấn tượng, gợi liên tưởng, cảm xúc, vần điệu cho câu thơ, câu văn.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cho sự vật, đồ vật, cây cối trở nên gần gũi, sinh động, thân thiết với con người hơn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sức gợi hình, gợi cảm cho sự vật được nhắc tới, khiến cho câu văn thêm phần sinh động, gây hứng thú với người đọc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49533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ngữ được lặp lại nhiều lần 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Lưu ý: Phân biệt với lỗi lặp từ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chỉ hoạt động, tên gọi của con người: ngửi, chơi, sà, anh, chị,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Có các từ ngữ so sánh: là, như, bao nhiêubấy nhiêu. </a:t>
                      </a:r>
                      <a:endParaRPr lang="en-US" sz="2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ưu ý một số trường hợp, từ ngữ so sánh bị ẩn đi.</a:t>
                      </a:r>
                      <a:endParaRPr lang="vi-VN" sz="2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105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308" y="845341"/>
            <a:ext cx="5492972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735" y="3345341"/>
            <a:ext cx="2364331" cy="228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877" y="1918330"/>
            <a:ext cx="9230789" cy="12518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8047" y="3661455"/>
            <a:ext cx="2299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1120" y="3642959"/>
            <a:ext cx="2577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C622C6E5-6B1B-D846-503F-CAB5D9758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20541"/>
              </p:ext>
            </p:extLst>
          </p:nvPr>
        </p:nvGraphicFramePr>
        <p:xfrm>
          <a:off x="1094706" y="2033517"/>
          <a:ext cx="9755263" cy="3693273"/>
        </p:xfrm>
        <a:graphic>
          <a:graphicData uri="http://schemas.openxmlformats.org/drawingml/2006/table">
            <a:tbl>
              <a:tblPr firstRow="1" firstCol="1" bandRow="1"/>
              <a:tblGrid>
                <a:gridCol w="4855718">
                  <a:extLst>
                    <a:ext uri="{9D8B030D-6E8A-4147-A177-3AD203B41FA5}">
                      <a16:colId xmlns:a16="http://schemas.microsoft.com/office/drawing/2014/main" xmlns="" val="980450012"/>
                    </a:ext>
                  </a:extLst>
                </a:gridCol>
                <a:gridCol w="4899545">
                  <a:extLst>
                    <a:ext uri="{9D8B030D-6E8A-4147-A177-3AD203B41FA5}">
                      <a16:colId xmlns:a16="http://schemas.microsoft.com/office/drawing/2014/main" xmlns="" val="1848446170"/>
                    </a:ext>
                  </a:extLst>
                </a:gridCol>
              </a:tblGrid>
              <a:tr h="64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Thấy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Gặp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6495449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14434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8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 smtClean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736685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60560" y="2574584"/>
            <a:ext cx="4672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mắt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nhìn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7971" y="2583774"/>
            <a:ext cx="4353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3834" y="3821139"/>
            <a:ext cx="93077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tri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cũ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D8986F2-347A-0942-ED9D-37720FC34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18797"/>
              </p:ext>
            </p:extLst>
          </p:nvPr>
        </p:nvGraphicFramePr>
        <p:xfrm>
          <a:off x="655093" y="1932122"/>
          <a:ext cx="10727139" cy="4195723"/>
        </p:xfrm>
        <a:graphic>
          <a:graphicData uri="http://schemas.openxmlformats.org/drawingml/2006/table">
            <a:tbl>
              <a:tblPr firstRow="1" firstCol="1" bandRow="1"/>
              <a:tblGrid>
                <a:gridCol w="3384644">
                  <a:extLst>
                    <a:ext uri="{9D8B030D-6E8A-4147-A177-3AD203B41FA5}">
                      <a16:colId xmlns:a16="http://schemas.microsoft.com/office/drawing/2014/main" xmlns="" val="435136823"/>
                    </a:ext>
                  </a:extLst>
                </a:gridCol>
                <a:gridCol w="2606723"/>
                <a:gridCol w="4735772">
                  <a:extLst>
                    <a:ext uri="{9D8B030D-6E8A-4147-A177-3AD203B41FA5}">
                      <a16:colId xmlns:a16="http://schemas.microsoft.com/office/drawing/2014/main" xmlns="" val="3587376007"/>
                    </a:ext>
                  </a:extLst>
                </a:gridCol>
              </a:tblGrid>
              <a:tr h="106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0168181"/>
                  </a:ext>
                </a:extLst>
              </a:tr>
              <a:tr h="31332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400" b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24103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03510" y="3452883"/>
            <a:ext cx="2388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ngửi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94" y="3096794"/>
            <a:ext cx="44901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khứu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EC68AB99-032D-96B1-C55A-578F299DC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0202"/>
              </p:ext>
            </p:extLst>
          </p:nvPr>
        </p:nvGraphicFramePr>
        <p:xfrm>
          <a:off x="1082178" y="2043387"/>
          <a:ext cx="10027100" cy="4029867"/>
        </p:xfrm>
        <a:graphic>
          <a:graphicData uri="http://schemas.openxmlformats.org/drawingml/2006/table">
            <a:tbl>
              <a:tblPr firstRow="1" firstCol="1" bandRow="1"/>
              <a:tblGrid>
                <a:gridCol w="4267744">
                  <a:extLst>
                    <a:ext uri="{9D8B030D-6E8A-4147-A177-3AD203B41FA5}">
                      <a16:colId xmlns:a16="http://schemas.microsoft.com/office/drawing/2014/main" xmlns="" val="1955567882"/>
                    </a:ext>
                  </a:extLst>
                </a:gridCol>
                <a:gridCol w="5759356">
                  <a:extLst>
                    <a:ext uri="{9D8B030D-6E8A-4147-A177-3AD203B41FA5}">
                      <a16:colId xmlns:a16="http://schemas.microsoft.com/office/drawing/2014/main" xmlns="" val="2986410610"/>
                    </a:ext>
                  </a:extLst>
                </a:gridCol>
              </a:tblGrid>
              <a:tr h="1423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0623870"/>
                  </a:ext>
                </a:extLst>
              </a:tr>
              <a:tr h="26067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196214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63555" y="3681062"/>
            <a:ext cx="3781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lưỡi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0006" y="3585528"/>
            <a:ext cx="53453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trừu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xmlns="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915038"/>
            <a:ext cx="10235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Chia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endParaRPr lang="en-US" sz="2800" kern="1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“Chia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niệm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nữa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cân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đong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đếm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1235</Words>
  <Application>Microsoft Office PowerPoint</Application>
  <PresentationFormat>Widescreen</PresentationFormat>
  <Paragraphs>140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Dotum</vt:lpstr>
      <vt:lpstr>宋体</vt:lpstr>
      <vt:lpstr>宋体</vt:lpstr>
      <vt:lpstr>.VnTime</vt:lpstr>
      <vt:lpstr>Arial</vt:lpstr>
      <vt:lpstr>Calibri</vt:lpstr>
      <vt:lpstr>Calibri Light</vt:lpstr>
      <vt:lpstr>Roboto Condensed</vt:lpstr>
      <vt:lpstr>Times New Roman</vt:lpstr>
      <vt:lpstr>Wingdings</vt:lpstr>
      <vt:lpstr>Office Theme</vt:lpstr>
      <vt:lpstr>Office 主题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AutoBVT</cp:lastModifiedBy>
  <cp:revision>170</cp:revision>
  <dcterms:created xsi:type="dcterms:W3CDTF">2021-06-17T00:17:01Z</dcterms:created>
  <dcterms:modified xsi:type="dcterms:W3CDTF">2022-08-10T05:33:00Z</dcterms:modified>
</cp:coreProperties>
</file>