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19"/>
  </p:notesMasterIdLst>
  <p:sldIdLst>
    <p:sldId id="256" r:id="rId3"/>
    <p:sldId id="280" r:id="rId4"/>
    <p:sldId id="282" r:id="rId5"/>
    <p:sldId id="281" r:id="rId6"/>
    <p:sldId id="301" r:id="rId7"/>
    <p:sldId id="298" r:id="rId8"/>
    <p:sldId id="299" r:id="rId9"/>
    <p:sldId id="311" r:id="rId10"/>
    <p:sldId id="283" r:id="rId11"/>
    <p:sldId id="310" r:id="rId12"/>
    <p:sldId id="297" r:id="rId13"/>
    <p:sldId id="286" r:id="rId14"/>
    <p:sldId id="284" r:id="rId15"/>
    <p:sldId id="288" r:id="rId16"/>
    <p:sldId id="278" r:id="rId17"/>
    <p:sldId id="279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104" d="100"/>
          <a:sy n="104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8" name="Google Shape;208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9" name="Google Shape;20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9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6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7.svg"/><Relationship Id="rId4" Type="http://schemas.openxmlformats.org/officeDocument/2006/relationships/image" Target="../media/image7.sv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8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6.png"/><Relationship Id="rId18" Type="http://schemas.openxmlformats.org/officeDocument/2006/relationships/image" Target="../media/image45.svg"/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12" Type="http://schemas.openxmlformats.org/officeDocument/2006/relationships/image" Target="../media/image30.svg"/><Relationship Id="rId17" Type="http://schemas.openxmlformats.org/officeDocument/2006/relationships/image" Target="../media/image44.png"/><Relationship Id="rId2" Type="http://schemas.openxmlformats.org/officeDocument/2006/relationships/image" Target="../media/image35.pn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11" Type="http://schemas.openxmlformats.org/officeDocument/2006/relationships/image" Target="../media/image29.png"/><Relationship Id="rId5" Type="http://schemas.openxmlformats.org/officeDocument/2006/relationships/image" Target="../media/image38.png"/><Relationship Id="rId15" Type="http://schemas.openxmlformats.org/officeDocument/2006/relationships/image" Target="../media/image42.png"/><Relationship Id="rId10" Type="http://schemas.openxmlformats.org/officeDocument/2006/relationships/image" Target="../media/image41.svg"/><Relationship Id="rId19" Type="http://schemas.openxmlformats.org/officeDocument/2006/relationships/image" Target="../media/image46.png"/><Relationship Id="rId4" Type="http://schemas.openxmlformats.org/officeDocument/2006/relationships/image" Target="../media/image37.svg"/><Relationship Id="rId9" Type="http://schemas.openxmlformats.org/officeDocument/2006/relationships/image" Target="../media/image40.png"/><Relationship Id="rId1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hyperlink" Target="https://www.facebook.com/hoc10fb/" TargetMode="Externa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giao-duc-cong-dan-7/1/145/18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8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9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5;p1">
            <a:extLst>
              <a:ext uri="{FF2B5EF4-FFF2-40B4-BE49-F238E27FC236}">
                <a16:creationId xmlns:a16="http://schemas.microsoft.com/office/drawing/2014/main" id="{B1BC1096-E120-9ED4-7C3C-14C51F1C34C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467803"/>
            <a:ext cx="9144000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vi-VN" sz="5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 8</a:t>
            </a:r>
            <a:endParaRPr sz="5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8" name="Google Shape;236;p1">
            <a:extLst>
              <a:ext uri="{FF2B5EF4-FFF2-40B4-BE49-F238E27FC236}">
                <a16:creationId xmlns:a16="http://schemas.microsoft.com/office/drawing/2014/main" id="{9359EAD1-258D-2B71-6BAA-29641D8CD37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550" y="2601119"/>
            <a:ext cx="99949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52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 3: 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Quan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tâm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,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cảm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thông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và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chia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sẻ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(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Tiết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3)</a:t>
            </a:r>
            <a:endParaRPr sz="5200" b="1" dirty="0">
              <a:solidFill>
                <a:srgbClr val="FF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20E536-CC79-FFEE-F0BC-DB3C265D54F6}"/>
              </a:ext>
            </a:extLst>
          </p:cNvPr>
          <p:cNvSpPr txBox="1"/>
          <p:nvPr/>
        </p:nvSpPr>
        <p:spPr>
          <a:xfrm>
            <a:off x="9185292" y="212535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sym typeface="Arial"/>
              </a:rPr>
              <a:t>GDCD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97C4E7-999D-D6D3-AB17-E527FAEB3848}"/>
              </a:ext>
            </a:extLst>
          </p:cNvPr>
          <p:cNvSpPr txBox="1"/>
          <p:nvPr/>
        </p:nvSpPr>
        <p:spPr>
          <a:xfrm>
            <a:off x="836085" y="1559836"/>
            <a:ext cx="10896600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chemeClr val="tx1"/>
                </a:solidFill>
                <a:latin typeface="UTM Avo" panose="02040603050506020204" pitchFamily="18"/>
              </a:rPr>
              <a:t>3. </a:t>
            </a:r>
            <a:r>
              <a:rPr lang="vi-VN" sz="2400" i="1" dirty="0">
                <a:solidFill>
                  <a:schemeClr val="tx1"/>
                </a:solidFill>
                <a:latin typeface="UTM Avo" panose="02040603050506020204" pitchFamily="18"/>
              </a:rPr>
              <a:t>Trong giờ kiểm tra môn Giáo dục công dân, N không thuộc bài, H ngồi cạnh đã đưa bài cho N chép.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</a:rPr>
              <a:t> </a:t>
            </a:r>
            <a:r>
              <a:rPr lang="vi-VN" sz="2400" i="1" dirty="0">
                <a:solidFill>
                  <a:schemeClr val="tx1"/>
                </a:solidFill>
                <a:latin typeface="UTM Avo" panose="02040603050506020204" pitchFamily="18"/>
              </a:rPr>
              <a:t>Theo em, việc làm của H có phải là quan tâm, giúp đỡ bạn không? Vì sao?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CAD4C-FC43-706E-8D7B-2D0C35B9BAF8}"/>
              </a:ext>
            </a:extLst>
          </p:cNvPr>
          <p:cNvSpPr txBox="1"/>
          <p:nvPr/>
        </p:nvSpPr>
        <p:spPr>
          <a:xfrm>
            <a:off x="709085" y="4460242"/>
            <a:ext cx="11023600" cy="515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sz="2133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6" name="Picture 19">
            <a:extLst>
              <a:ext uri="{FF2B5EF4-FFF2-40B4-BE49-F238E27FC236}">
                <a16:creationId xmlns:a16="http://schemas.microsoft.com/office/drawing/2014/main" id="{BC81D746-BFA4-9383-D387-D72816678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66450" y="2808077"/>
            <a:ext cx="1453950" cy="15319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A049FDE-E5D5-1E91-3883-54EC8706C625}"/>
              </a:ext>
            </a:extLst>
          </p:cNvPr>
          <p:cNvSpPr/>
          <p:nvPr/>
        </p:nvSpPr>
        <p:spPr>
          <a:xfrm>
            <a:off x="1110192" y="3870398"/>
            <a:ext cx="10158172" cy="2492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Việc làm của H không phải là quan tâm giúp đỡ bạn. Bởi vì việc H đưa bài cho N chép vào giờ kiểm tra sẽ khiến cho N ỷ lại vào H, 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</a:rPr>
              <a:t>l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</a:rPr>
              <a:t>âu dần hình thành cho N thói quen dựa dẫm vào người khác mà không tự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</a:rPr>
              <a:t>nỗ lực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</a:rPr>
              <a:t>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1C8FBAB-9ED9-35ED-4E6A-74AB3F696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633" y="4975255"/>
            <a:ext cx="1469605" cy="18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1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A49ECA-B773-6B1A-2DF4-603665D9B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F3243733-F27B-F834-F430-BAE8BAE4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59542" y="5430031"/>
            <a:ext cx="3782869" cy="1676803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F2309377-CE0E-205B-B952-C31FE79C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13" t="12444" r="63562" b="27319"/>
          <a:stretch>
            <a:fillRect/>
          </a:stretch>
        </p:blipFill>
        <p:spPr>
          <a:xfrm flipH="1">
            <a:off x="3343464" y="5249107"/>
            <a:ext cx="788411" cy="1601517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1FA818D8-47F3-59E6-BD77-9BA1F6377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9210" b="42364"/>
          <a:stretch>
            <a:fillRect/>
          </a:stretch>
        </p:blipFill>
        <p:spPr>
          <a:xfrm rot="-352949">
            <a:off x="2068" y="5117534"/>
            <a:ext cx="746868" cy="1712565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E20E7CBD-E38D-61D1-10C4-6332234945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75502" y="5570219"/>
            <a:ext cx="1215221" cy="1280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60521-8080-455F-9781-CE68A0B944DE}"/>
              </a:ext>
            </a:extLst>
          </p:cNvPr>
          <p:cNvSpPr txBox="1"/>
          <p:nvPr/>
        </p:nvSpPr>
        <p:spPr>
          <a:xfrm>
            <a:off x="2823358" y="1133619"/>
            <a:ext cx="7035801" cy="1036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67"/>
              </a:spcAft>
            </a:pP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hoạch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13EA2-A647-AE18-8812-A788228C44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2342803"/>
            <a:ext cx="12192001" cy="270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0D000EE-08FD-629B-396E-DE375717A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5B17B60-83C4-EF98-D62D-10C8D139E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3317" y="1059263"/>
            <a:ext cx="1523206" cy="108009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8842F5A-6B94-3D56-B74F-63A97E0C2C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7585"/>
          <a:stretch>
            <a:fillRect/>
          </a:stretch>
        </p:blipFill>
        <p:spPr>
          <a:xfrm>
            <a:off x="6328984" y="1551478"/>
            <a:ext cx="2128244" cy="27974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F26D74A-26E0-1ED0-1C8A-17D92A22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7022" y="1060385"/>
            <a:ext cx="1182215" cy="83829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9FAD9B3-5D10-0CAB-A9B0-C0FD6DE54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587275" y="1599309"/>
            <a:ext cx="2069796" cy="20208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4B9782C-6059-359C-5B3D-19D7F79D0776}"/>
              </a:ext>
            </a:extLst>
          </p:cNvPr>
          <p:cNvGrpSpPr/>
          <p:nvPr/>
        </p:nvGrpSpPr>
        <p:grpSpPr>
          <a:xfrm>
            <a:off x="1932542" y="3248145"/>
            <a:ext cx="8394038" cy="2549471"/>
            <a:chOff x="1932542" y="3248145"/>
            <a:chExt cx="8394038" cy="2276237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6C7CA6C-ACA6-D2E4-397F-CF62F4957B4D}"/>
                </a:ext>
              </a:extLst>
            </p:cNvPr>
            <p:cNvSpPr/>
            <p:nvPr/>
          </p:nvSpPr>
          <p:spPr>
            <a:xfrm>
              <a:off x="2032285" y="3248145"/>
              <a:ext cx="8294295" cy="2119960"/>
            </a:xfrm>
            <a:custGeom>
              <a:avLst/>
              <a:gdLst/>
              <a:ahLst/>
              <a:cxnLst/>
              <a:rect l="l" t="t" r="r" b="b"/>
              <a:pathLst>
                <a:path w="8718932" h="2869686">
                  <a:moveTo>
                    <a:pt x="8702422" y="2869686"/>
                  </a:moveTo>
                  <a:lnTo>
                    <a:pt x="15240" y="2862066"/>
                  </a:lnTo>
                  <a:lnTo>
                    <a:pt x="0" y="11430"/>
                  </a:lnTo>
                  <a:lnTo>
                    <a:pt x="8718932" y="0"/>
                  </a:lnTo>
                  <a:close/>
                </a:path>
              </a:pathLst>
            </a:custGeom>
            <a:solidFill>
              <a:srgbClr val="F8BF66"/>
            </a:solidFill>
            <a:ln>
              <a:noFill/>
            </a:ln>
          </p:spPr>
          <p:txBody>
            <a:bodyPr/>
            <a:lstStyle/>
            <a:p>
              <a:endParaRPr lang="en-VN" sz="2400" dirty="0">
                <a:latin typeface="UTM Avo" panose="02040603050506020204" pitchFamily="18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AAEFDB0-03C6-8A07-4083-27D2AFF8A3EF}"/>
                </a:ext>
              </a:extLst>
            </p:cNvPr>
            <p:cNvSpPr/>
            <p:nvPr/>
          </p:nvSpPr>
          <p:spPr>
            <a:xfrm>
              <a:off x="1932542" y="3429000"/>
              <a:ext cx="8326915" cy="2095382"/>
            </a:xfrm>
            <a:custGeom>
              <a:avLst/>
              <a:gdLst/>
              <a:ahLst/>
              <a:cxnLst/>
              <a:rect l="l" t="t" r="r" b="b"/>
              <a:pathLst>
                <a:path w="8753222" h="2916676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46954" y="19050"/>
                    <a:pt x="739568" y="24130"/>
                    <a:pt x="920839" y="26670"/>
                  </a:cubicBezTo>
                  <a:cubicBezTo>
                    <a:pt x="1095137" y="29210"/>
                    <a:pt x="1269435" y="29210"/>
                    <a:pt x="1443734" y="22860"/>
                  </a:cubicBezTo>
                  <a:cubicBezTo>
                    <a:pt x="1618032" y="16510"/>
                    <a:pt x="1792331" y="17780"/>
                    <a:pt x="1966629" y="19050"/>
                  </a:cubicBezTo>
                  <a:cubicBezTo>
                    <a:pt x="2113040" y="20320"/>
                    <a:pt x="3974547" y="19050"/>
                    <a:pt x="4148846" y="15240"/>
                  </a:cubicBezTo>
                  <a:cubicBezTo>
                    <a:pt x="4323144" y="11430"/>
                    <a:pt x="4504414" y="12700"/>
                    <a:pt x="4685685" y="11430"/>
                  </a:cubicBezTo>
                  <a:cubicBezTo>
                    <a:pt x="4929703" y="10160"/>
                    <a:pt x="5849998" y="7620"/>
                    <a:pt x="6073101" y="7620"/>
                  </a:cubicBezTo>
                  <a:cubicBezTo>
                    <a:pt x="6526276" y="8890"/>
                    <a:pt x="6972481" y="12700"/>
                    <a:pt x="7425656" y="12700"/>
                  </a:cubicBezTo>
                  <a:cubicBezTo>
                    <a:pt x="7725449" y="12700"/>
                    <a:pt x="8018271" y="11430"/>
                    <a:pt x="8318064" y="3810"/>
                  </a:cubicBezTo>
                  <a:cubicBezTo>
                    <a:pt x="8478419" y="0"/>
                    <a:pt x="8645745" y="2540"/>
                    <a:pt x="8722743" y="3810"/>
                  </a:cubicBezTo>
                  <a:cubicBezTo>
                    <a:pt x="8735443" y="3810"/>
                    <a:pt x="8739253" y="10160"/>
                    <a:pt x="8740522" y="24130"/>
                  </a:cubicBezTo>
                  <a:cubicBezTo>
                    <a:pt x="8740522" y="27940"/>
                    <a:pt x="8740522" y="33020"/>
                    <a:pt x="8741793" y="36830"/>
                  </a:cubicBezTo>
                  <a:cubicBezTo>
                    <a:pt x="8753222" y="97310"/>
                    <a:pt x="8749412" y="204633"/>
                    <a:pt x="8749412" y="282890"/>
                  </a:cubicBezTo>
                  <a:cubicBezTo>
                    <a:pt x="8749412" y="356674"/>
                    <a:pt x="8748143" y="560140"/>
                    <a:pt x="8748143" y="586971"/>
                  </a:cubicBezTo>
                  <a:cubicBezTo>
                    <a:pt x="8748143" y="676407"/>
                    <a:pt x="8748143" y="763607"/>
                    <a:pt x="8746872" y="853043"/>
                  </a:cubicBezTo>
                  <a:cubicBezTo>
                    <a:pt x="8745603" y="929063"/>
                    <a:pt x="8743062" y="1141473"/>
                    <a:pt x="8741793" y="1168304"/>
                  </a:cubicBezTo>
                  <a:cubicBezTo>
                    <a:pt x="8739253" y="1244324"/>
                    <a:pt x="8732903" y="2877306"/>
                    <a:pt x="8731632" y="2893816"/>
                  </a:cubicBezTo>
                  <a:cubicBezTo>
                    <a:pt x="8735443" y="2916676"/>
                    <a:pt x="8443559" y="2905246"/>
                    <a:pt x="8297149" y="2906516"/>
                  </a:cubicBezTo>
                  <a:cubicBezTo>
                    <a:pt x="8129822" y="2907786"/>
                    <a:pt x="6777266" y="2901436"/>
                    <a:pt x="6268315" y="2900166"/>
                  </a:cubicBezTo>
                  <a:cubicBezTo>
                    <a:pt x="5933661" y="2898896"/>
                    <a:pt x="5599009" y="2901436"/>
                    <a:pt x="5264356" y="2901436"/>
                  </a:cubicBezTo>
                  <a:cubicBezTo>
                    <a:pt x="5104001" y="2901436"/>
                    <a:pt x="4943647" y="2900166"/>
                    <a:pt x="4783292" y="2900166"/>
                  </a:cubicBezTo>
                  <a:cubicBezTo>
                    <a:pt x="4567162" y="2900166"/>
                    <a:pt x="4351032" y="2900166"/>
                    <a:pt x="4134902" y="2898896"/>
                  </a:cubicBezTo>
                  <a:cubicBezTo>
                    <a:pt x="3876940" y="2897626"/>
                    <a:pt x="2754458" y="2897626"/>
                    <a:pt x="2496497" y="2897626"/>
                  </a:cubicBezTo>
                  <a:cubicBezTo>
                    <a:pt x="2280366" y="2896356"/>
                    <a:pt x="2057265" y="2895086"/>
                    <a:pt x="1841135" y="2897626"/>
                  </a:cubicBezTo>
                  <a:cubicBezTo>
                    <a:pt x="1638948" y="2900166"/>
                    <a:pt x="1116053" y="2895086"/>
                    <a:pt x="1053306" y="2895086"/>
                  </a:cubicBezTo>
                  <a:cubicBezTo>
                    <a:pt x="767456" y="2893816"/>
                    <a:pt x="70262" y="2890006"/>
                    <a:pt x="35560" y="2886196"/>
                  </a:cubicBezTo>
                  <a:cubicBezTo>
                    <a:pt x="19050" y="2882386"/>
                    <a:pt x="15240" y="2877306"/>
                    <a:pt x="15240" y="2854168"/>
                  </a:cubicBezTo>
                  <a:lnTo>
                    <a:pt x="15240" y="1306929"/>
                  </a:lnTo>
                  <a:cubicBezTo>
                    <a:pt x="13970" y="1204078"/>
                    <a:pt x="11430" y="864222"/>
                    <a:pt x="10160" y="797145"/>
                  </a:cubicBezTo>
                  <a:lnTo>
                    <a:pt x="6350" y="589207"/>
                  </a:lnTo>
                  <a:cubicBezTo>
                    <a:pt x="5080" y="513187"/>
                    <a:pt x="7620" y="117433"/>
                    <a:pt x="0" y="31750"/>
                  </a:cubicBezTo>
                  <a:lnTo>
                    <a:pt x="0" y="15240"/>
                  </a:lnTo>
                  <a:close/>
                  <a:moveTo>
                    <a:pt x="8710042" y="2879846"/>
                  </a:moveTo>
                  <a:cubicBezTo>
                    <a:pt x="8713853" y="2793799"/>
                    <a:pt x="8717662" y="1273391"/>
                    <a:pt x="8720203" y="1183955"/>
                  </a:cubicBezTo>
                  <a:cubicBezTo>
                    <a:pt x="8722742" y="1094519"/>
                    <a:pt x="8725282" y="611566"/>
                    <a:pt x="8725282" y="459525"/>
                  </a:cubicBezTo>
                  <a:cubicBezTo>
                    <a:pt x="8725282" y="410336"/>
                    <a:pt x="8729092" y="153208"/>
                    <a:pt x="8727822" y="86131"/>
                  </a:cubicBezTo>
                  <a:cubicBezTo>
                    <a:pt x="8727822" y="58420"/>
                    <a:pt x="8722742" y="43180"/>
                    <a:pt x="8720203" y="27940"/>
                  </a:cubicBezTo>
                  <a:cubicBezTo>
                    <a:pt x="8687577" y="27940"/>
                    <a:pt x="8596942" y="25400"/>
                    <a:pt x="8513278" y="26670"/>
                  </a:cubicBezTo>
                  <a:cubicBezTo>
                    <a:pt x="8318064" y="29210"/>
                    <a:pt x="8122850" y="33020"/>
                    <a:pt x="7920664" y="34290"/>
                  </a:cubicBezTo>
                  <a:cubicBezTo>
                    <a:pt x="7579039" y="36830"/>
                    <a:pt x="7244386" y="35560"/>
                    <a:pt x="6902761" y="31750"/>
                  </a:cubicBezTo>
                  <a:cubicBezTo>
                    <a:pt x="6470501" y="27940"/>
                    <a:pt x="6038240" y="29210"/>
                    <a:pt x="5612952" y="29210"/>
                  </a:cubicBezTo>
                  <a:cubicBezTo>
                    <a:pt x="5341047" y="29210"/>
                    <a:pt x="4399835" y="34290"/>
                    <a:pt x="4211593" y="38100"/>
                  </a:cubicBezTo>
                  <a:cubicBezTo>
                    <a:pt x="4023351" y="41910"/>
                    <a:pt x="3214606" y="41910"/>
                    <a:pt x="3026364" y="38100"/>
                  </a:cubicBezTo>
                  <a:cubicBezTo>
                    <a:pt x="2977560" y="36830"/>
                    <a:pt x="2670795" y="40640"/>
                    <a:pt x="2628963" y="40640"/>
                  </a:cubicBezTo>
                  <a:cubicBezTo>
                    <a:pt x="2391917" y="40640"/>
                    <a:pt x="2154871" y="39370"/>
                    <a:pt x="1910854" y="39370"/>
                  </a:cubicBezTo>
                  <a:cubicBezTo>
                    <a:pt x="1792331" y="39370"/>
                    <a:pt x="1673808" y="39370"/>
                    <a:pt x="1555285" y="43180"/>
                  </a:cubicBezTo>
                  <a:cubicBezTo>
                    <a:pt x="1387958" y="46990"/>
                    <a:pt x="1220632" y="50800"/>
                    <a:pt x="1053305" y="48260"/>
                  </a:cubicBezTo>
                  <a:cubicBezTo>
                    <a:pt x="858091" y="45720"/>
                    <a:pt x="669849" y="43180"/>
                    <a:pt x="474634" y="40640"/>
                  </a:cubicBezTo>
                  <a:cubicBezTo>
                    <a:pt x="314280" y="39370"/>
                    <a:pt x="153925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55444"/>
                    <a:pt x="24130" y="289597"/>
                    <a:pt x="22860" y="392448"/>
                  </a:cubicBezTo>
                  <a:cubicBezTo>
                    <a:pt x="22860" y="459525"/>
                    <a:pt x="22860" y="526602"/>
                    <a:pt x="24130" y="593679"/>
                  </a:cubicBezTo>
                  <a:cubicBezTo>
                    <a:pt x="25400" y="642869"/>
                    <a:pt x="29210" y="946950"/>
                    <a:pt x="30480" y="1049801"/>
                  </a:cubicBezTo>
                  <a:cubicBezTo>
                    <a:pt x="31750" y="1150417"/>
                    <a:pt x="31750" y="2684240"/>
                    <a:pt x="33020" y="2787091"/>
                  </a:cubicBezTo>
                  <a:cubicBezTo>
                    <a:pt x="33020" y="2809450"/>
                    <a:pt x="33020" y="2856404"/>
                    <a:pt x="35560" y="2869686"/>
                  </a:cubicBezTo>
                  <a:cubicBezTo>
                    <a:pt x="112094" y="2872226"/>
                    <a:pt x="265476" y="2877306"/>
                    <a:pt x="370055" y="2876036"/>
                  </a:cubicBezTo>
                  <a:cubicBezTo>
                    <a:pt x="523438" y="2874766"/>
                    <a:pt x="669849" y="2872226"/>
                    <a:pt x="823231" y="2874766"/>
                  </a:cubicBezTo>
                  <a:cubicBezTo>
                    <a:pt x="865063" y="2874766"/>
                    <a:pt x="1220632" y="2876036"/>
                    <a:pt x="1367043" y="2877306"/>
                  </a:cubicBezTo>
                  <a:cubicBezTo>
                    <a:pt x="1499509" y="2878576"/>
                    <a:pt x="1631976" y="2884926"/>
                    <a:pt x="1764443" y="2877306"/>
                  </a:cubicBezTo>
                  <a:cubicBezTo>
                    <a:pt x="1799303" y="2876036"/>
                    <a:pt x="1841134" y="2876036"/>
                    <a:pt x="1875994" y="2876036"/>
                  </a:cubicBezTo>
                  <a:cubicBezTo>
                    <a:pt x="2120012" y="2881116"/>
                    <a:pt x="2371001" y="2872226"/>
                    <a:pt x="2608047" y="2881116"/>
                  </a:cubicBezTo>
                  <a:cubicBezTo>
                    <a:pt x="2621991" y="2881116"/>
                    <a:pt x="4232509" y="2877306"/>
                    <a:pt x="4588077" y="2877306"/>
                  </a:cubicBezTo>
                  <a:cubicBezTo>
                    <a:pt x="4664769" y="2877306"/>
                    <a:pt x="4741460" y="2879846"/>
                    <a:pt x="4818151" y="2879846"/>
                  </a:cubicBezTo>
                  <a:cubicBezTo>
                    <a:pt x="4978506" y="2879846"/>
                    <a:pt x="5145832" y="2878576"/>
                    <a:pt x="5306187" y="2878576"/>
                  </a:cubicBezTo>
                  <a:cubicBezTo>
                    <a:pt x="5410766" y="2878576"/>
                    <a:pt x="5522317" y="2878576"/>
                    <a:pt x="5626896" y="2877306"/>
                  </a:cubicBezTo>
                  <a:cubicBezTo>
                    <a:pt x="5738447" y="2877306"/>
                    <a:pt x="5849998" y="2876036"/>
                    <a:pt x="5961549" y="2874766"/>
                  </a:cubicBezTo>
                  <a:cubicBezTo>
                    <a:pt x="5989437" y="2874766"/>
                    <a:pt x="6163735" y="2877306"/>
                    <a:pt x="6212539" y="2877306"/>
                  </a:cubicBezTo>
                  <a:lnTo>
                    <a:pt x="6568108" y="2877306"/>
                  </a:lnTo>
                  <a:cubicBezTo>
                    <a:pt x="6693602" y="2878576"/>
                    <a:pt x="6812125" y="2882386"/>
                    <a:pt x="6937621" y="2882386"/>
                  </a:cubicBezTo>
                  <a:cubicBezTo>
                    <a:pt x="7097975" y="2882386"/>
                    <a:pt x="7258330" y="2879846"/>
                    <a:pt x="7418684" y="2879846"/>
                  </a:cubicBezTo>
                  <a:cubicBezTo>
                    <a:pt x="7613898" y="2879846"/>
                    <a:pt x="7816084" y="2881116"/>
                    <a:pt x="8011299" y="2881116"/>
                  </a:cubicBezTo>
                  <a:cubicBezTo>
                    <a:pt x="8115877" y="2881116"/>
                    <a:pt x="8213485" y="2882386"/>
                    <a:pt x="8318064" y="2882386"/>
                  </a:cubicBezTo>
                  <a:cubicBezTo>
                    <a:pt x="8429615" y="2882386"/>
                    <a:pt x="8704962" y="2879846"/>
                    <a:pt x="8710042" y="2879846"/>
                  </a:cubicBezTo>
                  <a:close/>
                </a:path>
              </a:pathLst>
            </a:custGeom>
            <a:solidFill>
              <a:srgbClr val="F8BF66"/>
            </a:solidFill>
            <a:ln>
              <a:noFill/>
            </a:ln>
          </p:spPr>
        </p:sp>
      </p:grpSp>
      <p:pic>
        <p:nvPicPr>
          <p:cNvPr id="11" name="Picture 3">
            <a:extLst>
              <a:ext uri="{FF2B5EF4-FFF2-40B4-BE49-F238E27FC236}">
                <a16:creationId xmlns:a16="http://schemas.microsoft.com/office/drawing/2014/main" id="{88FE768D-3C58-B1E0-20BC-4461E1231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-99626" y="4320909"/>
            <a:ext cx="977569" cy="2241561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F16A06C-E678-6F1B-C476-E83516BCC5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1903" r="63426" b="21905"/>
          <a:stretch>
            <a:fillRect/>
          </a:stretch>
        </p:blipFill>
        <p:spPr>
          <a:xfrm>
            <a:off x="957650" y="3978174"/>
            <a:ext cx="951803" cy="241733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9210A34-8DB1-13EF-D5DD-23ED15EF29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428025" y="6430056"/>
            <a:ext cx="1724582" cy="47514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FD84B77-0D22-C8CC-A423-EB7E9E97D64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59579" y="6222016"/>
            <a:ext cx="3271054" cy="7763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5886EB3-1D87-27EB-5973-98321027E0BA}"/>
              </a:ext>
            </a:extLst>
          </p:cNvPr>
          <p:cNvGrpSpPr/>
          <p:nvPr/>
        </p:nvGrpSpPr>
        <p:grpSpPr>
          <a:xfrm>
            <a:off x="2715939" y="4590172"/>
            <a:ext cx="7164227" cy="716350"/>
            <a:chOff x="2696571" y="4155797"/>
            <a:chExt cx="7164227" cy="716350"/>
          </a:xfrm>
        </p:grpSpPr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8D4B6CD5-E81D-8A6D-A746-D23ECB6F4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2700000">
              <a:off x="2696571" y="4459387"/>
              <a:ext cx="384816" cy="3848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B1B2A0-8DBD-51DA-761A-4CE926B0A301}"/>
                </a:ext>
              </a:extLst>
            </p:cNvPr>
            <p:cNvSpPr txBox="1"/>
            <p:nvPr/>
          </p:nvSpPr>
          <p:spPr>
            <a:xfrm>
              <a:off x="3229532" y="4155797"/>
              <a:ext cx="6631266" cy="716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2400" dirty="0" err="1">
                  <a:latin typeface="UTM Avo" panose="02040603050506020204" pitchFamily="18"/>
                </a:rPr>
                <a:t>Chuẩn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dirty="0" err="1">
                  <a:latin typeface="UTM Avo" panose="02040603050506020204" pitchFamily="18"/>
                </a:rPr>
                <a:t>bị</a:t>
              </a:r>
              <a:r>
                <a:rPr lang="en-US" sz="2400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Bài</a:t>
              </a:r>
              <a:r>
                <a:rPr lang="en-US" sz="2400" b="1" dirty="0">
                  <a:latin typeface="UTM Avo" panose="02040603050506020204" pitchFamily="18"/>
                </a:rPr>
                <a:t> 4: </a:t>
              </a:r>
              <a:r>
                <a:rPr lang="en-US" sz="2400" b="1" dirty="0" err="1">
                  <a:latin typeface="UTM Avo" panose="02040603050506020204" pitchFamily="18"/>
                </a:rPr>
                <a:t>Học</a:t>
              </a:r>
              <a:r>
                <a:rPr lang="en-US" sz="2400" b="1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tập</a:t>
              </a:r>
              <a:r>
                <a:rPr lang="en-US" sz="2400" b="1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tự</a:t>
              </a:r>
              <a:r>
                <a:rPr lang="en-US" sz="2400" b="1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giác</a:t>
              </a:r>
              <a:r>
                <a:rPr lang="en-US" sz="2400" b="1" dirty="0">
                  <a:latin typeface="UTM Avo" panose="02040603050506020204" pitchFamily="18"/>
                </a:rPr>
                <a:t>, </a:t>
              </a:r>
              <a:r>
                <a:rPr lang="en-US" sz="2400" b="1" dirty="0" err="1">
                  <a:latin typeface="UTM Avo" panose="02040603050506020204" pitchFamily="18"/>
                </a:rPr>
                <a:t>tích</a:t>
              </a:r>
              <a:r>
                <a:rPr lang="en-US" sz="2400" b="1" dirty="0">
                  <a:latin typeface="UTM Avo" panose="02040603050506020204" pitchFamily="18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</a:rPr>
                <a:t>cực</a:t>
              </a:r>
              <a:endParaRPr lang="en-US" sz="2400" b="1" i="1" dirty="0">
                <a:latin typeface="UTM Avo" panose="02040603050506020204" pitchFamily="18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B36BA7-E00F-E916-F959-AA2B5A773994}"/>
              </a:ext>
            </a:extLst>
          </p:cNvPr>
          <p:cNvGrpSpPr/>
          <p:nvPr/>
        </p:nvGrpSpPr>
        <p:grpSpPr>
          <a:xfrm>
            <a:off x="2692056" y="3987112"/>
            <a:ext cx="6744732" cy="706347"/>
            <a:chOff x="2652092" y="3201984"/>
            <a:chExt cx="6744732" cy="706347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AD5A4663-249F-3171-BFB2-4B3BEAA32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>
            <a:xfrm>
              <a:off x="2652092" y="3447261"/>
              <a:ext cx="351483" cy="3756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60BA61-21C2-CED4-0782-EC9D97DC775D}"/>
                </a:ext>
              </a:extLst>
            </p:cNvPr>
            <p:cNvSpPr txBox="1"/>
            <p:nvPr/>
          </p:nvSpPr>
          <p:spPr>
            <a:xfrm>
              <a:off x="3205574" y="3201984"/>
              <a:ext cx="6191250" cy="706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vi-VN" sz="2400" dirty="0">
                  <a:latin typeface="UTM Avo" panose="02040603050506020204" pitchFamily="18"/>
                </a:rPr>
                <a:t>Ôn lại kiến thức bài học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01FDDCE-3592-6D6C-5F40-77223F28A01D}"/>
              </a:ext>
            </a:extLst>
          </p:cNvPr>
          <p:cNvSpPr txBox="1"/>
          <p:nvPr/>
        </p:nvSpPr>
        <p:spPr>
          <a:xfrm>
            <a:off x="2692056" y="3309859"/>
            <a:ext cx="616226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vi-VN" sz="2400" dirty="0">
                <a:latin typeface="UTM Avo" panose="02040603050506020204" pitchFamily="18"/>
              </a:rPr>
              <a:t>  Hoàn thành bài tập phần vận dụng</a:t>
            </a:r>
          </a:p>
        </p:txBody>
      </p:sp>
    </p:spTree>
    <p:extLst>
      <p:ext uri="{BB962C8B-B14F-4D97-AF65-F5344CB8AC3E}">
        <p14:creationId xmlns:p14="http://schemas.microsoft.com/office/powerpoint/2010/main" val="26277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Hoặc truy cập qua QR code</a:t>
            </a:r>
            <a:endParaRPr/>
          </a:p>
        </p:txBody>
      </p:sp>
      <p:pic>
        <p:nvPicPr>
          <p:cNvPr id="355" name="Google Shape;355;p24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2605B-BA11-7A09-FE05-0AC140D5821C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Like fanpage Hoc10 - Học 1 biết 10 để nhận thêm nhiều tài liệu giảng dạy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E1240BE0-2DC3-C2B3-E2C1-15E02559380B}"/>
              </a:ext>
            </a:extLst>
          </p:cNvPr>
          <p:cNvSpPr txBox="1"/>
          <p:nvPr/>
        </p:nvSpPr>
        <p:spPr>
          <a:xfrm>
            <a:off x="2534873" y="1891375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9207F1-2383-72ED-4C2C-2746CE55C47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498BF-0427-B25F-5C78-2A85CFF96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EDD2D5-BA03-97C4-A8ED-922EE434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3785455F-0FF2-C215-FCF0-7BA90B55D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3DA4C22-75F2-B01F-7BE5-ECFE0D065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09823" y="4231778"/>
            <a:ext cx="5924758" cy="2626222"/>
          </a:xfrm>
          <a:prstGeom prst="rect">
            <a:avLst/>
          </a:prstGeom>
        </p:spPr>
      </p:pic>
      <p:pic>
        <p:nvPicPr>
          <p:cNvPr id="3" name="Picture 2" descr="Trẻ Em, Mầm Non, Vui Chơi, Bé Trai, Bé Gái, Tải hình PNG 177 -  Free.Vector6.com">
            <a:extLst>
              <a:ext uri="{FF2B5EF4-FFF2-40B4-BE49-F238E27FC236}">
                <a16:creationId xmlns:a16="http://schemas.microsoft.com/office/drawing/2014/main" id="{495E875F-2C9A-3879-0DD5-BCA5E7B5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96" y="3044513"/>
            <a:ext cx="4877424" cy="48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48F70C-6F27-B2ED-3ABB-3EE38E4A9E47}"/>
              </a:ext>
            </a:extLst>
          </p:cNvPr>
          <p:cNvSpPr/>
          <p:nvPr/>
        </p:nvSpPr>
        <p:spPr>
          <a:xfrm>
            <a:off x="2452946" y="1791876"/>
            <a:ext cx="7286107" cy="1585492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2100A-6B92-47DD-CE79-6442031C2F09}"/>
              </a:ext>
            </a:extLst>
          </p:cNvPr>
          <p:cNvSpPr txBox="1"/>
          <p:nvPr/>
        </p:nvSpPr>
        <p:spPr>
          <a:xfrm>
            <a:off x="3150010" y="975746"/>
            <a:ext cx="9041990" cy="55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vi-VN" sz="2267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6" name="Picture 4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6DAD0804-F73F-36E3-9459-6AD3A788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1" y="4108450"/>
            <a:ext cx="3810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B2A89F6D-ADEC-E9CA-873F-E06A484EA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0242268-89F3-1B5D-1982-A44C287A0268}"/>
              </a:ext>
            </a:extLst>
          </p:cNvPr>
          <p:cNvGrpSpPr>
            <a:grpSpLocks noChangeAspect="1"/>
          </p:cNvGrpSpPr>
          <p:nvPr/>
        </p:nvGrpSpPr>
        <p:grpSpPr>
          <a:xfrm>
            <a:off x="5481071" y="1856560"/>
            <a:ext cx="5232400" cy="3717682"/>
            <a:chOff x="-635000" y="-1971518"/>
            <a:chExt cx="8022763" cy="7325838"/>
          </a:xfrm>
          <a:blipFill>
            <a:blip r:embed="rId3"/>
            <a:stretch>
              <a:fillRect/>
            </a:stretch>
          </a:blip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33486BB-E7A6-347C-5B5C-4A5F3CBD7BF9}"/>
                </a:ext>
              </a:extLst>
            </p:cNvPr>
            <p:cNvSpPr/>
            <p:nvPr/>
          </p:nvSpPr>
          <p:spPr>
            <a:xfrm>
              <a:off x="-635000" y="-1971518"/>
              <a:ext cx="8022763" cy="7325838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1D75CDBC-8BAE-9D12-C608-F360E584DF95}"/>
              </a:ext>
            </a:extLst>
          </p:cNvPr>
          <p:cNvGrpSpPr>
            <a:grpSpLocks noChangeAspect="1"/>
          </p:cNvGrpSpPr>
          <p:nvPr/>
        </p:nvGrpSpPr>
        <p:grpSpPr>
          <a:xfrm>
            <a:off x="1639093" y="2244764"/>
            <a:ext cx="4132237" cy="2974959"/>
            <a:chOff x="-161290" y="232410"/>
            <a:chExt cx="12611100" cy="5787390"/>
          </a:xfrm>
          <a:blipFill>
            <a:blip r:embed="rId4"/>
            <a:stretch>
              <a:fillRect/>
            </a:stretch>
          </a:blipFill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94E1D121-0B4D-ADB3-2AA7-EFF676431D56}"/>
                </a:ext>
              </a:extLst>
            </p:cNvPr>
            <p:cNvSpPr/>
            <p:nvPr/>
          </p:nvSpPr>
          <p:spPr>
            <a:xfrm>
              <a:off x="-161290" y="232410"/>
              <a:ext cx="12611101" cy="5787390"/>
            </a:xfrm>
            <a:custGeom>
              <a:avLst/>
              <a:gdLst/>
              <a:ahLst/>
              <a:cxnLst/>
              <a:rect l="l" t="t" r="r" b="b"/>
              <a:pathLst>
                <a:path w="12611101" h="5787390">
                  <a:moveTo>
                    <a:pt x="12551410" y="2688590"/>
                  </a:moveTo>
                  <a:cubicBezTo>
                    <a:pt x="12498070" y="2100580"/>
                    <a:pt x="12113260" y="1581150"/>
                    <a:pt x="11629390" y="1242060"/>
                  </a:cubicBezTo>
                  <a:cubicBezTo>
                    <a:pt x="11145520" y="902970"/>
                    <a:pt x="10571480" y="721360"/>
                    <a:pt x="9999980" y="575310"/>
                  </a:cubicBezTo>
                  <a:cubicBezTo>
                    <a:pt x="8357870" y="157480"/>
                    <a:pt x="6649720" y="0"/>
                    <a:pt x="4958080" y="110490"/>
                  </a:cubicBezTo>
                  <a:cubicBezTo>
                    <a:pt x="3895090" y="123190"/>
                    <a:pt x="3690620" y="267970"/>
                    <a:pt x="2651760" y="491490"/>
                  </a:cubicBezTo>
                  <a:cubicBezTo>
                    <a:pt x="2020570" y="626110"/>
                    <a:pt x="1366520" y="817880"/>
                    <a:pt x="916940" y="1280160"/>
                  </a:cubicBezTo>
                  <a:cubicBezTo>
                    <a:pt x="0" y="2223770"/>
                    <a:pt x="400050" y="3919220"/>
                    <a:pt x="1418590" y="4751070"/>
                  </a:cubicBezTo>
                  <a:cubicBezTo>
                    <a:pt x="2437130" y="5582920"/>
                    <a:pt x="3836670" y="5750560"/>
                    <a:pt x="5152390" y="5767070"/>
                  </a:cubicBezTo>
                  <a:cubicBezTo>
                    <a:pt x="6744970" y="5787390"/>
                    <a:pt x="8346440" y="5632450"/>
                    <a:pt x="9888220" y="5229860"/>
                  </a:cubicBezTo>
                  <a:cubicBezTo>
                    <a:pt x="10535920" y="5060950"/>
                    <a:pt x="11187430" y="4839970"/>
                    <a:pt x="11710670" y="4423410"/>
                  </a:cubicBezTo>
                  <a:cubicBezTo>
                    <a:pt x="12232640" y="4005580"/>
                    <a:pt x="12611101" y="3355340"/>
                    <a:pt x="12551410" y="268859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827177-1B9B-6E4D-3DDE-E7F6976365AB}"/>
              </a:ext>
            </a:extLst>
          </p:cNvPr>
          <p:cNvSpPr txBox="1"/>
          <p:nvPr/>
        </p:nvSpPr>
        <p:spPr>
          <a:xfrm>
            <a:off x="2938173" y="905737"/>
            <a:ext cx="7775298" cy="55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2. Ý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333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0664B-9F31-BA32-C532-634108C67AF4}"/>
              </a:ext>
            </a:extLst>
          </p:cNvPr>
          <p:cNvSpPr txBox="1"/>
          <p:nvPr/>
        </p:nvSpPr>
        <p:spPr>
          <a:xfrm>
            <a:off x="1639093" y="1534409"/>
            <a:ext cx="10136250" cy="551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xúc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Hiếu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US" sz="2267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BBE804-CC9A-71AC-C9F5-8113A2298332}"/>
              </a:ext>
            </a:extLst>
          </p:cNvPr>
          <p:cNvGrpSpPr/>
          <p:nvPr/>
        </p:nvGrpSpPr>
        <p:grpSpPr>
          <a:xfrm>
            <a:off x="349250" y="5574241"/>
            <a:ext cx="11493500" cy="1216328"/>
            <a:chOff x="203994" y="5461001"/>
            <a:chExt cx="11988800" cy="11175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42CD8A-11A6-78D6-88CE-A984F09F61E9}"/>
                </a:ext>
              </a:extLst>
            </p:cNvPr>
            <p:cNvSpPr txBox="1"/>
            <p:nvPr/>
          </p:nvSpPr>
          <p:spPr>
            <a:xfrm>
              <a:off x="254794" y="5518574"/>
              <a:ext cx="11938000" cy="9785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04815" indent="-304815">
                <a:lnSpc>
                  <a:spcPct val="150000"/>
                </a:lnSpc>
                <a:spcAft>
                  <a:spcPts val="667"/>
                </a:spcAft>
                <a:buFont typeface="Courier New" panose="02070309020205020404" pitchFamily="49" charset="0"/>
                <a:buChar char="o"/>
              </a:pPr>
              <a:r>
                <a:rPr lang="en-US" sz="2267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lang="vi-VN" sz="2267" dirty="0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úc động và ngưỡng mộ anh. Anh Hiếu là một người bạn tốt, anh không ngại khó khăn mà ngày ngày cõng bạn </a:t>
              </a:r>
              <a:r>
                <a:rPr lang="vi-VN" sz="2267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đến trường</a:t>
              </a:r>
              <a:r>
                <a:rPr lang="en-US" sz="2267">
                  <a:solidFill>
                    <a:schemeClr val="tx1"/>
                  </a:solidFill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vi-VN" sz="2267" dirty="0">
                <a:solidFill>
                  <a:schemeClr val="tx1"/>
                </a:solidFill>
                <a:latin typeface="UTM Avo" panose="02040603050506020204" pitchFamily="18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0B893F-1D14-E1E5-56C9-3CCDD05816CA}"/>
                </a:ext>
              </a:extLst>
            </p:cNvPr>
            <p:cNvSpPr/>
            <p:nvPr/>
          </p:nvSpPr>
          <p:spPr>
            <a:xfrm>
              <a:off x="203994" y="5461001"/>
              <a:ext cx="11938000" cy="1117599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</p:grpSp>
      <p:pic>
        <p:nvPicPr>
          <p:cNvPr id="11" name="Picture 18">
            <a:extLst>
              <a:ext uri="{FF2B5EF4-FFF2-40B4-BE49-F238E27FC236}">
                <a16:creationId xmlns:a16="http://schemas.microsoft.com/office/drawing/2014/main" id="{6B156C6B-5303-EE29-CD11-6D71E5235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9210" b="42364"/>
          <a:stretch>
            <a:fillRect/>
          </a:stretch>
        </p:blipFill>
        <p:spPr>
          <a:xfrm rot="143070">
            <a:off x="389534" y="3786824"/>
            <a:ext cx="786381" cy="1803168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B63D79D7-9211-CB02-7188-D11228B4B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50607" y="4617335"/>
            <a:ext cx="1143442" cy="12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0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D4847-916A-9605-88BB-53716AF2C87D}"/>
              </a:ext>
            </a:extLst>
          </p:cNvPr>
          <p:cNvSpPr txBox="1"/>
          <p:nvPr/>
        </p:nvSpPr>
        <p:spPr>
          <a:xfrm>
            <a:off x="629840" y="1560145"/>
            <a:ext cx="10533459" cy="1064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67"/>
              </a:spcAft>
            </a:pP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b. Theo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Hiếu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67" i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267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267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91359-EFA9-C2D3-1D1C-02182397B30C}"/>
              </a:ext>
            </a:extLst>
          </p:cNvPr>
          <p:cNvSpPr txBox="1"/>
          <p:nvPr/>
        </p:nvSpPr>
        <p:spPr>
          <a:xfrm>
            <a:off x="3975070" y="2625117"/>
            <a:ext cx="7587089" cy="274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Giúp </a:t>
            </a:r>
            <a:r>
              <a:rPr lang="vi-VN" sz="2267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anh Minh</a:t>
            </a:r>
            <a:r>
              <a:rPr lang="en-US" sz="2267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267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vượt </a:t>
            </a:r>
            <a:r>
              <a:rPr lang="vi-VN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 được khó khăn thử thách vươn lên đạt được mục tiêu của bản thân.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 một câu chuyện ý nghĩa, một tấm gương sáng để mọi người noi theo.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67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Giúp nâng cao tinh thần tương thân </a:t>
            </a:r>
            <a:r>
              <a:rPr lang="vi-VN" sz="2267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tương ái</a:t>
            </a:r>
            <a:r>
              <a:rPr lang="en-US" sz="2267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267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ABE0D52C-75A0-08E9-240B-440F6DCA5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8228" y="3124200"/>
            <a:ext cx="3746843" cy="36582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C6D0C5-10BB-8D20-6845-0EE0EEA16978}"/>
              </a:ext>
            </a:extLst>
          </p:cNvPr>
          <p:cNvSpPr txBox="1"/>
          <p:nvPr/>
        </p:nvSpPr>
        <p:spPr>
          <a:xfrm>
            <a:off x="2938173" y="905737"/>
            <a:ext cx="7775298" cy="55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2. Ý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333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3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FBE0B-0FE7-14DD-4D06-C5A722C415D4}"/>
              </a:ext>
            </a:extLst>
          </p:cNvPr>
          <p:cNvSpPr/>
          <p:nvPr/>
        </p:nvSpPr>
        <p:spPr>
          <a:xfrm>
            <a:off x="940594" y="1982538"/>
            <a:ext cx="10058400" cy="2559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UTM Avo" panose="02040603050506020204" pitchFamily="18"/>
            </a:endParaRPr>
          </a:p>
        </p:txBody>
      </p:sp>
      <p:pic>
        <p:nvPicPr>
          <p:cNvPr id="6" name="Picture 2" descr="Chậu Hoa Bình Tulip Những Bông - Miễn Phí vector hình ảnh trên Pixabay">
            <a:extLst>
              <a:ext uri="{FF2B5EF4-FFF2-40B4-BE49-F238E27FC236}">
                <a16:creationId xmlns:a16="http://schemas.microsoft.com/office/drawing/2014/main" id="{0660A5CD-2F01-A0F2-57F8-9CBF94B1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21" y="4651918"/>
            <a:ext cx="3479800" cy="22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athallie_art | Pixabay">
            <a:extLst>
              <a:ext uri="{FF2B5EF4-FFF2-40B4-BE49-F238E27FC236}">
                <a16:creationId xmlns:a16="http://schemas.microsoft.com/office/drawing/2014/main" id="{82316339-949B-87C8-0741-F3412D84D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4835320"/>
            <a:ext cx="2559050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thallie_art | Pixabay">
            <a:extLst>
              <a:ext uri="{FF2B5EF4-FFF2-40B4-BE49-F238E27FC236}">
                <a16:creationId xmlns:a16="http://schemas.microsoft.com/office/drawing/2014/main" id="{B5EFA8DB-25B1-8EC1-A027-BF766389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421" y="4857750"/>
            <a:ext cx="2559050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F4190F-650A-1F24-DB1C-126A83D268FB}"/>
              </a:ext>
            </a:extLst>
          </p:cNvPr>
          <p:cNvSpPr txBox="1"/>
          <p:nvPr/>
        </p:nvSpPr>
        <p:spPr>
          <a:xfrm>
            <a:off x="1083356" y="2197733"/>
            <a:ext cx="9772876" cy="212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Để quan tâm, cảm thông và chia sẻ với người khác cần: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Khích lệ, động viên bạn bè quan tâm, cảm thông và chia sẻ với người khác.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>
              <a:lnSpc>
                <a:spcPct val="150000"/>
              </a:lnSpc>
              <a:spcAft>
                <a:spcPts val="667"/>
              </a:spcAft>
              <a:buFont typeface="Courier New" panose="02070309020205020404" pitchFamily="49" charset="0"/>
              <a:buChar char="o"/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Phê phán thói ích kỉ, thờ ơ trước khó khăn, mất mát của người khác.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9BBA6-0B65-E466-4A26-C1C4B8BA2BD3}"/>
              </a:ext>
            </a:extLst>
          </p:cNvPr>
          <p:cNvSpPr txBox="1"/>
          <p:nvPr/>
        </p:nvSpPr>
        <p:spPr>
          <a:xfrm>
            <a:off x="2938173" y="905737"/>
            <a:ext cx="7775298" cy="55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2. Ý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333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6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FBE0B-0FE7-14DD-4D06-C5A722C415D4}"/>
              </a:ext>
            </a:extLst>
          </p:cNvPr>
          <p:cNvSpPr/>
          <p:nvPr/>
        </p:nvSpPr>
        <p:spPr>
          <a:xfrm>
            <a:off x="1816100" y="1720922"/>
            <a:ext cx="8458200" cy="2930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UTM Avo" panose="02040603050506020204" pitchFamily="1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175CA-70EA-A0DB-CFFA-F1987D347056}"/>
              </a:ext>
            </a:extLst>
          </p:cNvPr>
          <p:cNvSpPr txBox="1"/>
          <p:nvPr/>
        </p:nvSpPr>
        <p:spPr>
          <a:xfrm>
            <a:off x="2180305" y="1804691"/>
            <a:ext cx="7831390" cy="2746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22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* Ý nghĩa quan tâm, chăm sóc và chia sẻ: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Giúp con người gần gũi, gắn bó, có thêm sức mạnh để vượt qua khó khăn, thử thách trong cuộc sống.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Courier New" panose="02070309020205020404" pitchFamily="49" charset="0"/>
              <a:buChar char="o"/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Người biết quan tâm, cảm thông và chia sẻ sẽ được mọi người yêu quý, tôn trọng.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6" name="Picture 2" descr="Chậu Hoa Bình Tulip Những Bông - Miễn Phí vector hình ảnh trên Pixabay">
            <a:extLst>
              <a:ext uri="{FF2B5EF4-FFF2-40B4-BE49-F238E27FC236}">
                <a16:creationId xmlns:a16="http://schemas.microsoft.com/office/drawing/2014/main" id="{0660A5CD-2F01-A0F2-57F8-9CBF94B1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21" y="4651918"/>
            <a:ext cx="3479800" cy="221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nathallie_art | Pixabay">
            <a:extLst>
              <a:ext uri="{FF2B5EF4-FFF2-40B4-BE49-F238E27FC236}">
                <a16:creationId xmlns:a16="http://schemas.microsoft.com/office/drawing/2014/main" id="{82316339-949B-87C8-0741-F3412D84D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4" y="4806950"/>
            <a:ext cx="2559050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athallie_art | Pixabay">
            <a:extLst>
              <a:ext uri="{FF2B5EF4-FFF2-40B4-BE49-F238E27FC236}">
                <a16:creationId xmlns:a16="http://schemas.microsoft.com/office/drawing/2014/main" id="{B5EFA8DB-25B1-8EC1-A027-BF766389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69" y="4806950"/>
            <a:ext cx="2559050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D9BBA6-0B65-E466-4A26-C1C4B8BA2BD3}"/>
              </a:ext>
            </a:extLst>
          </p:cNvPr>
          <p:cNvSpPr txBox="1"/>
          <p:nvPr/>
        </p:nvSpPr>
        <p:spPr>
          <a:xfrm>
            <a:off x="2938173" y="905737"/>
            <a:ext cx="7775298" cy="55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2. Ý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333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333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333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9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39F6078-A371-131F-87D3-913C9853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496</Words>
  <Application>Microsoft Office PowerPoint</Application>
  <PresentationFormat>Widescreen</PresentationFormat>
  <Paragraphs>30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Arial</vt:lpstr>
      <vt:lpstr>Wingdings</vt:lpstr>
      <vt:lpstr>Courier New</vt:lpstr>
      <vt:lpstr>UTM Avo</vt:lpstr>
      <vt:lpstr>2_Office Theme</vt:lpstr>
      <vt:lpstr>1_Office Theme</vt:lpstr>
      <vt:lpstr>Tuần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30</cp:revision>
  <dcterms:created xsi:type="dcterms:W3CDTF">2023-10-19T01:39:18Z</dcterms:created>
  <dcterms:modified xsi:type="dcterms:W3CDTF">2023-12-11T07:05:11Z</dcterms:modified>
</cp:coreProperties>
</file>