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341" r:id="rId2"/>
    <p:sldId id="270" r:id="rId3"/>
    <p:sldId id="298" r:id="rId4"/>
    <p:sldId id="280" r:id="rId5"/>
    <p:sldId id="303" r:id="rId6"/>
    <p:sldId id="299" r:id="rId7"/>
    <p:sldId id="304" r:id="rId8"/>
    <p:sldId id="283" r:id="rId9"/>
    <p:sldId id="305" r:id="rId10"/>
    <p:sldId id="306" r:id="rId11"/>
    <p:sldId id="307" r:id="rId12"/>
    <p:sldId id="309" r:id="rId13"/>
    <p:sldId id="321" r:id="rId14"/>
    <p:sldId id="324" r:id="rId15"/>
    <p:sldId id="327" r:id="rId16"/>
    <p:sldId id="325" r:id="rId17"/>
    <p:sldId id="328" r:id="rId18"/>
    <p:sldId id="329" r:id="rId19"/>
    <p:sldId id="330" r:id="rId20"/>
    <p:sldId id="331" r:id="rId21"/>
    <p:sldId id="332" r:id="rId22"/>
    <p:sldId id="333" r:id="rId23"/>
    <p:sldId id="334" r:id="rId24"/>
    <p:sldId id="337" r:id="rId25"/>
    <p:sldId id="308" r:id="rId26"/>
    <p:sldId id="267" r:id="rId27"/>
    <p:sldId id="338" r:id="rId28"/>
    <p:sldId id="339" r:id="rId29"/>
    <p:sldId id="295" r:id="rId30"/>
    <p:sldId id="297" r:id="rId31"/>
  </p:sldIdLst>
  <p:sldSz cx="18288000" cy="10287000"/>
  <p:notesSz cx="6858000" cy="9144000"/>
  <p:embeddedFontLst>
    <p:embeddedFont>
      <p:font typeface="Cambria" panose="02040503050406030204" pitchFamily="18"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7EA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730" y="2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5" d="100"/>
        <a:sy n="85" d="100"/>
      </p:scale>
      <p:origin x="0" y="-137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D6149-3A50-4A1E-A4B2-8D24760A0726}"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4952D-89EB-4DC2-BD2E-453417B539AA}" type="slidenum">
              <a:rPr lang="en-US" smtClean="0"/>
              <a:t>‹#›</a:t>
            </a:fld>
            <a:endParaRPr lang="en-US"/>
          </a:p>
        </p:txBody>
      </p:sp>
    </p:spTree>
    <p:extLst>
      <p:ext uri="{BB962C8B-B14F-4D97-AF65-F5344CB8AC3E}">
        <p14:creationId xmlns:p14="http://schemas.microsoft.com/office/powerpoint/2010/main" val="152734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1</a:t>
            </a:fld>
            <a:endParaRPr lang="en-US"/>
          </a:p>
        </p:txBody>
      </p:sp>
    </p:spTree>
    <p:extLst>
      <p:ext uri="{BB962C8B-B14F-4D97-AF65-F5344CB8AC3E}">
        <p14:creationId xmlns:p14="http://schemas.microsoft.com/office/powerpoint/2010/main" val="2564208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193739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36739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2879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53517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15</a:t>
            </a:fld>
            <a:endParaRPr lang="en-US"/>
          </a:p>
        </p:txBody>
      </p:sp>
    </p:spTree>
    <p:extLst>
      <p:ext uri="{BB962C8B-B14F-4D97-AF65-F5344CB8AC3E}">
        <p14:creationId xmlns:p14="http://schemas.microsoft.com/office/powerpoint/2010/main" val="3669636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766871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692830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22</a:t>
            </a:fld>
            <a:endParaRPr lang="en-US"/>
          </a:p>
        </p:txBody>
      </p:sp>
    </p:spTree>
    <p:extLst>
      <p:ext uri="{BB962C8B-B14F-4D97-AF65-F5344CB8AC3E}">
        <p14:creationId xmlns:p14="http://schemas.microsoft.com/office/powerpoint/2010/main" val="564434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23</a:t>
            </a:fld>
            <a:endParaRPr lang="en-US"/>
          </a:p>
        </p:txBody>
      </p:sp>
    </p:spTree>
    <p:extLst>
      <p:ext uri="{BB962C8B-B14F-4D97-AF65-F5344CB8AC3E}">
        <p14:creationId xmlns:p14="http://schemas.microsoft.com/office/powerpoint/2010/main" val="1634774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24</a:t>
            </a:fld>
            <a:endParaRPr lang="en-US"/>
          </a:p>
        </p:txBody>
      </p:sp>
    </p:spTree>
    <p:extLst>
      <p:ext uri="{BB962C8B-B14F-4D97-AF65-F5344CB8AC3E}">
        <p14:creationId xmlns:p14="http://schemas.microsoft.com/office/powerpoint/2010/main" val="105880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2</a:t>
            </a:fld>
            <a:endParaRPr lang="en-US"/>
          </a:p>
        </p:txBody>
      </p:sp>
    </p:spTree>
    <p:extLst>
      <p:ext uri="{BB962C8B-B14F-4D97-AF65-F5344CB8AC3E}">
        <p14:creationId xmlns:p14="http://schemas.microsoft.com/office/powerpoint/2010/main" val="447351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99533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26</a:t>
            </a:fld>
            <a:endParaRPr lang="en-US"/>
          </a:p>
        </p:txBody>
      </p:sp>
    </p:spTree>
    <p:extLst>
      <p:ext uri="{BB962C8B-B14F-4D97-AF65-F5344CB8AC3E}">
        <p14:creationId xmlns:p14="http://schemas.microsoft.com/office/powerpoint/2010/main" val="718169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800" dirty="0" smtClean="0">
              <a:latin typeface="Times New Roman" pitchFamily="18" charset="0"/>
              <a:cs typeface="Times New Roman" pitchFamily="18" charset="0"/>
            </a:endParaRPr>
          </a:p>
          <a:p>
            <a:pPr algn="just"/>
            <a:r>
              <a:rPr lang="en-US" sz="1200" dirty="0" err="1" smtClean="0">
                <a:latin typeface="Times New Roman" pitchFamily="18" charset="0"/>
                <a:cs typeface="Times New Roman" pitchFamily="18" charset="0"/>
              </a:rPr>
              <a:t>Đây</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là</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hình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ảnh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của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một</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số</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người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coi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trời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bằng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vung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không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tôn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trọng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tính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mạng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của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mình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và</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người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khác</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cho</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mình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là</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tài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giỏi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khi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tham</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gia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giao</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thông</a:t>
            </a:r>
            <a:endParaRPr lang="en-US" sz="1200" dirty="0" smtClean="0">
              <a:latin typeface="Times New Roman" pitchFamily="18" charset="0"/>
              <a:cs typeface="Times New Roman" pitchFamily="18" charset="0"/>
            </a:endParaRPr>
          </a:p>
          <a:p>
            <a:pPr algn="just"/>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29</a:t>
            </a:fld>
            <a:endParaRPr lang="en-US"/>
          </a:p>
        </p:txBody>
      </p:sp>
    </p:spTree>
    <p:extLst>
      <p:ext uri="{BB962C8B-B14F-4D97-AF65-F5344CB8AC3E}">
        <p14:creationId xmlns:p14="http://schemas.microsoft.com/office/powerpoint/2010/main" val="519344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30</a:t>
            </a:fld>
            <a:endParaRPr lang="en-US"/>
          </a:p>
        </p:txBody>
      </p:sp>
    </p:spTree>
    <p:extLst>
      <p:ext uri="{BB962C8B-B14F-4D97-AF65-F5344CB8AC3E}">
        <p14:creationId xmlns:p14="http://schemas.microsoft.com/office/powerpoint/2010/main" val="49147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0709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4</a:t>
            </a:fld>
            <a:endParaRPr lang="en-US"/>
          </a:p>
        </p:txBody>
      </p:sp>
    </p:spTree>
    <p:extLst>
      <p:ext uri="{BB962C8B-B14F-4D97-AF65-F5344CB8AC3E}">
        <p14:creationId xmlns:p14="http://schemas.microsoft.com/office/powerpoint/2010/main" val="408693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5</a:t>
            </a:fld>
            <a:endParaRPr lang="en-US"/>
          </a:p>
        </p:txBody>
      </p:sp>
    </p:spTree>
    <p:extLst>
      <p:ext uri="{BB962C8B-B14F-4D97-AF65-F5344CB8AC3E}">
        <p14:creationId xmlns:p14="http://schemas.microsoft.com/office/powerpoint/2010/main" val="2072908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43015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7</a:t>
            </a:fld>
            <a:endParaRPr lang="en-US"/>
          </a:p>
        </p:txBody>
      </p:sp>
    </p:spTree>
    <p:extLst>
      <p:ext uri="{BB962C8B-B14F-4D97-AF65-F5344CB8AC3E}">
        <p14:creationId xmlns:p14="http://schemas.microsoft.com/office/powerpoint/2010/main" val="297104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t>8</a:t>
            </a:fld>
            <a:endParaRPr lang="en-US"/>
          </a:p>
        </p:txBody>
      </p:sp>
    </p:spTree>
    <p:extLst>
      <p:ext uri="{BB962C8B-B14F-4D97-AF65-F5344CB8AC3E}">
        <p14:creationId xmlns:p14="http://schemas.microsoft.com/office/powerpoint/2010/main" val="111032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94247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6.png"/><Relationship Id="rId3" Type="http://schemas.openxmlformats.org/officeDocument/2006/relationships/image" Target="../media/image1.png"/><Relationship Id="rId12" Type="http://schemas.openxmlformats.org/officeDocument/2006/relationships/image" Target="../media/image85.svg"/><Relationship Id="rId17" Type="http://schemas.openxmlformats.org/officeDocument/2006/relationships/image" Target="../media/image51.svg"/><Relationship Id="rId2" Type="http://schemas.openxmlformats.org/officeDocument/2006/relationships/notesSlide" Target="../notesSlides/notesSlide1.xml"/><Relationship Id="rId16"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2.png"/><Relationship Id="rId15" Type="http://schemas.openxmlformats.org/officeDocument/2006/relationships/image" Target="../media/image87.svg"/><Relationship Id="rId10" Type="http://schemas.openxmlformats.org/officeDocument/2006/relationships/image" Target="../media/image83.svg"/><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6.png"/><Relationship Id="rId12" Type="http://schemas.openxmlformats.org/officeDocument/2006/relationships/image" Target="../media/image85.svg"/><Relationship Id="rId17" Type="http://schemas.openxmlformats.org/officeDocument/2006/relationships/image" Target="../media/image51.svg"/><Relationship Id="rId2" Type="http://schemas.openxmlformats.org/officeDocument/2006/relationships/image" Target="../media/image1.png"/><Relationship Id="rId16"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2.png"/><Relationship Id="rId15" Type="http://schemas.openxmlformats.org/officeDocument/2006/relationships/image" Target="../media/image87.svg"/><Relationship Id="rId10" Type="http://schemas.openxmlformats.org/officeDocument/2006/relationships/image" Target="../media/image83.svg"/><Relationship Id="rId19" Type="http://schemas.openxmlformats.org/officeDocument/2006/relationships/image" Target="../media/image34.png"/><Relationship Id="rId1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3.png"/><Relationship Id="rId18" Type="http://schemas.openxmlformats.org/officeDocument/2006/relationships/image" Target="../media/image16.png"/><Relationship Id="rId26" Type="http://schemas.openxmlformats.org/officeDocument/2006/relationships/image" Target="../media/image19.svg"/><Relationship Id="rId3" Type="http://schemas.openxmlformats.org/officeDocument/2006/relationships/image" Target="../media/image7.png"/><Relationship Id="rId21" Type="http://schemas.openxmlformats.org/officeDocument/2006/relationships/image" Target="../media/image18.png"/><Relationship Id="rId12" Type="http://schemas.openxmlformats.org/officeDocument/2006/relationships/image" Target="../media/image4.svg"/><Relationship Id="rId7" Type="http://schemas.openxmlformats.org/officeDocument/2006/relationships/image" Target="../media/image6.svg"/><Relationship Id="rId17" Type="http://schemas.openxmlformats.org/officeDocument/2006/relationships/image" Target="../media/image10.svg"/><Relationship Id="rId25" Type="http://schemas.openxmlformats.org/officeDocument/2006/relationships/image" Target="../media/image20.png"/><Relationship Id="rId2" Type="http://schemas.openxmlformats.org/officeDocument/2006/relationships/notesSlide" Target="../notesSlides/notesSlide10.xml"/><Relationship Id="rId16" Type="http://schemas.openxmlformats.org/officeDocument/2006/relationships/image" Target="../media/image15.png"/><Relationship Id="rId20" Type="http://schemas.openxmlformats.org/officeDocument/2006/relationships/image" Target="../media/image13.svg"/><Relationship Id="rId29" Type="http://schemas.openxmlformats.org/officeDocument/2006/relationships/image" Target="../media/image35.png"/><Relationship Id="rId1" Type="http://schemas.openxmlformats.org/officeDocument/2006/relationships/slideLayout" Target="../slideLayouts/slideLayout7.xml"/><Relationship Id="rId11" Type="http://schemas.openxmlformats.org/officeDocument/2006/relationships/image" Target="../media/image12.png"/><Relationship Id="rId24" Type="http://schemas.openxmlformats.org/officeDocument/2006/relationships/image" Target="../media/image17.svg"/><Relationship Id="rId5" Type="http://schemas.openxmlformats.org/officeDocument/2006/relationships/image" Target="../media/image8.png"/><Relationship Id="rId15" Type="http://schemas.openxmlformats.org/officeDocument/2006/relationships/image" Target="../media/image8.svg"/><Relationship Id="rId23" Type="http://schemas.openxmlformats.org/officeDocument/2006/relationships/image" Target="../media/image19.png"/><Relationship Id="rId28" Type="http://schemas.openxmlformats.org/officeDocument/2006/relationships/image" Target="../media/image21.svg"/><Relationship Id="rId10" Type="http://schemas.openxmlformats.org/officeDocument/2006/relationships/image" Target="../media/image2.svg"/><Relationship Id="rId19" Type="http://schemas.openxmlformats.org/officeDocument/2006/relationships/image" Target="../media/image17.png"/><Relationship Id="rId4" Type="http://schemas.openxmlformats.org/officeDocument/2006/relationships/image" Target="../media/image23.svg"/><Relationship Id="rId9" Type="http://schemas.openxmlformats.org/officeDocument/2006/relationships/image" Target="../media/image11.png"/><Relationship Id="rId14" Type="http://schemas.openxmlformats.org/officeDocument/2006/relationships/image" Target="../media/image14.png"/><Relationship Id="rId22" Type="http://schemas.openxmlformats.org/officeDocument/2006/relationships/image" Target="../media/image15.svg"/><Relationship Id="rId27"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13" Type="http://schemas.microsoft.com/office/2007/relationships/hdphoto" Target="../media/hdphoto2.wdp"/><Relationship Id="rId3" Type="http://schemas.openxmlformats.org/officeDocument/2006/relationships/image" Target="../media/image7.png"/><Relationship Id="rId12"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37.png"/><Relationship Id="rId4" Type="http://schemas.openxmlformats.org/officeDocument/2006/relationships/image" Target="../media/image23.sv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37.png"/><Relationship Id="rId4" Type="http://schemas.openxmlformats.org/officeDocument/2006/relationships/image" Target="../media/image23.sv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11" Type="http://schemas.microsoft.com/office/2007/relationships/hdphoto" Target="../media/hdphoto2.wdp"/><Relationship Id="rId5" Type="http://schemas.openxmlformats.org/officeDocument/2006/relationships/image" Target="../media/image8.png"/><Relationship Id="rId10" Type="http://schemas.openxmlformats.org/officeDocument/2006/relationships/image" Target="../media/image38.png"/><Relationship Id="rId4" Type="http://schemas.openxmlformats.org/officeDocument/2006/relationships/image" Target="../media/image23.sv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6.png"/><Relationship Id="rId3" Type="http://schemas.openxmlformats.org/officeDocument/2006/relationships/image" Target="../media/image2.png"/><Relationship Id="rId12" Type="http://schemas.openxmlformats.org/officeDocument/2006/relationships/image" Target="../media/image85.svg"/><Relationship Id="rId17" Type="http://schemas.openxmlformats.org/officeDocument/2006/relationships/image" Target="../media/image51.svg"/><Relationship Id="rId2" Type="http://schemas.openxmlformats.org/officeDocument/2006/relationships/notesSlide" Target="../notesSlides/notesSlide14.xml"/><Relationship Id="rId16" Type="http://schemas.openxmlformats.org/officeDocument/2006/relationships/image" Target="../media/image5.png"/><Relationship Id="rId20" Type="http://schemas.microsoft.com/office/2007/relationships/hdphoto" Target="../media/hdphoto2.wdp"/><Relationship Id="rId1" Type="http://schemas.openxmlformats.org/officeDocument/2006/relationships/slideLayout" Target="../slideLayouts/slideLayout7.xml"/><Relationship Id="rId15" Type="http://schemas.openxmlformats.org/officeDocument/2006/relationships/image" Target="../media/image87.svg"/><Relationship Id="rId19" Type="http://schemas.openxmlformats.org/officeDocument/2006/relationships/image" Target="../media/image38.png"/><Relationship Id="rId1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39.png"/><Relationship Id="rId12"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8.png"/><Relationship Id="rId5" Type="http://schemas.openxmlformats.org/officeDocument/2006/relationships/image" Target="../media/image23.sv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3.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1" Type="http://schemas.openxmlformats.org/officeDocument/2006/relationships/image" Target="../media/image2.svg"/><Relationship Id="rId2" Type="http://schemas.openxmlformats.org/officeDocument/2006/relationships/image" Target="../media/image23.png"/><Relationship Id="rId1" Type="http://schemas.openxmlformats.org/officeDocument/2006/relationships/slideLayout" Target="../slideLayouts/slideLayout7.xml"/><Relationship Id="rId23" Type="http://schemas.openxmlformats.org/officeDocument/2006/relationships/image" Target="../media/image40.png"/><Relationship Id="rId22"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1" Type="http://schemas.openxmlformats.org/officeDocument/2006/relationships/image" Target="../media/image2.svg"/><Relationship Id="rId2" Type="http://schemas.openxmlformats.org/officeDocument/2006/relationships/image" Target="../media/image23.png"/><Relationship Id="rId1" Type="http://schemas.openxmlformats.org/officeDocument/2006/relationships/slideLayout" Target="../slideLayouts/slideLayout7.xml"/><Relationship Id="rId23" Type="http://schemas.openxmlformats.org/officeDocument/2006/relationships/image" Target="../media/image40.png"/><Relationship Id="rId22"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23.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1" Type="http://schemas.openxmlformats.org/officeDocument/2006/relationships/image" Target="../media/image2.svg"/><Relationship Id="rId2" Type="http://schemas.openxmlformats.org/officeDocument/2006/relationships/image" Target="../media/image23.png"/><Relationship Id="rId1" Type="http://schemas.openxmlformats.org/officeDocument/2006/relationships/slideLayout" Target="../slideLayouts/slideLayout7.xml"/><Relationship Id="rId23" Type="http://schemas.openxmlformats.org/officeDocument/2006/relationships/image" Target="../media/image40.png"/><Relationship Id="rId22"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1" Type="http://schemas.openxmlformats.org/officeDocument/2006/relationships/image" Target="../media/image2.svg"/><Relationship Id="rId25"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 Id="rId24" Type="http://schemas.openxmlformats.org/officeDocument/2006/relationships/image" Target="../media/image38.png"/><Relationship Id="rId23" Type="http://schemas.openxmlformats.org/officeDocument/2006/relationships/image" Target="../media/image40.png"/><Relationship Id="rId22" Type="http://schemas.openxmlformats.org/officeDocument/2006/relationships/image" Target="../media/image26.png"/></Relationships>
</file>

<file path=ppt/slides/_rels/slide22.xml.rels><?xml version="1.0" encoding="UTF-8" standalone="yes"?>
<Relationships xmlns="http://schemas.openxmlformats.org/package/2006/relationships"><Relationship Id="rId26" Type="http://schemas.openxmlformats.org/officeDocument/2006/relationships/image" Target="../media/image37.png"/><Relationship Id="rId3" Type="http://schemas.openxmlformats.org/officeDocument/2006/relationships/image" Target="../media/image23.png"/><Relationship Id="rId21" Type="http://schemas.openxmlformats.org/officeDocument/2006/relationships/image" Target="../media/image2.svg"/><Relationship Id="rId25" Type="http://schemas.openxmlformats.org/officeDocument/2006/relationships/image" Target="../media/image26.png"/><Relationship Id="rId2" Type="http://schemas.openxmlformats.org/officeDocument/2006/relationships/notesSlide" Target="../notesSlides/notesSlide17.xml"/><Relationship Id="rId29" Type="http://schemas.microsoft.com/office/2007/relationships/hdphoto" Target="../media/hdphoto3.wdp"/><Relationship Id="rId1" Type="http://schemas.openxmlformats.org/officeDocument/2006/relationships/slideLayout" Target="../slideLayouts/slideLayout7.xml"/><Relationship Id="rId24" Type="http://schemas.openxmlformats.org/officeDocument/2006/relationships/image" Target="../media/image6.png"/><Relationship Id="rId23" Type="http://schemas.openxmlformats.org/officeDocument/2006/relationships/image" Target="../media/image51.svg"/><Relationship Id="rId28" Type="http://schemas.openxmlformats.org/officeDocument/2006/relationships/image" Target="../media/image42.png"/><Relationship Id="rId4" Type="http://schemas.openxmlformats.org/officeDocument/2006/relationships/image" Target="../media/image11.png"/><Relationship Id="rId22" Type="http://schemas.openxmlformats.org/officeDocument/2006/relationships/image" Target="../media/image5.png"/><Relationship Id="rId27"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1" Type="http://schemas.openxmlformats.org/officeDocument/2006/relationships/image" Target="../media/image2.svg"/><Relationship Id="rId2" Type="http://schemas.openxmlformats.org/officeDocument/2006/relationships/notesSlide" Target="../notesSlides/notesSlide18.xml"/><Relationship Id="rId1" Type="http://schemas.openxmlformats.org/officeDocument/2006/relationships/slideLayout" Target="../slideLayouts/slideLayout7.xml"/><Relationship Id="rId24" Type="http://schemas.openxmlformats.org/officeDocument/2006/relationships/image" Target="../media/image39.png"/><Relationship Id="rId23" Type="http://schemas.openxmlformats.org/officeDocument/2006/relationships/image" Target="../media/image40.png"/><Relationship Id="rId4" Type="http://schemas.openxmlformats.org/officeDocument/2006/relationships/image" Target="../media/image11.png"/><Relationship Id="rId22"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1" Type="http://schemas.openxmlformats.org/officeDocument/2006/relationships/image" Target="../media/image2.svg"/><Relationship Id="rId25"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xml"/><Relationship Id="rId24" Type="http://schemas.microsoft.com/office/2007/relationships/hdphoto" Target="../media/hdphoto1.wdp"/><Relationship Id="rId23" Type="http://schemas.openxmlformats.org/officeDocument/2006/relationships/image" Target="../media/image37.png"/><Relationship Id="rId4" Type="http://schemas.openxmlformats.org/officeDocument/2006/relationships/image" Target="../media/image11.png"/><Relationship Id="rId22"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3.png"/><Relationship Id="rId18" Type="http://schemas.openxmlformats.org/officeDocument/2006/relationships/image" Target="../media/image16.png"/><Relationship Id="rId26" Type="http://schemas.openxmlformats.org/officeDocument/2006/relationships/image" Target="../media/image19.svg"/><Relationship Id="rId3" Type="http://schemas.openxmlformats.org/officeDocument/2006/relationships/image" Target="../media/image7.png"/><Relationship Id="rId21" Type="http://schemas.openxmlformats.org/officeDocument/2006/relationships/image" Target="../media/image18.png"/><Relationship Id="rId12" Type="http://schemas.openxmlformats.org/officeDocument/2006/relationships/image" Target="../media/image4.svg"/><Relationship Id="rId7" Type="http://schemas.openxmlformats.org/officeDocument/2006/relationships/image" Target="../media/image6.svg"/><Relationship Id="rId17" Type="http://schemas.openxmlformats.org/officeDocument/2006/relationships/image" Target="../media/image10.svg"/><Relationship Id="rId25" Type="http://schemas.openxmlformats.org/officeDocument/2006/relationships/image" Target="../media/image20.png"/><Relationship Id="rId2" Type="http://schemas.openxmlformats.org/officeDocument/2006/relationships/notesSlide" Target="../notesSlides/notesSlide20.xml"/><Relationship Id="rId16" Type="http://schemas.openxmlformats.org/officeDocument/2006/relationships/image" Target="../media/image15.png"/><Relationship Id="rId20" Type="http://schemas.openxmlformats.org/officeDocument/2006/relationships/image" Target="../media/image13.svg"/><Relationship Id="rId29" Type="http://schemas.openxmlformats.org/officeDocument/2006/relationships/image" Target="../media/image45.png"/><Relationship Id="rId1" Type="http://schemas.openxmlformats.org/officeDocument/2006/relationships/slideLayout" Target="../slideLayouts/slideLayout7.xml"/><Relationship Id="rId11" Type="http://schemas.openxmlformats.org/officeDocument/2006/relationships/image" Target="../media/image12.png"/><Relationship Id="rId24" Type="http://schemas.openxmlformats.org/officeDocument/2006/relationships/image" Target="../media/image17.svg"/><Relationship Id="rId5" Type="http://schemas.openxmlformats.org/officeDocument/2006/relationships/image" Target="../media/image8.png"/><Relationship Id="rId15" Type="http://schemas.openxmlformats.org/officeDocument/2006/relationships/image" Target="../media/image8.svg"/><Relationship Id="rId23" Type="http://schemas.openxmlformats.org/officeDocument/2006/relationships/image" Target="../media/image19.png"/><Relationship Id="rId28" Type="http://schemas.openxmlformats.org/officeDocument/2006/relationships/image" Target="../media/image21.svg"/><Relationship Id="rId10" Type="http://schemas.openxmlformats.org/officeDocument/2006/relationships/image" Target="../media/image2.svg"/><Relationship Id="rId19" Type="http://schemas.openxmlformats.org/officeDocument/2006/relationships/image" Target="../media/image17.png"/><Relationship Id="rId4" Type="http://schemas.openxmlformats.org/officeDocument/2006/relationships/image" Target="../media/image23.svg"/><Relationship Id="rId9" Type="http://schemas.openxmlformats.org/officeDocument/2006/relationships/image" Target="../media/image11.png"/><Relationship Id="rId14" Type="http://schemas.openxmlformats.org/officeDocument/2006/relationships/image" Target="../media/image14.png"/><Relationship Id="rId22" Type="http://schemas.openxmlformats.org/officeDocument/2006/relationships/image" Target="../media/image15.svg"/><Relationship Id="rId27"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31.png"/><Relationship Id="rId12" Type="http://schemas.openxmlformats.org/officeDocument/2006/relationships/image" Target="../media/image17.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9.png"/><Relationship Id="rId5" Type="http://schemas.openxmlformats.org/officeDocument/2006/relationships/image" Target="../media/image29.png"/><Relationship Id="rId10" Type="http://schemas.openxmlformats.org/officeDocument/2006/relationships/image" Target="../media/image23.svg"/><Relationship Id="rId4" Type="http://schemas.openxmlformats.org/officeDocument/2006/relationships/image" Target="../media/image51.svg"/><Relationship Id="rId9" Type="http://schemas.openxmlformats.org/officeDocument/2006/relationships/image" Target="../media/image7.png"/><Relationship Id="rId14" Type="http://schemas.openxmlformats.org/officeDocument/2006/relationships/image" Target="../media/image19.sv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20" Type="http://schemas.openxmlformats.org/officeDocument/2006/relationships/image" Target="../media/image46.png"/><Relationship Id="rId1" Type="http://schemas.openxmlformats.org/officeDocument/2006/relationships/slideLayout" Target="../slideLayouts/slideLayout7.xml"/><Relationship Id="rId11" Type="http://schemas.openxmlformats.org/officeDocument/2006/relationships/image" Target="../media/image5.png"/><Relationship Id="rId10" Type="http://schemas.openxmlformats.org/officeDocument/2006/relationships/image" Target="../media/image23.svg"/><Relationship Id="rId19" Type="http://schemas.openxmlformats.org/officeDocument/2006/relationships/image" Target="../media/image51.svg"/></Relationships>
</file>

<file path=ppt/slides/_rels/slide28.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47.png"/><Relationship Id="rId21" Type="http://schemas.openxmlformats.org/officeDocument/2006/relationships/image" Target="../media/image132.svg"/><Relationship Id="rId12" Type="http://schemas.openxmlformats.org/officeDocument/2006/relationships/image" Target="../media/image85.svg"/><Relationship Id="rId17" Type="http://schemas.openxmlformats.org/officeDocument/2006/relationships/image" Target="../media/image51.svg"/><Relationship Id="rId2" Type="http://schemas.openxmlformats.org/officeDocument/2006/relationships/image" Target="../media/image2.png"/><Relationship Id="rId16" Type="http://schemas.openxmlformats.org/officeDocument/2006/relationships/image" Target="../media/image5.png"/><Relationship Id="rId1" Type="http://schemas.openxmlformats.org/officeDocument/2006/relationships/slideLayout" Target="../slideLayouts/slideLayout7.xml"/><Relationship Id="rId15" Type="http://schemas.openxmlformats.org/officeDocument/2006/relationships/image" Target="../media/image87.svg"/><Relationship Id="rId1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3.png"/><Relationship Id="rId18" Type="http://schemas.openxmlformats.org/officeDocument/2006/relationships/image" Target="../media/image16.png"/><Relationship Id="rId26" Type="http://schemas.openxmlformats.org/officeDocument/2006/relationships/image" Target="../media/image19.svg"/><Relationship Id="rId3" Type="http://schemas.openxmlformats.org/officeDocument/2006/relationships/image" Target="../media/image7.png"/><Relationship Id="rId21" Type="http://schemas.openxmlformats.org/officeDocument/2006/relationships/image" Target="../media/image18.png"/><Relationship Id="rId12" Type="http://schemas.openxmlformats.org/officeDocument/2006/relationships/image" Target="../media/image4.svg"/><Relationship Id="rId7" Type="http://schemas.openxmlformats.org/officeDocument/2006/relationships/image" Target="../media/image6.svg"/><Relationship Id="rId17" Type="http://schemas.openxmlformats.org/officeDocument/2006/relationships/image" Target="../media/image10.svg"/><Relationship Id="rId25"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3.svg"/><Relationship Id="rId29"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12.png"/><Relationship Id="rId24" Type="http://schemas.openxmlformats.org/officeDocument/2006/relationships/image" Target="../media/image17.svg"/><Relationship Id="rId5" Type="http://schemas.openxmlformats.org/officeDocument/2006/relationships/image" Target="../media/image8.png"/><Relationship Id="rId15" Type="http://schemas.openxmlformats.org/officeDocument/2006/relationships/image" Target="../media/image8.svg"/><Relationship Id="rId23" Type="http://schemas.openxmlformats.org/officeDocument/2006/relationships/image" Target="../media/image19.png"/><Relationship Id="rId28" Type="http://schemas.openxmlformats.org/officeDocument/2006/relationships/image" Target="../media/image21.svg"/><Relationship Id="rId10" Type="http://schemas.openxmlformats.org/officeDocument/2006/relationships/image" Target="../media/image2.svg"/><Relationship Id="rId19" Type="http://schemas.openxmlformats.org/officeDocument/2006/relationships/image" Target="../media/image17.png"/><Relationship Id="rId4" Type="http://schemas.openxmlformats.org/officeDocument/2006/relationships/image" Target="../media/image23.svg"/><Relationship Id="rId9" Type="http://schemas.openxmlformats.org/officeDocument/2006/relationships/image" Target="../media/image11.png"/><Relationship Id="rId14" Type="http://schemas.openxmlformats.org/officeDocument/2006/relationships/image" Target="../media/image14.png"/><Relationship Id="rId22" Type="http://schemas.openxmlformats.org/officeDocument/2006/relationships/image" Target="../media/image15.svg"/><Relationship Id="rId27"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1" Type="http://schemas.openxmlformats.org/officeDocument/2006/relationships/image" Target="../media/image2.sv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1"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7.xml"/><Relationship Id="rId23" Type="http://schemas.openxmlformats.org/officeDocument/2006/relationships/image" Target="../media/image26.png"/><Relationship Id="rId4" Type="http://schemas.openxmlformats.org/officeDocument/2006/relationships/image" Target="../media/image11.png"/><Relationship Id="rId22"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10.svg"/><Relationship Id="rId5" Type="http://schemas.openxmlformats.org/officeDocument/2006/relationships/image" Target="../media/image27.png"/><Relationship Id="rId4" Type="http://schemas.openxmlformats.org/officeDocument/2006/relationships/image" Target="../media/image23.sv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1" Type="http://schemas.openxmlformats.org/officeDocument/2006/relationships/image" Target="../media/image2.sv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51.svg"/><Relationship Id="rId10" Type="http://schemas.openxmlformats.org/officeDocument/2006/relationships/image" Target="../media/image35.svg"/><Relationship Id="rId4" Type="http://schemas.openxmlformats.org/officeDocument/2006/relationships/image" Target="../media/image5.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8.png"/><Relationship Id="rId12"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10.svg"/><Relationship Id="rId5" Type="http://schemas.openxmlformats.org/officeDocument/2006/relationships/image" Target="../media/image27.png"/><Relationship Id="rId4" Type="http://schemas.openxmlformats.org/officeDocument/2006/relationships/image" Target="../media/image23.sv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D67C"/>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88438" y="6620117"/>
            <a:ext cx="5308004" cy="4114800"/>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245357" y="-1245399"/>
            <a:ext cx="3706082" cy="3220737"/>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694846" y="2353963"/>
            <a:ext cx="4734874" cy="4114800"/>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444244" flipH="1" flipV="1">
            <a:off x="-2308435" y="-2633875"/>
            <a:ext cx="5860732" cy="5267750"/>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520887" y="1305699"/>
            <a:ext cx="14097000" cy="6804103"/>
          </a:xfrm>
          <a:prstGeom prst="rect">
            <a:avLst/>
          </a:prstGeom>
        </p:spPr>
      </p:pic>
      <p:pic>
        <p:nvPicPr>
          <p:cNvPr id="22" name="Picture 3"/>
          <p:cNvPicPr>
            <a:picLocks noChangeAspect="1"/>
          </p:cNvPicPr>
          <p:nvPr/>
        </p:nvPicPr>
        <p:blipFill>
          <a:blip r:embed="rId18"/>
          <a:srcRect/>
          <a:stretch>
            <a:fillRect/>
          </a:stretch>
        </p:blipFill>
        <p:spPr>
          <a:xfrm>
            <a:off x="11254919" y="2324336"/>
            <a:ext cx="4301511" cy="4726936"/>
          </a:xfrm>
          <a:prstGeom prst="rect">
            <a:avLst/>
          </a:prstGeom>
        </p:spPr>
      </p:pic>
      <p:sp>
        <p:nvSpPr>
          <p:cNvPr id="3" name="Rectangle 2"/>
          <p:cNvSpPr/>
          <p:nvPr/>
        </p:nvSpPr>
        <p:spPr>
          <a:xfrm>
            <a:off x="4021228" y="1891594"/>
            <a:ext cx="6172234" cy="5632311"/>
          </a:xfrm>
          <a:prstGeom prst="rect">
            <a:avLst/>
          </a:prstGeom>
        </p:spPr>
        <p:txBody>
          <a:bodyPr wrap="square">
            <a:spAutoFit/>
          </a:bodyPr>
          <a:lstStyle/>
          <a:p>
            <a:pPr algn="just">
              <a:lnSpc>
                <a:spcPct val="150000"/>
              </a:lnSpc>
            </a:pPr>
            <a:r>
              <a:rPr lang="en-US" sz="4800" dirty="0" err="1" smtClean="0">
                <a:solidFill>
                  <a:srgbClr val="000000"/>
                </a:solidFill>
                <a:latin typeface="Times New Roman" panose="02020603050405020304" pitchFamily="18" charset="0"/>
                <a:cs typeface="Times New Roman" panose="02020603050405020304" pitchFamily="18" charset="0"/>
              </a:rPr>
              <a:t>Mắt</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lồi</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mồm</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rộng</a:t>
            </a:r>
            <a:endParaRPr lang="en-US" sz="48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en-US" sz="4800" dirty="0" err="1" smtClean="0">
                <a:solidFill>
                  <a:srgbClr val="000000"/>
                </a:solidFill>
                <a:latin typeface="Times New Roman" panose="02020603050405020304" pitchFamily="18" charset="0"/>
                <a:cs typeface="Times New Roman" panose="02020603050405020304" pitchFamily="18" charset="0"/>
              </a:rPr>
              <a:t>Sấm</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động</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mưa</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rào</a:t>
            </a:r>
            <a:endParaRPr lang="en-US" sz="48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en-US" sz="4800" dirty="0" err="1" smtClean="0">
                <a:solidFill>
                  <a:srgbClr val="000000"/>
                </a:solidFill>
                <a:latin typeface="Times New Roman" panose="02020603050405020304" pitchFamily="18" charset="0"/>
                <a:cs typeface="Times New Roman" panose="02020603050405020304" pitchFamily="18" charset="0"/>
              </a:rPr>
              <a:t>Tắm</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mát</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rủ</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nhau</a:t>
            </a:r>
            <a:endParaRPr lang="en-US" sz="48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en-US" sz="4800" dirty="0" err="1" smtClean="0">
                <a:solidFill>
                  <a:srgbClr val="000000"/>
                </a:solidFill>
                <a:latin typeface="Times New Roman" panose="02020603050405020304" pitchFamily="18" charset="0"/>
                <a:cs typeface="Times New Roman" panose="02020603050405020304" pitchFamily="18" charset="0"/>
              </a:rPr>
              <a:t>Hát</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bài</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ộp</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ộp</a:t>
            </a:r>
            <a:r>
              <a:rPr lang="en-US" sz="4800" dirty="0" smtClean="0">
                <a:solidFill>
                  <a:srgbClr val="000000"/>
                </a:solidFill>
                <a:latin typeface="Times New Roman" panose="02020603050405020304" pitchFamily="18" charset="0"/>
                <a:cs typeface="Times New Roman" panose="02020603050405020304" pitchFamily="18" charset="0"/>
              </a:rPr>
              <a:t>…</a:t>
            </a:r>
          </a:p>
          <a:p>
            <a:pPr algn="r">
              <a:lnSpc>
                <a:spcPct val="150000"/>
              </a:lnSpc>
            </a:pP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Là</a:t>
            </a:r>
            <a:r>
              <a:rPr lang="en-US" sz="4800" dirty="0" smtClean="0">
                <a:solidFill>
                  <a:srgbClr val="FF0000"/>
                </a:solidFill>
                <a:latin typeface="Times New Roman" panose="02020603050405020304" pitchFamily="18" charset="0"/>
                <a:cs typeface="Times New Roman" panose="02020603050405020304" pitchFamily="18" charset="0"/>
              </a:rPr>
              <a:t> con </a:t>
            </a:r>
            <a:r>
              <a:rPr lang="en-US" sz="4800" dirty="0" err="1" smtClean="0">
                <a:solidFill>
                  <a:srgbClr val="FF0000"/>
                </a:solidFill>
                <a:latin typeface="Times New Roman" panose="02020603050405020304" pitchFamily="18" charset="0"/>
                <a:cs typeface="Times New Roman" panose="02020603050405020304" pitchFamily="18" charset="0"/>
              </a:rPr>
              <a:t>gì</a:t>
            </a:r>
            <a:r>
              <a:rPr lang="en-US" sz="4800" dirty="0" smtClean="0">
                <a:solidFill>
                  <a:srgbClr val="FF0000"/>
                </a:solidFill>
                <a:latin typeface="Times New Roman" panose="02020603050405020304" pitchFamily="18" charset="0"/>
                <a:cs typeface="Times New Roman" panose="02020603050405020304" pitchFamily="18" charset="0"/>
              </a:rPr>
              <a:t>?</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256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80">
                                          <p:stCondLst>
                                            <p:cond delay="0"/>
                                          </p:stCondLst>
                                        </p:cTn>
                                        <p:tgtEl>
                                          <p:spTgt spid="22"/>
                                        </p:tgtEl>
                                      </p:cBhvr>
                                    </p:animEffect>
                                    <p:anim calcmode="lin" valueType="num">
                                      <p:cBhvr>
                                        <p:cTn id="1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8" dur="26">
                                          <p:stCondLst>
                                            <p:cond delay="650"/>
                                          </p:stCondLst>
                                        </p:cTn>
                                        <p:tgtEl>
                                          <p:spTgt spid="22"/>
                                        </p:tgtEl>
                                      </p:cBhvr>
                                      <p:to x="100000" y="60000"/>
                                    </p:animScale>
                                    <p:animScale>
                                      <p:cBhvr>
                                        <p:cTn id="19" dur="166" decel="50000">
                                          <p:stCondLst>
                                            <p:cond delay="676"/>
                                          </p:stCondLst>
                                        </p:cTn>
                                        <p:tgtEl>
                                          <p:spTgt spid="22"/>
                                        </p:tgtEl>
                                      </p:cBhvr>
                                      <p:to x="100000" y="100000"/>
                                    </p:animScale>
                                    <p:animScale>
                                      <p:cBhvr>
                                        <p:cTn id="20" dur="26">
                                          <p:stCondLst>
                                            <p:cond delay="1312"/>
                                          </p:stCondLst>
                                        </p:cTn>
                                        <p:tgtEl>
                                          <p:spTgt spid="22"/>
                                        </p:tgtEl>
                                      </p:cBhvr>
                                      <p:to x="100000" y="80000"/>
                                    </p:animScale>
                                    <p:animScale>
                                      <p:cBhvr>
                                        <p:cTn id="21" dur="166" decel="50000">
                                          <p:stCondLst>
                                            <p:cond delay="1338"/>
                                          </p:stCondLst>
                                        </p:cTn>
                                        <p:tgtEl>
                                          <p:spTgt spid="22"/>
                                        </p:tgtEl>
                                      </p:cBhvr>
                                      <p:to x="100000" y="100000"/>
                                    </p:animScale>
                                    <p:animScale>
                                      <p:cBhvr>
                                        <p:cTn id="22" dur="26">
                                          <p:stCondLst>
                                            <p:cond delay="1642"/>
                                          </p:stCondLst>
                                        </p:cTn>
                                        <p:tgtEl>
                                          <p:spTgt spid="22"/>
                                        </p:tgtEl>
                                      </p:cBhvr>
                                      <p:to x="100000" y="90000"/>
                                    </p:animScale>
                                    <p:animScale>
                                      <p:cBhvr>
                                        <p:cTn id="23" dur="166" decel="50000">
                                          <p:stCondLst>
                                            <p:cond delay="1668"/>
                                          </p:stCondLst>
                                        </p:cTn>
                                        <p:tgtEl>
                                          <p:spTgt spid="22"/>
                                        </p:tgtEl>
                                      </p:cBhvr>
                                      <p:to x="100000" y="100000"/>
                                    </p:animScale>
                                    <p:animScale>
                                      <p:cBhvr>
                                        <p:cTn id="24" dur="26">
                                          <p:stCondLst>
                                            <p:cond delay="1808"/>
                                          </p:stCondLst>
                                        </p:cTn>
                                        <p:tgtEl>
                                          <p:spTgt spid="22"/>
                                        </p:tgtEl>
                                      </p:cBhvr>
                                      <p:to x="100000" y="95000"/>
                                    </p:animScale>
                                    <p:animScale>
                                      <p:cBhvr>
                                        <p:cTn id="25"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1D67C"/>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88438" y="6620117"/>
            <a:ext cx="5308004" cy="4114800"/>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245357" y="-1245399"/>
            <a:ext cx="3706082" cy="3220737"/>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694846" y="2353963"/>
            <a:ext cx="4734874" cy="4114800"/>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444244" flipH="1" flipV="1">
            <a:off x="-2308435" y="-2633875"/>
            <a:ext cx="5860732" cy="5267750"/>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520887" y="1305699"/>
            <a:ext cx="14097000" cy="6804103"/>
          </a:xfrm>
          <a:prstGeom prst="rect">
            <a:avLst/>
          </a:prstGeom>
        </p:spPr>
      </p:pic>
      <p:pic>
        <p:nvPicPr>
          <p:cNvPr id="22" name="Picture 3"/>
          <p:cNvPicPr>
            <a:picLocks noChangeAspect="1"/>
          </p:cNvPicPr>
          <p:nvPr/>
        </p:nvPicPr>
        <p:blipFill>
          <a:blip r:embed="rId18"/>
          <a:srcRect/>
          <a:stretch>
            <a:fillRect/>
          </a:stretch>
        </p:blipFill>
        <p:spPr>
          <a:xfrm>
            <a:off x="14554200" y="6602799"/>
            <a:ext cx="3064968" cy="3368097"/>
          </a:xfrm>
          <a:prstGeom prst="rect">
            <a:avLst/>
          </a:prstGeom>
        </p:spPr>
      </p:pic>
      <p:pic>
        <p:nvPicPr>
          <p:cNvPr id="2" name="Picture 1"/>
          <p:cNvPicPr>
            <a:picLocks noChangeAspect="1"/>
          </p:cNvPicPr>
          <p:nvPr/>
        </p:nvPicPr>
        <p:blipFill>
          <a:blip r:embed="rId19"/>
          <a:stretch>
            <a:fillRect/>
          </a:stretch>
        </p:blipFill>
        <p:spPr>
          <a:xfrm>
            <a:off x="7010400" y="1305699"/>
            <a:ext cx="4499238" cy="2566638"/>
          </a:xfrm>
          <a:prstGeom prst="rect">
            <a:avLst/>
          </a:prstGeom>
        </p:spPr>
      </p:pic>
      <p:sp>
        <p:nvSpPr>
          <p:cNvPr id="3" name="Rectangle 2"/>
          <p:cNvSpPr/>
          <p:nvPr/>
        </p:nvSpPr>
        <p:spPr>
          <a:xfrm>
            <a:off x="3122443" y="2954687"/>
            <a:ext cx="12770444" cy="4154984"/>
          </a:xfrm>
          <a:prstGeom prst="rect">
            <a:avLst/>
          </a:prstGeom>
        </p:spPr>
        <p:txBody>
          <a:bodyPr wrap="square">
            <a:spAutoFit/>
          </a:bodyPr>
          <a:lstStyle/>
          <a:p>
            <a:pPr algn="just"/>
            <a:r>
              <a:rPr lang="en-US" sz="4400" dirty="0" smtClean="0">
                <a:solidFill>
                  <a:srgbClr val="000000"/>
                </a:solidFill>
                <a:latin typeface="+mj-lt"/>
              </a:rPr>
              <a:t>        </a:t>
            </a:r>
            <a:r>
              <a:rPr lang="vi-VN" sz="4400" dirty="0" smtClean="0">
                <a:solidFill>
                  <a:srgbClr val="000000"/>
                </a:solidFill>
                <a:latin typeface="+mj-lt"/>
              </a:rPr>
              <a:t>Bài </a:t>
            </a:r>
            <a:r>
              <a:rPr lang="vi-VN" sz="4400" dirty="0">
                <a:solidFill>
                  <a:srgbClr val="000000"/>
                </a:solidFill>
                <a:latin typeface="+mj-lt"/>
              </a:rPr>
              <a:t>văn kể về một con ếch cảm thấy cuộc sống của mình bên trong cái giếng nhỏ là sung sướng, tự do nhất đời, mời con rùa biển đông vào giếng chơi cho biết. Con rùa không thể chui vừa cái giếng nhỏ, bèn nói cho ếch nghe về sự rộng lớn của biển đông. Con ếch nghe về biển bèn mới thu mình lại, hoảng hốt, bối rối.</a:t>
            </a:r>
            <a:endParaRPr lang="en-US" sz="4400" dirty="0">
              <a:latin typeface="+mj-lt"/>
            </a:endParaRPr>
          </a:p>
        </p:txBody>
      </p:sp>
    </p:spTree>
    <p:extLst>
      <p:ext uri="{BB962C8B-B14F-4D97-AF65-F5344CB8AC3E}">
        <p14:creationId xmlns:p14="http://schemas.microsoft.com/office/powerpoint/2010/main" val="8087255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E48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000800" y="9258300"/>
            <a:ext cx="20289600" cy="971364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801897" y="9040252"/>
            <a:ext cx="914805" cy="574040"/>
          </a:xfrm>
          <a:prstGeom prst="rect">
            <a:avLst/>
          </a:prstGeom>
        </p:spPr>
      </p:pic>
      <p:grpSp>
        <p:nvGrpSpPr>
          <p:cNvPr id="24" name="Group 23"/>
          <p:cNvGrpSpPr/>
          <p:nvPr/>
        </p:nvGrpSpPr>
        <p:grpSpPr>
          <a:xfrm>
            <a:off x="-1000800" y="1028700"/>
            <a:ext cx="20289600" cy="17943246"/>
            <a:chOff x="-1000800" y="1028700"/>
            <a:chExt cx="20289600" cy="17943246"/>
          </a:xfrm>
        </p:grpSpPr>
        <p:pic>
          <p:nvPicPr>
            <p:cNvPr id="25"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707821" y="3403912"/>
              <a:ext cx="14872356" cy="5539953"/>
            </a:xfrm>
            <a:prstGeom prst="rect">
              <a:avLst/>
            </a:prstGeom>
          </p:spPr>
        </p:pic>
        <p:pic>
          <p:nvPicPr>
            <p:cNvPr id="26" name="Picture 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7082">
              <a:off x="4274379" y="7387965"/>
              <a:ext cx="9739242" cy="1460886"/>
            </a:xfrm>
            <a:prstGeom prst="rect">
              <a:avLst/>
            </a:prstGeom>
          </p:spPr>
        </p:pic>
        <p:pic>
          <p:nvPicPr>
            <p:cNvPr id="27" name="Picture 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51893" y="1370206"/>
              <a:ext cx="3888358" cy="3040210"/>
            </a:xfrm>
            <a:prstGeom prst="rect">
              <a:avLst/>
            </a:prstGeom>
          </p:spPr>
        </p:pic>
        <p:pic>
          <p:nvPicPr>
            <p:cNvPr id="28"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051893" y="3577304"/>
              <a:ext cx="1070648" cy="960907"/>
            </a:xfrm>
            <a:prstGeom prst="rect">
              <a:avLst/>
            </a:prstGeom>
          </p:spPr>
        </p:pic>
        <p:pic>
          <p:nvPicPr>
            <p:cNvPr id="29" name="Picture 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581756" y="1876324"/>
              <a:ext cx="1953216" cy="1765219"/>
            </a:xfrm>
            <a:prstGeom prst="rect">
              <a:avLst/>
            </a:prstGeom>
          </p:spPr>
        </p:pic>
        <p:pic>
          <p:nvPicPr>
            <p:cNvPr id="30" name="Picture 7"/>
            <p:cNvPicPr>
              <a:picLocks noChangeAspect="1"/>
            </p:cNvPicPr>
            <p:nvPr/>
          </p:nvPicPr>
          <p:blipFill>
            <a:blip r:embed="rId18"/>
            <a:srcRect/>
            <a:stretch>
              <a:fillRect/>
            </a:stretch>
          </p:blipFill>
          <p:spPr>
            <a:xfrm>
              <a:off x="9239250" y="3133679"/>
              <a:ext cx="3211917" cy="1276737"/>
            </a:xfrm>
            <a:prstGeom prst="rect">
              <a:avLst/>
            </a:prstGeom>
          </p:spPr>
        </p:pic>
        <p:pic>
          <p:nvPicPr>
            <p:cNvPr id="31" name="Picture 8"/>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flipH="1">
              <a:off x="12926277" y="2758933"/>
              <a:ext cx="1819170" cy="1505364"/>
            </a:xfrm>
            <a:prstGeom prst="rect">
              <a:avLst/>
            </a:prstGeom>
          </p:spPr>
        </p:pic>
        <p:pic>
          <p:nvPicPr>
            <p:cNvPr id="32" name="Picture 9"/>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flipH="1">
              <a:off x="3560146" y="2954550"/>
              <a:ext cx="1384368" cy="1373986"/>
            </a:xfrm>
            <a:prstGeom prst="rect">
              <a:avLst/>
            </a:prstGeom>
          </p:spPr>
        </p:pic>
        <p:pic>
          <p:nvPicPr>
            <p:cNvPr id="33" name="Picture 10"/>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933593" y="1028700"/>
              <a:ext cx="1548457" cy="971657"/>
            </a:xfrm>
            <a:prstGeom prst="rect">
              <a:avLst/>
            </a:prstGeom>
          </p:spPr>
        </p:pic>
        <p:pic>
          <p:nvPicPr>
            <p:cNvPr id="34" name="Picture 11"/>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5482662" y="1657383"/>
              <a:ext cx="1097516" cy="685947"/>
            </a:xfrm>
            <a:prstGeom prst="rect">
              <a:avLst/>
            </a:prstGeom>
          </p:spPr>
        </p:pic>
        <p:pic>
          <p:nvPicPr>
            <p:cNvPr id="35" name="Picture 15"/>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flipV="1">
              <a:off x="-1000800" y="9258300"/>
              <a:ext cx="20289600" cy="9713646"/>
            </a:xfrm>
            <a:prstGeom prst="rect">
              <a:avLst/>
            </a:prstGeom>
          </p:spPr>
        </p:pic>
      </p:grpSp>
      <p:pic>
        <p:nvPicPr>
          <p:cNvPr id="3" name="Picture 2"/>
          <p:cNvPicPr>
            <a:picLocks noChangeAspect="1"/>
          </p:cNvPicPr>
          <p:nvPr/>
        </p:nvPicPr>
        <p:blipFill>
          <a:blip r:embed="rId29"/>
          <a:stretch>
            <a:fillRect/>
          </a:stretch>
        </p:blipFill>
        <p:spPr>
          <a:xfrm>
            <a:off x="2670240" y="3893219"/>
            <a:ext cx="13138019" cy="4438273"/>
          </a:xfrm>
          <a:prstGeom prst="rect">
            <a:avLst/>
          </a:prstGeom>
        </p:spPr>
      </p:pic>
    </p:spTree>
    <p:extLst>
      <p:ext uri="{BB962C8B-B14F-4D97-AF65-F5344CB8AC3E}">
        <p14:creationId xmlns:p14="http://schemas.microsoft.com/office/powerpoint/2010/main" val="39883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000800" y="9258300"/>
            <a:ext cx="20289600" cy="971364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801897" y="9040252"/>
            <a:ext cx="914805" cy="574040"/>
          </a:xfrm>
          <a:prstGeom prst="rect">
            <a:avLst/>
          </a:prstGeom>
        </p:spPr>
      </p:pic>
      <p:pic>
        <p:nvPicPr>
          <p:cNvPr id="5" name="Picture 4"/>
          <p:cNvPicPr>
            <a:picLocks noChangeAspect="1"/>
          </p:cNvPicPr>
          <p:nvPr/>
        </p:nvPicPr>
        <p:blipFill>
          <a:blip r:embed="rId9"/>
          <a:stretch>
            <a:fillRect/>
          </a:stretch>
        </p:blipFill>
        <p:spPr>
          <a:xfrm>
            <a:off x="-457200" y="33020"/>
            <a:ext cx="8333532" cy="2566638"/>
          </a:xfrm>
          <a:prstGeom prst="rect">
            <a:avLst/>
          </a:prstGeom>
        </p:spPr>
      </p:pic>
      <p:pic>
        <p:nvPicPr>
          <p:cNvPr id="6" name="Picture 5"/>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1750" y1="28500" x2="43000" y2="32083"/>
                        <a14:foregroundMark x1="60083" y1="27417" x2="57750" y2="32917"/>
                      </a14:backgroundRemoval>
                    </a14:imgEffect>
                  </a14:imgLayer>
                </a14:imgProps>
              </a:ext>
            </a:extLst>
          </a:blip>
          <a:stretch>
            <a:fillRect/>
          </a:stretch>
        </p:blipFill>
        <p:spPr>
          <a:xfrm>
            <a:off x="1156967" y="741680"/>
            <a:ext cx="7048501" cy="7048501"/>
          </a:xfrm>
          <a:prstGeom prst="rect">
            <a:avLst/>
          </a:prstGeom>
        </p:spPr>
      </p:pic>
      <p:pic>
        <p:nvPicPr>
          <p:cNvPr id="10" name="Picture 9"/>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49083" y1="39833" x2="63000" y2="40000"/>
                        <a14:foregroundMark x1="66167" y1="69500" x2="67083" y2="74000"/>
                        <a14:foregroundMark x1="42000" y1="54583" x2="45417" y2="58167"/>
                        <a14:foregroundMark x1="27583" y1="65250" x2="36833" y2="67917"/>
                        <a14:foregroundMark x1="13917" y1="34500" x2="26167" y2="30250"/>
                      </a14:backgroundRemoval>
                    </a14:imgEffect>
                  </a14:imgLayer>
                </a14:imgProps>
              </a:ext>
            </a:extLst>
          </a:blip>
          <a:stretch>
            <a:fillRect/>
          </a:stretch>
        </p:blipFill>
        <p:spPr>
          <a:xfrm>
            <a:off x="9028432" y="440223"/>
            <a:ext cx="7865970" cy="7865970"/>
          </a:xfrm>
          <a:prstGeom prst="rect">
            <a:avLst/>
          </a:prstGeom>
        </p:spPr>
      </p:pic>
      <p:sp>
        <p:nvSpPr>
          <p:cNvPr id="12" name="Google Shape;205;p11"/>
          <p:cNvSpPr txBox="1"/>
          <p:nvPr/>
        </p:nvSpPr>
        <p:spPr>
          <a:xfrm>
            <a:off x="2259453" y="7325125"/>
            <a:ext cx="14130962" cy="1800432"/>
          </a:xfrm>
          <a:prstGeom prst="rect">
            <a:avLst/>
          </a:prstGeom>
          <a:noFill/>
          <a:ln>
            <a:noFill/>
          </a:ln>
        </p:spPr>
        <p:txBody>
          <a:bodyPr spcFirstLastPara="1" wrap="square" lIns="137138" tIns="68550" rIns="137138" bIns="68550" anchor="t" anchorCtr="0">
            <a:spAutoFit/>
          </a:bodyPr>
          <a:lstStyle/>
          <a:p>
            <a:pPr algn="ctr">
              <a:buClr>
                <a:srgbClr val="000000"/>
              </a:buClr>
              <a:buSzPts val="3200"/>
              <a:buFont typeface="Arial"/>
              <a:buNone/>
            </a:pPr>
            <a:r>
              <a:rPr lang="en-US" sz="5400" b="1" kern="0" dirty="0" err="1" smtClean="0">
                <a:solidFill>
                  <a:srgbClr val="FF0000"/>
                </a:solidFill>
                <a:latin typeface="Times New Roman" panose="02020603050405020304" pitchFamily="18" charset="0"/>
                <a:ea typeface="Calibri"/>
                <a:cs typeface="Times New Roman" panose="02020603050405020304" pitchFamily="18" charset="0"/>
                <a:sym typeface="Calibri"/>
              </a:rPr>
              <a:t>Nhân</a:t>
            </a:r>
            <a:r>
              <a:rPr lang="en-US" sz="5400" b="1"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b="1" kern="0" dirty="0" err="1" smtClean="0">
                <a:solidFill>
                  <a:srgbClr val="FF0000"/>
                </a:solidFill>
                <a:latin typeface="Times New Roman" panose="02020603050405020304" pitchFamily="18" charset="0"/>
                <a:ea typeface="Calibri"/>
                <a:cs typeface="Times New Roman" panose="02020603050405020304" pitchFamily="18" charset="0"/>
                <a:sym typeface="Calibri"/>
              </a:rPr>
              <a:t>vật</a:t>
            </a:r>
            <a:r>
              <a:rPr lang="en-US" sz="5400" b="1"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b="1" kern="0" dirty="0" err="1" smtClean="0">
                <a:solidFill>
                  <a:srgbClr val="FF0000"/>
                </a:solidFill>
                <a:latin typeface="Times New Roman" panose="02020603050405020304" pitchFamily="18" charset="0"/>
                <a:ea typeface="Calibri"/>
                <a:cs typeface="Times New Roman" panose="02020603050405020304" pitchFamily="18" charset="0"/>
                <a:sym typeface="Calibri"/>
              </a:rPr>
              <a:t>chính</a:t>
            </a:r>
            <a:r>
              <a:rPr lang="en-US" sz="5400" b="1"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b="1" kern="0" dirty="0" err="1" smtClean="0">
                <a:solidFill>
                  <a:srgbClr val="FF0000"/>
                </a:solidFill>
                <a:latin typeface="Times New Roman" panose="02020603050405020304" pitchFamily="18" charset="0"/>
                <a:ea typeface="Calibri"/>
                <a:cs typeface="Times New Roman" panose="02020603050405020304" pitchFamily="18" charset="0"/>
                <a:sym typeface="Calibri"/>
              </a:rPr>
              <a:t>ếch</a:t>
            </a:r>
            <a:r>
              <a:rPr lang="en-US" sz="5400" b="1"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b="1" kern="0" dirty="0" err="1" smtClean="0">
                <a:solidFill>
                  <a:srgbClr val="FF0000"/>
                </a:solidFill>
                <a:latin typeface="Times New Roman" panose="02020603050405020304" pitchFamily="18" charset="0"/>
                <a:ea typeface="Calibri"/>
                <a:cs typeface="Times New Roman" panose="02020603050405020304" pitchFamily="18" charset="0"/>
                <a:sym typeface="Calibri"/>
              </a:rPr>
              <a:t>rùa</a:t>
            </a:r>
            <a:r>
              <a:rPr lang="en-US" sz="5400" b="1"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p>
          <a:p>
            <a:pPr algn="ctr">
              <a:buClr>
                <a:srgbClr val="000000"/>
              </a:buClr>
              <a:buSzPts val="3200"/>
              <a:buFont typeface="Arial"/>
              <a:buNone/>
            </a:pPr>
            <a:r>
              <a:rPr lang="en-US" sz="5400" b="1" kern="0" dirty="0" smtClean="0">
                <a:solidFill>
                  <a:srgbClr val="FF0000"/>
                </a:solidFill>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5400" b="1" kern="0" dirty="0" smtClean="0">
                <a:solidFill>
                  <a:srgbClr val="FF0000"/>
                </a:solidFill>
                <a:latin typeface="Times New Roman" panose="02020603050405020304" pitchFamily="18" charset="0"/>
                <a:ea typeface="Calibri"/>
                <a:cs typeface="Times New Roman" panose="02020603050405020304" pitchFamily="18" charset="0"/>
                <a:sym typeface="Calibri"/>
              </a:rPr>
              <a:t>con </a:t>
            </a:r>
            <a:r>
              <a:rPr lang="en-US" sz="5400" b="1" kern="0" dirty="0" err="1">
                <a:solidFill>
                  <a:srgbClr val="FF0000"/>
                </a:solidFill>
                <a:latin typeface="Times New Roman" panose="02020603050405020304" pitchFamily="18" charset="0"/>
                <a:ea typeface="Calibri"/>
                <a:cs typeface="Times New Roman" panose="02020603050405020304" pitchFamily="18" charset="0"/>
                <a:sym typeface="Calibri"/>
              </a:rPr>
              <a:t>vật</a:t>
            </a:r>
            <a:r>
              <a:rPr lang="en-US" sz="5400" b="1"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b="1" kern="0" dirty="0" err="1">
                <a:solidFill>
                  <a:srgbClr val="FF0000"/>
                </a:solidFill>
                <a:latin typeface="Times New Roman" panose="02020603050405020304" pitchFamily="18" charset="0"/>
                <a:ea typeface="Calibri"/>
                <a:cs typeface="Times New Roman" panose="02020603050405020304" pitchFamily="18" charset="0"/>
                <a:sym typeface="Calibri"/>
              </a:rPr>
              <a:t>được</a:t>
            </a:r>
            <a:r>
              <a:rPr lang="en-US" sz="5400" b="1"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b="1" kern="0" dirty="0" err="1">
                <a:solidFill>
                  <a:srgbClr val="FF0000"/>
                </a:solidFill>
                <a:latin typeface="Times New Roman" panose="02020603050405020304" pitchFamily="18" charset="0"/>
                <a:ea typeface="Calibri"/>
                <a:cs typeface="Times New Roman" panose="02020603050405020304" pitchFamily="18" charset="0"/>
                <a:sym typeface="Calibri"/>
              </a:rPr>
              <a:t>nhân</a:t>
            </a:r>
            <a:r>
              <a:rPr lang="en-US" sz="5400" b="1"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b="1" kern="0" dirty="0" err="1">
                <a:solidFill>
                  <a:srgbClr val="FF0000"/>
                </a:solidFill>
                <a:latin typeface="Times New Roman" panose="02020603050405020304" pitchFamily="18" charset="0"/>
                <a:ea typeface="Calibri"/>
                <a:cs typeface="Times New Roman" panose="02020603050405020304" pitchFamily="18" charset="0"/>
                <a:sym typeface="Calibri"/>
              </a:rPr>
              <a:t>hóa</a:t>
            </a:r>
            <a:endParaRPr sz="5400" b="1" kern="0" dirty="0">
              <a:solidFill>
                <a:srgbClr val="FF0000"/>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8611863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3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000800" y="9258300"/>
            <a:ext cx="20289600" cy="971364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801897" y="9040252"/>
            <a:ext cx="914805" cy="574040"/>
          </a:xfrm>
          <a:prstGeom prst="rect">
            <a:avLst/>
          </a:prstGeom>
        </p:spPr>
      </p:pic>
      <p:pic>
        <p:nvPicPr>
          <p:cNvPr id="5" name="Picture 4"/>
          <p:cNvPicPr>
            <a:picLocks noChangeAspect="1"/>
          </p:cNvPicPr>
          <p:nvPr/>
        </p:nvPicPr>
        <p:blipFill>
          <a:blip r:embed="rId9"/>
          <a:stretch>
            <a:fillRect/>
          </a:stretch>
        </p:blipFill>
        <p:spPr>
          <a:xfrm>
            <a:off x="-457200" y="33020"/>
            <a:ext cx="8333532" cy="2566638"/>
          </a:xfrm>
          <a:prstGeom prst="rect">
            <a:avLst/>
          </a:prstGeom>
        </p:spPr>
      </p:pic>
      <p:pic>
        <p:nvPicPr>
          <p:cNvPr id="6" name="Picture 5"/>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1750" y1="28500" x2="43000" y2="32083"/>
                        <a14:foregroundMark x1="60083" y1="27417" x2="57750" y2="32917"/>
                      </a14:backgroundRemoval>
                    </a14:imgEffect>
                  </a14:imgLayer>
                </a14:imgProps>
              </a:ext>
            </a:extLst>
          </a:blip>
          <a:stretch>
            <a:fillRect/>
          </a:stretch>
        </p:blipFill>
        <p:spPr>
          <a:xfrm>
            <a:off x="12115800" y="-622287"/>
            <a:ext cx="5284588" cy="5284588"/>
          </a:xfrm>
          <a:prstGeom prst="rect">
            <a:avLst/>
          </a:prstGeom>
        </p:spPr>
      </p:pic>
      <p:sp>
        <p:nvSpPr>
          <p:cNvPr id="13" name="Google Shape;211;p12"/>
          <p:cNvSpPr txBox="1">
            <a:spLocks/>
          </p:cNvSpPr>
          <p:nvPr/>
        </p:nvSpPr>
        <p:spPr>
          <a:xfrm>
            <a:off x="561137" y="3015687"/>
            <a:ext cx="17297400" cy="7429499"/>
          </a:xfrm>
          <a:prstGeom prst="rect">
            <a:avLst/>
          </a:prstGeom>
          <a:noFill/>
          <a:ln>
            <a:noFill/>
          </a:ln>
        </p:spPr>
        <p:txBody>
          <a:bodyPr spcFirstLastPara="1" wrap="square" lIns="137138" tIns="68550" rIns="137138" bIns="6855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0"/>
              </a:spcBef>
              <a:buSzPts val="2800"/>
              <a:buFont typeface="Calibri"/>
              <a:buChar char="-"/>
            </a:pPr>
            <a:r>
              <a:rPr lang="vi-VN" sz="4000" b="1" dirty="0" smtClean="0">
                <a:latin typeface="Times New Roman" panose="02020603050405020304" pitchFamily="18" charset="0"/>
                <a:cs typeface="Times New Roman" panose="02020603050405020304" pitchFamily="18" charset="0"/>
              </a:rPr>
              <a:t>Không gian sống</a:t>
            </a:r>
            <a:r>
              <a:rPr lang="vi-VN" sz="4000" dirty="0" smtClean="0">
                <a:latin typeface="Times New Roman" panose="02020603050405020304" pitchFamily="18" charset="0"/>
                <a:cs typeface="Times New Roman" panose="02020603050405020304" pitchFamily="18" charset="0"/>
              </a:rPr>
              <a:t>: cái giếng sụp</a:t>
            </a:r>
            <a:r>
              <a:rPr lang="en-US" sz="4000" dirty="0" smtClean="0">
                <a:latin typeface="Times New Roman" panose="02020603050405020304" pitchFamily="18" charset="0"/>
                <a:cs typeface="Times New Roman" panose="02020603050405020304" pitchFamily="18" charset="0"/>
              </a:rPr>
              <a:t> </a:t>
            </a:r>
            <a:r>
              <a:rPr lang="en-US" sz="40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4000" dirty="0" smtClean="0">
                <a:solidFill>
                  <a:srgbClr val="FF0000"/>
                </a:solidFill>
                <a:latin typeface="Times New Roman" panose="02020603050405020304" pitchFamily="18" charset="0"/>
                <a:cs typeface="Times New Roman" panose="02020603050405020304" pitchFamily="18" charset="0"/>
              </a:rPr>
              <a:t>Chật hẹp</a:t>
            </a:r>
          </a:p>
          <a:p>
            <a:pPr algn="just">
              <a:lnSpc>
                <a:spcPct val="150000"/>
              </a:lnSpc>
              <a:buSzPts val="2800"/>
              <a:buFont typeface="Calibri"/>
              <a:buChar char="-"/>
            </a:pPr>
            <a:r>
              <a:rPr lang="vi-VN" sz="4000" b="1" dirty="0" smtClean="0">
                <a:latin typeface="Times New Roman" panose="02020603050405020304" pitchFamily="18" charset="0"/>
                <a:cs typeface="Times New Roman" panose="02020603050405020304" pitchFamily="18" charset="0"/>
              </a:rPr>
              <a:t>Không gian vận động</a:t>
            </a:r>
            <a:r>
              <a:rPr lang="vi-VN" sz="4000" dirty="0" smtClean="0">
                <a:latin typeface="Times New Roman" panose="02020603050405020304" pitchFamily="18" charset="0"/>
                <a:cs typeface="Times New Roman" panose="02020603050405020304" pitchFamily="18" charset="0"/>
              </a:rPr>
              <a:t>: Chỉ từ miệng giếng vào trong giếng</a:t>
            </a:r>
            <a:r>
              <a:rPr lang="en-US" sz="4000" dirty="0" smtClean="0">
                <a:latin typeface="Times New Roman" panose="02020603050405020304" pitchFamily="18" charset="0"/>
                <a:cs typeface="Times New Roman" panose="02020603050405020304" pitchFamily="18" charset="0"/>
              </a:rPr>
              <a:t> </a:t>
            </a:r>
            <a:r>
              <a:rPr lang="en-US" sz="40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4000" dirty="0" smtClean="0">
                <a:solidFill>
                  <a:srgbClr val="FF0000"/>
                </a:solidFill>
                <a:latin typeface="Times New Roman" panose="02020603050405020304" pitchFamily="18" charset="0"/>
                <a:cs typeface="Times New Roman" panose="02020603050405020304" pitchFamily="18" charset="0"/>
              </a:rPr>
              <a:t>Chật hẹp</a:t>
            </a:r>
          </a:p>
          <a:p>
            <a:pPr algn="just">
              <a:lnSpc>
                <a:spcPct val="150000"/>
              </a:lnSpc>
              <a:buSzPts val="2800"/>
              <a:buFont typeface="Calibri"/>
              <a:buChar char="-"/>
            </a:pPr>
            <a:r>
              <a:rPr lang="vi-VN" sz="4000" b="1" dirty="0" smtClean="0">
                <a:latin typeface="Times New Roman" panose="02020603050405020304" pitchFamily="18" charset="0"/>
                <a:cs typeface="Times New Roman" panose="02020603050405020304" pitchFamily="18" charset="0"/>
              </a:rPr>
              <a:t>Đối tượng tiếp xúc</a:t>
            </a:r>
            <a:r>
              <a:rPr lang="vi-VN" sz="40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a:t>
            </a:r>
            <a:r>
              <a:rPr lang="en-US" sz="4000" dirty="0" err="1" smtClean="0">
                <a:latin typeface="Times New Roman" panose="02020603050405020304" pitchFamily="18" charset="0"/>
                <a:cs typeface="Times New Roman" panose="02020603050405020304" pitchFamily="18" charset="0"/>
              </a:rPr>
              <a:t>lăng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quăng</a:t>
            </a:r>
            <a:r>
              <a:rPr lang="en-US" sz="4000" dirty="0" smtClean="0">
                <a:latin typeface="Times New Roman" panose="02020603050405020304" pitchFamily="18" charset="0"/>
                <a:cs typeface="Times New Roman" panose="02020603050405020304" pitchFamily="18" charset="0"/>
              </a:rPr>
              <a:t>, con </a:t>
            </a:r>
            <a:r>
              <a:rPr lang="en-US" sz="4000" dirty="0" err="1" smtClean="0">
                <a:latin typeface="Times New Roman" panose="02020603050405020304" pitchFamily="18" charset="0"/>
                <a:cs typeface="Times New Roman" panose="02020603050405020304" pitchFamily="18" charset="0"/>
              </a:rPr>
              <a:t>cua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nòng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nọc</a:t>
            </a:r>
            <a:r>
              <a:rPr lang="en-US" sz="4000" dirty="0" smtClean="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en-US" sz="40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4000" dirty="0">
                <a:solidFill>
                  <a:srgbClr val="FF0000"/>
                </a:solidFill>
                <a:latin typeface="Times New Roman" panose="02020603050405020304" pitchFamily="18" charset="0"/>
                <a:cs typeface="Times New Roman" panose="02020603050405020304" pitchFamily="18" charset="0"/>
              </a:rPr>
              <a:t>những con vật nhỏ bé</a:t>
            </a:r>
            <a:r>
              <a:rPr lang="en-US" sz="4000" dirty="0">
                <a:solidFill>
                  <a:srgbClr val="FF0000"/>
                </a:solidFill>
                <a:latin typeface="Times New Roman" panose="02020603050405020304" pitchFamily="18" charset="0"/>
                <a:cs typeface="Times New Roman" panose="02020603050405020304" pitchFamily="18" charset="0"/>
              </a:rPr>
              <a:t> </a:t>
            </a:r>
            <a:endParaRPr lang="vi-VN" sz="4000" dirty="0" smtClean="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buSzPts val="2800"/>
              <a:buNone/>
            </a:pP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t>
            </a:r>
            <a:r>
              <a:rPr lang="en-US" sz="4000" dirty="0" err="1" smtClean="0">
                <a:latin typeface="Times New Roman" panose="02020603050405020304" pitchFamily="18" charset="0"/>
                <a:cs typeface="Times New Roman" panose="02020603050405020304" pitchFamily="18" charset="0"/>
              </a:rPr>
              <a:t>ống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trong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gian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chật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hẹp</a:t>
            </a: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Tự cảm thấy “sung sướng” với cái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gian</a:t>
            </a: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bé nhỏ của mình đang sống.</a:t>
            </a:r>
            <a:endParaRPr lang="en-US" sz="4000" dirty="0" smtClean="0">
              <a:latin typeface="Times New Roman" panose="02020603050405020304" pitchFamily="18" charset="0"/>
              <a:cs typeface="Times New Roman" panose="02020603050405020304" pitchFamily="18" charset="0"/>
            </a:endParaRPr>
          </a:p>
          <a:p>
            <a:pPr marL="0" indent="0" algn="just">
              <a:lnSpc>
                <a:spcPct val="150000"/>
              </a:lnSpc>
              <a:buSzPts val="2800"/>
              <a:buNone/>
            </a:pP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vi-VN" sz="4000" dirty="0">
                <a:latin typeface="Times New Roman" panose="02020603050405020304" pitchFamily="18" charset="0"/>
                <a:cs typeface="Times New Roman" panose="02020603050405020304" pitchFamily="18" charset="0"/>
              </a:rPr>
              <a:t>Ếch chưa hề biết đến sự rộng lớn và bao điều mới lạ của thế giới bên ngoài.</a:t>
            </a:r>
          </a:p>
          <a:p>
            <a:pPr marL="0" indent="0" algn="just">
              <a:lnSpc>
                <a:spcPct val="150000"/>
              </a:lnSpc>
              <a:buSzPts val="2800"/>
              <a:buNone/>
            </a:pPr>
            <a:endParaRPr lang="vi-VN" sz="4000" dirty="0">
              <a:latin typeface="Times New Roman" panose="02020603050405020304" pitchFamily="18" charset="0"/>
              <a:cs typeface="Times New Roman" panose="02020603050405020304" pitchFamily="18" charset="0"/>
            </a:endParaRPr>
          </a:p>
        </p:txBody>
      </p:sp>
      <p:sp>
        <p:nvSpPr>
          <p:cNvPr id="3" name="Rectangle 2"/>
          <p:cNvSpPr/>
          <p:nvPr/>
        </p:nvSpPr>
        <p:spPr>
          <a:xfrm>
            <a:off x="1028699" y="2020007"/>
            <a:ext cx="6667501" cy="769441"/>
          </a:xfrm>
          <a:prstGeom prst="rect">
            <a:avLst/>
          </a:prstGeom>
        </p:spPr>
        <p:txBody>
          <a:bodyPr wrap="square">
            <a:spAutoFit/>
          </a:bodyPr>
          <a:lstStyle/>
          <a:p>
            <a:pPr>
              <a:buClr>
                <a:srgbClr val="FFFF00"/>
              </a:buClr>
              <a:buSzPts val="4400"/>
            </a:pPr>
            <a:r>
              <a:rPr lang="en-US" sz="4400" b="1" dirty="0">
                <a:solidFill>
                  <a:srgbClr val="FF0000"/>
                </a:solidFill>
                <a:latin typeface="Times New Roman" panose="02020603050405020304" pitchFamily="18" charset="0"/>
                <a:cs typeface="Times New Roman" panose="02020603050405020304" pitchFamily="18" charset="0"/>
              </a:rPr>
              <a:t>a) </a:t>
            </a:r>
            <a:r>
              <a:rPr lang="en-US" sz="4400" b="1" dirty="0" err="1">
                <a:solidFill>
                  <a:srgbClr val="FF0000"/>
                </a:solidFill>
                <a:latin typeface="Times New Roman" panose="02020603050405020304" pitchFamily="18" charset="0"/>
                <a:cs typeface="Times New Roman" panose="02020603050405020304" pitchFamily="18" charset="0"/>
              </a:rPr>
              <a:t>Nhân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vật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ếch</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4042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barn(inVertical)">
                                      <p:cBhvr>
                                        <p:cTn id="30" dur="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wipe(down)">
                                      <p:cBhvr>
                                        <p:cTn id="35" dur="500"/>
                                        <p:tgtEl>
                                          <p:spTgt spid="1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wipe(down)">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3">
                                            <p:txEl>
                                              <p:pRg st="3" end="3"/>
                                            </p:txEl>
                                          </p:spTgt>
                                        </p:tgtEl>
                                        <p:attrNameLst>
                                          <p:attrName>style.visibility</p:attrName>
                                        </p:attrNameLst>
                                      </p:cBhvr>
                                      <p:to>
                                        <p:strVal val="visible"/>
                                      </p:to>
                                    </p:set>
                                    <p:animEffect transition="in" filter="fade">
                                      <p:cBhvr>
                                        <p:cTn id="45" dur="1000"/>
                                        <p:tgtEl>
                                          <p:spTgt spid="13">
                                            <p:txEl>
                                              <p:pRg st="3" end="3"/>
                                            </p:txEl>
                                          </p:spTgt>
                                        </p:tgtEl>
                                      </p:cBhvr>
                                    </p:animEffect>
                                    <p:anim calcmode="lin" valueType="num">
                                      <p:cBhvr>
                                        <p:cTn id="4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wipe(down)">
                                      <p:cBhvr>
                                        <p:cTn id="5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000800" y="9258300"/>
            <a:ext cx="20289600" cy="971364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801897" y="9040252"/>
            <a:ext cx="914805" cy="574040"/>
          </a:xfrm>
          <a:prstGeom prst="rect">
            <a:avLst/>
          </a:prstGeom>
        </p:spPr>
      </p:pic>
      <p:pic>
        <p:nvPicPr>
          <p:cNvPr id="5" name="Picture 4"/>
          <p:cNvPicPr>
            <a:picLocks noChangeAspect="1"/>
          </p:cNvPicPr>
          <p:nvPr/>
        </p:nvPicPr>
        <p:blipFill>
          <a:blip r:embed="rId9"/>
          <a:stretch>
            <a:fillRect/>
          </a:stretch>
        </p:blipFill>
        <p:spPr>
          <a:xfrm>
            <a:off x="-457200" y="33020"/>
            <a:ext cx="8333532" cy="2566638"/>
          </a:xfrm>
          <a:prstGeom prst="rect">
            <a:avLst/>
          </a:prstGeom>
        </p:spPr>
      </p:pic>
      <p:sp>
        <p:nvSpPr>
          <p:cNvPr id="13" name="Google Shape;211;p12"/>
          <p:cNvSpPr txBox="1">
            <a:spLocks/>
          </p:cNvSpPr>
          <p:nvPr/>
        </p:nvSpPr>
        <p:spPr>
          <a:xfrm>
            <a:off x="561137" y="3015687"/>
            <a:ext cx="17297400" cy="7429499"/>
          </a:xfrm>
          <a:prstGeom prst="rect">
            <a:avLst/>
          </a:prstGeom>
          <a:noFill/>
          <a:ln>
            <a:noFill/>
          </a:ln>
        </p:spPr>
        <p:txBody>
          <a:bodyPr spcFirstLastPara="1" wrap="square" lIns="137138" tIns="68550" rIns="137138" bIns="6855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buSzPts val="2800"/>
              <a:buFont typeface="Calibri"/>
              <a:buChar char="-"/>
            </a:pPr>
            <a:r>
              <a:rPr lang="vi-VN" sz="4000" b="1" dirty="0">
                <a:latin typeface="Times New Roman" panose="02020603050405020304" pitchFamily="18" charset="0"/>
                <a:cs typeface="Times New Roman" panose="02020603050405020304" pitchFamily="18" charset="0"/>
              </a:rPr>
              <a:t>Không gian sống</a:t>
            </a:r>
            <a:r>
              <a:rPr lang="vi-VN" sz="4000" dirty="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biển</a:t>
            </a:r>
            <a:r>
              <a:rPr lang="en-US" sz="40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rộng lớn</a:t>
            </a:r>
          </a:p>
          <a:p>
            <a:pPr>
              <a:lnSpc>
                <a:spcPct val="150000"/>
              </a:lnSpc>
              <a:buSzPts val="2800"/>
              <a:buFont typeface="Calibri"/>
              <a:buChar char="-"/>
            </a:pPr>
            <a:r>
              <a:rPr lang="vi-VN" sz="4000" b="1" dirty="0">
                <a:latin typeface="Times New Roman" panose="02020603050405020304" pitchFamily="18" charset="0"/>
                <a:cs typeface="Times New Roman" panose="02020603050405020304" pitchFamily="18" charset="0"/>
              </a:rPr>
              <a:t>Thời gian sống</a:t>
            </a:r>
            <a:r>
              <a:rPr lang="vi-VN" sz="4000" dirty="0">
                <a:latin typeface="Times New Roman" panose="02020603050405020304" pitchFamily="18" charset="0"/>
                <a:cs typeface="Times New Roman" panose="02020603050405020304" pitchFamily="18" charset="0"/>
              </a:rPr>
              <a:t>: sống </a:t>
            </a:r>
            <a:r>
              <a:rPr lang="vi-VN" sz="4000" dirty="0" smtClean="0">
                <a:latin typeface="Times New Roman" panose="02020603050405020304" pitchFamily="18" charset="0"/>
                <a:cs typeface="Times New Roman" panose="02020603050405020304" pitchFamily="18" charset="0"/>
              </a:rPr>
              <a:t>lâu</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a:t>
            </a:r>
            <a:r>
              <a:rPr lang="vi-VN" sz="4000" dirty="0" smtClean="0">
                <a:latin typeface="Times New Roman" panose="02020603050405020304" pitchFamily="18" charset="0"/>
                <a:cs typeface="Times New Roman" panose="02020603050405020304" pitchFamily="18" charset="0"/>
              </a:rPr>
              <a:t>lớn </a:t>
            </a:r>
            <a:r>
              <a:rPr lang="vi-VN" sz="4000" dirty="0">
                <a:latin typeface="Times New Roman" panose="02020603050405020304" pitchFamily="18" charset="0"/>
                <a:cs typeface="Times New Roman" panose="02020603050405020304" pitchFamily="18" charset="0"/>
              </a:rPr>
              <a:t>đến nỗi </a:t>
            </a:r>
            <a:r>
              <a:rPr lang="vi-VN" sz="4000" dirty="0" smtClean="0">
                <a:latin typeface="Times New Roman" panose="02020603050405020304" pitchFamily="18" charset="0"/>
                <a:cs typeface="Times New Roman" panose="02020603050405020304" pitchFamily="18" charset="0"/>
              </a:rPr>
              <a:t>không </a:t>
            </a:r>
            <a:r>
              <a:rPr lang="vi-VN" sz="4000" dirty="0">
                <a:latin typeface="Times New Roman" panose="02020603050405020304" pitchFamily="18" charset="0"/>
                <a:cs typeface="Times New Roman" panose="02020603050405020304" pitchFamily="18" charset="0"/>
              </a:rPr>
              <a:t>vào được trong </a:t>
            </a:r>
            <a:r>
              <a:rPr lang="vi-VN" sz="4000" dirty="0" smtClean="0">
                <a:latin typeface="Times New Roman" panose="02020603050405020304" pitchFamily="18" charset="0"/>
                <a:cs typeface="Times New Roman" panose="02020603050405020304" pitchFamily="18" charset="0"/>
              </a:rPr>
              <a:t>giếng</a:t>
            </a:r>
            <a:r>
              <a:rPr lang="en-US" sz="4000" dirty="0" smtClean="0">
                <a:latin typeface="Times New Roman" panose="02020603050405020304" pitchFamily="18" charset="0"/>
                <a:cs typeface="Times New Roman" panose="02020603050405020304" pitchFamily="18" charset="0"/>
              </a:rPr>
              <a:t>)</a:t>
            </a:r>
            <a:r>
              <a:rPr lang="vi-VN" sz="4000" dirty="0" smtClean="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a:p>
            <a:pPr>
              <a:lnSpc>
                <a:spcPct val="150000"/>
              </a:lnSpc>
              <a:buSzPts val="2800"/>
              <a:buFont typeface="Calibri"/>
              <a:buChar char="-"/>
            </a:pPr>
            <a:r>
              <a:rPr lang="vi-VN" sz="4000" b="1" dirty="0">
                <a:latin typeface="Times New Roman" panose="02020603050405020304" pitchFamily="18" charset="0"/>
                <a:cs typeface="Times New Roman" panose="02020603050405020304" pitchFamily="18" charset="0"/>
              </a:rPr>
              <a:t>Trải nghiệm</a:t>
            </a:r>
            <a:r>
              <a:rPr lang="vi-VN" sz="4000" dirty="0">
                <a:latin typeface="Times New Roman" panose="02020603050405020304" pitchFamily="18" charset="0"/>
                <a:cs typeface="Times New Roman" panose="02020603050405020304" pitchFamily="18" charset="0"/>
              </a:rPr>
              <a:t>: đã đi đây đi đó, biết </a:t>
            </a:r>
            <a:r>
              <a:rPr lang="vi-VN" sz="4000" dirty="0" smtClean="0">
                <a:latin typeface="Times New Roman" panose="02020603050405020304" pitchFamily="18" charset="0"/>
                <a:cs typeface="Times New Roman" panose="02020603050405020304" pitchFamily="18" charset="0"/>
              </a:rPr>
              <a:t>nhiều</a:t>
            </a: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điều</a:t>
            </a:r>
            <a:r>
              <a:rPr lang="vi-VN" sz="4000" dirty="0">
                <a:latin typeface="Times New Roman" panose="02020603050405020304" pitchFamily="18" charset="0"/>
                <a:cs typeface="Times New Roman" panose="02020603050405020304" pitchFamily="18" charset="0"/>
              </a:rPr>
              <a:t>, chứng kiến nhiều điều</a:t>
            </a:r>
          </a:p>
          <a:p>
            <a:pPr marL="0" indent="0">
              <a:lnSpc>
                <a:spcPct val="150000"/>
              </a:lnSpc>
              <a:buSzPts val="2800"/>
              <a:buNone/>
            </a:pP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sz="4000" dirty="0" smtClean="0">
                <a:latin typeface="Times New Roman" panose="02020603050405020304" pitchFamily="18" charset="0"/>
                <a:cs typeface="Times New Roman" panose="02020603050405020304" pitchFamily="18" charset="0"/>
              </a:rPr>
              <a:t>Rùa </a:t>
            </a:r>
            <a:r>
              <a:rPr lang="vi-VN" sz="4000" dirty="0">
                <a:latin typeface="Times New Roman" panose="02020603050405020304" pitchFamily="18" charset="0"/>
                <a:cs typeface="Times New Roman" panose="02020603050405020304" pitchFamily="18" charset="0"/>
              </a:rPr>
              <a:t>lùi lại, không quan tâm đến cái </a:t>
            </a:r>
            <a:r>
              <a:rPr lang="vi-VN" sz="4000" dirty="0" smtClean="0">
                <a:latin typeface="Times New Roman" panose="02020603050405020304" pitchFamily="18" charset="0"/>
                <a:cs typeface="Times New Roman" panose="02020603050405020304" pitchFamily="18" charset="0"/>
              </a:rPr>
              <a:t>giếng</a:t>
            </a: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bé </a:t>
            </a:r>
            <a:r>
              <a:rPr lang="vi-VN" sz="4000" dirty="0">
                <a:latin typeface="Times New Roman" panose="02020603050405020304" pitchFamily="18" charset="0"/>
                <a:cs typeface="Times New Roman" panose="02020603050405020304" pitchFamily="18" charset="0"/>
              </a:rPr>
              <a:t>nhỏ của ếch và kể cho ếch biết niềm </a:t>
            </a:r>
            <a:r>
              <a:rPr lang="vi-VN" sz="4000" dirty="0" smtClean="0">
                <a:latin typeface="Times New Roman" panose="02020603050405020304" pitchFamily="18" charset="0"/>
                <a:cs typeface="Times New Roman" panose="02020603050405020304" pitchFamily="18" charset="0"/>
              </a:rPr>
              <a:t>“</a:t>
            </a:r>
            <a:r>
              <a:rPr lang="vi-VN" sz="4000" dirty="0">
                <a:latin typeface="Times New Roman" panose="02020603050405020304" pitchFamily="18" charset="0"/>
                <a:cs typeface="Times New Roman" panose="02020603050405020304" pitchFamily="18" charset="0"/>
              </a:rPr>
              <a:t>sung sướng” mà rùa được trải nghiệm “cái vui lớn của biển đông”</a:t>
            </a:r>
          </a:p>
        </p:txBody>
      </p:sp>
      <p:sp>
        <p:nvSpPr>
          <p:cNvPr id="3" name="Rectangle 2"/>
          <p:cNvSpPr/>
          <p:nvPr/>
        </p:nvSpPr>
        <p:spPr>
          <a:xfrm>
            <a:off x="1028699" y="2020007"/>
            <a:ext cx="6438901" cy="769441"/>
          </a:xfrm>
          <a:prstGeom prst="rect">
            <a:avLst/>
          </a:prstGeom>
        </p:spPr>
        <p:txBody>
          <a:bodyPr wrap="square">
            <a:spAutoFit/>
          </a:bodyPr>
          <a:lstStyle/>
          <a:p>
            <a:pPr>
              <a:buClr>
                <a:srgbClr val="FFFF00"/>
              </a:buClr>
              <a:buSzPts val="4400"/>
            </a:pPr>
            <a:r>
              <a:rPr lang="en-US" sz="4400" b="1" dirty="0" smtClean="0">
                <a:solidFill>
                  <a:srgbClr val="FF0000"/>
                </a:solidFill>
                <a:latin typeface="Times New Roman" panose="02020603050405020304" pitchFamily="18" charset="0"/>
                <a:cs typeface="Times New Roman" panose="02020603050405020304" pitchFamily="18" charset="0"/>
              </a:rPr>
              <a:t>b) </a:t>
            </a:r>
            <a:r>
              <a:rPr lang="en-US" sz="4400" b="1" dirty="0" err="1">
                <a:solidFill>
                  <a:srgbClr val="FF0000"/>
                </a:solidFill>
                <a:latin typeface="Times New Roman" panose="02020603050405020304" pitchFamily="18" charset="0"/>
                <a:cs typeface="Times New Roman" panose="02020603050405020304" pitchFamily="18" charset="0"/>
              </a:rPr>
              <a:t>Nhân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vật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rùa</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9083" y1="39833" x2="63000" y2="40000"/>
                        <a14:foregroundMark x1="66167" y1="69500" x2="67083" y2="74000"/>
                        <a14:foregroundMark x1="42000" y1="54583" x2="45417" y2="58167"/>
                        <a14:foregroundMark x1="27583" y1="65250" x2="36833" y2="67917"/>
                        <a14:foregroundMark x1="13917" y1="34500" x2="26167" y2="30250"/>
                      </a14:backgroundRemoval>
                    </a14:imgEffect>
                  </a14:imgLayer>
                </a14:imgProps>
              </a:ext>
            </a:extLst>
          </a:blip>
          <a:stretch>
            <a:fillRect/>
          </a:stretch>
        </p:blipFill>
        <p:spPr>
          <a:xfrm>
            <a:off x="11578897" y="-1638300"/>
            <a:ext cx="6709103" cy="6709103"/>
          </a:xfrm>
          <a:prstGeom prst="rect">
            <a:avLst/>
          </a:prstGeom>
        </p:spPr>
      </p:pic>
    </p:spTree>
    <p:extLst>
      <p:ext uri="{BB962C8B-B14F-4D97-AF65-F5344CB8AC3E}">
        <p14:creationId xmlns:p14="http://schemas.microsoft.com/office/powerpoint/2010/main" val="28822378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1000"/>
                                        <p:tgtEl>
                                          <p:spTgt spid="13">
                                            <p:txEl>
                                              <p:pRg st="0" end="0"/>
                                            </p:txEl>
                                          </p:spTgt>
                                        </p:tgtEl>
                                      </p:cBhvr>
                                    </p:animEffect>
                                    <p:anim calcmode="lin" valueType="num">
                                      <p:cBhvr>
                                        <p:cTn id="3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fade">
                                      <p:cBhvr>
                                        <p:cTn id="37" dur="1000"/>
                                        <p:tgtEl>
                                          <p:spTgt spid="13">
                                            <p:txEl>
                                              <p:pRg st="1" end="1"/>
                                            </p:txEl>
                                          </p:spTgt>
                                        </p:tgtEl>
                                      </p:cBhvr>
                                    </p:animEffect>
                                    <p:anim calcmode="lin" valueType="num">
                                      <p:cBhvr>
                                        <p:cTn id="3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xEl>
                                              <p:pRg st="2" end="2"/>
                                            </p:txEl>
                                          </p:spTgt>
                                        </p:tgtEl>
                                        <p:attrNameLst>
                                          <p:attrName>style.visibility</p:attrName>
                                        </p:attrNameLst>
                                      </p:cBhvr>
                                      <p:to>
                                        <p:strVal val="visible"/>
                                      </p:to>
                                    </p:set>
                                    <p:animEffect transition="in" filter="wipe(down)">
                                      <p:cBhvr>
                                        <p:cTn id="44" dur="500"/>
                                        <p:tgtEl>
                                          <p:spTgt spid="1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3">
                                            <p:txEl>
                                              <p:pRg st="3" end="3"/>
                                            </p:txEl>
                                          </p:spTgt>
                                        </p:tgtEl>
                                        <p:attrNameLst>
                                          <p:attrName>style.visibility</p:attrName>
                                        </p:attrNameLst>
                                      </p:cBhvr>
                                      <p:to>
                                        <p:strVal val="visible"/>
                                      </p:to>
                                    </p:set>
                                    <p:animEffect transition="in" filter="barn(inVertical)">
                                      <p:cBhvr>
                                        <p:cTn id="49"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1D67C"/>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245357" y="-1245399"/>
            <a:ext cx="3706082" cy="3220737"/>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694846" y="2353963"/>
            <a:ext cx="4734874" cy="4114800"/>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444244" flipH="1" flipV="1">
            <a:off x="-2308435" y="-2633875"/>
            <a:ext cx="5860732" cy="5267750"/>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520887" y="1305699"/>
            <a:ext cx="14097000" cy="6804103"/>
          </a:xfrm>
          <a:prstGeom prst="rect">
            <a:avLst/>
          </a:prstGeom>
        </p:spPr>
      </p:pic>
      <p:pic>
        <p:nvPicPr>
          <p:cNvPr id="22" name="Picture 3"/>
          <p:cNvPicPr>
            <a:picLocks noChangeAspect="1"/>
          </p:cNvPicPr>
          <p:nvPr/>
        </p:nvPicPr>
        <p:blipFill>
          <a:blip r:embed="rId18"/>
          <a:srcRect/>
          <a:stretch>
            <a:fillRect/>
          </a:stretch>
        </p:blipFill>
        <p:spPr>
          <a:xfrm>
            <a:off x="821232" y="6400702"/>
            <a:ext cx="3064968" cy="3368097"/>
          </a:xfrm>
          <a:prstGeom prst="rect">
            <a:avLst/>
          </a:prstGeom>
        </p:spPr>
      </p:pic>
      <p:sp>
        <p:nvSpPr>
          <p:cNvPr id="11" name="Google Shape;236;p15"/>
          <p:cNvSpPr/>
          <p:nvPr/>
        </p:nvSpPr>
        <p:spPr>
          <a:xfrm>
            <a:off x="3886200" y="2740974"/>
            <a:ext cx="11605674" cy="3570923"/>
          </a:xfrm>
          <a:prstGeom prst="roundRect">
            <a:avLst>
              <a:gd name="adj" fmla="val 16667"/>
            </a:avLst>
          </a:prstGeom>
          <a:noFill/>
          <a:ln w="12700" cap="flat" cmpd="sng">
            <a:noFill/>
            <a:prstDash val="solid"/>
            <a:miter lim="800000"/>
            <a:headEnd type="none" w="sm" len="sm"/>
            <a:tailEnd type="none" w="sm" len="sm"/>
          </a:ln>
        </p:spPr>
        <p:txBody>
          <a:bodyPr spcFirstLastPara="1" wrap="square" lIns="137138" tIns="68550" rIns="137138" bIns="68550" anchor="ctr" anchorCtr="0">
            <a:noAutofit/>
          </a:bodyPr>
          <a:lstStyle/>
          <a:p>
            <a:pPr algn="ctr">
              <a:lnSpc>
                <a:spcPct val="150000"/>
              </a:lnSpc>
              <a:buClr>
                <a:srgbClr val="000000"/>
              </a:buClr>
              <a:buSzPts val="2400"/>
              <a:buFont typeface="Arial"/>
              <a:buNone/>
            </a:pP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Môi</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trường</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sống</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không</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gian</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sống</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đối</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tượng</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tiếp</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xúc</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có</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ảnh</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hưởng</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rất</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nhiều</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đến</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suy</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nghĩ</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nhận</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thức</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và</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hành</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động</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của</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cả</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ếch</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và</a:t>
            </a:r>
            <a:r>
              <a:rPr lang="en-US" sz="5400" kern="0"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smtClean="0">
                <a:solidFill>
                  <a:srgbClr val="FF0000"/>
                </a:solidFill>
                <a:latin typeface="Times New Roman" panose="02020603050405020304" pitchFamily="18" charset="0"/>
                <a:ea typeface="Calibri"/>
                <a:cs typeface="Times New Roman" panose="02020603050405020304" pitchFamily="18" charset="0"/>
                <a:sym typeface="Calibri"/>
              </a:rPr>
              <a:t>rùa</a:t>
            </a:r>
            <a:endParaRPr lang="vi-VN" sz="5400" kern="0" dirty="0">
              <a:solidFill>
                <a:srgbClr val="FF0000"/>
              </a:solidFill>
              <a:latin typeface="Times New Roman" panose="02020603050405020304" pitchFamily="18" charset="0"/>
              <a:ea typeface="Calibri"/>
              <a:cs typeface="Times New Roman" panose="02020603050405020304" pitchFamily="18" charset="0"/>
              <a:sym typeface="Calibri"/>
            </a:endParaRPr>
          </a:p>
        </p:txBody>
      </p:sp>
      <p:pic>
        <p:nvPicPr>
          <p:cNvPr id="12" name="Picture 11"/>
          <p:cNvPicPr>
            <a:picLocks noChangeAspect="1"/>
          </p:cNvPicPr>
          <p:nvPr/>
        </p:nvPicPr>
        <p:blipFill>
          <a:blip r:embed="rId19">
            <a:extLst>
              <a:ext uri="{BEBA8EAE-BF5A-486C-A8C5-ECC9F3942E4B}">
                <a14:imgProps xmlns:a14="http://schemas.microsoft.com/office/drawing/2010/main">
                  <a14:imgLayer r:embed="rId20">
                    <a14:imgEffect>
                      <a14:backgroundRemoval t="10000" b="90000" l="10000" r="90000">
                        <a14:foregroundMark x1="49083" y1="39833" x2="63000" y2="40000"/>
                        <a14:foregroundMark x1="66167" y1="69500" x2="67083" y2="74000"/>
                        <a14:foregroundMark x1="42000" y1="54583" x2="45417" y2="58167"/>
                        <a14:foregroundMark x1="27583" y1="65250" x2="36833" y2="67917"/>
                        <a14:foregroundMark x1="13917" y1="34500" x2="26167" y2="30250"/>
                      </a14:backgroundRemoval>
                    </a14:imgEffect>
                  </a14:imgLayer>
                </a14:imgProps>
              </a:ext>
            </a:extLst>
          </a:blip>
          <a:stretch>
            <a:fillRect/>
          </a:stretch>
        </p:blipFill>
        <p:spPr>
          <a:xfrm>
            <a:off x="12386975" y="4707750"/>
            <a:ext cx="6209797" cy="6209797"/>
          </a:xfrm>
          <a:prstGeom prst="rect">
            <a:avLst/>
          </a:prstGeom>
        </p:spPr>
      </p:pic>
    </p:spTree>
    <p:extLst>
      <p:ext uri="{BB962C8B-B14F-4D97-AF65-F5344CB8AC3E}">
        <p14:creationId xmlns:p14="http://schemas.microsoft.com/office/powerpoint/2010/main" val="1715363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205;p11"/>
          <p:cNvSpPr txBox="1"/>
          <p:nvPr/>
        </p:nvSpPr>
        <p:spPr>
          <a:xfrm>
            <a:off x="1895762" y="897886"/>
            <a:ext cx="14130962" cy="2692984"/>
          </a:xfrm>
          <a:prstGeom prst="rect">
            <a:avLst/>
          </a:prstGeom>
          <a:noFill/>
          <a:ln>
            <a:noFill/>
          </a:ln>
        </p:spPr>
        <p:txBody>
          <a:bodyPr spcFirstLastPara="1" wrap="square" lIns="137138" tIns="68550" rIns="137138" bIns="68550" anchor="t" anchorCtr="0">
            <a:spAutoFit/>
          </a:bodyPr>
          <a:lstStyle/>
          <a:p>
            <a:pPr algn="ctr">
              <a:buClr>
                <a:srgbClr val="000000"/>
              </a:buClr>
              <a:buSzPts val="3200"/>
              <a:buFont typeface="Arial"/>
              <a:buNone/>
            </a:pPr>
            <a:r>
              <a:rPr lang="en-US" sz="16600" b="1" kern="0" dirty="0" smtClean="0">
                <a:solidFill>
                  <a:srgbClr val="FF0000"/>
                </a:solidFill>
                <a:latin typeface="Times New Roman" panose="02020603050405020304" pitchFamily="18" charset="0"/>
                <a:ea typeface="Calibri"/>
                <a:cs typeface="Times New Roman" panose="02020603050405020304" pitchFamily="18" charset="0"/>
                <a:sym typeface="Calibri"/>
              </a:rPr>
              <a:t>&gt; &lt;</a:t>
            </a:r>
            <a:endParaRPr sz="16600" b="1" kern="0" dirty="0">
              <a:solidFill>
                <a:srgbClr val="FF0000"/>
              </a:solidFill>
              <a:latin typeface="Times New Roman" panose="02020603050405020304" pitchFamily="18" charset="0"/>
              <a:ea typeface="Calibri"/>
              <a:cs typeface="Times New Roman" panose="02020603050405020304" pitchFamily="18" charset="0"/>
              <a:sym typeface="Calibri"/>
            </a:endParaRPr>
          </a:p>
        </p:txBody>
      </p:sp>
      <p:pic>
        <p:nvPicPr>
          <p:cNvPr id="15" name="Google Shape;499;p19"/>
          <p:cNvPicPr preferRelativeResize="0"/>
          <p:nvPr/>
        </p:nvPicPr>
        <p:blipFill rotWithShape="1">
          <a:blip r:embed="rId3">
            <a:alphaModFix/>
          </a:blip>
          <a:srcRect/>
          <a:stretch/>
        </p:blipFill>
        <p:spPr>
          <a:xfrm>
            <a:off x="9500954" y="2587556"/>
            <a:ext cx="7895736" cy="8323010"/>
          </a:xfrm>
          <a:prstGeom prst="rect">
            <a:avLst/>
          </a:prstGeom>
          <a:noFill/>
          <a:ln>
            <a:noFill/>
          </a:ln>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239600" y="9258300"/>
            <a:ext cx="20289600" cy="971364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32497" y="454660"/>
            <a:ext cx="914805" cy="57404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563097" y="9040252"/>
            <a:ext cx="914805" cy="574040"/>
          </a:xfrm>
          <a:prstGeom prst="rect">
            <a:avLst/>
          </a:prstGeom>
        </p:spPr>
      </p:pic>
      <p:pic>
        <p:nvPicPr>
          <p:cNvPr id="6" name="Picture 5"/>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1750" y1="28500" x2="43000" y2="32083"/>
                        <a14:foregroundMark x1="60083" y1="27417" x2="57750" y2="32917"/>
                      </a14:backgroundRemoval>
                    </a14:imgEffect>
                  </a14:imgLayer>
                </a14:imgProps>
              </a:ext>
            </a:extLst>
          </a:blip>
          <a:stretch>
            <a:fillRect/>
          </a:stretch>
        </p:blipFill>
        <p:spPr>
          <a:xfrm>
            <a:off x="2199600" y="-474844"/>
            <a:ext cx="5410052" cy="5410052"/>
          </a:xfrm>
          <a:prstGeom prst="rect">
            <a:avLst/>
          </a:prstGeom>
        </p:spPr>
      </p:pic>
      <p:pic>
        <p:nvPicPr>
          <p:cNvPr id="10" name="Picture 9"/>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49083" y1="39833" x2="63000" y2="40000"/>
                        <a14:foregroundMark x1="66167" y1="69500" x2="67083" y2="74000"/>
                        <a14:foregroundMark x1="42000" y1="54583" x2="45417" y2="58167"/>
                        <a14:foregroundMark x1="27583" y1="65250" x2="36833" y2="67917"/>
                        <a14:foregroundMark x1="13917" y1="34500" x2="26167" y2="30250"/>
                      </a14:backgroundRemoval>
                    </a14:imgEffect>
                  </a14:imgLayer>
                </a14:imgProps>
              </a:ext>
            </a:extLst>
          </a:blip>
          <a:stretch>
            <a:fillRect/>
          </a:stretch>
        </p:blipFill>
        <p:spPr>
          <a:xfrm>
            <a:off x="10292513" y="-961141"/>
            <a:ext cx="6038049" cy="6038049"/>
          </a:xfrm>
          <a:prstGeom prst="rect">
            <a:avLst/>
          </a:prstGeom>
        </p:spPr>
      </p:pic>
      <p:sp>
        <p:nvSpPr>
          <p:cNvPr id="11" name="Google Shape;238;p15"/>
          <p:cNvSpPr/>
          <p:nvPr/>
        </p:nvSpPr>
        <p:spPr>
          <a:xfrm>
            <a:off x="10019822" y="5008773"/>
            <a:ext cx="6858000" cy="3570923"/>
          </a:xfrm>
          <a:prstGeom prst="roundRect">
            <a:avLst>
              <a:gd name="adj" fmla="val 16667"/>
            </a:avLst>
          </a:prstGeom>
          <a:noFill/>
          <a:ln w="12700" cap="flat" cmpd="sng">
            <a:no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2400"/>
              <a:buFont typeface="Arial"/>
              <a:buNone/>
            </a:pPr>
            <a:r>
              <a:rPr lang="vi-VN" sz="4400" kern="0" dirty="0" smtClean="0">
                <a:solidFill>
                  <a:schemeClr val="bg1"/>
                </a:solidFill>
                <a:latin typeface="Times New Roman" panose="02020603050405020304" pitchFamily="18" charset="0"/>
                <a:ea typeface="Calibri"/>
                <a:cs typeface="Times New Roman" panose="02020603050405020304" pitchFamily="18" charset="0"/>
                <a:sym typeface="Calibri"/>
              </a:rPr>
              <a:t>Nhân </a:t>
            </a:r>
            <a:r>
              <a:rPr lang="vi-VN" sz="4400" kern="0" dirty="0">
                <a:solidFill>
                  <a:schemeClr val="bg1"/>
                </a:solidFill>
                <a:latin typeface="Times New Roman" panose="02020603050405020304" pitchFamily="18" charset="0"/>
                <a:ea typeface="Calibri"/>
                <a:cs typeface="Times New Roman" panose="02020603050405020304" pitchFamily="18" charset="0"/>
                <a:sym typeface="Calibri"/>
              </a:rPr>
              <a:t>vật đại diện cho những người có vốn hiểu biết và vốn sống phong phú, đã đi nhiều, có nhiều trải nghiệm. </a:t>
            </a:r>
          </a:p>
        </p:txBody>
      </p:sp>
      <p:pic>
        <p:nvPicPr>
          <p:cNvPr id="14" name="Google Shape;499;p19"/>
          <p:cNvPicPr preferRelativeResize="0"/>
          <p:nvPr/>
        </p:nvPicPr>
        <p:blipFill rotWithShape="1">
          <a:blip r:embed="rId3">
            <a:alphaModFix/>
          </a:blip>
          <a:srcRect/>
          <a:stretch/>
        </p:blipFill>
        <p:spPr>
          <a:xfrm>
            <a:off x="956758" y="2632730"/>
            <a:ext cx="7895736" cy="8323010"/>
          </a:xfrm>
          <a:prstGeom prst="rect">
            <a:avLst/>
          </a:prstGeom>
          <a:noFill/>
          <a:ln>
            <a:noFill/>
          </a:ln>
        </p:spPr>
      </p:pic>
      <p:sp>
        <p:nvSpPr>
          <p:cNvPr id="9" name="Google Shape;236;p15"/>
          <p:cNvSpPr/>
          <p:nvPr/>
        </p:nvSpPr>
        <p:spPr>
          <a:xfrm>
            <a:off x="1189977" y="4963600"/>
            <a:ext cx="7429298" cy="3570923"/>
          </a:xfrm>
          <a:prstGeom prst="roundRect">
            <a:avLst>
              <a:gd name="adj" fmla="val 16667"/>
            </a:avLst>
          </a:prstGeom>
          <a:noFill/>
          <a:ln w="12700" cap="flat" cmpd="sng">
            <a:no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2400"/>
              <a:buFont typeface="Arial"/>
              <a:buNone/>
            </a:pPr>
            <a:r>
              <a:rPr lang="vi-VN" sz="4400" kern="0" dirty="0" smtClean="0">
                <a:solidFill>
                  <a:schemeClr val="bg1"/>
                </a:solidFill>
                <a:latin typeface="Times New Roman" panose="02020603050405020304" pitchFamily="18" charset="0"/>
                <a:ea typeface="Calibri"/>
                <a:cs typeface="Times New Roman" panose="02020603050405020304" pitchFamily="18" charset="0"/>
                <a:sym typeface="Calibri"/>
              </a:rPr>
              <a:t>Nhân vật đại diện cho những người có vốn hiểu biết và vốn sống hạn hẹp nhưng lại tự cho rằng mình hiểu biết và tự mãn với những gì mình có. </a:t>
            </a:r>
            <a:endParaRPr lang="vi-VN" sz="4400" kern="0" dirty="0">
              <a:solidFill>
                <a:schemeClr val="bg1"/>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33909066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499;p19"/>
          <p:cNvPicPr preferRelativeResize="0"/>
          <p:nvPr/>
        </p:nvPicPr>
        <p:blipFill rotWithShape="1">
          <a:blip r:embed="rId3">
            <a:alphaModFix/>
          </a:blip>
          <a:srcRect/>
          <a:stretch/>
        </p:blipFill>
        <p:spPr>
          <a:xfrm>
            <a:off x="9296400" y="-600140"/>
            <a:ext cx="8305800" cy="6658040"/>
          </a:xfrm>
          <a:prstGeom prst="rect">
            <a:avLst/>
          </a:prstGeom>
          <a:noFill/>
          <a:ln>
            <a:noFill/>
          </a:ln>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000800" y="9258300"/>
            <a:ext cx="20289600" cy="9713646"/>
          </a:xfrm>
          <a:prstGeom prst="rect">
            <a:avLst/>
          </a:prstGeom>
        </p:spPr>
      </p:pic>
      <p:pic>
        <p:nvPicPr>
          <p:cNvPr id="4" name="Picture 3"/>
          <p:cNvPicPr>
            <a:picLocks noChangeAspect="1"/>
          </p:cNvPicPr>
          <p:nvPr/>
        </p:nvPicPr>
        <p:blipFill>
          <a:blip r:embed="rId6"/>
          <a:stretch>
            <a:fillRect/>
          </a:stretch>
        </p:blipFill>
        <p:spPr>
          <a:xfrm>
            <a:off x="-380999" y="-266700"/>
            <a:ext cx="10210800" cy="2961539"/>
          </a:xfrm>
          <a:prstGeom prst="rect">
            <a:avLst/>
          </a:prstGeom>
        </p:spPr>
      </p:pic>
      <p:sp>
        <p:nvSpPr>
          <p:cNvPr id="12" name="Rectangle 11"/>
          <p:cNvSpPr/>
          <p:nvPr/>
        </p:nvSpPr>
        <p:spPr>
          <a:xfrm>
            <a:off x="9618981" y="1280288"/>
            <a:ext cx="7743336" cy="3139321"/>
          </a:xfrm>
          <a:prstGeom prst="rect">
            <a:avLst/>
          </a:prstGeom>
        </p:spPr>
        <p:txBody>
          <a:bodyPr wrap="square">
            <a:spAutoFit/>
          </a:bodyPr>
          <a:lstStyle/>
          <a:p>
            <a:pPr>
              <a:lnSpc>
                <a:spcPct val="150000"/>
              </a:lnSpc>
              <a:spcBef>
                <a:spcPts val="0"/>
              </a:spcBef>
              <a:buSzPts val="2800"/>
              <a:buFont typeface="Calibri"/>
              <a:buChar char="-"/>
            </a:pPr>
            <a:r>
              <a:rPr lang="en-US" sz="4400" b="1" dirty="0" err="1">
                <a:solidFill>
                  <a:schemeClr val="bg1"/>
                </a:solidFill>
                <a:latin typeface="Times New Roman" panose="02020603050405020304" pitchFamily="18" charset="0"/>
                <a:cs typeface="Times New Roman" panose="02020603050405020304" pitchFamily="18" charset="0"/>
              </a:rPr>
              <a:t>Hình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thức</a:t>
            </a:r>
            <a:r>
              <a:rPr lang="en-US" sz="4400" b="1" dirty="0">
                <a:solidFill>
                  <a:schemeClr val="bg1"/>
                </a:solidFill>
                <a:latin typeface="Times New Roman" panose="02020603050405020304" pitchFamily="18" charset="0"/>
                <a:cs typeface="Times New Roman" panose="02020603050405020304" pitchFamily="18" charset="0"/>
              </a:rPr>
              <a:t>: </a:t>
            </a:r>
            <a:r>
              <a:rPr lang="en-US" sz="4400" dirty="0">
                <a:solidFill>
                  <a:schemeClr val="bg1"/>
                </a:solidFill>
                <a:latin typeface="Times New Roman" panose="02020603050405020304" pitchFamily="18" charset="0"/>
                <a:cs typeface="Times New Roman" panose="02020603050405020304" pitchFamily="18" charset="0"/>
              </a:rPr>
              <a:t>chia </a:t>
            </a:r>
            <a:r>
              <a:rPr lang="en-US" sz="4400" dirty="0" err="1">
                <a:solidFill>
                  <a:schemeClr val="bg1"/>
                </a:solidFill>
                <a:latin typeface="Times New Roman" panose="02020603050405020304" pitchFamily="18" charset="0"/>
                <a:cs typeface="Times New Roman" panose="02020603050405020304" pitchFamily="18" charset="0"/>
              </a:rPr>
              <a:t>lớp</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làm</a:t>
            </a:r>
            <a:r>
              <a:rPr lang="en-US" sz="4400" dirty="0">
                <a:solidFill>
                  <a:schemeClr val="bg1"/>
                </a:solidFill>
                <a:latin typeface="Times New Roman" panose="02020603050405020304" pitchFamily="18" charset="0"/>
                <a:cs typeface="Times New Roman" panose="02020603050405020304" pitchFamily="18" charset="0"/>
              </a:rPr>
              <a:t> 4 </a:t>
            </a:r>
            <a:r>
              <a:rPr lang="en-US" sz="4400" dirty="0" err="1">
                <a:solidFill>
                  <a:schemeClr val="bg1"/>
                </a:solidFill>
                <a:latin typeface="Times New Roman" panose="02020603050405020304" pitchFamily="18" charset="0"/>
                <a:cs typeface="Times New Roman" panose="02020603050405020304" pitchFamily="18" charset="0"/>
              </a:rPr>
              <a:t>nhóm</a:t>
            </a:r>
            <a:endParaRPr lang="en-US" sz="4400" dirty="0">
              <a:solidFill>
                <a:schemeClr val="bg1"/>
              </a:solidFill>
              <a:latin typeface="Times New Roman" panose="02020603050405020304" pitchFamily="18" charset="0"/>
              <a:cs typeface="Times New Roman" panose="02020603050405020304" pitchFamily="18" charset="0"/>
            </a:endParaRPr>
          </a:p>
          <a:p>
            <a:pPr>
              <a:lnSpc>
                <a:spcPct val="150000"/>
              </a:lnSpc>
              <a:spcBef>
                <a:spcPts val="0"/>
              </a:spcBef>
              <a:buSzPts val="2800"/>
              <a:buFont typeface="Calibri"/>
              <a:buChar char="-"/>
            </a:pPr>
            <a:r>
              <a:rPr lang="en-US" sz="4400" b="1" dirty="0" err="1">
                <a:solidFill>
                  <a:schemeClr val="bg1"/>
                </a:solidFill>
                <a:latin typeface="Times New Roman" panose="02020603050405020304" pitchFamily="18" charset="0"/>
                <a:cs typeface="Times New Roman" panose="02020603050405020304" pitchFamily="18" charset="0"/>
              </a:rPr>
              <a:t>Thời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gian</a:t>
            </a:r>
            <a:r>
              <a:rPr lang="en-US" sz="4400" b="1" dirty="0">
                <a:solidFill>
                  <a:schemeClr val="bg1"/>
                </a:solidFill>
                <a:latin typeface="Times New Roman" panose="02020603050405020304" pitchFamily="18" charset="0"/>
                <a:cs typeface="Times New Roman" panose="02020603050405020304" pitchFamily="18" charset="0"/>
              </a:rPr>
              <a:t>: </a:t>
            </a:r>
            <a:r>
              <a:rPr lang="en-US" sz="4400" dirty="0">
                <a:solidFill>
                  <a:schemeClr val="bg1"/>
                </a:solidFill>
                <a:latin typeface="Times New Roman" panose="02020603050405020304" pitchFamily="18" charset="0"/>
                <a:cs typeface="Times New Roman" panose="02020603050405020304" pitchFamily="18" charset="0"/>
              </a:rPr>
              <a:t>5 </a:t>
            </a:r>
            <a:r>
              <a:rPr lang="en-US" sz="4400" dirty="0" err="1">
                <a:solidFill>
                  <a:schemeClr val="bg1"/>
                </a:solidFill>
                <a:latin typeface="Times New Roman" panose="02020603050405020304" pitchFamily="18" charset="0"/>
                <a:cs typeface="Times New Roman" panose="02020603050405020304" pitchFamily="18" charset="0"/>
              </a:rPr>
              <a:t>phút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cử</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đại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diện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nhóm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lên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báo</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cáo</a:t>
            </a:r>
            <a:endParaRPr lang="vi-VN" sz="4400" dirty="0">
              <a:solidFill>
                <a:schemeClr val="bg1"/>
              </a:solidFill>
              <a:latin typeface="Times New Roman" panose="02020603050405020304" pitchFamily="18" charset="0"/>
              <a:cs typeface="Times New Roman" panose="02020603050405020304" pitchFamily="18" charset="0"/>
            </a:endParaRPr>
          </a:p>
        </p:txBody>
      </p:sp>
      <p:sp>
        <p:nvSpPr>
          <p:cNvPr id="17" name="Google Shape;236;p15"/>
          <p:cNvSpPr/>
          <p:nvPr/>
        </p:nvSpPr>
        <p:spPr>
          <a:xfrm>
            <a:off x="9286240" y="4422149"/>
            <a:ext cx="8687923" cy="4611216"/>
          </a:xfrm>
          <a:prstGeom prst="roundRect">
            <a:avLst>
              <a:gd name="adj" fmla="val 16667"/>
            </a:avLst>
          </a:prstGeom>
          <a:noFill/>
          <a:ln w="12700" cap="flat" cmpd="sng">
            <a:noFill/>
            <a:prstDash val="solid"/>
            <a:miter lim="800000"/>
            <a:headEnd type="none" w="sm" len="sm"/>
            <a:tailEnd type="none" w="sm" len="sm"/>
          </a:ln>
        </p:spPr>
        <p:txBody>
          <a:bodyPr spcFirstLastPara="1" wrap="square" lIns="137138" tIns="68550" rIns="137138" bIns="68550" anchor="ctr" anchorCtr="0">
            <a:noAutofit/>
          </a:bodyPr>
          <a:lstStyle/>
          <a:p>
            <a:pPr algn="just">
              <a:buClr>
                <a:srgbClr val="000000"/>
              </a:buClr>
              <a:buSzPts val="2400"/>
              <a:buFont typeface="Arial"/>
              <a:buNone/>
            </a:pPr>
            <a:r>
              <a:rPr lang="en-US" sz="4400" b="1"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b="1"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Nhóm</a:t>
            </a:r>
            <a:r>
              <a:rPr lang="en-US" sz="4400" b="1"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1+3</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Những</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điều</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gì</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làm</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cho</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con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ếch</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trong</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truyện</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Ếch</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ngồi</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đáy</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giếng</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cảm</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thấy</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sung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sướng</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a:t>
            </a:r>
          </a:p>
          <a:p>
            <a:pPr algn="just">
              <a:buClr>
                <a:srgbClr val="000000"/>
              </a:buClr>
              <a:buSzPts val="2400"/>
              <a:buFont typeface="Arial"/>
              <a:buNone/>
            </a:pPr>
            <a:r>
              <a:rPr lang="en-US" sz="4400" b="1"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b="1"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Nhóm</a:t>
            </a:r>
            <a:r>
              <a:rPr lang="en-US" sz="4400" b="1"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2+4: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Sau</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khi</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nghe</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rùa</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biển</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kể</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tại</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sao</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ếch</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lại</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ngạc</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nhiên</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thu</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mình</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lại</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hoảng</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hốt</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bối</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libri"/>
                <a:cs typeface="Times New Roman" panose="02020603050405020304" pitchFamily="18" charset="0"/>
                <a:sym typeface="Wingdings" panose="05000000000000000000" pitchFamily="2" charset="2"/>
              </a:rPr>
              <a:t>rối</a:t>
            </a:r>
            <a:r>
              <a:rPr lang="en-US" sz="4400" kern="0" dirty="0" smtClean="0">
                <a:latin typeface="Times New Roman" panose="02020603050405020304" pitchFamily="18" charset="0"/>
                <a:ea typeface="Calibri"/>
                <a:cs typeface="Times New Roman" panose="02020603050405020304" pitchFamily="18" charset="0"/>
                <a:sym typeface="Wingdings" panose="05000000000000000000" pitchFamily="2" charset="2"/>
              </a:rPr>
              <a:t>”?</a:t>
            </a:r>
            <a:endParaRPr lang="vi-VN" sz="4400" kern="0" dirty="0">
              <a:latin typeface="Times New Roman" panose="02020603050405020304" pitchFamily="18" charset="0"/>
              <a:ea typeface="Calibri"/>
              <a:cs typeface="Times New Roman" panose="02020603050405020304" pitchFamily="18" charset="0"/>
              <a:sym typeface="Calibri"/>
            </a:endParaRPr>
          </a:p>
        </p:txBody>
      </p:sp>
      <p:pic>
        <p:nvPicPr>
          <p:cNvPr id="3" name="Picture 2"/>
          <p:cNvPicPr>
            <a:picLocks noChangeAspect="1"/>
          </p:cNvPicPr>
          <p:nvPr/>
        </p:nvPicPr>
        <p:blipFill rotWithShape="1">
          <a:blip r:embed="rId7"/>
          <a:srcRect t="2244"/>
          <a:stretch/>
        </p:blipFill>
        <p:spPr>
          <a:xfrm>
            <a:off x="193434" y="2919774"/>
            <a:ext cx="9173695" cy="5030740"/>
          </a:xfrm>
          <a:prstGeom prst="rect">
            <a:avLst/>
          </a:prstGeom>
        </p:spPr>
      </p:pic>
    </p:spTree>
    <p:extLst>
      <p:ext uri="{BB962C8B-B14F-4D97-AF65-F5344CB8AC3E}">
        <p14:creationId xmlns:p14="http://schemas.microsoft.com/office/powerpoint/2010/main" val="27777196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4267200" y="342900"/>
            <a:ext cx="9614497" cy="1676400"/>
          </a:xfrm>
          <a:prstGeom prst="rect">
            <a:avLst/>
          </a:prstGeom>
        </p:spPr>
      </p:pic>
      <p:pic>
        <p:nvPicPr>
          <p:cNvPr id="10" name="Google Shape;195;p10" descr="Bài học từ truyện ngụ ngôn Ếch ngồi đáy giếng"/>
          <p:cNvPicPr preferRelativeResize="0"/>
          <p:nvPr/>
        </p:nvPicPr>
        <p:blipFill rotWithShape="1">
          <a:blip r:embed="rId22">
            <a:alphaModFix/>
          </a:blip>
          <a:srcRect/>
          <a:stretch/>
        </p:blipFill>
        <p:spPr>
          <a:xfrm>
            <a:off x="12906093" y="342900"/>
            <a:ext cx="3463635" cy="1816996"/>
          </a:xfrm>
          <a:prstGeom prst="rect">
            <a:avLst/>
          </a:prstGeom>
          <a:noFill/>
          <a:ln>
            <a:noFill/>
          </a:ln>
        </p:spPr>
      </p:pic>
      <p:sp>
        <p:nvSpPr>
          <p:cNvPr id="2" name="Rectangle 1"/>
          <p:cNvSpPr/>
          <p:nvPr/>
        </p:nvSpPr>
        <p:spPr>
          <a:xfrm>
            <a:off x="381000" y="2159896"/>
            <a:ext cx="17526000" cy="778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3"/>
          <a:stretch>
            <a:fillRect/>
          </a:stretch>
        </p:blipFill>
        <p:spPr>
          <a:xfrm>
            <a:off x="3969048" y="-12700"/>
            <a:ext cx="10210800" cy="2961539"/>
          </a:xfrm>
          <a:prstGeom prst="rect">
            <a:avLst/>
          </a:prstGeom>
        </p:spPr>
      </p:pic>
      <p:sp>
        <p:nvSpPr>
          <p:cNvPr id="8" name="Google Shape;235;p15"/>
          <p:cNvSpPr txBox="1">
            <a:spLocks/>
          </p:cNvSpPr>
          <p:nvPr/>
        </p:nvSpPr>
        <p:spPr>
          <a:xfrm>
            <a:off x="616648" y="2374900"/>
            <a:ext cx="15773400" cy="877103"/>
          </a:xfrm>
          <a:prstGeom prst="rect">
            <a:avLst/>
          </a:prstGeom>
          <a:noFill/>
          <a:ln>
            <a:noFill/>
          </a:ln>
        </p:spPr>
        <p:txBody>
          <a:bodyPr spcFirstLastPara="1" wrap="square" lIns="137138" tIns="68550" rIns="137138" bIns="6855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FFFF00"/>
              </a:buClr>
              <a:buSzPts val="3200"/>
            </a:pPr>
            <a:r>
              <a:rPr lang="vi-VN" sz="4800" b="1" dirty="0" smtClean="0">
                <a:solidFill>
                  <a:srgbClr val="FF0000"/>
                </a:solidFill>
                <a:ea typeface="Cambria"/>
                <a:cs typeface="Cambria"/>
                <a:sym typeface="Cambria"/>
              </a:rPr>
              <a:t>a) Ban đầu: ếch tự tin, sung sướng</a:t>
            </a:r>
            <a:endParaRPr lang="vi-VN" sz="4800" b="1" dirty="0">
              <a:solidFill>
                <a:srgbClr val="FF0000"/>
              </a:solidFill>
              <a:ea typeface="Cambria"/>
              <a:cs typeface="Cambria"/>
              <a:sym typeface="Cambria"/>
            </a:endParaRPr>
          </a:p>
        </p:txBody>
      </p:sp>
      <p:sp>
        <p:nvSpPr>
          <p:cNvPr id="11" name="Google Shape;236;p15"/>
          <p:cNvSpPr/>
          <p:nvPr/>
        </p:nvSpPr>
        <p:spPr>
          <a:xfrm>
            <a:off x="1341120" y="4457700"/>
            <a:ext cx="5852160" cy="2716680"/>
          </a:xfrm>
          <a:prstGeom prst="roundRect">
            <a:avLst>
              <a:gd name="adj" fmla="val 16667"/>
            </a:avLst>
          </a:prstGeom>
          <a:solidFill>
            <a:schemeClr val="accent3">
              <a:lumMod val="75000"/>
            </a:schemeClr>
          </a:solidFill>
          <a:ln w="12700" cap="flat" cmpd="sng">
            <a:solidFill>
              <a:srgbClr val="42719B"/>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3600"/>
              <a:buFont typeface="Arial"/>
              <a:buNone/>
            </a:pPr>
            <a:r>
              <a:rPr lang="en-US" sz="5400" kern="0" dirty="0" smtClean="0">
                <a:solidFill>
                  <a:schemeClr val="bg1"/>
                </a:solidFill>
                <a:latin typeface="Times New Roman" panose="02020603050405020304" pitchFamily="18" charset="0"/>
                <a:ea typeface="Calibri"/>
                <a:cs typeface="Times New Roman" panose="02020603050405020304" pitchFamily="18" charset="0"/>
                <a:sym typeface="Calibri"/>
              </a:rPr>
              <a:t>- Sung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sướng</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vì</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có</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cuộc</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sống</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tự</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do,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tự</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tại</a:t>
            </a:r>
            <a:endParaRPr sz="5400" kern="0" dirty="0">
              <a:solidFill>
                <a:schemeClr val="bg1"/>
              </a:solidFill>
              <a:latin typeface="Times New Roman" panose="02020603050405020304" pitchFamily="18" charset="0"/>
              <a:ea typeface="Calibri"/>
              <a:cs typeface="Times New Roman" panose="02020603050405020304" pitchFamily="18" charset="0"/>
              <a:sym typeface="Calibri"/>
            </a:endParaRPr>
          </a:p>
        </p:txBody>
      </p:sp>
      <p:cxnSp>
        <p:nvCxnSpPr>
          <p:cNvPr id="6" name="Straight Connector 5"/>
          <p:cNvCxnSpPr/>
          <p:nvPr/>
        </p:nvCxnSpPr>
        <p:spPr>
          <a:xfrm>
            <a:off x="7924800" y="3543300"/>
            <a:ext cx="0" cy="533400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Google Shape;287;p16"/>
          <p:cNvSpPr txBox="1"/>
          <p:nvPr/>
        </p:nvSpPr>
        <p:spPr>
          <a:xfrm>
            <a:off x="8153400" y="3383234"/>
            <a:ext cx="9360615" cy="1615766"/>
          </a:xfrm>
          <a:prstGeom prst="rect">
            <a:avLst/>
          </a:prstGeom>
          <a:noFill/>
          <a:ln>
            <a:noFill/>
          </a:ln>
        </p:spPr>
        <p:txBody>
          <a:bodyPr spcFirstLastPara="1" wrap="square" lIns="137138" tIns="68550" rIns="137138" bIns="68550" anchor="t" anchorCtr="0">
            <a:spAutoFit/>
          </a:bodyPr>
          <a:lstStyle/>
          <a:p>
            <a:pPr algn="just">
              <a:buClr>
                <a:srgbClr val="000000"/>
              </a:buClr>
              <a:buSzPts val="3600"/>
              <a:buFont typeface="Arial"/>
              <a:buNone/>
            </a:pP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Có</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thể</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nhảy</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ra</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khỏi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nhảy</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lên</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miệng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rồi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lại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vô</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
        <p:nvSpPr>
          <p:cNvPr id="13" name="Google Shape;288;p16"/>
          <p:cNvSpPr txBox="1"/>
          <p:nvPr/>
        </p:nvSpPr>
        <p:spPr>
          <a:xfrm>
            <a:off x="8257040" y="5480642"/>
            <a:ext cx="9535212" cy="1615766"/>
          </a:xfrm>
          <a:prstGeom prst="rect">
            <a:avLst/>
          </a:prstGeom>
          <a:noFill/>
          <a:ln>
            <a:noFill/>
          </a:ln>
        </p:spPr>
        <p:txBody>
          <a:bodyPr spcFirstLastPara="1" wrap="square" lIns="137138" tIns="68550" rIns="137138" bIns="68550" anchor="t" anchorCtr="0">
            <a:spAutoFit/>
          </a:bodyPr>
          <a:lstStyle/>
          <a:p>
            <a:pPr>
              <a:buClr>
                <a:srgbClr val="000000"/>
              </a:buClr>
              <a:buSzPts val="3600"/>
              <a:buFont typeface="Arial"/>
              <a:buNone/>
            </a:pP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Ngồi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nghỉ</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những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kẽ</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gạch</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của</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thành</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
        <p:nvSpPr>
          <p:cNvPr id="14" name="Google Shape;289;p16"/>
          <p:cNvSpPr txBox="1"/>
          <p:nvPr/>
        </p:nvSpPr>
        <p:spPr>
          <a:xfrm>
            <a:off x="8361428" y="7269815"/>
            <a:ext cx="9338870" cy="2354430"/>
          </a:xfrm>
          <a:prstGeom prst="rect">
            <a:avLst/>
          </a:prstGeom>
          <a:noFill/>
          <a:ln>
            <a:noFill/>
          </a:ln>
        </p:spPr>
        <p:txBody>
          <a:bodyPr spcFirstLastPara="1" wrap="square" lIns="137138" tIns="68550" rIns="137138" bIns="68550" anchor="t" anchorCtr="0">
            <a:spAutoFit/>
          </a:bodyPr>
          <a:lstStyle/>
          <a:p>
            <a:pPr>
              <a:buClr>
                <a:srgbClr val="000000"/>
              </a:buClr>
              <a:buSzPts val="3600"/>
              <a:buFont typeface="Arial"/>
              <a:buNone/>
            </a:pP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Bơi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nước</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thì</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nước</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đỡ</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nách</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và</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nách</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nhảy</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xuống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bùn</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thì</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bùn</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lấp</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chân</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tôi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tới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mắt</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cá</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106296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4267200" y="342900"/>
            <a:ext cx="9614497" cy="1676400"/>
          </a:xfrm>
          <a:prstGeom prst="rect">
            <a:avLst/>
          </a:prstGeom>
        </p:spPr>
      </p:pic>
      <p:pic>
        <p:nvPicPr>
          <p:cNvPr id="10" name="Google Shape;195;p10" descr="Bài học từ truyện ngụ ngôn Ếch ngồi đáy giếng"/>
          <p:cNvPicPr preferRelativeResize="0"/>
          <p:nvPr/>
        </p:nvPicPr>
        <p:blipFill rotWithShape="1">
          <a:blip r:embed="rId22">
            <a:alphaModFix/>
          </a:blip>
          <a:srcRect/>
          <a:stretch/>
        </p:blipFill>
        <p:spPr>
          <a:xfrm>
            <a:off x="12906093" y="342900"/>
            <a:ext cx="3463635" cy="1816996"/>
          </a:xfrm>
          <a:prstGeom prst="rect">
            <a:avLst/>
          </a:prstGeom>
          <a:noFill/>
          <a:ln>
            <a:noFill/>
          </a:ln>
        </p:spPr>
      </p:pic>
      <p:sp>
        <p:nvSpPr>
          <p:cNvPr id="2" name="Rectangle 1"/>
          <p:cNvSpPr/>
          <p:nvPr/>
        </p:nvSpPr>
        <p:spPr>
          <a:xfrm>
            <a:off x="381000" y="2159896"/>
            <a:ext cx="17526000" cy="778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3"/>
          <a:stretch>
            <a:fillRect/>
          </a:stretch>
        </p:blipFill>
        <p:spPr>
          <a:xfrm>
            <a:off x="3969048" y="-12700"/>
            <a:ext cx="10210800" cy="2961539"/>
          </a:xfrm>
          <a:prstGeom prst="rect">
            <a:avLst/>
          </a:prstGeom>
        </p:spPr>
      </p:pic>
      <p:sp>
        <p:nvSpPr>
          <p:cNvPr id="8" name="Google Shape;235;p15"/>
          <p:cNvSpPr txBox="1">
            <a:spLocks/>
          </p:cNvSpPr>
          <p:nvPr/>
        </p:nvSpPr>
        <p:spPr>
          <a:xfrm>
            <a:off x="616648" y="2374900"/>
            <a:ext cx="15773400" cy="877103"/>
          </a:xfrm>
          <a:prstGeom prst="rect">
            <a:avLst/>
          </a:prstGeom>
          <a:noFill/>
          <a:ln>
            <a:noFill/>
          </a:ln>
        </p:spPr>
        <p:txBody>
          <a:bodyPr spcFirstLastPara="1" wrap="square" lIns="137138" tIns="68550" rIns="137138" bIns="6855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FFFF00"/>
              </a:buClr>
              <a:buSzPts val="3200"/>
            </a:pPr>
            <a:r>
              <a:rPr lang="vi-VN" sz="4800" b="1" smtClean="0">
                <a:solidFill>
                  <a:srgbClr val="FF0000"/>
                </a:solidFill>
                <a:ea typeface="Cambria"/>
                <a:cs typeface="Cambria"/>
                <a:sym typeface="Cambria"/>
              </a:rPr>
              <a:t>a) Ban đầu: ếch tự tin, sung sướng</a:t>
            </a:r>
            <a:endParaRPr lang="vi-VN" sz="4800" b="1" dirty="0">
              <a:solidFill>
                <a:srgbClr val="FF0000"/>
              </a:solidFill>
              <a:ea typeface="Cambria"/>
              <a:cs typeface="Cambria"/>
              <a:sym typeface="Cambria"/>
            </a:endParaRPr>
          </a:p>
        </p:txBody>
      </p:sp>
      <p:sp>
        <p:nvSpPr>
          <p:cNvPr id="11" name="Google Shape;236;p15"/>
          <p:cNvSpPr/>
          <p:nvPr/>
        </p:nvSpPr>
        <p:spPr>
          <a:xfrm>
            <a:off x="1341120" y="4457700"/>
            <a:ext cx="5852160" cy="3352800"/>
          </a:xfrm>
          <a:prstGeom prst="roundRect">
            <a:avLst>
              <a:gd name="adj" fmla="val 16667"/>
            </a:avLst>
          </a:prstGeom>
          <a:solidFill>
            <a:schemeClr val="accent4">
              <a:lumMod val="60000"/>
              <a:lumOff val="40000"/>
            </a:schemeClr>
          </a:solidFill>
          <a:ln w="12700" cap="flat" cmpd="sng">
            <a:solidFill>
              <a:srgbClr val="42719B"/>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3600"/>
              <a:buFont typeface="Arial"/>
              <a:buNone/>
            </a:pPr>
            <a:r>
              <a:rPr lang="en-US" sz="5400" kern="0" dirty="0" smtClean="0">
                <a:solidFill>
                  <a:schemeClr val="bg1"/>
                </a:solidFill>
                <a:latin typeface="Times New Roman" panose="02020603050405020304" pitchFamily="18" charset="0"/>
                <a:ea typeface="Calibri"/>
                <a:cs typeface="Times New Roman" panose="02020603050405020304" pitchFamily="18" charset="0"/>
                <a:sym typeface="Calibri"/>
              </a:rPr>
              <a:t>- </a:t>
            </a:r>
            <a:r>
              <a:rPr lang="vi-VN" sz="5400" kern="0" dirty="0">
                <a:solidFill>
                  <a:schemeClr val="bg1"/>
                </a:solidFill>
                <a:latin typeface="Times New Roman" panose="02020603050405020304" pitchFamily="18" charset="0"/>
                <a:ea typeface="Calibri"/>
                <a:cs typeface="Times New Roman" panose="02020603050405020304" pitchFamily="18" charset="0"/>
                <a:sym typeface="Calibri"/>
              </a:rPr>
              <a:t>Sung sướng vì thấy những con vật khác không bằng </a:t>
            </a:r>
            <a:r>
              <a:rPr lang="vi-VN" sz="5400" kern="0" dirty="0" smtClean="0">
                <a:solidFill>
                  <a:schemeClr val="bg1"/>
                </a:solidFill>
                <a:latin typeface="Times New Roman" panose="02020603050405020304" pitchFamily="18" charset="0"/>
                <a:ea typeface="Calibri"/>
                <a:cs typeface="Times New Roman" panose="02020603050405020304" pitchFamily="18" charset="0"/>
                <a:sym typeface="Calibri"/>
              </a:rPr>
              <a:t>m</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ì</a:t>
            </a:r>
            <a:r>
              <a:rPr lang="vi-VN" sz="5400" kern="0" dirty="0" smtClean="0">
                <a:solidFill>
                  <a:schemeClr val="bg1"/>
                </a:solidFill>
                <a:latin typeface="Times New Roman" panose="02020603050405020304" pitchFamily="18" charset="0"/>
                <a:ea typeface="Calibri"/>
                <a:cs typeface="Times New Roman" panose="02020603050405020304" pitchFamily="18" charset="0"/>
                <a:sym typeface="Calibri"/>
              </a:rPr>
              <a:t>nh</a:t>
            </a:r>
            <a:endParaRPr lang="vi-VN" sz="5400" kern="0" dirty="0">
              <a:solidFill>
                <a:schemeClr val="bg1"/>
              </a:solidFill>
              <a:latin typeface="Times New Roman" panose="02020603050405020304" pitchFamily="18" charset="0"/>
              <a:ea typeface="Calibri"/>
              <a:cs typeface="Times New Roman" panose="02020603050405020304" pitchFamily="18" charset="0"/>
              <a:sym typeface="Calibri"/>
            </a:endParaRPr>
          </a:p>
        </p:txBody>
      </p:sp>
      <p:cxnSp>
        <p:nvCxnSpPr>
          <p:cNvPr id="6" name="Straight Connector 5"/>
          <p:cNvCxnSpPr/>
          <p:nvPr/>
        </p:nvCxnSpPr>
        <p:spPr>
          <a:xfrm>
            <a:off x="7924800" y="3543300"/>
            <a:ext cx="0" cy="533400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Google Shape;287;p16"/>
          <p:cNvSpPr txBox="1"/>
          <p:nvPr/>
        </p:nvSpPr>
        <p:spPr>
          <a:xfrm>
            <a:off x="8215273" y="4765835"/>
            <a:ext cx="9360615" cy="2354430"/>
          </a:xfrm>
          <a:prstGeom prst="rect">
            <a:avLst/>
          </a:prstGeom>
          <a:noFill/>
          <a:ln>
            <a:noFill/>
          </a:ln>
        </p:spPr>
        <p:txBody>
          <a:bodyPr spcFirstLastPara="1" wrap="square" lIns="137138" tIns="68550" rIns="137138" bIns="68550" anchor="t" anchorCtr="0">
            <a:spAutoFit/>
          </a:bodyPr>
          <a:lstStyle/>
          <a:p>
            <a:pPr algn="just">
              <a:buClr>
                <a:srgbClr val="000000"/>
              </a:buClr>
              <a:buSzPts val="3600"/>
              <a:buFont typeface="Arial"/>
              <a:buNone/>
            </a:pP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gó</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lại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phía</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sau</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thấy</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những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loăng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quăng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cua</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nòng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nọc</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nào</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sướng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bằng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tôi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53742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000800" y="9258300"/>
            <a:ext cx="20289600" cy="971364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801897" y="9040252"/>
            <a:ext cx="914805" cy="574040"/>
          </a:xfrm>
          <a:prstGeom prst="rect">
            <a:avLst/>
          </a:prstGeom>
        </p:spPr>
      </p:pic>
      <p:pic>
        <p:nvPicPr>
          <p:cNvPr id="9" name="Google Shape;112;p3" descr="Soạn bài Đẽo cày giữa đường, Ếch ngồi đáy giếng, Con mối và con kiến | Ngắn nhất Soạn văn 7 Kết nối tri thức"/>
          <p:cNvPicPr preferRelativeResize="0"/>
          <p:nvPr/>
        </p:nvPicPr>
        <p:blipFill rotWithShape="1">
          <a:blip r:embed="rId9">
            <a:alphaModFix/>
          </a:blip>
          <a:srcRect/>
          <a:stretch/>
        </p:blipFill>
        <p:spPr>
          <a:xfrm rot="475076">
            <a:off x="6270701" y="498600"/>
            <a:ext cx="11714343" cy="7772397"/>
          </a:xfrm>
          <a:prstGeom prst="rect">
            <a:avLst/>
          </a:prstGeom>
          <a:noFill/>
          <a:ln>
            <a:noFill/>
          </a:ln>
        </p:spPr>
      </p:pic>
      <p:pic>
        <p:nvPicPr>
          <p:cNvPr id="4" name="Picture 3"/>
          <p:cNvPicPr>
            <a:picLocks noChangeAspect="1"/>
          </p:cNvPicPr>
          <p:nvPr/>
        </p:nvPicPr>
        <p:blipFill>
          <a:blip r:embed="rId10"/>
          <a:stretch>
            <a:fillRect/>
          </a:stretch>
        </p:blipFill>
        <p:spPr>
          <a:xfrm>
            <a:off x="30480" y="1485900"/>
            <a:ext cx="7974259" cy="5797798"/>
          </a:xfrm>
          <a:prstGeom prst="rect">
            <a:avLst/>
          </a:prstGeom>
        </p:spPr>
      </p:pic>
      <p:sp>
        <p:nvSpPr>
          <p:cNvPr id="11" name="TextBox 14"/>
          <p:cNvSpPr txBox="1"/>
          <p:nvPr/>
        </p:nvSpPr>
        <p:spPr>
          <a:xfrm>
            <a:off x="4572000" y="6830753"/>
            <a:ext cx="11977060" cy="905889"/>
          </a:xfrm>
          <a:prstGeom prst="rect">
            <a:avLst/>
          </a:prstGeom>
        </p:spPr>
        <p:txBody>
          <a:bodyPr wrap="square" lIns="0" tIns="0" rIns="0" bIns="0" rtlCol="0" anchor="t">
            <a:spAutoFit/>
          </a:bodyPr>
          <a:lstStyle/>
          <a:p>
            <a:pPr algn="just">
              <a:lnSpc>
                <a:spcPts val="7699"/>
              </a:lnSpc>
            </a:pPr>
            <a:r>
              <a:rPr lang="en-US" sz="5499" dirty="0" smtClean="0">
                <a:latin typeface="Times New Roman" panose="02020603050405020304" pitchFamily="18" charset="0"/>
                <a:cs typeface="Times New Roman" panose="02020603050405020304" pitchFamily="18" charset="0"/>
              </a:rPr>
              <a:t>- </a:t>
            </a:r>
            <a:r>
              <a:rPr lang="en-US" sz="5499" dirty="0" err="1" smtClean="0">
                <a:latin typeface="Times New Roman" panose="02020603050405020304" pitchFamily="18" charset="0"/>
                <a:cs typeface="Times New Roman" panose="02020603050405020304" pitchFamily="18" charset="0"/>
              </a:rPr>
              <a:t>Trang</a:t>
            </a:r>
            <a:r>
              <a:rPr lang="en-US" sz="5499" dirty="0" smtClean="0">
                <a:latin typeface="Times New Roman" panose="02020603050405020304" pitchFamily="18" charset="0"/>
                <a:cs typeface="Times New Roman" panose="02020603050405020304" pitchFamily="18" charset="0"/>
              </a:rPr>
              <a:t> </a:t>
            </a:r>
            <a:r>
              <a:rPr lang="en-US" sz="5499" dirty="0" err="1" smtClean="0">
                <a:latin typeface="Times New Roman" panose="02020603050405020304" pitchFamily="18" charset="0"/>
                <a:cs typeface="Times New Roman" panose="02020603050405020304" pitchFamily="18" charset="0"/>
              </a:rPr>
              <a:t>Tử</a:t>
            </a:r>
            <a:r>
              <a:rPr lang="en-US" sz="5499" dirty="0" smtClean="0">
                <a:latin typeface="Times New Roman" panose="02020603050405020304" pitchFamily="18" charset="0"/>
                <a:cs typeface="Times New Roman" panose="02020603050405020304" pitchFamily="18" charset="0"/>
              </a:rPr>
              <a:t> -</a:t>
            </a:r>
            <a:endParaRPr lang="en-US" sz="5499"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529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4267200" y="342900"/>
            <a:ext cx="9614497" cy="1676400"/>
          </a:xfrm>
          <a:prstGeom prst="rect">
            <a:avLst/>
          </a:prstGeom>
        </p:spPr>
      </p:pic>
      <p:pic>
        <p:nvPicPr>
          <p:cNvPr id="10" name="Google Shape;195;p10" descr="Bài học từ truyện ngụ ngôn Ếch ngồi đáy giếng"/>
          <p:cNvPicPr preferRelativeResize="0"/>
          <p:nvPr/>
        </p:nvPicPr>
        <p:blipFill rotWithShape="1">
          <a:blip r:embed="rId22">
            <a:alphaModFix/>
          </a:blip>
          <a:srcRect/>
          <a:stretch/>
        </p:blipFill>
        <p:spPr>
          <a:xfrm>
            <a:off x="12906093" y="342900"/>
            <a:ext cx="3463635" cy="1816996"/>
          </a:xfrm>
          <a:prstGeom prst="rect">
            <a:avLst/>
          </a:prstGeom>
          <a:noFill/>
          <a:ln>
            <a:noFill/>
          </a:ln>
        </p:spPr>
      </p:pic>
      <p:sp>
        <p:nvSpPr>
          <p:cNvPr id="2" name="Rectangle 1"/>
          <p:cNvSpPr/>
          <p:nvPr/>
        </p:nvSpPr>
        <p:spPr>
          <a:xfrm>
            <a:off x="381000" y="2159896"/>
            <a:ext cx="17526000" cy="778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3"/>
          <a:stretch>
            <a:fillRect/>
          </a:stretch>
        </p:blipFill>
        <p:spPr>
          <a:xfrm>
            <a:off x="3969048" y="-12700"/>
            <a:ext cx="10210800" cy="2961539"/>
          </a:xfrm>
          <a:prstGeom prst="rect">
            <a:avLst/>
          </a:prstGeom>
        </p:spPr>
      </p:pic>
      <p:sp>
        <p:nvSpPr>
          <p:cNvPr id="8" name="Google Shape;235;p15"/>
          <p:cNvSpPr txBox="1">
            <a:spLocks/>
          </p:cNvSpPr>
          <p:nvPr/>
        </p:nvSpPr>
        <p:spPr>
          <a:xfrm>
            <a:off x="616648" y="2374900"/>
            <a:ext cx="15773400" cy="877103"/>
          </a:xfrm>
          <a:prstGeom prst="rect">
            <a:avLst/>
          </a:prstGeom>
          <a:noFill/>
          <a:ln>
            <a:noFill/>
          </a:ln>
        </p:spPr>
        <p:txBody>
          <a:bodyPr spcFirstLastPara="1" wrap="square" lIns="137138" tIns="68550" rIns="137138" bIns="6855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FFFF00"/>
              </a:buClr>
              <a:buSzPts val="3200"/>
            </a:pPr>
            <a:r>
              <a:rPr lang="vi-VN" sz="4800" b="1" smtClean="0">
                <a:solidFill>
                  <a:srgbClr val="FF0000"/>
                </a:solidFill>
                <a:ea typeface="Cambria"/>
                <a:cs typeface="Cambria"/>
                <a:sym typeface="Cambria"/>
              </a:rPr>
              <a:t>a) Ban đầu: ếch tự tin, sung sướng</a:t>
            </a:r>
            <a:endParaRPr lang="vi-VN" sz="4800" b="1" dirty="0">
              <a:solidFill>
                <a:srgbClr val="FF0000"/>
              </a:solidFill>
              <a:ea typeface="Cambria"/>
              <a:cs typeface="Cambria"/>
              <a:sym typeface="Cambria"/>
            </a:endParaRPr>
          </a:p>
        </p:txBody>
      </p:sp>
      <p:sp>
        <p:nvSpPr>
          <p:cNvPr id="11" name="Google Shape;236;p15"/>
          <p:cNvSpPr/>
          <p:nvPr/>
        </p:nvSpPr>
        <p:spPr>
          <a:xfrm>
            <a:off x="1341120" y="4457700"/>
            <a:ext cx="5852160" cy="3276600"/>
          </a:xfrm>
          <a:prstGeom prst="roundRect">
            <a:avLst>
              <a:gd name="adj" fmla="val 16667"/>
            </a:avLst>
          </a:prstGeom>
          <a:solidFill>
            <a:schemeClr val="accent3">
              <a:lumMod val="75000"/>
            </a:schemeClr>
          </a:solidFill>
          <a:ln w="12700" cap="flat" cmpd="sng">
            <a:solidFill>
              <a:srgbClr val="42719B"/>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3200"/>
              <a:buFont typeface="Arial"/>
              <a:buNone/>
            </a:pPr>
            <a:r>
              <a:rPr lang="en-US" sz="5400" kern="0" dirty="0" smtClean="0">
                <a:solidFill>
                  <a:schemeClr val="bg1"/>
                </a:solidFill>
                <a:latin typeface="Times New Roman" panose="02020603050405020304" pitchFamily="18" charset="0"/>
                <a:ea typeface="Calibri"/>
                <a:cs typeface="Times New Roman" panose="02020603050405020304" pitchFamily="18" charset="0"/>
                <a:sym typeface="Calibri"/>
              </a:rPr>
              <a:t>- </a:t>
            </a:r>
            <a:r>
              <a:rPr lang="vi-VN" sz="5400" kern="0" dirty="0">
                <a:solidFill>
                  <a:schemeClr val="bg1"/>
                </a:solidFill>
                <a:latin typeface="Times New Roman" panose="02020603050405020304" pitchFamily="18" charset="0"/>
                <a:ea typeface="Calibri"/>
                <a:cs typeface="Times New Roman" panose="02020603050405020304" pitchFamily="18" charset="0"/>
                <a:sym typeface="Calibri"/>
              </a:rPr>
              <a:t>Sung sướng vì tự hào với địa vị “chúa tể” của mình ở trong giếng</a:t>
            </a:r>
          </a:p>
        </p:txBody>
      </p:sp>
      <p:cxnSp>
        <p:nvCxnSpPr>
          <p:cNvPr id="6" name="Straight Connector 5"/>
          <p:cNvCxnSpPr/>
          <p:nvPr/>
        </p:nvCxnSpPr>
        <p:spPr>
          <a:xfrm>
            <a:off x="7924800" y="3543300"/>
            <a:ext cx="0" cy="533400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Google Shape;391;p18"/>
          <p:cNvSpPr txBox="1"/>
          <p:nvPr/>
        </p:nvSpPr>
        <p:spPr>
          <a:xfrm>
            <a:off x="7973554" y="3948952"/>
            <a:ext cx="9933446" cy="877103"/>
          </a:xfrm>
          <a:prstGeom prst="rect">
            <a:avLst/>
          </a:prstGeom>
          <a:noFill/>
          <a:ln>
            <a:noFill/>
          </a:ln>
        </p:spPr>
        <p:txBody>
          <a:bodyPr spcFirstLastPara="1" wrap="square" lIns="137138" tIns="68550" rIns="137138" bIns="68550" anchor="t" anchorCtr="0">
            <a:spAutoFit/>
          </a:bodyPr>
          <a:lstStyle/>
          <a:p>
            <a:pPr algn="just">
              <a:buClr>
                <a:srgbClr val="000000"/>
              </a:buClr>
              <a:buSzPts val="3600"/>
              <a:buFont typeface="Arial"/>
              <a:buNone/>
            </a:pP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Một</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mình</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chiếm</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chỗ</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nước</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tụ</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
        <p:nvSpPr>
          <p:cNvPr id="16" name="Google Shape;392;p18"/>
          <p:cNvSpPr txBox="1"/>
          <p:nvPr/>
        </p:nvSpPr>
        <p:spPr>
          <a:xfrm>
            <a:off x="7973554" y="5364986"/>
            <a:ext cx="10118727" cy="877103"/>
          </a:xfrm>
          <a:prstGeom prst="rect">
            <a:avLst/>
          </a:prstGeom>
          <a:noFill/>
          <a:ln>
            <a:noFill/>
          </a:ln>
        </p:spPr>
        <p:txBody>
          <a:bodyPr spcFirstLastPara="1" wrap="square" lIns="137138" tIns="68550" rIns="137138" bIns="68550" anchor="t" anchorCtr="0">
            <a:spAutoFit/>
          </a:bodyPr>
          <a:lstStyle/>
          <a:p>
            <a:pPr>
              <a:buClr>
                <a:srgbClr val="000000"/>
              </a:buClr>
              <a:buSzPts val="3600"/>
              <a:buFont typeface="Arial"/>
              <a:buNone/>
            </a:pP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Tự</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do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bơi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lội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cái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sụp</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
        <p:nvSpPr>
          <p:cNvPr id="17" name="Google Shape;393;p18"/>
          <p:cNvSpPr txBox="1"/>
          <p:nvPr/>
        </p:nvSpPr>
        <p:spPr>
          <a:xfrm>
            <a:off x="7996630" y="6781020"/>
            <a:ext cx="9910370" cy="1615766"/>
          </a:xfrm>
          <a:prstGeom prst="rect">
            <a:avLst/>
          </a:prstGeom>
          <a:noFill/>
          <a:ln>
            <a:noFill/>
          </a:ln>
        </p:spPr>
        <p:txBody>
          <a:bodyPr spcFirstLastPara="1" wrap="square" lIns="137138" tIns="68550" rIns="137138" bIns="68550" anchor="t" anchorCtr="0">
            <a:spAutoFit/>
          </a:bodyPr>
          <a:lstStyle/>
          <a:p>
            <a:pPr>
              <a:buClr>
                <a:srgbClr val="000000"/>
              </a:buClr>
              <a:buSzPts val="3600"/>
              <a:buFont typeface="Arial"/>
              <a:buNone/>
            </a:pP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Còn</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gì</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vui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hơn</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nữa</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Hỏi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để</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khẳng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định</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84195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4267200" y="342900"/>
            <a:ext cx="9614497" cy="1676400"/>
          </a:xfrm>
          <a:prstGeom prst="rect">
            <a:avLst/>
          </a:prstGeom>
        </p:spPr>
      </p:pic>
      <p:pic>
        <p:nvPicPr>
          <p:cNvPr id="10" name="Google Shape;195;p10" descr="Bài học từ truyện ngụ ngôn Ếch ngồi đáy giếng"/>
          <p:cNvPicPr preferRelativeResize="0"/>
          <p:nvPr/>
        </p:nvPicPr>
        <p:blipFill rotWithShape="1">
          <a:blip r:embed="rId22">
            <a:alphaModFix/>
          </a:blip>
          <a:srcRect/>
          <a:stretch/>
        </p:blipFill>
        <p:spPr>
          <a:xfrm>
            <a:off x="12906093" y="342900"/>
            <a:ext cx="3463635" cy="1816996"/>
          </a:xfrm>
          <a:prstGeom prst="rect">
            <a:avLst/>
          </a:prstGeom>
          <a:noFill/>
          <a:ln>
            <a:noFill/>
          </a:ln>
        </p:spPr>
      </p:pic>
      <p:sp>
        <p:nvSpPr>
          <p:cNvPr id="2" name="Rectangle 1"/>
          <p:cNvSpPr/>
          <p:nvPr/>
        </p:nvSpPr>
        <p:spPr>
          <a:xfrm>
            <a:off x="381000" y="2159896"/>
            <a:ext cx="17526000" cy="778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3"/>
          <a:stretch>
            <a:fillRect/>
          </a:stretch>
        </p:blipFill>
        <p:spPr>
          <a:xfrm>
            <a:off x="3969048" y="-12700"/>
            <a:ext cx="10210800" cy="2961539"/>
          </a:xfrm>
          <a:prstGeom prst="rect">
            <a:avLst/>
          </a:prstGeom>
        </p:spPr>
      </p:pic>
      <p:sp>
        <p:nvSpPr>
          <p:cNvPr id="8" name="Google Shape;235;p15"/>
          <p:cNvSpPr txBox="1">
            <a:spLocks/>
          </p:cNvSpPr>
          <p:nvPr/>
        </p:nvSpPr>
        <p:spPr>
          <a:xfrm>
            <a:off x="616648" y="2374900"/>
            <a:ext cx="15773400" cy="877103"/>
          </a:xfrm>
          <a:prstGeom prst="rect">
            <a:avLst/>
          </a:prstGeom>
          <a:noFill/>
          <a:ln>
            <a:noFill/>
          </a:ln>
        </p:spPr>
        <p:txBody>
          <a:bodyPr spcFirstLastPara="1" wrap="square" lIns="137138" tIns="68550" rIns="137138" bIns="6855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FFFF00"/>
              </a:buClr>
              <a:buSzPts val="3200"/>
            </a:pPr>
            <a:r>
              <a:rPr lang="vi-VN" sz="4800" b="1" smtClean="0">
                <a:solidFill>
                  <a:srgbClr val="FF0000"/>
                </a:solidFill>
                <a:ea typeface="Cambria"/>
                <a:cs typeface="Cambria"/>
                <a:sym typeface="Cambria"/>
              </a:rPr>
              <a:t>a) Ban đầu: ếch tự tin, sung sướng</a:t>
            </a:r>
            <a:endParaRPr lang="vi-VN" sz="4800" b="1" dirty="0">
              <a:solidFill>
                <a:srgbClr val="FF0000"/>
              </a:solidFill>
              <a:ea typeface="Cambria"/>
              <a:cs typeface="Cambria"/>
              <a:sym typeface="Cambria"/>
            </a:endParaRPr>
          </a:p>
        </p:txBody>
      </p:sp>
      <p:sp>
        <p:nvSpPr>
          <p:cNvPr id="11" name="Google Shape;236;p15"/>
          <p:cNvSpPr/>
          <p:nvPr/>
        </p:nvSpPr>
        <p:spPr>
          <a:xfrm>
            <a:off x="1341120" y="4457700"/>
            <a:ext cx="5852160" cy="3505200"/>
          </a:xfrm>
          <a:prstGeom prst="roundRect">
            <a:avLst>
              <a:gd name="adj" fmla="val 16667"/>
            </a:avLst>
          </a:prstGeom>
          <a:solidFill>
            <a:schemeClr val="accent4">
              <a:lumMod val="60000"/>
              <a:lumOff val="40000"/>
            </a:schemeClr>
          </a:solidFill>
          <a:ln w="12700" cap="flat" cmpd="sng">
            <a:solidFill>
              <a:srgbClr val="42719B"/>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3200"/>
              <a:buFont typeface="Arial"/>
              <a:buNone/>
            </a:pPr>
            <a:r>
              <a:rPr lang="en-US" sz="4900" kern="0" dirty="0" smtClean="0">
                <a:solidFill>
                  <a:schemeClr val="bg1"/>
                </a:solidFill>
                <a:latin typeface="Times New Roman" panose="02020603050405020304" pitchFamily="18" charset="0"/>
                <a:ea typeface="Calibri"/>
                <a:cs typeface="Times New Roman" panose="02020603050405020304" pitchFamily="18" charset="0"/>
                <a:sym typeface="Calibri"/>
              </a:rPr>
              <a:t>- </a:t>
            </a:r>
            <a:r>
              <a:rPr lang="vi-VN" sz="4900" kern="0" dirty="0">
                <a:solidFill>
                  <a:schemeClr val="bg1"/>
                </a:solidFill>
                <a:latin typeface="Times New Roman" panose="02020603050405020304" pitchFamily="18" charset="0"/>
                <a:ea typeface="Calibri"/>
                <a:cs typeface="Times New Roman" panose="02020603050405020304" pitchFamily="18" charset="0"/>
                <a:sym typeface="Calibri"/>
              </a:rPr>
              <a:t>Sung sướng đến nỗi khoe khoang với rùa về thế giới trong giếng của mình</a:t>
            </a:r>
          </a:p>
        </p:txBody>
      </p:sp>
      <p:cxnSp>
        <p:nvCxnSpPr>
          <p:cNvPr id="6" name="Straight Connector 5"/>
          <p:cNvCxnSpPr/>
          <p:nvPr/>
        </p:nvCxnSpPr>
        <p:spPr>
          <a:xfrm>
            <a:off x="7924800" y="3543300"/>
            <a:ext cx="0" cy="533400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Google Shape;287;p16"/>
          <p:cNvSpPr txBox="1"/>
          <p:nvPr/>
        </p:nvSpPr>
        <p:spPr>
          <a:xfrm>
            <a:off x="8153400" y="4524445"/>
            <a:ext cx="9360615" cy="1615766"/>
          </a:xfrm>
          <a:prstGeom prst="rect">
            <a:avLst/>
          </a:prstGeom>
          <a:noFill/>
          <a:ln>
            <a:noFill/>
          </a:ln>
        </p:spPr>
        <p:txBody>
          <a:bodyPr spcFirstLastPara="1" wrap="square" lIns="137138" tIns="68550" rIns="137138" bIns="68550" anchor="t" anchorCtr="0">
            <a:spAutoFit/>
          </a:bodyPr>
          <a:lstStyle/>
          <a:p>
            <a:pPr algn="just">
              <a:buClr>
                <a:srgbClr val="000000"/>
              </a:buClr>
              <a:buSzPts val="3600"/>
              <a:buFont typeface="Arial"/>
              <a:buNone/>
            </a:pP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Ếch</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nói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với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rùa</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“Sao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anh</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vô</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tôi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một</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lát</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coi</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cho</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biết</a:t>
            </a:r>
            <a:r>
              <a:rPr lang="en-US" sz="4800" kern="0" dirty="0" smtClean="0">
                <a:solidFill>
                  <a:srgbClr val="000000"/>
                </a:solidFill>
                <a:latin typeface="Times New Roman" panose="02020603050405020304" pitchFamily="18" charset="0"/>
                <a:ea typeface="Cambria"/>
                <a:cs typeface="Times New Roman" panose="02020603050405020304" pitchFamily="18" charset="0"/>
                <a:sym typeface="Cambria"/>
              </a:rPr>
              <a:t>?”</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pic>
        <p:nvPicPr>
          <p:cNvPr id="13" name="Picture 12"/>
          <p:cNvPicPr>
            <a:picLocks noChangeAspect="1"/>
          </p:cNvPicPr>
          <p:nvPr/>
        </p:nvPicPr>
        <p:blipFill>
          <a:blip r:embed="rId24">
            <a:extLst>
              <a:ext uri="{BEBA8EAE-BF5A-486C-A8C5-ECC9F3942E4B}">
                <a14:imgProps xmlns:a14="http://schemas.microsoft.com/office/drawing/2010/main">
                  <a14:imgLayer r:embed="rId25">
                    <a14:imgEffect>
                      <a14:backgroundRemoval t="10000" b="90000" l="10000" r="90000">
                        <a14:foregroundMark x1="49083" y1="39833" x2="63000" y2="40000"/>
                        <a14:foregroundMark x1="66167" y1="69500" x2="67083" y2="74000"/>
                        <a14:foregroundMark x1="42000" y1="54583" x2="45417" y2="58167"/>
                        <a14:foregroundMark x1="27583" y1="65250" x2="36833" y2="67917"/>
                        <a14:foregroundMark x1="13917" y1="34500" x2="26167" y2="30250"/>
                      </a14:backgroundRemoval>
                    </a14:imgEffect>
                  </a14:imgLayer>
                </a14:imgProps>
              </a:ext>
            </a:extLst>
          </a:blip>
          <a:stretch>
            <a:fillRect/>
          </a:stretch>
        </p:blipFill>
        <p:spPr>
          <a:xfrm>
            <a:off x="12271744" y="5251292"/>
            <a:ext cx="4930672" cy="4930672"/>
          </a:xfrm>
          <a:prstGeom prst="rect">
            <a:avLst/>
          </a:prstGeom>
        </p:spPr>
      </p:pic>
    </p:spTree>
    <p:extLst>
      <p:ext uri="{BB962C8B-B14F-4D97-AF65-F5344CB8AC3E}">
        <p14:creationId xmlns:p14="http://schemas.microsoft.com/office/powerpoint/2010/main" val="346126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mt="78000"/>
          </a:blip>
          <a:stretch>
            <a:fillRect/>
          </a:stretch>
        </a:blipFill>
        <a:effectLst/>
      </p:bgPr>
    </p:bg>
    <p:spTree>
      <p:nvGrpSpPr>
        <p:cNvPr id="1" name=""/>
        <p:cNvGrpSpPr/>
        <p:nvPr/>
      </p:nvGrpSpPr>
      <p:grpSpPr>
        <a:xfrm>
          <a:off x="0" y="0"/>
          <a:ext cx="0" cy="0"/>
          <a:chOff x="0" y="0"/>
          <a:chExt cx="0" cy="0"/>
        </a:xfrm>
      </p:grpSpPr>
      <p:pic>
        <p:nvPicPr>
          <p:cNvPr id="38"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4021791" y="405351"/>
            <a:ext cx="9614497" cy="1231418"/>
          </a:xfrm>
          <a:prstGeom prst="rect">
            <a:avLst/>
          </a:prstGeom>
        </p:spPr>
      </p:pic>
      <p:pic>
        <p:nvPicPr>
          <p:cNvPr id="6"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457200" y="2416692"/>
            <a:ext cx="4114800" cy="7010400"/>
          </a:xfrm>
          <a:prstGeom prst="rect">
            <a:avLst/>
          </a:prstGeom>
        </p:spPr>
      </p:pic>
      <p:pic>
        <p:nvPicPr>
          <p:cNvPr id="19"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4800600" y="2416692"/>
            <a:ext cx="4114800" cy="7010400"/>
          </a:xfrm>
          <a:prstGeom prst="rect">
            <a:avLst/>
          </a:prstGeom>
        </p:spPr>
      </p:pic>
      <p:pic>
        <p:nvPicPr>
          <p:cNvPr id="29"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9220200" y="2403992"/>
            <a:ext cx="4114800" cy="7010400"/>
          </a:xfrm>
          <a:prstGeom prst="rect">
            <a:avLst/>
          </a:prstGeom>
        </p:spPr>
      </p:pic>
      <p:pic>
        <p:nvPicPr>
          <p:cNvPr id="30"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3639800" y="2403992"/>
            <a:ext cx="4114800" cy="7010400"/>
          </a:xfrm>
          <a:prstGeom prst="rect">
            <a:avLst/>
          </a:prstGeom>
        </p:spPr>
      </p:pic>
      <p:sp>
        <p:nvSpPr>
          <p:cNvPr id="3" name="Rectangle 2"/>
          <p:cNvSpPr/>
          <p:nvPr/>
        </p:nvSpPr>
        <p:spPr>
          <a:xfrm>
            <a:off x="913832" y="3169920"/>
            <a:ext cx="3201536" cy="2800767"/>
          </a:xfrm>
          <a:prstGeom prst="rect">
            <a:avLst/>
          </a:prstGeom>
        </p:spPr>
        <p:txBody>
          <a:bodyPr wrap="square">
            <a:spAutoFit/>
          </a:bodyPr>
          <a:lstStyle/>
          <a:p>
            <a:pPr algn="ctr">
              <a:buClr>
                <a:srgbClr val="000000"/>
              </a:buClr>
              <a:buSzPts val="3600"/>
              <a:buFont typeface="Arial"/>
              <a:buNone/>
            </a:pPr>
            <a:r>
              <a:rPr lang="vi-VN" sz="4400" kern="0" dirty="0">
                <a:solidFill>
                  <a:srgbClr val="000000"/>
                </a:solidFill>
                <a:latin typeface="+mj-lt"/>
                <a:ea typeface="Calibri"/>
                <a:cs typeface="Calibri"/>
                <a:sym typeface="Calibri"/>
              </a:rPr>
              <a:t>Sung sướng vì có cuộc sống tự do, tự </a:t>
            </a:r>
            <a:r>
              <a:rPr lang="vi-VN" sz="4400" kern="0" dirty="0" smtClean="0">
                <a:solidFill>
                  <a:srgbClr val="000000"/>
                </a:solidFill>
                <a:latin typeface="+mj-lt"/>
                <a:ea typeface="Calibri"/>
                <a:cs typeface="Calibri"/>
                <a:sym typeface="Calibri"/>
              </a:rPr>
              <a:t>tại</a:t>
            </a:r>
            <a:r>
              <a:rPr lang="en-US" sz="4400" kern="0" dirty="0" smtClean="0">
                <a:solidFill>
                  <a:srgbClr val="000000"/>
                </a:solidFill>
                <a:latin typeface="+mj-lt"/>
                <a:ea typeface="Calibri"/>
                <a:cs typeface="Calibri"/>
                <a:sym typeface="Calibri"/>
              </a:rPr>
              <a:t>.</a:t>
            </a:r>
            <a:endParaRPr lang="vi-VN" sz="4400" kern="0" dirty="0">
              <a:solidFill>
                <a:srgbClr val="000000"/>
              </a:solidFill>
              <a:latin typeface="+mj-lt"/>
              <a:ea typeface="Calibri"/>
              <a:cs typeface="Calibri"/>
              <a:sym typeface="Calibri"/>
            </a:endParaRPr>
          </a:p>
        </p:txBody>
      </p:sp>
      <p:sp>
        <p:nvSpPr>
          <p:cNvPr id="31" name="Rectangle 30"/>
          <p:cNvSpPr/>
          <p:nvPr/>
        </p:nvSpPr>
        <p:spPr>
          <a:xfrm>
            <a:off x="5184140" y="3162300"/>
            <a:ext cx="3201536" cy="4154984"/>
          </a:xfrm>
          <a:prstGeom prst="rect">
            <a:avLst/>
          </a:prstGeom>
        </p:spPr>
        <p:txBody>
          <a:bodyPr wrap="square">
            <a:spAutoFit/>
          </a:bodyPr>
          <a:lstStyle/>
          <a:p>
            <a:pPr algn="ctr">
              <a:buClr>
                <a:srgbClr val="000000"/>
              </a:buClr>
              <a:buSzPts val="3600"/>
              <a:buFont typeface="Arial"/>
              <a:buNone/>
            </a:pPr>
            <a:r>
              <a:rPr lang="vi-VN" sz="4400" kern="0" dirty="0">
                <a:solidFill>
                  <a:srgbClr val="000000"/>
                </a:solidFill>
                <a:latin typeface="+mj-lt"/>
                <a:ea typeface="Calibri"/>
                <a:cs typeface="Calibri"/>
                <a:sym typeface="Calibri"/>
              </a:rPr>
              <a:t>Sung sướng vì thấy những con vật khác không bằng </a:t>
            </a:r>
            <a:r>
              <a:rPr lang="vi-VN" sz="4400" kern="0" dirty="0" smtClean="0">
                <a:solidFill>
                  <a:srgbClr val="000000"/>
                </a:solidFill>
                <a:latin typeface="+mj-lt"/>
                <a:ea typeface="Calibri"/>
                <a:cs typeface="Calibri"/>
                <a:sym typeface="Calibri"/>
              </a:rPr>
              <a:t>m</a:t>
            </a:r>
            <a:r>
              <a:rPr lang="en-US" sz="4400" kern="0" dirty="0">
                <a:solidFill>
                  <a:srgbClr val="000000"/>
                </a:solidFill>
                <a:latin typeface="+mj-lt"/>
                <a:ea typeface="Calibri"/>
                <a:cs typeface="Calibri"/>
                <a:sym typeface="Calibri"/>
              </a:rPr>
              <a:t>ì</a:t>
            </a:r>
            <a:r>
              <a:rPr lang="vi-VN" sz="4400" kern="0" dirty="0" smtClean="0">
                <a:solidFill>
                  <a:srgbClr val="000000"/>
                </a:solidFill>
                <a:latin typeface="+mj-lt"/>
                <a:ea typeface="Calibri"/>
                <a:cs typeface="Calibri"/>
                <a:sym typeface="Calibri"/>
              </a:rPr>
              <a:t>nh</a:t>
            </a:r>
            <a:endParaRPr lang="vi-VN" sz="4400" kern="0" dirty="0">
              <a:solidFill>
                <a:srgbClr val="000000"/>
              </a:solidFill>
              <a:latin typeface="+mj-lt"/>
              <a:ea typeface="Calibri"/>
              <a:cs typeface="Calibri"/>
              <a:sym typeface="Calibri"/>
            </a:endParaRPr>
          </a:p>
        </p:txBody>
      </p:sp>
      <p:sp>
        <p:nvSpPr>
          <p:cNvPr id="32" name="Rectangle 31"/>
          <p:cNvSpPr/>
          <p:nvPr/>
        </p:nvSpPr>
        <p:spPr>
          <a:xfrm>
            <a:off x="9756558" y="3177540"/>
            <a:ext cx="3201536" cy="3477875"/>
          </a:xfrm>
          <a:prstGeom prst="rect">
            <a:avLst/>
          </a:prstGeom>
        </p:spPr>
        <p:txBody>
          <a:bodyPr wrap="square">
            <a:spAutoFit/>
          </a:bodyPr>
          <a:lstStyle/>
          <a:p>
            <a:pPr algn="ctr">
              <a:buClr>
                <a:srgbClr val="000000"/>
              </a:buClr>
              <a:buSzPts val="3200"/>
              <a:buFont typeface="Arial"/>
              <a:buNone/>
            </a:pPr>
            <a:r>
              <a:rPr lang="vi-VN" sz="4400" kern="0" dirty="0">
                <a:solidFill>
                  <a:srgbClr val="000000"/>
                </a:solidFill>
                <a:latin typeface="+mj-lt"/>
                <a:ea typeface="Calibri"/>
                <a:cs typeface="Calibri"/>
                <a:sym typeface="Calibri"/>
              </a:rPr>
              <a:t>Sung sướng vì tự hào với địa vị “chúa tể” của mình ở trong giếng</a:t>
            </a:r>
          </a:p>
        </p:txBody>
      </p:sp>
      <p:sp>
        <p:nvSpPr>
          <p:cNvPr id="33" name="Rectangle 32"/>
          <p:cNvSpPr/>
          <p:nvPr/>
        </p:nvSpPr>
        <p:spPr>
          <a:xfrm>
            <a:off x="14172064" y="3169920"/>
            <a:ext cx="3201536" cy="4832092"/>
          </a:xfrm>
          <a:prstGeom prst="rect">
            <a:avLst/>
          </a:prstGeom>
        </p:spPr>
        <p:txBody>
          <a:bodyPr wrap="square">
            <a:spAutoFit/>
          </a:bodyPr>
          <a:lstStyle/>
          <a:p>
            <a:pPr algn="ctr">
              <a:buClr>
                <a:srgbClr val="000000"/>
              </a:buClr>
              <a:buSzPts val="3200"/>
              <a:buFont typeface="Arial"/>
              <a:buNone/>
            </a:pPr>
            <a:r>
              <a:rPr lang="vi-VN" sz="4400" kern="0" dirty="0">
                <a:solidFill>
                  <a:srgbClr val="000000"/>
                </a:solidFill>
                <a:latin typeface="+mj-lt"/>
                <a:ea typeface="Calibri"/>
                <a:cs typeface="Calibri"/>
                <a:sym typeface="Calibri"/>
              </a:rPr>
              <a:t>Sung sướng đến nỗi khoe khoang với rùa về thế giới trong giếng của mình</a:t>
            </a:r>
          </a:p>
        </p:txBody>
      </p:sp>
      <p:pic>
        <p:nvPicPr>
          <p:cNvPr id="34" name="Picture 3"/>
          <p:cNvPicPr>
            <a:picLocks noChangeAspect="1"/>
          </p:cNvPicPr>
          <p:nvPr/>
        </p:nvPicPr>
        <p:blipFill>
          <a:blip r:embed="rId24"/>
          <a:srcRect/>
          <a:stretch>
            <a:fillRect/>
          </a:stretch>
        </p:blipFill>
        <p:spPr>
          <a:xfrm>
            <a:off x="457200" y="7635394"/>
            <a:ext cx="1769568" cy="1944580"/>
          </a:xfrm>
          <a:prstGeom prst="rect">
            <a:avLst/>
          </a:prstGeom>
        </p:spPr>
      </p:pic>
      <p:pic>
        <p:nvPicPr>
          <p:cNvPr id="35" name="Google Shape;195;p10" descr="Bài học từ truyện ngụ ngôn Ếch ngồi đáy giếng"/>
          <p:cNvPicPr preferRelativeResize="0"/>
          <p:nvPr/>
        </p:nvPicPr>
        <p:blipFill rotWithShape="1">
          <a:blip r:embed="rId25">
            <a:alphaModFix/>
          </a:blip>
          <a:srcRect/>
          <a:stretch/>
        </p:blipFill>
        <p:spPr>
          <a:xfrm>
            <a:off x="4022959" y="7935259"/>
            <a:ext cx="3463635" cy="1816996"/>
          </a:xfrm>
          <a:prstGeom prst="rect">
            <a:avLst/>
          </a:prstGeom>
          <a:noFill/>
          <a:ln>
            <a:noFill/>
          </a:ln>
        </p:spPr>
      </p:pic>
      <p:pic>
        <p:nvPicPr>
          <p:cNvPr id="36" name="Picture 35"/>
          <p:cNvPicPr>
            <a:picLocks noChangeAspect="1"/>
          </p:cNvPicPr>
          <p:nvPr/>
        </p:nvPicPr>
        <p:blipFill>
          <a:blip r:embed="rId26">
            <a:extLst>
              <a:ext uri="{BEBA8EAE-BF5A-486C-A8C5-ECC9F3942E4B}">
                <a14:imgProps xmlns:a14="http://schemas.microsoft.com/office/drawing/2010/main">
                  <a14:imgLayer r:embed="rId27">
                    <a14:imgEffect>
                      <a14:backgroundRemoval t="10000" b="90000" l="10000" r="90000">
                        <a14:foregroundMark x1="41750" y1="28500" x2="43000" y2="32083"/>
                        <a14:foregroundMark x1="60083" y1="27417" x2="57750" y2="32917"/>
                      </a14:backgroundRemoval>
                    </a14:imgEffect>
                  </a14:imgLayer>
                </a14:imgProps>
              </a:ext>
            </a:extLst>
          </a:blip>
          <a:stretch>
            <a:fillRect/>
          </a:stretch>
        </p:blipFill>
        <p:spPr>
          <a:xfrm>
            <a:off x="8829040" y="7104364"/>
            <a:ext cx="3071885" cy="3071885"/>
          </a:xfrm>
          <a:prstGeom prst="rect">
            <a:avLst/>
          </a:prstGeom>
        </p:spPr>
      </p:pic>
      <p:pic>
        <p:nvPicPr>
          <p:cNvPr id="5" name="Picture 4"/>
          <p:cNvPicPr>
            <a:picLocks noChangeAspect="1"/>
          </p:cNvPicPr>
          <p:nvPr/>
        </p:nvPicPr>
        <p:blipFill>
          <a:blip r:embed="rId28">
            <a:extLst>
              <a:ext uri="{BEBA8EAE-BF5A-486C-A8C5-ECC9F3942E4B}">
                <a14:imgProps xmlns:a14="http://schemas.microsoft.com/office/drawing/2010/main">
                  <a14:imgLayer r:embed="rId29">
                    <a14:imgEffect>
                      <a14:backgroundRemoval t="10000" b="90000" l="10000" r="90000">
                        <a14:foregroundMark x1="25313" y1="28281" x2="28594" y2="38281"/>
                        <a14:foregroundMark x1="63594" y1="18281" x2="71719" y2="30000"/>
                        <a14:foregroundMark x1="60000" y1="19688" x2="61719" y2="30938"/>
                        <a14:foregroundMark x1="20000" y1="30938" x2="32969" y2="31250"/>
                        <a14:foregroundMark x1="20313" y1="32344" x2="24063" y2="35313"/>
                      </a14:backgroundRemoval>
                    </a14:imgEffect>
                  </a14:imgLayer>
                </a14:imgProps>
              </a:ext>
            </a:extLst>
          </a:blip>
          <a:stretch>
            <a:fillRect/>
          </a:stretch>
        </p:blipFill>
        <p:spPr>
          <a:xfrm>
            <a:off x="13243371" y="7543842"/>
            <a:ext cx="2435442" cy="2435442"/>
          </a:xfrm>
          <a:prstGeom prst="rect">
            <a:avLst/>
          </a:prstGeom>
        </p:spPr>
      </p:pic>
      <p:sp>
        <p:nvSpPr>
          <p:cNvPr id="37" name="Google Shape;235;p15"/>
          <p:cNvSpPr txBox="1">
            <a:spLocks/>
          </p:cNvSpPr>
          <p:nvPr/>
        </p:nvSpPr>
        <p:spPr>
          <a:xfrm>
            <a:off x="4022959" y="405394"/>
            <a:ext cx="15773400" cy="877103"/>
          </a:xfrm>
          <a:prstGeom prst="rect">
            <a:avLst/>
          </a:prstGeom>
          <a:noFill/>
          <a:ln>
            <a:noFill/>
          </a:ln>
        </p:spPr>
        <p:txBody>
          <a:bodyPr spcFirstLastPara="1" wrap="square" lIns="137138" tIns="68550" rIns="137138" bIns="6855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FFFF00"/>
              </a:buClr>
              <a:buSzPts val="3200"/>
            </a:pPr>
            <a:r>
              <a:rPr lang="vi-VN" sz="4800" b="1" dirty="0" smtClean="0">
                <a:solidFill>
                  <a:srgbClr val="FF0000"/>
                </a:solidFill>
                <a:ea typeface="Cambria"/>
                <a:cs typeface="Cambria"/>
                <a:sym typeface="Cambria"/>
              </a:rPr>
              <a:t>a) Ban đầu: ếch tự tin, sung sướng</a:t>
            </a:r>
            <a:endParaRPr lang="vi-VN" sz="4800" b="1" dirty="0">
              <a:solidFill>
                <a:srgbClr val="FF0000"/>
              </a:solidFill>
              <a:ea typeface="Cambria"/>
              <a:cs typeface="Cambria"/>
              <a:sym typeface="Cambria"/>
            </a:endParaRPr>
          </a:p>
        </p:txBody>
      </p:sp>
    </p:spTree>
    <p:extLst>
      <p:ext uri="{BB962C8B-B14F-4D97-AF65-F5344CB8AC3E}">
        <p14:creationId xmlns:p14="http://schemas.microsoft.com/office/powerpoint/2010/main" val="64818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inVertical)">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par>
                                <p:cTn id="32" presetID="16" presetClass="entr" presetSubtype="21"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inVertical)">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par>
                                <p:cTn id="43" presetID="16" presetClass="entr" presetSubtype="21"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barn(inVertical)">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arn(inVertical)">
                                      <p:cBhvr>
                                        <p:cTn id="50" dur="500"/>
                                        <p:tgtEl>
                                          <p:spTgt spid="33"/>
                                        </p:tgtEl>
                                      </p:cBhvr>
                                    </p:animEffect>
                                  </p:childTnLst>
                                </p:cTn>
                              </p:par>
                              <p:par>
                                <p:cTn id="51" presetID="16" presetClass="entr" presetSubtype="21"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par>
                                <p:cTn id="54" presetID="16" presetClass="entr" presetSubtype="21"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arn(inVertical)">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4267200" y="342900"/>
            <a:ext cx="9614497" cy="1676400"/>
          </a:xfrm>
          <a:prstGeom prst="rect">
            <a:avLst/>
          </a:prstGeom>
        </p:spPr>
      </p:pic>
      <p:pic>
        <p:nvPicPr>
          <p:cNvPr id="10" name="Google Shape;195;p10" descr="Bài học từ truyện ngụ ngôn Ếch ngồi đáy giếng"/>
          <p:cNvPicPr preferRelativeResize="0"/>
          <p:nvPr/>
        </p:nvPicPr>
        <p:blipFill rotWithShape="1">
          <a:blip r:embed="rId22">
            <a:alphaModFix/>
          </a:blip>
          <a:srcRect/>
          <a:stretch/>
        </p:blipFill>
        <p:spPr>
          <a:xfrm>
            <a:off x="12906093" y="342900"/>
            <a:ext cx="3463635" cy="1816996"/>
          </a:xfrm>
          <a:prstGeom prst="rect">
            <a:avLst/>
          </a:prstGeom>
          <a:noFill/>
          <a:ln>
            <a:noFill/>
          </a:ln>
        </p:spPr>
      </p:pic>
      <p:sp>
        <p:nvSpPr>
          <p:cNvPr id="2" name="Rectangle 1"/>
          <p:cNvSpPr/>
          <p:nvPr/>
        </p:nvSpPr>
        <p:spPr>
          <a:xfrm>
            <a:off x="381000" y="2159896"/>
            <a:ext cx="17526000" cy="778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3"/>
          <a:stretch>
            <a:fillRect/>
          </a:stretch>
        </p:blipFill>
        <p:spPr>
          <a:xfrm>
            <a:off x="3969048" y="-12700"/>
            <a:ext cx="10210800" cy="2961539"/>
          </a:xfrm>
          <a:prstGeom prst="rect">
            <a:avLst/>
          </a:prstGeom>
        </p:spPr>
      </p:pic>
      <p:sp>
        <p:nvSpPr>
          <p:cNvPr id="8" name="Google Shape;235;p15"/>
          <p:cNvSpPr txBox="1">
            <a:spLocks/>
          </p:cNvSpPr>
          <p:nvPr/>
        </p:nvSpPr>
        <p:spPr>
          <a:xfrm>
            <a:off x="616648" y="2374900"/>
            <a:ext cx="15773400" cy="877103"/>
          </a:xfrm>
          <a:prstGeom prst="rect">
            <a:avLst/>
          </a:prstGeom>
          <a:noFill/>
          <a:ln>
            <a:noFill/>
          </a:ln>
        </p:spPr>
        <p:txBody>
          <a:bodyPr spcFirstLastPara="1" wrap="square" lIns="137138" tIns="68550" rIns="137138" bIns="6855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FFFF00"/>
              </a:buClr>
              <a:buSzPts val="3200"/>
            </a:pP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b)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Những</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thay</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đổi</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của</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ếch</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sau</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khi</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nghe</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rùa</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biển</a:t>
            </a:r>
            <a:r>
              <a:rPr lang="en-US" sz="4800" b="1"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smtClean="0">
                <a:solidFill>
                  <a:srgbClr val="FF0000"/>
                </a:solidFill>
                <a:latin typeface="Times New Roman" panose="02020603050405020304" pitchFamily="18" charset="0"/>
                <a:ea typeface="Cambria"/>
                <a:cs typeface="Times New Roman" panose="02020603050405020304" pitchFamily="18" charset="0"/>
                <a:sym typeface="Cambria"/>
              </a:rPr>
              <a:t>kể</a:t>
            </a:r>
            <a:endParaRPr lang="vi-VN" sz="4800" b="1" dirty="0">
              <a:solidFill>
                <a:srgbClr val="FF0000"/>
              </a:solidFill>
              <a:latin typeface="Times New Roman" panose="02020603050405020304" pitchFamily="18" charset="0"/>
              <a:ea typeface="Cambria"/>
              <a:cs typeface="Times New Roman" panose="02020603050405020304" pitchFamily="18" charset="0"/>
              <a:sym typeface="Cambria"/>
            </a:endParaRPr>
          </a:p>
        </p:txBody>
      </p:sp>
      <p:pic>
        <p:nvPicPr>
          <p:cNvPr id="15" name="Google Shape;499;p19"/>
          <p:cNvPicPr preferRelativeResize="0"/>
          <p:nvPr/>
        </p:nvPicPr>
        <p:blipFill rotWithShape="1">
          <a:blip r:embed="rId24">
            <a:alphaModFix/>
          </a:blip>
          <a:srcRect/>
          <a:stretch/>
        </p:blipFill>
        <p:spPr>
          <a:xfrm>
            <a:off x="983356" y="2862319"/>
            <a:ext cx="5156200" cy="2719873"/>
          </a:xfrm>
          <a:prstGeom prst="rect">
            <a:avLst/>
          </a:prstGeom>
          <a:noFill/>
          <a:ln>
            <a:noFill/>
          </a:ln>
        </p:spPr>
      </p:pic>
      <p:pic>
        <p:nvPicPr>
          <p:cNvPr id="17" name="Google Shape;499;p19"/>
          <p:cNvPicPr preferRelativeResize="0"/>
          <p:nvPr/>
        </p:nvPicPr>
        <p:blipFill rotWithShape="1">
          <a:blip r:embed="rId24">
            <a:alphaModFix/>
          </a:blip>
          <a:srcRect/>
          <a:stretch/>
        </p:blipFill>
        <p:spPr>
          <a:xfrm>
            <a:off x="6312300" y="2880827"/>
            <a:ext cx="5156200" cy="2719873"/>
          </a:xfrm>
          <a:prstGeom prst="rect">
            <a:avLst/>
          </a:prstGeom>
          <a:noFill/>
          <a:ln>
            <a:noFill/>
          </a:ln>
        </p:spPr>
      </p:pic>
      <p:pic>
        <p:nvPicPr>
          <p:cNvPr id="18" name="Google Shape;499;p19"/>
          <p:cNvPicPr preferRelativeResize="0"/>
          <p:nvPr/>
        </p:nvPicPr>
        <p:blipFill rotWithShape="1">
          <a:blip r:embed="rId24">
            <a:alphaModFix/>
          </a:blip>
          <a:srcRect/>
          <a:stretch/>
        </p:blipFill>
        <p:spPr>
          <a:xfrm>
            <a:off x="11600556" y="2800385"/>
            <a:ext cx="5696844" cy="2719873"/>
          </a:xfrm>
          <a:prstGeom prst="rect">
            <a:avLst/>
          </a:prstGeom>
          <a:noFill/>
          <a:ln>
            <a:noFill/>
          </a:ln>
        </p:spPr>
      </p:pic>
      <p:sp>
        <p:nvSpPr>
          <p:cNvPr id="19" name="Google Shape;407;p19"/>
          <p:cNvSpPr txBox="1"/>
          <p:nvPr/>
        </p:nvSpPr>
        <p:spPr>
          <a:xfrm>
            <a:off x="11708450" y="3057879"/>
            <a:ext cx="5588950" cy="2196537"/>
          </a:xfrm>
          <a:prstGeom prst="rect">
            <a:avLst/>
          </a:prstGeom>
          <a:noFill/>
          <a:ln>
            <a:noFill/>
          </a:ln>
        </p:spPr>
        <p:txBody>
          <a:bodyPr spcFirstLastPara="1" wrap="square" lIns="222000" tIns="73988" rIns="73988" bIns="73988" anchor="ctr" anchorCtr="0">
            <a:noAutofit/>
          </a:bodyPr>
          <a:lstStyle/>
          <a:p>
            <a:pPr algn="ctr">
              <a:lnSpc>
                <a:spcPct val="90000"/>
              </a:lnSpc>
              <a:buClr>
                <a:srgbClr val="000000"/>
              </a:buClr>
              <a:buSzPts val="3700"/>
              <a:buFont typeface="Arial"/>
              <a:buNone/>
            </a:pP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Hoảng</a:t>
            </a:r>
            <a:r>
              <a:rPr lang="en-US" sz="555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hốt</a:t>
            </a:r>
            <a:r>
              <a:rPr lang="en-US" sz="555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bối</a:t>
            </a:r>
            <a:r>
              <a:rPr lang="en-US" sz="555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rối</a:t>
            </a:r>
            <a:endParaRPr sz="5550" kern="0" dirty="0">
              <a:solidFill>
                <a:schemeClr val="bg1"/>
              </a:solidFill>
              <a:latin typeface="Times New Roman" panose="02020603050405020304" pitchFamily="18" charset="0"/>
              <a:ea typeface="Calibri"/>
              <a:cs typeface="Times New Roman" panose="02020603050405020304" pitchFamily="18" charset="0"/>
              <a:sym typeface="Calibri"/>
            </a:endParaRPr>
          </a:p>
        </p:txBody>
      </p:sp>
      <p:sp>
        <p:nvSpPr>
          <p:cNvPr id="20" name="Google Shape;403;p19"/>
          <p:cNvSpPr txBox="1"/>
          <p:nvPr/>
        </p:nvSpPr>
        <p:spPr>
          <a:xfrm>
            <a:off x="1365352" y="3138303"/>
            <a:ext cx="4374027" cy="2196537"/>
          </a:xfrm>
          <a:prstGeom prst="rect">
            <a:avLst/>
          </a:prstGeom>
          <a:noFill/>
          <a:ln>
            <a:noFill/>
          </a:ln>
        </p:spPr>
        <p:txBody>
          <a:bodyPr spcFirstLastPara="1" wrap="square" lIns="222000" tIns="73988" rIns="73988" bIns="73988" anchor="ctr" anchorCtr="0">
            <a:noAutofit/>
          </a:bodyPr>
          <a:lstStyle/>
          <a:p>
            <a:pPr algn="ctr">
              <a:lnSpc>
                <a:spcPct val="90000"/>
              </a:lnSpc>
              <a:buClr>
                <a:srgbClr val="000000"/>
              </a:buClr>
              <a:buSzPts val="3700"/>
              <a:buFont typeface="Arial"/>
              <a:buNone/>
            </a:pPr>
            <a:r>
              <a:rPr lang="en-US" sz="5550" kern="0" dirty="0" err="1" smtClean="0">
                <a:solidFill>
                  <a:schemeClr val="bg1"/>
                </a:solidFill>
                <a:latin typeface="Times New Roman" panose="02020603050405020304" pitchFamily="18" charset="0"/>
                <a:ea typeface="Calibri"/>
                <a:cs typeface="Times New Roman" panose="02020603050405020304" pitchFamily="18" charset="0"/>
                <a:sym typeface="Calibri"/>
              </a:rPr>
              <a:t>Ngạc</a:t>
            </a:r>
            <a:r>
              <a:rPr lang="en-US" sz="5550" kern="0" dirty="0" smtClean="0">
                <a:solidFill>
                  <a:schemeClr val="bg1"/>
                </a:solidFill>
                <a:latin typeface="Times New Roman" panose="02020603050405020304" pitchFamily="18" charset="0"/>
                <a:ea typeface="Calibri"/>
                <a:cs typeface="Times New Roman" panose="02020603050405020304" pitchFamily="18" charset="0"/>
                <a:sym typeface="Calibri"/>
              </a:rPr>
              <a:t> </a:t>
            </a: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nhiên</a:t>
            </a:r>
            <a:r>
              <a:rPr lang="en-US" sz="5550" kern="0" dirty="0">
                <a:solidFill>
                  <a:schemeClr val="bg1"/>
                </a:solidFill>
                <a:latin typeface="Times New Roman" panose="02020603050405020304" pitchFamily="18" charset="0"/>
                <a:ea typeface="Calibri"/>
                <a:cs typeface="Times New Roman" panose="02020603050405020304" pitchFamily="18" charset="0"/>
                <a:sym typeface="Calibri"/>
              </a:rPr>
              <a:t>	</a:t>
            </a:r>
            <a:endParaRPr sz="5550" kern="0" dirty="0">
              <a:solidFill>
                <a:schemeClr val="bg1"/>
              </a:solidFill>
              <a:latin typeface="Times New Roman" panose="02020603050405020304" pitchFamily="18" charset="0"/>
              <a:ea typeface="Calibri"/>
              <a:cs typeface="Times New Roman" panose="02020603050405020304" pitchFamily="18" charset="0"/>
              <a:sym typeface="Calibri"/>
            </a:endParaRPr>
          </a:p>
        </p:txBody>
      </p:sp>
      <p:sp>
        <p:nvSpPr>
          <p:cNvPr id="21" name="Google Shape;405;p19"/>
          <p:cNvSpPr txBox="1"/>
          <p:nvPr/>
        </p:nvSpPr>
        <p:spPr>
          <a:xfrm>
            <a:off x="6506264" y="3123986"/>
            <a:ext cx="4374027" cy="2196537"/>
          </a:xfrm>
          <a:prstGeom prst="rect">
            <a:avLst/>
          </a:prstGeom>
          <a:noFill/>
          <a:ln>
            <a:noFill/>
          </a:ln>
        </p:spPr>
        <p:txBody>
          <a:bodyPr spcFirstLastPara="1" wrap="square" lIns="222000" tIns="73988" rIns="73988" bIns="73988" anchor="ctr" anchorCtr="0">
            <a:noAutofit/>
          </a:bodyPr>
          <a:lstStyle/>
          <a:p>
            <a:pPr algn="ctr">
              <a:lnSpc>
                <a:spcPct val="90000"/>
              </a:lnSpc>
              <a:buClr>
                <a:srgbClr val="000000"/>
              </a:buClr>
              <a:buSzPts val="3700"/>
              <a:buFont typeface="Arial"/>
              <a:buNone/>
            </a:pPr>
            <a:r>
              <a:rPr lang="en-US" sz="5550" kern="0" dirty="0">
                <a:solidFill>
                  <a:schemeClr val="bg1"/>
                </a:solidFill>
                <a:latin typeface="Times New Roman" panose="02020603050405020304" pitchFamily="18" charset="0"/>
                <a:ea typeface="Calibri"/>
                <a:cs typeface="Times New Roman" panose="02020603050405020304" pitchFamily="18" charset="0"/>
                <a:sym typeface="Calibri"/>
              </a:rPr>
              <a:t>Thu </a:t>
            </a: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mình</a:t>
            </a:r>
            <a:r>
              <a:rPr lang="en-US" sz="555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lại</a:t>
            </a:r>
            <a:endParaRPr sz="5550" kern="0" dirty="0">
              <a:solidFill>
                <a:schemeClr val="bg1"/>
              </a:solidFill>
              <a:latin typeface="Times New Roman" panose="02020603050405020304" pitchFamily="18" charset="0"/>
              <a:ea typeface="Calibri"/>
              <a:cs typeface="Times New Roman" panose="02020603050405020304" pitchFamily="18" charset="0"/>
              <a:sym typeface="Calibri"/>
            </a:endParaRPr>
          </a:p>
        </p:txBody>
      </p:sp>
      <p:sp>
        <p:nvSpPr>
          <p:cNvPr id="3" name="Rectangle 2"/>
          <p:cNvSpPr/>
          <p:nvPr/>
        </p:nvSpPr>
        <p:spPr>
          <a:xfrm>
            <a:off x="983356" y="5121435"/>
            <a:ext cx="4648200" cy="3477875"/>
          </a:xfrm>
          <a:prstGeom prst="rect">
            <a:avLst/>
          </a:prstGeom>
        </p:spPr>
        <p:txBody>
          <a:bodyPr wrap="square">
            <a:spAutoFit/>
          </a:bodyPr>
          <a:lstStyle/>
          <a:p>
            <a:pPr algn="ctr">
              <a:buClr>
                <a:srgbClr val="000000"/>
              </a:buClr>
              <a:buSzPts val="2800"/>
              <a:buFont typeface="Arial"/>
              <a:buNone/>
            </a:pP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Vì</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sự</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vĩ</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đại</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của</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biển</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nằm</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ngoài</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hiểu</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biết</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của</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ếch</a:t>
            </a:r>
            <a:endParaRPr lang="en-US" sz="4400" kern="0" dirty="0">
              <a:solidFill>
                <a:srgbClr val="000000"/>
              </a:solidFill>
              <a:latin typeface="Times New Roman" panose="02020603050405020304" pitchFamily="18" charset="0"/>
              <a:ea typeface="Calibri"/>
              <a:cs typeface="Times New Roman" panose="02020603050405020304" pitchFamily="18" charset="0"/>
              <a:sym typeface="Calibri"/>
            </a:endParaRPr>
          </a:p>
          <a:p>
            <a:pPr algn="ctr">
              <a:buClr>
                <a:srgbClr val="000000"/>
              </a:buClr>
              <a:buSzPts val="2800"/>
              <a:buFont typeface="Arial"/>
              <a:buNone/>
            </a:pPr>
            <a:r>
              <a:rPr lang="en-US" sz="4400" kern="0" dirty="0" smtClean="0">
                <a:solidFill>
                  <a:srgbClr val="000000"/>
                </a:solidFill>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b="1" kern="0" dirty="0" err="1">
                <a:solidFill>
                  <a:srgbClr val="000000"/>
                </a:solidFill>
                <a:latin typeface="Times New Roman" panose="02020603050405020304" pitchFamily="18" charset="0"/>
                <a:ea typeface="Calibri"/>
                <a:cs typeface="Times New Roman" panose="02020603050405020304" pitchFamily="18" charset="0"/>
                <a:sym typeface="Calibri"/>
              </a:rPr>
              <a:t>Ế</a:t>
            </a:r>
            <a:r>
              <a:rPr lang="en-US" sz="4400" b="1" kern="0" dirty="0" err="1" smtClean="0">
                <a:solidFill>
                  <a:srgbClr val="000000"/>
                </a:solidFill>
                <a:latin typeface="Times New Roman" panose="02020603050405020304" pitchFamily="18" charset="0"/>
                <a:ea typeface="Calibri"/>
                <a:cs typeface="Times New Roman" panose="02020603050405020304" pitchFamily="18" charset="0"/>
                <a:sym typeface="Calibri"/>
              </a:rPr>
              <a:t>ch</a:t>
            </a:r>
            <a:r>
              <a:rPr lang="en-US" sz="4400" b="1" kern="0" dirty="0" smtClean="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b="1" kern="0" dirty="0" err="1">
                <a:solidFill>
                  <a:srgbClr val="000000"/>
                </a:solidFill>
                <a:latin typeface="Times New Roman" panose="02020603050405020304" pitchFamily="18" charset="0"/>
                <a:ea typeface="Calibri"/>
                <a:cs typeface="Times New Roman" panose="02020603050405020304" pitchFamily="18" charset="0"/>
                <a:sym typeface="Calibri"/>
              </a:rPr>
              <a:t>hoàn</a:t>
            </a:r>
            <a:r>
              <a:rPr lang="en-US" sz="4400" b="1"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b="1" kern="0" dirty="0" err="1">
                <a:solidFill>
                  <a:srgbClr val="000000"/>
                </a:solidFill>
                <a:latin typeface="Times New Roman" panose="02020603050405020304" pitchFamily="18" charset="0"/>
                <a:ea typeface="Calibri"/>
                <a:cs typeface="Times New Roman" panose="02020603050405020304" pitchFamily="18" charset="0"/>
                <a:sym typeface="Calibri"/>
              </a:rPr>
              <a:t>toàn</a:t>
            </a:r>
            <a:r>
              <a:rPr lang="en-US" sz="4400" b="1"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b="1" kern="0" dirty="0" err="1">
                <a:solidFill>
                  <a:srgbClr val="000000"/>
                </a:solidFill>
                <a:latin typeface="Times New Roman" panose="02020603050405020304" pitchFamily="18" charset="0"/>
                <a:ea typeface="Calibri"/>
                <a:cs typeface="Times New Roman" panose="02020603050405020304" pitchFamily="18" charset="0"/>
                <a:sym typeface="Calibri"/>
              </a:rPr>
              <a:t>bất</a:t>
            </a:r>
            <a:r>
              <a:rPr lang="en-US" sz="4400" b="1"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b="1" kern="0" dirty="0" err="1">
                <a:solidFill>
                  <a:srgbClr val="000000"/>
                </a:solidFill>
                <a:latin typeface="Times New Roman" panose="02020603050405020304" pitchFamily="18" charset="0"/>
                <a:ea typeface="Calibri"/>
                <a:cs typeface="Times New Roman" panose="02020603050405020304" pitchFamily="18" charset="0"/>
                <a:sym typeface="Calibri"/>
              </a:rPr>
              <a:t>ngờ</a:t>
            </a:r>
            <a:endParaRPr lang="en-US" sz="4400" b="1" kern="0" dirty="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 name="Rectangle 3"/>
          <p:cNvSpPr/>
          <p:nvPr/>
        </p:nvSpPr>
        <p:spPr>
          <a:xfrm>
            <a:off x="6723466" y="5068999"/>
            <a:ext cx="4350644" cy="3477875"/>
          </a:xfrm>
          <a:prstGeom prst="rect">
            <a:avLst/>
          </a:prstGeom>
        </p:spPr>
        <p:txBody>
          <a:bodyPr wrap="square">
            <a:spAutoFit/>
          </a:bodyPr>
          <a:lstStyle/>
          <a:p>
            <a:pPr algn="ctr">
              <a:buClr>
                <a:srgbClr val="000000"/>
              </a:buClr>
              <a:buSzPts val="2800"/>
              <a:buFont typeface="Arial"/>
              <a:buNone/>
            </a:pPr>
            <a:r>
              <a:rPr lang="vi-VN" sz="4400" kern="0" dirty="0">
                <a:solidFill>
                  <a:srgbClr val="000000"/>
                </a:solidFill>
                <a:latin typeface="Times New Roman" panose="02020603050405020304" pitchFamily="18" charset="0"/>
                <a:ea typeface="Calibri"/>
                <a:cs typeface="Times New Roman" panose="02020603050405020304" pitchFamily="18" charset="0"/>
                <a:sym typeface="Calibri"/>
              </a:rPr>
              <a:t>Niềm vui và niềm tự hào của ếch bị thay thế </a:t>
            </a:r>
            <a:r>
              <a:rPr lang="vi-VN" sz="4400" b="1" kern="0" dirty="0">
                <a:solidFill>
                  <a:srgbClr val="000000"/>
                </a:solidFill>
                <a:latin typeface="Times New Roman" panose="02020603050405020304" pitchFamily="18" charset="0"/>
                <a:ea typeface="Calibri"/>
                <a:cs typeface="Times New Roman" panose="02020603050405020304" pitchFamily="18" charset="0"/>
                <a:sym typeface="Calibri"/>
              </a:rPr>
              <a:t>bởi cảm giác nhỏ bé</a:t>
            </a:r>
            <a:r>
              <a:rPr lang="vi-VN" sz="4400" kern="0" dirty="0">
                <a:solidFill>
                  <a:srgbClr val="000000"/>
                </a:solidFill>
                <a:latin typeface="Times New Roman" panose="02020603050405020304" pitchFamily="18" charset="0"/>
                <a:ea typeface="Calibri"/>
                <a:cs typeface="Times New Roman" panose="02020603050405020304" pitchFamily="18" charset="0"/>
                <a:sym typeface="Calibri"/>
              </a:rPr>
              <a:t> trước sự vĩ đại của biển.</a:t>
            </a:r>
          </a:p>
        </p:txBody>
      </p:sp>
      <p:sp>
        <p:nvSpPr>
          <p:cNvPr id="9" name="Rectangle 8"/>
          <p:cNvSpPr/>
          <p:nvPr/>
        </p:nvSpPr>
        <p:spPr>
          <a:xfrm>
            <a:off x="11600556" y="4921208"/>
            <a:ext cx="5865526" cy="4832092"/>
          </a:xfrm>
          <a:prstGeom prst="rect">
            <a:avLst/>
          </a:prstGeom>
        </p:spPr>
        <p:txBody>
          <a:bodyPr wrap="square">
            <a:spAutoFit/>
          </a:bodyPr>
          <a:lstStyle/>
          <a:p>
            <a:pPr algn="ctr">
              <a:buClr>
                <a:srgbClr val="000000"/>
              </a:buClr>
              <a:buSzPts val="2400"/>
              <a:buFont typeface="Arial"/>
              <a:buNone/>
            </a:pPr>
            <a:r>
              <a:rPr lang="vi-VN" sz="4400" kern="0" dirty="0">
                <a:solidFill>
                  <a:srgbClr val="000000"/>
                </a:solidFill>
                <a:latin typeface="+mj-lt"/>
                <a:ea typeface="Calibri"/>
                <a:cs typeface="Calibri"/>
                <a:sym typeface="Calibri"/>
              </a:rPr>
              <a:t>Cảm giác của ếch khi </a:t>
            </a:r>
            <a:r>
              <a:rPr lang="vi-VN" sz="4400" b="1" kern="0" dirty="0">
                <a:solidFill>
                  <a:srgbClr val="000000"/>
                </a:solidFill>
                <a:latin typeface="+mj-lt"/>
                <a:ea typeface="Calibri"/>
                <a:cs typeface="Calibri"/>
                <a:sym typeface="Calibri"/>
              </a:rPr>
              <a:t>mất niềm tin</a:t>
            </a:r>
            <a:r>
              <a:rPr lang="vi-VN" sz="4400" kern="0" dirty="0">
                <a:solidFill>
                  <a:srgbClr val="000000"/>
                </a:solidFill>
                <a:latin typeface="+mj-lt"/>
                <a:ea typeface="Calibri"/>
                <a:cs typeface="Calibri"/>
                <a:sym typeface="Calibri"/>
              </a:rPr>
              <a:t> (bối rối) vào những điều ếch đã tin và tự hào trước đây, </a:t>
            </a:r>
            <a:r>
              <a:rPr lang="vi-VN" sz="4400" b="1" kern="0" dirty="0">
                <a:solidFill>
                  <a:srgbClr val="000000"/>
                </a:solidFill>
                <a:latin typeface="+mj-lt"/>
                <a:ea typeface="Calibri"/>
                <a:cs typeface="Calibri"/>
                <a:sym typeface="Calibri"/>
              </a:rPr>
              <a:t>choáng ngợp </a:t>
            </a:r>
            <a:r>
              <a:rPr lang="vi-VN" sz="4400" kern="0" dirty="0">
                <a:solidFill>
                  <a:srgbClr val="000000"/>
                </a:solidFill>
                <a:latin typeface="+mj-lt"/>
                <a:ea typeface="Calibri"/>
                <a:cs typeface="Calibri"/>
                <a:sym typeface="Calibri"/>
              </a:rPr>
              <a:t>(hoảng hốt) trước những điều mới mẻ, lớn lao, vĩ </a:t>
            </a:r>
            <a:r>
              <a:rPr lang="vi-VN" sz="4400" kern="0" dirty="0" smtClean="0">
                <a:solidFill>
                  <a:srgbClr val="000000"/>
                </a:solidFill>
                <a:latin typeface="+mj-lt"/>
                <a:ea typeface="Calibri"/>
                <a:cs typeface="Calibri"/>
                <a:sym typeface="Calibri"/>
              </a:rPr>
              <a:t>đại</a:t>
            </a:r>
            <a:endParaRPr lang="vi-VN" sz="4400" kern="0" dirty="0">
              <a:solidFill>
                <a:srgbClr val="000000"/>
              </a:solidFill>
              <a:latin typeface="+mj-lt"/>
              <a:ea typeface="Calibri"/>
              <a:cs typeface="Calibri"/>
              <a:sym typeface="Calibri"/>
            </a:endParaRPr>
          </a:p>
        </p:txBody>
      </p:sp>
    </p:spTree>
    <p:extLst>
      <p:ext uri="{BB962C8B-B14F-4D97-AF65-F5344CB8AC3E}">
        <p14:creationId xmlns:p14="http://schemas.microsoft.com/office/powerpoint/2010/main" val="87264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1" grpId="0"/>
      <p:bldP spid="3" grpId="0"/>
      <p:bldP spid="4"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381000" y="117914"/>
            <a:ext cx="9614497" cy="1676400"/>
          </a:xfrm>
          <a:prstGeom prst="rect">
            <a:avLst/>
          </a:prstGeom>
        </p:spPr>
      </p:pic>
      <p:pic>
        <p:nvPicPr>
          <p:cNvPr id="16" name="Picture 15"/>
          <p:cNvPicPr>
            <a:picLocks noChangeAspect="1"/>
          </p:cNvPicPr>
          <p:nvPr/>
        </p:nvPicPr>
        <p:blipFill>
          <a:blip r:embed="rId22"/>
          <a:stretch>
            <a:fillRect/>
          </a:stretch>
        </p:blipFill>
        <p:spPr>
          <a:xfrm>
            <a:off x="0" y="-266700"/>
            <a:ext cx="9398571" cy="3175016"/>
          </a:xfrm>
          <a:prstGeom prst="rect">
            <a:avLst/>
          </a:prstGeom>
        </p:spPr>
      </p:pic>
      <p:sp>
        <p:nvSpPr>
          <p:cNvPr id="6" name="Cloud Callout 5"/>
          <p:cNvSpPr/>
          <p:nvPr/>
        </p:nvSpPr>
        <p:spPr>
          <a:xfrm>
            <a:off x="381000" y="2178928"/>
            <a:ext cx="5955703" cy="4564772"/>
          </a:xfrm>
          <a:prstGeom prst="cloud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SzPts val="2800"/>
              <a:buFont typeface="Arial"/>
              <a:buNone/>
            </a:pPr>
            <a:endParaRPr lang="en-US" sz="4800" kern="0" dirty="0">
              <a:solidFill>
                <a:schemeClr val="bg1"/>
              </a:solidFill>
              <a:latin typeface="Times New Roman" panose="02020603050405020304" pitchFamily="18" charset="0"/>
              <a:ea typeface="Cambria"/>
              <a:cs typeface="Times New Roman" panose="02020603050405020304" pitchFamily="18" charset="0"/>
              <a:sym typeface="Cambria"/>
            </a:endParaRPr>
          </a:p>
        </p:txBody>
      </p:sp>
      <p:pic>
        <p:nvPicPr>
          <p:cNvPr id="23" name="Picture 22"/>
          <p:cNvPicPr>
            <a:picLocks noChangeAspect="1"/>
          </p:cNvPicPr>
          <p:nvPr/>
        </p:nvPicPr>
        <p:blipFill>
          <a:blip r:embed="rId23">
            <a:extLst>
              <a:ext uri="{BEBA8EAE-BF5A-486C-A8C5-ECC9F3942E4B}">
                <a14:imgProps xmlns:a14="http://schemas.microsoft.com/office/drawing/2010/main">
                  <a14:imgLayer r:embed="rId24">
                    <a14:imgEffect>
                      <a14:backgroundRemoval t="10000" b="90000" l="10000" r="90000">
                        <a14:foregroundMark x1="41750" y1="28500" x2="43000" y2="32083"/>
                        <a14:foregroundMark x1="60083" y1="27417" x2="57750" y2="32917"/>
                      </a14:backgroundRemoval>
                    </a14:imgEffect>
                  </a14:imgLayer>
                </a14:imgProps>
              </a:ext>
            </a:extLst>
          </a:blip>
          <a:stretch>
            <a:fillRect/>
          </a:stretch>
        </p:blipFill>
        <p:spPr>
          <a:xfrm>
            <a:off x="521297" y="6972300"/>
            <a:ext cx="3071885" cy="3071885"/>
          </a:xfrm>
          <a:prstGeom prst="rect">
            <a:avLst/>
          </a:prstGeom>
        </p:spPr>
      </p:pic>
      <p:sp>
        <p:nvSpPr>
          <p:cNvPr id="11" name="Rectangle 10"/>
          <p:cNvSpPr/>
          <p:nvPr/>
        </p:nvSpPr>
        <p:spPr>
          <a:xfrm>
            <a:off x="1144021" y="2908316"/>
            <a:ext cx="4492571" cy="2800767"/>
          </a:xfrm>
          <a:prstGeom prst="rect">
            <a:avLst/>
          </a:prstGeom>
        </p:spPr>
        <p:txBody>
          <a:bodyPr wrap="square">
            <a:spAutoFit/>
          </a:bodyPr>
          <a:lstStyle/>
          <a:p>
            <a:pPr algn="ctr">
              <a:buClr>
                <a:srgbClr val="000000"/>
              </a:buClr>
              <a:buSzPts val="2800"/>
              <a:buFont typeface="Arial"/>
              <a:buNone/>
            </a:pP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Qua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câu</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chuyện</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của</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con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ếch</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em</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rút</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ra</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cho</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mình</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những</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bài</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học</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gì</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a:t>
            </a:r>
          </a:p>
        </p:txBody>
      </p:sp>
      <p:pic>
        <p:nvPicPr>
          <p:cNvPr id="24" name="Google Shape;601;p25"/>
          <p:cNvPicPr preferRelativeResize="0"/>
          <p:nvPr/>
        </p:nvPicPr>
        <p:blipFill rotWithShape="1">
          <a:blip r:embed="rId25">
            <a:alphaModFix/>
          </a:blip>
          <a:srcRect/>
          <a:stretch/>
        </p:blipFill>
        <p:spPr>
          <a:xfrm>
            <a:off x="6705600" y="1960307"/>
            <a:ext cx="10926061" cy="2656609"/>
          </a:xfrm>
          <a:prstGeom prst="rect">
            <a:avLst/>
          </a:prstGeom>
          <a:noFill/>
          <a:ln>
            <a:noFill/>
          </a:ln>
        </p:spPr>
      </p:pic>
      <p:sp>
        <p:nvSpPr>
          <p:cNvPr id="26" name="Google Shape;604;p25"/>
          <p:cNvSpPr/>
          <p:nvPr/>
        </p:nvSpPr>
        <p:spPr>
          <a:xfrm>
            <a:off x="6752339" y="4824441"/>
            <a:ext cx="10926061" cy="2224059"/>
          </a:xfrm>
          <a:custGeom>
            <a:avLst/>
            <a:gdLst/>
            <a:ahLst/>
            <a:cxnLst/>
            <a:rect l="l" t="t" r="r" b="b"/>
            <a:pathLst>
              <a:path w="4638940" h="1010314" extrusionOk="0">
                <a:moveTo>
                  <a:pt x="4628249" y="900578"/>
                </a:moveTo>
                <a:cubicBezTo>
                  <a:pt x="4619181" y="861964"/>
                  <a:pt x="4607152" y="864800"/>
                  <a:pt x="4607152" y="824767"/>
                </a:cubicBezTo>
                <a:cubicBezTo>
                  <a:pt x="4607152" y="784843"/>
                  <a:pt x="4613739" y="784843"/>
                  <a:pt x="4613739" y="744810"/>
                </a:cubicBezTo>
                <a:cubicBezTo>
                  <a:pt x="4613739" y="704886"/>
                  <a:pt x="4622426" y="704886"/>
                  <a:pt x="4622426" y="664962"/>
                </a:cubicBezTo>
                <a:cubicBezTo>
                  <a:pt x="4622426" y="625038"/>
                  <a:pt x="4592165" y="625038"/>
                  <a:pt x="4592165" y="585114"/>
                </a:cubicBezTo>
                <a:cubicBezTo>
                  <a:pt x="4592165" y="545190"/>
                  <a:pt x="4626436" y="545190"/>
                  <a:pt x="4626436" y="505266"/>
                </a:cubicBezTo>
                <a:cubicBezTo>
                  <a:pt x="4626436" y="465342"/>
                  <a:pt x="4592070" y="465342"/>
                  <a:pt x="4592070" y="425419"/>
                </a:cubicBezTo>
                <a:cubicBezTo>
                  <a:pt x="4592070" y="385495"/>
                  <a:pt x="4627295" y="385495"/>
                  <a:pt x="4627295" y="345571"/>
                </a:cubicBezTo>
                <a:cubicBezTo>
                  <a:pt x="4627295" y="305647"/>
                  <a:pt x="4611066" y="305647"/>
                  <a:pt x="4611066" y="265723"/>
                </a:cubicBezTo>
                <a:cubicBezTo>
                  <a:pt x="4611066" y="225799"/>
                  <a:pt x="4606580" y="225799"/>
                  <a:pt x="4606580" y="185984"/>
                </a:cubicBezTo>
                <a:cubicBezTo>
                  <a:pt x="4606580" y="146060"/>
                  <a:pt x="4631972" y="146060"/>
                  <a:pt x="4631972" y="106136"/>
                </a:cubicBezTo>
                <a:cubicBezTo>
                  <a:pt x="4631972" y="66213"/>
                  <a:pt x="4645241" y="47996"/>
                  <a:pt x="4620517" y="19744"/>
                </a:cubicBezTo>
                <a:cubicBezTo>
                  <a:pt x="4595888" y="-8508"/>
                  <a:pt x="4579851" y="23234"/>
                  <a:pt x="4545007" y="23234"/>
                </a:cubicBezTo>
                <a:cubicBezTo>
                  <a:pt x="4510068" y="23234"/>
                  <a:pt x="4510068" y="11017"/>
                  <a:pt x="4475225" y="11017"/>
                </a:cubicBezTo>
                <a:cubicBezTo>
                  <a:pt x="4440381" y="11017"/>
                  <a:pt x="4440381" y="49087"/>
                  <a:pt x="4405443" y="49087"/>
                </a:cubicBezTo>
                <a:cubicBezTo>
                  <a:pt x="4370599" y="49087"/>
                  <a:pt x="4370599" y="29670"/>
                  <a:pt x="4335756" y="29670"/>
                </a:cubicBezTo>
                <a:cubicBezTo>
                  <a:pt x="4300913" y="29670"/>
                  <a:pt x="4300913" y="8508"/>
                  <a:pt x="4266069" y="8508"/>
                </a:cubicBezTo>
                <a:cubicBezTo>
                  <a:pt x="4231226" y="8508"/>
                  <a:pt x="4231226" y="9054"/>
                  <a:pt x="4196382" y="9054"/>
                </a:cubicBezTo>
                <a:cubicBezTo>
                  <a:pt x="4161539" y="9054"/>
                  <a:pt x="4161539" y="43960"/>
                  <a:pt x="4126696" y="43960"/>
                </a:cubicBezTo>
                <a:cubicBezTo>
                  <a:pt x="4091852" y="43960"/>
                  <a:pt x="4091852" y="1200"/>
                  <a:pt x="4057009" y="1200"/>
                </a:cubicBezTo>
                <a:cubicBezTo>
                  <a:pt x="4022165" y="1200"/>
                  <a:pt x="4022165" y="15490"/>
                  <a:pt x="3987322" y="15490"/>
                </a:cubicBezTo>
                <a:cubicBezTo>
                  <a:pt x="3952479" y="15490"/>
                  <a:pt x="3952479" y="48978"/>
                  <a:pt x="3917636" y="48978"/>
                </a:cubicBezTo>
                <a:cubicBezTo>
                  <a:pt x="3882792" y="48978"/>
                  <a:pt x="3882792" y="47996"/>
                  <a:pt x="3847949" y="47996"/>
                </a:cubicBezTo>
                <a:cubicBezTo>
                  <a:pt x="3813105" y="47996"/>
                  <a:pt x="3813105" y="51814"/>
                  <a:pt x="3778262" y="51814"/>
                </a:cubicBezTo>
                <a:cubicBezTo>
                  <a:pt x="3743419" y="51814"/>
                  <a:pt x="3743419" y="4800"/>
                  <a:pt x="3708575" y="4800"/>
                </a:cubicBezTo>
                <a:cubicBezTo>
                  <a:pt x="3673732" y="4800"/>
                  <a:pt x="3673732" y="40578"/>
                  <a:pt x="3638889" y="40578"/>
                </a:cubicBezTo>
                <a:cubicBezTo>
                  <a:pt x="3604045" y="40578"/>
                  <a:pt x="3604045" y="23453"/>
                  <a:pt x="3569202" y="23453"/>
                </a:cubicBezTo>
                <a:cubicBezTo>
                  <a:pt x="3534358" y="23453"/>
                  <a:pt x="3534358" y="21271"/>
                  <a:pt x="3499515" y="21271"/>
                </a:cubicBezTo>
                <a:cubicBezTo>
                  <a:pt x="3464672" y="21271"/>
                  <a:pt x="3464672" y="29125"/>
                  <a:pt x="3429828" y="29125"/>
                </a:cubicBezTo>
                <a:cubicBezTo>
                  <a:pt x="3394985" y="29125"/>
                  <a:pt x="3394985" y="47123"/>
                  <a:pt x="3360141" y="47123"/>
                </a:cubicBezTo>
                <a:cubicBezTo>
                  <a:pt x="3325298" y="47123"/>
                  <a:pt x="3325298" y="36651"/>
                  <a:pt x="3290455" y="36651"/>
                </a:cubicBezTo>
                <a:cubicBezTo>
                  <a:pt x="3255612" y="36651"/>
                  <a:pt x="3255612" y="9381"/>
                  <a:pt x="3220768" y="9381"/>
                </a:cubicBezTo>
                <a:cubicBezTo>
                  <a:pt x="3185925" y="9381"/>
                  <a:pt x="3185925" y="16690"/>
                  <a:pt x="3151081" y="16690"/>
                </a:cubicBezTo>
                <a:cubicBezTo>
                  <a:pt x="3116238" y="16690"/>
                  <a:pt x="3116238" y="52468"/>
                  <a:pt x="3081395" y="52468"/>
                </a:cubicBezTo>
                <a:cubicBezTo>
                  <a:pt x="3046551" y="52468"/>
                  <a:pt x="3046551" y="49741"/>
                  <a:pt x="3011708" y="49741"/>
                </a:cubicBezTo>
                <a:cubicBezTo>
                  <a:pt x="2976865" y="49741"/>
                  <a:pt x="2976865" y="16908"/>
                  <a:pt x="2942021" y="16908"/>
                </a:cubicBezTo>
                <a:cubicBezTo>
                  <a:pt x="2907178" y="16908"/>
                  <a:pt x="2907178" y="3818"/>
                  <a:pt x="2872430" y="3818"/>
                </a:cubicBezTo>
                <a:cubicBezTo>
                  <a:pt x="2837587" y="3818"/>
                  <a:pt x="2837587" y="9599"/>
                  <a:pt x="2802743" y="9599"/>
                </a:cubicBezTo>
                <a:cubicBezTo>
                  <a:pt x="2767900" y="9599"/>
                  <a:pt x="2767900" y="5563"/>
                  <a:pt x="2733056" y="5563"/>
                </a:cubicBezTo>
                <a:cubicBezTo>
                  <a:pt x="2698213" y="5563"/>
                  <a:pt x="2698213" y="9926"/>
                  <a:pt x="2663465" y="9926"/>
                </a:cubicBezTo>
                <a:cubicBezTo>
                  <a:pt x="2628622" y="9926"/>
                  <a:pt x="2628622" y="51705"/>
                  <a:pt x="2593874" y="51705"/>
                </a:cubicBezTo>
                <a:cubicBezTo>
                  <a:pt x="2559031" y="51705"/>
                  <a:pt x="2559031" y="24980"/>
                  <a:pt x="2524187" y="24980"/>
                </a:cubicBezTo>
                <a:cubicBezTo>
                  <a:pt x="2489344" y="24980"/>
                  <a:pt x="2489344" y="38942"/>
                  <a:pt x="2454596" y="38942"/>
                </a:cubicBezTo>
                <a:cubicBezTo>
                  <a:pt x="2436458" y="38942"/>
                  <a:pt x="2427771" y="34143"/>
                  <a:pt x="2418798" y="29561"/>
                </a:cubicBezTo>
                <a:cubicBezTo>
                  <a:pt x="2416793" y="26289"/>
                  <a:pt x="2414407" y="23016"/>
                  <a:pt x="2411352" y="19526"/>
                </a:cubicBezTo>
                <a:cubicBezTo>
                  <a:pt x="2393978" y="-436"/>
                  <a:pt x="2380804" y="9490"/>
                  <a:pt x="2362380" y="17126"/>
                </a:cubicBezTo>
                <a:cubicBezTo>
                  <a:pt x="2347488" y="11126"/>
                  <a:pt x="2340424" y="436"/>
                  <a:pt x="2315413" y="436"/>
                </a:cubicBezTo>
                <a:cubicBezTo>
                  <a:pt x="2280570" y="436"/>
                  <a:pt x="2280570" y="5127"/>
                  <a:pt x="2245727" y="5127"/>
                </a:cubicBezTo>
                <a:cubicBezTo>
                  <a:pt x="2231789" y="5127"/>
                  <a:pt x="2220143" y="2073"/>
                  <a:pt x="2209547" y="218"/>
                </a:cubicBezTo>
                <a:lnTo>
                  <a:pt x="2209547" y="46578"/>
                </a:lnTo>
                <a:cubicBezTo>
                  <a:pt x="2205633" y="47996"/>
                  <a:pt x="2201337" y="48869"/>
                  <a:pt x="2196182" y="48869"/>
                </a:cubicBezTo>
                <a:cubicBezTo>
                  <a:pt x="2161339" y="48869"/>
                  <a:pt x="2161339" y="29452"/>
                  <a:pt x="2126495" y="29452"/>
                </a:cubicBezTo>
                <a:cubicBezTo>
                  <a:pt x="2091652" y="29452"/>
                  <a:pt x="2091652" y="8290"/>
                  <a:pt x="2056809" y="8290"/>
                </a:cubicBezTo>
                <a:cubicBezTo>
                  <a:pt x="2021965" y="8290"/>
                  <a:pt x="2021965" y="8836"/>
                  <a:pt x="1987122" y="8836"/>
                </a:cubicBezTo>
                <a:cubicBezTo>
                  <a:pt x="1952279" y="8836"/>
                  <a:pt x="1952279" y="43742"/>
                  <a:pt x="1917435" y="43742"/>
                </a:cubicBezTo>
                <a:cubicBezTo>
                  <a:pt x="1882592" y="43742"/>
                  <a:pt x="1882592" y="982"/>
                  <a:pt x="1847748" y="982"/>
                </a:cubicBezTo>
                <a:cubicBezTo>
                  <a:pt x="1812905" y="982"/>
                  <a:pt x="1812905" y="15271"/>
                  <a:pt x="1778062" y="15271"/>
                </a:cubicBezTo>
                <a:cubicBezTo>
                  <a:pt x="1743218" y="15271"/>
                  <a:pt x="1743218" y="48760"/>
                  <a:pt x="1708375" y="48760"/>
                </a:cubicBezTo>
                <a:cubicBezTo>
                  <a:pt x="1673532" y="48760"/>
                  <a:pt x="1673532" y="47778"/>
                  <a:pt x="1638688" y="47778"/>
                </a:cubicBezTo>
                <a:cubicBezTo>
                  <a:pt x="1603845" y="47778"/>
                  <a:pt x="1603845" y="51596"/>
                  <a:pt x="1569002" y="51596"/>
                </a:cubicBezTo>
                <a:cubicBezTo>
                  <a:pt x="1534158" y="51596"/>
                  <a:pt x="1534158" y="4581"/>
                  <a:pt x="1499315" y="4581"/>
                </a:cubicBezTo>
                <a:cubicBezTo>
                  <a:pt x="1464472" y="4581"/>
                  <a:pt x="1464472" y="40360"/>
                  <a:pt x="1429628" y="40360"/>
                </a:cubicBezTo>
                <a:cubicBezTo>
                  <a:pt x="1394785" y="40360"/>
                  <a:pt x="1394785" y="23234"/>
                  <a:pt x="1359941" y="23234"/>
                </a:cubicBezTo>
                <a:cubicBezTo>
                  <a:pt x="1325098" y="23234"/>
                  <a:pt x="1325098" y="21053"/>
                  <a:pt x="1290255" y="21053"/>
                </a:cubicBezTo>
                <a:cubicBezTo>
                  <a:pt x="1255411" y="21053"/>
                  <a:pt x="1255411" y="28907"/>
                  <a:pt x="1220568" y="28907"/>
                </a:cubicBezTo>
                <a:cubicBezTo>
                  <a:pt x="1185725" y="28907"/>
                  <a:pt x="1185725" y="46905"/>
                  <a:pt x="1150881" y="46905"/>
                </a:cubicBezTo>
                <a:cubicBezTo>
                  <a:pt x="1116038" y="46905"/>
                  <a:pt x="1116038" y="36433"/>
                  <a:pt x="1081194" y="36433"/>
                </a:cubicBezTo>
                <a:cubicBezTo>
                  <a:pt x="1046351" y="36433"/>
                  <a:pt x="1046351" y="9163"/>
                  <a:pt x="1011508" y="9163"/>
                </a:cubicBezTo>
                <a:cubicBezTo>
                  <a:pt x="976664" y="9163"/>
                  <a:pt x="976664" y="16471"/>
                  <a:pt x="941821" y="16471"/>
                </a:cubicBezTo>
                <a:cubicBezTo>
                  <a:pt x="906978" y="16471"/>
                  <a:pt x="906978" y="52250"/>
                  <a:pt x="872134" y="52250"/>
                </a:cubicBezTo>
                <a:cubicBezTo>
                  <a:pt x="837291" y="52250"/>
                  <a:pt x="837291" y="49523"/>
                  <a:pt x="802447" y="49523"/>
                </a:cubicBezTo>
                <a:cubicBezTo>
                  <a:pt x="767604" y="49523"/>
                  <a:pt x="767604" y="16690"/>
                  <a:pt x="732761" y="16690"/>
                </a:cubicBezTo>
                <a:cubicBezTo>
                  <a:pt x="697917" y="16690"/>
                  <a:pt x="697917" y="3600"/>
                  <a:pt x="663170" y="3600"/>
                </a:cubicBezTo>
                <a:cubicBezTo>
                  <a:pt x="628326" y="3600"/>
                  <a:pt x="628326" y="9381"/>
                  <a:pt x="593483" y="9381"/>
                </a:cubicBezTo>
                <a:cubicBezTo>
                  <a:pt x="558639" y="9381"/>
                  <a:pt x="558639" y="5345"/>
                  <a:pt x="523796" y="5345"/>
                </a:cubicBezTo>
                <a:cubicBezTo>
                  <a:pt x="488953" y="5345"/>
                  <a:pt x="488953" y="9708"/>
                  <a:pt x="454205" y="9708"/>
                </a:cubicBezTo>
                <a:cubicBezTo>
                  <a:pt x="419361" y="9708"/>
                  <a:pt x="419361" y="51487"/>
                  <a:pt x="384614" y="51487"/>
                </a:cubicBezTo>
                <a:cubicBezTo>
                  <a:pt x="349770" y="51487"/>
                  <a:pt x="349770" y="24762"/>
                  <a:pt x="314927" y="24762"/>
                </a:cubicBezTo>
                <a:cubicBezTo>
                  <a:pt x="280083" y="24762"/>
                  <a:pt x="280083" y="38724"/>
                  <a:pt x="245335" y="38724"/>
                </a:cubicBezTo>
                <a:cubicBezTo>
                  <a:pt x="210492" y="38724"/>
                  <a:pt x="210492" y="20944"/>
                  <a:pt x="175744" y="20944"/>
                </a:cubicBezTo>
                <a:cubicBezTo>
                  <a:pt x="140901" y="20944"/>
                  <a:pt x="140901" y="218"/>
                  <a:pt x="106153" y="218"/>
                </a:cubicBezTo>
                <a:cubicBezTo>
                  <a:pt x="71310" y="218"/>
                  <a:pt x="71310" y="4909"/>
                  <a:pt x="36466" y="4909"/>
                </a:cubicBezTo>
                <a:cubicBezTo>
                  <a:pt x="22529" y="4909"/>
                  <a:pt x="10883" y="1854"/>
                  <a:pt x="286" y="0"/>
                </a:cubicBezTo>
                <a:lnTo>
                  <a:pt x="286" y="95228"/>
                </a:lnTo>
                <a:lnTo>
                  <a:pt x="62909" y="104064"/>
                </a:lnTo>
                <a:cubicBezTo>
                  <a:pt x="70355" y="87920"/>
                  <a:pt x="84961" y="76903"/>
                  <a:pt x="102048" y="76903"/>
                </a:cubicBezTo>
                <a:cubicBezTo>
                  <a:pt x="126582" y="76903"/>
                  <a:pt x="146533" y="99701"/>
                  <a:pt x="146533" y="127735"/>
                </a:cubicBezTo>
                <a:cubicBezTo>
                  <a:pt x="146533" y="155769"/>
                  <a:pt x="126582" y="178567"/>
                  <a:pt x="102048" y="178567"/>
                </a:cubicBezTo>
                <a:cubicBezTo>
                  <a:pt x="83910" y="178567"/>
                  <a:pt x="68350" y="166131"/>
                  <a:pt x="61477" y="148242"/>
                </a:cubicBezTo>
                <a:cubicBezTo>
                  <a:pt x="58709" y="148242"/>
                  <a:pt x="55654" y="148242"/>
                  <a:pt x="52122" y="148242"/>
                </a:cubicBezTo>
                <a:cubicBezTo>
                  <a:pt x="21574" y="148242"/>
                  <a:pt x="61000" y="146933"/>
                  <a:pt x="30834" y="160350"/>
                </a:cubicBezTo>
                <a:cubicBezTo>
                  <a:pt x="668" y="173876"/>
                  <a:pt x="11551" y="160350"/>
                  <a:pt x="11551" y="160350"/>
                </a:cubicBezTo>
                <a:lnTo>
                  <a:pt x="0" y="160350"/>
                </a:lnTo>
                <a:lnTo>
                  <a:pt x="0" y="276631"/>
                </a:lnTo>
                <a:lnTo>
                  <a:pt x="62623" y="285467"/>
                </a:lnTo>
                <a:cubicBezTo>
                  <a:pt x="70069" y="269432"/>
                  <a:pt x="84674" y="258305"/>
                  <a:pt x="101762" y="258305"/>
                </a:cubicBezTo>
                <a:cubicBezTo>
                  <a:pt x="126295" y="258305"/>
                  <a:pt x="146247" y="281104"/>
                  <a:pt x="146247" y="309138"/>
                </a:cubicBezTo>
                <a:cubicBezTo>
                  <a:pt x="146247" y="337171"/>
                  <a:pt x="126295" y="359970"/>
                  <a:pt x="101762" y="359970"/>
                </a:cubicBezTo>
                <a:cubicBezTo>
                  <a:pt x="83624" y="359970"/>
                  <a:pt x="68064" y="347534"/>
                  <a:pt x="61191" y="329754"/>
                </a:cubicBezTo>
                <a:cubicBezTo>
                  <a:pt x="58422" y="329754"/>
                  <a:pt x="55368" y="329754"/>
                  <a:pt x="51835" y="329754"/>
                </a:cubicBezTo>
                <a:cubicBezTo>
                  <a:pt x="21288" y="329754"/>
                  <a:pt x="60713" y="328445"/>
                  <a:pt x="30548" y="341862"/>
                </a:cubicBezTo>
                <a:cubicBezTo>
                  <a:pt x="382" y="355388"/>
                  <a:pt x="11264" y="341862"/>
                  <a:pt x="11264" y="341862"/>
                </a:cubicBezTo>
                <a:lnTo>
                  <a:pt x="0" y="341862"/>
                </a:lnTo>
                <a:lnTo>
                  <a:pt x="0" y="457598"/>
                </a:lnTo>
                <a:lnTo>
                  <a:pt x="62623" y="466433"/>
                </a:lnTo>
                <a:cubicBezTo>
                  <a:pt x="70069" y="450398"/>
                  <a:pt x="84674" y="439272"/>
                  <a:pt x="101762" y="439272"/>
                </a:cubicBezTo>
                <a:cubicBezTo>
                  <a:pt x="126295" y="439272"/>
                  <a:pt x="146247" y="462070"/>
                  <a:pt x="146247" y="490104"/>
                </a:cubicBezTo>
                <a:cubicBezTo>
                  <a:pt x="146247" y="518138"/>
                  <a:pt x="126295" y="540936"/>
                  <a:pt x="101762" y="540936"/>
                </a:cubicBezTo>
                <a:cubicBezTo>
                  <a:pt x="83624" y="540936"/>
                  <a:pt x="68064" y="528501"/>
                  <a:pt x="61191" y="510611"/>
                </a:cubicBezTo>
                <a:cubicBezTo>
                  <a:pt x="58422" y="510611"/>
                  <a:pt x="55368" y="510611"/>
                  <a:pt x="51835" y="510611"/>
                </a:cubicBezTo>
                <a:cubicBezTo>
                  <a:pt x="21288" y="510611"/>
                  <a:pt x="60713" y="509302"/>
                  <a:pt x="30548" y="522719"/>
                </a:cubicBezTo>
                <a:cubicBezTo>
                  <a:pt x="382" y="536246"/>
                  <a:pt x="11264" y="522719"/>
                  <a:pt x="11264" y="522719"/>
                </a:cubicBezTo>
                <a:lnTo>
                  <a:pt x="0" y="522719"/>
                </a:lnTo>
                <a:lnTo>
                  <a:pt x="0" y="638455"/>
                </a:lnTo>
                <a:lnTo>
                  <a:pt x="62623" y="647291"/>
                </a:lnTo>
                <a:cubicBezTo>
                  <a:pt x="70069" y="631147"/>
                  <a:pt x="84674" y="620129"/>
                  <a:pt x="101762" y="620129"/>
                </a:cubicBezTo>
                <a:cubicBezTo>
                  <a:pt x="126295" y="620129"/>
                  <a:pt x="146247" y="642927"/>
                  <a:pt x="146247" y="670961"/>
                </a:cubicBezTo>
                <a:cubicBezTo>
                  <a:pt x="146247" y="698995"/>
                  <a:pt x="126295" y="721793"/>
                  <a:pt x="101762" y="721793"/>
                </a:cubicBezTo>
                <a:cubicBezTo>
                  <a:pt x="83624" y="721793"/>
                  <a:pt x="68064" y="709358"/>
                  <a:pt x="61191" y="691578"/>
                </a:cubicBezTo>
                <a:cubicBezTo>
                  <a:pt x="58422" y="691578"/>
                  <a:pt x="55368" y="691578"/>
                  <a:pt x="51835" y="691578"/>
                </a:cubicBezTo>
                <a:cubicBezTo>
                  <a:pt x="21288" y="691578"/>
                  <a:pt x="60713" y="690269"/>
                  <a:pt x="30548" y="703686"/>
                </a:cubicBezTo>
                <a:cubicBezTo>
                  <a:pt x="382" y="717212"/>
                  <a:pt x="11264" y="703686"/>
                  <a:pt x="11264" y="703686"/>
                </a:cubicBezTo>
                <a:lnTo>
                  <a:pt x="0" y="703686"/>
                </a:lnTo>
                <a:lnTo>
                  <a:pt x="0" y="819422"/>
                </a:lnTo>
                <a:lnTo>
                  <a:pt x="62623" y="828257"/>
                </a:lnTo>
                <a:cubicBezTo>
                  <a:pt x="70069" y="812113"/>
                  <a:pt x="84674" y="801096"/>
                  <a:pt x="101762" y="801096"/>
                </a:cubicBezTo>
                <a:cubicBezTo>
                  <a:pt x="126295" y="801096"/>
                  <a:pt x="146247" y="823894"/>
                  <a:pt x="146247" y="851928"/>
                </a:cubicBezTo>
                <a:cubicBezTo>
                  <a:pt x="146247" y="879962"/>
                  <a:pt x="126295" y="902760"/>
                  <a:pt x="101762" y="902760"/>
                </a:cubicBezTo>
                <a:cubicBezTo>
                  <a:pt x="83624" y="902760"/>
                  <a:pt x="68064" y="890325"/>
                  <a:pt x="61191" y="872435"/>
                </a:cubicBezTo>
                <a:cubicBezTo>
                  <a:pt x="58422" y="872435"/>
                  <a:pt x="55368" y="872435"/>
                  <a:pt x="51835" y="872435"/>
                </a:cubicBezTo>
                <a:cubicBezTo>
                  <a:pt x="21288" y="872435"/>
                  <a:pt x="60713" y="871126"/>
                  <a:pt x="30548" y="884543"/>
                </a:cubicBezTo>
                <a:cubicBezTo>
                  <a:pt x="382" y="898070"/>
                  <a:pt x="11264" y="884543"/>
                  <a:pt x="11264" y="884543"/>
                </a:cubicBezTo>
                <a:lnTo>
                  <a:pt x="0" y="884543"/>
                </a:lnTo>
                <a:lnTo>
                  <a:pt x="0" y="994825"/>
                </a:lnTo>
                <a:cubicBezTo>
                  <a:pt x="9355" y="991662"/>
                  <a:pt x="20047" y="986098"/>
                  <a:pt x="36275" y="986098"/>
                </a:cubicBezTo>
                <a:cubicBezTo>
                  <a:pt x="71214" y="986098"/>
                  <a:pt x="71214" y="959482"/>
                  <a:pt x="106057" y="959482"/>
                </a:cubicBezTo>
                <a:cubicBezTo>
                  <a:pt x="140901" y="959482"/>
                  <a:pt x="140901" y="960355"/>
                  <a:pt x="175840" y="960355"/>
                </a:cubicBezTo>
                <a:cubicBezTo>
                  <a:pt x="210683" y="960355"/>
                  <a:pt x="210683" y="976936"/>
                  <a:pt x="245526" y="976936"/>
                </a:cubicBezTo>
                <a:cubicBezTo>
                  <a:pt x="280370" y="976936"/>
                  <a:pt x="280370" y="988935"/>
                  <a:pt x="315213" y="988935"/>
                </a:cubicBezTo>
                <a:cubicBezTo>
                  <a:pt x="350056" y="988935"/>
                  <a:pt x="350056" y="978135"/>
                  <a:pt x="384900" y="978135"/>
                </a:cubicBezTo>
                <a:cubicBezTo>
                  <a:pt x="419743" y="978135"/>
                  <a:pt x="419743" y="993843"/>
                  <a:pt x="454587" y="993843"/>
                </a:cubicBezTo>
                <a:cubicBezTo>
                  <a:pt x="489430" y="993843"/>
                  <a:pt x="489430" y="968645"/>
                  <a:pt x="524273" y="968645"/>
                </a:cubicBezTo>
                <a:cubicBezTo>
                  <a:pt x="559117" y="968645"/>
                  <a:pt x="559117" y="991880"/>
                  <a:pt x="593960" y="991880"/>
                </a:cubicBezTo>
                <a:cubicBezTo>
                  <a:pt x="628803" y="991880"/>
                  <a:pt x="628803" y="984899"/>
                  <a:pt x="663647" y="984899"/>
                </a:cubicBezTo>
                <a:cubicBezTo>
                  <a:pt x="698490" y="984899"/>
                  <a:pt x="698490" y="1005842"/>
                  <a:pt x="733334" y="1005842"/>
                </a:cubicBezTo>
                <a:cubicBezTo>
                  <a:pt x="768177" y="1005842"/>
                  <a:pt x="768177" y="964391"/>
                  <a:pt x="803020" y="964391"/>
                </a:cubicBezTo>
                <a:cubicBezTo>
                  <a:pt x="837864" y="964391"/>
                  <a:pt x="837864" y="998534"/>
                  <a:pt x="872707" y="998534"/>
                </a:cubicBezTo>
                <a:cubicBezTo>
                  <a:pt x="907550" y="998534"/>
                  <a:pt x="907550" y="1010315"/>
                  <a:pt x="942394" y="1010315"/>
                </a:cubicBezTo>
                <a:cubicBezTo>
                  <a:pt x="977237" y="1010315"/>
                  <a:pt x="977237" y="975408"/>
                  <a:pt x="1012080" y="975408"/>
                </a:cubicBezTo>
                <a:cubicBezTo>
                  <a:pt x="1046924" y="975408"/>
                  <a:pt x="1046924" y="990571"/>
                  <a:pt x="1081767" y="990571"/>
                </a:cubicBezTo>
                <a:cubicBezTo>
                  <a:pt x="1116611" y="990571"/>
                  <a:pt x="1116611" y="1000715"/>
                  <a:pt x="1151454" y="1000715"/>
                </a:cubicBezTo>
                <a:cubicBezTo>
                  <a:pt x="1186297" y="1000715"/>
                  <a:pt x="1186297" y="1001261"/>
                  <a:pt x="1221141" y="1001261"/>
                </a:cubicBezTo>
                <a:cubicBezTo>
                  <a:pt x="1255984" y="1001261"/>
                  <a:pt x="1255984" y="991007"/>
                  <a:pt x="1290827" y="991007"/>
                </a:cubicBezTo>
                <a:cubicBezTo>
                  <a:pt x="1325671" y="991007"/>
                  <a:pt x="1325671" y="970500"/>
                  <a:pt x="1360514" y="970500"/>
                </a:cubicBezTo>
                <a:cubicBezTo>
                  <a:pt x="1395358" y="970500"/>
                  <a:pt x="1395358" y="992971"/>
                  <a:pt x="1430201" y="992971"/>
                </a:cubicBezTo>
                <a:cubicBezTo>
                  <a:pt x="1465044" y="992971"/>
                  <a:pt x="1465044" y="975954"/>
                  <a:pt x="1499888" y="975954"/>
                </a:cubicBezTo>
                <a:cubicBezTo>
                  <a:pt x="1534731" y="975954"/>
                  <a:pt x="1534731" y="968209"/>
                  <a:pt x="1569574" y="968209"/>
                </a:cubicBezTo>
                <a:cubicBezTo>
                  <a:pt x="1604418" y="968209"/>
                  <a:pt x="1604418" y="986644"/>
                  <a:pt x="1639261" y="986644"/>
                </a:cubicBezTo>
                <a:cubicBezTo>
                  <a:pt x="1674104" y="986644"/>
                  <a:pt x="1674104" y="998970"/>
                  <a:pt x="1708852" y="998970"/>
                </a:cubicBezTo>
                <a:cubicBezTo>
                  <a:pt x="1743696" y="998970"/>
                  <a:pt x="1743696" y="987626"/>
                  <a:pt x="1778539" y="987626"/>
                </a:cubicBezTo>
                <a:cubicBezTo>
                  <a:pt x="1813383" y="987626"/>
                  <a:pt x="1813383" y="982826"/>
                  <a:pt x="1848226" y="982826"/>
                </a:cubicBezTo>
                <a:cubicBezTo>
                  <a:pt x="1883069" y="982826"/>
                  <a:pt x="1883069" y="1004642"/>
                  <a:pt x="1917817" y="1004642"/>
                </a:cubicBezTo>
                <a:cubicBezTo>
                  <a:pt x="1952660" y="1004642"/>
                  <a:pt x="1952660" y="962100"/>
                  <a:pt x="1987408" y="962100"/>
                </a:cubicBezTo>
                <a:cubicBezTo>
                  <a:pt x="2022252" y="962100"/>
                  <a:pt x="2022252" y="993080"/>
                  <a:pt x="2057095" y="993080"/>
                </a:cubicBezTo>
                <a:cubicBezTo>
                  <a:pt x="2091938" y="993080"/>
                  <a:pt x="2091938" y="974972"/>
                  <a:pt x="2126686" y="974972"/>
                </a:cubicBezTo>
                <a:cubicBezTo>
                  <a:pt x="2161530" y="974972"/>
                  <a:pt x="2161530" y="1008569"/>
                  <a:pt x="2196278" y="1008569"/>
                </a:cubicBezTo>
                <a:cubicBezTo>
                  <a:pt x="2231026" y="1008569"/>
                  <a:pt x="2231121" y="995043"/>
                  <a:pt x="2265869" y="995043"/>
                </a:cubicBezTo>
                <a:cubicBezTo>
                  <a:pt x="2300712" y="995043"/>
                  <a:pt x="2300712" y="974645"/>
                  <a:pt x="2335556" y="974645"/>
                </a:cubicBezTo>
                <a:cubicBezTo>
                  <a:pt x="2370399" y="974645"/>
                  <a:pt x="2388919" y="1022314"/>
                  <a:pt x="2413548" y="994061"/>
                </a:cubicBezTo>
                <a:cubicBezTo>
                  <a:pt x="2420421" y="986098"/>
                  <a:pt x="2424717" y="979008"/>
                  <a:pt x="2427103" y="971700"/>
                </a:cubicBezTo>
                <a:cubicBezTo>
                  <a:pt x="2433976" y="974536"/>
                  <a:pt x="2441995" y="976827"/>
                  <a:pt x="2454787" y="976827"/>
                </a:cubicBezTo>
                <a:cubicBezTo>
                  <a:pt x="2489630" y="976827"/>
                  <a:pt x="2489630" y="988825"/>
                  <a:pt x="2524474" y="988825"/>
                </a:cubicBezTo>
                <a:cubicBezTo>
                  <a:pt x="2559317" y="988825"/>
                  <a:pt x="2559317" y="978026"/>
                  <a:pt x="2594160" y="978026"/>
                </a:cubicBezTo>
                <a:cubicBezTo>
                  <a:pt x="2629004" y="978026"/>
                  <a:pt x="2629004" y="993734"/>
                  <a:pt x="2663847" y="993734"/>
                </a:cubicBezTo>
                <a:cubicBezTo>
                  <a:pt x="2698691" y="993734"/>
                  <a:pt x="2698691" y="968536"/>
                  <a:pt x="2733534" y="968536"/>
                </a:cubicBezTo>
                <a:cubicBezTo>
                  <a:pt x="2768377" y="968536"/>
                  <a:pt x="2768377" y="991771"/>
                  <a:pt x="2803220" y="991771"/>
                </a:cubicBezTo>
                <a:cubicBezTo>
                  <a:pt x="2838064" y="991771"/>
                  <a:pt x="2838064" y="984789"/>
                  <a:pt x="2872907" y="984789"/>
                </a:cubicBezTo>
                <a:cubicBezTo>
                  <a:pt x="2907751" y="984789"/>
                  <a:pt x="2907751" y="1005733"/>
                  <a:pt x="2942594" y="1005733"/>
                </a:cubicBezTo>
                <a:cubicBezTo>
                  <a:pt x="2977437" y="1005733"/>
                  <a:pt x="2977437" y="964282"/>
                  <a:pt x="3012281" y="964282"/>
                </a:cubicBezTo>
                <a:cubicBezTo>
                  <a:pt x="3047124" y="964282"/>
                  <a:pt x="3047124" y="998425"/>
                  <a:pt x="3081967" y="998425"/>
                </a:cubicBezTo>
                <a:cubicBezTo>
                  <a:pt x="3116811" y="998425"/>
                  <a:pt x="3116811" y="1010205"/>
                  <a:pt x="3151654" y="1010205"/>
                </a:cubicBezTo>
                <a:cubicBezTo>
                  <a:pt x="3186497" y="1010205"/>
                  <a:pt x="3186497" y="975299"/>
                  <a:pt x="3221341" y="975299"/>
                </a:cubicBezTo>
                <a:cubicBezTo>
                  <a:pt x="3256184" y="975299"/>
                  <a:pt x="3256184" y="990462"/>
                  <a:pt x="3291028" y="990462"/>
                </a:cubicBezTo>
                <a:cubicBezTo>
                  <a:pt x="3325871" y="990462"/>
                  <a:pt x="3325871" y="1000606"/>
                  <a:pt x="3360714" y="1000606"/>
                </a:cubicBezTo>
                <a:cubicBezTo>
                  <a:pt x="3395558" y="1000606"/>
                  <a:pt x="3395558" y="1001152"/>
                  <a:pt x="3430401" y="1001152"/>
                </a:cubicBezTo>
                <a:cubicBezTo>
                  <a:pt x="3465244" y="1001152"/>
                  <a:pt x="3465244" y="990898"/>
                  <a:pt x="3500088" y="990898"/>
                </a:cubicBezTo>
                <a:cubicBezTo>
                  <a:pt x="3534931" y="990898"/>
                  <a:pt x="3534931" y="970391"/>
                  <a:pt x="3569775" y="970391"/>
                </a:cubicBezTo>
                <a:cubicBezTo>
                  <a:pt x="3604618" y="970391"/>
                  <a:pt x="3604618" y="992862"/>
                  <a:pt x="3639461" y="992862"/>
                </a:cubicBezTo>
                <a:cubicBezTo>
                  <a:pt x="3674305" y="992862"/>
                  <a:pt x="3674305" y="975845"/>
                  <a:pt x="3709148" y="975845"/>
                </a:cubicBezTo>
                <a:cubicBezTo>
                  <a:pt x="3743991" y="975845"/>
                  <a:pt x="3743991" y="968100"/>
                  <a:pt x="3778835" y="968100"/>
                </a:cubicBezTo>
                <a:cubicBezTo>
                  <a:pt x="3813678" y="968100"/>
                  <a:pt x="3813678" y="986535"/>
                  <a:pt x="3848521" y="986535"/>
                </a:cubicBezTo>
                <a:cubicBezTo>
                  <a:pt x="3883365" y="986535"/>
                  <a:pt x="3883365" y="998861"/>
                  <a:pt x="3918113" y="998861"/>
                </a:cubicBezTo>
                <a:cubicBezTo>
                  <a:pt x="3952956" y="998861"/>
                  <a:pt x="3952956" y="987516"/>
                  <a:pt x="3987799" y="987516"/>
                </a:cubicBezTo>
                <a:cubicBezTo>
                  <a:pt x="4022643" y="987516"/>
                  <a:pt x="4022643" y="982717"/>
                  <a:pt x="4057486" y="982717"/>
                </a:cubicBezTo>
                <a:cubicBezTo>
                  <a:pt x="4092330" y="982717"/>
                  <a:pt x="4092330" y="1004533"/>
                  <a:pt x="4127077" y="1004533"/>
                </a:cubicBezTo>
                <a:cubicBezTo>
                  <a:pt x="4161921" y="1004533"/>
                  <a:pt x="4161921" y="961991"/>
                  <a:pt x="4196669" y="961991"/>
                </a:cubicBezTo>
                <a:cubicBezTo>
                  <a:pt x="4231512" y="961991"/>
                  <a:pt x="4231512" y="992971"/>
                  <a:pt x="4266356" y="992971"/>
                </a:cubicBezTo>
                <a:cubicBezTo>
                  <a:pt x="4301199" y="992971"/>
                  <a:pt x="4301199" y="974863"/>
                  <a:pt x="4335947" y="974863"/>
                </a:cubicBezTo>
                <a:cubicBezTo>
                  <a:pt x="4370790" y="974863"/>
                  <a:pt x="4370790" y="1008460"/>
                  <a:pt x="4405538" y="1008460"/>
                </a:cubicBezTo>
                <a:cubicBezTo>
                  <a:pt x="4440286" y="1008460"/>
                  <a:pt x="4440381" y="994934"/>
                  <a:pt x="4475129" y="994934"/>
                </a:cubicBezTo>
                <a:cubicBezTo>
                  <a:pt x="4509973" y="994934"/>
                  <a:pt x="4509973" y="974536"/>
                  <a:pt x="4544816" y="974536"/>
                </a:cubicBezTo>
                <a:cubicBezTo>
                  <a:pt x="4579659" y="974536"/>
                  <a:pt x="4598179" y="1022204"/>
                  <a:pt x="4622808" y="993952"/>
                </a:cubicBezTo>
                <a:cubicBezTo>
                  <a:pt x="4647628" y="965809"/>
                  <a:pt x="4639132" y="946938"/>
                  <a:pt x="4628249" y="900578"/>
                </a:cubicBezTo>
                <a:close/>
              </a:path>
            </a:pathLst>
          </a:custGeom>
          <a:solidFill>
            <a:schemeClr val="accent4">
              <a:lumMod val="20000"/>
              <a:lumOff val="80000"/>
            </a:schemeClr>
          </a:solidFill>
          <a:ln w="9525" cap="flat" cmpd="sng">
            <a:solidFill>
              <a:schemeClr val="bg1"/>
            </a:solidFill>
            <a:prstDash val="solid"/>
            <a:miter lim="8000"/>
            <a:headEnd type="none" w="sm" len="sm"/>
            <a:tailEnd type="none" w="sm" len="sm"/>
          </a:ln>
        </p:spPr>
        <p:txBody>
          <a:bodyPr spcFirstLastPara="1" wrap="square" lIns="137138" tIns="68550" rIns="137138" bIns="68550" anchor="ctr" anchorCtr="0">
            <a:noAutofit/>
          </a:bodyPr>
          <a:lstStyle/>
          <a:p>
            <a:pPr>
              <a:buClr>
                <a:srgbClr val="000000"/>
              </a:buClr>
              <a:buSzPts val="2800"/>
              <a:buFont typeface="Arial"/>
              <a:buNone/>
            </a:pPr>
            <a:endParaRPr sz="4200" kern="0">
              <a:solidFill>
                <a:srgbClr val="000000"/>
              </a:solidFill>
              <a:latin typeface="Cambria"/>
              <a:ea typeface="Cambria"/>
              <a:cs typeface="Cambria"/>
              <a:sym typeface="Cambria"/>
            </a:endParaRPr>
          </a:p>
        </p:txBody>
      </p:sp>
      <p:sp>
        <p:nvSpPr>
          <p:cNvPr id="12" name="Rectangle 11"/>
          <p:cNvSpPr/>
          <p:nvPr/>
        </p:nvSpPr>
        <p:spPr>
          <a:xfrm>
            <a:off x="6712527" y="2897925"/>
            <a:ext cx="10972800" cy="1754326"/>
          </a:xfrm>
          <a:prstGeom prst="rect">
            <a:avLst/>
          </a:prstGeom>
        </p:spPr>
        <p:txBody>
          <a:bodyPr wrap="square">
            <a:spAutoFit/>
          </a:bodyPr>
          <a:lstStyle/>
          <a:p>
            <a:pPr marL="514350" indent="-514350" algn="just">
              <a:buClr>
                <a:srgbClr val="000000"/>
              </a:buClr>
              <a:buSzPts val="2400"/>
              <a:buFont typeface="Noto Sans Symbols"/>
              <a:buChar char="✔"/>
            </a:pPr>
            <a:r>
              <a:rPr lang="vi-VN" sz="3600" kern="0" dirty="0">
                <a:solidFill>
                  <a:srgbClr val="000000"/>
                </a:solidFill>
                <a:latin typeface="+mj-lt"/>
                <a:ea typeface="Cambria"/>
                <a:cs typeface="Cambria"/>
                <a:sym typeface="Cambria"/>
              </a:rPr>
              <a:t>Câu chuyện ngầm </a:t>
            </a:r>
            <a:r>
              <a:rPr lang="vi-VN" sz="3600" b="1" kern="0" dirty="0">
                <a:solidFill>
                  <a:srgbClr val="000000"/>
                </a:solidFill>
                <a:latin typeface="+mj-lt"/>
                <a:ea typeface="Cambria"/>
                <a:cs typeface="Cambria"/>
                <a:sym typeface="Cambria"/>
              </a:rPr>
              <a:t>phê phán </a:t>
            </a:r>
            <a:r>
              <a:rPr lang="vi-VN" sz="3600" kern="0" dirty="0">
                <a:solidFill>
                  <a:srgbClr val="000000"/>
                </a:solidFill>
                <a:latin typeface="+mj-lt"/>
                <a:ea typeface="Cambria"/>
                <a:cs typeface="Cambria"/>
                <a:sym typeface="Cambria"/>
              </a:rPr>
              <a:t>những người có vốn hiểu biết hạn hẹp nhưng lại thường ra vẻ ta đây tài giỏi, tự </a:t>
            </a:r>
            <a:r>
              <a:rPr lang="vi-VN" sz="3600" kern="0" dirty="0" smtClean="0">
                <a:solidFill>
                  <a:srgbClr val="000000"/>
                </a:solidFill>
                <a:latin typeface="+mj-lt"/>
                <a:ea typeface="Cambria"/>
                <a:cs typeface="Cambria"/>
                <a:sym typeface="Cambria"/>
              </a:rPr>
              <a:t>cao</a:t>
            </a:r>
            <a:r>
              <a:rPr lang="en-US" sz="3600" kern="0" dirty="0" smtClean="0">
                <a:solidFill>
                  <a:srgbClr val="000000"/>
                </a:solidFill>
                <a:latin typeface="+mj-lt"/>
                <a:ea typeface="Cambria"/>
                <a:cs typeface="Cambria"/>
                <a:sym typeface="Cambria"/>
              </a:rPr>
              <a:t>.</a:t>
            </a:r>
          </a:p>
        </p:txBody>
      </p:sp>
      <p:pic>
        <p:nvPicPr>
          <p:cNvPr id="27" name="Google Shape;601;p25"/>
          <p:cNvPicPr preferRelativeResize="0"/>
          <p:nvPr/>
        </p:nvPicPr>
        <p:blipFill rotWithShape="1">
          <a:blip r:embed="rId25">
            <a:alphaModFix/>
          </a:blip>
          <a:srcRect/>
          <a:stretch/>
        </p:blipFill>
        <p:spPr>
          <a:xfrm>
            <a:off x="6752339" y="6754090"/>
            <a:ext cx="10926061" cy="2656609"/>
          </a:xfrm>
          <a:prstGeom prst="rect">
            <a:avLst/>
          </a:prstGeom>
          <a:noFill/>
          <a:ln>
            <a:noFill/>
          </a:ln>
        </p:spPr>
      </p:pic>
      <p:sp>
        <p:nvSpPr>
          <p:cNvPr id="28" name="Rectangle 27"/>
          <p:cNvSpPr/>
          <p:nvPr/>
        </p:nvSpPr>
        <p:spPr>
          <a:xfrm>
            <a:off x="6712527" y="5067300"/>
            <a:ext cx="10972800" cy="1754326"/>
          </a:xfrm>
          <a:prstGeom prst="rect">
            <a:avLst/>
          </a:prstGeom>
        </p:spPr>
        <p:txBody>
          <a:bodyPr wrap="square">
            <a:spAutoFit/>
          </a:bodyPr>
          <a:lstStyle/>
          <a:p>
            <a:pPr marL="514350" indent="-514350" algn="just">
              <a:buClr>
                <a:srgbClr val="000000"/>
              </a:buClr>
              <a:buSzPts val="2400"/>
              <a:buFont typeface="Noto Sans Symbols"/>
              <a:buChar char="✔"/>
            </a:pP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Khuyên</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người</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nên</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khiêm</a:t>
            </a:r>
            <a:r>
              <a:rPr lang="en-US" sz="3600" b="1"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tốn</a:t>
            </a:r>
            <a:r>
              <a:rPr lang="en-US" sz="3600" b="1"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luôn</a:t>
            </a:r>
            <a:r>
              <a:rPr lang="en-US" sz="3600" b="1"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lắng</a:t>
            </a:r>
            <a:r>
              <a:rPr lang="en-US" sz="3600" b="1"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nghe</a:t>
            </a:r>
            <a:r>
              <a:rPr lang="en-US" sz="3600" b="1"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học</a:t>
            </a:r>
            <a:r>
              <a:rPr lang="en-US" sz="3600" b="1"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hỏi</a:t>
            </a:r>
            <a:r>
              <a:rPr lang="en-US" sz="3600" b="1"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tìm</a:t>
            </a:r>
            <a:r>
              <a:rPr lang="en-US" sz="3600" b="1"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hiểu</a:t>
            </a:r>
            <a:r>
              <a:rPr lang="en-US" sz="3600" b="1"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những</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điều</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thú</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vị</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xung</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quanh</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cuộc</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sống</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của</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mình</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a:t>
            </a:r>
          </a:p>
        </p:txBody>
      </p:sp>
      <p:sp>
        <p:nvSpPr>
          <p:cNvPr id="29" name="Rectangle 28"/>
          <p:cNvSpPr/>
          <p:nvPr/>
        </p:nvSpPr>
        <p:spPr>
          <a:xfrm>
            <a:off x="6705600" y="7908077"/>
            <a:ext cx="10972800" cy="1200329"/>
          </a:xfrm>
          <a:prstGeom prst="rect">
            <a:avLst/>
          </a:prstGeom>
        </p:spPr>
        <p:txBody>
          <a:bodyPr wrap="square">
            <a:spAutoFit/>
          </a:bodyPr>
          <a:lstStyle/>
          <a:p>
            <a:pPr marL="514350" indent="-514350" algn="just">
              <a:buClr>
                <a:srgbClr val="000000"/>
              </a:buClr>
              <a:buSzPts val="2400"/>
              <a:buFont typeface="Noto Sans Symbols"/>
              <a:buChar char="✔"/>
            </a:pP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Khuyên</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người</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nên</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thích</a:t>
            </a:r>
            <a:r>
              <a:rPr lang="en-US" sz="3600" b="1"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b="1" kern="0" dirty="0" err="1" smtClean="0">
                <a:solidFill>
                  <a:srgbClr val="000000"/>
                </a:solidFill>
                <a:latin typeface="Times New Roman" panose="02020603050405020304" pitchFamily="18" charset="0"/>
                <a:ea typeface="Cambria"/>
                <a:cs typeface="Times New Roman" panose="02020603050405020304" pitchFamily="18" charset="0"/>
                <a:sym typeface="Cambria"/>
              </a:rPr>
              <a:t>nghi</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với</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mọi</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hoàn</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cảnh</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600" kern="0" dirty="0" err="1" smtClean="0">
                <a:solidFill>
                  <a:srgbClr val="000000"/>
                </a:solidFill>
                <a:latin typeface="Times New Roman" panose="02020603050405020304" pitchFamily="18" charset="0"/>
                <a:ea typeface="Cambria"/>
                <a:cs typeface="Times New Roman" panose="02020603050405020304" pitchFamily="18" charset="0"/>
                <a:sym typeface="Cambria"/>
              </a:rPr>
              <a:t>sống</a:t>
            </a:r>
            <a:r>
              <a:rPr lang="en-US" sz="3600" kern="0" dirty="0" smtClean="0">
                <a:solidFill>
                  <a:srgbClr val="000000"/>
                </a:solidFill>
                <a:latin typeface="Times New Roman" panose="02020603050405020304" pitchFamily="18" charset="0"/>
                <a:ea typeface="Cambria"/>
                <a:cs typeface="Times New Roman" panose="02020603050405020304" pitchFamily="18" charset="0"/>
                <a:sym typeface="Cambria"/>
              </a:rPr>
              <a:t>.</a:t>
            </a:r>
            <a:endParaRPr lang="vi-VN" sz="36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1826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par>
                                <p:cTn id="40" presetID="16" presetClass="entr" presetSubtype="21"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6" grpId="0" animBg="1"/>
      <p:bldP spid="12"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0E48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000800" y="9258300"/>
            <a:ext cx="20289600" cy="971364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801897" y="9040252"/>
            <a:ext cx="914805" cy="574040"/>
          </a:xfrm>
          <a:prstGeom prst="rect">
            <a:avLst/>
          </a:prstGeom>
        </p:spPr>
      </p:pic>
      <p:grpSp>
        <p:nvGrpSpPr>
          <p:cNvPr id="24" name="Group 23"/>
          <p:cNvGrpSpPr/>
          <p:nvPr/>
        </p:nvGrpSpPr>
        <p:grpSpPr>
          <a:xfrm>
            <a:off x="-1000800" y="1028700"/>
            <a:ext cx="20289600" cy="17943246"/>
            <a:chOff x="-1000800" y="1028700"/>
            <a:chExt cx="20289600" cy="17943246"/>
          </a:xfrm>
        </p:grpSpPr>
        <p:pic>
          <p:nvPicPr>
            <p:cNvPr id="25"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707821" y="3403912"/>
              <a:ext cx="14872356" cy="5539953"/>
            </a:xfrm>
            <a:prstGeom prst="rect">
              <a:avLst/>
            </a:prstGeom>
          </p:spPr>
        </p:pic>
        <p:pic>
          <p:nvPicPr>
            <p:cNvPr id="26" name="Picture 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7082">
              <a:off x="4274379" y="7387965"/>
              <a:ext cx="9739242" cy="1460886"/>
            </a:xfrm>
            <a:prstGeom prst="rect">
              <a:avLst/>
            </a:prstGeom>
          </p:spPr>
        </p:pic>
        <p:pic>
          <p:nvPicPr>
            <p:cNvPr id="27" name="Picture 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51893" y="1370206"/>
              <a:ext cx="3888358" cy="3040210"/>
            </a:xfrm>
            <a:prstGeom prst="rect">
              <a:avLst/>
            </a:prstGeom>
          </p:spPr>
        </p:pic>
        <p:pic>
          <p:nvPicPr>
            <p:cNvPr id="28"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051893" y="3577304"/>
              <a:ext cx="1070648" cy="960907"/>
            </a:xfrm>
            <a:prstGeom prst="rect">
              <a:avLst/>
            </a:prstGeom>
          </p:spPr>
        </p:pic>
        <p:pic>
          <p:nvPicPr>
            <p:cNvPr id="29" name="Picture 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581756" y="1876324"/>
              <a:ext cx="1953216" cy="1765219"/>
            </a:xfrm>
            <a:prstGeom prst="rect">
              <a:avLst/>
            </a:prstGeom>
          </p:spPr>
        </p:pic>
        <p:pic>
          <p:nvPicPr>
            <p:cNvPr id="30" name="Picture 7"/>
            <p:cNvPicPr>
              <a:picLocks noChangeAspect="1"/>
            </p:cNvPicPr>
            <p:nvPr/>
          </p:nvPicPr>
          <p:blipFill>
            <a:blip r:embed="rId18"/>
            <a:srcRect/>
            <a:stretch>
              <a:fillRect/>
            </a:stretch>
          </p:blipFill>
          <p:spPr>
            <a:xfrm>
              <a:off x="9239250" y="3133679"/>
              <a:ext cx="3211917" cy="1276737"/>
            </a:xfrm>
            <a:prstGeom prst="rect">
              <a:avLst/>
            </a:prstGeom>
          </p:spPr>
        </p:pic>
        <p:pic>
          <p:nvPicPr>
            <p:cNvPr id="31" name="Picture 8"/>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flipH="1">
              <a:off x="12926277" y="2758933"/>
              <a:ext cx="1819170" cy="1505364"/>
            </a:xfrm>
            <a:prstGeom prst="rect">
              <a:avLst/>
            </a:prstGeom>
          </p:spPr>
        </p:pic>
        <p:pic>
          <p:nvPicPr>
            <p:cNvPr id="32" name="Picture 9"/>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flipH="1">
              <a:off x="3560146" y="2954550"/>
              <a:ext cx="1384368" cy="1373986"/>
            </a:xfrm>
            <a:prstGeom prst="rect">
              <a:avLst/>
            </a:prstGeom>
          </p:spPr>
        </p:pic>
        <p:pic>
          <p:nvPicPr>
            <p:cNvPr id="33" name="Picture 10"/>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933593" y="1028700"/>
              <a:ext cx="1548457" cy="971657"/>
            </a:xfrm>
            <a:prstGeom prst="rect">
              <a:avLst/>
            </a:prstGeom>
          </p:spPr>
        </p:pic>
        <p:pic>
          <p:nvPicPr>
            <p:cNvPr id="34" name="Picture 11"/>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5482662" y="1657383"/>
              <a:ext cx="1097516" cy="685947"/>
            </a:xfrm>
            <a:prstGeom prst="rect">
              <a:avLst/>
            </a:prstGeom>
          </p:spPr>
        </p:pic>
        <p:pic>
          <p:nvPicPr>
            <p:cNvPr id="35" name="Picture 15"/>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flipV="1">
              <a:off x="-1000800" y="9258300"/>
              <a:ext cx="20289600" cy="9713646"/>
            </a:xfrm>
            <a:prstGeom prst="rect">
              <a:avLst/>
            </a:prstGeom>
          </p:spPr>
        </p:pic>
      </p:grpSp>
      <p:pic>
        <p:nvPicPr>
          <p:cNvPr id="18" name="Picture 17"/>
          <p:cNvPicPr>
            <a:picLocks noChangeAspect="1"/>
          </p:cNvPicPr>
          <p:nvPr/>
        </p:nvPicPr>
        <p:blipFill>
          <a:blip r:embed="rId29"/>
          <a:stretch>
            <a:fillRect/>
          </a:stretch>
        </p:blipFill>
        <p:spPr>
          <a:xfrm>
            <a:off x="3549513" y="3794988"/>
            <a:ext cx="11028620" cy="5322269"/>
          </a:xfrm>
          <a:prstGeom prst="rect">
            <a:avLst/>
          </a:prstGeom>
        </p:spPr>
      </p:pic>
    </p:spTree>
    <p:extLst>
      <p:ext uri="{BB962C8B-B14F-4D97-AF65-F5344CB8AC3E}">
        <p14:creationId xmlns:p14="http://schemas.microsoft.com/office/powerpoint/2010/main" val="90910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0E48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92575" y="1392650"/>
            <a:ext cx="7633714" cy="6979009"/>
          </a:xfrm>
          <a:prstGeom prst="rect">
            <a:avLst/>
          </a:prstGeom>
        </p:spPr>
      </p:pic>
      <p:sp>
        <p:nvSpPr>
          <p:cNvPr id="4" name="TextBox 4"/>
          <p:cNvSpPr txBox="1"/>
          <p:nvPr/>
        </p:nvSpPr>
        <p:spPr>
          <a:xfrm>
            <a:off x="1623503" y="2723901"/>
            <a:ext cx="4082164" cy="355867"/>
          </a:xfrm>
          <a:prstGeom prst="rect">
            <a:avLst/>
          </a:prstGeom>
        </p:spPr>
        <p:txBody>
          <a:bodyPr lIns="0" tIns="0" rIns="0" bIns="0" rtlCol="0" anchor="t">
            <a:spAutoFit/>
          </a:bodyPr>
          <a:lstStyle/>
          <a:p>
            <a:pPr algn="ctr">
              <a:lnSpc>
                <a:spcPts val="2156"/>
              </a:lnSpc>
            </a:pPr>
            <a:r>
              <a:rPr lang="en-US" sz="4800" dirty="0" smtClean="0">
                <a:latin typeface="Times New Roman" panose="02020603050405020304" pitchFamily="18" charset="0"/>
                <a:cs typeface="Times New Roman" panose="02020603050405020304" pitchFamily="18" charset="0"/>
              </a:rPr>
              <a:t>1. </a:t>
            </a:r>
            <a:r>
              <a:rPr lang="en-US" sz="4800" dirty="0" err="1" smtClean="0">
                <a:latin typeface="Times New Roman" panose="02020603050405020304" pitchFamily="18" charset="0"/>
                <a:cs typeface="Times New Roman" panose="02020603050405020304" pitchFamily="18" charset="0"/>
              </a:rPr>
              <a:t>Nghệ</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thuật</a:t>
            </a:r>
            <a:r>
              <a:rPr lang="en-US" sz="4800" dirty="0" smtClean="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601199" y="1072282"/>
            <a:ext cx="7978677" cy="8176455"/>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585693" y="549091"/>
            <a:ext cx="2157784" cy="1687118"/>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93310">
            <a:off x="12440875" y="421064"/>
            <a:ext cx="2139729" cy="1452341"/>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1000800" y="9258300"/>
            <a:ext cx="20289600" cy="9713646"/>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031420" y="1028700"/>
            <a:ext cx="1548457" cy="971657"/>
          </a:xfrm>
          <a:prstGeom prst="rect">
            <a:avLst/>
          </a:prstGeom>
        </p:spPr>
      </p:pic>
      <p:pic>
        <p:nvPicPr>
          <p:cNvPr id="14"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062856" y="1657383"/>
            <a:ext cx="1097516" cy="685947"/>
          </a:xfrm>
          <a:prstGeom prst="rect">
            <a:avLst/>
          </a:prstGeom>
        </p:spPr>
      </p:pic>
      <p:sp>
        <p:nvSpPr>
          <p:cNvPr id="15" name="TextBox 4"/>
          <p:cNvSpPr txBox="1"/>
          <p:nvPr/>
        </p:nvSpPr>
        <p:spPr>
          <a:xfrm>
            <a:off x="10663315" y="2679826"/>
            <a:ext cx="5694847" cy="282129"/>
          </a:xfrm>
          <a:prstGeom prst="rect">
            <a:avLst/>
          </a:prstGeom>
        </p:spPr>
        <p:txBody>
          <a:bodyPr wrap="square" lIns="0" tIns="0" rIns="0" bIns="0" rtlCol="0" anchor="t">
            <a:spAutoFit/>
          </a:bodyPr>
          <a:lstStyle/>
          <a:p>
            <a:pPr algn="ctr">
              <a:lnSpc>
                <a:spcPts val="2156"/>
              </a:lnSpc>
            </a:pPr>
            <a:r>
              <a:rPr lang="en-US" sz="4800" dirty="0" smtClean="0">
                <a:latin typeface="Times New Roman" panose="02020603050405020304" pitchFamily="18" charset="0"/>
                <a:cs typeface="Times New Roman" panose="02020603050405020304" pitchFamily="18" charset="0"/>
              </a:rPr>
              <a:t>2. </a:t>
            </a:r>
            <a:r>
              <a:rPr lang="en-US" sz="4800" dirty="0" err="1" smtClean="0">
                <a:latin typeface="Times New Roman" panose="02020603050405020304" pitchFamily="18" charset="0"/>
                <a:cs typeface="Times New Roman" panose="02020603050405020304" pitchFamily="18" charset="0"/>
              </a:rPr>
              <a:t>Nội</a:t>
            </a:r>
            <a:r>
              <a:rPr lang="en-US" sz="4800" dirty="0" smtClean="0">
                <a:latin typeface="Times New Roman" panose="02020603050405020304" pitchFamily="18" charset="0"/>
                <a:cs typeface="Times New Roman" panose="02020603050405020304" pitchFamily="18" charset="0"/>
              </a:rPr>
              <a:t> dung, ý </a:t>
            </a:r>
            <a:r>
              <a:rPr lang="en-US" sz="4800" dirty="0" err="1" smtClean="0">
                <a:latin typeface="Times New Roman" panose="02020603050405020304" pitchFamily="18" charset="0"/>
                <a:cs typeface="Times New Roman" panose="02020603050405020304" pitchFamily="18" charset="0"/>
              </a:rPr>
              <a:t>nghĩa</a:t>
            </a:r>
            <a:endParaRPr lang="en-US" sz="4800" dirty="0">
              <a:latin typeface="Times New Roman" panose="02020603050405020304" pitchFamily="18" charset="0"/>
              <a:cs typeface="Times New Roman" panose="02020603050405020304" pitchFamily="18" charset="0"/>
            </a:endParaRPr>
          </a:p>
        </p:txBody>
      </p:sp>
      <p:sp>
        <p:nvSpPr>
          <p:cNvPr id="16" name="Rectangle 15"/>
          <p:cNvSpPr/>
          <p:nvPr/>
        </p:nvSpPr>
        <p:spPr>
          <a:xfrm>
            <a:off x="10250034" y="3414214"/>
            <a:ext cx="6681006" cy="5170646"/>
          </a:xfrm>
          <a:prstGeom prst="rect">
            <a:avLst/>
          </a:prstGeom>
        </p:spPr>
        <p:txBody>
          <a:bodyPr wrap="square">
            <a:spAutoFit/>
          </a:bodyPr>
          <a:lstStyle/>
          <a:p>
            <a:pPr lvl="0" algn="just">
              <a:lnSpc>
                <a:spcPct val="150000"/>
              </a:lnSpc>
            </a:pP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Câu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chuyện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kể</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cuộc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đối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thoại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giữa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rùa</a:t>
            </a:r>
            <a:r>
              <a:rPr lang="en-US" sz="4400" dirty="0" smtClean="0">
                <a:latin typeface="Times New Roman" panose="02020603050405020304" pitchFamily="18" charset="0"/>
                <a:cs typeface="Times New Roman" panose="02020603050405020304" pitchFamily="18" charset="0"/>
              </a:rPr>
              <a:t> </a:t>
            </a:r>
            <a:r>
              <a:rPr lang="en-US" sz="4400" err="1" smtClean="0">
                <a:latin typeface="Times New Roman" panose="02020603050405020304" pitchFamily="18" charset="0"/>
                <a:cs typeface="Times New Roman" panose="02020603050405020304" pitchFamily="18" charset="0"/>
              </a:rPr>
              <a:t>và</a:t>
            </a:r>
            <a:r>
              <a:rPr lang="en-US" sz="4400" smtClean="0">
                <a:latin typeface="Times New Roman" panose="02020603050405020304" pitchFamily="18" charset="0"/>
                <a:cs typeface="Times New Roman" panose="02020603050405020304" pitchFamily="18" charset="0"/>
              </a:rPr>
              <a:t> </a:t>
            </a:r>
            <a:r>
              <a:rPr lang="en-US" sz="4400" smtClean="0">
                <a:latin typeface="Times New Roman" panose="02020603050405020304" pitchFamily="18" charset="0"/>
                <a:cs typeface="Times New Roman" panose="02020603050405020304" pitchFamily="18" charset="0"/>
              </a:rPr>
              <a:t>ếch</a:t>
            </a:r>
            <a:r>
              <a:rPr lang="en-US" sz="440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Từ</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đó</a:t>
            </a:r>
            <a:r>
              <a:rPr lang="en-US" sz="4400" dirty="0" smtClean="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ea typeface="Cambria"/>
                <a:cs typeface="Times New Roman" panose="02020603050405020304" pitchFamily="18" charset="0"/>
                <a:sym typeface="Cambria"/>
              </a:rPr>
              <a:t>gửi gắm bài </a:t>
            </a:r>
            <a:r>
              <a:rPr lang="vi-VN" sz="4400" dirty="0" smtClean="0">
                <a:latin typeface="Times New Roman" panose="02020603050405020304" pitchFamily="18" charset="0"/>
                <a:ea typeface="Cambria"/>
                <a:cs typeface="Times New Roman" panose="02020603050405020304" pitchFamily="18" charset="0"/>
                <a:sym typeface="Cambria"/>
              </a:rPr>
              <a:t>học</a:t>
            </a:r>
            <a:r>
              <a:rPr lang="en-US" sz="4400" dirty="0" smtClean="0">
                <a:latin typeface="Times New Roman" panose="02020603050405020304" pitchFamily="18" charset="0"/>
                <a:ea typeface="Cambria"/>
                <a:cs typeface="Times New Roman" panose="02020603050405020304" pitchFamily="18" charset="0"/>
                <a:sym typeface="Cambria"/>
              </a:rPr>
              <a:t> </a:t>
            </a:r>
            <a:r>
              <a:rPr lang="en-US" sz="4400" dirty="0" err="1" smtClean="0">
                <a:latin typeface="Times New Roman" panose="02020603050405020304" pitchFamily="18" charset="0"/>
                <a:ea typeface="Cambria"/>
                <a:cs typeface="Times New Roman" panose="02020603050405020304" pitchFamily="18" charset="0"/>
                <a:sym typeface="Cambria"/>
              </a:rPr>
              <a:t>cách</a:t>
            </a:r>
            <a:r>
              <a:rPr lang="en-US" sz="4400" dirty="0" smtClean="0">
                <a:latin typeface="Times New Roman" panose="02020603050405020304" pitchFamily="18" charset="0"/>
                <a:ea typeface="Cambria"/>
                <a:cs typeface="Times New Roman" panose="02020603050405020304" pitchFamily="18" charset="0"/>
                <a:sym typeface="Cambria"/>
              </a:rPr>
              <a:t> </a:t>
            </a:r>
            <a:r>
              <a:rPr lang="en-US" sz="4400" dirty="0" err="1" smtClean="0">
                <a:latin typeface="Times New Roman" panose="02020603050405020304" pitchFamily="18" charset="0"/>
                <a:ea typeface="Cambria"/>
                <a:cs typeface="Times New Roman" panose="02020603050405020304" pitchFamily="18" charset="0"/>
                <a:sym typeface="Cambria"/>
              </a:rPr>
              <a:t>sống</a:t>
            </a:r>
            <a:r>
              <a:rPr lang="en-US" sz="4400" dirty="0" smtClean="0">
                <a:latin typeface="Times New Roman" panose="02020603050405020304" pitchFamily="18" charset="0"/>
                <a:ea typeface="Cambria"/>
                <a:cs typeface="Times New Roman" panose="02020603050405020304" pitchFamily="18" charset="0"/>
                <a:sym typeface="Cambria"/>
              </a:rPr>
              <a:t>,</a:t>
            </a:r>
            <a:r>
              <a:rPr lang="vi-VN" sz="4400" dirty="0" smtClean="0">
                <a:latin typeface="Times New Roman" panose="02020603050405020304" pitchFamily="18" charset="0"/>
                <a:ea typeface="Cambria"/>
                <a:cs typeface="Times New Roman" panose="02020603050405020304" pitchFamily="18" charset="0"/>
                <a:sym typeface="Cambria"/>
              </a:rPr>
              <a:t> </a:t>
            </a:r>
            <a:r>
              <a:rPr lang="vi-VN" sz="4400" dirty="0">
                <a:latin typeface="Times New Roman" panose="02020603050405020304" pitchFamily="18" charset="0"/>
                <a:ea typeface="Cambria"/>
                <a:cs typeface="Times New Roman" panose="02020603050405020304" pitchFamily="18" charset="0"/>
                <a:sym typeface="Cambria"/>
              </a:rPr>
              <a:t>về cách nhìn nhận cuộc sống của mỗi con </a:t>
            </a:r>
            <a:r>
              <a:rPr lang="vi-VN" sz="4400" dirty="0" smtClean="0">
                <a:latin typeface="Times New Roman" panose="02020603050405020304" pitchFamily="18" charset="0"/>
                <a:ea typeface="Cambria"/>
                <a:cs typeface="Times New Roman" panose="02020603050405020304" pitchFamily="18" charset="0"/>
                <a:sym typeface="Cambria"/>
              </a:rPr>
              <a:t>người</a:t>
            </a:r>
            <a:endParaRPr lang="vi-VN" sz="4400" dirty="0">
              <a:latin typeface="Times New Roman" panose="02020603050405020304" pitchFamily="18" charset="0"/>
              <a:ea typeface="Cambria"/>
              <a:cs typeface="Times New Roman" panose="02020603050405020304" pitchFamily="18" charset="0"/>
              <a:sym typeface="Cambria"/>
            </a:endParaRPr>
          </a:p>
        </p:txBody>
      </p:sp>
      <p:sp>
        <p:nvSpPr>
          <p:cNvPr id="18" name="Google Shape;587;p23"/>
          <p:cNvSpPr txBox="1"/>
          <p:nvPr/>
        </p:nvSpPr>
        <p:spPr>
          <a:xfrm>
            <a:off x="1062856" y="3256821"/>
            <a:ext cx="6557144" cy="144650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2400"/>
              <a:buFont typeface="Noto Sans Symbols"/>
              <a:buChar char="✔"/>
            </a:pP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Nhân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vật</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ngụ</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ngôn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nhân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vật</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con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vật</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được</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nhân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hóa</a:t>
            </a:r>
            <a:endParaRPr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endParaRPr>
          </a:p>
        </p:txBody>
      </p:sp>
      <p:sp>
        <p:nvSpPr>
          <p:cNvPr id="19" name="Google Shape;588;p23"/>
          <p:cNvSpPr txBox="1"/>
          <p:nvPr/>
        </p:nvSpPr>
        <p:spPr>
          <a:xfrm>
            <a:off x="1026434" y="5060859"/>
            <a:ext cx="6759464" cy="769401"/>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2400"/>
              <a:buFont typeface="Noto Sans Symbols"/>
              <a:buChar char="✔"/>
            </a:pP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Tình</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tiết</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truyện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đơn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giản</a:t>
            </a:r>
            <a:endParaRPr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endParaRPr>
          </a:p>
        </p:txBody>
      </p:sp>
      <p:sp>
        <p:nvSpPr>
          <p:cNvPr id="20" name="Google Shape;589;p23"/>
          <p:cNvSpPr txBox="1"/>
          <p:nvPr/>
        </p:nvSpPr>
        <p:spPr>
          <a:xfrm>
            <a:off x="1026434" y="6127529"/>
            <a:ext cx="6370966" cy="144650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2400"/>
              <a:buFont typeface="Noto Sans Symbols"/>
              <a:buChar char="✔"/>
            </a:pP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Ngôn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ngữ</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giàu</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hình</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ảnh</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hóm</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hỉnh</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pha</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châm</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biếm</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a:t>
            </a:r>
            <a:endParaRPr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0E48F"/>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1000800" y="9258300"/>
            <a:ext cx="20289600" cy="9713646"/>
          </a:xfrm>
          <a:prstGeom prst="rect">
            <a:avLst/>
          </a:prstGeom>
        </p:spPr>
      </p:pic>
      <p:pic>
        <p:nvPicPr>
          <p:cNvPr id="24"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514600" y="1181100"/>
            <a:ext cx="8297223" cy="6555009"/>
          </a:xfrm>
          <a:prstGeom prst="rect">
            <a:avLst/>
          </a:prstGeom>
        </p:spPr>
      </p:pic>
      <p:sp>
        <p:nvSpPr>
          <p:cNvPr id="25" name="TextBox 24"/>
          <p:cNvSpPr txBox="1"/>
          <p:nvPr/>
        </p:nvSpPr>
        <p:spPr>
          <a:xfrm>
            <a:off x="3016227" y="1873281"/>
            <a:ext cx="7293969" cy="5170646"/>
          </a:xfrm>
          <a:prstGeom prst="rect">
            <a:avLst/>
          </a:prstGeom>
          <a:noFill/>
        </p:spPr>
        <p:txBody>
          <a:bodyPr wrap="square" rtlCol="0">
            <a:spAutoFit/>
          </a:bodyPr>
          <a:lstStyle/>
          <a:p>
            <a:pPr algn="just">
              <a:lnSpc>
                <a:spcPct val="150000"/>
              </a:lnSpc>
            </a:pPr>
            <a:r>
              <a:rPr lang="en-US" sz="4400" dirty="0" err="1" smtClean="0">
                <a:solidFill>
                  <a:srgbClr val="FF0000"/>
                </a:solidFill>
                <a:latin typeface="Times New Roman" panose="02020603050405020304" pitchFamily="18" charset="0"/>
                <a:cs typeface="Times New Roman" panose="02020603050405020304" pitchFamily="18" charset="0"/>
              </a:rPr>
              <a:t>Viết</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một</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đoạn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văn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khoảng</a:t>
            </a:r>
            <a:r>
              <a:rPr lang="en-US" sz="4400" dirty="0" smtClean="0">
                <a:solidFill>
                  <a:srgbClr val="FF0000"/>
                </a:solidFill>
                <a:latin typeface="Times New Roman" panose="02020603050405020304" pitchFamily="18" charset="0"/>
                <a:cs typeface="Times New Roman" panose="02020603050405020304" pitchFamily="18" charset="0"/>
              </a:rPr>
              <a:t> 6- 8 </a:t>
            </a:r>
            <a:r>
              <a:rPr lang="en-US" sz="4400" dirty="0" err="1" smtClean="0">
                <a:solidFill>
                  <a:srgbClr val="FF0000"/>
                </a:solidFill>
                <a:latin typeface="Times New Roman" panose="02020603050405020304" pitchFamily="18" charset="0"/>
                <a:cs typeface="Times New Roman" panose="02020603050405020304" pitchFamily="18" charset="0"/>
              </a:rPr>
              <a:t>dòng</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nêu</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lên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bài</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học</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cho</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bản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thân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từ</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câu</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chuyện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trên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trong</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đoạn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văn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có</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sử</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dụng</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thành</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ngữ</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i="1" dirty="0" err="1" smtClean="0">
                <a:solidFill>
                  <a:srgbClr val="FF0000"/>
                </a:solidFill>
                <a:latin typeface="Times New Roman" panose="02020603050405020304" pitchFamily="18" charset="0"/>
                <a:cs typeface="Times New Roman" panose="02020603050405020304" pitchFamily="18" charset="0"/>
              </a:rPr>
              <a:t>ếch</a:t>
            </a:r>
            <a:r>
              <a:rPr lang="en-US" sz="4400" i="1" dirty="0" smtClean="0">
                <a:solidFill>
                  <a:srgbClr val="FF0000"/>
                </a:solidFill>
                <a:latin typeface="Times New Roman" panose="02020603050405020304" pitchFamily="18" charset="0"/>
                <a:cs typeface="Times New Roman" panose="02020603050405020304" pitchFamily="18" charset="0"/>
              </a:rPr>
              <a:t> </a:t>
            </a:r>
            <a:r>
              <a:rPr lang="en-US" sz="4400" i="1" dirty="0" err="1" smtClean="0">
                <a:solidFill>
                  <a:srgbClr val="FF0000"/>
                </a:solidFill>
                <a:latin typeface="Times New Roman" panose="02020603050405020304" pitchFamily="18" charset="0"/>
                <a:cs typeface="Times New Roman" panose="02020603050405020304" pitchFamily="18" charset="0"/>
              </a:rPr>
              <a:t>ngồi</a:t>
            </a:r>
            <a:r>
              <a:rPr lang="en-US" sz="4400" i="1" dirty="0" smtClean="0">
                <a:solidFill>
                  <a:srgbClr val="FF0000"/>
                </a:solidFill>
                <a:latin typeface="Times New Roman" panose="02020603050405020304" pitchFamily="18" charset="0"/>
                <a:cs typeface="Times New Roman" panose="02020603050405020304" pitchFamily="18" charset="0"/>
              </a:rPr>
              <a:t> </a:t>
            </a:r>
            <a:r>
              <a:rPr lang="en-US" sz="4400" i="1" dirty="0" err="1" smtClean="0">
                <a:solidFill>
                  <a:srgbClr val="FF0000"/>
                </a:solidFill>
                <a:latin typeface="Times New Roman" panose="02020603050405020304" pitchFamily="18" charset="0"/>
                <a:cs typeface="Times New Roman" panose="02020603050405020304" pitchFamily="18" charset="0"/>
              </a:rPr>
              <a:t>đáy</a:t>
            </a:r>
            <a:r>
              <a:rPr lang="en-US" sz="4400" i="1" dirty="0" smtClean="0">
                <a:solidFill>
                  <a:srgbClr val="FF0000"/>
                </a:solidFill>
                <a:latin typeface="Times New Roman" panose="02020603050405020304" pitchFamily="18" charset="0"/>
                <a:cs typeface="Times New Roman" panose="02020603050405020304" pitchFamily="18" charset="0"/>
              </a:rPr>
              <a:t> </a:t>
            </a:r>
            <a:r>
              <a:rPr lang="en-US" sz="4400" i="1" dirty="0" err="1" smtClean="0">
                <a:solidFill>
                  <a:srgbClr val="FF0000"/>
                </a:solidFill>
                <a:latin typeface="Times New Roman" panose="02020603050405020304" pitchFamily="18" charset="0"/>
                <a:cs typeface="Times New Roman" panose="02020603050405020304" pitchFamily="18" charset="0"/>
              </a:rPr>
              <a:t>giếng</a:t>
            </a:r>
            <a:r>
              <a:rPr lang="en-US" sz="4400" i="1" dirty="0" smtClean="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p:txBody>
      </p:sp>
      <p:pic>
        <p:nvPicPr>
          <p:cNvPr id="26" name="Picture 2"/>
          <p:cNvPicPr>
            <a:picLocks noChangeAspect="1"/>
          </p:cNvPicPr>
          <p:nvPr/>
        </p:nvPicPr>
        <p:blipFill>
          <a:blip r:embed="rId20"/>
          <a:srcRect/>
          <a:stretch>
            <a:fillRect/>
          </a:stretch>
        </p:blipFill>
        <p:spPr>
          <a:xfrm>
            <a:off x="10811823" y="3708946"/>
            <a:ext cx="5436970" cy="6083322"/>
          </a:xfrm>
          <a:prstGeom prst="rect">
            <a:avLst/>
          </a:prstGeom>
        </p:spPr>
      </p:pic>
    </p:spTree>
    <p:extLst>
      <p:ext uri="{BB962C8B-B14F-4D97-AF65-F5344CB8AC3E}">
        <p14:creationId xmlns:p14="http://schemas.microsoft.com/office/powerpoint/2010/main" val="2094399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1D67C"/>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245357" y="-1245399"/>
            <a:ext cx="3706082" cy="3220737"/>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694846" y="2353963"/>
            <a:ext cx="4734874" cy="4114800"/>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444244" flipH="1" flipV="1">
            <a:off x="-2308435" y="-2633875"/>
            <a:ext cx="5860732" cy="5267750"/>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520887" y="1305699"/>
            <a:ext cx="14097000" cy="6804103"/>
          </a:xfrm>
          <a:prstGeom prst="rect">
            <a:avLst/>
          </a:prstGeom>
        </p:spPr>
      </p:pic>
      <p:sp>
        <p:nvSpPr>
          <p:cNvPr id="11" name="Google Shape;236;p15"/>
          <p:cNvSpPr/>
          <p:nvPr/>
        </p:nvSpPr>
        <p:spPr>
          <a:xfrm>
            <a:off x="3886200" y="2740974"/>
            <a:ext cx="11605674" cy="3570923"/>
          </a:xfrm>
          <a:prstGeom prst="roundRect">
            <a:avLst>
              <a:gd name="adj" fmla="val 16667"/>
            </a:avLst>
          </a:prstGeom>
          <a:noFill/>
          <a:ln w="12700" cap="flat" cmpd="sng">
            <a:noFill/>
            <a:prstDash val="solid"/>
            <a:miter lim="800000"/>
            <a:headEnd type="none" w="sm" len="sm"/>
            <a:tailEnd type="none" w="sm" len="sm"/>
          </a:ln>
        </p:spPr>
        <p:txBody>
          <a:bodyPr spcFirstLastPara="1" wrap="square" lIns="137138" tIns="68550" rIns="137138" bIns="68550" anchor="ctr" anchorCtr="0">
            <a:noAutofit/>
          </a:bodyPr>
          <a:lstStyle/>
          <a:p>
            <a:pPr algn="just">
              <a:lnSpc>
                <a:spcPct val="150000"/>
              </a:lnSpc>
            </a:pPr>
            <a:r>
              <a:rPr lang="en-US" sz="5400" dirty="0" err="1">
                <a:solidFill>
                  <a:srgbClr val="FF0000"/>
                </a:solidFill>
                <a:latin typeface="Times New Roman" panose="02020603050405020304" pitchFamily="18" charset="0"/>
                <a:cs typeface="Times New Roman" panose="02020603050405020304" pitchFamily="18" charset="0"/>
              </a:rPr>
              <a:t>Trong</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cuộc</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sống</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có</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nhiều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câu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chuyện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tương</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tự</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như</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truyện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smtClean="0">
                <a:solidFill>
                  <a:srgbClr val="FF0000"/>
                </a:solidFill>
                <a:latin typeface="Times New Roman" panose="02020603050405020304" pitchFamily="18" charset="0"/>
                <a:cs typeface="Times New Roman" panose="02020603050405020304" pitchFamily="18" charset="0"/>
              </a:rPr>
              <a:t>“</a:t>
            </a:r>
            <a:r>
              <a:rPr lang="en-US" sz="5400" i="1" dirty="0" err="1" smtClean="0">
                <a:solidFill>
                  <a:srgbClr val="FF0000"/>
                </a:solidFill>
                <a:latin typeface="Times New Roman" panose="02020603050405020304" pitchFamily="18" charset="0"/>
                <a:cs typeface="Times New Roman" panose="02020603050405020304" pitchFamily="18" charset="0"/>
              </a:rPr>
              <a:t>Ếch</a:t>
            </a:r>
            <a:r>
              <a:rPr lang="en-US" sz="5400" i="1" dirty="0" smtClean="0">
                <a:solidFill>
                  <a:srgbClr val="FF0000"/>
                </a:solidFill>
                <a:latin typeface="Times New Roman" panose="02020603050405020304" pitchFamily="18" charset="0"/>
                <a:cs typeface="Times New Roman" panose="02020603050405020304" pitchFamily="18" charset="0"/>
              </a:rPr>
              <a:t> </a:t>
            </a:r>
            <a:r>
              <a:rPr lang="en-US" sz="5400" i="1" dirty="0" err="1">
                <a:solidFill>
                  <a:srgbClr val="FF0000"/>
                </a:solidFill>
                <a:latin typeface="Times New Roman" panose="02020603050405020304" pitchFamily="18" charset="0"/>
                <a:cs typeface="Times New Roman" panose="02020603050405020304" pitchFamily="18" charset="0"/>
              </a:rPr>
              <a:t>ngồi</a:t>
            </a:r>
            <a:r>
              <a:rPr lang="en-US" sz="5400" i="1" dirty="0">
                <a:solidFill>
                  <a:srgbClr val="FF0000"/>
                </a:solidFill>
                <a:latin typeface="Times New Roman" panose="02020603050405020304" pitchFamily="18" charset="0"/>
                <a:cs typeface="Times New Roman" panose="02020603050405020304" pitchFamily="18" charset="0"/>
              </a:rPr>
              <a:t> </a:t>
            </a:r>
            <a:r>
              <a:rPr lang="en-US" sz="5400" i="1" dirty="0" err="1">
                <a:solidFill>
                  <a:srgbClr val="FF0000"/>
                </a:solidFill>
                <a:latin typeface="Times New Roman" panose="02020603050405020304" pitchFamily="18" charset="0"/>
                <a:cs typeface="Times New Roman" panose="02020603050405020304" pitchFamily="18" charset="0"/>
              </a:rPr>
              <a:t>đáy</a:t>
            </a:r>
            <a:r>
              <a:rPr lang="en-US" sz="5400" i="1" dirty="0">
                <a:solidFill>
                  <a:srgbClr val="FF0000"/>
                </a:solidFill>
                <a:latin typeface="Times New Roman" panose="02020603050405020304" pitchFamily="18" charset="0"/>
                <a:cs typeface="Times New Roman" panose="02020603050405020304" pitchFamily="18" charset="0"/>
              </a:rPr>
              <a:t> </a:t>
            </a:r>
            <a:r>
              <a:rPr lang="en-US" sz="5400" i="1" dirty="0" err="1" smtClean="0">
                <a:solidFill>
                  <a:srgbClr val="FF0000"/>
                </a:solidFill>
                <a:latin typeface="Times New Roman" panose="02020603050405020304" pitchFamily="18" charset="0"/>
                <a:cs typeface="Times New Roman" panose="02020603050405020304" pitchFamily="18" charset="0"/>
              </a:rPr>
              <a:t>giếng</a:t>
            </a:r>
            <a:r>
              <a:rPr lang="en-US" sz="5400" i="1" dirty="0" smtClean="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Em</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hãy</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nêu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lên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một</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câu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chuyện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như</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thế</a:t>
            </a:r>
            <a:r>
              <a:rPr lang="en-US" sz="5400" dirty="0">
                <a:solidFill>
                  <a:srgbClr val="FF0000"/>
                </a:solidFill>
                <a:latin typeface="Times New Roman" panose="02020603050405020304" pitchFamily="18" charset="0"/>
                <a:cs typeface="Times New Roman" panose="02020603050405020304" pitchFamily="18" charset="0"/>
              </a:rPr>
              <a:t>.</a:t>
            </a:r>
          </a:p>
        </p:txBody>
      </p:sp>
      <p:pic>
        <p:nvPicPr>
          <p:cNvPr id="13" name="Picture 7"/>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459019" y="5322979"/>
            <a:ext cx="3839835" cy="4755213"/>
          </a:xfrm>
          <a:prstGeom prst="rect">
            <a:avLst/>
          </a:prstGeom>
        </p:spPr>
      </p:pic>
    </p:spTree>
    <p:extLst>
      <p:ext uri="{BB962C8B-B14F-4D97-AF65-F5344CB8AC3E}">
        <p14:creationId xmlns:p14="http://schemas.microsoft.com/office/powerpoint/2010/main" val="1573706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Káº¿t quáº£ hÃ¬nh áº£nh cho phÃ³ng nhanh vÆ°á»£t áº©u"/>
          <p:cNvPicPr>
            <a:picLocks noChangeAspect="1" noChangeArrowheads="1"/>
          </p:cNvPicPr>
          <p:nvPr/>
        </p:nvPicPr>
        <p:blipFill>
          <a:blip r:embed="rId3"/>
          <a:srcRect l="3957" b="19107"/>
          <a:stretch>
            <a:fillRect/>
          </a:stretch>
        </p:blipFill>
        <p:spPr bwMode="auto">
          <a:xfrm>
            <a:off x="8954652" y="27284"/>
            <a:ext cx="9333348" cy="5240740"/>
          </a:xfrm>
          <a:prstGeom prst="rect">
            <a:avLst/>
          </a:prstGeom>
          <a:noFill/>
        </p:spPr>
      </p:pic>
      <p:sp>
        <p:nvSpPr>
          <p:cNvPr id="111620" name="AutoShape 4" descr="Káº¿t quáº£ hÃ¬nh áº£nh cho phÃ³ng nhanh vÆ°á»£t áº©u"/>
          <p:cNvSpPr>
            <a:spLocks noChangeAspect="1" noChangeArrowheads="1"/>
          </p:cNvSpPr>
          <p:nvPr/>
        </p:nvSpPr>
        <p:spPr bwMode="auto">
          <a:xfrm>
            <a:off x="311150" y="-288925"/>
            <a:ext cx="609600" cy="609602"/>
          </a:xfrm>
          <a:prstGeom prst="rect">
            <a:avLst/>
          </a:prstGeom>
          <a:noFill/>
        </p:spPr>
        <p:txBody>
          <a:bodyPr vert="horz" wrap="square" lIns="182880" tIns="91440" rIns="182880" bIns="91440" numCol="1" anchor="t" anchorCtr="0" compatLnSpc="1">
            <a:prstTxWarp prst="textNoShape">
              <a:avLst/>
            </a:prstTxWarp>
          </a:bodyPr>
          <a:lstStyle/>
          <a:p>
            <a:endParaRPr lang="en-US" sz="3600"/>
          </a:p>
        </p:txBody>
      </p:sp>
      <p:pic>
        <p:nvPicPr>
          <p:cNvPr id="111622" name="Picture 6" descr="Káº¿t quáº£ hÃ¬nh áº£nh cho phÃ³ng nhanh vÆ°á»£t áº©u"/>
          <p:cNvPicPr>
            <a:picLocks noChangeAspect="1" noChangeArrowheads="1"/>
          </p:cNvPicPr>
          <p:nvPr/>
        </p:nvPicPr>
        <p:blipFill>
          <a:blip r:embed="rId4"/>
          <a:srcRect/>
          <a:stretch>
            <a:fillRect/>
          </a:stretch>
        </p:blipFill>
        <p:spPr bwMode="auto">
          <a:xfrm>
            <a:off x="0" y="1"/>
            <a:ext cx="8925636" cy="5268034"/>
          </a:xfrm>
          <a:prstGeom prst="rect">
            <a:avLst/>
          </a:prstGeom>
          <a:noFill/>
        </p:spPr>
      </p:pic>
      <p:pic>
        <p:nvPicPr>
          <p:cNvPr id="111624" name="Picture 8" descr="Káº¿t quáº£ hÃ¬nh áº£nh cho xe bá»c Äáº§u"/>
          <p:cNvPicPr>
            <a:picLocks noChangeAspect="1" noChangeArrowheads="1"/>
          </p:cNvPicPr>
          <p:nvPr/>
        </p:nvPicPr>
        <p:blipFill>
          <a:blip r:embed="rId5"/>
          <a:srcRect t="9402" b="7812"/>
          <a:stretch>
            <a:fillRect/>
          </a:stretch>
        </p:blipFill>
        <p:spPr bwMode="auto">
          <a:xfrm>
            <a:off x="0" y="5295334"/>
            <a:ext cx="8925636" cy="4991668"/>
          </a:xfrm>
          <a:prstGeom prst="rect">
            <a:avLst/>
          </a:prstGeom>
          <a:noFill/>
        </p:spPr>
      </p:pic>
      <p:pic>
        <p:nvPicPr>
          <p:cNvPr id="111626" name="Picture 10" descr="Káº¿t quáº£ hÃ¬nh áº£nh cho vÆ°á»£t ÄÃ¨n Äá»"/>
          <p:cNvPicPr>
            <a:picLocks noChangeAspect="1" noChangeArrowheads="1"/>
          </p:cNvPicPr>
          <p:nvPr/>
        </p:nvPicPr>
        <p:blipFill>
          <a:blip r:embed="rId6"/>
          <a:srcRect/>
          <a:stretch>
            <a:fillRect/>
          </a:stretch>
        </p:blipFill>
        <p:spPr bwMode="auto">
          <a:xfrm>
            <a:off x="8952932" y="5143499"/>
            <a:ext cx="9335068" cy="5143502"/>
          </a:xfrm>
          <a:prstGeom prst="rect">
            <a:avLst/>
          </a:prstGeom>
          <a:noFill/>
        </p:spPr>
      </p:pic>
    </p:spTree>
    <p:extLst>
      <p:ext uri="{BB962C8B-B14F-4D97-AF65-F5344CB8AC3E}">
        <p14:creationId xmlns:p14="http://schemas.microsoft.com/office/powerpoint/2010/main" val="2297371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1622"/>
                                        </p:tgtEl>
                                        <p:attrNameLst>
                                          <p:attrName>style.visibility</p:attrName>
                                        </p:attrNameLst>
                                      </p:cBhvr>
                                      <p:to>
                                        <p:strVal val="visible"/>
                                      </p:to>
                                    </p:set>
                                    <p:animEffect transition="in" filter="wheel(4)">
                                      <p:cBhvr>
                                        <p:cTn id="7" dur="2000"/>
                                        <p:tgtEl>
                                          <p:spTgt spid="111622"/>
                                        </p:tgtEl>
                                      </p:cBhvr>
                                    </p:animEffect>
                                  </p:childTnLst>
                                </p:cTn>
                              </p:par>
                              <p:par>
                                <p:cTn id="8" presetID="21" presetClass="entr" presetSubtype="4" fill="hold" nodeType="withEffect">
                                  <p:stCondLst>
                                    <p:cond delay="0"/>
                                  </p:stCondLst>
                                  <p:childTnLst>
                                    <p:set>
                                      <p:cBhvr>
                                        <p:cTn id="9" dur="1" fill="hold">
                                          <p:stCondLst>
                                            <p:cond delay="0"/>
                                          </p:stCondLst>
                                        </p:cTn>
                                        <p:tgtEl>
                                          <p:spTgt spid="111618"/>
                                        </p:tgtEl>
                                        <p:attrNameLst>
                                          <p:attrName>style.visibility</p:attrName>
                                        </p:attrNameLst>
                                      </p:cBhvr>
                                      <p:to>
                                        <p:strVal val="visible"/>
                                      </p:to>
                                    </p:set>
                                    <p:animEffect transition="in" filter="wheel(4)">
                                      <p:cBhvr>
                                        <p:cTn id="10" dur="2000"/>
                                        <p:tgtEl>
                                          <p:spTgt spid="111618"/>
                                        </p:tgtEl>
                                      </p:cBhvr>
                                    </p:animEffect>
                                  </p:childTnLst>
                                </p:cTn>
                              </p:par>
                              <p:par>
                                <p:cTn id="11" presetID="21" presetClass="entr" presetSubtype="4" fill="hold" nodeType="withEffect">
                                  <p:stCondLst>
                                    <p:cond delay="0"/>
                                  </p:stCondLst>
                                  <p:childTnLst>
                                    <p:set>
                                      <p:cBhvr>
                                        <p:cTn id="12" dur="1" fill="hold">
                                          <p:stCondLst>
                                            <p:cond delay="0"/>
                                          </p:stCondLst>
                                        </p:cTn>
                                        <p:tgtEl>
                                          <p:spTgt spid="111626"/>
                                        </p:tgtEl>
                                        <p:attrNameLst>
                                          <p:attrName>style.visibility</p:attrName>
                                        </p:attrNameLst>
                                      </p:cBhvr>
                                      <p:to>
                                        <p:strVal val="visible"/>
                                      </p:to>
                                    </p:set>
                                    <p:animEffect transition="in" filter="wheel(4)">
                                      <p:cBhvr>
                                        <p:cTn id="13" dur="2000"/>
                                        <p:tgtEl>
                                          <p:spTgt spid="111626"/>
                                        </p:tgtEl>
                                      </p:cBhvr>
                                    </p:animEffect>
                                  </p:childTnLst>
                                </p:cTn>
                              </p:par>
                              <p:par>
                                <p:cTn id="14" presetID="21" presetClass="entr" presetSubtype="4" fill="hold" nodeType="withEffect">
                                  <p:stCondLst>
                                    <p:cond delay="0"/>
                                  </p:stCondLst>
                                  <p:childTnLst>
                                    <p:set>
                                      <p:cBhvr>
                                        <p:cTn id="15" dur="1" fill="hold">
                                          <p:stCondLst>
                                            <p:cond delay="0"/>
                                          </p:stCondLst>
                                        </p:cTn>
                                        <p:tgtEl>
                                          <p:spTgt spid="111624"/>
                                        </p:tgtEl>
                                        <p:attrNameLst>
                                          <p:attrName>style.visibility</p:attrName>
                                        </p:attrNameLst>
                                      </p:cBhvr>
                                      <p:to>
                                        <p:strVal val="visible"/>
                                      </p:to>
                                    </p:set>
                                    <p:animEffect transition="in" filter="wheel(4)">
                                      <p:cBhvr>
                                        <p:cTn id="16" dur="2000"/>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E48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000800" y="9258300"/>
            <a:ext cx="20289600" cy="971364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801897" y="9040252"/>
            <a:ext cx="914805" cy="574040"/>
          </a:xfrm>
          <a:prstGeom prst="rect">
            <a:avLst/>
          </a:prstGeom>
        </p:spPr>
      </p:pic>
      <p:grpSp>
        <p:nvGrpSpPr>
          <p:cNvPr id="24" name="Group 23"/>
          <p:cNvGrpSpPr/>
          <p:nvPr/>
        </p:nvGrpSpPr>
        <p:grpSpPr>
          <a:xfrm>
            <a:off x="-1000800" y="1028700"/>
            <a:ext cx="20289600" cy="17943246"/>
            <a:chOff x="-1000800" y="1028700"/>
            <a:chExt cx="20289600" cy="17943246"/>
          </a:xfrm>
        </p:grpSpPr>
        <p:pic>
          <p:nvPicPr>
            <p:cNvPr id="25"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707821" y="3403912"/>
              <a:ext cx="14872356" cy="5539953"/>
            </a:xfrm>
            <a:prstGeom prst="rect">
              <a:avLst/>
            </a:prstGeom>
          </p:spPr>
        </p:pic>
        <p:pic>
          <p:nvPicPr>
            <p:cNvPr id="26" name="Picture 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7082">
              <a:off x="4274379" y="7387965"/>
              <a:ext cx="9739242" cy="1460886"/>
            </a:xfrm>
            <a:prstGeom prst="rect">
              <a:avLst/>
            </a:prstGeom>
          </p:spPr>
        </p:pic>
        <p:pic>
          <p:nvPicPr>
            <p:cNvPr id="27" name="Picture 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51893" y="1370206"/>
              <a:ext cx="3888358" cy="3040210"/>
            </a:xfrm>
            <a:prstGeom prst="rect">
              <a:avLst/>
            </a:prstGeom>
          </p:spPr>
        </p:pic>
        <p:pic>
          <p:nvPicPr>
            <p:cNvPr id="28"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051893" y="3577304"/>
              <a:ext cx="1070648" cy="960907"/>
            </a:xfrm>
            <a:prstGeom prst="rect">
              <a:avLst/>
            </a:prstGeom>
          </p:spPr>
        </p:pic>
        <p:pic>
          <p:nvPicPr>
            <p:cNvPr id="29" name="Picture 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581756" y="1876324"/>
              <a:ext cx="1953216" cy="1765219"/>
            </a:xfrm>
            <a:prstGeom prst="rect">
              <a:avLst/>
            </a:prstGeom>
          </p:spPr>
        </p:pic>
        <p:pic>
          <p:nvPicPr>
            <p:cNvPr id="30" name="Picture 7"/>
            <p:cNvPicPr>
              <a:picLocks noChangeAspect="1"/>
            </p:cNvPicPr>
            <p:nvPr/>
          </p:nvPicPr>
          <p:blipFill>
            <a:blip r:embed="rId18"/>
            <a:srcRect/>
            <a:stretch>
              <a:fillRect/>
            </a:stretch>
          </p:blipFill>
          <p:spPr>
            <a:xfrm>
              <a:off x="9239250" y="3133679"/>
              <a:ext cx="3211917" cy="1276737"/>
            </a:xfrm>
            <a:prstGeom prst="rect">
              <a:avLst/>
            </a:prstGeom>
          </p:spPr>
        </p:pic>
        <p:pic>
          <p:nvPicPr>
            <p:cNvPr id="31" name="Picture 8"/>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flipH="1">
              <a:off x="12926277" y="2758933"/>
              <a:ext cx="1819170" cy="1505364"/>
            </a:xfrm>
            <a:prstGeom prst="rect">
              <a:avLst/>
            </a:prstGeom>
          </p:spPr>
        </p:pic>
        <p:pic>
          <p:nvPicPr>
            <p:cNvPr id="32" name="Picture 9"/>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flipH="1">
              <a:off x="3560146" y="2954550"/>
              <a:ext cx="1384368" cy="1373986"/>
            </a:xfrm>
            <a:prstGeom prst="rect">
              <a:avLst/>
            </a:prstGeom>
          </p:spPr>
        </p:pic>
        <p:pic>
          <p:nvPicPr>
            <p:cNvPr id="33" name="Picture 10"/>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933593" y="1028700"/>
              <a:ext cx="1548457" cy="971657"/>
            </a:xfrm>
            <a:prstGeom prst="rect">
              <a:avLst/>
            </a:prstGeom>
          </p:spPr>
        </p:pic>
        <p:pic>
          <p:nvPicPr>
            <p:cNvPr id="34" name="Picture 11"/>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5482662" y="1657383"/>
              <a:ext cx="1097516" cy="685947"/>
            </a:xfrm>
            <a:prstGeom prst="rect">
              <a:avLst/>
            </a:prstGeom>
          </p:spPr>
        </p:pic>
        <p:pic>
          <p:nvPicPr>
            <p:cNvPr id="35" name="Picture 15"/>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flipV="1">
              <a:off x="-1000800" y="9258300"/>
              <a:ext cx="20289600" cy="9713646"/>
            </a:xfrm>
            <a:prstGeom prst="rect">
              <a:avLst/>
            </a:prstGeom>
          </p:spPr>
        </p:pic>
      </p:grpSp>
      <p:pic>
        <p:nvPicPr>
          <p:cNvPr id="36" name="Picture 35"/>
          <p:cNvPicPr>
            <a:picLocks noChangeAspect="1"/>
          </p:cNvPicPr>
          <p:nvPr/>
        </p:nvPicPr>
        <p:blipFill>
          <a:blip r:embed="rId29"/>
          <a:stretch>
            <a:fillRect/>
          </a:stretch>
        </p:blipFill>
        <p:spPr>
          <a:xfrm>
            <a:off x="1804533" y="4141867"/>
            <a:ext cx="14869433" cy="4432176"/>
          </a:xfrm>
          <a:prstGeom prst="rect">
            <a:avLst/>
          </a:prstGeom>
        </p:spPr>
      </p:pic>
    </p:spTree>
    <p:extLst>
      <p:ext uri="{BB962C8B-B14F-4D97-AF65-F5344CB8AC3E}">
        <p14:creationId xmlns:p14="http://schemas.microsoft.com/office/powerpoint/2010/main" val="76140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245649"/>
            <a:ext cx="17907000" cy="1754326"/>
          </a:xfrm>
          <a:prstGeom prst="rect">
            <a:avLst/>
          </a:prstGeom>
          <a:noFill/>
        </p:spPr>
        <p:txBody>
          <a:bodyPr wrap="square" rtlCol="0">
            <a:spAutoFit/>
          </a:bodyPr>
          <a:lstStyle/>
          <a:p>
            <a:pPr algn="ctr"/>
            <a:r>
              <a:rPr lang="en-US" sz="5400" b="1" dirty="0" err="1">
                <a:latin typeface="Times New Roman" pitchFamily="18" charset="0"/>
                <a:cs typeface="Times New Roman" pitchFamily="18" charset="0"/>
              </a:rPr>
              <a:t>Tìm</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một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số</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câu</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thành</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ngữ</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tục</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ngữ</a:t>
            </a:r>
            <a:r>
              <a:rPr lang="en-US" sz="5400" b="1" dirty="0">
                <a:latin typeface="Times New Roman" pitchFamily="18" charset="0"/>
                <a:cs typeface="Times New Roman" pitchFamily="18" charset="0"/>
              </a:rPr>
              <a:t>/ ca </a:t>
            </a:r>
            <a:r>
              <a:rPr lang="en-US" sz="5400" b="1" dirty="0" err="1">
                <a:latin typeface="Times New Roman" pitchFamily="18" charset="0"/>
                <a:cs typeface="Times New Roman" pitchFamily="18" charset="0"/>
              </a:rPr>
              <a:t>dao</a:t>
            </a:r>
            <a:r>
              <a:rPr lang="en-US" sz="5400" b="1" dirty="0">
                <a:latin typeface="Times New Roman" pitchFamily="18" charset="0"/>
                <a:cs typeface="Times New Roman" pitchFamily="18" charset="0"/>
              </a:rPr>
              <a:t> </a:t>
            </a:r>
            <a:endParaRPr lang="en-US" sz="5400" b="1" dirty="0" smtClean="0">
              <a:latin typeface="Times New Roman" pitchFamily="18" charset="0"/>
              <a:cs typeface="Times New Roman" pitchFamily="18" charset="0"/>
            </a:endParaRPr>
          </a:p>
          <a:p>
            <a:pPr algn="ctr"/>
            <a:r>
              <a:rPr lang="en-US" sz="5400" b="1" dirty="0" err="1" smtClean="0">
                <a:latin typeface="Times New Roman" pitchFamily="18" charset="0"/>
                <a:cs typeface="Times New Roman" pitchFamily="18" charset="0"/>
              </a:rPr>
              <a:t>có</a:t>
            </a:r>
            <a:r>
              <a:rPr lang="en-US" sz="5400" b="1" dirty="0" smtClean="0">
                <a:latin typeface="Times New Roman" pitchFamily="18" charset="0"/>
                <a:cs typeface="Times New Roman" pitchFamily="18" charset="0"/>
              </a:rPr>
              <a:t> </a:t>
            </a:r>
            <a:r>
              <a:rPr lang="en-US" sz="5400" b="1" dirty="0" err="1">
                <a:latin typeface="Times New Roman" pitchFamily="18" charset="0"/>
                <a:cs typeface="Times New Roman" pitchFamily="18" charset="0"/>
              </a:rPr>
              <a:t>nội</a:t>
            </a:r>
            <a:r>
              <a:rPr lang="en-US" sz="5400" b="1" dirty="0">
                <a:latin typeface="Times New Roman" pitchFamily="18" charset="0"/>
                <a:cs typeface="Times New Roman" pitchFamily="18" charset="0"/>
              </a:rPr>
              <a:t> dung </a:t>
            </a:r>
            <a:r>
              <a:rPr lang="en-US" sz="5400" b="1" dirty="0" err="1">
                <a:latin typeface="Times New Roman" pitchFamily="18" charset="0"/>
                <a:cs typeface="Times New Roman" pitchFamily="18" charset="0"/>
              </a:rPr>
              <a:t>liên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quan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đến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câu</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truyện</a:t>
            </a:r>
            <a:r>
              <a:rPr lang="en-US" sz="5400" b="1" dirty="0">
                <a:latin typeface="Times New Roman" pitchFamily="18" charset="0"/>
                <a:cs typeface="Times New Roman" pitchFamily="18" charset="0"/>
              </a:rPr>
              <a:t>?</a:t>
            </a:r>
          </a:p>
        </p:txBody>
      </p:sp>
      <p:sp>
        <p:nvSpPr>
          <p:cNvPr id="3" name="TextBox 2"/>
          <p:cNvSpPr txBox="1"/>
          <p:nvPr/>
        </p:nvSpPr>
        <p:spPr>
          <a:xfrm>
            <a:off x="4917735" y="2624909"/>
            <a:ext cx="8811914" cy="830997"/>
          </a:xfrm>
          <a:prstGeom prst="rect">
            <a:avLst/>
          </a:prstGeom>
          <a:noFill/>
        </p:spPr>
        <p:txBody>
          <a:bodyPr wrap="square" rtlCol="0">
            <a:spAutoFit/>
          </a:bodyPr>
          <a:lstStyle/>
          <a:p>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Coi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trời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bằng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vung</a:t>
            </a:r>
            <a:endParaRPr lang="en-US" sz="4800" dirty="0">
              <a:latin typeface="Times New Roman" pitchFamily="18" charset="0"/>
              <a:cs typeface="Times New Roman" pitchFamily="18" charset="0"/>
            </a:endParaRPr>
          </a:p>
        </p:txBody>
      </p:sp>
      <p:sp>
        <p:nvSpPr>
          <p:cNvPr id="4" name="TextBox 3"/>
          <p:cNvSpPr txBox="1"/>
          <p:nvPr/>
        </p:nvSpPr>
        <p:spPr>
          <a:xfrm>
            <a:off x="4949577" y="3912347"/>
            <a:ext cx="8811914" cy="830997"/>
          </a:xfrm>
          <a:prstGeom prst="rect">
            <a:avLst/>
          </a:prstGeom>
          <a:noFill/>
        </p:spPr>
        <p:txBody>
          <a:bodyPr wrap="square" rtlCol="0">
            <a:spAutoFit/>
          </a:bodyPr>
          <a:lstStyle/>
          <a:p>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Chủ</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quan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khinh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địch</a:t>
            </a:r>
            <a:endParaRPr lang="en-US" sz="4800" dirty="0">
              <a:latin typeface="Times New Roman" pitchFamily="18" charset="0"/>
              <a:cs typeface="Times New Roman" pitchFamily="18" charset="0"/>
            </a:endParaRPr>
          </a:p>
        </p:txBody>
      </p:sp>
      <p:sp>
        <p:nvSpPr>
          <p:cNvPr id="5" name="TextBox 4"/>
          <p:cNvSpPr txBox="1"/>
          <p:nvPr/>
        </p:nvSpPr>
        <p:spPr>
          <a:xfrm>
            <a:off x="4981417" y="5308965"/>
            <a:ext cx="8811914" cy="830997"/>
          </a:xfrm>
          <a:prstGeom prst="rect">
            <a:avLst/>
          </a:prstGeom>
          <a:noFill/>
        </p:spPr>
        <p:txBody>
          <a:bodyPr wrap="square" rtlCol="0">
            <a:spAutoFit/>
          </a:bodyPr>
          <a:lstStyle/>
          <a:p>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Thùng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rỗng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kêu</a:t>
            </a:r>
            <a:r>
              <a:rPr lang="en-US" sz="4800" dirty="0">
                <a:latin typeface="Times New Roman" pitchFamily="18" charset="0"/>
                <a:cs typeface="Times New Roman" pitchFamily="18" charset="0"/>
              </a:rPr>
              <a:t> to</a:t>
            </a:r>
          </a:p>
        </p:txBody>
      </p:sp>
      <p:sp>
        <p:nvSpPr>
          <p:cNvPr id="6" name="TextBox 5"/>
          <p:cNvSpPr txBox="1"/>
          <p:nvPr/>
        </p:nvSpPr>
        <p:spPr>
          <a:xfrm>
            <a:off x="5013261" y="6705583"/>
            <a:ext cx="12701534" cy="1569660"/>
          </a:xfrm>
          <a:prstGeom prst="rect">
            <a:avLst/>
          </a:prstGeom>
          <a:noFill/>
        </p:spPr>
        <p:txBody>
          <a:bodyPr wrap="square" rtlCol="0">
            <a:spAutoFit/>
          </a:bodyPr>
          <a:lstStyle/>
          <a:p>
            <a:pPr lvl="1"/>
            <a:r>
              <a:rPr lang="en-US" sz="4800" dirty="0">
                <a:latin typeface="Times New Roman" pitchFamily="18" charset="0"/>
                <a:cs typeface="Times New Roman" pitchFamily="18" charset="0"/>
              </a:rPr>
              <a:t>	Con </a:t>
            </a:r>
            <a:r>
              <a:rPr lang="en-US" sz="4800" dirty="0" err="1">
                <a:latin typeface="Times New Roman" pitchFamily="18" charset="0"/>
                <a:cs typeface="Times New Roman" pitchFamily="18" charset="0"/>
              </a:rPr>
              <a:t>cóc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nằm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góc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bờ</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ao</a:t>
            </a:r>
            <a:endParaRPr lang="en-US" sz="4800" dirty="0">
              <a:latin typeface="Times New Roman" pitchFamily="18" charset="0"/>
              <a:cs typeface="Times New Roman" pitchFamily="18" charset="0"/>
            </a:endParaRPr>
          </a:p>
          <a:p>
            <a:r>
              <a:rPr lang="en-US" sz="4800" dirty="0" err="1">
                <a:latin typeface="Times New Roman" pitchFamily="18" charset="0"/>
                <a:cs typeface="Times New Roman" pitchFamily="18" charset="0"/>
              </a:rPr>
              <a:t>Lăm</a:t>
            </a:r>
            <a:r>
              <a:rPr lang="en-US" sz="4800" dirty="0">
                <a:latin typeface="Times New Roman" pitchFamily="18" charset="0"/>
                <a:cs typeface="Times New Roman" pitchFamily="18" charset="0"/>
              </a:rPr>
              <a:t> le </a:t>
            </a:r>
            <a:r>
              <a:rPr lang="en-US" sz="4800" dirty="0" err="1">
                <a:latin typeface="Times New Roman" pitchFamily="18" charset="0"/>
                <a:cs typeface="Times New Roman" pitchFamily="18" charset="0"/>
              </a:rPr>
              <a:t>lại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muốn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đớp</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sao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trên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trời</a:t>
            </a:r>
            <a:r>
              <a:rPr lang="en-US" sz="4800" dirty="0">
                <a:latin typeface="Times New Roman" pitchFamily="18" charset="0"/>
                <a:cs typeface="Times New Roman" pitchFamily="18" charset="0"/>
              </a:rPr>
              <a: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912931"/>
            <a:ext cx="7623064" cy="7623064"/>
          </a:xfrm>
          <a:prstGeom prst="rect">
            <a:avLst/>
          </a:prstGeom>
        </p:spPr>
      </p:pic>
    </p:spTree>
    <p:extLst>
      <p:ext uri="{BB962C8B-B14F-4D97-AF65-F5344CB8AC3E}">
        <p14:creationId xmlns:p14="http://schemas.microsoft.com/office/powerpoint/2010/main" val="2347409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r="-2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266700"/>
            <a:ext cx="8550235" cy="830997"/>
          </a:xfrm>
          <a:prstGeom prst="rect">
            <a:avLst/>
          </a:prstGeom>
          <a:noFill/>
        </p:spPr>
        <p:txBody>
          <a:bodyPr wrap="square" rtlCol="0">
            <a:spAutoFit/>
          </a:bodyPr>
          <a:lstStyle/>
          <a:p>
            <a:r>
              <a:rPr lang="en-US" sz="4800" dirty="0" smtClean="0">
                <a:latin typeface="Times New Roman" panose="02020603050405020304" pitchFamily="18" charset="0"/>
                <a:cs typeface="Times New Roman" panose="02020603050405020304" pitchFamily="18" charset="0"/>
              </a:rPr>
              <a:t>1. </a:t>
            </a:r>
            <a:r>
              <a:rPr lang="en-US" sz="4800" dirty="0" err="1" smtClean="0">
                <a:latin typeface="Times New Roman" panose="02020603050405020304" pitchFamily="18" charset="0"/>
                <a:cs typeface="Times New Roman" panose="02020603050405020304" pitchFamily="18" charset="0"/>
              </a:rPr>
              <a:t>Đọc</a:t>
            </a:r>
            <a:r>
              <a:rPr lang="en-US" sz="4800" dirty="0" smtClean="0">
                <a:latin typeface="Times New Roman" panose="02020603050405020304" pitchFamily="18" charset="0"/>
                <a:cs typeface="Times New Roman" panose="02020603050405020304" pitchFamily="18" charset="0"/>
              </a:rPr>
              <a:t> – </a:t>
            </a:r>
            <a:r>
              <a:rPr lang="en-US" sz="4800" dirty="0" err="1" smtClean="0">
                <a:latin typeface="Times New Roman" panose="02020603050405020304" pitchFamily="18" charset="0"/>
                <a:cs typeface="Times New Roman" panose="02020603050405020304" pitchFamily="18" charset="0"/>
              </a:rPr>
              <a:t>chú</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thích</a:t>
            </a:r>
            <a:endParaRPr lang="en-US" sz="4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2514600"/>
            <a:ext cx="7772400" cy="7772400"/>
          </a:xfrm>
          <a:prstGeom prst="rect">
            <a:avLst/>
          </a:prstGeom>
        </p:spPr>
      </p:pic>
      <p:pic>
        <p:nvPicPr>
          <p:cNvPr id="5"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3565" y="2164814"/>
            <a:ext cx="9614497" cy="3027680"/>
          </a:xfrm>
          <a:prstGeom prst="rect">
            <a:avLst/>
          </a:prstGeom>
        </p:spPr>
      </p:pic>
      <p:sp>
        <p:nvSpPr>
          <p:cNvPr id="6" name="TextBox 5"/>
          <p:cNvSpPr txBox="1"/>
          <p:nvPr/>
        </p:nvSpPr>
        <p:spPr>
          <a:xfrm>
            <a:off x="1125855" y="2616825"/>
            <a:ext cx="8550235" cy="2123658"/>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rPr>
              <a:t>Theo em, chúng ta nên đọc văn bản với </a:t>
            </a:r>
            <a:r>
              <a:rPr lang="vi-VN" sz="4400" dirty="0" smtClean="0">
                <a:latin typeface="Times New Roman" panose="02020603050405020304" pitchFamily="18" charset="0"/>
                <a:cs typeface="Times New Roman" panose="02020603050405020304" pitchFamily="18" charset="0"/>
              </a:rPr>
              <a:t>giọng</a:t>
            </a: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như </a:t>
            </a:r>
            <a:r>
              <a:rPr lang="vi-VN" sz="4400" dirty="0">
                <a:latin typeface="Times New Roman" panose="02020603050405020304" pitchFamily="18" charset="0"/>
                <a:cs typeface="Times New Roman" panose="02020603050405020304" pitchFamily="18" charset="0"/>
              </a:rPr>
              <a:t>thế nào? Cần chú ý điều gì khi chúng </a:t>
            </a:r>
            <a:r>
              <a:rPr lang="vi-VN" sz="4400" dirty="0" smtClean="0">
                <a:latin typeface="Times New Roman" panose="02020603050405020304" pitchFamily="18" charset="0"/>
                <a:cs typeface="Times New Roman" panose="02020603050405020304" pitchFamily="18" charset="0"/>
              </a:rPr>
              <a:t>ta</a:t>
            </a: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đọc </a:t>
            </a:r>
            <a:r>
              <a:rPr lang="vi-VN" sz="4400" dirty="0">
                <a:latin typeface="Times New Roman" panose="02020603050405020304" pitchFamily="18" charset="0"/>
                <a:cs typeface="Times New Roman" panose="02020603050405020304" pitchFamily="18" charset="0"/>
              </a:rPr>
              <a:t>bài?</a:t>
            </a:r>
            <a:endParaRPr lang="en-US" sz="4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15695" y="5448300"/>
            <a:ext cx="8714105" cy="2800767"/>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rPr>
              <a:t>Đọc rõ ràng, rành </a:t>
            </a:r>
            <a:r>
              <a:rPr lang="vi-VN" sz="4400" dirty="0" smtClean="0">
                <a:latin typeface="Times New Roman" panose="02020603050405020304" pitchFamily="18" charset="0"/>
                <a:cs typeface="Times New Roman" panose="02020603050405020304" pitchFamily="18" charset="0"/>
              </a:rPr>
              <a:t>mạch,</a:t>
            </a: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thể </a:t>
            </a:r>
            <a:r>
              <a:rPr lang="vi-VN" sz="4400" dirty="0">
                <a:latin typeface="Times New Roman" panose="02020603050405020304" pitchFamily="18" charset="0"/>
                <a:cs typeface="Times New Roman" panose="02020603050405020304" pitchFamily="18" charset="0"/>
              </a:rPr>
              <a:t>hiện được sự ngông nghênh, kiêu ngạo của ếch, </a:t>
            </a:r>
            <a:r>
              <a:rPr lang="vi-VN" sz="4400" dirty="0" smtClean="0">
                <a:latin typeface="Times New Roman" panose="02020603050405020304" pitchFamily="18" charset="0"/>
                <a:cs typeface="Times New Roman" panose="02020603050405020304" pitchFamily="18" charset="0"/>
              </a:rPr>
              <a:t>xen</a:t>
            </a: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chút </a:t>
            </a:r>
            <a:r>
              <a:rPr lang="vi-VN" sz="4400" dirty="0">
                <a:latin typeface="Times New Roman" panose="02020603050405020304" pitchFamily="18" charset="0"/>
                <a:cs typeface="Times New Roman" panose="02020603050405020304" pitchFamily="18" charset="0"/>
              </a:rPr>
              <a:t>hài hước; chú ý chỉ dẫn đọc màu vàng bên </a:t>
            </a:r>
            <a:r>
              <a:rPr lang="vi-VN" sz="4400" dirty="0" smtClean="0">
                <a:latin typeface="Times New Roman" panose="02020603050405020304" pitchFamily="18" charset="0"/>
                <a:cs typeface="Times New Roman" panose="02020603050405020304" pitchFamily="18" charset="0"/>
              </a:rPr>
              <a:t>phải</a:t>
            </a: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mỗi </a:t>
            </a:r>
            <a:r>
              <a:rPr lang="vi-VN" sz="4400" dirty="0">
                <a:latin typeface="Times New Roman" panose="02020603050405020304" pitchFamily="18" charset="0"/>
                <a:cs typeface="Times New Roman" panose="02020603050405020304" pitchFamily="18" charset="0"/>
              </a:rPr>
              <a:t>phần.</a:t>
            </a:r>
            <a:endParaRPr lang="en-US" sz="4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08317" y="1243256"/>
            <a:ext cx="8550235" cy="769441"/>
          </a:xfrm>
          <a:prstGeom prst="rect">
            <a:avLst/>
          </a:prstGeom>
          <a:noFill/>
        </p:spPr>
        <p:txBody>
          <a:bodyPr wrap="square" rtlCol="0">
            <a:spAutoFit/>
          </a:bodyPr>
          <a:lstStyle/>
          <a:p>
            <a:pPr algn="just"/>
            <a:r>
              <a:rPr lang="en-US" sz="4400" dirty="0" smtClean="0">
                <a:latin typeface="Times New Roman" panose="02020603050405020304" pitchFamily="18" charset="0"/>
                <a:cs typeface="Times New Roman" panose="02020603050405020304" pitchFamily="18" charset="0"/>
              </a:rPr>
              <a:t>a. </a:t>
            </a:r>
            <a:r>
              <a:rPr lang="en-US" sz="4400" dirty="0" err="1" smtClean="0">
                <a:latin typeface="Times New Roman" panose="02020603050405020304" pitchFamily="18" charset="0"/>
                <a:cs typeface="Times New Roman" panose="02020603050405020304" pitchFamily="18" charset="0"/>
              </a:rPr>
              <a:t>Đọc</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76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4267200" y="342900"/>
            <a:ext cx="9614497" cy="1676400"/>
          </a:xfrm>
          <a:prstGeom prst="rect">
            <a:avLst/>
          </a:prstGeom>
        </p:spPr>
      </p:pic>
      <p:pic>
        <p:nvPicPr>
          <p:cNvPr id="3" name="Picture 2"/>
          <p:cNvPicPr>
            <a:picLocks noChangeAspect="1"/>
          </p:cNvPicPr>
          <p:nvPr/>
        </p:nvPicPr>
        <p:blipFill>
          <a:blip r:embed="rId22"/>
          <a:stretch>
            <a:fillRect/>
          </a:stretch>
        </p:blipFill>
        <p:spPr>
          <a:xfrm>
            <a:off x="4495800" y="223520"/>
            <a:ext cx="10260457" cy="2566638"/>
          </a:xfrm>
          <a:prstGeom prst="rect">
            <a:avLst/>
          </a:prstGeom>
        </p:spPr>
      </p:pic>
      <p:sp>
        <p:nvSpPr>
          <p:cNvPr id="9" name="Google Shape;153;p7"/>
          <p:cNvSpPr/>
          <p:nvPr/>
        </p:nvSpPr>
        <p:spPr>
          <a:xfrm>
            <a:off x="381000" y="2235200"/>
            <a:ext cx="17602200" cy="7755909"/>
          </a:xfrm>
          <a:prstGeom prst="rect">
            <a:avLst/>
          </a:prstGeom>
          <a:solidFill>
            <a:schemeClr val="lt1"/>
          </a:solidFill>
          <a:ln w="12700" cap="flat" cmpd="sng">
            <a:solidFill>
              <a:schemeClr val="bg1"/>
            </a:solidFill>
            <a:prstDash val="solid"/>
            <a:miter lim="800000"/>
            <a:headEnd type="none" w="sm" len="sm"/>
            <a:tailEnd type="none" w="sm" len="sm"/>
          </a:ln>
        </p:spPr>
        <p:txBody>
          <a:bodyPr spcFirstLastPara="1" wrap="square" lIns="137138" tIns="68550" rIns="137138" bIns="68550" anchor="t" anchorCtr="0">
            <a:spAutoFit/>
          </a:bodyPr>
          <a:lstStyle/>
          <a:p>
            <a:pPr algn="just">
              <a:buClr>
                <a:srgbClr val="000000"/>
              </a:buClr>
              <a:buSzPts val="2200"/>
              <a:buFont typeface="Arial"/>
              <a:buNone/>
            </a:pPr>
            <a:r>
              <a:rPr lang="en-US" sz="33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smtClean="0">
                <a:solidFill>
                  <a:srgbClr val="000000"/>
                </a:solidFill>
                <a:latin typeface="Times New Roman" panose="02020603050405020304" pitchFamily="18" charset="0"/>
                <a:ea typeface="Cambria"/>
                <a:cs typeface="Times New Roman" panose="02020603050405020304" pitchFamily="18" charset="0"/>
                <a:sym typeface="Cambria"/>
              </a:rPr>
              <a:t>Một</a:t>
            </a:r>
            <a:r>
              <a:rPr lang="en-US" sz="33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con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ếch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nhỏ</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ngồi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sụp</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nói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với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rùa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lớn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biển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Tôi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sung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sướng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quá</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tôi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có</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thể</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ra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khỏi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nhảy</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lên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miệng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rồi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vô</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ngồi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nghỉ</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những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kẽ</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gạch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của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thành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nước</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nước</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đỡ</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nách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và</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cằm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tôi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nhảy</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xuống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bùn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bùn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lấp</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chân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tôi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tới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mắt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cá</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Ngó</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phía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sau</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thấy</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những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lăng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quăng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cua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nòng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ngọc</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nào</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sướng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bằng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tôi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Vả</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mình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chiếm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chỗ</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nước</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tụ</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tự</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do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lội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sụp</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còn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vui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hơn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nữa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Sao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anh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vô</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tôi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lát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coi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cho</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biết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a:t>
            </a:r>
            <a:endParaRPr sz="2100" kern="0" dirty="0">
              <a:solidFill>
                <a:srgbClr val="000000"/>
              </a:solidFill>
              <a:latin typeface="Times New Roman" panose="02020603050405020304" pitchFamily="18" charset="0"/>
              <a:ea typeface="Arial"/>
              <a:cs typeface="Times New Roman" panose="02020603050405020304" pitchFamily="18" charset="0"/>
              <a:sym typeface="Arial"/>
            </a:endParaRPr>
          </a:p>
          <a:p>
            <a:pPr algn="just">
              <a:buClr>
                <a:srgbClr val="000000"/>
              </a:buClr>
              <a:buSzPts val="2200"/>
              <a:buFont typeface="Arial"/>
              <a:buNone/>
            </a:pPr>
            <a:endParaRPr sz="3300" kern="0" dirty="0">
              <a:solidFill>
                <a:srgbClr val="000000"/>
              </a:solidFill>
              <a:latin typeface="Times New Roman" panose="02020603050405020304" pitchFamily="18" charset="0"/>
              <a:ea typeface="Cambria"/>
              <a:cs typeface="Times New Roman" panose="02020603050405020304" pitchFamily="18" charset="0"/>
              <a:sym typeface="Cambria"/>
            </a:endParaRPr>
          </a:p>
          <a:p>
            <a:pPr algn="just">
              <a:buClr>
                <a:srgbClr val="000000"/>
              </a:buClr>
              <a:buSzPts val="2200"/>
              <a:buFont typeface="Arial"/>
              <a:buNone/>
            </a:pPr>
            <a:r>
              <a:rPr lang="en-US" sz="3300" kern="0" dirty="0" smtClean="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rùa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biển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vừa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mới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muốn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đút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chân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bên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trái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vô</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thấy</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còn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chỗ</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đùi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bên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phải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đã</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bít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rồi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Nó</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từ</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từ</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rút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chân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ra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lùi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bảo</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ếch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a:t>
            </a:r>
            <a:endParaRPr sz="2100" kern="0" dirty="0">
              <a:solidFill>
                <a:srgbClr val="000000"/>
              </a:solidFill>
              <a:latin typeface="Times New Roman" panose="02020603050405020304" pitchFamily="18" charset="0"/>
              <a:ea typeface="Arial"/>
              <a:cs typeface="Times New Roman" panose="02020603050405020304" pitchFamily="18" charset="0"/>
              <a:sym typeface="Arial"/>
            </a:endParaRPr>
          </a:p>
          <a:p>
            <a:pPr algn="just">
              <a:buClr>
                <a:srgbClr val="000000"/>
              </a:buClr>
              <a:buSzPts val="2200"/>
              <a:buFont typeface="Arial"/>
              <a:buNone/>
            </a:pP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Biển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mênh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ngàn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dặm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đã</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thấm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sâu</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thăm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thẳm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ngàn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nhẫn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đã</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thấm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Thời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vua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Vũ</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cứ</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mười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năm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chin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năm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lụt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vậy</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mà</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mực</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nước</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ở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biển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lên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Thời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vua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Thang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tám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năm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bảy</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năm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hạn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hán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vậy</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mà</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bờ</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biển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lùi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ra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xa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thời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gian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ngắn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hay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dài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mà</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thay</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đổi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vì</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mưa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nhiều</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hay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ít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mà</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tăng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giảm</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đó</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là</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vui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lớn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của</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biển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đông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endParaRPr sz="2100" kern="0" dirty="0">
              <a:solidFill>
                <a:srgbClr val="000000"/>
              </a:solidFill>
              <a:latin typeface="Times New Roman" panose="02020603050405020304" pitchFamily="18" charset="0"/>
              <a:ea typeface="Arial"/>
              <a:cs typeface="Times New Roman" panose="02020603050405020304" pitchFamily="18" charset="0"/>
              <a:sym typeface="Arial"/>
            </a:endParaRPr>
          </a:p>
          <a:p>
            <a:pPr algn="just">
              <a:buClr>
                <a:srgbClr val="000000"/>
              </a:buClr>
              <a:buSzPts val="2200"/>
              <a:buFont typeface="Arial"/>
              <a:buNone/>
            </a:pPr>
            <a:endParaRPr sz="3300" kern="0" dirty="0">
              <a:solidFill>
                <a:srgbClr val="000000"/>
              </a:solidFill>
              <a:latin typeface="Times New Roman" panose="02020603050405020304" pitchFamily="18" charset="0"/>
              <a:ea typeface="Cambria"/>
              <a:cs typeface="Times New Roman" panose="02020603050405020304" pitchFamily="18" charset="0"/>
              <a:sym typeface="Cambria"/>
            </a:endParaRPr>
          </a:p>
          <a:p>
            <a:pPr algn="just">
              <a:buClr>
                <a:srgbClr val="000000"/>
              </a:buClr>
              <a:buSzPts val="2200"/>
              <a:buFont typeface="Arial"/>
              <a:buNone/>
            </a:pPr>
            <a:r>
              <a:rPr lang="en-US" sz="3300" kern="0" dirty="0" smtClean="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ếch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cái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sụp</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nghe</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vậy</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ngạc</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nhiên</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thu</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mình</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lại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hỏng</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hốt</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bối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300" kern="0" dirty="0" err="1">
                <a:solidFill>
                  <a:srgbClr val="000000"/>
                </a:solidFill>
                <a:latin typeface="Times New Roman" panose="02020603050405020304" pitchFamily="18" charset="0"/>
                <a:ea typeface="Cambria"/>
                <a:cs typeface="Times New Roman" panose="02020603050405020304" pitchFamily="18" charset="0"/>
                <a:sym typeface="Cambria"/>
              </a:rPr>
              <a:t>rối</a:t>
            </a:r>
            <a:r>
              <a:rPr lang="en-US" sz="3300" kern="0" dirty="0">
                <a:solidFill>
                  <a:srgbClr val="000000"/>
                </a:solidFill>
                <a:latin typeface="Times New Roman" panose="02020603050405020304" pitchFamily="18" charset="0"/>
                <a:ea typeface="Cambria"/>
                <a:cs typeface="Times New Roman" panose="02020603050405020304" pitchFamily="18" charset="0"/>
                <a:sym typeface="Cambria"/>
              </a:rPr>
              <a:t>. </a:t>
            </a:r>
            <a:endParaRPr sz="33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pic>
        <p:nvPicPr>
          <p:cNvPr id="10" name="Google Shape;195;p10" descr="Bài học từ truyện ngụ ngôn Ếch ngồi đáy giếng"/>
          <p:cNvPicPr preferRelativeResize="0"/>
          <p:nvPr/>
        </p:nvPicPr>
        <p:blipFill rotWithShape="1">
          <a:blip r:embed="rId23">
            <a:alphaModFix/>
          </a:blip>
          <a:srcRect/>
          <a:stretch/>
        </p:blipFill>
        <p:spPr>
          <a:xfrm>
            <a:off x="12906093" y="342900"/>
            <a:ext cx="3463635" cy="1816996"/>
          </a:xfrm>
          <a:prstGeom prst="rect">
            <a:avLst/>
          </a:prstGeom>
          <a:noFill/>
          <a:ln>
            <a:noFill/>
          </a:ln>
        </p:spPr>
      </p:pic>
    </p:spTree>
    <p:extLst>
      <p:ext uri="{BB962C8B-B14F-4D97-AF65-F5344CB8AC3E}">
        <p14:creationId xmlns:p14="http://schemas.microsoft.com/office/powerpoint/2010/main" val="128395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E48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000800" y="9258300"/>
            <a:ext cx="20289600" cy="971364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28700" y="672707"/>
            <a:ext cx="16230600" cy="8941585"/>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801897" y="9040252"/>
            <a:ext cx="914805" cy="574040"/>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0762" y="5753100"/>
            <a:ext cx="4252744" cy="3843416"/>
          </a:xfrm>
          <a:prstGeom prst="rect">
            <a:avLst/>
          </a:prstGeom>
        </p:spPr>
      </p:pic>
      <p:sp>
        <p:nvSpPr>
          <p:cNvPr id="13" name="TextBox 14"/>
          <p:cNvSpPr txBox="1"/>
          <p:nvPr/>
        </p:nvSpPr>
        <p:spPr>
          <a:xfrm>
            <a:off x="3792916" y="3168599"/>
            <a:ext cx="13376928" cy="3949799"/>
          </a:xfrm>
          <a:prstGeom prst="rect">
            <a:avLst/>
          </a:prstGeom>
        </p:spPr>
        <p:txBody>
          <a:bodyPr wrap="square" lIns="0" tIns="0" rIns="0" bIns="0" rtlCol="0" anchor="t">
            <a:spAutoFit/>
          </a:bodyPr>
          <a:lstStyle/>
          <a:p>
            <a:pPr algn="just">
              <a:lnSpc>
                <a:spcPts val="7699"/>
              </a:lnSpc>
            </a:pP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b="1" dirty="0" err="1" smtClean="0">
                <a:solidFill>
                  <a:schemeClr val="tx1">
                    <a:lumMod val="95000"/>
                    <a:lumOff val="5000"/>
                  </a:schemeClr>
                </a:solidFill>
                <a:latin typeface="Times New Roman" panose="02020603050405020304" pitchFamily="18" charset="0"/>
                <a:cs typeface="Times New Roman" panose="02020603050405020304" pitchFamily="18" charset="0"/>
              </a:rPr>
              <a:t>Đi</a:t>
            </a: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đời</a:t>
            </a: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b="1" dirty="0" err="1" smtClean="0">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ma</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chết</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mất</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mất</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hết</a:t>
            </a:r>
            <a:endPar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ts val="7699"/>
              </a:lnSpc>
            </a:pP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b="1" dirty="0" err="1" smtClean="0">
                <a:solidFill>
                  <a:schemeClr val="tx1">
                    <a:lumMod val="95000"/>
                    <a:lumOff val="5000"/>
                  </a:schemeClr>
                </a:solidFill>
                <a:latin typeface="Times New Roman" panose="02020603050405020304" pitchFamily="18" charset="0"/>
                <a:cs typeface="Times New Roman" panose="02020603050405020304" pitchFamily="18" charset="0"/>
              </a:rPr>
              <a:t>Biển</a:t>
            </a: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b="1" dirty="0" err="1" smtClean="0">
                <a:solidFill>
                  <a:schemeClr val="tx1">
                    <a:lumMod val="95000"/>
                    <a:lumOff val="5000"/>
                  </a:schemeClr>
                </a:solidFill>
                <a:latin typeface="Times New Roman" panose="02020603050405020304" pitchFamily="18" charset="0"/>
                <a:cs typeface="Times New Roman" panose="02020603050405020304" pitchFamily="18" charset="0"/>
              </a:rPr>
              <a:t>đông</a:t>
            </a: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biển</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phía</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đông</a:t>
            </a:r>
            <a:endPar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ts val="7699"/>
              </a:lnSpc>
            </a:pP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b="1" dirty="0" err="1" smtClean="0">
                <a:solidFill>
                  <a:schemeClr val="tx1">
                    <a:lumMod val="95000"/>
                    <a:lumOff val="5000"/>
                  </a:schemeClr>
                </a:solidFill>
                <a:latin typeface="Times New Roman" panose="02020603050405020304" pitchFamily="18" charset="0"/>
                <a:cs typeface="Times New Roman" panose="02020603050405020304" pitchFamily="18" charset="0"/>
              </a:rPr>
              <a:t>Vô</a:t>
            </a: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vào</a:t>
            </a:r>
            <a:endPar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ts val="7699"/>
              </a:lnSpc>
            </a:pP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b="1" dirty="0" err="1" smtClean="0">
                <a:solidFill>
                  <a:schemeClr val="tx1">
                    <a:lumMod val="95000"/>
                    <a:lumOff val="5000"/>
                  </a:schemeClr>
                </a:solidFill>
                <a:latin typeface="Times New Roman" panose="02020603050405020304" pitchFamily="18" charset="0"/>
                <a:cs typeface="Times New Roman" panose="02020603050405020304" pitchFamily="18" charset="0"/>
              </a:rPr>
              <a:t>Lăng</a:t>
            </a: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b="1" dirty="0" err="1" smtClean="0">
                <a:solidFill>
                  <a:schemeClr val="tx1">
                    <a:lumMod val="95000"/>
                    <a:lumOff val="5000"/>
                  </a:schemeClr>
                </a:solidFill>
                <a:latin typeface="Times New Roman" panose="02020603050405020304" pitchFamily="18" charset="0"/>
                <a:cs typeface="Times New Roman" panose="02020603050405020304" pitchFamily="18" charset="0"/>
              </a:rPr>
              <a:t>quăng</a:t>
            </a:r>
            <a:r>
              <a:rPr lang="en-US" sz="5499"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con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bọ</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gậy</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ấu</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trùng</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5499"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99" dirty="0" err="1" smtClean="0">
                <a:solidFill>
                  <a:schemeClr val="tx1">
                    <a:lumMod val="95000"/>
                    <a:lumOff val="5000"/>
                  </a:schemeClr>
                </a:solidFill>
                <a:latin typeface="Times New Roman" panose="02020603050405020304" pitchFamily="18" charset="0"/>
                <a:cs typeface="Times New Roman" panose="02020603050405020304" pitchFamily="18" charset="0"/>
              </a:rPr>
              <a:t>muỗi</a:t>
            </a:r>
            <a:endParaRPr lang="en-US" sz="5499"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505200" y="1850769"/>
            <a:ext cx="8550235" cy="923330"/>
          </a:xfrm>
          <a:prstGeom prst="rect">
            <a:avLst/>
          </a:prstGeom>
          <a:noFill/>
        </p:spPr>
        <p:txBody>
          <a:bodyPr wrap="square" rtlCol="0">
            <a:spAutoFit/>
          </a:bodyPr>
          <a:lstStyle/>
          <a:p>
            <a:pPr algn="just"/>
            <a:r>
              <a:rPr lang="en-US" sz="5400" dirty="0" smtClean="0">
                <a:solidFill>
                  <a:srgbClr val="FF0000"/>
                </a:solidFill>
                <a:latin typeface="Times New Roman" panose="02020603050405020304" pitchFamily="18" charset="0"/>
                <a:cs typeface="Times New Roman" panose="02020603050405020304" pitchFamily="18" charset="0"/>
              </a:rPr>
              <a:t>b. </a:t>
            </a:r>
            <a:r>
              <a:rPr lang="en-US" sz="5400" dirty="0" err="1" smtClean="0">
                <a:solidFill>
                  <a:srgbClr val="FF0000"/>
                </a:solidFill>
                <a:latin typeface="Times New Roman" panose="02020603050405020304" pitchFamily="18" charset="0"/>
                <a:cs typeface="Times New Roman" panose="02020603050405020304" pitchFamily="18" charset="0"/>
              </a:rPr>
              <a:t>Chú</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thích</a:t>
            </a:r>
            <a:endParaRPr 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59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r="-2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266700"/>
            <a:ext cx="8550235" cy="830997"/>
          </a:xfrm>
          <a:prstGeom prst="rect">
            <a:avLst/>
          </a:prstGeom>
          <a:noFill/>
        </p:spPr>
        <p:txBody>
          <a:bodyPr wrap="square" rtlCol="0">
            <a:spAutoFit/>
          </a:bodyPr>
          <a:lstStyle/>
          <a:p>
            <a:r>
              <a:rPr lang="en-US" sz="4800" dirty="0" smtClean="0">
                <a:solidFill>
                  <a:prstClr val="black"/>
                </a:solidFill>
                <a:latin typeface="Times New Roman" panose="02020603050405020304" pitchFamily="18" charset="0"/>
                <a:cs typeface="Times New Roman" panose="02020603050405020304" pitchFamily="18" charset="0"/>
              </a:rPr>
              <a:t>2. </a:t>
            </a:r>
            <a:r>
              <a:rPr lang="en-US" sz="4800" dirty="0" err="1" smtClean="0">
                <a:solidFill>
                  <a:prstClr val="black"/>
                </a:solidFill>
                <a:latin typeface="Times New Roman" panose="02020603050405020304" pitchFamily="18" charset="0"/>
                <a:cs typeface="Times New Roman" panose="02020603050405020304" pitchFamily="18" charset="0"/>
              </a:rPr>
              <a:t>Tìm</a:t>
            </a:r>
            <a:r>
              <a:rPr lang="en-US" sz="4800" dirty="0" smtClean="0">
                <a:solidFill>
                  <a:prstClr val="black"/>
                </a:solidFill>
                <a:latin typeface="Times New Roman" panose="02020603050405020304" pitchFamily="18" charset="0"/>
                <a:cs typeface="Times New Roman" panose="02020603050405020304" pitchFamily="18" charset="0"/>
              </a:rPr>
              <a:t> </a:t>
            </a:r>
            <a:r>
              <a:rPr lang="en-US" sz="4800" dirty="0" err="1" smtClean="0">
                <a:solidFill>
                  <a:prstClr val="black"/>
                </a:solidFill>
                <a:latin typeface="Times New Roman" panose="02020603050405020304" pitchFamily="18" charset="0"/>
                <a:cs typeface="Times New Roman" panose="02020603050405020304" pitchFamily="18" charset="0"/>
              </a:rPr>
              <a:t>hiểu</a:t>
            </a:r>
            <a:r>
              <a:rPr lang="en-US" sz="4800" dirty="0" smtClean="0">
                <a:solidFill>
                  <a:prstClr val="black"/>
                </a:solidFill>
                <a:latin typeface="Times New Roman" panose="02020603050405020304" pitchFamily="18" charset="0"/>
                <a:cs typeface="Times New Roman" panose="02020603050405020304" pitchFamily="18" charset="0"/>
              </a:rPr>
              <a:t> </a:t>
            </a:r>
            <a:r>
              <a:rPr lang="en-US" sz="4800" dirty="0" err="1" smtClean="0">
                <a:solidFill>
                  <a:prstClr val="black"/>
                </a:solidFill>
                <a:latin typeface="Times New Roman" panose="02020603050405020304" pitchFamily="18" charset="0"/>
                <a:cs typeface="Times New Roman" panose="02020603050405020304" pitchFamily="18" charset="0"/>
              </a:rPr>
              <a:t>chung</a:t>
            </a:r>
            <a:endParaRPr lang="en-US" sz="4800" dirty="0">
              <a:solidFill>
                <a:prstClr val="black"/>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3697" y="2514600"/>
            <a:ext cx="7772400" cy="7772400"/>
          </a:xfrm>
          <a:prstGeom prst="rect">
            <a:avLst/>
          </a:prstGeom>
        </p:spPr>
      </p:pic>
      <p:pic>
        <p:nvPicPr>
          <p:cNvPr id="5"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772757" y="2393336"/>
            <a:ext cx="9614497" cy="2752168"/>
          </a:xfrm>
          <a:prstGeom prst="rect">
            <a:avLst/>
          </a:prstGeom>
        </p:spPr>
      </p:pic>
      <p:sp>
        <p:nvSpPr>
          <p:cNvPr id="6" name="TextBox 5"/>
          <p:cNvSpPr txBox="1"/>
          <p:nvPr/>
        </p:nvSpPr>
        <p:spPr>
          <a:xfrm>
            <a:off x="1304887" y="2743122"/>
            <a:ext cx="8550235" cy="2123658"/>
          </a:xfrm>
          <a:prstGeom prst="rect">
            <a:avLst/>
          </a:prstGeom>
          <a:noFill/>
        </p:spPr>
        <p:txBody>
          <a:bodyPr wrap="square" rtlCol="0">
            <a:spAutoFit/>
          </a:bodyPr>
          <a:lstStyle/>
          <a:p>
            <a:pPr algn="just"/>
            <a:r>
              <a:rPr lang="en-US" sz="4400" dirty="0" err="1" smtClean="0">
                <a:solidFill>
                  <a:prstClr val="black"/>
                </a:solidFill>
                <a:latin typeface="Times New Roman" panose="02020603050405020304" pitchFamily="18" charset="0"/>
                <a:cs typeface="Times New Roman" panose="02020603050405020304" pitchFamily="18" charset="0"/>
              </a:rPr>
              <a:t>Dựa</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vào</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sách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giáo</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khoa</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hãy</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cho</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biết</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một</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vài</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thông</a:t>
            </a:r>
            <a:r>
              <a:rPr lang="en-US" sz="4400" dirty="0" smtClean="0">
                <a:solidFill>
                  <a:prstClr val="black"/>
                </a:solidFill>
                <a:latin typeface="Times New Roman" panose="02020603050405020304" pitchFamily="18" charset="0"/>
                <a:cs typeface="Times New Roman" panose="02020603050405020304" pitchFamily="18" charset="0"/>
              </a:rPr>
              <a:t> tin </a:t>
            </a:r>
            <a:r>
              <a:rPr lang="en-US" sz="4400" dirty="0" err="1" smtClean="0">
                <a:solidFill>
                  <a:prstClr val="black"/>
                </a:solidFill>
                <a:latin typeface="Times New Roman" panose="02020603050405020304" pitchFamily="18" charset="0"/>
                <a:cs typeface="Times New Roman" panose="02020603050405020304" pitchFamily="18" charset="0"/>
              </a:rPr>
              <a:t>về</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tác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giả</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Trang</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Tử</a:t>
            </a:r>
            <a:r>
              <a:rPr lang="en-US" sz="4400" dirty="0" smtClean="0">
                <a:solidFill>
                  <a:prstClr val="black"/>
                </a:solidFill>
                <a:latin typeface="Times New Roman" panose="02020603050405020304" pitchFamily="18" charset="0"/>
                <a:cs typeface="Times New Roman" panose="02020603050405020304" pitchFamily="18" charset="0"/>
              </a:rPr>
              <a:t>?</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08317" y="4889640"/>
            <a:ext cx="10238105" cy="5170646"/>
          </a:xfrm>
          <a:prstGeom prst="rect">
            <a:avLst/>
          </a:prstGeom>
          <a:noFill/>
        </p:spPr>
        <p:txBody>
          <a:bodyPr wrap="square" rtlCol="0">
            <a:spAutoFit/>
          </a:bodyPr>
          <a:lstStyle/>
          <a:p>
            <a:pPr algn="just">
              <a:lnSpc>
                <a:spcPct val="150000"/>
              </a:lnSpc>
            </a:pP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Trang</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Tử</a:t>
            </a:r>
            <a:r>
              <a:rPr lang="en-US" sz="4400" dirty="0" smtClean="0">
                <a:solidFill>
                  <a:prstClr val="black"/>
                </a:solidFill>
                <a:latin typeface="Times New Roman" panose="02020603050405020304" pitchFamily="18" charset="0"/>
                <a:cs typeface="Times New Roman" panose="02020603050405020304" pitchFamily="18" charset="0"/>
              </a:rPr>
              <a:t> (369- 286 TCN</a:t>
            </a:r>
          </a:p>
          <a:p>
            <a:pPr algn="just">
              <a:lnSpc>
                <a:spcPct val="150000"/>
              </a:lnSpc>
            </a:pP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Là</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một</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triết</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gia</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nổi</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tiếng</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của</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Trung</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Quốc</a:t>
            </a:r>
            <a:endParaRPr lang="en-US" sz="44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Thể</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loại</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sáng</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tác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thư</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kinh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sử</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kí</a:t>
            </a:r>
            <a:r>
              <a:rPr lang="en-US" sz="4400" dirty="0" smtClean="0">
                <a:solidFill>
                  <a:prstClr val="black"/>
                </a:solidFill>
                <a:latin typeface="Times New Roman" panose="02020603050405020304" pitchFamily="18" charset="0"/>
                <a:cs typeface="Times New Roman" panose="02020603050405020304" pitchFamily="18" charset="0"/>
              </a:rPr>
              <a:t>…</a:t>
            </a:r>
          </a:p>
          <a:p>
            <a:pPr algn="just">
              <a:lnSpc>
                <a:spcPct val="150000"/>
              </a:lnSpc>
            </a:pP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Sáng</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tác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tiêu</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biểu</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sách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Trang</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Tử</a:t>
            </a:r>
            <a:r>
              <a:rPr lang="en-US" sz="4400" dirty="0" smtClean="0">
                <a:solidFill>
                  <a:prstClr val="black"/>
                </a:solidFill>
                <a:latin typeface="Times New Roman" panose="02020603050405020304" pitchFamily="18" charset="0"/>
                <a:cs typeface="Times New Roman" panose="02020603050405020304" pitchFamily="18" charset="0"/>
              </a:rPr>
              <a:t> (Nam </a:t>
            </a:r>
            <a:r>
              <a:rPr lang="en-US" sz="4400" dirty="0" err="1" smtClean="0">
                <a:solidFill>
                  <a:prstClr val="black"/>
                </a:solidFill>
                <a:latin typeface="Times New Roman" panose="02020603050405020304" pitchFamily="18" charset="0"/>
                <a:cs typeface="Times New Roman" panose="02020603050405020304" pitchFamily="18" charset="0"/>
              </a:rPr>
              <a:t>Hoa</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Kinh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Sử</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kí</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Tư</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Mã</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Thiên</a:t>
            </a:r>
            <a:r>
              <a:rPr lang="en-US" sz="4400" dirty="0" smtClean="0">
                <a:solidFill>
                  <a:prstClr val="black"/>
                </a:solidFill>
                <a:latin typeface="Times New Roman" panose="02020603050405020304" pitchFamily="18" charset="0"/>
                <a:cs typeface="Times New Roman" panose="02020603050405020304" pitchFamily="18" charset="0"/>
              </a:rPr>
              <a:t>…</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08317" y="1243256"/>
            <a:ext cx="8550235" cy="769441"/>
          </a:xfrm>
          <a:prstGeom prst="rect">
            <a:avLst/>
          </a:prstGeom>
          <a:noFill/>
        </p:spPr>
        <p:txBody>
          <a:bodyPr wrap="square" rtlCol="0">
            <a:spAutoFit/>
          </a:bodyPr>
          <a:lstStyle/>
          <a:p>
            <a:pPr algn="just"/>
            <a:r>
              <a:rPr lang="en-US" sz="4400" dirty="0" smtClean="0">
                <a:solidFill>
                  <a:prstClr val="black"/>
                </a:solidFill>
                <a:latin typeface="Times New Roman" panose="02020603050405020304" pitchFamily="18" charset="0"/>
                <a:cs typeface="Times New Roman" panose="02020603050405020304" pitchFamily="18" charset="0"/>
              </a:rPr>
              <a:t>a. </a:t>
            </a:r>
            <a:r>
              <a:rPr lang="en-US" sz="4400" dirty="0" err="1" smtClean="0">
                <a:solidFill>
                  <a:prstClr val="black"/>
                </a:solidFill>
                <a:latin typeface="Times New Roman" panose="02020603050405020304" pitchFamily="18" charset="0"/>
                <a:cs typeface="Times New Roman" panose="02020603050405020304" pitchFamily="18" charset="0"/>
              </a:rPr>
              <a:t>Tác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giả</a:t>
            </a:r>
            <a:endParaRPr lang="en-US" sz="4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224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78000"/>
          </a:blip>
          <a:stretch>
            <a:fillRect/>
          </a:stretch>
        </a:blipFill>
        <a:effectLst/>
      </p:bgPr>
    </p:bg>
    <p:spTree>
      <p:nvGrpSpPr>
        <p:cNvPr id="1" name=""/>
        <p:cNvGrpSpPr/>
        <p:nvPr/>
      </p:nvGrpSpPr>
      <p:grpSpPr>
        <a:xfrm>
          <a:off x="0" y="0"/>
          <a:ext cx="0" cy="0"/>
          <a:chOff x="0" y="0"/>
          <a:chExt cx="0" cy="0"/>
        </a:xfrm>
      </p:grpSpPr>
      <p:pic>
        <p:nvPicPr>
          <p:cNvPr id="1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020148" y="5712671"/>
            <a:ext cx="4711226" cy="4197274"/>
          </a:xfrm>
          <a:prstGeom prst="rect">
            <a:avLst/>
          </a:prstGeom>
        </p:spPr>
      </p:pic>
      <p:sp>
        <p:nvSpPr>
          <p:cNvPr id="2" name="TextBox 1"/>
          <p:cNvSpPr txBox="1"/>
          <p:nvPr/>
        </p:nvSpPr>
        <p:spPr>
          <a:xfrm>
            <a:off x="457200" y="266700"/>
            <a:ext cx="12192000"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b</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Tác</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phẩm</a:t>
            </a:r>
            <a:endParaRPr lang="en-US" sz="4800" dirty="0">
              <a:latin typeface="Times New Roman" panose="02020603050405020304" pitchFamily="18" charset="0"/>
              <a:cs typeface="Times New Roman" panose="02020603050405020304" pitchFamily="18" charset="0"/>
            </a:endParaRPr>
          </a:p>
        </p:txBody>
      </p:sp>
      <p:pic>
        <p:nvPicPr>
          <p:cNvPr id="6"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57201" y="2039928"/>
            <a:ext cx="3911254" cy="3484572"/>
          </a:xfrm>
          <a:prstGeom prst="rect">
            <a:avLst/>
          </a:prstGeom>
        </p:spPr>
      </p:pic>
      <p:pic>
        <p:nvPicPr>
          <p:cNvPr id="8"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734178" y="5836308"/>
            <a:ext cx="5867021" cy="3854751"/>
          </a:xfrm>
          <a:prstGeom prst="rect">
            <a:avLst/>
          </a:prstGeom>
        </p:spPr>
      </p:pic>
      <p:pic>
        <p:nvPicPr>
          <p:cNvPr id="12"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792601" y="1936826"/>
            <a:ext cx="4711226" cy="4197274"/>
          </a:xfrm>
          <a:prstGeom prst="rect">
            <a:avLst/>
          </a:prstGeom>
        </p:spPr>
      </p:pic>
      <p:pic>
        <p:nvPicPr>
          <p:cNvPr id="14"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0061" y="1196369"/>
            <a:ext cx="1742604" cy="1362499"/>
          </a:xfrm>
          <a:prstGeom prst="rect">
            <a:avLst/>
          </a:prstGeom>
        </p:spPr>
      </p:pic>
      <p:pic>
        <p:nvPicPr>
          <p:cNvPr id="15" name="Picture 10"/>
          <p:cNvPicPr>
            <a:picLocks noChangeAspect="1"/>
          </p:cNvPicPr>
          <p:nvPr/>
        </p:nvPicPr>
        <p:blipFill>
          <a:blip r:embed="rId8"/>
          <a:srcRect/>
          <a:stretch>
            <a:fillRect/>
          </a:stretch>
        </p:blipFill>
        <p:spPr>
          <a:xfrm>
            <a:off x="14077414" y="5419189"/>
            <a:ext cx="2596693" cy="1032185"/>
          </a:xfrm>
          <a:prstGeom prst="rect">
            <a:avLst/>
          </a:prstGeom>
        </p:spPr>
      </p:pic>
      <p:pic>
        <p:nvPicPr>
          <p:cNvPr id="16"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93310">
            <a:off x="10117763" y="1214111"/>
            <a:ext cx="2081457" cy="1412789"/>
          </a:xfrm>
          <a:prstGeom prst="rect">
            <a:avLst/>
          </a:prstGeom>
        </p:spPr>
      </p:pic>
      <p:pic>
        <p:nvPicPr>
          <p:cNvPr id="20" name="Picture 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511003" y="4603834"/>
            <a:ext cx="1835310" cy="1658661"/>
          </a:xfrm>
          <a:prstGeom prst="rect">
            <a:avLst/>
          </a:prstGeom>
        </p:spPr>
      </p:pic>
      <p:sp>
        <p:nvSpPr>
          <p:cNvPr id="21" name="TextBox 20"/>
          <p:cNvSpPr txBox="1"/>
          <p:nvPr/>
        </p:nvSpPr>
        <p:spPr>
          <a:xfrm>
            <a:off x="569801" y="2584563"/>
            <a:ext cx="3835868" cy="769441"/>
          </a:xfrm>
          <a:prstGeom prst="rect">
            <a:avLst/>
          </a:prstGeom>
          <a:noFill/>
        </p:spPr>
        <p:txBody>
          <a:bodyPr wrap="square" rtlCol="0">
            <a:spAutoFit/>
          </a:bodyPr>
          <a:lstStyle/>
          <a:p>
            <a:pPr algn="ctr"/>
            <a:r>
              <a:rPr lang="en-US" sz="4400" b="1" dirty="0" err="1" smtClean="0">
                <a:latin typeface="Times New Roman" panose="02020603050405020304" pitchFamily="18" charset="0"/>
                <a:cs typeface="Times New Roman" panose="02020603050405020304" pitchFamily="18" charset="0"/>
              </a:rPr>
              <a:t>Thể</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loại</a:t>
            </a:r>
            <a:endParaRPr lang="en-US" sz="4400" b="1" dirty="0" smtClean="0">
              <a:latin typeface="Times New Roman" panose="02020603050405020304" pitchFamily="18" charset="0"/>
              <a:cs typeface="Times New Roman" panose="02020603050405020304" pitchFamily="18" charset="0"/>
            </a:endParaRPr>
          </a:p>
        </p:txBody>
      </p:sp>
      <p:sp>
        <p:nvSpPr>
          <p:cNvPr id="22" name="TextBox 21"/>
          <p:cNvSpPr txBox="1"/>
          <p:nvPr/>
        </p:nvSpPr>
        <p:spPr>
          <a:xfrm>
            <a:off x="551194" y="3440994"/>
            <a:ext cx="3835868" cy="1446550"/>
          </a:xfrm>
          <a:prstGeom prst="rect">
            <a:avLst/>
          </a:prstGeom>
          <a:noFill/>
        </p:spPr>
        <p:txBody>
          <a:bodyPr wrap="square" rtlCol="0">
            <a:spAutoFit/>
          </a:bodyPr>
          <a:lstStyle/>
          <a:p>
            <a:pPr algn="ctr"/>
            <a:r>
              <a:rPr lang="en-US" sz="4400" dirty="0" err="1" smtClean="0">
                <a:latin typeface="Times New Roman" panose="02020603050405020304" pitchFamily="18" charset="0"/>
                <a:cs typeface="Times New Roman" panose="02020603050405020304" pitchFamily="18" charset="0"/>
              </a:rPr>
              <a:t>Truyện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ngụ</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ngôn</a:t>
            </a:r>
            <a:endParaRPr lang="en-US" sz="4400" dirty="0" smtClean="0">
              <a:latin typeface="Times New Roman" panose="02020603050405020304" pitchFamily="18" charset="0"/>
              <a:cs typeface="Times New Roman" panose="02020603050405020304" pitchFamily="18" charset="0"/>
            </a:endParaRPr>
          </a:p>
        </p:txBody>
      </p:sp>
      <p:sp>
        <p:nvSpPr>
          <p:cNvPr id="23" name="TextBox 22"/>
          <p:cNvSpPr txBox="1"/>
          <p:nvPr/>
        </p:nvSpPr>
        <p:spPr>
          <a:xfrm>
            <a:off x="4368455" y="6386218"/>
            <a:ext cx="4247408" cy="769441"/>
          </a:xfrm>
          <a:prstGeom prst="rect">
            <a:avLst/>
          </a:prstGeom>
          <a:noFill/>
        </p:spPr>
        <p:txBody>
          <a:bodyPr wrap="square" rtlCol="0">
            <a:spAutoFit/>
          </a:bodyPr>
          <a:lstStyle/>
          <a:p>
            <a:pPr algn="ctr"/>
            <a:r>
              <a:rPr lang="en-US" sz="4400" b="1" dirty="0" err="1" smtClean="0">
                <a:latin typeface="Times New Roman" panose="02020603050405020304" pitchFamily="18" charset="0"/>
                <a:cs typeface="Times New Roman" panose="02020603050405020304" pitchFamily="18" charset="0"/>
              </a:rPr>
              <a:t>Xuất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xứ</a:t>
            </a:r>
            <a:endParaRPr lang="en-US" sz="4400" b="1" dirty="0" smtClean="0">
              <a:latin typeface="Times New Roman" panose="02020603050405020304" pitchFamily="18" charset="0"/>
              <a:cs typeface="Times New Roman" panose="02020603050405020304" pitchFamily="18" charset="0"/>
            </a:endParaRPr>
          </a:p>
        </p:txBody>
      </p:sp>
      <p:sp>
        <p:nvSpPr>
          <p:cNvPr id="24" name="TextBox 23"/>
          <p:cNvSpPr txBox="1"/>
          <p:nvPr/>
        </p:nvSpPr>
        <p:spPr>
          <a:xfrm>
            <a:off x="3880872" y="7407776"/>
            <a:ext cx="5491728" cy="2123658"/>
          </a:xfrm>
          <a:prstGeom prst="rect">
            <a:avLst/>
          </a:prstGeom>
          <a:noFill/>
        </p:spPr>
        <p:txBody>
          <a:bodyPr wrap="square" rtlCol="0">
            <a:spAutoFit/>
          </a:bodyPr>
          <a:lstStyle/>
          <a:p>
            <a:pPr algn="ctr"/>
            <a:r>
              <a:rPr lang="vi-VN" sz="4400" dirty="0">
                <a:solidFill>
                  <a:srgbClr val="212529"/>
                </a:solidFill>
                <a:latin typeface="Times New Roman" panose="02020603050405020304" pitchFamily="18" charset="0"/>
                <a:cs typeface="Times New Roman" panose="02020603050405020304" pitchFamily="18" charset="0"/>
              </a:rPr>
              <a:t>- </a:t>
            </a:r>
            <a:r>
              <a:rPr lang="en-US" sz="4400" dirty="0">
                <a:solidFill>
                  <a:srgbClr val="212529"/>
                </a:solidFill>
                <a:latin typeface="Times New Roman" panose="02020603050405020304" pitchFamily="18" charset="0"/>
                <a:cs typeface="Times New Roman" panose="02020603050405020304" pitchFamily="18" charset="0"/>
              </a:rPr>
              <a:t>T</a:t>
            </a:r>
            <a:r>
              <a:rPr lang="vi-VN" sz="4400" dirty="0" smtClean="0">
                <a:solidFill>
                  <a:srgbClr val="212529"/>
                </a:solidFill>
                <a:latin typeface="Times New Roman" panose="02020603050405020304" pitchFamily="18" charset="0"/>
                <a:cs typeface="Times New Roman" panose="02020603050405020304" pitchFamily="18" charset="0"/>
              </a:rPr>
              <a:t>rích </a:t>
            </a:r>
            <a:r>
              <a:rPr lang="vi-VN" sz="4400" dirty="0">
                <a:solidFill>
                  <a:srgbClr val="212529"/>
                </a:solidFill>
                <a:latin typeface="Times New Roman" panose="02020603050405020304" pitchFamily="18" charset="0"/>
                <a:cs typeface="Times New Roman" panose="02020603050405020304" pitchFamily="18" charset="0"/>
              </a:rPr>
              <a:t>trong </a:t>
            </a:r>
            <a:r>
              <a:rPr lang="vi-VN" sz="4400" i="1" dirty="0">
                <a:solidFill>
                  <a:srgbClr val="212529"/>
                </a:solidFill>
                <a:latin typeface="Times New Roman" panose="02020603050405020304" pitchFamily="18" charset="0"/>
                <a:cs typeface="Times New Roman" panose="02020603050405020304" pitchFamily="18" charset="0"/>
              </a:rPr>
              <a:t>Thu Thủy ( </a:t>
            </a:r>
            <a:r>
              <a:rPr lang="vi-VN" sz="4400" i="1" dirty="0" smtClean="0">
                <a:solidFill>
                  <a:srgbClr val="212529"/>
                </a:solidFill>
                <a:latin typeface="Times New Roman" panose="02020603050405020304" pitchFamily="18" charset="0"/>
                <a:cs typeface="Times New Roman" panose="02020603050405020304" pitchFamily="18" charset="0"/>
              </a:rPr>
              <a:t>thiên </a:t>
            </a:r>
            <a:r>
              <a:rPr lang="vi-VN" sz="4400" i="1" dirty="0">
                <a:solidFill>
                  <a:srgbClr val="212529"/>
                </a:solidFill>
                <a:latin typeface="Times New Roman" panose="02020603050405020304" pitchFamily="18" charset="0"/>
                <a:cs typeface="Times New Roman" panose="02020603050405020304" pitchFamily="18" charset="0"/>
              </a:rPr>
              <a:t>thứ 17) của sách Trang Tử</a:t>
            </a:r>
            <a:endParaRPr lang="vi-VN" sz="4400" dirty="0">
              <a:solidFill>
                <a:srgbClr val="212529"/>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9184280" y="2747775"/>
            <a:ext cx="4247408" cy="769441"/>
          </a:xfrm>
          <a:prstGeom prst="rect">
            <a:avLst/>
          </a:prstGeom>
          <a:noFill/>
        </p:spPr>
        <p:txBody>
          <a:bodyPr wrap="square" rtlCol="0">
            <a:spAutoFit/>
          </a:bodyPr>
          <a:lstStyle/>
          <a:p>
            <a:pPr algn="ctr"/>
            <a:r>
              <a:rPr lang="en-US" sz="4400" b="1" dirty="0" err="1" smtClean="0">
                <a:latin typeface="Times New Roman" panose="02020603050405020304" pitchFamily="18" charset="0"/>
                <a:cs typeface="Times New Roman" panose="02020603050405020304" pitchFamily="18" charset="0"/>
              </a:rPr>
              <a:t>Ngôi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kể</a:t>
            </a:r>
            <a:endParaRPr lang="en-US" sz="4400" b="1" dirty="0" smtClean="0">
              <a:latin typeface="Times New Roman" panose="02020603050405020304" pitchFamily="18" charset="0"/>
              <a:cs typeface="Times New Roman" panose="02020603050405020304" pitchFamily="18" charset="0"/>
            </a:endParaRPr>
          </a:p>
        </p:txBody>
      </p:sp>
      <p:sp>
        <p:nvSpPr>
          <p:cNvPr id="26" name="TextBox 25"/>
          <p:cNvSpPr txBox="1"/>
          <p:nvPr/>
        </p:nvSpPr>
        <p:spPr>
          <a:xfrm>
            <a:off x="9184280" y="3675222"/>
            <a:ext cx="3835868" cy="769441"/>
          </a:xfrm>
          <a:prstGeom prst="rect">
            <a:avLst/>
          </a:prstGeom>
          <a:noFill/>
        </p:spPr>
        <p:txBody>
          <a:bodyPr wrap="square" rtlCol="0">
            <a:spAutoFit/>
          </a:bodyPr>
          <a:lstStyle/>
          <a:p>
            <a:pPr algn="ctr"/>
            <a:r>
              <a:rPr lang="en-US" sz="4400" dirty="0" err="1" smtClean="0">
                <a:latin typeface="Times New Roman" panose="02020603050405020304" pitchFamily="18" charset="0"/>
                <a:cs typeface="Times New Roman" panose="02020603050405020304" pitchFamily="18" charset="0"/>
              </a:rPr>
              <a:t>Thứ</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ba</a:t>
            </a:r>
            <a:endParaRPr lang="en-US" sz="4400" dirty="0" smtClean="0">
              <a:latin typeface="Times New Roman" panose="02020603050405020304" pitchFamily="18" charset="0"/>
              <a:cs typeface="Times New Roman" panose="02020603050405020304" pitchFamily="18" charset="0"/>
            </a:endParaRPr>
          </a:p>
        </p:txBody>
      </p:sp>
      <p:sp>
        <p:nvSpPr>
          <p:cNvPr id="27" name="TextBox 26"/>
          <p:cNvSpPr txBox="1"/>
          <p:nvPr/>
        </p:nvSpPr>
        <p:spPr>
          <a:xfrm>
            <a:off x="13431688" y="6731653"/>
            <a:ext cx="4247408" cy="769441"/>
          </a:xfrm>
          <a:prstGeom prst="rect">
            <a:avLst/>
          </a:prstGeom>
          <a:noFill/>
        </p:spPr>
        <p:txBody>
          <a:bodyPr wrap="square" rtlCol="0">
            <a:spAutoFit/>
          </a:bodyPr>
          <a:lstStyle/>
          <a:p>
            <a:pPr algn="ctr"/>
            <a:r>
              <a:rPr lang="en-US" sz="4400" b="1" dirty="0" smtClean="0">
                <a:latin typeface="Times New Roman" panose="02020603050405020304" pitchFamily="18" charset="0"/>
                <a:cs typeface="Times New Roman" panose="02020603050405020304" pitchFamily="18" charset="0"/>
              </a:rPr>
              <a:t>PTBĐ</a:t>
            </a:r>
          </a:p>
        </p:txBody>
      </p:sp>
      <p:sp>
        <p:nvSpPr>
          <p:cNvPr id="28" name="TextBox 27"/>
          <p:cNvSpPr txBox="1"/>
          <p:nvPr/>
        </p:nvSpPr>
        <p:spPr>
          <a:xfrm>
            <a:off x="13431688" y="7659100"/>
            <a:ext cx="3835868" cy="769441"/>
          </a:xfrm>
          <a:prstGeom prst="rect">
            <a:avLst/>
          </a:prstGeom>
          <a:noFill/>
        </p:spPr>
        <p:txBody>
          <a:bodyPr wrap="square" rtlCol="0">
            <a:spAutoFit/>
          </a:bodyPr>
          <a:lstStyle/>
          <a:p>
            <a:pPr algn="ctr"/>
            <a:r>
              <a:rPr lang="en-US" sz="4400" dirty="0" err="1" smtClean="0">
                <a:latin typeface="Times New Roman" panose="02020603050405020304" pitchFamily="18" charset="0"/>
                <a:cs typeface="Times New Roman" panose="02020603050405020304" pitchFamily="18" charset="0"/>
              </a:rPr>
              <a:t>Tự</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sự</a:t>
            </a:r>
            <a:endParaRPr lang="en-US" sz="4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0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par>
                                <p:cTn id="47" presetID="16" presetClass="entr" presetSubtype="21"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par>
                                <p:cTn id="55" presetID="16" presetClass="entr" presetSubtype="21"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barn(inVertical)">
                                      <p:cBhvr>
                                        <p:cTn id="60" dur="500"/>
                                        <p:tgtEl>
                                          <p:spTgt spid="27"/>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inVertical)">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P spid="23" grpId="0"/>
      <p:bldP spid="24" grpId="0"/>
      <p:bldP spid="25"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48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000800" y="9258300"/>
            <a:ext cx="20289600" cy="971364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28700" y="672707"/>
            <a:ext cx="16230600" cy="8941585"/>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801897" y="9040252"/>
            <a:ext cx="914805" cy="574040"/>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0762" y="5753100"/>
            <a:ext cx="4252744" cy="3843416"/>
          </a:xfrm>
          <a:prstGeom prst="rect">
            <a:avLst/>
          </a:prstGeom>
        </p:spPr>
      </p:pic>
      <p:pic>
        <p:nvPicPr>
          <p:cNvPr id="4" name="Picture 3"/>
          <p:cNvPicPr>
            <a:picLocks noChangeAspect="1"/>
          </p:cNvPicPr>
          <p:nvPr/>
        </p:nvPicPr>
        <p:blipFill>
          <a:blip r:embed="rId12"/>
          <a:stretch>
            <a:fillRect/>
          </a:stretch>
        </p:blipFill>
        <p:spPr>
          <a:xfrm>
            <a:off x="6400800" y="901455"/>
            <a:ext cx="16062808" cy="2636683"/>
          </a:xfrm>
          <a:prstGeom prst="rect">
            <a:avLst/>
          </a:prstGeom>
        </p:spPr>
      </p:pic>
      <p:sp>
        <p:nvSpPr>
          <p:cNvPr id="5" name="Rectangle 4"/>
          <p:cNvSpPr/>
          <p:nvPr/>
        </p:nvSpPr>
        <p:spPr>
          <a:xfrm>
            <a:off x="3581400" y="2948830"/>
            <a:ext cx="12496800" cy="4154984"/>
          </a:xfrm>
          <a:prstGeom prst="rect">
            <a:avLst/>
          </a:prstGeom>
        </p:spPr>
        <p:txBody>
          <a:bodyPr wrap="square">
            <a:spAutoFit/>
          </a:bodyPr>
          <a:lstStyle/>
          <a:p>
            <a:pPr algn="just">
              <a:lnSpc>
                <a:spcPct val="150000"/>
              </a:lnSpc>
            </a:pP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Phần</a:t>
            </a:r>
            <a:r>
              <a:rPr lang="en-US" sz="4400" b="1" dirty="0">
                <a:solidFill>
                  <a:srgbClr val="FF0000"/>
                </a:solidFill>
                <a:latin typeface="Times New Roman" panose="02020603050405020304" pitchFamily="18" charset="0"/>
                <a:cs typeface="Times New Roman" panose="02020603050405020304" pitchFamily="18" charset="0"/>
              </a:rPr>
              <a:t> 1: </a:t>
            </a:r>
            <a:r>
              <a:rPr lang="en-US" sz="4400" dirty="0" err="1">
                <a:solidFill>
                  <a:srgbClr val="000000"/>
                </a:solidFill>
                <a:latin typeface="Times New Roman" panose="02020603050405020304" pitchFamily="18" charset="0"/>
                <a:cs typeface="Times New Roman" panose="02020603050405020304" pitchFamily="18" charset="0"/>
              </a:rPr>
              <a:t>Từ</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đầu</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đến</a:t>
            </a:r>
            <a:r>
              <a:rPr lang="en-US" sz="4400" dirty="0">
                <a:solidFill>
                  <a:srgbClr val="000000"/>
                </a:solidFill>
                <a:latin typeface="Times New Roman" panose="02020603050405020304" pitchFamily="18" charset="0"/>
                <a:cs typeface="Times New Roman" panose="02020603050405020304" pitchFamily="18" charset="0"/>
              </a:rPr>
              <a:t> </a:t>
            </a:r>
            <a:r>
              <a:rPr lang="en-US" sz="4400" i="1" dirty="0">
                <a:solidFill>
                  <a:srgbClr val="000000"/>
                </a:solidFill>
                <a:latin typeface="Times New Roman" panose="02020603050405020304" pitchFamily="18" charset="0"/>
                <a:cs typeface="Times New Roman" panose="02020603050405020304" pitchFamily="18" charset="0"/>
              </a:rPr>
              <a:t>“</a:t>
            </a:r>
            <a:r>
              <a:rPr lang="en-US" sz="4400" i="1" dirty="0" err="1">
                <a:solidFill>
                  <a:srgbClr val="000000"/>
                </a:solidFill>
                <a:latin typeface="Times New Roman" panose="02020603050405020304" pitchFamily="18" charset="0"/>
                <a:cs typeface="Times New Roman" panose="02020603050405020304" pitchFamily="18" charset="0"/>
              </a:rPr>
              <a:t>coi</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cho</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biết</a:t>
            </a:r>
            <a:r>
              <a:rPr lang="en-US" sz="4400" i="1" dirty="0">
                <a:solidFill>
                  <a:srgbClr val="000000"/>
                </a:solidFill>
                <a:latin typeface="Times New Roman" panose="02020603050405020304" pitchFamily="18" charset="0"/>
                <a:cs typeface="Times New Roman" panose="02020603050405020304" pitchFamily="18" charset="0"/>
              </a:rPr>
              <a:t>”</a:t>
            </a:r>
            <a:r>
              <a:rPr lang="en-US" sz="4400" dirty="0">
                <a:solidFill>
                  <a:srgbClr val="000000"/>
                </a:solidFill>
                <a:latin typeface="Times New Roman" panose="02020603050405020304" pitchFamily="18" charset="0"/>
                <a:cs typeface="Times New Roman" panose="02020603050405020304" pitchFamily="18" charset="0"/>
              </a:rPr>
              <a:t> : </a:t>
            </a:r>
            <a:r>
              <a:rPr lang="en-US" sz="4400" dirty="0" err="1">
                <a:solidFill>
                  <a:srgbClr val="000000"/>
                </a:solidFill>
                <a:latin typeface="Times New Roman" panose="02020603050405020304" pitchFamily="18" charset="0"/>
                <a:cs typeface="Times New Roman" panose="02020603050405020304" pitchFamily="18" charset="0"/>
              </a:rPr>
              <a:t>Cuộc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sống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của</a:t>
            </a:r>
            <a:r>
              <a:rPr lang="en-US" sz="4400" dirty="0">
                <a:solidFill>
                  <a:srgbClr val="000000"/>
                </a:solidFill>
                <a:latin typeface="Times New Roman" panose="02020603050405020304" pitchFamily="18" charset="0"/>
                <a:cs typeface="Times New Roman" panose="02020603050405020304" pitchFamily="18" charset="0"/>
              </a:rPr>
              <a:t> con </a:t>
            </a:r>
            <a:r>
              <a:rPr lang="en-US" sz="4400" dirty="0" err="1">
                <a:solidFill>
                  <a:srgbClr val="000000"/>
                </a:solidFill>
                <a:latin typeface="Times New Roman" panose="02020603050405020304" pitchFamily="18" charset="0"/>
                <a:cs typeface="Times New Roman" panose="02020603050405020304" pitchFamily="18" charset="0"/>
              </a:rPr>
              <a:t>ếch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bên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trong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giếng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sụp</a:t>
            </a:r>
            <a:r>
              <a:rPr lang="en-US" sz="4400" dirty="0">
                <a:solidFill>
                  <a:srgbClr val="000000"/>
                </a:solidFill>
                <a:latin typeface="Times New Roman" panose="02020603050405020304" pitchFamily="18" charset="0"/>
                <a:cs typeface="Times New Roman" panose="02020603050405020304" pitchFamily="18" charset="0"/>
              </a:rPr>
              <a:t>.</a:t>
            </a:r>
          </a:p>
          <a:p>
            <a:pPr algn="just">
              <a:lnSpc>
                <a:spcPct val="150000"/>
              </a:lnSpc>
            </a:pP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Phần</a:t>
            </a:r>
            <a:r>
              <a:rPr lang="en-US" sz="4400" b="1" dirty="0">
                <a:solidFill>
                  <a:srgbClr val="FF0000"/>
                </a:solidFill>
                <a:latin typeface="Times New Roman" panose="02020603050405020304" pitchFamily="18" charset="0"/>
                <a:cs typeface="Times New Roman" panose="02020603050405020304" pitchFamily="18" charset="0"/>
              </a:rPr>
              <a:t> 2: </a:t>
            </a:r>
            <a:r>
              <a:rPr lang="en-US" sz="4400" dirty="0" err="1">
                <a:solidFill>
                  <a:srgbClr val="000000"/>
                </a:solidFill>
                <a:latin typeface="Times New Roman" panose="02020603050405020304" pitchFamily="18" charset="0"/>
                <a:cs typeface="Times New Roman" panose="02020603050405020304" pitchFamily="18" charset="0"/>
              </a:rPr>
              <a:t>Còn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lại</a:t>
            </a:r>
            <a:r>
              <a:rPr lang="en-US" sz="4400" dirty="0">
                <a:solidFill>
                  <a:srgbClr val="000000"/>
                </a:solidFill>
                <a:latin typeface="Times New Roman" panose="02020603050405020304" pitchFamily="18" charset="0"/>
                <a:cs typeface="Times New Roman" panose="02020603050405020304" pitchFamily="18" charset="0"/>
              </a:rPr>
              <a:t>: Con </a:t>
            </a:r>
            <a:r>
              <a:rPr lang="en-US" sz="4400" dirty="0" err="1">
                <a:solidFill>
                  <a:srgbClr val="000000"/>
                </a:solidFill>
                <a:latin typeface="Times New Roman" panose="02020603050405020304" pitchFamily="18" charset="0"/>
                <a:cs typeface="Times New Roman" panose="02020603050405020304" pitchFamily="18" charset="0"/>
              </a:rPr>
              <a:t>rùa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ếch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biết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về</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cuộc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sống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của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mình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ngoài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biển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đông</a:t>
            </a:r>
            <a:r>
              <a:rPr lang="en-US" sz="4400" dirty="0">
                <a:solidFill>
                  <a:srgbClr val="000000"/>
                </a:solidFill>
                <a:latin typeface="Times New Roman" panose="02020603050405020304" pitchFamily="18" charset="0"/>
                <a:cs typeface="Times New Roman" panose="02020603050405020304" pitchFamily="18" charset="0"/>
              </a:rPr>
              <a:t>.</a:t>
            </a:r>
            <a:endParaRPr lang="en-US" sz="4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78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1796</Words>
  <Application>Microsoft Office PowerPoint</Application>
  <PresentationFormat>Custom</PresentationFormat>
  <Paragraphs>152</Paragraphs>
  <Slides>30</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Noto Sans Symbols</vt:lpstr>
      <vt:lpstr>Times New Roman</vt:lpstr>
      <vt:lpstr>Arial</vt:lpstr>
      <vt:lpstr>Cambria</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Illustration Animal Classification School Presentation</dc:title>
  <dc:creator>Nguyen Ha</dc:creator>
  <cp:lastModifiedBy>LÊ VÂN</cp:lastModifiedBy>
  <cp:revision>94</cp:revision>
  <dcterms:created xsi:type="dcterms:W3CDTF">2006-08-16T00:00:00Z</dcterms:created>
  <dcterms:modified xsi:type="dcterms:W3CDTF">2024-01-19T02:03:44Z</dcterms:modified>
  <dc:identifier>DAFNe8nBPvA</dc:identifier>
</cp:coreProperties>
</file>