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60" r:id="rId2"/>
    <p:sldId id="293" r:id="rId3"/>
    <p:sldId id="256" r:id="rId4"/>
    <p:sldId id="257" r:id="rId5"/>
    <p:sldId id="270" r:id="rId6"/>
    <p:sldId id="280" r:id="rId7"/>
    <p:sldId id="269" r:id="rId8"/>
    <p:sldId id="272" r:id="rId9"/>
    <p:sldId id="274" r:id="rId10"/>
    <p:sldId id="275" r:id="rId11"/>
    <p:sldId id="292" r:id="rId12"/>
  </p:sldIdLst>
  <p:sldSz cx="13004800" cy="7315200"/>
  <p:notesSz cx="6858000" cy="9144000"/>
  <p:embeddedFontLst>
    <p:embeddedFont>
      <p:font typeface="Cambria" panose="02040503050406030204" pitchFamily="18"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46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AB2D-9816-4C01-9E92-DE4D98E0B4E2}"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7279A-E040-429B-9DB9-9AA575FC0571}" type="slidenum">
              <a:rPr lang="en-US" smtClean="0"/>
              <a:t>‹#›</a:t>
            </a:fld>
            <a:endParaRPr lang="en-US"/>
          </a:p>
        </p:txBody>
      </p:sp>
    </p:spTree>
    <p:extLst>
      <p:ext uri="{BB962C8B-B14F-4D97-AF65-F5344CB8AC3E}">
        <p14:creationId xmlns:p14="http://schemas.microsoft.com/office/powerpoint/2010/main" val="20480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https://www.youtube.com/watch?v=L7KxvjRCjUg</a:t>
            </a:r>
            <a:endParaRPr lang="en-US" dirty="0"/>
          </a:p>
        </p:txBody>
      </p:sp>
      <p:sp>
        <p:nvSpPr>
          <p:cNvPr id="4" name="Slide Number Placeholder 3"/>
          <p:cNvSpPr>
            <a:spLocks noGrp="1"/>
          </p:cNvSpPr>
          <p:nvPr>
            <p:ph type="sldNum" sz="quarter" idx="10"/>
          </p:nvPr>
        </p:nvSpPr>
        <p:spPr/>
        <p:txBody>
          <a:bodyPr/>
          <a:lstStyle/>
          <a:p>
            <a:fld id="{6D97279A-E040-429B-9DB9-9AA575FC0571}" type="slidenum">
              <a:rPr lang="en-US" smtClean="0"/>
              <a:t>2</a:t>
            </a:fld>
            <a:endParaRPr lang="en-US"/>
          </a:p>
        </p:txBody>
      </p:sp>
    </p:spTree>
    <p:extLst>
      <p:ext uri="{BB962C8B-B14F-4D97-AF65-F5344CB8AC3E}">
        <p14:creationId xmlns:p14="http://schemas.microsoft.com/office/powerpoint/2010/main" val="95062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Thế giới tự nhiên luôn có rất nhiều điều thú vị mà chúng ta chưa khám phá hết. Tuy nhiên, con ngưới chúng ta lại đang phải đứng trước những thử thách khốc liệt do tình trạng biến đổi khí hậu đưa lại. Biến đổi khí hậu đem lại rất nhiều hậu quả xấu đối với cuộc sống của con người. Trong bài học đầu tiên của chủ đề Hòa điệu với tự nhiên ngày hôm nay, chúng ta sẽ cùng hòa mình vào không gian Trái Đất bao la của sự sống với rất nhiều điều thú vị và hấp dẫn</a:t>
            </a:r>
            <a:r>
              <a:rPr lang="en-US" sz="1200" b="0"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D97279A-E040-429B-9DB9-9AA575FC0571}" type="slidenum">
              <a:rPr lang="en-US" smtClean="0"/>
              <a:t>3</a:t>
            </a:fld>
            <a:endParaRPr lang="en-US"/>
          </a:p>
        </p:txBody>
      </p:sp>
    </p:spTree>
    <p:extLst>
      <p:ext uri="{BB962C8B-B14F-4D97-AF65-F5344CB8AC3E}">
        <p14:creationId xmlns:p14="http://schemas.microsoft.com/office/powerpoint/2010/main" val="13609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3/6/2023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53.svg"/><Relationship Id="rId4" Type="http://schemas.openxmlformats.org/officeDocument/2006/relationships/image" Target="../media/image20.svg"/><Relationship Id="rId9" Type="http://schemas.openxmlformats.org/officeDocument/2006/relationships/image" Target="../media/image5.pn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2"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52.png"/><Relationship Id="rId5" Type="http://schemas.openxmlformats.org/officeDocument/2006/relationships/image" Target="../media/image12.png"/><Relationship Id="rId10" Type="http://schemas.openxmlformats.org/officeDocument/2006/relationships/image" Target="../media/image35.sv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41.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39.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5.png"/><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5.svg"/><Relationship Id="rId12" Type="http://schemas.openxmlformats.org/officeDocument/2006/relationships/image" Target="../media/image22.png"/><Relationship Id="rId17" Type="http://schemas.openxmlformats.org/officeDocument/2006/relationships/image" Target="../media/image15.sv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21.png"/><Relationship Id="rId19" Type="http://schemas.openxmlformats.org/officeDocument/2006/relationships/image" Target="../media/image17.svg"/><Relationship Id="rId4" Type="http://schemas.openxmlformats.org/officeDocument/2006/relationships/image" Target="../media/image18.png"/><Relationship Id="rId9" Type="http://schemas.openxmlformats.org/officeDocument/2006/relationships/image" Target="../media/image7.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1.png"/><Relationship Id="rId18" Type="http://schemas.openxmlformats.org/officeDocument/2006/relationships/image" Target="../media/image17.svg"/><Relationship Id="rId26" Type="http://schemas.openxmlformats.org/officeDocument/2006/relationships/image" Target="../media/image39.svg"/><Relationship Id="rId21" Type="http://schemas.openxmlformats.org/officeDocument/2006/relationships/image" Target="../media/image9.svg"/><Relationship Id="rId7" Type="http://schemas.openxmlformats.org/officeDocument/2006/relationships/image" Target="../media/image28.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2.png"/><Relationship Id="rId16" Type="http://schemas.openxmlformats.org/officeDocument/2006/relationships/image" Target="../media/image32.sv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30.png"/><Relationship Id="rId24" Type="http://schemas.openxmlformats.org/officeDocument/2006/relationships/image" Target="../media/image37.png"/><Relationship Id="rId5" Type="http://schemas.openxmlformats.org/officeDocument/2006/relationships/image" Target="../media/image3.png"/><Relationship Id="rId15" Type="http://schemas.openxmlformats.org/officeDocument/2006/relationships/image" Target="../media/image32.png"/><Relationship Id="rId23" Type="http://schemas.openxmlformats.org/officeDocument/2006/relationships/image" Target="../media/image13.svg"/><Relationship Id="rId10" Type="http://schemas.openxmlformats.org/officeDocument/2006/relationships/image" Target="../media/image26.svg"/><Relationship Id="rId19" Type="http://schemas.openxmlformats.org/officeDocument/2006/relationships/image" Target="../media/image34.png"/><Relationship Id="rId4" Type="http://schemas.openxmlformats.org/officeDocument/2006/relationships/image" Target="../media/image20.svg"/><Relationship Id="rId9" Type="http://schemas.openxmlformats.org/officeDocument/2006/relationships/image" Target="../media/image29.png"/><Relationship Id="rId14" Type="http://schemas.openxmlformats.org/officeDocument/2006/relationships/image" Target="../media/image30.svg"/><Relationship Id="rId22" Type="http://schemas.openxmlformats.org/officeDocument/2006/relationships/image" Target="../media/image36.png"/><Relationship Id="rId27"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63.svg"/><Relationship Id="rId12"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40.png"/><Relationship Id="rId5" Type="http://schemas.openxmlformats.org/officeDocument/2006/relationships/image" Target="../media/image28.png"/><Relationship Id="rId10" Type="http://schemas.openxmlformats.org/officeDocument/2006/relationships/image" Target="NULL"/><Relationship Id="rId4" Type="http://schemas.openxmlformats.org/officeDocument/2006/relationships/image" Target="../media/image20.sv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12" Type="http://schemas.openxmlformats.org/officeDocument/2006/relationships/image" Target="../media/image7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4.png"/><Relationship Id="rId7" Type="http://schemas.openxmlformats.org/officeDocument/2006/relationships/image" Target="../media/image43.png"/><Relationship Id="rId12"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82.svg"/><Relationship Id="rId10" Type="http://schemas.openxmlformats.org/officeDocument/2006/relationships/image" Target="../media/image9.svg"/><Relationship Id="rId4" Type="http://schemas.openxmlformats.org/officeDocument/2006/relationships/image" Target="../media/image20.svg"/><Relationship Id="rId9" Type="http://schemas.openxmlformats.org/officeDocument/2006/relationships/image" Target="../media/image6.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6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7.png"/><Relationship Id="rId4" Type="http://schemas.openxmlformats.org/officeDocument/2006/relationships/image" Target="../media/image20.sv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7.xml"/><Relationship Id="rId15" Type="http://schemas.openxmlformats.org/officeDocument/2006/relationships/image" Target="../media/image13.sv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00000">
            <a:off x="-1389361" y="-2478063"/>
            <a:ext cx="9785096" cy="805936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18183" flipH="1">
            <a:off x="8303555" y="6189063"/>
            <a:ext cx="8317940" cy="6850957"/>
          </a:xfrm>
          <a:prstGeom prst="rect">
            <a:avLst/>
          </a:prstGeom>
        </p:spPr>
      </p:pic>
      <p:grpSp>
        <p:nvGrpSpPr>
          <p:cNvPr id="5" name="Group 5"/>
          <p:cNvGrpSpPr/>
          <p:nvPr/>
        </p:nvGrpSpPr>
        <p:grpSpPr>
          <a:xfrm rot="5400000">
            <a:off x="7232714" y="790838"/>
            <a:ext cx="4351167" cy="6351572"/>
            <a:chOff x="0" y="0"/>
            <a:chExt cx="3687056" cy="5382143"/>
          </a:xfrm>
        </p:grpSpPr>
        <p:sp>
          <p:nvSpPr>
            <p:cNvPr id="6" name="Freeform 6"/>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grpSp>
        <p:nvGrpSpPr>
          <p:cNvPr id="8" name="Group 8"/>
          <p:cNvGrpSpPr/>
          <p:nvPr/>
        </p:nvGrpSpPr>
        <p:grpSpPr>
          <a:xfrm rot="5400000">
            <a:off x="12388" y="1089198"/>
            <a:ext cx="6338131" cy="5263809"/>
            <a:chOff x="0" y="0"/>
            <a:chExt cx="5216920" cy="4332646"/>
          </a:xfrm>
        </p:grpSpPr>
        <p:sp>
          <p:nvSpPr>
            <p:cNvPr id="9"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1786" y="3463889"/>
            <a:ext cx="4770433" cy="3842367"/>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760415">
            <a:off x="6153136" y="6782694"/>
            <a:ext cx="739584" cy="87138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33272" t="32416"/>
          <a:stretch>
            <a:fillRect/>
          </a:stretch>
        </p:blipFill>
        <p:spPr>
          <a:xfrm rot="-10170279">
            <a:off x="6010241" y="398307"/>
            <a:ext cx="718368" cy="698481"/>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00383">
            <a:off x="11112028" y="747312"/>
            <a:ext cx="382947" cy="480869"/>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46010" flipH="1">
            <a:off x="11774705" y="1260349"/>
            <a:ext cx="275619" cy="346097"/>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33272" t="32416"/>
          <a:stretch>
            <a:fillRect/>
          </a:stretch>
        </p:blipFill>
        <p:spPr>
          <a:xfrm rot="130190">
            <a:off x="11721413" y="6015703"/>
            <a:ext cx="639849" cy="622136"/>
          </a:xfrm>
          <a:prstGeom prst="rect">
            <a:avLst/>
          </a:prstGeom>
        </p:spPr>
      </p:pic>
      <p:sp>
        <p:nvSpPr>
          <p:cNvPr id="17" name="TextBox 7"/>
          <p:cNvSpPr txBox="1"/>
          <p:nvPr/>
        </p:nvSpPr>
        <p:spPr>
          <a:xfrm>
            <a:off x="6369499" y="2110893"/>
            <a:ext cx="5929025" cy="3447098"/>
          </a:xfrm>
          <a:prstGeom prst="rect">
            <a:avLst/>
          </a:prstGeom>
        </p:spPr>
        <p:txBody>
          <a:bodyPr lIns="0" tIns="0" rIns="0" bIns="0" rtlCol="0" anchor="t">
            <a:spAutoFit/>
          </a:bodyPr>
          <a:lstStyle/>
          <a:p>
            <a:pPr algn="just"/>
            <a:r>
              <a:rPr lang="vi-VN" sz="2800" dirty="0" smtClean="0">
                <a:latin typeface="+mj-lt"/>
              </a:rPr>
              <a:t>- </a:t>
            </a:r>
            <a:r>
              <a:rPr lang="vi-VN" sz="2800" dirty="0">
                <a:latin typeface="+mj-lt"/>
              </a:rPr>
              <a:t>GV đặt câu hỏi gợi mở huy động những hiểu biết, trải nghiệm của bản thân HS về thời tiết, về những biến đổi khác lạ của môi trường sống:</a:t>
            </a:r>
          </a:p>
          <a:p>
            <a:pPr algn="just"/>
            <a:r>
              <a:rPr lang="vi-VN" sz="2800" i="1" dirty="0">
                <a:latin typeface="+mj-lt"/>
              </a:rPr>
              <a:t>     + Chia sẻ cảm nhận của em sau khi xem xong bản tin.</a:t>
            </a:r>
            <a:endParaRPr lang="vi-VN" sz="2800" dirty="0">
              <a:latin typeface="+mj-lt"/>
            </a:endParaRPr>
          </a:p>
          <a:p>
            <a:pPr algn="just"/>
            <a:r>
              <a:rPr lang="vi-VN" sz="2800" i="1" dirty="0">
                <a:latin typeface="+mj-lt"/>
              </a:rPr>
              <a:t>     + Con người chúng ta đang đứng trước thứ thách gì?</a:t>
            </a:r>
            <a:endParaRPr lang="vi-VN" sz="2800" dirty="0">
              <a:latin typeface="+mj-lt"/>
            </a:endParaRPr>
          </a:p>
        </p:txBody>
      </p:sp>
      <p:pic>
        <p:nvPicPr>
          <p:cNvPr id="10" name="Picture 9"/>
          <p:cNvPicPr>
            <a:picLocks noChangeAspect="1"/>
          </p:cNvPicPr>
          <p:nvPr/>
        </p:nvPicPr>
        <p:blipFill>
          <a:blip r:embed="rId17"/>
          <a:stretch>
            <a:fillRect/>
          </a:stretch>
        </p:blipFill>
        <p:spPr>
          <a:xfrm>
            <a:off x="490681" y="518184"/>
            <a:ext cx="6602540" cy="2353260"/>
          </a:xfrm>
          <a:prstGeom prst="rect">
            <a:avLst/>
          </a:prstGeom>
        </p:spPr>
      </p:pic>
      <p:sp>
        <p:nvSpPr>
          <p:cNvPr id="2" name="Rectangle 1"/>
          <p:cNvSpPr/>
          <p:nvPr/>
        </p:nvSpPr>
        <p:spPr>
          <a:xfrm>
            <a:off x="845017" y="2201745"/>
            <a:ext cx="4539879" cy="1384995"/>
          </a:xfrm>
          <a:prstGeom prst="rect">
            <a:avLst/>
          </a:prstGeom>
        </p:spPr>
        <p:txBody>
          <a:bodyPr wrap="square">
            <a:spAutoFit/>
          </a:bodyPr>
          <a:lstStyle/>
          <a:p>
            <a:pPr algn="just"/>
            <a:r>
              <a:rPr lang="vi-VN" sz="2800" dirty="0">
                <a:latin typeface="+mj-lt"/>
              </a:rPr>
              <a:t>- GV chiếu cho HS xem bản tin thời sự của đài truyền hình về biến đối </a:t>
            </a:r>
            <a:r>
              <a:rPr lang="vi-VN" sz="2800" dirty="0" smtClean="0">
                <a:latin typeface="+mj-lt"/>
              </a:rPr>
              <a:t>khí</a:t>
            </a:r>
            <a:r>
              <a:rPr lang="en-US" sz="2800" dirty="0" smtClean="0">
                <a:latin typeface="+mj-lt"/>
              </a:rPr>
              <a:t> </a:t>
            </a:r>
            <a:r>
              <a:rPr lang="vi-VN" sz="2800" dirty="0" smtClean="0">
                <a:latin typeface="+mj-lt"/>
              </a:rPr>
              <a:t>hậu</a:t>
            </a:r>
            <a:endParaRPr lang="vi-VN" sz="2800" dirty="0">
              <a:latin typeface="+mj-lt"/>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00000">
            <a:off x="-1861817" y="-2445113"/>
            <a:ext cx="9785096" cy="8059361"/>
          </a:xfrm>
          <a:prstGeom prst="rect">
            <a:avLst/>
          </a:prstGeom>
        </p:spPr>
      </p:pic>
      <p:pic>
        <p:nvPicPr>
          <p:cNvPr id="1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94486">
            <a:off x="9019901" y="5999317"/>
            <a:ext cx="6121073" cy="5041539"/>
          </a:xfrm>
          <a:prstGeom prst="rect">
            <a:avLst/>
          </a:prstGeom>
        </p:spPr>
      </p:pic>
      <p:pic>
        <p:nvPicPr>
          <p:cNvPr id="2" name="Picture 1"/>
          <p:cNvPicPr>
            <a:picLocks noChangeAspect="1"/>
          </p:cNvPicPr>
          <p:nvPr/>
        </p:nvPicPr>
        <p:blipFill>
          <a:blip r:embed="rId11"/>
          <a:stretch>
            <a:fillRect/>
          </a:stretch>
        </p:blipFill>
        <p:spPr>
          <a:xfrm>
            <a:off x="202090" y="381000"/>
            <a:ext cx="12802710" cy="963251"/>
          </a:xfrm>
          <a:prstGeom prst="rect">
            <a:avLst/>
          </a:prstGeom>
        </p:spPr>
      </p:pic>
      <p:sp>
        <p:nvSpPr>
          <p:cNvPr id="13" name="TextBox 12"/>
          <p:cNvSpPr txBox="1"/>
          <p:nvPr/>
        </p:nvSpPr>
        <p:spPr>
          <a:xfrm>
            <a:off x="490768" y="1279006"/>
            <a:ext cx="11726632" cy="3693319"/>
          </a:xfrm>
          <a:prstGeom prst="rect">
            <a:avLst/>
          </a:prstGeom>
        </p:spPr>
        <p:txBody>
          <a:bodyPr wrap="square" lIns="0" tIns="0" rIns="0" bIns="0" rtlCol="0" anchor="t">
            <a:spAutoFit/>
          </a:bodyPr>
          <a:lstStyle/>
          <a:p>
            <a:pPr lvl="0" algn="just">
              <a:lnSpc>
                <a:spcPct val="150000"/>
              </a:lnSpc>
            </a:pP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loại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kiểu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bản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thuyết</a:t>
            </a:r>
            <a:r>
              <a:rPr lang="en-US" sz="3200" dirty="0" smtClean="0">
                <a:solidFill>
                  <a:srgbClr val="000000"/>
                </a:solidFill>
                <a:latin typeface="Times New Roman" panose="02020603050405020304" pitchFamily="18" charset="0"/>
                <a:cs typeface="Times New Roman" panose="02020603050405020304" pitchFamily="18" charset="0"/>
              </a:rPr>
              <a:t> minh</a:t>
            </a:r>
          </a:p>
          <a:p>
            <a:pPr lvl="0" algn="just">
              <a:lnSpc>
                <a:spcPct val="150000"/>
              </a:lnSpc>
            </a:pP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trình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bày</a:t>
            </a:r>
            <a:r>
              <a:rPr lang="en-US" sz="3200" dirty="0" smtClean="0">
                <a:solidFill>
                  <a:srgbClr val="000000"/>
                </a:solidFill>
                <a:latin typeface="Times New Roman" panose="02020603050405020304" pitchFamily="18" charset="0"/>
                <a:cs typeface="Times New Roman" panose="02020603050405020304" pitchFamily="18" charset="0"/>
              </a:rPr>
              <a:t> chi </a:t>
            </a:r>
            <a:r>
              <a:rPr lang="en-US" sz="3200" dirty="0" err="1" smtClean="0">
                <a:solidFill>
                  <a:srgbClr val="000000"/>
                </a:solidFill>
                <a:latin typeface="Times New Roman" panose="02020603050405020304" pitchFamily="18" charset="0"/>
                <a:cs typeface="Times New Roman" panose="02020603050405020304" pitchFamily="18" charset="0"/>
              </a:rPr>
              <a:t>tiết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về</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chơi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tổ</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hoạt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gian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địa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điểm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số</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lượng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người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tham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điều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kiện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phải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đảm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bảo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bằng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những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câu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ngắn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gọn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dễ</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hiểu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thể</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kèm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theo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hình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vẽ</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tranh</a:t>
            </a:r>
            <a:r>
              <a:rPr lang="en-US" sz="3200" dirty="0" smtClean="0">
                <a:solidFill>
                  <a:srgbClr val="000000"/>
                </a:solidFill>
                <a:latin typeface="Times New Roman" panose="02020603050405020304" pitchFamily="18" charset="0"/>
                <a:cs typeface="Times New Roman" panose="02020603050405020304" pitchFamily="18" charset="0"/>
              </a:rPr>
              <a:t>…</a:t>
            </a:r>
          </a:p>
        </p:txBody>
      </p:sp>
      <p:pic>
        <p:nvPicPr>
          <p:cNvPr id="16"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308400" y="4446974"/>
            <a:ext cx="2546364" cy="2741342"/>
          </a:xfrm>
          <a:prstGeom prst="rect">
            <a:avLst/>
          </a:prstGeom>
        </p:spPr>
      </p:pic>
      <p:sp>
        <p:nvSpPr>
          <p:cNvPr id="17" name="TextBox 16"/>
          <p:cNvSpPr txBox="1"/>
          <p:nvPr/>
        </p:nvSpPr>
        <p:spPr>
          <a:xfrm>
            <a:off x="481191" y="4992510"/>
            <a:ext cx="9221609" cy="2215991"/>
          </a:xfrm>
          <a:prstGeom prst="rect">
            <a:avLst/>
          </a:prstGeom>
        </p:spPr>
        <p:txBody>
          <a:bodyPr wrap="square" lIns="0" tIns="0" rIns="0" bIns="0" rtlCol="0" anchor="t">
            <a:spAutoFit/>
          </a:bodyPr>
          <a:lstStyle/>
          <a:p>
            <a:pPr lvl="0" algn="just">
              <a:lnSpc>
                <a:spcPct val="150000"/>
              </a:lnSpc>
            </a:pP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dụng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giúp</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người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đọc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thể</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tham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thưởng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thức</a:t>
            </a:r>
            <a:r>
              <a:rPr lang="en-US" sz="3200" dirty="0" smtClean="0">
                <a:solidFill>
                  <a:srgbClr val="000000"/>
                </a:solidFill>
                <a:latin typeface="Times New Roman" panose="02020603050405020304" pitchFamily="18" charset="0"/>
                <a:cs typeface="Times New Roman" panose="02020603050405020304" pitchFamily="18" charset="0"/>
              </a:rPr>
              <a:t> hay </a:t>
            </a:r>
            <a:r>
              <a:rPr lang="en-US" sz="3200" dirty="0" err="1" smtClean="0">
                <a:solidFill>
                  <a:srgbClr val="000000"/>
                </a:solidFill>
                <a:latin typeface="Times New Roman" panose="02020603050405020304" pitchFamily="18" charset="0"/>
                <a:cs typeface="Times New Roman" panose="02020603050405020304" pitchFamily="18" charset="0"/>
              </a:rPr>
              <a:t>đánh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giá</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về</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trò</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chơi</a:t>
            </a:r>
            <a:r>
              <a:rPr lang="en-US" sz="3200" dirty="0" smtClean="0">
                <a:solidFill>
                  <a:srgbClr val="000000"/>
                </a:solidFill>
                <a:latin typeface="Times New Roman" panose="02020603050405020304" pitchFamily="18" charset="0"/>
                <a:cs typeface="Times New Roman" panose="02020603050405020304" pitchFamily="18" charset="0"/>
              </a:rPr>
              <a:t> hay </a:t>
            </a:r>
            <a:r>
              <a:rPr lang="en-US" sz="3200" dirty="0" err="1" smtClean="0">
                <a:solidFill>
                  <a:srgbClr val="000000"/>
                </a:solidFill>
                <a:latin typeface="Times New Roman" panose="02020603050405020304" pitchFamily="18" charset="0"/>
                <a:cs typeface="Times New Roman" panose="02020603050405020304" pitchFamily="18" charset="0"/>
              </a:rPr>
              <a:t>hoạt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ấy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một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thuận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lợi</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0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srcRect/>
          <a:stretch>
            <a:fillRect/>
          </a:stretch>
        </p:blipFill>
        <p:spPr>
          <a:xfrm>
            <a:off x="7645400" y="2522658"/>
            <a:ext cx="7522630" cy="4792542"/>
          </a:xfrm>
          <a:prstGeom prst="rect">
            <a:avLst/>
          </a:prstGeom>
        </p:spPr>
      </p:pic>
      <p:sp>
        <p:nvSpPr>
          <p:cNvPr id="7" name="TextBox 6"/>
          <p:cNvSpPr txBox="1"/>
          <p:nvPr/>
        </p:nvSpPr>
        <p:spPr>
          <a:xfrm>
            <a:off x="1168400" y="1828800"/>
            <a:ext cx="6400800" cy="1969770"/>
          </a:xfrm>
          <a:prstGeom prst="rect">
            <a:avLst/>
          </a:prstGeom>
        </p:spPr>
        <p:txBody>
          <a:bodyPr wrap="square" lIns="0" tIns="0" rIns="0" bIns="0" rtlCol="0" anchor="t">
            <a:spAutoFit/>
          </a:bodyPr>
          <a:lstStyle/>
          <a:p>
            <a:pPr lvl="0" algn="just"/>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Lựa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chọn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1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bản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em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học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phân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tích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triển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khai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tưởng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bản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đó</a:t>
            </a: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8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2036" t="20564" r="1997" b="24314"/>
          <a:stretch>
            <a:fillRect/>
          </a:stretch>
        </p:blipFill>
        <p:spPr>
          <a:xfrm>
            <a:off x="0" y="-1219200"/>
            <a:ext cx="13004800" cy="975360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89766">
            <a:off x="7413433" y="-2692723"/>
            <a:ext cx="6541183" cy="53875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69748" flipH="1">
            <a:off x="-2088847" y="4807699"/>
            <a:ext cx="6541183" cy="538755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88758" flipH="1">
            <a:off x="11468794" y="-148837"/>
            <a:ext cx="1260756" cy="14356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788797" flipH="1">
            <a:off x="1688818" y="5589070"/>
            <a:ext cx="1663796" cy="16244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71586">
            <a:off x="10853008" y="5589942"/>
            <a:ext cx="1548331" cy="1693007"/>
          </a:xfrm>
          <a:prstGeom prst="rect">
            <a:avLst/>
          </a:prstGeom>
        </p:spPr>
      </p:pic>
      <p:pic>
        <p:nvPicPr>
          <p:cNvPr id="15" name="9.1 Biến đổi khí hậu gây thiệt hại lớn cho toàn cầu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06400" y="228600"/>
            <a:ext cx="12192000" cy="6858000"/>
          </a:xfrm>
          <a:prstGeom prst="rect">
            <a:avLst/>
          </a:prstGeom>
        </p:spPr>
      </p:pic>
    </p:spTree>
    <p:extLst>
      <p:ext uri="{BB962C8B-B14F-4D97-AF65-F5344CB8AC3E}">
        <p14:creationId xmlns:p14="http://schemas.microsoft.com/office/powerpoint/2010/main" val="140028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1219200"/>
            <a:ext cx="13004800" cy="9753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4486">
            <a:off x="10045759" y="4711838"/>
            <a:ext cx="6612167" cy="5446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306295">
            <a:off x="-2078816" y="-4476173"/>
            <a:ext cx="6612167" cy="5446021"/>
          </a:xfrm>
          <a:prstGeom prst="rect">
            <a:avLst/>
          </a:prstGeom>
        </p:spPr>
      </p:pic>
      <p:grpSp>
        <p:nvGrpSpPr>
          <p:cNvPr id="5" name="Group 5"/>
          <p:cNvGrpSpPr/>
          <p:nvPr/>
        </p:nvGrpSpPr>
        <p:grpSpPr>
          <a:xfrm rot="5400000">
            <a:off x="3158880" y="-759039"/>
            <a:ext cx="6513993" cy="8999593"/>
            <a:chOff x="0" y="0"/>
            <a:chExt cx="5180262" cy="7156940"/>
          </a:xfrm>
        </p:grpSpPr>
        <p:sp>
          <p:nvSpPr>
            <p:cNvPr id="6" name="Freeform 6"/>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4C7A9"/>
            </a:solidFill>
          </p:spPr>
        </p:sp>
      </p:grpSp>
      <p:grpSp>
        <p:nvGrpSpPr>
          <p:cNvPr id="7" name="Group 7"/>
          <p:cNvGrpSpPr/>
          <p:nvPr/>
        </p:nvGrpSpPr>
        <p:grpSpPr>
          <a:xfrm rot="5400000">
            <a:off x="3299891" y="-517614"/>
            <a:ext cx="6231968" cy="8516743"/>
            <a:chOff x="0" y="0"/>
            <a:chExt cx="5097098" cy="6965804"/>
          </a:xfrm>
        </p:grpSpPr>
        <p:sp>
          <p:nvSpPr>
            <p:cNvPr id="8" name="Freeform 8"/>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7269">
            <a:off x="8996713" y="3749294"/>
            <a:ext cx="3369703" cy="3388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4039864">
            <a:off x="10920748" y="808381"/>
            <a:ext cx="729344" cy="70915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18555">
            <a:off x="1533888" y="4185884"/>
            <a:ext cx="1273072" cy="199484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94642">
            <a:off x="3115855" y="5791298"/>
            <a:ext cx="1164988" cy="359689"/>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44091">
            <a:off x="205956" y="111441"/>
            <a:ext cx="2553352" cy="21030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00383">
            <a:off x="3116075" y="1034703"/>
            <a:ext cx="376780" cy="473127"/>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46010" flipH="1">
            <a:off x="2878879" y="-127653"/>
            <a:ext cx="271181" cy="340524"/>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6630028">
            <a:off x="1044496" y="5286933"/>
            <a:ext cx="729344" cy="709153"/>
          </a:xfrm>
          <a:prstGeom prst="rect">
            <a:avLst/>
          </a:prstGeom>
        </p:spPr>
      </p:pic>
      <p:pic>
        <p:nvPicPr>
          <p:cNvPr id="15" name="Picture 14"/>
          <p:cNvPicPr>
            <a:picLocks noChangeAspect="1"/>
          </p:cNvPicPr>
          <p:nvPr/>
        </p:nvPicPr>
        <p:blipFill>
          <a:blip r:embed="rId21"/>
          <a:stretch>
            <a:fillRect/>
          </a:stretch>
        </p:blipFill>
        <p:spPr>
          <a:xfrm>
            <a:off x="2047938" y="886560"/>
            <a:ext cx="8711939" cy="4035902"/>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769922">
            <a:off x="1531973" y="-3370093"/>
            <a:ext cx="9179824" cy="756083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324566">
            <a:off x="-6038115" y="4395356"/>
            <a:ext cx="9179824" cy="756083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46752">
            <a:off x="12428804" y="4374088"/>
            <a:ext cx="9179824" cy="756083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37772"/>
          <a:stretch>
            <a:fillRect/>
          </a:stretch>
        </p:blipFill>
        <p:spPr>
          <a:xfrm>
            <a:off x="4808453" y="1763851"/>
            <a:ext cx="3160572" cy="3135374"/>
          </a:xfrm>
          <a:prstGeom prst="rect">
            <a:avLst/>
          </a:prstGeom>
        </p:spPr>
      </p:pic>
      <p:grpSp>
        <p:nvGrpSpPr>
          <p:cNvPr id="7" name="Group 7"/>
          <p:cNvGrpSpPr/>
          <p:nvPr/>
        </p:nvGrpSpPr>
        <p:grpSpPr>
          <a:xfrm rot="5400000">
            <a:off x="5185495" y="876206"/>
            <a:ext cx="2382579" cy="9375096"/>
            <a:chOff x="0" y="0"/>
            <a:chExt cx="1896688" cy="7463190"/>
          </a:xfrm>
        </p:grpSpPr>
        <p:sp>
          <p:nvSpPr>
            <p:cNvPr id="8" name="Freeform 8"/>
            <p:cNvSpPr/>
            <p:nvPr/>
          </p:nvSpPr>
          <p:spPr>
            <a:xfrm>
              <a:off x="-9098" y="-6509"/>
              <a:ext cx="1911019" cy="7495244"/>
            </a:xfrm>
            <a:custGeom>
              <a:avLst/>
              <a:gdLst/>
              <a:ahLst/>
              <a:cxnLst/>
              <a:rect l="l" t="t" r="r" b="b"/>
              <a:pathLst>
                <a:path w="1911019"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1017946" y="6965"/>
                  </a:cubicBezTo>
                  <a:lnTo>
                    <a:pt x="1017947" y="6965"/>
                  </a:lnTo>
                  <a:cubicBezTo>
                    <a:pt x="1234694" y="16819"/>
                    <a:pt x="1439009" y="36481"/>
                    <a:pt x="1573197" y="101690"/>
                  </a:cubicBezTo>
                  <a:cubicBezTo>
                    <a:pt x="1829243" y="226120"/>
                    <a:pt x="1911019" y="459160"/>
                    <a:pt x="1905531" y="704684"/>
                  </a:cubicBezTo>
                  <a:cubicBezTo>
                    <a:pt x="1905531" y="704684"/>
                    <a:pt x="1862243" y="1013073"/>
                    <a:pt x="1869676" y="1248607"/>
                  </a:cubicBezTo>
                  <a:cubicBezTo>
                    <a:pt x="1876800" y="6643491"/>
                    <a:pt x="1883956" y="6839094"/>
                    <a:pt x="1883956" y="6839094"/>
                  </a:cubicBezTo>
                  <a:cubicBezTo>
                    <a:pt x="1867275" y="7054827"/>
                    <a:pt x="1752631" y="7265439"/>
                    <a:pt x="1555761" y="7377063"/>
                  </a:cubicBezTo>
                  <a:cubicBezTo>
                    <a:pt x="1405410" y="7462311"/>
                    <a:pt x="1207379" y="7477410"/>
                    <a:pt x="949507" y="7466668"/>
                  </a:cubicBezTo>
                  <a:lnTo>
                    <a:pt x="949504" y="7466668"/>
                  </a:lnTo>
                  <a:cubicBezTo>
                    <a:pt x="645952" y="7461390"/>
                    <a:pt x="384604" y="7495244"/>
                    <a:pt x="254278" y="7386086"/>
                  </a:cubicBezTo>
                  <a:cubicBezTo>
                    <a:pt x="145767" y="7295201"/>
                    <a:pt x="81795" y="7101889"/>
                    <a:pt x="63030" y="6901690"/>
                  </a:cubicBezTo>
                  <a:close/>
                </a:path>
              </a:pathLst>
            </a:custGeom>
            <a:solidFill>
              <a:srgbClr val="EDD8C2"/>
            </a:solidFill>
          </p:spPr>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914919">
            <a:off x="423938" y="4414421"/>
            <a:ext cx="865421" cy="1100696"/>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760415">
            <a:off x="11865498" y="1212457"/>
            <a:ext cx="713821" cy="841027"/>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40987">
            <a:off x="11050994" y="273746"/>
            <a:ext cx="1553129" cy="667845"/>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00383">
            <a:off x="9847602" y="1779726"/>
            <a:ext cx="384937" cy="48336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46010" flipH="1">
            <a:off x="9432765" y="1268614"/>
            <a:ext cx="277052" cy="347897"/>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33272" t="32416"/>
          <a:stretch>
            <a:fillRect/>
          </a:stretch>
        </p:blipFill>
        <p:spPr>
          <a:xfrm rot="-1074668">
            <a:off x="10951771" y="5201961"/>
            <a:ext cx="745135" cy="724507"/>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33272" t="32416"/>
          <a:stretch>
            <a:fillRect/>
          </a:stretch>
        </p:blipFill>
        <p:spPr>
          <a:xfrm rot="-10800000">
            <a:off x="1352169" y="2855289"/>
            <a:ext cx="745135" cy="724507"/>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00383">
            <a:off x="3410392" y="6370992"/>
            <a:ext cx="384937" cy="483369"/>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46010" flipH="1">
            <a:off x="4076515" y="6886696"/>
            <a:ext cx="277052" cy="347897"/>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470598">
            <a:off x="6972888" y="7227425"/>
            <a:ext cx="1845801" cy="569891"/>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135814" flipH="1">
            <a:off x="11395858" y="1569147"/>
            <a:ext cx="2033556" cy="2315643"/>
          </a:xfrm>
          <a:prstGeom prst="rect">
            <a:avLst/>
          </a:prstGeom>
        </p:spPr>
      </p:pic>
      <p:pic>
        <p:nvPicPr>
          <p:cNvPr id="2" name="Picture 1"/>
          <p:cNvPicPr>
            <a:picLocks noChangeAspect="1"/>
          </p:cNvPicPr>
          <p:nvPr/>
        </p:nvPicPr>
        <p:blipFill>
          <a:blip r:embed="rId27"/>
          <a:stretch>
            <a:fillRect/>
          </a:stretch>
        </p:blipFill>
        <p:spPr>
          <a:xfrm>
            <a:off x="2139075" y="4392529"/>
            <a:ext cx="8714552" cy="25944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769922">
            <a:off x="-2800529" y="3323297"/>
            <a:ext cx="6201307" cy="5107622"/>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46752">
            <a:off x="11421545" y="-2372424"/>
            <a:ext cx="9179824" cy="7560837"/>
          </a:xfrm>
          <a:prstGeom prst="rect">
            <a:avLst/>
          </a:prstGeom>
        </p:spPr>
      </p:pic>
      <p:pic>
        <p:nvPicPr>
          <p:cNvPr id="9" name="Picture 2"/>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856985" y="381000"/>
            <a:ext cx="4443307" cy="1035290"/>
          </a:xfrm>
          <a:prstGeom prst="rect">
            <a:avLst/>
          </a:prstGeom>
        </p:spPr>
      </p:pic>
      <p:sp>
        <p:nvSpPr>
          <p:cNvPr id="10" name="TextBox 12"/>
          <p:cNvSpPr txBox="1"/>
          <p:nvPr/>
        </p:nvSpPr>
        <p:spPr>
          <a:xfrm>
            <a:off x="4669785" y="724733"/>
            <a:ext cx="4768427" cy="525785"/>
          </a:xfrm>
          <a:prstGeom prst="rect">
            <a:avLst/>
          </a:prstGeom>
        </p:spPr>
        <p:txBody>
          <a:bodyPr wrap="square" lIns="0" tIns="0" rIns="0" bIns="0" rtlCol="0" anchor="t">
            <a:spAutoFit/>
          </a:bodyPr>
          <a:lstStyle/>
          <a:p>
            <a:pPr algn="just">
              <a:lnSpc>
                <a:spcPts val="3981"/>
              </a:lnSpc>
            </a:pPr>
            <a:r>
              <a:rPr lang="vi-VN" sz="4693" b="1" dirty="0">
                <a:latin typeface="Times New Roman" panose="02020603050405020304" pitchFamily="18" charset="0"/>
                <a:cs typeface="Times New Roman" panose="02020603050405020304" pitchFamily="18" charset="0"/>
              </a:rPr>
              <a:t>1. Chủ đề</a:t>
            </a:r>
          </a:p>
        </p:txBody>
      </p:sp>
      <p:pic>
        <p:nvPicPr>
          <p:cNvPr id="2" name="Picture 1"/>
          <p:cNvPicPr>
            <a:picLocks noChangeAspect="1"/>
          </p:cNvPicPr>
          <p:nvPr/>
        </p:nvPicPr>
        <p:blipFill>
          <a:blip r:embed="rId11"/>
          <a:stretch>
            <a:fillRect/>
          </a:stretch>
        </p:blipFill>
        <p:spPr>
          <a:xfrm>
            <a:off x="1397000" y="1862672"/>
            <a:ext cx="9687384" cy="2347163"/>
          </a:xfrm>
          <a:prstGeom prst="rect">
            <a:avLst/>
          </a:prstGeom>
        </p:spPr>
      </p:pic>
      <p:sp>
        <p:nvSpPr>
          <p:cNvPr id="17" name="Rectangle 16"/>
          <p:cNvSpPr/>
          <p:nvPr/>
        </p:nvSpPr>
        <p:spPr>
          <a:xfrm>
            <a:off x="2817707" y="3603414"/>
            <a:ext cx="9630007" cy="2193164"/>
          </a:xfrm>
          <a:prstGeom prst="rect">
            <a:avLst/>
          </a:prstGeom>
        </p:spPr>
        <p:txBody>
          <a:bodyPr wrap="square">
            <a:spAutoFit/>
          </a:bodyPr>
          <a:lstStyle/>
          <a:p>
            <a:pPr algn="just">
              <a:buClr>
                <a:srgbClr val="000000"/>
              </a:buClr>
              <a:buSzPts val="1800"/>
            </a:pPr>
            <a:r>
              <a:rPr lang="vi-VN" sz="3413"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i="1" dirty="0" err="1" smtClean="0">
                <a:solidFill>
                  <a:srgbClr val="000000"/>
                </a:solidFill>
                <a:latin typeface="Times New Roman" panose="02020603050405020304" pitchFamily="18" charset="0"/>
                <a:ea typeface="Cambria"/>
                <a:cs typeface="Cambria"/>
                <a:sym typeface="Cambria"/>
              </a:rPr>
              <a:t>Hiểu</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biết</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về</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tự</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nhiên</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biết</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sống</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hài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hòa</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với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tự</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nhiên</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nhận</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ra</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những</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điều</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sai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lầm</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trong</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cách</a:t>
            </a:r>
            <a:r>
              <a:rPr lang="en-US" sz="3413" i="1" dirty="0" smtClean="0">
                <a:solidFill>
                  <a:srgbClr val="000000"/>
                </a:solidFill>
                <a:latin typeface="Times New Roman" panose="02020603050405020304" pitchFamily="18" charset="0"/>
                <a:ea typeface="Cambria"/>
                <a:cs typeface="Cambria"/>
                <a:sym typeface="Cambria"/>
              </a:rPr>
              <a:t> con </a:t>
            </a:r>
            <a:r>
              <a:rPr lang="en-US" sz="3413" i="1" dirty="0" err="1" smtClean="0">
                <a:solidFill>
                  <a:srgbClr val="000000"/>
                </a:solidFill>
                <a:latin typeface="Times New Roman" panose="02020603050405020304" pitchFamily="18" charset="0"/>
                <a:ea typeface="Cambria"/>
                <a:cs typeface="Cambria"/>
                <a:sym typeface="Cambria"/>
              </a:rPr>
              <a:t>người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đối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xử</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với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thiên</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nhiên</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để</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có</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những</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thay</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đổi</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phù</a:t>
            </a:r>
            <a:r>
              <a:rPr lang="en-US" sz="3413" i="1" dirty="0" smtClean="0">
                <a:solidFill>
                  <a:srgbClr val="000000"/>
                </a:solidFill>
                <a:latin typeface="Times New Roman" panose="02020603050405020304" pitchFamily="18" charset="0"/>
                <a:ea typeface="Cambria"/>
                <a:cs typeface="Cambria"/>
                <a:sym typeface="Cambria"/>
              </a:rPr>
              <a:t> </a:t>
            </a:r>
            <a:r>
              <a:rPr lang="en-US" sz="3413" i="1" dirty="0" err="1" smtClean="0">
                <a:solidFill>
                  <a:srgbClr val="000000"/>
                </a:solidFill>
                <a:latin typeface="Times New Roman" panose="02020603050405020304" pitchFamily="18" charset="0"/>
                <a:ea typeface="Cambria"/>
                <a:cs typeface="Cambria"/>
                <a:sym typeface="Cambria"/>
              </a:rPr>
              <a:t>hợp</a:t>
            </a:r>
            <a:r>
              <a:rPr lang="en-US" sz="3413" i="1" dirty="0" smtClean="0">
                <a:solidFill>
                  <a:srgbClr val="000000"/>
                </a:solidFill>
                <a:latin typeface="Times New Roman" panose="02020603050405020304" pitchFamily="18" charset="0"/>
                <a:ea typeface="Cambria"/>
                <a:cs typeface="Cambria"/>
                <a:sym typeface="Cambria"/>
              </a:rPr>
              <a:t>”</a:t>
            </a:r>
            <a:endParaRPr lang="vi-VN" sz="3413" dirty="0">
              <a:solidFill>
                <a:prstClr val="black"/>
              </a:solidFill>
              <a:latin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04046">
            <a:off x="-204570" y="4018261"/>
            <a:ext cx="2602166" cy="3051580"/>
          </a:xfrm>
          <a:prstGeom prst="rect">
            <a:avLst/>
          </a:prstGeom>
        </p:spPr>
      </p:pic>
    </p:spTree>
    <p:extLst>
      <p:ext uri="{BB962C8B-B14F-4D97-AF65-F5344CB8AC3E}">
        <p14:creationId xmlns:p14="http://schemas.microsoft.com/office/powerpoint/2010/main" val="31667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769922">
            <a:off x="3967741" y="-122819"/>
            <a:ext cx="9179824" cy="7560837"/>
          </a:xfrm>
          <a:prstGeom prst="rect">
            <a:avLst/>
          </a:prstGeom>
        </p:spPr>
      </p:pic>
      <p:grpSp>
        <p:nvGrpSpPr>
          <p:cNvPr id="3" name="Group 6"/>
          <p:cNvGrpSpPr/>
          <p:nvPr/>
        </p:nvGrpSpPr>
        <p:grpSpPr>
          <a:xfrm rot="5400000">
            <a:off x="1854200" y="-1066799"/>
            <a:ext cx="1219199" cy="3810000"/>
            <a:chOff x="0" y="0"/>
            <a:chExt cx="2251015" cy="6078405"/>
          </a:xfrm>
          <a:solidFill>
            <a:schemeClr val="bg1"/>
          </a:solidFill>
        </p:grpSpPr>
        <p:sp>
          <p:nvSpPr>
            <p:cNvPr id="4" name="Freeform 7"/>
            <p:cNvSpPr/>
            <p:nvPr/>
          </p:nvSpPr>
          <p:spPr>
            <a:xfrm>
              <a:off x="-9098" y="-6509"/>
              <a:ext cx="2265345" cy="6110459"/>
            </a:xfrm>
            <a:custGeom>
              <a:avLst/>
              <a:gdLst/>
              <a:ahLst/>
              <a:cxnLst/>
              <a:rect l="l" t="t" r="r" b="b"/>
              <a:pathLst>
                <a:path w="2265345" h="6110459">
                  <a:moveTo>
                    <a:pt x="63030" y="5516905"/>
                  </a:moveTo>
                  <a:cubicBezTo>
                    <a:pt x="63030" y="5516905"/>
                    <a:pt x="0" y="5270341"/>
                    <a:pt x="10218" y="1214762"/>
                  </a:cubicBezTo>
                  <a:cubicBezTo>
                    <a:pt x="18651" y="990971"/>
                    <a:pt x="65033" y="645332"/>
                    <a:pt x="65033" y="645332"/>
                  </a:cubicBezTo>
                  <a:cubicBezTo>
                    <a:pt x="82233" y="502466"/>
                    <a:pt x="56685" y="337866"/>
                    <a:pt x="181385" y="223925"/>
                  </a:cubicBezTo>
                  <a:cubicBezTo>
                    <a:pt x="346794" y="72788"/>
                    <a:pt x="621643" y="0"/>
                    <a:pt x="1372272" y="6965"/>
                  </a:cubicBezTo>
                  <a:lnTo>
                    <a:pt x="1372274" y="6965"/>
                  </a:lnTo>
                  <a:cubicBezTo>
                    <a:pt x="1589021" y="16819"/>
                    <a:pt x="1793336" y="36481"/>
                    <a:pt x="1927524" y="101690"/>
                  </a:cubicBezTo>
                  <a:cubicBezTo>
                    <a:pt x="2183570" y="226120"/>
                    <a:pt x="2265345" y="459160"/>
                    <a:pt x="2259857" y="704684"/>
                  </a:cubicBezTo>
                  <a:cubicBezTo>
                    <a:pt x="2259857" y="704684"/>
                    <a:pt x="2216569" y="1013073"/>
                    <a:pt x="2224003" y="1248607"/>
                  </a:cubicBezTo>
                  <a:cubicBezTo>
                    <a:pt x="2231126" y="5258707"/>
                    <a:pt x="2238283" y="5454309"/>
                    <a:pt x="2238283" y="5454309"/>
                  </a:cubicBezTo>
                  <a:cubicBezTo>
                    <a:pt x="2221601" y="5670042"/>
                    <a:pt x="2106957" y="5880654"/>
                    <a:pt x="1910088" y="5992278"/>
                  </a:cubicBezTo>
                  <a:cubicBezTo>
                    <a:pt x="1759736" y="6077526"/>
                    <a:pt x="1561705" y="6092624"/>
                    <a:pt x="1231692" y="6081882"/>
                  </a:cubicBezTo>
                  <a:lnTo>
                    <a:pt x="1231685" y="6081882"/>
                  </a:lnTo>
                  <a:cubicBezTo>
                    <a:pt x="645952" y="6076606"/>
                    <a:pt x="384604" y="6110459"/>
                    <a:pt x="254278" y="6001301"/>
                  </a:cubicBezTo>
                  <a:cubicBezTo>
                    <a:pt x="145767" y="5910416"/>
                    <a:pt x="81795" y="5717104"/>
                    <a:pt x="63030" y="5516905"/>
                  </a:cubicBezTo>
                  <a:close/>
                </a:path>
              </a:pathLst>
            </a:custGeom>
            <a:grpFill/>
          </p:spPr>
        </p:sp>
      </p:grpSp>
      <p:sp>
        <p:nvSpPr>
          <p:cNvPr id="5" name="TextBox 7"/>
          <p:cNvSpPr txBox="1"/>
          <p:nvPr/>
        </p:nvSpPr>
        <p:spPr>
          <a:xfrm>
            <a:off x="1016000" y="609600"/>
            <a:ext cx="7315200" cy="602729"/>
          </a:xfrm>
          <a:prstGeom prst="rect">
            <a:avLst/>
          </a:prstGeom>
        </p:spPr>
        <p:txBody>
          <a:bodyPr wrap="square" lIns="0" tIns="0" rIns="0" bIns="0" rtlCol="0" anchor="t">
            <a:spAutoFit/>
          </a:bodyPr>
          <a:lstStyle/>
          <a:p>
            <a:pPr algn="just">
              <a:lnSpc>
                <a:spcPts val="4700"/>
              </a:lnSpc>
            </a:pPr>
            <a:r>
              <a:rPr lang="en-US" sz="4400" b="1" dirty="0" smtClean="0">
                <a:solidFill>
                  <a:srgbClr val="FF0000"/>
                </a:solidFill>
                <a:latin typeface="Times New Roman" panose="02020603050405020304" pitchFamily="18" charset="0"/>
                <a:cs typeface="Times New Roman" panose="02020603050405020304" pitchFamily="18" charset="0"/>
              </a:rPr>
              <a:t>2. </a:t>
            </a:r>
            <a:r>
              <a:rPr lang="en-US" sz="4400" b="1" dirty="0" err="1" smtClean="0">
                <a:solidFill>
                  <a:srgbClr val="FF0000"/>
                </a:solidFill>
                <a:latin typeface="Times New Roman" panose="02020603050405020304" pitchFamily="18" charset="0"/>
                <a:cs typeface="Times New Roman" panose="02020603050405020304" pitchFamily="18" charset="0"/>
              </a:rPr>
              <a:t>Thể</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loại</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0"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797213" y="2655119"/>
            <a:ext cx="4094049" cy="4280851"/>
          </a:xfrm>
          <a:prstGeom prst="rect">
            <a:avLst/>
          </a:prstGeom>
        </p:spPr>
      </p:pic>
      <p:sp>
        <p:nvSpPr>
          <p:cNvPr id="12" name="Rectangle 11"/>
          <p:cNvSpPr/>
          <p:nvPr/>
        </p:nvSpPr>
        <p:spPr>
          <a:xfrm>
            <a:off x="1279035" y="2126718"/>
            <a:ext cx="5858999" cy="1667957"/>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smtClean="0">
                <a:solidFill>
                  <a:srgbClr val="000000"/>
                </a:solidFill>
                <a:latin typeface="Times New Roman" panose="02020603050405020304" pitchFamily="18" charset="0"/>
                <a:ea typeface="Cambria"/>
                <a:cs typeface="Cambria"/>
                <a:sym typeface="Wingdings" panose="05000000000000000000" pitchFamily="2" charset="2"/>
              </a:rPr>
              <a:t>Văn</a:t>
            </a:r>
            <a:r>
              <a:rPr lang="en-US" sz="3413" b="1" i="1" dirty="0" smtClean="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smtClean="0">
                <a:solidFill>
                  <a:srgbClr val="000000"/>
                </a:solidFill>
                <a:latin typeface="Times New Roman" panose="02020603050405020304" pitchFamily="18" charset="0"/>
                <a:ea typeface="Cambria"/>
                <a:cs typeface="Cambria"/>
                <a:sym typeface="Wingdings" panose="05000000000000000000" pitchFamily="2" charset="2"/>
              </a:rPr>
              <a:t>bản</a:t>
            </a:r>
            <a:r>
              <a:rPr lang="en-US" sz="3413" b="1" i="1" dirty="0" smtClean="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smtClean="0">
                <a:solidFill>
                  <a:srgbClr val="000000"/>
                </a:solidFill>
                <a:latin typeface="Times New Roman" panose="02020603050405020304" pitchFamily="18" charset="0"/>
                <a:ea typeface="Cambria"/>
                <a:cs typeface="Cambria"/>
                <a:sym typeface="Wingdings" panose="05000000000000000000" pitchFamily="2" charset="2"/>
              </a:rPr>
              <a:t>thông</a:t>
            </a:r>
            <a:r>
              <a:rPr lang="en-US" sz="3413" b="1" i="1" dirty="0" smtClean="0">
                <a:solidFill>
                  <a:srgbClr val="000000"/>
                </a:solidFill>
                <a:latin typeface="Times New Roman" panose="02020603050405020304" pitchFamily="18" charset="0"/>
                <a:ea typeface="Cambria"/>
                <a:cs typeface="Cambria"/>
                <a:sym typeface="Wingdings" panose="05000000000000000000" pitchFamily="2" charset="2"/>
              </a:rPr>
              <a:t> tin</a:t>
            </a:r>
            <a:endParaRPr lang="vi-VN" sz="3413" b="1" i="1" dirty="0">
              <a:solidFill>
                <a:srgbClr val="000000"/>
              </a:solidFill>
              <a:latin typeface="Times New Roman" panose="02020603050405020304" pitchFamily="18" charset="0"/>
              <a:ea typeface="Cambria"/>
              <a:cs typeface="Cambria"/>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Thủy</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Tiên</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tháng</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Một</a:t>
            </a:r>
            <a:endParaRPr lang="vi-VN" sz="3413"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Lễ</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rửa</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làng</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của</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người</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Lô</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Lô</a:t>
            </a:r>
            <a:endParaRPr lang="vi-VN" sz="3413" i="1" dirty="0">
              <a:solidFill>
                <a:srgbClr val="000000"/>
              </a:solidFill>
              <a:latin typeface="Times New Roman" panose="02020603050405020304" pitchFamily="18" charset="0"/>
              <a:sym typeface="Wingdings" panose="05000000000000000000" pitchFamily="2" charset="2"/>
            </a:endParaRPr>
          </a:p>
        </p:txBody>
      </p:sp>
      <p:sp>
        <p:nvSpPr>
          <p:cNvPr id="14" name="Rectangle 13"/>
          <p:cNvSpPr/>
          <p:nvPr/>
        </p:nvSpPr>
        <p:spPr>
          <a:xfrm>
            <a:off x="1279035" y="4795544"/>
            <a:ext cx="4815004" cy="1142749"/>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sym typeface="Wingdings" panose="05000000000000000000" pitchFamily="2" charset="2"/>
              </a:rPr>
              <a:t>- </a:t>
            </a:r>
            <a:r>
              <a:rPr lang="en-US" sz="3413" b="1" i="1" dirty="0" err="1" smtClean="0">
                <a:solidFill>
                  <a:srgbClr val="000000"/>
                </a:solidFill>
                <a:latin typeface="Times New Roman" panose="02020603050405020304" pitchFamily="18" charset="0"/>
                <a:sym typeface="Wingdings" panose="05000000000000000000" pitchFamily="2" charset="2"/>
              </a:rPr>
              <a:t>Tản</a:t>
            </a:r>
            <a:r>
              <a:rPr lang="en-US" sz="3413" b="1" i="1" dirty="0" smtClean="0">
                <a:solidFill>
                  <a:srgbClr val="000000"/>
                </a:solidFill>
                <a:latin typeface="Times New Roman" panose="02020603050405020304" pitchFamily="18" charset="0"/>
                <a:sym typeface="Wingdings" panose="05000000000000000000" pitchFamily="2" charset="2"/>
              </a:rPr>
              <a:t> </a:t>
            </a:r>
            <a:r>
              <a:rPr lang="en-US" sz="3413" b="1" i="1" dirty="0" err="1" smtClean="0">
                <a:solidFill>
                  <a:srgbClr val="000000"/>
                </a:solidFill>
                <a:latin typeface="Times New Roman" panose="02020603050405020304" pitchFamily="18" charset="0"/>
                <a:sym typeface="Wingdings" panose="05000000000000000000" pitchFamily="2" charset="2"/>
              </a:rPr>
              <a:t>văn</a:t>
            </a:r>
            <a:endParaRPr lang="vi-VN" sz="3413" b="1"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Bản</a:t>
            </a:r>
            <a:r>
              <a:rPr lang="en-US" sz="3413" i="1" dirty="0" smtClean="0">
                <a:solidFill>
                  <a:srgbClr val="000000"/>
                </a:solidFill>
                <a:latin typeface="Times New Roman" panose="02020603050405020304" pitchFamily="18" charset="0"/>
                <a:sym typeface="Wingdings" panose="05000000000000000000" pitchFamily="2" charset="2"/>
              </a:rPr>
              <a:t> tin </a:t>
            </a:r>
            <a:r>
              <a:rPr lang="en-US" sz="3413" i="1" dirty="0" err="1" smtClean="0">
                <a:solidFill>
                  <a:srgbClr val="000000"/>
                </a:solidFill>
                <a:latin typeface="Times New Roman" panose="02020603050405020304" pitchFamily="18" charset="0"/>
                <a:sym typeface="Wingdings" panose="05000000000000000000" pitchFamily="2" charset="2"/>
              </a:rPr>
              <a:t>về</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hoa</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anh</a:t>
            </a:r>
            <a:r>
              <a:rPr lang="en-US" sz="3413" i="1" dirty="0" smtClean="0">
                <a:solidFill>
                  <a:srgbClr val="000000"/>
                </a:solidFill>
                <a:latin typeface="Times New Roman" panose="02020603050405020304" pitchFamily="18" charset="0"/>
                <a:sym typeface="Wingdings" panose="05000000000000000000" pitchFamily="2" charset="2"/>
              </a:rPr>
              <a:t> </a:t>
            </a:r>
            <a:r>
              <a:rPr lang="en-US" sz="3413" i="1" dirty="0" err="1" smtClean="0">
                <a:solidFill>
                  <a:srgbClr val="000000"/>
                </a:solidFill>
                <a:latin typeface="Times New Roman" panose="02020603050405020304" pitchFamily="18" charset="0"/>
                <a:sym typeface="Wingdings" panose="05000000000000000000" pitchFamily="2" charset="2"/>
              </a:rPr>
              <a:t>đào</a:t>
            </a:r>
            <a:endParaRPr lang="vi-VN" sz="3413"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898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07561">
            <a:off x="5112796" y="-4797603"/>
            <a:ext cx="9874033" cy="813261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844431" flipH="1">
            <a:off x="-2555733" y="3181007"/>
            <a:ext cx="9502688" cy="782676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23860">
            <a:off x="9590922" y="340258"/>
            <a:ext cx="641581" cy="755913"/>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272" t="32416"/>
          <a:stretch>
            <a:fillRect/>
          </a:stretch>
        </p:blipFill>
        <p:spPr>
          <a:xfrm rot="10721006">
            <a:off x="1836617" y="11947"/>
            <a:ext cx="717988" cy="698112"/>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00383">
            <a:off x="1963932" y="2476695"/>
            <a:ext cx="279435" cy="35088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6010" flipH="1">
            <a:off x="1483172" y="3149862"/>
            <a:ext cx="432657" cy="543292"/>
          </a:xfrm>
          <a:prstGeom prst="rect">
            <a:avLst/>
          </a:prstGeom>
        </p:spPr>
      </p:pic>
      <p:grpSp>
        <p:nvGrpSpPr>
          <p:cNvPr id="9" name="Group 9"/>
          <p:cNvGrpSpPr/>
          <p:nvPr/>
        </p:nvGrpSpPr>
        <p:grpSpPr>
          <a:xfrm rot="5400000">
            <a:off x="3353009" y="-206479"/>
            <a:ext cx="5115992" cy="7068144"/>
            <a:chOff x="0" y="0"/>
            <a:chExt cx="5180262" cy="7156940"/>
          </a:xfrm>
        </p:grpSpPr>
        <p:sp>
          <p:nvSpPr>
            <p:cNvPr id="10" name="Freeform 10"/>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11" name="Group 11"/>
          <p:cNvGrpSpPr/>
          <p:nvPr/>
        </p:nvGrpSpPr>
        <p:grpSpPr>
          <a:xfrm rot="5400000">
            <a:off x="3531434" y="75621"/>
            <a:ext cx="4759143" cy="6503948"/>
            <a:chOff x="0" y="0"/>
            <a:chExt cx="5097098" cy="6965804"/>
          </a:xfrm>
        </p:grpSpPr>
        <p:sp>
          <p:nvSpPr>
            <p:cNvPr id="12" name="Freeform 12"/>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04422">
            <a:off x="8596863" y="2653005"/>
            <a:ext cx="3371759" cy="4415399"/>
          </a:xfrm>
          <a:prstGeom prst="rect">
            <a:avLst/>
          </a:prstGeom>
        </p:spPr>
      </p:pic>
      <p:pic>
        <p:nvPicPr>
          <p:cNvPr id="2" name="Picture 1"/>
          <p:cNvPicPr>
            <a:picLocks noChangeAspect="1"/>
          </p:cNvPicPr>
          <p:nvPr/>
        </p:nvPicPr>
        <p:blipFill>
          <a:blip r:embed="rId16"/>
          <a:stretch>
            <a:fillRect/>
          </a:stretch>
        </p:blipFill>
        <p:spPr>
          <a:xfrm>
            <a:off x="2484701" y="1793005"/>
            <a:ext cx="7395089" cy="2139881"/>
          </a:xfrm>
          <a:prstGeom prst="rect">
            <a:avLst/>
          </a:prstGeom>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00000">
            <a:off x="-3587379" y="-2237745"/>
            <a:ext cx="9785096" cy="8059361"/>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0717" flipH="1">
            <a:off x="122066" y="5872996"/>
            <a:ext cx="1932476" cy="211304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03411" y="1447800"/>
            <a:ext cx="4120927" cy="5257962"/>
          </a:xfrm>
          <a:prstGeom prst="rect">
            <a:avLst/>
          </a:prstGeom>
        </p:spPr>
      </p:pic>
      <p:pic>
        <p:nvPicPr>
          <p:cNvPr id="2" name="Picture 1"/>
          <p:cNvPicPr>
            <a:picLocks noChangeAspect="1"/>
          </p:cNvPicPr>
          <p:nvPr/>
        </p:nvPicPr>
        <p:blipFill>
          <a:blip r:embed="rId9"/>
          <a:stretch>
            <a:fillRect/>
          </a:stretch>
        </p:blipFill>
        <p:spPr>
          <a:xfrm>
            <a:off x="1968753" y="615305"/>
            <a:ext cx="5645385" cy="1176630"/>
          </a:xfrm>
          <a:prstGeom prst="rect">
            <a:avLst/>
          </a:prstGeom>
        </p:spPr>
      </p:pic>
      <p:sp>
        <p:nvSpPr>
          <p:cNvPr id="8" name="TextBox 7"/>
          <p:cNvSpPr txBox="1"/>
          <p:nvPr/>
        </p:nvSpPr>
        <p:spPr>
          <a:xfrm>
            <a:off x="981445" y="1860789"/>
            <a:ext cx="7620000" cy="4431983"/>
          </a:xfrm>
          <a:prstGeom prst="rect">
            <a:avLst/>
          </a:prstGeom>
        </p:spPr>
        <p:txBody>
          <a:bodyPr wrap="square" lIns="0" tIns="0" rIns="0" bIns="0" rtlCol="0" anchor="t">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 Chia </a:t>
            </a:r>
            <a:r>
              <a:rPr lang="en-US" sz="3200" dirty="0" err="1" smtClean="0">
                <a:solidFill>
                  <a:srgbClr val="000000"/>
                </a:solidFill>
                <a:latin typeface="Times New Roman" panose="02020603050405020304" pitchFamily="18" charset="0"/>
                <a:cs typeface="Times New Roman" panose="02020603050405020304" pitchFamily="18" charset="0"/>
              </a:rPr>
              <a:t>lớp</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thành</a:t>
            </a:r>
            <a:r>
              <a:rPr lang="en-US" sz="3200" dirty="0" smtClean="0">
                <a:solidFill>
                  <a:srgbClr val="000000"/>
                </a:solidFill>
                <a:latin typeface="Times New Roman" panose="02020603050405020304" pitchFamily="18" charset="0"/>
                <a:cs typeface="Times New Roman" panose="02020603050405020304" pitchFamily="18" charset="0"/>
              </a:rPr>
              <a:t> 4 </a:t>
            </a:r>
            <a:r>
              <a:rPr lang="en-US" sz="3200" dirty="0" err="1" smtClean="0">
                <a:solidFill>
                  <a:srgbClr val="000000"/>
                </a:solidFill>
                <a:latin typeface="Times New Roman" panose="02020603050405020304" pitchFamily="18" charset="0"/>
                <a:cs typeface="Times New Roman" panose="02020603050405020304" pitchFamily="18" charset="0"/>
              </a:rPr>
              <a:t>nhóm</a:t>
            </a:r>
            <a:endParaRPr lang="en-US" sz="3200" dirty="0" smtClean="0">
              <a:solidFill>
                <a:srgbClr val="000000"/>
              </a:solidFill>
              <a:latin typeface="Times New Roman" panose="02020603050405020304" pitchFamily="18" charset="0"/>
              <a:cs typeface="Times New Roman" panose="02020603050405020304" pitchFamily="18" charset="0"/>
            </a:endParaRPr>
          </a:p>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gian</a:t>
            </a:r>
            <a:r>
              <a:rPr lang="en-US" sz="3200" dirty="0" smtClean="0">
                <a:solidFill>
                  <a:srgbClr val="000000"/>
                </a:solidFill>
                <a:latin typeface="Times New Roman" panose="02020603050405020304" pitchFamily="18" charset="0"/>
                <a:cs typeface="Times New Roman" panose="02020603050405020304" pitchFamily="18" charset="0"/>
              </a:rPr>
              <a:t>: 5 </a:t>
            </a:r>
            <a:r>
              <a:rPr lang="en-US" sz="3200" dirty="0" err="1" smtClean="0">
                <a:solidFill>
                  <a:srgbClr val="000000"/>
                </a:solidFill>
                <a:latin typeface="Times New Roman" panose="02020603050405020304" pitchFamily="18" charset="0"/>
                <a:cs typeface="Times New Roman" panose="02020603050405020304" pitchFamily="18" charset="0"/>
              </a:rPr>
              <a:t>phút</a:t>
            </a:r>
            <a:endParaRPr lang="en-US" sz="3200" dirty="0" smtClean="0">
              <a:solidFill>
                <a:srgbClr val="000000"/>
              </a:solidFill>
              <a:latin typeface="Times New Roman" panose="02020603050405020304" pitchFamily="18" charset="0"/>
              <a:cs typeface="Times New Roman" panose="02020603050405020304" pitchFamily="18" charset="0"/>
            </a:endParaRPr>
          </a:p>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Yêu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cầu</a:t>
            </a:r>
            <a:r>
              <a:rPr lang="en-US" sz="3200" dirty="0" smtClean="0">
                <a:solidFill>
                  <a:srgbClr val="000000"/>
                </a:solidFill>
                <a:latin typeface="Times New Roman" panose="02020603050405020304" pitchFamily="18" charset="0"/>
                <a:cs typeface="Times New Roman" panose="02020603050405020304" pitchFamily="18" charset="0"/>
              </a:rPr>
              <a:t>:</a:t>
            </a:r>
          </a:p>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Nhóm</a:t>
            </a:r>
            <a:r>
              <a:rPr lang="en-US" sz="3200" b="1" dirty="0" smtClean="0">
                <a:solidFill>
                  <a:srgbClr val="000000"/>
                </a:solidFill>
                <a:latin typeface="Times New Roman" panose="02020603050405020304" pitchFamily="18" charset="0"/>
                <a:cs typeface="Times New Roman" panose="02020603050405020304" pitchFamily="18" charset="0"/>
              </a:rPr>
              <a:t> 1,2</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Tìm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hiểu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nội</a:t>
            </a:r>
            <a:r>
              <a:rPr lang="en-US" sz="3200" dirty="0" smtClean="0">
                <a:solidFill>
                  <a:srgbClr val="000000"/>
                </a:solidFill>
                <a:latin typeface="Times New Roman" panose="02020603050405020304" pitchFamily="18" charset="0"/>
                <a:cs typeface="Times New Roman" panose="02020603050405020304" pitchFamily="18" charset="0"/>
              </a:rPr>
              <a:t> dung </a:t>
            </a:r>
            <a:r>
              <a:rPr lang="en-US" sz="3200" dirty="0" err="1" smtClean="0">
                <a:solidFill>
                  <a:srgbClr val="000000"/>
                </a:solidFill>
                <a:latin typeface="Times New Roman" panose="02020603050405020304" pitchFamily="18" charset="0"/>
                <a:cs typeface="Times New Roman" panose="02020603050405020304" pitchFamily="18" charset="0"/>
              </a:rPr>
              <a:t>cách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triển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khai</a:t>
            </a:r>
            <a:r>
              <a:rPr lang="en-US" sz="3200" dirty="0" smtClean="0">
                <a:solidFill>
                  <a:srgbClr val="000000"/>
                </a:solidFill>
                <a:latin typeface="Times New Roman" panose="02020603050405020304" pitchFamily="18" charset="0"/>
                <a:cs typeface="Times New Roman" panose="02020603050405020304" pitchFamily="18" charset="0"/>
              </a:rPr>
              <a:t> ý </a:t>
            </a:r>
            <a:r>
              <a:rPr lang="en-US" sz="3200" dirty="0" err="1" smtClean="0">
                <a:solidFill>
                  <a:srgbClr val="000000"/>
                </a:solidFill>
                <a:latin typeface="Times New Roman" panose="02020603050405020304" pitchFamily="18" charset="0"/>
                <a:cs typeface="Times New Roman" panose="02020603050405020304" pitchFamily="18" charset="0"/>
              </a:rPr>
              <a:t>tưởng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và</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thông</a:t>
            </a:r>
            <a:r>
              <a:rPr lang="en-US" sz="3200" dirty="0" smtClean="0">
                <a:solidFill>
                  <a:srgbClr val="000000"/>
                </a:solidFill>
                <a:latin typeface="Times New Roman" panose="02020603050405020304" pitchFamily="18" charset="0"/>
                <a:cs typeface="Times New Roman" panose="02020603050405020304" pitchFamily="18" charset="0"/>
              </a:rPr>
              <a:t> tin </a:t>
            </a:r>
            <a:r>
              <a:rPr lang="en-US" sz="3200" dirty="0" err="1" smtClean="0">
                <a:solidFill>
                  <a:srgbClr val="000000"/>
                </a:solidFill>
                <a:latin typeface="Times New Roman" panose="02020603050405020304" pitchFamily="18" charset="0"/>
                <a:cs typeface="Times New Roman" panose="02020603050405020304" pitchFamily="18" charset="0"/>
              </a:rPr>
              <a:t>trong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bản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thông</a:t>
            </a:r>
            <a:r>
              <a:rPr lang="en-US" sz="3200" dirty="0" smtClean="0">
                <a:solidFill>
                  <a:srgbClr val="000000"/>
                </a:solidFill>
                <a:latin typeface="Times New Roman" panose="02020603050405020304" pitchFamily="18" charset="0"/>
                <a:cs typeface="Times New Roman" panose="02020603050405020304" pitchFamily="18" charset="0"/>
              </a:rPr>
              <a:t> tin.</a:t>
            </a:r>
          </a:p>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Nhóm</a:t>
            </a:r>
            <a:r>
              <a:rPr lang="en-US" sz="3200" b="1" dirty="0" smtClean="0">
                <a:solidFill>
                  <a:srgbClr val="000000"/>
                </a:solidFill>
                <a:latin typeface="Times New Roman" panose="02020603050405020304" pitchFamily="18" charset="0"/>
                <a:cs typeface="Times New Roman" panose="02020603050405020304" pitchFamily="18" charset="0"/>
              </a:rPr>
              <a:t> 3,4</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Tìm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hiểu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nội</a:t>
            </a:r>
            <a:r>
              <a:rPr lang="en-US" sz="3200" dirty="0" smtClean="0">
                <a:solidFill>
                  <a:srgbClr val="000000"/>
                </a:solidFill>
                <a:latin typeface="Times New Roman" panose="02020603050405020304" pitchFamily="18" charset="0"/>
                <a:cs typeface="Times New Roman" panose="02020603050405020304" pitchFamily="18" charset="0"/>
              </a:rPr>
              <a:t> dung </a:t>
            </a:r>
            <a:r>
              <a:rPr lang="en-US" sz="3200" dirty="0" err="1" smtClean="0">
                <a:solidFill>
                  <a:srgbClr val="000000"/>
                </a:solidFill>
                <a:latin typeface="Times New Roman" panose="02020603050405020304" pitchFamily="18" charset="0"/>
                <a:cs typeface="Times New Roman" panose="02020603050405020304" pitchFamily="18" charset="0"/>
              </a:rPr>
              <a:t>văn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bản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giới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thiệu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một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tắc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hoặc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luật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lệ</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trong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trò</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chơi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hoặc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hoạt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động</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29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58776">
            <a:off x="601963" y="105631"/>
            <a:ext cx="1859148" cy="2117041"/>
          </a:xfrm>
          <a:prstGeom prst="rect">
            <a:avLst/>
          </a:prstGeom>
        </p:spPr>
      </p:pic>
      <p:pic>
        <p:nvPicPr>
          <p:cNvPr id="34"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97531">
            <a:off x="175388" y="2644241"/>
            <a:ext cx="1489234" cy="470237"/>
          </a:xfrm>
          <a:prstGeom prst="rect">
            <a:avLst/>
          </a:prstGeom>
        </p:spPr>
      </p:pic>
      <p:pic>
        <p:nvPicPr>
          <p:cNvPr id="12" name="Picture 11"/>
          <p:cNvPicPr>
            <a:picLocks noChangeAspect="1"/>
          </p:cNvPicPr>
          <p:nvPr/>
        </p:nvPicPr>
        <p:blipFill>
          <a:blip r:embed="rId16"/>
          <a:stretch>
            <a:fillRect/>
          </a:stretch>
        </p:blipFill>
        <p:spPr>
          <a:xfrm>
            <a:off x="2131061" y="506142"/>
            <a:ext cx="10870110" cy="969348"/>
          </a:xfrm>
          <a:prstGeom prst="rect">
            <a:avLst/>
          </a:prstGeom>
        </p:spPr>
      </p:pic>
      <p:sp>
        <p:nvSpPr>
          <p:cNvPr id="20" name="TextBox 19"/>
          <p:cNvSpPr txBox="1"/>
          <p:nvPr/>
        </p:nvSpPr>
        <p:spPr>
          <a:xfrm>
            <a:off x="1924537" y="2534419"/>
            <a:ext cx="4811054" cy="492443"/>
          </a:xfrm>
          <a:prstGeom prst="rect">
            <a:avLst/>
          </a:prstGeom>
        </p:spPr>
        <p:txBody>
          <a:bodyPr wrap="square" lIns="0" tIns="0" rIns="0" bIns="0" rtlCol="0" anchor="t">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Theo </a:t>
            </a:r>
            <a:r>
              <a:rPr lang="en-US" sz="3200" dirty="0" err="1" smtClean="0">
                <a:solidFill>
                  <a:srgbClr val="000000"/>
                </a:solidFill>
                <a:latin typeface="Times New Roman" panose="02020603050405020304" pitchFamily="18" charset="0"/>
                <a:cs typeface="Times New Roman" panose="02020603050405020304" pitchFamily="18" charset="0"/>
              </a:rPr>
              <a:t>trật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tự</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gian</a:t>
            </a:r>
            <a:endParaRPr lang="en-US" sz="3200" dirty="0" smtClean="0">
              <a:solidFill>
                <a:srgbClr val="00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97531">
            <a:off x="199955" y="3988323"/>
            <a:ext cx="1489234" cy="470237"/>
          </a:xfrm>
          <a:prstGeom prst="rect">
            <a:avLst/>
          </a:prstGeom>
        </p:spPr>
      </p:pic>
      <p:sp>
        <p:nvSpPr>
          <p:cNvPr id="22" name="TextBox 21"/>
          <p:cNvSpPr txBox="1"/>
          <p:nvPr/>
        </p:nvSpPr>
        <p:spPr>
          <a:xfrm>
            <a:off x="8636000" y="2525256"/>
            <a:ext cx="4655586" cy="492443"/>
          </a:xfrm>
          <a:prstGeom prst="rect">
            <a:avLst/>
          </a:prstGeom>
        </p:spPr>
        <p:txBody>
          <a:bodyPr wrap="square" lIns="0" tIns="0" rIns="0" bIns="0" rtlCol="0" anchor="t">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Theo </a:t>
            </a:r>
            <a:r>
              <a:rPr lang="en-US" sz="3200" dirty="0" err="1" smtClean="0">
                <a:solidFill>
                  <a:srgbClr val="000000"/>
                </a:solidFill>
                <a:latin typeface="Times New Roman" panose="02020603050405020304" pitchFamily="18" charset="0"/>
                <a:cs typeface="Times New Roman" panose="02020603050405020304" pitchFamily="18" charset="0"/>
              </a:rPr>
              <a:t>quan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hệ</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nhân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quả</a:t>
            </a:r>
            <a:endParaRPr lang="en-US" sz="3200" dirty="0" smtClean="0">
              <a:solidFill>
                <a:srgbClr val="00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97531">
            <a:off x="6634936" y="2647604"/>
            <a:ext cx="1489234" cy="470237"/>
          </a:xfrm>
          <a:prstGeom prst="rect">
            <a:avLst/>
          </a:prstGeom>
        </p:spPr>
      </p:pic>
      <p:sp>
        <p:nvSpPr>
          <p:cNvPr id="24" name="TextBox 23"/>
          <p:cNvSpPr txBox="1"/>
          <p:nvPr/>
        </p:nvSpPr>
        <p:spPr>
          <a:xfrm>
            <a:off x="1926203" y="3499846"/>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a:t>
            </a:r>
            <a:r>
              <a:rPr lang="en-US" sz="3200" dirty="0" smtClean="0">
                <a:solidFill>
                  <a:srgbClr val="000000"/>
                </a:solidFill>
                <a:latin typeface="Times New Roman" panose="02020603050405020304" pitchFamily="18" charset="0"/>
                <a:cs typeface="Times New Roman" panose="02020603050405020304" pitchFamily="18" charset="0"/>
              </a:rPr>
              <a:t>heo </a:t>
            </a:r>
            <a:r>
              <a:rPr lang="en-US" sz="3200" dirty="0" err="1" smtClean="0">
                <a:solidFill>
                  <a:srgbClr val="000000"/>
                </a:solidFill>
                <a:latin typeface="Times New Roman" panose="02020603050405020304" pitchFamily="18" charset="0"/>
                <a:cs typeface="Times New Roman" panose="02020603050405020304" pitchFamily="18" charset="0"/>
              </a:rPr>
              <a:t>mức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quan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trọng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của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từng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vấn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đề</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được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nói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tới</a:t>
            </a:r>
            <a:endParaRPr lang="en-US" sz="3200" dirty="0" smtClean="0">
              <a:solidFill>
                <a:srgbClr val="00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97531">
            <a:off x="6757746" y="3879513"/>
            <a:ext cx="1489234" cy="470236"/>
          </a:xfrm>
          <a:prstGeom prst="rect">
            <a:avLst/>
          </a:prstGeom>
        </p:spPr>
      </p:pic>
      <p:sp>
        <p:nvSpPr>
          <p:cNvPr id="27" name="TextBox 26"/>
          <p:cNvSpPr txBox="1"/>
          <p:nvPr/>
        </p:nvSpPr>
        <p:spPr>
          <a:xfrm>
            <a:off x="8636000" y="3526041"/>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khác</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54000" y="5537679"/>
            <a:ext cx="12420600" cy="1477328"/>
          </a:xfrm>
          <a:prstGeom prst="rect">
            <a:avLst/>
          </a:prstGeom>
        </p:spPr>
        <p:txBody>
          <a:bodyPr wrap="square" lIns="0" tIns="0" rIns="0" bIns="0" rtlCol="0" anchor="t">
            <a:spAutoFit/>
          </a:bodyPr>
          <a:lstStyle/>
          <a:p>
            <a:pPr lvl="0" algn="just"/>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lựa</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nào</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vụ</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sau</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dự</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TotalTime>
  <Words>510</Words>
  <Application>Microsoft Office PowerPoint</Application>
  <PresentationFormat>Custom</PresentationFormat>
  <Paragraphs>30</Paragraphs>
  <Slides>11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Cambria</vt:lpstr>
      <vt:lpstr>Arial</vt:lpstr>
      <vt:lpstr>Wingdings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English Class Presentation 4:3</dc:title>
  <dc:creator>Nguyen Ha</dc:creator>
  <cp:lastModifiedBy>AutoBVT</cp:lastModifiedBy>
  <cp:revision>67</cp:revision>
  <dcterms:created xsi:type="dcterms:W3CDTF">2006-08-16T00:00:00Z</dcterms:created>
  <dcterms:modified xsi:type="dcterms:W3CDTF">2023-03-06T03:34:54Z</dcterms:modified>
  <dc:identifier>DAFWJeluoO4</dc:identifier>
</cp:coreProperties>
</file>