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74" r:id="rId2"/>
    <p:sldId id="272" r:id="rId3"/>
    <p:sldId id="266" r:id="rId4"/>
    <p:sldId id="267" r:id="rId5"/>
    <p:sldId id="269" r:id="rId6"/>
    <p:sldId id="282" r:id="rId7"/>
    <p:sldId id="268" r:id="rId8"/>
    <p:sldId id="276" r:id="rId9"/>
    <p:sldId id="277" r:id="rId10"/>
    <p:sldId id="275" r:id="rId11"/>
    <p:sldId id="281" r:id="rId12"/>
    <p:sldId id="283" r:id="rId13"/>
  </p:sldIdLst>
  <p:sldSz cx="18288000" cy="10287000"/>
  <p:notesSz cx="6858000" cy="9144000"/>
  <p:embeddedFontLs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326D98-DD3C-4DC1-A50D-9AB244CE7B60}">
          <p14:sldIdLst>
            <p14:sldId id="274"/>
            <p14:sldId id="272"/>
            <p14:sldId id="266"/>
            <p14:sldId id="267"/>
            <p14:sldId id="269"/>
            <p14:sldId id="282"/>
            <p14:sldId id="268"/>
            <p14:sldId id="276"/>
            <p14:sldId id="277"/>
          </p14:sldIdLst>
        </p14:section>
        <p14:section name="Untitled Section" id="{AA101F17-9F77-4F4E-B714-9DC89485ED8C}">
          <p14:sldIdLst>
            <p14:sldId id="275"/>
            <p14:sldId id="281"/>
            <p14:sldId id="2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868" autoAdjust="0"/>
  </p:normalViewPr>
  <p:slideViewPr>
    <p:cSldViewPr>
      <p:cViewPr varScale="1">
        <p:scale>
          <a:sx n="44" d="100"/>
          <a:sy n="44" d="100"/>
        </p:scale>
        <p:origin x="57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03853-1145-44D7-90DF-CB0819A3A626}" type="datetimeFigureOut">
              <a:rPr lang="en-US" smtClean="0"/>
              <a:t>3/12/2023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6AC93-23E6-4DE3-9BFD-978824A40972}" type="slidenum">
              <a:rPr lang="en-US" smtClean="0"/>
              <a:t>‹#›</a:t>
            </a:fld>
            <a:endParaRPr lang="en-US"/>
          </a:p>
        </p:txBody>
      </p:sp>
    </p:spTree>
    <p:extLst>
      <p:ext uri="{BB962C8B-B14F-4D97-AF65-F5344CB8AC3E}">
        <p14:creationId xmlns:p14="http://schemas.microsoft.com/office/powerpoint/2010/main" val="3403310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t>1</a:t>
            </a:fld>
            <a:endParaRPr lang="en-US"/>
          </a:p>
        </p:txBody>
      </p:sp>
    </p:spTree>
    <p:extLst>
      <p:ext uri="{BB962C8B-B14F-4D97-AF65-F5344CB8AC3E}">
        <p14:creationId xmlns:p14="http://schemas.microsoft.com/office/powerpoint/2010/main" val="1975536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t>10</a:t>
            </a:fld>
            <a:endParaRPr lang="en-US"/>
          </a:p>
        </p:txBody>
      </p:sp>
    </p:spTree>
    <p:extLst>
      <p:ext uri="{BB962C8B-B14F-4D97-AF65-F5344CB8AC3E}">
        <p14:creationId xmlns:p14="http://schemas.microsoft.com/office/powerpoint/2010/main" val="1077770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t>11</a:t>
            </a:fld>
            <a:endParaRPr lang="en-US"/>
          </a:p>
        </p:txBody>
      </p:sp>
    </p:spTree>
    <p:extLst>
      <p:ext uri="{BB962C8B-B14F-4D97-AF65-F5344CB8AC3E}">
        <p14:creationId xmlns:p14="http://schemas.microsoft.com/office/powerpoint/2010/main" val="2776377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536879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err="1" smtClean="0">
                <a:solidFill>
                  <a:schemeClr val="tx1"/>
                </a:solidFill>
                <a:effectLst/>
                <a:latin typeface="+mn-lt"/>
                <a:ea typeface="+mn-ea"/>
                <a:cs typeface="+mn-cs"/>
              </a:rPr>
              <a:t>Từ</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Hán</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Việt</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nghe</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có</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vẻ</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khá</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lạ</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lẫm</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với</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các</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em</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chắc</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chắn</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các</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em</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sẽ</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cảm</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thấy</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nó</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khá</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là</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khó</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vì</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bản</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thân</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các</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em</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không</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biết</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chữ</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Hán</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đúng</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không</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nào</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Tuy</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nhiên</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trong</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cuộc</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sống</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các</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em</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cũng</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vô</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tình</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bắt</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gặp</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và</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sử</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dụng</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rất</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nhiều</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từ</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Hán</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Việt</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đấy</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Trong</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bài</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học</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hôm</a:t>
            </a:r>
            <a:r>
              <a:rPr lang="en-US" sz="1200" b="0" i="1" kern="1200" dirty="0" smtClean="0">
                <a:solidFill>
                  <a:schemeClr val="tx1"/>
                </a:solidFill>
                <a:effectLst/>
                <a:latin typeface="+mn-lt"/>
                <a:ea typeface="+mn-ea"/>
                <a:cs typeface="+mn-cs"/>
              </a:rPr>
              <a:t> nay, </a:t>
            </a:r>
            <a:r>
              <a:rPr lang="en-US" sz="1200" b="0" i="1" kern="1200" dirty="0" err="1" smtClean="0">
                <a:solidFill>
                  <a:schemeClr val="tx1"/>
                </a:solidFill>
                <a:effectLst/>
                <a:latin typeface="+mn-lt"/>
                <a:ea typeface="+mn-ea"/>
                <a:cs typeface="+mn-cs"/>
              </a:rPr>
              <a:t>chúng</a:t>
            </a:r>
            <a:r>
              <a:rPr lang="en-US" sz="1200" b="0" i="1" kern="1200" dirty="0" smtClean="0">
                <a:solidFill>
                  <a:schemeClr val="tx1"/>
                </a:solidFill>
                <a:effectLst/>
                <a:latin typeface="+mn-lt"/>
                <a:ea typeface="+mn-ea"/>
                <a:cs typeface="+mn-cs"/>
              </a:rPr>
              <a:t> ta </a:t>
            </a:r>
            <a:r>
              <a:rPr lang="en-US" sz="1200" b="0" i="1" kern="1200" dirty="0" err="1" smtClean="0">
                <a:solidFill>
                  <a:schemeClr val="tx1"/>
                </a:solidFill>
                <a:effectLst/>
                <a:latin typeface="+mn-lt"/>
                <a:ea typeface="+mn-ea"/>
                <a:cs typeface="+mn-cs"/>
              </a:rPr>
              <a:t>cùng</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đến</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với</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bài</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thực</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hành</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tiếng</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Việt</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để</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đi</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tìm</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hiểu</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về</a:t>
            </a:r>
            <a:r>
              <a:rPr lang="en-US" sz="1200" b="0"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Nghĩa</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của</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một</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số</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yếu</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tố</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Hán</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Việt</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thông</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dụng</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và</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nghĩa</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của</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những</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từ</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có</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yếu</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tố</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Hán</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Việt</a:t>
            </a:r>
            <a:r>
              <a:rPr lang="en-US" sz="1200" b="1"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nhé</a:t>
            </a:r>
            <a:r>
              <a:rPr lang="en-US" sz="1200" b="0" i="1" kern="120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78CDB4D6-6890-435E-8C93-72E58B271533}" type="slidenum">
              <a:rPr lang="en-US" smtClean="0"/>
              <a:t>2</a:t>
            </a:fld>
            <a:endParaRPr lang="en-US"/>
          </a:p>
        </p:txBody>
      </p:sp>
    </p:spTree>
    <p:extLst>
      <p:ext uri="{BB962C8B-B14F-4D97-AF65-F5344CB8AC3E}">
        <p14:creationId xmlns:p14="http://schemas.microsoft.com/office/powerpoint/2010/main" val="3641329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t>3</a:t>
            </a:fld>
            <a:endParaRPr lang="en-US"/>
          </a:p>
        </p:txBody>
      </p:sp>
    </p:spTree>
    <p:extLst>
      <p:ext uri="{BB962C8B-B14F-4D97-AF65-F5344CB8AC3E}">
        <p14:creationId xmlns:p14="http://schemas.microsoft.com/office/powerpoint/2010/main" val="1688307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t>4</a:t>
            </a:fld>
            <a:endParaRPr lang="en-US"/>
          </a:p>
        </p:txBody>
      </p:sp>
    </p:spTree>
    <p:extLst>
      <p:ext uri="{BB962C8B-B14F-4D97-AF65-F5344CB8AC3E}">
        <p14:creationId xmlns:p14="http://schemas.microsoft.com/office/powerpoint/2010/main" val="1804455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t>5</a:t>
            </a:fld>
            <a:endParaRPr lang="en-US"/>
          </a:p>
        </p:txBody>
      </p:sp>
    </p:spTree>
    <p:extLst>
      <p:ext uri="{BB962C8B-B14F-4D97-AF65-F5344CB8AC3E}">
        <p14:creationId xmlns:p14="http://schemas.microsoft.com/office/powerpoint/2010/main" val="371739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454256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t>7</a:t>
            </a:fld>
            <a:endParaRPr lang="en-US"/>
          </a:p>
        </p:txBody>
      </p:sp>
    </p:spTree>
    <p:extLst>
      <p:ext uri="{BB962C8B-B14F-4D97-AF65-F5344CB8AC3E}">
        <p14:creationId xmlns:p14="http://schemas.microsoft.com/office/powerpoint/2010/main" val="2088900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t>8</a:t>
            </a:fld>
            <a:endParaRPr lang="en-US"/>
          </a:p>
        </p:txBody>
      </p:sp>
    </p:spTree>
    <p:extLst>
      <p:ext uri="{BB962C8B-B14F-4D97-AF65-F5344CB8AC3E}">
        <p14:creationId xmlns:p14="http://schemas.microsoft.com/office/powerpoint/2010/main" val="3179101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t>9</a:t>
            </a:fld>
            <a:endParaRPr lang="en-US"/>
          </a:p>
        </p:txBody>
      </p:sp>
    </p:spTree>
    <p:extLst>
      <p:ext uri="{BB962C8B-B14F-4D97-AF65-F5344CB8AC3E}">
        <p14:creationId xmlns:p14="http://schemas.microsoft.com/office/powerpoint/2010/main" val="369563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8000"/>
            <a:lum/>
          </a:blip>
          <a:srcRect/>
          <a:stretch>
            <a:fillRect l="-2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11.svg"/><Relationship Id="rId4" Type="http://schemas.openxmlformats.org/officeDocument/2006/relationships/image" Target="../media/image31.svg"/></Relationships>
</file>

<file path=ppt/slides/_rels/slide10.xml.rels><?xml version="1.0" encoding="UTF-8" standalone="yes"?>
<Relationships xmlns="http://schemas.openxmlformats.org/package/2006/relationships"><Relationship Id="rId13"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7.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5.png"/><Relationship Id="rId5" Type="http://schemas.openxmlformats.org/officeDocument/2006/relationships/image" Target="../media/image38.svg"/><Relationship Id="rId15" Type="http://schemas.openxmlformats.org/officeDocument/2006/relationships/image" Target="../media/image31.png"/><Relationship Id="rId10" Type="http://schemas.openxmlformats.org/officeDocument/2006/relationships/image" Target="../media/image11.svg"/><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34.sv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8.svg"/><Relationship Id="rId14" Type="http://schemas.openxmlformats.org/officeDocument/2006/relationships/image" Target="../media/image55.sv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21.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9.svg"/><Relationship Id="rId10" Type="http://schemas.openxmlformats.org/officeDocument/2006/relationships/image" Target="../media/image13.png"/><Relationship Id="rId9" Type="http://schemas.openxmlformats.org/officeDocument/2006/relationships/image" Target="../media/image41.svg"/></Relationships>
</file>

<file path=ppt/slides/_rels/slide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21.sv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6.svg"/><Relationship Id="rId5" Type="http://schemas.openxmlformats.org/officeDocument/2006/relationships/image" Target="../media/image59.svg"/><Relationship Id="rId10" Type="http://schemas.openxmlformats.org/officeDocument/2006/relationships/image" Target="../media/image12.png"/><Relationship Id="rId9" Type="http://schemas.openxmlformats.org/officeDocument/2006/relationships/image" Target="../media/image41.sv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11" Type="http://schemas.openxmlformats.org/officeDocument/2006/relationships/image" Target="../media/image10.svg"/><Relationship Id="rId5" Type="http://schemas.openxmlformats.org/officeDocument/2006/relationships/image" Target="../media/image16.png"/><Relationship Id="rId10" Type="http://schemas.openxmlformats.org/officeDocument/2006/relationships/image" Target="../media/image18.png"/><Relationship Id="rId4" Type="http://schemas.openxmlformats.org/officeDocument/2006/relationships/image" Target="../media/image14.svg"/><Relationship Id="rId9" Type="http://schemas.openxmlformats.org/officeDocument/2006/relationships/image" Target="../media/image8.sv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13" Type="http://schemas.openxmlformats.org/officeDocument/2006/relationships/image" Target="../media/image20.svg"/><Relationship Id="rId8" Type="http://schemas.openxmlformats.org/officeDocument/2006/relationships/image" Target="../media/image4.svg"/><Relationship Id="rId3" Type="http://schemas.openxmlformats.org/officeDocument/2006/relationships/image" Target="../media/image9.png"/><Relationship Id="rId2" Type="http://schemas.openxmlformats.org/officeDocument/2006/relationships/notesSlide" Target="../notesSlides/notesSlide5.xml"/><Relationship Id="rId16"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59.svg"/><Relationship Id="rId15" Type="http://schemas.openxmlformats.org/officeDocument/2006/relationships/image" Target="../media/image22.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7.sv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6.png"/><Relationship Id="rId3" Type="http://schemas.openxmlformats.org/officeDocument/2006/relationships/image" Target="../media/image15.png"/><Relationship Id="rId7" Type="http://schemas.openxmlformats.org/officeDocument/2006/relationships/image" Target="../media/image16.png"/><Relationship Id="rId12" Type="http://schemas.openxmlformats.org/officeDocument/2006/relationships/image" Target="../media/image8.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17.png"/><Relationship Id="rId5" Type="http://schemas.openxmlformats.org/officeDocument/2006/relationships/image" Target="../media/image24.png"/><Relationship Id="rId10" Type="http://schemas.openxmlformats.org/officeDocument/2006/relationships/image" Target="../media/image12.svg"/><Relationship Id="rId4" Type="http://schemas.openxmlformats.org/officeDocument/2006/relationships/image" Target="../media/image14.sv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36.sv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1.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370661">
            <a:off x="-5013170" y="-1391657"/>
            <a:ext cx="6940305" cy="13830318"/>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752495" y="6268631"/>
            <a:ext cx="4377447" cy="4114800"/>
          </a:xfrm>
          <a:prstGeom prst="rect">
            <a:avLst/>
          </a:prstGeom>
        </p:spPr>
      </p:pic>
      <p:pic>
        <p:nvPicPr>
          <p:cNvPr id="29" name="Picture 2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36229" y="5143500"/>
            <a:ext cx="693677" cy="760005"/>
          </a:xfrm>
          <a:prstGeom prst="rect">
            <a:avLst/>
          </a:prstGeom>
        </p:spPr>
      </p:pic>
      <p:pic>
        <p:nvPicPr>
          <p:cNvPr id="32" name="Picture 32"/>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4768867">
            <a:off x="16316036" y="-2249054"/>
            <a:ext cx="2827990" cy="4114800"/>
          </a:xfrm>
          <a:prstGeom prst="rect">
            <a:avLst/>
          </a:prstGeom>
        </p:spPr>
      </p:pic>
      <p:pic>
        <p:nvPicPr>
          <p:cNvPr id="5" name="Picture 4"/>
          <p:cNvPicPr>
            <a:picLocks noChangeAspect="1"/>
          </p:cNvPicPr>
          <p:nvPr/>
        </p:nvPicPr>
        <p:blipFill>
          <a:blip r:embed="rId13"/>
          <a:stretch>
            <a:fillRect/>
          </a:stretch>
        </p:blipFill>
        <p:spPr>
          <a:xfrm>
            <a:off x="436228" y="431867"/>
            <a:ext cx="17003802" cy="9423265"/>
          </a:xfrm>
          <a:prstGeom prst="rect">
            <a:avLst/>
          </a:prstGeom>
        </p:spPr>
      </p:pic>
    </p:spTree>
    <p:extLst>
      <p:ext uri="{BB962C8B-B14F-4D97-AF65-F5344CB8AC3E}">
        <p14:creationId xmlns:p14="http://schemas.microsoft.com/office/powerpoint/2010/main" val="370922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752495" y="6268631"/>
            <a:ext cx="4377447" cy="4114800"/>
          </a:xfrm>
          <a:prstGeom prst="rect">
            <a:avLst/>
          </a:prstGeom>
        </p:spPr>
      </p:pic>
      <p:pic>
        <p:nvPicPr>
          <p:cNvPr id="29" name="Picture 2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36229" y="5143500"/>
            <a:ext cx="693677" cy="760005"/>
          </a:xfrm>
          <a:prstGeom prst="rect">
            <a:avLst/>
          </a:prstGeom>
        </p:spPr>
      </p:pic>
      <p:pic>
        <p:nvPicPr>
          <p:cNvPr id="32" name="Picture 32"/>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4768867">
            <a:off x="16316036" y="-2249054"/>
            <a:ext cx="2827990" cy="4114800"/>
          </a:xfrm>
          <a:prstGeom prst="rect">
            <a:avLst/>
          </a:prstGeom>
        </p:spPr>
      </p:pic>
      <p:sp>
        <p:nvSpPr>
          <p:cNvPr id="14" name="TextBox 13"/>
          <p:cNvSpPr txBox="1"/>
          <p:nvPr/>
        </p:nvSpPr>
        <p:spPr>
          <a:xfrm>
            <a:off x="9496473" y="2552700"/>
            <a:ext cx="12939020" cy="2784993"/>
          </a:xfrm>
          <a:prstGeom prst="rect">
            <a:avLst/>
          </a:prstGeom>
        </p:spPr>
        <p:txBody>
          <a:bodyPr wrap="square" lIns="0" tIns="0" rIns="0" bIns="0" rtlCol="0" anchor="t">
            <a:spAutoFit/>
          </a:bodyPr>
          <a:lstStyle/>
          <a:p>
            <a:pPr marL="571500" lvl="0" indent="-571500" algn="just">
              <a:lnSpc>
                <a:spcPct val="130000"/>
              </a:lnSpc>
              <a:buFontTx/>
              <a:buChar char="-"/>
            </a:pPr>
            <a:r>
              <a:rPr lang="en-US" sz="4800" dirty="0" smtClean="0">
                <a:solidFill>
                  <a:srgbClr val="000000"/>
                </a:solidFill>
                <a:latin typeface="Times New Roman" panose="02020603050405020304" pitchFamily="18" charset="0"/>
                <a:cs typeface="Times New Roman" panose="02020603050405020304" pitchFamily="18" charset="0"/>
              </a:rPr>
              <a:t>Chia </a:t>
            </a:r>
            <a:r>
              <a:rPr lang="en-US" sz="4800" dirty="0" err="1" smtClean="0">
                <a:solidFill>
                  <a:srgbClr val="000000"/>
                </a:solidFill>
                <a:latin typeface="Times New Roman" panose="02020603050405020304" pitchFamily="18" charset="0"/>
                <a:cs typeface="Times New Roman" panose="02020603050405020304" pitchFamily="18" charset="0"/>
              </a:rPr>
              <a:t>lớp</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thành</a:t>
            </a:r>
            <a:r>
              <a:rPr lang="en-US" sz="4800" dirty="0" smtClean="0">
                <a:solidFill>
                  <a:srgbClr val="000000"/>
                </a:solidFill>
                <a:latin typeface="Times New Roman" panose="02020603050405020304" pitchFamily="18" charset="0"/>
                <a:cs typeface="Times New Roman" panose="02020603050405020304" pitchFamily="18" charset="0"/>
              </a:rPr>
              <a:t> 4 </a:t>
            </a:r>
            <a:r>
              <a:rPr lang="en-US" sz="4800" dirty="0" err="1" smtClean="0">
                <a:solidFill>
                  <a:srgbClr val="000000"/>
                </a:solidFill>
                <a:latin typeface="Times New Roman" panose="02020603050405020304" pitchFamily="18" charset="0"/>
                <a:cs typeface="Times New Roman" panose="02020603050405020304" pitchFamily="18" charset="0"/>
              </a:rPr>
              <a:t>nhóm</a:t>
            </a:r>
            <a:endParaRPr lang="en-US" sz="4800" dirty="0" smtClean="0">
              <a:solidFill>
                <a:srgbClr val="000000"/>
              </a:solidFill>
              <a:latin typeface="Times New Roman" panose="02020603050405020304" pitchFamily="18" charset="0"/>
              <a:cs typeface="Times New Roman" panose="02020603050405020304" pitchFamily="18" charset="0"/>
            </a:endParaRPr>
          </a:p>
          <a:p>
            <a:pPr marL="571500" lvl="0" indent="-571500" algn="just">
              <a:lnSpc>
                <a:spcPct val="130000"/>
              </a:lnSpc>
              <a:buFontTx/>
              <a:buChar char="-"/>
            </a:pPr>
            <a:r>
              <a:rPr lang="en-US" sz="4800" dirty="0" err="1" smtClean="0">
                <a:solidFill>
                  <a:srgbClr val="000000"/>
                </a:solidFill>
                <a:latin typeface="Times New Roman" panose="02020603050405020304" pitchFamily="18" charset="0"/>
                <a:cs typeface="Times New Roman" panose="02020603050405020304" pitchFamily="18" charset="0"/>
              </a:rPr>
              <a:t>Thời</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gian</a:t>
            </a:r>
            <a:r>
              <a:rPr lang="en-US" sz="4800" dirty="0" smtClean="0">
                <a:solidFill>
                  <a:srgbClr val="000000"/>
                </a:solidFill>
                <a:latin typeface="Times New Roman" panose="02020603050405020304" pitchFamily="18" charset="0"/>
                <a:cs typeface="Times New Roman" panose="02020603050405020304" pitchFamily="18" charset="0"/>
              </a:rPr>
              <a:t>: 3 </a:t>
            </a:r>
            <a:r>
              <a:rPr lang="en-US" sz="4800" dirty="0" err="1" smtClean="0">
                <a:solidFill>
                  <a:srgbClr val="000000"/>
                </a:solidFill>
                <a:latin typeface="Times New Roman" panose="02020603050405020304" pitchFamily="18" charset="0"/>
                <a:cs typeface="Times New Roman" panose="02020603050405020304" pitchFamily="18" charset="0"/>
              </a:rPr>
              <a:t>phút</a:t>
            </a:r>
            <a:endParaRPr lang="en-US" sz="4800" dirty="0" smtClean="0">
              <a:solidFill>
                <a:srgbClr val="000000"/>
              </a:solidFill>
              <a:latin typeface="Times New Roman" panose="02020603050405020304" pitchFamily="18" charset="0"/>
              <a:cs typeface="Times New Roman" panose="02020603050405020304" pitchFamily="18" charset="0"/>
            </a:endParaRPr>
          </a:p>
          <a:p>
            <a:pPr marL="571500" lvl="0" indent="-571500" algn="just">
              <a:lnSpc>
                <a:spcPct val="130000"/>
              </a:lnSpc>
              <a:buFontTx/>
              <a:buChar char="-"/>
            </a:pPr>
            <a:r>
              <a:rPr lang="en-US" sz="4800" dirty="0" err="1" smtClean="0">
                <a:solidFill>
                  <a:srgbClr val="000000"/>
                </a:solidFill>
                <a:latin typeface="Times New Roman" panose="02020603050405020304" pitchFamily="18" charset="0"/>
                <a:cs typeface="Times New Roman" panose="02020603050405020304" pitchFamily="18" charset="0"/>
              </a:rPr>
              <a:t>Hoàn</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thành</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phiếu</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học</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tập</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số</a:t>
            </a:r>
            <a:r>
              <a:rPr lang="en-US" sz="4800" dirty="0" smtClean="0">
                <a:solidFill>
                  <a:srgbClr val="000000"/>
                </a:solidFill>
                <a:latin typeface="Times New Roman" panose="02020603050405020304" pitchFamily="18" charset="0"/>
                <a:cs typeface="Times New Roman" panose="02020603050405020304" pitchFamily="18" charset="0"/>
              </a:rPr>
              <a:t> 1</a:t>
            </a:r>
            <a:endParaRPr lang="vi-VN" sz="4800" dirty="0">
              <a:solidFill>
                <a:srgbClr val="000000"/>
              </a:solidFill>
              <a:latin typeface="Times New Roman" panose="02020603050405020304" pitchFamily="18" charset="0"/>
              <a:cs typeface="Times New Roman" panose="02020603050405020304" pitchFamily="18" charset="0"/>
            </a:endParaRPr>
          </a:p>
        </p:txBody>
      </p:sp>
      <p:pic>
        <p:nvPicPr>
          <p:cNvPr id="12" name="Picture 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529130" y="5793135"/>
            <a:ext cx="3600450" cy="4114800"/>
          </a:xfrm>
          <a:prstGeom prst="rect">
            <a:avLst/>
          </a:prstGeom>
        </p:spPr>
      </p:pic>
      <p:pic>
        <p:nvPicPr>
          <p:cNvPr id="3" name="Picture 2"/>
          <p:cNvPicPr>
            <a:picLocks noChangeAspect="1"/>
          </p:cNvPicPr>
          <p:nvPr/>
        </p:nvPicPr>
        <p:blipFill>
          <a:blip r:embed="rId14"/>
          <a:stretch>
            <a:fillRect/>
          </a:stretch>
        </p:blipFill>
        <p:spPr>
          <a:xfrm>
            <a:off x="5410363" y="-191654"/>
            <a:ext cx="6346090" cy="3173045"/>
          </a:xfrm>
          <a:prstGeom prst="rect">
            <a:avLst/>
          </a:prstGeom>
        </p:spPr>
      </p:pic>
      <p:pic>
        <p:nvPicPr>
          <p:cNvPr id="2" name="Picture 1"/>
          <p:cNvPicPr>
            <a:picLocks noChangeAspect="1"/>
          </p:cNvPicPr>
          <p:nvPr/>
        </p:nvPicPr>
        <p:blipFill rotWithShape="1">
          <a:blip r:embed="rId15"/>
          <a:srcRect l="18375" t="15625" r="21303" b="9376"/>
          <a:stretch/>
        </p:blipFill>
        <p:spPr>
          <a:xfrm>
            <a:off x="307116" y="2592735"/>
            <a:ext cx="9156700" cy="6400800"/>
          </a:xfrm>
          <a:prstGeom prst="rect">
            <a:avLst/>
          </a:prstGeom>
        </p:spPr>
      </p:pic>
    </p:spTree>
    <p:extLst>
      <p:ext uri="{BB962C8B-B14F-4D97-AF65-F5344CB8AC3E}">
        <p14:creationId xmlns:p14="http://schemas.microsoft.com/office/powerpoint/2010/main" val="148972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2308353" y="-2226143"/>
            <a:ext cx="5403039" cy="650968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94167">
            <a:off x="15697455" y="-527157"/>
            <a:ext cx="3519465" cy="5795526"/>
          </a:xfrm>
          <a:prstGeom prst="rect">
            <a:avLst/>
          </a:prstGeom>
        </p:spPr>
      </p:pic>
      <p:pic>
        <p:nvPicPr>
          <p:cNvPr id="6"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406216" y="5938186"/>
            <a:ext cx="3860431" cy="41148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211411636"/>
              </p:ext>
            </p:extLst>
          </p:nvPr>
        </p:nvGraphicFramePr>
        <p:xfrm>
          <a:off x="457202" y="495301"/>
          <a:ext cx="17449799" cy="9173254"/>
        </p:xfrm>
        <a:graphic>
          <a:graphicData uri="http://schemas.openxmlformats.org/drawingml/2006/table">
            <a:tbl>
              <a:tblPr>
                <a:tableStyleId>{5940675A-B579-460E-94D1-54222C63F5DA}</a:tableStyleId>
              </a:tblPr>
              <a:tblGrid>
                <a:gridCol w="1706201">
                  <a:extLst>
                    <a:ext uri="{9D8B030D-6E8A-4147-A177-3AD203B41FA5}">
                      <a16:colId xmlns:a16="http://schemas.microsoft.com/office/drawing/2014/main" xmlns="" val="20000"/>
                    </a:ext>
                  </a:extLst>
                </a:gridCol>
                <a:gridCol w="1861312">
                  <a:extLst>
                    <a:ext uri="{9D8B030D-6E8A-4147-A177-3AD203B41FA5}">
                      <a16:colId xmlns:a16="http://schemas.microsoft.com/office/drawing/2014/main" xmlns="" val="20001"/>
                    </a:ext>
                  </a:extLst>
                </a:gridCol>
                <a:gridCol w="4730835">
                  <a:extLst>
                    <a:ext uri="{9D8B030D-6E8A-4147-A177-3AD203B41FA5}">
                      <a16:colId xmlns:a16="http://schemas.microsoft.com/office/drawing/2014/main" xmlns="" val="20002"/>
                    </a:ext>
                  </a:extLst>
                </a:gridCol>
                <a:gridCol w="3489960">
                  <a:extLst>
                    <a:ext uri="{9D8B030D-6E8A-4147-A177-3AD203B41FA5}">
                      <a16:colId xmlns:a16="http://schemas.microsoft.com/office/drawing/2014/main" xmlns="" val="20003"/>
                    </a:ext>
                  </a:extLst>
                </a:gridCol>
                <a:gridCol w="5661491">
                  <a:extLst>
                    <a:ext uri="{9D8B030D-6E8A-4147-A177-3AD203B41FA5}">
                      <a16:colId xmlns:a16="http://schemas.microsoft.com/office/drawing/2014/main" xmlns="" val="20004"/>
                    </a:ext>
                  </a:extLst>
                </a:gridCol>
              </a:tblGrid>
              <a:tr h="1461416">
                <a:tc gridSpan="2">
                  <a:txBody>
                    <a:bodyPr/>
                    <a:lstStyle/>
                    <a:p>
                      <a:pPr algn="ctr" fontAlgn="t"/>
                      <a:r>
                        <a:rPr lang="en-US" sz="4000" dirty="0" err="1">
                          <a:effectLst/>
                          <a:latin typeface="Times New Roman" panose="02020603050405020304" pitchFamily="18" charset="0"/>
                          <a:cs typeface="Times New Roman" panose="02020603050405020304" pitchFamily="18" charset="0"/>
                        </a:rPr>
                        <a:t>Từ</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cần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xác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định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nghĩa</a:t>
                      </a:r>
                      <a:endParaRPr lang="en-US" sz="4000" dirty="0">
                        <a:effectLst/>
                        <a:latin typeface="Times New Roman" panose="02020603050405020304" pitchFamily="18" charset="0"/>
                        <a:cs typeface="Times New Roman" panose="02020603050405020304" pitchFamily="18" charset="0"/>
                      </a:endParaRPr>
                    </a:p>
                  </a:txBody>
                  <a:tcPr marL="23291" marR="23291" marT="23291" marB="23291">
                    <a:solidFill>
                      <a:schemeClr val="accent5">
                        <a:lumMod val="40000"/>
                        <a:lumOff val="60000"/>
                      </a:schemeClr>
                    </a:solidFill>
                  </a:tcPr>
                </a:tc>
                <a:tc hMerge="1">
                  <a:txBody>
                    <a:bodyPr/>
                    <a:lstStyle/>
                    <a:p>
                      <a:endParaRPr lang="en-US"/>
                    </a:p>
                  </a:txBody>
                  <a:tcPr/>
                </a:tc>
                <a:tc>
                  <a:txBody>
                    <a:bodyPr/>
                    <a:lstStyle/>
                    <a:p>
                      <a:pPr algn="ctr" fontAlgn="t"/>
                      <a:r>
                        <a:rPr lang="vi-VN" sz="4000" dirty="0">
                          <a:effectLst/>
                          <a:latin typeface="Times New Roman" panose="02020603050405020304" pitchFamily="18" charset="0"/>
                          <a:cs typeface="Times New Roman" panose="02020603050405020304" pitchFamily="18" charset="0"/>
                        </a:rPr>
                        <a:t>Những từ khác có yếu tố Hán Việt tương tự</a:t>
                      </a:r>
                    </a:p>
                  </a:txBody>
                  <a:tcPr marL="23291" marR="23291" marT="23291" marB="23291">
                    <a:solidFill>
                      <a:schemeClr val="accent5">
                        <a:lumMod val="40000"/>
                        <a:lumOff val="60000"/>
                      </a:schemeClr>
                    </a:solidFill>
                  </a:tcPr>
                </a:tc>
                <a:tc>
                  <a:txBody>
                    <a:bodyPr/>
                    <a:lstStyle/>
                    <a:p>
                      <a:pPr algn="ctr" fontAlgn="t"/>
                      <a:r>
                        <a:rPr lang="en-US" sz="4000" dirty="0" err="1">
                          <a:effectLst/>
                          <a:latin typeface="Times New Roman" panose="02020603050405020304" pitchFamily="18" charset="0"/>
                          <a:cs typeface="Times New Roman" panose="02020603050405020304" pitchFamily="18" charset="0"/>
                        </a:rPr>
                        <a:t>Nghĩa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của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từng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yếu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tố</a:t>
                      </a:r>
                      <a:endParaRPr lang="en-US" sz="4000" dirty="0">
                        <a:effectLst/>
                        <a:latin typeface="Times New Roman" panose="02020603050405020304" pitchFamily="18" charset="0"/>
                        <a:cs typeface="Times New Roman" panose="02020603050405020304" pitchFamily="18" charset="0"/>
                      </a:endParaRPr>
                    </a:p>
                  </a:txBody>
                  <a:tcPr marL="23291" marR="23291" marT="23291" marB="23291">
                    <a:solidFill>
                      <a:schemeClr val="accent5">
                        <a:lumMod val="40000"/>
                        <a:lumOff val="60000"/>
                      </a:schemeClr>
                    </a:solidFill>
                  </a:tcPr>
                </a:tc>
                <a:tc>
                  <a:txBody>
                    <a:bodyPr/>
                    <a:lstStyle/>
                    <a:p>
                      <a:pPr algn="ctr" fontAlgn="t"/>
                      <a:r>
                        <a:rPr lang="en-US" sz="4000" dirty="0" err="1">
                          <a:effectLst/>
                          <a:latin typeface="Times New Roman" panose="02020603050405020304" pitchFamily="18" charset="0"/>
                          <a:cs typeface="Times New Roman" panose="02020603050405020304" pitchFamily="18" charset="0"/>
                        </a:rPr>
                        <a:t>Nghĩa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chung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của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từ</a:t>
                      </a:r>
                      <a:endParaRPr lang="en-US" sz="4000" dirty="0">
                        <a:effectLst/>
                        <a:latin typeface="Times New Roman" panose="02020603050405020304" pitchFamily="18" charset="0"/>
                        <a:cs typeface="Times New Roman" panose="02020603050405020304" pitchFamily="18" charset="0"/>
                      </a:endParaRPr>
                    </a:p>
                  </a:txBody>
                  <a:tcPr marL="23291" marR="23291" marT="23291" marB="23291">
                    <a:solidFill>
                      <a:schemeClr val="accent5">
                        <a:lumMod val="40000"/>
                        <a:lumOff val="60000"/>
                      </a:schemeClr>
                    </a:solidFill>
                  </a:tcPr>
                </a:tc>
                <a:extLst>
                  <a:ext uri="{0D108BD9-81ED-4DB2-BD59-A6C34878D82A}">
                    <a16:rowId xmlns:a16="http://schemas.microsoft.com/office/drawing/2014/main" xmlns="" val="10000"/>
                  </a:ext>
                </a:extLst>
              </a:tr>
              <a:tr h="641503">
                <a:tc rowSpan="2">
                  <a:txBody>
                    <a:bodyPr/>
                    <a:lstStyle/>
                    <a:p>
                      <a:pPr fontAlgn="t"/>
                      <a:r>
                        <a:rPr lang="en-US" sz="4000" b="1" dirty="0" err="1">
                          <a:effectLst/>
                          <a:latin typeface="Times New Roman" panose="02020603050405020304" pitchFamily="18" charset="0"/>
                          <a:cs typeface="Times New Roman" panose="02020603050405020304" pitchFamily="18" charset="0"/>
                        </a:rPr>
                        <a:t>Bản</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sắc</a:t>
                      </a:r>
                      <a:endParaRPr lang="en-US" sz="4000" b="1" dirty="0">
                        <a:effectLst/>
                        <a:latin typeface="Times New Roman" panose="02020603050405020304" pitchFamily="18" charset="0"/>
                        <a:cs typeface="Times New Roman" panose="02020603050405020304" pitchFamily="18" charset="0"/>
                      </a:endParaRPr>
                    </a:p>
                  </a:txBody>
                  <a:tcPr marL="23291" marR="23291" marT="23291" marB="23291">
                    <a:solidFill>
                      <a:schemeClr val="bg1"/>
                    </a:solidFill>
                  </a:tcPr>
                </a:tc>
                <a:tc>
                  <a:txBody>
                    <a:bodyPr/>
                    <a:lstStyle/>
                    <a:p>
                      <a:pPr fontAlgn="t"/>
                      <a:r>
                        <a:rPr lang="en-US" sz="4000">
                          <a:effectLst/>
                          <a:latin typeface="Times New Roman" panose="02020603050405020304" pitchFamily="18" charset="0"/>
                          <a:cs typeface="Times New Roman" panose="02020603050405020304" pitchFamily="18" charset="0"/>
                        </a:rPr>
                        <a:t>Bản</a:t>
                      </a:r>
                    </a:p>
                  </a:txBody>
                  <a:tcPr marL="23291" marR="23291" marT="23291" marB="23291">
                    <a:solidFill>
                      <a:schemeClr val="bg1"/>
                    </a:solidFill>
                  </a:tcPr>
                </a:tc>
                <a:tc>
                  <a:txBody>
                    <a:bodyPr/>
                    <a:lstStyle/>
                    <a:p>
                      <a:pPr fontAlgn="t"/>
                      <a:r>
                        <a:rPr lang="en-US" sz="4000" dirty="0" err="1">
                          <a:effectLst/>
                          <a:latin typeface="Times New Roman" panose="02020603050405020304" pitchFamily="18" charset="0"/>
                          <a:cs typeface="Times New Roman" panose="02020603050405020304" pitchFamily="18" charset="0"/>
                        </a:rPr>
                        <a:t>bản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chất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bản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lĩnh</a:t>
                      </a:r>
                      <a:endParaRPr lang="en-US" sz="4000" dirty="0">
                        <a:effectLst/>
                        <a:latin typeface="Times New Roman" panose="02020603050405020304" pitchFamily="18" charset="0"/>
                        <a:cs typeface="Times New Roman" panose="02020603050405020304" pitchFamily="18" charset="0"/>
                      </a:endParaRPr>
                    </a:p>
                  </a:txBody>
                  <a:tcPr marL="23291" marR="23291" marT="23291" marB="23291">
                    <a:solidFill>
                      <a:schemeClr val="bg1"/>
                    </a:solidFill>
                  </a:tcPr>
                </a:tc>
                <a:tc>
                  <a:txBody>
                    <a:bodyPr/>
                    <a:lstStyle/>
                    <a:p>
                      <a:pPr fontAlgn="t"/>
                      <a:r>
                        <a:rPr lang="en-US" sz="4000" dirty="0" err="1">
                          <a:effectLst/>
                          <a:latin typeface="Times New Roman" panose="02020603050405020304" pitchFamily="18" charset="0"/>
                          <a:cs typeface="Times New Roman" panose="02020603050405020304" pitchFamily="18" charset="0"/>
                        </a:rPr>
                        <a:t>bản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cội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gốc</a:t>
                      </a:r>
                      <a:endParaRPr lang="en-US" sz="4000" dirty="0">
                        <a:effectLst/>
                        <a:latin typeface="Times New Roman" panose="02020603050405020304" pitchFamily="18" charset="0"/>
                        <a:cs typeface="Times New Roman" panose="02020603050405020304" pitchFamily="18" charset="0"/>
                      </a:endParaRPr>
                    </a:p>
                  </a:txBody>
                  <a:tcPr marL="23291" marR="23291" marT="23291" marB="23291">
                    <a:solidFill>
                      <a:schemeClr val="bg1"/>
                    </a:solidFill>
                  </a:tcPr>
                </a:tc>
                <a:tc rowSpan="2">
                  <a:txBody>
                    <a:bodyPr/>
                    <a:lstStyle/>
                    <a:p>
                      <a:pPr fontAlgn="t"/>
                      <a:r>
                        <a:rPr lang="en-US" sz="4000" dirty="0" err="1">
                          <a:effectLst/>
                          <a:latin typeface="Times New Roman" panose="02020603050405020304" pitchFamily="18" charset="0"/>
                          <a:cs typeface="Times New Roman" panose="02020603050405020304" pitchFamily="18" charset="0"/>
                        </a:rPr>
                        <a:t>bản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sắc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tính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chất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riêng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tạo</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thành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đặc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điểm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chính</a:t>
                      </a:r>
                      <a:endParaRPr lang="en-US" sz="4000" dirty="0">
                        <a:effectLst/>
                        <a:latin typeface="Times New Roman" panose="02020603050405020304" pitchFamily="18" charset="0"/>
                        <a:cs typeface="Times New Roman" panose="02020603050405020304" pitchFamily="18" charset="0"/>
                      </a:endParaRPr>
                    </a:p>
                  </a:txBody>
                  <a:tcPr marL="23291" marR="23291" marT="23291" marB="23291">
                    <a:solidFill>
                      <a:schemeClr val="bg1"/>
                    </a:solidFill>
                  </a:tcPr>
                </a:tc>
                <a:extLst>
                  <a:ext uri="{0D108BD9-81ED-4DB2-BD59-A6C34878D82A}">
                    <a16:rowId xmlns:a16="http://schemas.microsoft.com/office/drawing/2014/main" xmlns="" val="10001"/>
                  </a:ext>
                </a:extLst>
              </a:tr>
              <a:tr h="819910">
                <a:tc vMerge="1">
                  <a:txBody>
                    <a:bodyPr/>
                    <a:lstStyle/>
                    <a:p>
                      <a:endParaRPr lang="en-US"/>
                    </a:p>
                  </a:txBody>
                  <a:tcPr/>
                </a:tc>
                <a:tc>
                  <a:txBody>
                    <a:bodyPr/>
                    <a:lstStyle/>
                    <a:p>
                      <a:pPr fontAlgn="t"/>
                      <a:r>
                        <a:rPr lang="en-US" sz="4000">
                          <a:effectLst/>
                          <a:latin typeface="Times New Roman" panose="02020603050405020304" pitchFamily="18" charset="0"/>
                          <a:cs typeface="Times New Roman" panose="02020603050405020304" pitchFamily="18" charset="0"/>
                        </a:rPr>
                        <a:t>Sắc</a:t>
                      </a:r>
                    </a:p>
                  </a:txBody>
                  <a:tcPr marL="23291" marR="23291" marT="23291" marB="23291">
                    <a:solidFill>
                      <a:schemeClr val="bg1"/>
                    </a:solidFill>
                  </a:tcPr>
                </a:tc>
                <a:tc>
                  <a:txBody>
                    <a:bodyPr/>
                    <a:lstStyle/>
                    <a:p>
                      <a:pPr fontAlgn="t"/>
                      <a:r>
                        <a:rPr lang="en-US" sz="4000" dirty="0" err="1">
                          <a:effectLst/>
                          <a:latin typeface="Times New Roman" panose="02020603050405020304" pitchFamily="18" charset="0"/>
                          <a:cs typeface="Times New Roman" panose="02020603050405020304" pitchFamily="18" charset="0"/>
                        </a:rPr>
                        <a:t>sắc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thái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sắc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độ</a:t>
                      </a:r>
                      <a:r>
                        <a:rPr lang="en-US" sz="4000" dirty="0">
                          <a:effectLst/>
                          <a:latin typeface="Times New Roman" panose="02020603050405020304" pitchFamily="18" charset="0"/>
                          <a:cs typeface="Times New Roman" panose="02020603050405020304" pitchFamily="18" charset="0"/>
                        </a:rPr>
                        <a:t>, </a:t>
                      </a:r>
                    </a:p>
                  </a:txBody>
                  <a:tcPr marL="23291" marR="23291" marT="23291" marB="23291">
                    <a:solidFill>
                      <a:schemeClr val="bg1"/>
                    </a:solidFill>
                  </a:tcPr>
                </a:tc>
                <a:tc>
                  <a:txBody>
                    <a:bodyPr/>
                    <a:lstStyle/>
                    <a:p>
                      <a:pPr fontAlgn="t"/>
                      <a:r>
                        <a:rPr lang="en-US" sz="4000" dirty="0" err="1">
                          <a:effectLst/>
                          <a:latin typeface="Times New Roman" panose="02020603050405020304" pitchFamily="18" charset="0"/>
                          <a:cs typeface="Times New Roman" panose="02020603050405020304" pitchFamily="18" charset="0"/>
                        </a:rPr>
                        <a:t>sắc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vẻ</a:t>
                      </a:r>
                      <a:r>
                        <a:rPr lang="en-US" sz="4000" dirty="0">
                          <a:effectLst/>
                          <a:latin typeface="Times New Roman" panose="02020603050405020304" pitchFamily="18" charset="0"/>
                          <a:cs typeface="Times New Roman" panose="02020603050405020304" pitchFamily="18" charset="0"/>
                        </a:rPr>
                        <a:t> </a:t>
                      </a:r>
                    </a:p>
                  </a:txBody>
                  <a:tcPr marL="23291" marR="23291" marT="23291" marB="23291">
                    <a:solidFill>
                      <a:schemeClr val="bg1"/>
                    </a:solidFill>
                  </a:tcPr>
                </a:tc>
                <a:tc vMerge="1">
                  <a:txBody>
                    <a:bodyPr/>
                    <a:lstStyle/>
                    <a:p>
                      <a:endParaRPr lang="en-US"/>
                    </a:p>
                  </a:txBody>
                  <a:tcPr/>
                </a:tc>
                <a:extLst>
                  <a:ext uri="{0D108BD9-81ED-4DB2-BD59-A6C34878D82A}">
                    <a16:rowId xmlns:a16="http://schemas.microsoft.com/office/drawing/2014/main" xmlns="" val="10002"/>
                  </a:ext>
                </a:extLst>
              </a:tr>
              <a:tr h="914808">
                <a:tc rowSpan="2">
                  <a:txBody>
                    <a:bodyPr/>
                    <a:lstStyle/>
                    <a:p>
                      <a:pPr fontAlgn="t"/>
                      <a:r>
                        <a:rPr lang="vi-VN" sz="4000" b="1" dirty="0">
                          <a:effectLst/>
                          <a:latin typeface="Times New Roman" panose="02020603050405020304" pitchFamily="18" charset="0"/>
                          <a:cs typeface="Times New Roman" panose="02020603050405020304" pitchFamily="18" charset="0"/>
                        </a:rPr>
                        <a:t>Ưu </a:t>
                      </a:r>
                      <a:r>
                        <a:rPr lang="vi-VN" sz="4000" b="1" dirty="0" smtClean="0">
                          <a:effectLst/>
                          <a:latin typeface="Times New Roman" panose="02020603050405020304" pitchFamily="18" charset="0"/>
                          <a:cs typeface="Times New Roman" panose="02020603050405020304" pitchFamily="18" charset="0"/>
                        </a:rPr>
                        <a:t>t</a:t>
                      </a:r>
                      <a:r>
                        <a:rPr lang="en-US" sz="4000" b="1" dirty="0" smtClean="0">
                          <a:effectLst/>
                          <a:latin typeface="Times New Roman" panose="02020603050405020304" pitchFamily="18" charset="0"/>
                          <a:cs typeface="Times New Roman" panose="02020603050405020304" pitchFamily="18" charset="0"/>
                        </a:rPr>
                        <a:t>ư</a:t>
                      </a:r>
                      <a:endParaRPr lang="vi-VN" sz="4000" b="1" dirty="0">
                        <a:effectLst/>
                        <a:latin typeface="Times New Roman" panose="02020603050405020304" pitchFamily="18" charset="0"/>
                        <a:cs typeface="Times New Roman" panose="02020603050405020304" pitchFamily="18" charset="0"/>
                      </a:endParaRPr>
                    </a:p>
                  </a:txBody>
                  <a:tcPr marL="23291" marR="23291" marT="23291" marB="23291">
                    <a:solidFill>
                      <a:schemeClr val="bg1"/>
                    </a:solidFill>
                  </a:tcPr>
                </a:tc>
                <a:tc>
                  <a:txBody>
                    <a:bodyPr/>
                    <a:lstStyle/>
                    <a:p>
                      <a:pPr fontAlgn="t"/>
                      <a:r>
                        <a:rPr lang="vi-VN" sz="4000">
                          <a:effectLst/>
                          <a:latin typeface="Times New Roman" panose="02020603050405020304" pitchFamily="18" charset="0"/>
                          <a:cs typeface="Times New Roman" panose="02020603050405020304" pitchFamily="18" charset="0"/>
                        </a:rPr>
                        <a:t>Ưu</a:t>
                      </a:r>
                    </a:p>
                  </a:txBody>
                  <a:tcPr marL="23291" marR="23291" marT="23291" marB="23291">
                    <a:solidFill>
                      <a:schemeClr val="bg1"/>
                    </a:solidFill>
                  </a:tcPr>
                </a:tc>
                <a:tc>
                  <a:txBody>
                    <a:bodyPr/>
                    <a:lstStyle/>
                    <a:p>
                      <a:pPr fontAlgn="t"/>
                      <a:r>
                        <a:rPr lang="vi-VN" sz="4000" dirty="0">
                          <a:effectLst/>
                          <a:latin typeface="Times New Roman" panose="02020603050405020304" pitchFamily="18" charset="0"/>
                          <a:cs typeface="Times New Roman" panose="02020603050405020304" pitchFamily="18" charset="0"/>
                        </a:rPr>
                        <a:t>ưu điểm, ưu tú</a:t>
                      </a:r>
                    </a:p>
                  </a:txBody>
                  <a:tcPr marL="23291" marR="23291" marT="23291" marB="23291">
                    <a:solidFill>
                      <a:schemeClr val="bg1"/>
                    </a:solidFill>
                  </a:tcPr>
                </a:tc>
                <a:tc>
                  <a:txBody>
                    <a:bodyPr/>
                    <a:lstStyle/>
                    <a:p>
                      <a:pPr fontAlgn="t"/>
                      <a:r>
                        <a:rPr lang="vi-VN" sz="4000" dirty="0">
                          <a:effectLst/>
                          <a:latin typeface="Times New Roman" panose="02020603050405020304" pitchFamily="18" charset="0"/>
                          <a:cs typeface="Times New Roman" panose="02020603050405020304" pitchFamily="18" charset="0"/>
                        </a:rPr>
                        <a:t>ưu: tốt, giỏi, cái ở phía trên</a:t>
                      </a:r>
                    </a:p>
                  </a:txBody>
                  <a:tcPr marL="23291" marR="23291" marT="23291" marB="23291">
                    <a:solidFill>
                      <a:schemeClr val="bg1"/>
                    </a:solidFill>
                  </a:tcPr>
                </a:tc>
                <a:tc rowSpan="2">
                  <a:txBody>
                    <a:bodyPr/>
                    <a:lstStyle/>
                    <a:p>
                      <a:pPr fontAlgn="t"/>
                      <a:r>
                        <a:rPr lang="vi-VN" sz="4000" dirty="0">
                          <a:effectLst/>
                          <a:latin typeface="Times New Roman" panose="02020603050405020304" pitchFamily="18" charset="0"/>
                          <a:cs typeface="Times New Roman" panose="02020603050405020304" pitchFamily="18" charset="0"/>
                        </a:rPr>
                        <a:t>ưu tư: lo nghĩ</a:t>
                      </a:r>
                    </a:p>
                  </a:txBody>
                  <a:tcPr marL="23291" marR="23291" marT="23291" marB="23291">
                    <a:solidFill>
                      <a:schemeClr val="bg1"/>
                    </a:solidFill>
                  </a:tcPr>
                </a:tc>
                <a:extLst>
                  <a:ext uri="{0D108BD9-81ED-4DB2-BD59-A6C34878D82A}">
                    <a16:rowId xmlns:a16="http://schemas.microsoft.com/office/drawing/2014/main" xmlns="" val="10003"/>
                  </a:ext>
                </a:extLst>
              </a:tr>
              <a:tr h="914808">
                <a:tc vMerge="1">
                  <a:txBody>
                    <a:bodyPr/>
                    <a:lstStyle/>
                    <a:p>
                      <a:endParaRPr lang="en-US"/>
                    </a:p>
                  </a:txBody>
                  <a:tcPr/>
                </a:tc>
                <a:tc>
                  <a:txBody>
                    <a:bodyPr/>
                    <a:lstStyle/>
                    <a:p>
                      <a:pPr fontAlgn="t"/>
                      <a:r>
                        <a:rPr lang="vi-VN" sz="4000">
                          <a:effectLst/>
                          <a:latin typeface="Times New Roman" panose="02020603050405020304" pitchFamily="18" charset="0"/>
                          <a:cs typeface="Times New Roman" panose="02020603050405020304" pitchFamily="18" charset="0"/>
                        </a:rPr>
                        <a:t>Tư</a:t>
                      </a:r>
                    </a:p>
                  </a:txBody>
                  <a:tcPr marL="23291" marR="23291" marT="23291" marB="23291">
                    <a:solidFill>
                      <a:schemeClr val="bg1"/>
                    </a:solidFill>
                  </a:tcPr>
                </a:tc>
                <a:tc>
                  <a:txBody>
                    <a:bodyPr/>
                    <a:lstStyle/>
                    <a:p>
                      <a:pPr fontAlgn="t"/>
                      <a:r>
                        <a:rPr lang="vi-VN" sz="4000" dirty="0">
                          <a:effectLst/>
                          <a:latin typeface="Times New Roman" panose="02020603050405020304" pitchFamily="18" charset="0"/>
                          <a:cs typeface="Times New Roman" panose="02020603050405020304" pitchFamily="18" charset="0"/>
                        </a:rPr>
                        <a:t>Tư duy, tâm tư</a:t>
                      </a:r>
                    </a:p>
                  </a:txBody>
                  <a:tcPr marL="23291" marR="23291" marT="23291" marB="23291">
                    <a:solidFill>
                      <a:schemeClr val="bg1"/>
                    </a:solidFill>
                  </a:tcPr>
                </a:tc>
                <a:tc>
                  <a:txBody>
                    <a:bodyPr/>
                    <a:lstStyle/>
                    <a:p>
                      <a:pPr fontAlgn="t"/>
                      <a:r>
                        <a:rPr lang="vi-VN" sz="4000" dirty="0">
                          <a:effectLst/>
                          <a:latin typeface="Times New Roman" panose="02020603050405020304" pitchFamily="18" charset="0"/>
                          <a:cs typeface="Times New Roman" panose="02020603050405020304" pitchFamily="18" charset="0"/>
                        </a:rPr>
                        <a:t>tư: suy nghĩ, ý niệm</a:t>
                      </a:r>
                    </a:p>
                  </a:txBody>
                  <a:tcPr marL="23291" marR="23291" marT="23291" marB="23291">
                    <a:solidFill>
                      <a:schemeClr val="bg1"/>
                    </a:solidFill>
                  </a:tcPr>
                </a:tc>
                <a:tc vMerge="1">
                  <a:txBody>
                    <a:bodyPr/>
                    <a:lstStyle/>
                    <a:p>
                      <a:endParaRPr lang="en-US"/>
                    </a:p>
                  </a:txBody>
                  <a:tcPr/>
                </a:tc>
                <a:extLst>
                  <a:ext uri="{0D108BD9-81ED-4DB2-BD59-A6C34878D82A}">
                    <a16:rowId xmlns:a16="http://schemas.microsoft.com/office/drawing/2014/main" xmlns="" val="10004"/>
                  </a:ext>
                </a:extLst>
              </a:tr>
              <a:tr h="914808">
                <a:tc rowSpan="2">
                  <a:txBody>
                    <a:bodyPr/>
                    <a:lstStyle/>
                    <a:p>
                      <a:pPr fontAlgn="t"/>
                      <a:r>
                        <a:rPr lang="en-US" sz="4000" b="1" dirty="0" err="1">
                          <a:effectLst/>
                          <a:latin typeface="Times New Roman" panose="02020603050405020304" pitchFamily="18" charset="0"/>
                          <a:cs typeface="Times New Roman" panose="02020603050405020304" pitchFamily="18" charset="0"/>
                        </a:rPr>
                        <a:t>Truyền</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thông</a:t>
                      </a:r>
                      <a:endParaRPr lang="en-US" sz="4000" b="1" dirty="0">
                        <a:effectLst/>
                        <a:latin typeface="Times New Roman" panose="02020603050405020304" pitchFamily="18" charset="0"/>
                        <a:cs typeface="Times New Roman" panose="02020603050405020304" pitchFamily="18" charset="0"/>
                      </a:endParaRPr>
                    </a:p>
                  </a:txBody>
                  <a:tcPr marL="23291" marR="23291" marT="23291" marB="23291">
                    <a:solidFill>
                      <a:schemeClr val="bg1"/>
                    </a:solidFill>
                  </a:tcPr>
                </a:tc>
                <a:tc>
                  <a:txBody>
                    <a:bodyPr/>
                    <a:lstStyle/>
                    <a:p>
                      <a:pPr fontAlgn="t"/>
                      <a:r>
                        <a:rPr lang="en-US" sz="4000">
                          <a:effectLst/>
                          <a:latin typeface="Times New Roman" panose="02020603050405020304" pitchFamily="18" charset="0"/>
                          <a:cs typeface="Times New Roman" panose="02020603050405020304" pitchFamily="18" charset="0"/>
                        </a:rPr>
                        <a:t>Truyền</a:t>
                      </a:r>
                    </a:p>
                  </a:txBody>
                  <a:tcPr marL="23291" marR="23291" marT="23291" marB="23291">
                    <a:solidFill>
                      <a:schemeClr val="bg1"/>
                    </a:solidFill>
                  </a:tcPr>
                </a:tc>
                <a:tc>
                  <a:txBody>
                    <a:bodyPr/>
                    <a:lstStyle/>
                    <a:p>
                      <a:pPr fontAlgn="t"/>
                      <a:r>
                        <a:rPr lang="en-US" sz="4000" dirty="0" err="1">
                          <a:effectLst/>
                          <a:latin typeface="Times New Roman" panose="02020603050405020304" pitchFamily="18" charset="0"/>
                          <a:cs typeface="Times New Roman" panose="02020603050405020304" pitchFamily="18" charset="0"/>
                        </a:rPr>
                        <a:t>truyền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đạt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truyền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hình</a:t>
                      </a:r>
                      <a:r>
                        <a:rPr lang="en-US" sz="4000" dirty="0">
                          <a:effectLst/>
                          <a:latin typeface="Times New Roman" panose="02020603050405020304" pitchFamily="18" charset="0"/>
                          <a:cs typeface="Times New Roman" panose="02020603050405020304" pitchFamily="18" charset="0"/>
                        </a:rPr>
                        <a:t> </a:t>
                      </a:r>
                    </a:p>
                  </a:txBody>
                  <a:tcPr marL="23291" marR="23291" marT="23291" marB="23291">
                    <a:solidFill>
                      <a:schemeClr val="bg1"/>
                    </a:solidFill>
                  </a:tcPr>
                </a:tc>
                <a:tc>
                  <a:txBody>
                    <a:bodyPr/>
                    <a:lstStyle/>
                    <a:p>
                      <a:pPr fontAlgn="t"/>
                      <a:r>
                        <a:rPr lang="it-IT" sz="4000" dirty="0">
                          <a:effectLst/>
                          <a:latin typeface="Times New Roman" panose="02020603050405020304" pitchFamily="18" charset="0"/>
                          <a:cs typeface="Times New Roman" panose="02020603050405020304" pitchFamily="18" charset="0"/>
                        </a:rPr>
                        <a:t>truyền: di chuyển, lan rộng</a:t>
                      </a:r>
                    </a:p>
                  </a:txBody>
                  <a:tcPr marL="23291" marR="23291" marT="23291" marB="23291">
                    <a:solidFill>
                      <a:schemeClr val="bg1"/>
                    </a:solidFill>
                  </a:tcPr>
                </a:tc>
                <a:tc rowSpan="2">
                  <a:txBody>
                    <a:bodyPr/>
                    <a:lstStyle/>
                    <a:p>
                      <a:pPr fontAlgn="t"/>
                      <a:r>
                        <a:rPr lang="vi-VN" sz="4000" dirty="0">
                          <a:effectLst/>
                          <a:latin typeface="Times New Roman" panose="02020603050405020304" pitchFamily="18" charset="0"/>
                          <a:cs typeface="Times New Roman" panose="02020603050405020304" pitchFamily="18" charset="0"/>
                        </a:rPr>
                        <a:t>Truyền thông: hoạt động trao đổi thông điệp trong một nhóm người hoặc một cộng đồng để tạo ra sự hiểu biết lẫn nhau hoặc hiểu biết về một sự kiện, sự việc </a:t>
                      </a:r>
                    </a:p>
                  </a:txBody>
                  <a:tcPr marL="23291" marR="23291" marT="23291" marB="23291">
                    <a:solidFill>
                      <a:schemeClr val="bg1"/>
                    </a:solidFill>
                  </a:tcPr>
                </a:tc>
                <a:extLst>
                  <a:ext uri="{0D108BD9-81ED-4DB2-BD59-A6C34878D82A}">
                    <a16:rowId xmlns:a16="http://schemas.microsoft.com/office/drawing/2014/main" xmlns="" val="10005"/>
                  </a:ext>
                </a:extLst>
              </a:tr>
              <a:tr h="2104345">
                <a:tc vMerge="1">
                  <a:txBody>
                    <a:bodyPr/>
                    <a:lstStyle/>
                    <a:p>
                      <a:endParaRPr lang="en-US"/>
                    </a:p>
                  </a:txBody>
                  <a:tcPr/>
                </a:tc>
                <a:tc>
                  <a:txBody>
                    <a:bodyPr/>
                    <a:lstStyle/>
                    <a:p>
                      <a:pPr fontAlgn="t"/>
                      <a:r>
                        <a:rPr lang="en-US" sz="4000">
                          <a:effectLst/>
                          <a:latin typeface="Times New Roman" panose="02020603050405020304" pitchFamily="18" charset="0"/>
                          <a:cs typeface="Times New Roman" panose="02020603050405020304" pitchFamily="18" charset="0"/>
                        </a:rPr>
                        <a:t>Thông</a:t>
                      </a:r>
                    </a:p>
                  </a:txBody>
                  <a:tcPr marL="23291" marR="23291" marT="23291" marB="23291">
                    <a:solidFill>
                      <a:schemeClr val="bg1"/>
                    </a:solidFill>
                  </a:tcPr>
                </a:tc>
                <a:tc>
                  <a:txBody>
                    <a:bodyPr/>
                    <a:lstStyle/>
                    <a:p>
                      <a:pPr fontAlgn="t"/>
                      <a:r>
                        <a:rPr lang="vi-VN" sz="4000" dirty="0">
                          <a:effectLst/>
                          <a:latin typeface="Times New Roman" panose="02020603050405020304" pitchFamily="18" charset="0"/>
                          <a:cs typeface="Times New Roman" panose="02020603050405020304" pitchFamily="18" charset="0"/>
                        </a:rPr>
                        <a:t>Thông tin, lưu thông</a:t>
                      </a:r>
                    </a:p>
                  </a:txBody>
                  <a:tcPr marL="23291" marR="23291" marT="23291" marB="23291">
                    <a:solidFill>
                      <a:schemeClr val="bg1"/>
                    </a:solidFill>
                  </a:tcPr>
                </a:tc>
                <a:tc>
                  <a:txBody>
                    <a:bodyPr/>
                    <a:lstStyle/>
                    <a:p>
                      <a:pPr fontAlgn="t"/>
                      <a:r>
                        <a:rPr lang="en-US" sz="4000" dirty="0" err="1">
                          <a:effectLst/>
                          <a:latin typeface="Times New Roman" panose="02020603050405020304" pitchFamily="18" charset="0"/>
                          <a:cs typeface="Times New Roman" panose="02020603050405020304" pitchFamily="18" charset="0"/>
                        </a:rPr>
                        <a:t>thông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bảo</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cho</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biết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không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bị</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tắc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nghẽn</a:t>
                      </a:r>
                      <a:endParaRPr lang="en-US" sz="4000" dirty="0">
                        <a:effectLst/>
                        <a:latin typeface="Times New Roman" panose="02020603050405020304" pitchFamily="18" charset="0"/>
                        <a:cs typeface="Times New Roman" panose="02020603050405020304" pitchFamily="18" charset="0"/>
                      </a:endParaRPr>
                    </a:p>
                  </a:txBody>
                  <a:tcPr marL="23291" marR="23291" marT="23291" marB="23291">
                    <a:solidFill>
                      <a:schemeClr val="bg1"/>
                    </a:solidFill>
                  </a:tcPr>
                </a:tc>
                <a:tc vMerge="1">
                  <a:txBody>
                    <a:bodyPr/>
                    <a:lstStyle/>
                    <a:p>
                      <a:endParaRPr lang="en-US"/>
                    </a:p>
                  </a:txBody>
                  <a:tcPr/>
                </a:tc>
                <a:extLst>
                  <a:ext uri="{0D108BD9-81ED-4DB2-BD59-A6C34878D82A}">
                    <a16:rowId xmlns:a16="http://schemas.microsoft.com/office/drawing/2014/main" xmlns="" val="10006"/>
                  </a:ext>
                </a:extLst>
              </a:tr>
            </a:tbl>
          </a:graphicData>
        </a:graphic>
      </p:graphicFrame>
      <p:sp>
        <p:nvSpPr>
          <p:cNvPr id="8" name="Rectangle 1"/>
          <p:cNvSpPr>
            <a:spLocks noChangeArrowheads="1"/>
          </p:cNvSpPr>
          <p:nvPr/>
        </p:nvSpPr>
        <p:spPr bwMode="auto">
          <a:xfrm>
            <a:off x="2987675" y="1552575"/>
            <a:ext cx="1828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0" rIns="0" bIns="26979"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a:r>
            <a:br>
              <a:rPr kumimoji="0" lang="en-US"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876624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24000" y="1562100"/>
            <a:ext cx="10896600" cy="7161758"/>
          </a:xfrm>
          <a:prstGeom prst="rect">
            <a:avLst/>
          </a:prstGeom>
        </p:spPr>
      </p:pic>
      <p:pic>
        <p:nvPicPr>
          <p:cNvPr id="5"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12235">
            <a:off x="1417009" y="-575984"/>
            <a:ext cx="4608774" cy="1340734"/>
          </a:xfrm>
          <a:prstGeom prst="rect">
            <a:avLst/>
          </a:prstGeom>
        </p:spPr>
      </p:pic>
      <p:pic>
        <p:nvPicPr>
          <p:cNvPr id="6"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12235">
            <a:off x="1946470" y="9304732"/>
            <a:ext cx="4608774" cy="1340734"/>
          </a:xfrm>
          <a:prstGeom prst="rect">
            <a:avLst/>
          </a:prstGeom>
        </p:spPr>
      </p:pic>
      <p:pic>
        <p:nvPicPr>
          <p:cNvPr id="7"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258800" y="5293512"/>
            <a:ext cx="5785737" cy="5871135"/>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468600" y="-179396"/>
            <a:ext cx="4703743" cy="4312392"/>
          </a:xfrm>
          <a:prstGeom prst="rect">
            <a:avLst/>
          </a:prstGeom>
        </p:spPr>
      </p:pic>
      <p:sp>
        <p:nvSpPr>
          <p:cNvPr id="10" name="Rectangle 9"/>
          <p:cNvSpPr/>
          <p:nvPr/>
        </p:nvSpPr>
        <p:spPr>
          <a:xfrm>
            <a:off x="2171700" y="2857500"/>
            <a:ext cx="9601200" cy="4033348"/>
          </a:xfrm>
          <a:prstGeom prst="rect">
            <a:avLst/>
          </a:prstGeom>
        </p:spPr>
        <p:txBody>
          <a:bodyPr wrap="square">
            <a:spAutoFit/>
          </a:bodyPr>
          <a:lstStyle/>
          <a:p>
            <a:pPr algn="just">
              <a:lnSpc>
                <a:spcPct val="150000"/>
              </a:lnSpc>
            </a:pPr>
            <a:r>
              <a:rPr lang="en-US" sz="4400" dirty="0" err="1" smtClean="0">
                <a:solidFill>
                  <a:srgbClr val="000000"/>
                </a:solidFill>
                <a:latin typeface="Times New Roman" panose="02020603050405020304" pitchFamily="18" charset="0"/>
                <a:cs typeface="Times New Roman" panose="02020603050405020304" pitchFamily="18" charset="0"/>
              </a:rPr>
              <a:t>Viết</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đoạn</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văn</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ngắn</a:t>
            </a:r>
            <a:r>
              <a:rPr lang="en-US" sz="4400" dirty="0" smtClean="0">
                <a:solidFill>
                  <a:srgbClr val="000000"/>
                </a:solidFill>
                <a:latin typeface="Times New Roman" panose="02020603050405020304" pitchFamily="18" charset="0"/>
                <a:cs typeface="Times New Roman" panose="02020603050405020304" pitchFamily="18" charset="0"/>
              </a:rPr>
              <a:t> (7-10 </a:t>
            </a:r>
            <a:r>
              <a:rPr lang="en-US" sz="4400" dirty="0" err="1" smtClean="0">
                <a:solidFill>
                  <a:srgbClr val="000000"/>
                </a:solidFill>
                <a:latin typeface="Times New Roman" panose="02020603050405020304" pitchFamily="18" charset="0"/>
                <a:cs typeface="Times New Roman" panose="02020603050405020304" pitchFamily="18" charset="0"/>
              </a:rPr>
              <a:t>câu</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trình</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bày</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cảm</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nhận</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của</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em</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sau</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khi</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học</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xong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văn</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bản</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Lễ</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rửa</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làng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của</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người</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Lô</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Lô</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trong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đó</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có</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sử</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dụng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từ</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Hán</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Việt</a:t>
            </a:r>
            <a:endParaRPr lang="vi-VN" sz="4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52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058818" y="6342787"/>
            <a:ext cx="4377447" cy="4114800"/>
          </a:xfrm>
          <a:prstGeom prst="rect">
            <a:avLst/>
          </a:prstGeom>
        </p:spPr>
      </p:pic>
      <p:pic>
        <p:nvPicPr>
          <p:cNvPr id="2" name="Picture 2"/>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94593" y="4294413"/>
            <a:ext cx="5683508" cy="3921620"/>
          </a:xfrm>
          <a:prstGeom prst="rect">
            <a:avLst/>
          </a:prstGeom>
        </p:spPr>
      </p:pic>
      <p:pic>
        <p:nvPicPr>
          <p:cNvPr id="4" name="Picture 3"/>
          <p:cNvPicPr>
            <a:picLocks noChangeAspect="1"/>
          </p:cNvPicPr>
          <p:nvPr/>
        </p:nvPicPr>
        <p:blipFill>
          <a:blip r:embed="rId9"/>
          <a:stretch>
            <a:fillRect/>
          </a:stretch>
        </p:blipFill>
        <p:spPr>
          <a:xfrm>
            <a:off x="3844251" y="851021"/>
            <a:ext cx="12417615" cy="4302501"/>
          </a:xfrm>
          <a:prstGeom prst="rect">
            <a:avLst/>
          </a:prstGeom>
        </p:spPr>
      </p:pic>
      <p:pic>
        <p:nvPicPr>
          <p:cNvPr id="12" name="Picture 2"/>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629400" y="4294413"/>
            <a:ext cx="5683508" cy="3921620"/>
          </a:xfrm>
          <a:prstGeom prst="rect">
            <a:avLst/>
          </a:prstGeom>
        </p:spPr>
      </p:pic>
      <p:pic>
        <p:nvPicPr>
          <p:cNvPr id="13" name="Picture 2"/>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2260285" y="4230695"/>
            <a:ext cx="5683508" cy="3921620"/>
          </a:xfrm>
          <a:prstGeom prst="rect">
            <a:avLst/>
          </a:prstGeom>
        </p:spPr>
      </p:pic>
      <p:sp>
        <p:nvSpPr>
          <p:cNvPr id="14" name="Rectangle 13"/>
          <p:cNvSpPr/>
          <p:nvPr/>
        </p:nvSpPr>
        <p:spPr>
          <a:xfrm>
            <a:off x="1200014" y="5217240"/>
            <a:ext cx="4661295" cy="2123658"/>
          </a:xfrm>
          <a:prstGeom prst="rect">
            <a:avLst/>
          </a:prstGeom>
        </p:spPr>
        <p:txBody>
          <a:bodyPr wrap="square">
            <a:spAutoFit/>
          </a:bodyPr>
          <a:lstStyle/>
          <a:p>
            <a:pPr algn="just"/>
            <a:r>
              <a:rPr lang="vi-VN" sz="4400" i="1" dirty="0">
                <a:solidFill>
                  <a:srgbClr val="000000"/>
                </a:solidFill>
                <a:latin typeface="+mj-lt"/>
              </a:rPr>
              <a:t>Từ “Nam quốc sơn hà” là từ thuần Việt hay từ mượn</a:t>
            </a:r>
            <a:r>
              <a:rPr lang="vi-VN" sz="4400" i="1" dirty="0" smtClean="0">
                <a:solidFill>
                  <a:srgbClr val="000000"/>
                </a:solidFill>
                <a:latin typeface="+mj-lt"/>
              </a:rPr>
              <a:t>?</a:t>
            </a:r>
            <a:endParaRPr lang="vi-VN" sz="4400" i="1" dirty="0">
              <a:solidFill>
                <a:srgbClr val="000000"/>
              </a:solidFill>
              <a:latin typeface="+mj-lt"/>
            </a:endParaRPr>
          </a:p>
        </p:txBody>
      </p:sp>
      <p:sp>
        <p:nvSpPr>
          <p:cNvPr id="15" name="Rectangle 14"/>
          <p:cNvSpPr/>
          <p:nvPr/>
        </p:nvSpPr>
        <p:spPr>
          <a:xfrm>
            <a:off x="7126163" y="5129676"/>
            <a:ext cx="4689981" cy="2123658"/>
          </a:xfrm>
          <a:prstGeom prst="rect">
            <a:avLst/>
          </a:prstGeom>
        </p:spPr>
        <p:txBody>
          <a:bodyPr wrap="square">
            <a:spAutoFit/>
          </a:bodyPr>
          <a:lstStyle/>
          <a:p>
            <a:pPr algn="just"/>
            <a:r>
              <a:rPr lang="vi-VN" sz="4400" i="1" dirty="0" smtClean="0">
                <a:solidFill>
                  <a:srgbClr val="000000"/>
                </a:solidFill>
                <a:latin typeface="+mj-lt"/>
              </a:rPr>
              <a:t>Nếu </a:t>
            </a:r>
            <a:r>
              <a:rPr lang="vi-VN" sz="4400" i="1" dirty="0">
                <a:solidFill>
                  <a:srgbClr val="000000"/>
                </a:solidFill>
                <a:latin typeface="+mj-lt"/>
              </a:rPr>
              <a:t>là từ mượn, thì mượn của nước nào</a:t>
            </a:r>
            <a:r>
              <a:rPr lang="vi-VN" sz="4400" i="1" dirty="0" smtClean="0">
                <a:solidFill>
                  <a:srgbClr val="000000"/>
                </a:solidFill>
                <a:latin typeface="+mj-lt"/>
              </a:rPr>
              <a:t>?</a:t>
            </a:r>
            <a:endParaRPr lang="vi-VN" sz="4400" i="1" dirty="0">
              <a:solidFill>
                <a:srgbClr val="000000"/>
              </a:solidFill>
              <a:latin typeface="+mj-lt"/>
            </a:endParaRPr>
          </a:p>
        </p:txBody>
      </p:sp>
      <p:sp>
        <p:nvSpPr>
          <p:cNvPr id="16" name="Rectangle 15"/>
          <p:cNvSpPr/>
          <p:nvPr/>
        </p:nvSpPr>
        <p:spPr>
          <a:xfrm>
            <a:off x="12857615" y="5129676"/>
            <a:ext cx="4385181" cy="2123658"/>
          </a:xfrm>
          <a:prstGeom prst="rect">
            <a:avLst/>
          </a:prstGeom>
        </p:spPr>
        <p:txBody>
          <a:bodyPr wrap="square">
            <a:spAutoFit/>
          </a:bodyPr>
          <a:lstStyle/>
          <a:p>
            <a:pPr algn="just"/>
            <a:r>
              <a:rPr lang="vi-VN" sz="4400" i="1" dirty="0" smtClean="0">
                <a:solidFill>
                  <a:srgbClr val="000000"/>
                </a:solidFill>
                <a:latin typeface="+mj-lt"/>
              </a:rPr>
              <a:t> </a:t>
            </a:r>
            <a:r>
              <a:rPr lang="vi-VN" sz="4400" i="1" dirty="0">
                <a:solidFill>
                  <a:srgbClr val="000000"/>
                </a:solidFill>
                <a:latin typeface="+mj-lt"/>
              </a:rPr>
              <a:t>Em hiểu từ Hán Việt là từ như thế nào?</a:t>
            </a:r>
            <a:endParaRPr lang="vi-VN" sz="4400" b="0" i="1" dirty="0">
              <a:solidFill>
                <a:srgbClr val="000000"/>
              </a:solidFill>
              <a:effectLst/>
              <a:latin typeface="+mj-lt"/>
            </a:endParaRPr>
          </a:p>
        </p:txBody>
      </p:sp>
    </p:spTree>
    <p:extLst>
      <p:ext uri="{BB962C8B-B14F-4D97-AF65-F5344CB8AC3E}">
        <p14:creationId xmlns:p14="http://schemas.microsoft.com/office/powerpoint/2010/main" val="139026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505200" y="3467100"/>
            <a:ext cx="10896600" cy="4191000"/>
          </a:xfrm>
          <a:prstGeom prst="rect">
            <a:avLst/>
          </a:prstGeom>
        </p:spPr>
      </p:pic>
      <p:pic>
        <p:nvPicPr>
          <p:cNvPr id="5"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12235">
            <a:off x="1417009" y="-575984"/>
            <a:ext cx="4608774" cy="1340734"/>
          </a:xfrm>
          <a:prstGeom prst="rect">
            <a:avLst/>
          </a:prstGeom>
        </p:spPr>
      </p:pic>
      <p:pic>
        <p:nvPicPr>
          <p:cNvPr id="6"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12235">
            <a:off x="1946470" y="9304732"/>
            <a:ext cx="4608774" cy="1340734"/>
          </a:xfrm>
          <a:prstGeom prst="rect">
            <a:avLst/>
          </a:prstGeom>
        </p:spPr>
      </p:pic>
      <p:pic>
        <p:nvPicPr>
          <p:cNvPr id="7"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258800" y="5293512"/>
            <a:ext cx="5785737" cy="5871135"/>
          </a:xfrm>
          <a:prstGeom prst="rect">
            <a:avLst/>
          </a:prstGeom>
        </p:spPr>
      </p:pic>
      <p:pic>
        <p:nvPicPr>
          <p:cNvPr id="8"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76076" flipH="1">
            <a:off x="1187139" y="3950004"/>
            <a:ext cx="2375818" cy="4045511"/>
          </a:xfrm>
          <a:prstGeom prst="rect">
            <a:avLst/>
          </a:prstGeom>
        </p:spPr>
      </p:pic>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468600" y="-179396"/>
            <a:ext cx="4703743" cy="4312392"/>
          </a:xfrm>
          <a:prstGeom prst="rect">
            <a:avLst/>
          </a:prstGeom>
        </p:spPr>
      </p:pic>
      <p:pic>
        <p:nvPicPr>
          <p:cNvPr id="3" name="Picture 2"/>
          <p:cNvPicPr>
            <a:picLocks noChangeAspect="1"/>
          </p:cNvPicPr>
          <p:nvPr/>
        </p:nvPicPr>
        <p:blipFill>
          <a:blip r:embed="rId13"/>
          <a:stretch>
            <a:fillRect/>
          </a:stretch>
        </p:blipFill>
        <p:spPr>
          <a:xfrm>
            <a:off x="2902695" y="4023226"/>
            <a:ext cx="12101609" cy="3078747"/>
          </a:xfrm>
          <a:prstGeom prst="rect">
            <a:avLst/>
          </a:prstGeom>
        </p:spPr>
      </p:pic>
    </p:spTree>
    <p:extLst>
      <p:ext uri="{BB962C8B-B14F-4D97-AF65-F5344CB8AC3E}">
        <p14:creationId xmlns:p14="http://schemas.microsoft.com/office/powerpoint/2010/main" val="160558240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59019" y="6612074"/>
            <a:ext cx="10729749" cy="4157778"/>
          </a:xfrm>
          <a:prstGeom prst="rect">
            <a:avLst/>
          </a:prstGeom>
        </p:spPr>
      </p:pic>
      <p:pic>
        <p:nvPicPr>
          <p:cNvPr id="4"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35811">
            <a:off x="7065642" y="9235143"/>
            <a:ext cx="4156716" cy="2083554"/>
          </a:xfrm>
          <a:prstGeom prst="rect">
            <a:avLst/>
          </a:prstGeom>
        </p:spPr>
      </p:pic>
      <p:pic>
        <p:nvPicPr>
          <p:cNvPr id="6"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967957" flipH="1">
            <a:off x="13130273" y="6358383"/>
            <a:ext cx="6346287" cy="6080896"/>
          </a:xfrm>
          <a:prstGeom prst="rect">
            <a:avLst/>
          </a:prstGeom>
        </p:spPr>
      </p:pic>
      <p:pic>
        <p:nvPicPr>
          <p:cNvPr id="7"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16735">
            <a:off x="13205443" y="-1440105"/>
            <a:ext cx="6195945" cy="5013083"/>
          </a:xfrm>
          <a:prstGeom prst="rect">
            <a:avLst/>
          </a:prstGeom>
        </p:spPr>
      </p:pic>
      <p:pic>
        <p:nvPicPr>
          <p:cNvPr id="9" name="Picture 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93008">
            <a:off x="-888059" y="-210167"/>
            <a:ext cx="4033957" cy="1173515"/>
          </a:xfrm>
          <a:prstGeom prst="rect">
            <a:avLst/>
          </a:prstGeom>
        </p:spPr>
      </p:pic>
      <p:pic>
        <p:nvPicPr>
          <p:cNvPr id="5" name="Picture 4"/>
          <p:cNvPicPr>
            <a:picLocks noChangeAspect="1"/>
          </p:cNvPicPr>
          <p:nvPr/>
        </p:nvPicPr>
        <p:blipFill>
          <a:blip r:embed="rId14"/>
          <a:stretch>
            <a:fillRect/>
          </a:stretch>
        </p:blipFill>
        <p:spPr>
          <a:xfrm>
            <a:off x="3010892" y="2166792"/>
            <a:ext cx="12266215" cy="5358848"/>
          </a:xfrm>
          <a:prstGeom prst="rect">
            <a:avLst/>
          </a:prstGeom>
        </p:spPr>
      </p:pic>
    </p:spTree>
    <p:extLst>
      <p:ext uri="{BB962C8B-B14F-4D97-AF65-F5344CB8AC3E}">
        <p14:creationId xmlns:p14="http://schemas.microsoft.com/office/powerpoint/2010/main" val="30065259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410199" y="1783688"/>
            <a:ext cx="6596305" cy="1910237"/>
          </a:xfrm>
          <a:prstGeom prst="rect">
            <a:avLst/>
          </a:prstGeom>
        </p:spPr>
      </p:pic>
      <p:pic>
        <p:nvPicPr>
          <p:cNvPr id="7"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32603">
            <a:off x="14138350" y="-216201"/>
            <a:ext cx="7342791" cy="10719403"/>
          </a:xfrm>
          <a:prstGeom prst="rect">
            <a:avLst/>
          </a:prstGeom>
        </p:spPr>
      </p:pic>
      <p:sp>
        <p:nvSpPr>
          <p:cNvPr id="9" name="Rectangle 8"/>
          <p:cNvSpPr/>
          <p:nvPr/>
        </p:nvSpPr>
        <p:spPr>
          <a:xfrm>
            <a:off x="381000" y="723900"/>
            <a:ext cx="17621386" cy="923330"/>
          </a:xfrm>
          <a:prstGeom prst="rect">
            <a:avLst/>
          </a:prstGeom>
        </p:spPr>
        <p:txBody>
          <a:bodyPr wrap="square">
            <a:spAutoFit/>
          </a:bodyPr>
          <a:lstStyle/>
          <a:p>
            <a:pPr algn="just"/>
            <a:r>
              <a:rPr lang="en-US" sz="5400" dirty="0" smtClean="0">
                <a:solidFill>
                  <a:srgbClr val="FF0000"/>
                </a:solidFill>
                <a:latin typeface="Times New Roman" panose="02020603050405020304" pitchFamily="18" charset="0"/>
                <a:cs typeface="Times New Roman" panose="02020603050405020304" pitchFamily="18" charset="0"/>
              </a:rPr>
              <a:t>1. </a:t>
            </a:r>
            <a:r>
              <a:rPr lang="en-US" sz="5400" dirty="0" err="1" smtClean="0">
                <a:solidFill>
                  <a:srgbClr val="FF0000"/>
                </a:solidFill>
                <a:latin typeface="Times New Roman" panose="02020603050405020304" pitchFamily="18" charset="0"/>
                <a:cs typeface="Times New Roman" panose="02020603050405020304" pitchFamily="18" charset="0"/>
              </a:rPr>
              <a:t>Cách</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5400" dirty="0" err="1" smtClean="0">
                <a:solidFill>
                  <a:srgbClr val="FF0000"/>
                </a:solidFill>
                <a:latin typeface="Times New Roman" panose="02020603050405020304" pitchFamily="18" charset="0"/>
                <a:cs typeface="Times New Roman" panose="02020603050405020304" pitchFamily="18" charset="0"/>
              </a:rPr>
              <a:t>xác</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5400" dirty="0" err="1" smtClean="0">
                <a:solidFill>
                  <a:srgbClr val="FF0000"/>
                </a:solidFill>
                <a:latin typeface="Times New Roman" panose="02020603050405020304" pitchFamily="18" charset="0"/>
                <a:cs typeface="Times New Roman" panose="02020603050405020304" pitchFamily="18" charset="0"/>
              </a:rPr>
              <a:t>định</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5400" dirty="0" err="1" smtClean="0">
                <a:solidFill>
                  <a:srgbClr val="FF0000"/>
                </a:solidFill>
                <a:latin typeface="Times New Roman" panose="02020603050405020304" pitchFamily="18" charset="0"/>
                <a:cs typeface="Times New Roman" panose="02020603050405020304" pitchFamily="18" charset="0"/>
              </a:rPr>
              <a:t>nhanh</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5400" dirty="0" err="1" smtClean="0">
                <a:solidFill>
                  <a:srgbClr val="FF0000"/>
                </a:solidFill>
                <a:latin typeface="Times New Roman" panose="02020603050405020304" pitchFamily="18" charset="0"/>
                <a:cs typeface="Times New Roman" panose="02020603050405020304" pitchFamily="18" charset="0"/>
              </a:rPr>
              <a:t>nghĩa</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5400" dirty="0" err="1" smtClean="0">
                <a:solidFill>
                  <a:srgbClr val="FF0000"/>
                </a:solidFill>
                <a:latin typeface="Times New Roman" panose="02020603050405020304" pitchFamily="18" charset="0"/>
                <a:cs typeface="Times New Roman" panose="02020603050405020304" pitchFamily="18" charset="0"/>
              </a:rPr>
              <a:t>của</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5400" dirty="0" err="1" smtClean="0">
                <a:solidFill>
                  <a:srgbClr val="FF0000"/>
                </a:solidFill>
                <a:latin typeface="Times New Roman" panose="02020603050405020304" pitchFamily="18" charset="0"/>
                <a:cs typeface="Times New Roman" panose="02020603050405020304" pitchFamily="18" charset="0"/>
              </a:rPr>
              <a:t>những</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5400" dirty="0" err="1" smtClean="0">
                <a:solidFill>
                  <a:srgbClr val="FF0000"/>
                </a:solidFill>
                <a:latin typeface="Times New Roman" panose="02020603050405020304" pitchFamily="18" charset="0"/>
                <a:cs typeface="Times New Roman" panose="02020603050405020304" pitchFamily="18" charset="0"/>
              </a:rPr>
              <a:t>từ</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5400" dirty="0" err="1" smtClean="0">
                <a:solidFill>
                  <a:srgbClr val="FF0000"/>
                </a:solidFill>
                <a:latin typeface="Times New Roman" panose="02020603050405020304" pitchFamily="18" charset="0"/>
                <a:cs typeface="Times New Roman" panose="02020603050405020304" pitchFamily="18" charset="0"/>
              </a:rPr>
              <a:t>có</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5400" dirty="0" err="1" smtClean="0">
                <a:solidFill>
                  <a:srgbClr val="FF0000"/>
                </a:solidFill>
                <a:latin typeface="Times New Roman" panose="02020603050405020304" pitchFamily="18" charset="0"/>
                <a:cs typeface="Times New Roman" panose="02020603050405020304" pitchFamily="18" charset="0"/>
              </a:rPr>
              <a:t>yếu</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5400" dirty="0" err="1" smtClean="0">
                <a:solidFill>
                  <a:srgbClr val="FF0000"/>
                </a:solidFill>
                <a:latin typeface="Times New Roman" panose="02020603050405020304" pitchFamily="18" charset="0"/>
                <a:cs typeface="Times New Roman" panose="02020603050405020304" pitchFamily="18" charset="0"/>
              </a:rPr>
              <a:t>tố</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5400" dirty="0" err="1" smtClean="0">
                <a:solidFill>
                  <a:srgbClr val="FF0000"/>
                </a:solidFill>
                <a:latin typeface="Times New Roman" panose="02020603050405020304" pitchFamily="18" charset="0"/>
                <a:cs typeface="Times New Roman" panose="02020603050405020304" pitchFamily="18" charset="0"/>
              </a:rPr>
              <a:t>Hán</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5400" dirty="0" err="1" smtClean="0">
                <a:solidFill>
                  <a:srgbClr val="FF0000"/>
                </a:solidFill>
                <a:latin typeface="Times New Roman" panose="02020603050405020304" pitchFamily="18" charset="0"/>
                <a:cs typeface="Times New Roman" panose="02020603050405020304" pitchFamily="18" charset="0"/>
              </a:rPr>
              <a:t>Việt</a:t>
            </a:r>
            <a:endParaRPr lang="vi-VN" sz="5400" dirty="0">
              <a:solidFill>
                <a:srgbClr val="FF000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14"/>
          <a:stretch>
            <a:fillRect/>
          </a:stretch>
        </p:blipFill>
        <p:spPr>
          <a:xfrm>
            <a:off x="5157123" y="2058946"/>
            <a:ext cx="7102456" cy="2353260"/>
          </a:xfrm>
          <a:prstGeom prst="rect">
            <a:avLst/>
          </a:prstGeom>
        </p:spPr>
      </p:pic>
      <p:cxnSp>
        <p:nvCxnSpPr>
          <p:cNvPr id="14" name="Straight Connector 13"/>
          <p:cNvCxnSpPr/>
          <p:nvPr/>
        </p:nvCxnSpPr>
        <p:spPr>
          <a:xfrm flipH="1">
            <a:off x="8915400" y="2171700"/>
            <a:ext cx="304800" cy="1369825"/>
          </a:xfrm>
          <a:prstGeom prst="line">
            <a:avLst/>
          </a:prstGeom>
          <a:ln w="5715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p:cNvPicPr>
          <p:nvPr/>
        </p:nvPicPr>
        <p:blipFill>
          <a:blip r:embed="rId15" cstate="print">
            <a:lum bright="70000" contrast="-70000"/>
            <a:extLst>
              <a:ext uri="{BEBA8EAE-BF5A-486C-A8C5-ECC9F3942E4B}">
                <a14:imgProps xmlns:a14="http://schemas.microsoft.com/office/drawing/2010/main">
                  <a14:imgLayer r:embed="rId16">
                    <a14:imgEffect>
                      <a14:colorTemperature colorTemp="47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83893" y="3950515"/>
            <a:ext cx="6892344" cy="3631386"/>
          </a:xfrm>
          <a:prstGeom prst="rect">
            <a:avLst/>
          </a:prstGeom>
        </p:spPr>
      </p:pic>
      <p:sp>
        <p:nvSpPr>
          <p:cNvPr id="17" name="Rectangle 16"/>
          <p:cNvSpPr/>
          <p:nvPr/>
        </p:nvSpPr>
        <p:spPr>
          <a:xfrm>
            <a:off x="1235074" y="4945724"/>
            <a:ext cx="5677355" cy="2308324"/>
          </a:xfrm>
          <a:prstGeom prst="rect">
            <a:avLst/>
          </a:prstGeom>
        </p:spPr>
        <p:txBody>
          <a:bodyPr wrap="square">
            <a:spAutoFit/>
          </a:bodyPr>
          <a:lstStyle/>
          <a:p>
            <a:pPr algn="ctr"/>
            <a:r>
              <a:rPr lang="en-US" sz="4800" b="1" i="1" dirty="0" err="1" smtClean="0">
                <a:solidFill>
                  <a:srgbClr val="FF0000"/>
                </a:solidFill>
                <a:latin typeface="Times New Roman" panose="02020603050405020304" pitchFamily="18" charset="0"/>
                <a:cs typeface="Times New Roman" panose="02020603050405020304" pitchFamily="18" charset="0"/>
              </a:rPr>
              <a:t>Thuyết</a:t>
            </a:r>
            <a:r>
              <a:rPr lang="en-US" sz="4800" i="1" dirty="0" smtClean="0">
                <a:solidFill>
                  <a:srgbClr val="000000"/>
                </a:solidFill>
                <a:latin typeface="Times New Roman" panose="020206030504050203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cs typeface="Times New Roman" panose="02020603050405020304" pitchFamily="18" charset="0"/>
              </a:rPr>
              <a:t>t</a:t>
            </a:r>
            <a:r>
              <a:rPr lang="en-US" sz="4800" i="1" dirty="0" err="1" smtClean="0">
                <a:solidFill>
                  <a:srgbClr val="000000"/>
                </a:solidFill>
                <a:latin typeface="Times New Roman" panose="02020603050405020304" pitchFamily="18" charset="0"/>
                <a:cs typeface="Times New Roman" panose="02020603050405020304" pitchFamily="18" charset="0"/>
              </a:rPr>
              <a:t>huyết</a:t>
            </a:r>
            <a:r>
              <a:rPr lang="en-US" sz="4800" i="1" dirty="0" smtClean="0">
                <a:solidFill>
                  <a:srgbClr val="000000"/>
                </a:solidFill>
                <a:latin typeface="Times New Roman" panose="02020603050405020304" pitchFamily="18" charset="0"/>
                <a:cs typeface="Times New Roman" panose="02020603050405020304" pitchFamily="18" charset="0"/>
              </a:rPr>
              <a:t> </a:t>
            </a:r>
            <a:r>
              <a:rPr lang="en-US" sz="4800" i="1" dirty="0" err="1" smtClean="0">
                <a:solidFill>
                  <a:srgbClr val="000000"/>
                </a:solidFill>
                <a:latin typeface="Times New Roman" panose="02020603050405020304" pitchFamily="18" charset="0"/>
                <a:cs typeface="Times New Roman" panose="02020603050405020304" pitchFamily="18" charset="0"/>
              </a:rPr>
              <a:t>phục</a:t>
            </a:r>
            <a:r>
              <a:rPr lang="en-US" sz="4800" i="1" dirty="0" smtClean="0">
                <a:solidFill>
                  <a:srgbClr val="000000"/>
                </a:solidFill>
                <a:latin typeface="Times New Roman" panose="02020603050405020304" pitchFamily="18" charset="0"/>
                <a:cs typeface="Times New Roman" panose="02020603050405020304" pitchFamily="18" charset="0"/>
              </a:rPr>
              <a:t>, </a:t>
            </a:r>
            <a:r>
              <a:rPr lang="en-US" sz="4800" i="1" dirty="0" err="1" smtClean="0">
                <a:solidFill>
                  <a:srgbClr val="000000"/>
                </a:solidFill>
                <a:latin typeface="Times New Roman" panose="02020603050405020304" pitchFamily="18" charset="0"/>
                <a:cs typeface="Times New Roman" panose="02020603050405020304" pitchFamily="18" charset="0"/>
              </a:rPr>
              <a:t>thuyết</a:t>
            </a:r>
            <a:r>
              <a:rPr lang="en-US" sz="4800" i="1" dirty="0" smtClean="0">
                <a:solidFill>
                  <a:srgbClr val="000000"/>
                </a:solidFill>
                <a:latin typeface="Times New Roman" panose="02020603050405020304" pitchFamily="18" charset="0"/>
                <a:cs typeface="Times New Roman" panose="02020603050405020304" pitchFamily="18" charset="0"/>
              </a:rPr>
              <a:t> </a:t>
            </a:r>
            <a:r>
              <a:rPr lang="en-US" sz="4800" i="1" dirty="0" err="1" smtClean="0">
                <a:solidFill>
                  <a:srgbClr val="000000"/>
                </a:solidFill>
                <a:latin typeface="Times New Roman" panose="02020603050405020304" pitchFamily="18" charset="0"/>
                <a:cs typeface="Times New Roman" panose="02020603050405020304" pitchFamily="18" charset="0"/>
              </a:rPr>
              <a:t>giảng</a:t>
            </a:r>
            <a:r>
              <a:rPr lang="en-US" sz="4800" i="1" dirty="0" smtClean="0">
                <a:solidFill>
                  <a:srgbClr val="000000"/>
                </a:solidFill>
                <a:latin typeface="Times New Roman" panose="02020603050405020304" pitchFamily="18" charset="0"/>
                <a:cs typeface="Times New Roman" panose="02020603050405020304" pitchFamily="18" charset="0"/>
              </a:rPr>
              <a:t>, </a:t>
            </a:r>
            <a:r>
              <a:rPr lang="en-US" sz="4800" i="1" dirty="0" err="1" smtClean="0">
                <a:solidFill>
                  <a:srgbClr val="000000"/>
                </a:solidFill>
                <a:latin typeface="Times New Roman" panose="02020603050405020304" pitchFamily="18" charset="0"/>
                <a:cs typeface="Times New Roman" panose="02020603050405020304" pitchFamily="18" charset="0"/>
              </a:rPr>
              <a:t>lí</a:t>
            </a:r>
            <a:r>
              <a:rPr lang="en-US" sz="4800" i="1" dirty="0" smtClean="0">
                <a:solidFill>
                  <a:srgbClr val="000000"/>
                </a:solidFill>
                <a:latin typeface="Times New Roman" panose="02020603050405020304" pitchFamily="18" charset="0"/>
                <a:cs typeface="Times New Roman" panose="02020603050405020304" pitchFamily="18" charset="0"/>
              </a:rPr>
              <a:t> </a:t>
            </a:r>
            <a:r>
              <a:rPr lang="en-US" sz="4800" i="1" dirty="0" err="1" smtClean="0">
                <a:solidFill>
                  <a:srgbClr val="000000"/>
                </a:solidFill>
                <a:latin typeface="Times New Roman" panose="02020603050405020304" pitchFamily="18" charset="0"/>
                <a:cs typeface="Times New Roman" panose="02020603050405020304" pitchFamily="18" charset="0"/>
              </a:rPr>
              <a:t>thuyết</a:t>
            </a:r>
            <a:r>
              <a:rPr lang="en-US" sz="4800" i="1" dirty="0" smtClean="0">
                <a:solidFill>
                  <a:srgbClr val="000000"/>
                </a:solidFill>
                <a:latin typeface="Times New Roman" panose="02020603050405020304" pitchFamily="18" charset="0"/>
                <a:cs typeface="Times New Roman" panose="02020603050405020304" pitchFamily="18" charset="0"/>
              </a:rPr>
              <a:t>, </a:t>
            </a:r>
            <a:r>
              <a:rPr lang="en-US" sz="4800" i="1" dirty="0" err="1" smtClean="0">
                <a:solidFill>
                  <a:srgbClr val="000000"/>
                </a:solidFill>
                <a:latin typeface="Times New Roman" panose="02020603050405020304" pitchFamily="18" charset="0"/>
                <a:cs typeface="Times New Roman" panose="02020603050405020304" pitchFamily="18" charset="0"/>
              </a:rPr>
              <a:t>diễn</a:t>
            </a:r>
            <a:r>
              <a:rPr lang="en-US" sz="4800" i="1" dirty="0" smtClean="0">
                <a:solidFill>
                  <a:srgbClr val="000000"/>
                </a:solidFill>
                <a:latin typeface="Times New Roman" panose="02020603050405020304" pitchFamily="18" charset="0"/>
                <a:cs typeface="Times New Roman" panose="02020603050405020304" pitchFamily="18" charset="0"/>
              </a:rPr>
              <a:t> </a:t>
            </a:r>
            <a:r>
              <a:rPr lang="en-US" sz="4800" i="1" dirty="0" err="1" smtClean="0">
                <a:solidFill>
                  <a:srgbClr val="000000"/>
                </a:solidFill>
                <a:latin typeface="Times New Roman" panose="02020603050405020304" pitchFamily="18" charset="0"/>
                <a:cs typeface="Times New Roman" panose="02020603050405020304" pitchFamily="18" charset="0"/>
              </a:rPr>
              <a:t>thuyết</a:t>
            </a:r>
            <a:r>
              <a:rPr lang="en-US" sz="4800" i="1" dirty="0" smtClean="0">
                <a:solidFill>
                  <a:srgbClr val="000000"/>
                </a:solidFill>
                <a:latin typeface="Times New Roman" panose="02020603050405020304" pitchFamily="18" charset="0"/>
                <a:cs typeface="Times New Roman" panose="02020603050405020304" pitchFamily="18" charset="0"/>
              </a:rPr>
              <a:t>…</a:t>
            </a:r>
            <a:endParaRPr lang="vi-VN" sz="4800" i="1" dirty="0">
              <a:solidFill>
                <a:srgbClr val="000000"/>
              </a:solidFill>
              <a:latin typeface="Times New Roman" panose="02020603050405020304" pitchFamily="18" charset="0"/>
              <a:cs typeface="Times New Roman" panose="02020603050405020304" pitchFamily="18" charset="0"/>
            </a:endParaRPr>
          </a:p>
        </p:txBody>
      </p:sp>
      <p:pic>
        <p:nvPicPr>
          <p:cNvPr id="18" name="Picture 2"/>
          <p:cNvPicPr>
            <a:picLocks noChangeAspect="1"/>
          </p:cNvPicPr>
          <p:nvPr/>
        </p:nvPicPr>
        <p:blipFill>
          <a:blip r:embed="rId15" cstate="print">
            <a:lum bright="70000" contrast="-70000"/>
            <a:extLst>
              <a:ext uri="{BEBA8EAE-BF5A-486C-A8C5-ECC9F3942E4B}">
                <a14:imgProps xmlns:a14="http://schemas.microsoft.com/office/drawing/2010/main">
                  <a14:imgLayer r:embed="rId16">
                    <a14:imgEffect>
                      <a14:colorTemperature colorTemp="47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252645" y="3950515"/>
            <a:ext cx="6892344" cy="3631386"/>
          </a:xfrm>
          <a:prstGeom prst="rect">
            <a:avLst/>
          </a:prstGeom>
        </p:spPr>
      </p:pic>
      <p:sp>
        <p:nvSpPr>
          <p:cNvPr id="19" name="Rectangle 18"/>
          <p:cNvSpPr/>
          <p:nvPr/>
        </p:nvSpPr>
        <p:spPr>
          <a:xfrm>
            <a:off x="9906000" y="5035724"/>
            <a:ext cx="5410200" cy="2308324"/>
          </a:xfrm>
          <a:prstGeom prst="rect">
            <a:avLst/>
          </a:prstGeom>
        </p:spPr>
        <p:txBody>
          <a:bodyPr wrap="square">
            <a:spAutoFit/>
          </a:bodyPr>
          <a:lstStyle/>
          <a:p>
            <a:pPr algn="ctr"/>
            <a:r>
              <a:rPr lang="en-US" sz="4800" b="1" i="1" dirty="0" smtClean="0">
                <a:solidFill>
                  <a:srgbClr val="FF0000"/>
                </a:solidFill>
                <a:latin typeface="Times New Roman" panose="02020603050405020304" pitchFamily="18" charset="0"/>
                <a:cs typeface="Times New Roman" panose="02020603050405020304" pitchFamily="18" charset="0"/>
              </a:rPr>
              <a:t>Minh: </a:t>
            </a:r>
            <a:r>
              <a:rPr lang="en-US" sz="4800" i="1" dirty="0" smtClean="0">
                <a:solidFill>
                  <a:srgbClr val="000000"/>
                </a:solidFill>
                <a:latin typeface="Times New Roman" panose="02020603050405020304" pitchFamily="18" charset="0"/>
                <a:cs typeface="Times New Roman" panose="02020603050405020304" pitchFamily="18" charset="0"/>
              </a:rPr>
              <a:t>minh </a:t>
            </a:r>
            <a:r>
              <a:rPr lang="en-US" sz="4800" i="1" dirty="0" err="1" smtClean="0">
                <a:solidFill>
                  <a:srgbClr val="000000"/>
                </a:solidFill>
                <a:latin typeface="Times New Roman" panose="02020603050405020304" pitchFamily="18" charset="0"/>
                <a:cs typeface="Times New Roman" panose="02020603050405020304" pitchFamily="18" charset="0"/>
              </a:rPr>
              <a:t>bạch</a:t>
            </a:r>
            <a:r>
              <a:rPr lang="en-US" sz="4800" i="1" dirty="0" smtClean="0">
                <a:solidFill>
                  <a:srgbClr val="000000"/>
                </a:solidFill>
                <a:latin typeface="Times New Roman" panose="02020603050405020304" pitchFamily="18" charset="0"/>
                <a:cs typeface="Times New Roman" panose="02020603050405020304" pitchFamily="18" charset="0"/>
              </a:rPr>
              <a:t>, minh </a:t>
            </a:r>
            <a:r>
              <a:rPr lang="en-US" sz="4800" i="1" dirty="0" err="1" smtClean="0">
                <a:solidFill>
                  <a:srgbClr val="000000"/>
                </a:solidFill>
                <a:latin typeface="Times New Roman" panose="02020603050405020304" pitchFamily="18" charset="0"/>
                <a:cs typeface="Times New Roman" panose="02020603050405020304" pitchFamily="18" charset="0"/>
              </a:rPr>
              <a:t>mẫn</a:t>
            </a:r>
            <a:r>
              <a:rPr lang="en-US" sz="4800" i="1" dirty="0" smtClean="0">
                <a:solidFill>
                  <a:srgbClr val="000000"/>
                </a:solidFill>
                <a:latin typeface="Times New Roman" panose="02020603050405020304" pitchFamily="18" charset="0"/>
                <a:cs typeface="Times New Roman" panose="02020603050405020304" pitchFamily="18" charset="0"/>
              </a:rPr>
              <a:t>, </a:t>
            </a:r>
            <a:r>
              <a:rPr lang="en-US" sz="4800" i="1" dirty="0" err="1" smtClean="0">
                <a:solidFill>
                  <a:srgbClr val="000000"/>
                </a:solidFill>
                <a:latin typeface="Times New Roman" panose="02020603050405020304" pitchFamily="18" charset="0"/>
                <a:cs typeface="Times New Roman" panose="02020603050405020304" pitchFamily="18" charset="0"/>
              </a:rPr>
              <a:t>tường</a:t>
            </a:r>
            <a:r>
              <a:rPr lang="en-US" sz="4800" i="1" dirty="0" smtClean="0">
                <a:solidFill>
                  <a:srgbClr val="000000"/>
                </a:solidFill>
                <a:latin typeface="Times New Roman" panose="02020603050405020304" pitchFamily="18" charset="0"/>
                <a:cs typeface="Times New Roman" panose="02020603050405020304" pitchFamily="18" charset="0"/>
              </a:rPr>
              <a:t> minh, </a:t>
            </a:r>
            <a:r>
              <a:rPr lang="en-US" sz="4800" i="1" dirty="0" err="1" smtClean="0">
                <a:solidFill>
                  <a:srgbClr val="000000"/>
                </a:solidFill>
                <a:latin typeface="Times New Roman" panose="02020603050405020304" pitchFamily="18" charset="0"/>
                <a:cs typeface="Times New Roman" panose="02020603050405020304" pitchFamily="18" charset="0"/>
              </a:rPr>
              <a:t>thanh</a:t>
            </a:r>
            <a:r>
              <a:rPr lang="en-US" sz="4800" i="1" dirty="0" smtClean="0">
                <a:solidFill>
                  <a:srgbClr val="000000"/>
                </a:solidFill>
                <a:latin typeface="Times New Roman" panose="02020603050405020304" pitchFamily="18" charset="0"/>
                <a:cs typeface="Times New Roman" panose="02020603050405020304" pitchFamily="18" charset="0"/>
              </a:rPr>
              <a:t> minh…</a:t>
            </a:r>
            <a:endParaRPr lang="vi-VN" sz="4800" i="1" dirty="0">
              <a:solidFill>
                <a:srgbClr val="000000"/>
              </a:solidFill>
              <a:latin typeface="Times New Roman" panose="02020603050405020304" pitchFamily="18" charset="0"/>
              <a:cs typeface="Times New Roman" panose="02020603050405020304" pitchFamily="18" charset="0"/>
            </a:endParaRPr>
          </a:p>
        </p:txBody>
      </p:sp>
      <p:sp>
        <p:nvSpPr>
          <p:cNvPr id="20" name="Circular Arrow 19"/>
          <p:cNvSpPr/>
          <p:nvPr/>
        </p:nvSpPr>
        <p:spPr>
          <a:xfrm rot="2194157">
            <a:off x="10440059" y="3623285"/>
            <a:ext cx="1870850" cy="1295400"/>
          </a:xfrm>
          <a:prstGeom prst="circular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ircular Arrow 20"/>
          <p:cNvSpPr/>
          <p:nvPr/>
        </p:nvSpPr>
        <p:spPr>
          <a:xfrm rot="7919491" flipV="1">
            <a:off x="5460453" y="3759952"/>
            <a:ext cx="1870850" cy="1245234"/>
          </a:xfrm>
          <a:prstGeom prst="circular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p:cNvSpPr/>
          <p:nvPr/>
        </p:nvSpPr>
        <p:spPr>
          <a:xfrm>
            <a:off x="1256845" y="7978021"/>
            <a:ext cx="13639800" cy="2123658"/>
          </a:xfrm>
          <a:prstGeom prst="rect">
            <a:avLst/>
          </a:prstGeom>
        </p:spPr>
        <p:txBody>
          <a:bodyPr wrap="square">
            <a:spAutoFit/>
          </a:bodyPr>
          <a:lstStyle/>
          <a:p>
            <a:pPr algn="just"/>
            <a:r>
              <a:rPr lang="en-US" sz="4400" b="1" dirty="0" err="1" smtClean="0">
                <a:solidFill>
                  <a:srgbClr val="000000"/>
                </a:solidFill>
                <a:latin typeface="Times New Roman" panose="02020603050405020304" pitchFamily="18" charset="0"/>
                <a:cs typeface="Times New Roman" panose="02020603050405020304" pitchFamily="18" charset="0"/>
              </a:rPr>
              <a:t>Thuyết</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có</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liên</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quan</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đến</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hành</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động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nói</a:t>
            </a:r>
            <a:endParaRPr lang="en-US" sz="4400" dirty="0" smtClean="0">
              <a:solidFill>
                <a:srgbClr val="000000"/>
              </a:solidFill>
              <a:latin typeface="Times New Roman" panose="02020603050405020304" pitchFamily="18" charset="0"/>
              <a:cs typeface="Times New Roman" panose="02020603050405020304" pitchFamily="18" charset="0"/>
            </a:endParaRPr>
          </a:p>
          <a:p>
            <a:pPr algn="just"/>
            <a:r>
              <a:rPr lang="en-US" sz="4400" b="1" dirty="0" smtClean="0">
                <a:solidFill>
                  <a:srgbClr val="000000"/>
                </a:solidFill>
                <a:latin typeface="Times New Roman" panose="02020603050405020304" pitchFamily="18" charset="0"/>
                <a:cs typeface="Times New Roman" panose="02020603050405020304" pitchFamily="18" charset="0"/>
              </a:rPr>
              <a:t>Minh</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có</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liên</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quan</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tới</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sự</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rõ</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ràng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sáng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sủa</a:t>
            </a:r>
            <a:endParaRPr lang="en-US" sz="4400" dirty="0" smtClean="0">
              <a:solidFill>
                <a:srgbClr val="000000"/>
              </a:solidFill>
              <a:latin typeface="Times New Roman" panose="02020603050405020304" pitchFamily="18" charset="0"/>
              <a:cs typeface="Times New Roman" panose="02020603050405020304" pitchFamily="18" charset="0"/>
            </a:endParaRPr>
          </a:p>
          <a:p>
            <a:pPr algn="just"/>
            <a:r>
              <a:rPr lang="en-US" sz="44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Thuyết</a:t>
            </a:r>
            <a:r>
              <a:rPr lang="en-US" sz="4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minh</a:t>
            </a:r>
            <a:r>
              <a:rPr lang="en-US" sz="44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nói</a:t>
            </a:r>
            <a:r>
              <a:rPr lang="en-US" sz="44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rõ</a:t>
            </a:r>
            <a:r>
              <a:rPr lang="en-US" sz="44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ràng</a:t>
            </a:r>
            <a:r>
              <a:rPr lang="en-US" sz="44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ra</a:t>
            </a:r>
            <a:r>
              <a:rPr lang="en-US" sz="4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44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về</a:t>
            </a:r>
            <a:r>
              <a:rPr lang="en-US" sz="44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một</a:t>
            </a:r>
            <a:r>
              <a:rPr lang="en-US" sz="44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vấn</a:t>
            </a:r>
            <a:r>
              <a:rPr lang="en-US" sz="44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đề</a:t>
            </a:r>
            <a:r>
              <a:rPr lang="en-US" sz="44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nào</a:t>
            </a:r>
            <a:r>
              <a:rPr lang="en-US" sz="44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đó</a:t>
            </a:r>
            <a:r>
              <a:rPr lang="en-US" sz="44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endParaRPr lang="vi-VN" sz="4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97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16" presetClass="entr" presetSubtype="21"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9" grpId="0"/>
      <p:bldP spid="20" grpId="0" animBg="1"/>
      <p:bldP spid="21"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8600" y="5041246"/>
            <a:ext cx="7543800" cy="5801868"/>
          </a:xfrm>
          <a:prstGeom prst="rect">
            <a:avLst/>
          </a:prstGeom>
        </p:spPr>
      </p:pic>
      <p:pic>
        <p:nvPicPr>
          <p:cNvPr id="6"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93008">
            <a:off x="15310779" y="-134946"/>
            <a:ext cx="4033957" cy="1173515"/>
          </a:xfrm>
          <a:prstGeom prst="rect">
            <a:avLst/>
          </a:prstGeom>
        </p:spPr>
      </p:pic>
      <p:sp>
        <p:nvSpPr>
          <p:cNvPr id="2" name="Rectangle 1"/>
          <p:cNvSpPr/>
          <p:nvPr/>
        </p:nvSpPr>
        <p:spPr>
          <a:xfrm>
            <a:off x="3352800" y="3848100"/>
            <a:ext cx="13639800" cy="1446550"/>
          </a:xfrm>
          <a:prstGeom prst="rect">
            <a:avLst/>
          </a:prstGeom>
        </p:spPr>
        <p:txBody>
          <a:bodyPr wrap="square">
            <a:spAutoFit/>
          </a:bodyPr>
          <a:lstStyle/>
          <a:p>
            <a:pPr algn="just"/>
            <a:r>
              <a:rPr lang="vi-VN" sz="4400" dirty="0" smtClean="0">
                <a:solidFill>
                  <a:srgbClr val="000000"/>
                </a:solidFill>
                <a:latin typeface="+mj-lt"/>
              </a:rPr>
              <a:t>- </a:t>
            </a:r>
            <a:r>
              <a:rPr lang="vi-VN" sz="4400" dirty="0">
                <a:solidFill>
                  <a:srgbClr val="000000"/>
                </a:solidFill>
                <a:latin typeface="+mj-lt"/>
              </a:rPr>
              <a:t>Tập hợp những từ đã biết có một trong các yếu tố của từ được tách ở trên và xếp chúng vào các nhóm khác nhau</a:t>
            </a:r>
            <a:r>
              <a:rPr lang="vi-VN" sz="4400" dirty="0" smtClean="0">
                <a:solidFill>
                  <a:srgbClr val="000000"/>
                </a:solidFill>
                <a:latin typeface="+mj-lt"/>
              </a:rPr>
              <a:t>.</a:t>
            </a:r>
            <a:endParaRPr lang="vi-VN" sz="4400" dirty="0">
              <a:solidFill>
                <a:srgbClr val="000000"/>
              </a:solidFill>
              <a:latin typeface="+mj-lt"/>
            </a:endParaRPr>
          </a:p>
        </p:txBody>
      </p:sp>
      <p:sp>
        <p:nvSpPr>
          <p:cNvPr id="7" name="Rectangle 6"/>
          <p:cNvSpPr/>
          <p:nvPr/>
        </p:nvSpPr>
        <p:spPr>
          <a:xfrm>
            <a:off x="381000" y="723900"/>
            <a:ext cx="17621386" cy="923330"/>
          </a:xfrm>
          <a:prstGeom prst="rect">
            <a:avLst/>
          </a:prstGeom>
        </p:spPr>
        <p:txBody>
          <a:bodyPr wrap="square">
            <a:spAutoFit/>
          </a:bodyPr>
          <a:lstStyle/>
          <a:p>
            <a:pPr algn="just"/>
            <a:r>
              <a:rPr lang="en-US" sz="5400" dirty="0" smtClean="0">
                <a:solidFill>
                  <a:srgbClr val="FF0000"/>
                </a:solidFill>
                <a:latin typeface="Times New Roman" panose="02020603050405020304" pitchFamily="18" charset="0"/>
                <a:cs typeface="Times New Roman" panose="02020603050405020304" pitchFamily="18" charset="0"/>
              </a:rPr>
              <a:t>2. </a:t>
            </a:r>
            <a:r>
              <a:rPr lang="en-US" sz="5400" dirty="0" err="1" smtClean="0">
                <a:solidFill>
                  <a:srgbClr val="FF0000"/>
                </a:solidFill>
                <a:latin typeface="Times New Roman" panose="02020603050405020304" pitchFamily="18" charset="0"/>
                <a:cs typeface="Times New Roman" panose="02020603050405020304" pitchFamily="18" charset="0"/>
              </a:rPr>
              <a:t>Kết</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5400" dirty="0" err="1" smtClean="0">
                <a:solidFill>
                  <a:srgbClr val="FF0000"/>
                </a:solidFill>
                <a:latin typeface="Times New Roman" panose="02020603050405020304" pitchFamily="18" charset="0"/>
                <a:cs typeface="Times New Roman" panose="02020603050405020304" pitchFamily="18" charset="0"/>
              </a:rPr>
              <a:t>luận</a:t>
            </a:r>
            <a:endParaRPr lang="vi-VN" sz="54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186543" y="2476500"/>
            <a:ext cx="14249400" cy="769441"/>
          </a:xfrm>
          <a:prstGeom prst="rect">
            <a:avLst/>
          </a:prstGeom>
        </p:spPr>
        <p:txBody>
          <a:bodyPr wrap="square">
            <a:spAutoFit/>
          </a:bodyPr>
          <a:lstStyle/>
          <a:p>
            <a:pPr algn="just"/>
            <a:r>
              <a:rPr lang="vi-VN" sz="4400" dirty="0">
                <a:solidFill>
                  <a:srgbClr val="000000"/>
                </a:solidFill>
                <a:latin typeface="+mj-lt"/>
              </a:rPr>
              <a:t>- Tách từng từ đó ra thành các yếu tố riêng biệt để xem </a:t>
            </a:r>
            <a:r>
              <a:rPr lang="vi-VN" sz="4400" dirty="0" smtClean="0">
                <a:solidFill>
                  <a:srgbClr val="000000"/>
                </a:solidFill>
                <a:latin typeface="+mj-lt"/>
              </a:rPr>
              <a:t>xét</a:t>
            </a:r>
            <a:endParaRPr lang="vi-VN" sz="4400" dirty="0">
              <a:solidFill>
                <a:srgbClr val="000000"/>
              </a:solidFill>
              <a:latin typeface="+mj-lt"/>
            </a:endParaRPr>
          </a:p>
        </p:txBody>
      </p:sp>
      <p:sp>
        <p:nvSpPr>
          <p:cNvPr id="9" name="Rectangle 8"/>
          <p:cNvSpPr/>
          <p:nvPr/>
        </p:nvSpPr>
        <p:spPr>
          <a:xfrm>
            <a:off x="5105400" y="6028126"/>
            <a:ext cx="12725400" cy="2123658"/>
          </a:xfrm>
          <a:prstGeom prst="rect">
            <a:avLst/>
          </a:prstGeom>
        </p:spPr>
        <p:txBody>
          <a:bodyPr wrap="square">
            <a:spAutoFit/>
          </a:bodyPr>
          <a:lstStyle/>
          <a:p>
            <a:pPr algn="just"/>
            <a:r>
              <a:rPr lang="vi-VN" sz="4400" dirty="0" smtClean="0">
                <a:solidFill>
                  <a:srgbClr val="000000"/>
                </a:solidFill>
                <a:latin typeface="+mj-lt"/>
              </a:rPr>
              <a:t>- </a:t>
            </a:r>
            <a:r>
              <a:rPr lang="vi-VN" sz="4400" dirty="0">
                <a:solidFill>
                  <a:srgbClr val="000000"/>
                </a:solidFill>
                <a:latin typeface="+mj-lt"/>
              </a:rPr>
              <a:t>Dựa vào nghĩa chung của một vài từ đã biết trong mỗi nhóm để suy ra nghĩa của từng yếu tố, từ đó, bước đầu xác định nghĩa của từ có yếu tố Hán Việt muốn tìm hiểu</a:t>
            </a:r>
            <a:endParaRPr lang="vi-VN" sz="4400" b="0" i="0" dirty="0">
              <a:solidFill>
                <a:srgbClr val="000000"/>
              </a:solidFill>
              <a:effectLst/>
              <a:latin typeface="+mj-lt"/>
            </a:endParaRPr>
          </a:p>
        </p:txBody>
      </p:sp>
    </p:spTree>
    <p:extLst>
      <p:ext uri="{BB962C8B-B14F-4D97-AF65-F5344CB8AC3E}">
        <p14:creationId xmlns:p14="http://schemas.microsoft.com/office/powerpoint/2010/main" val="226099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59019" y="6612074"/>
            <a:ext cx="10729749" cy="4157778"/>
          </a:xfrm>
          <a:prstGeom prst="rect">
            <a:avLst/>
          </a:prstGeom>
        </p:spPr>
      </p:pic>
      <p:pic>
        <p:nvPicPr>
          <p:cNvPr id="3"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319580" y="6134100"/>
            <a:ext cx="4276165" cy="4454338"/>
          </a:xfrm>
          <a:prstGeom prst="rect">
            <a:avLst/>
          </a:prstGeom>
        </p:spPr>
      </p:pic>
      <p:pic>
        <p:nvPicPr>
          <p:cNvPr id="4"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9535811">
            <a:off x="7065642" y="9235143"/>
            <a:ext cx="4156716" cy="2083554"/>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5400000" flipH="1">
            <a:off x="14606314" y="-346264"/>
            <a:ext cx="3068723" cy="4294650"/>
          </a:xfrm>
          <a:prstGeom prst="rect">
            <a:avLst/>
          </a:prstGeom>
        </p:spPr>
      </p:pic>
      <p:pic>
        <p:nvPicPr>
          <p:cNvPr id="7" name="Picture 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1175317">
            <a:off x="-508553" y="-2136863"/>
            <a:ext cx="6346287" cy="6080896"/>
          </a:xfrm>
          <a:prstGeom prst="rect">
            <a:avLst/>
          </a:prstGeom>
        </p:spPr>
      </p:pic>
      <p:pic>
        <p:nvPicPr>
          <p:cNvPr id="5" name="Picture 4"/>
          <p:cNvPicPr>
            <a:picLocks noChangeAspect="1"/>
          </p:cNvPicPr>
          <p:nvPr/>
        </p:nvPicPr>
        <p:blipFill>
          <a:blip r:embed="rId13"/>
          <a:stretch>
            <a:fillRect/>
          </a:stretch>
        </p:blipFill>
        <p:spPr>
          <a:xfrm>
            <a:off x="3599207" y="2225995"/>
            <a:ext cx="11089585" cy="5358848"/>
          </a:xfrm>
          <a:prstGeom prst="rect">
            <a:avLst/>
          </a:prstGeom>
        </p:spPr>
      </p:pic>
    </p:spTree>
    <p:extLst>
      <p:ext uri="{BB962C8B-B14F-4D97-AF65-F5344CB8AC3E}">
        <p14:creationId xmlns:p14="http://schemas.microsoft.com/office/powerpoint/2010/main" val="56275413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a:off x="92744" y="6031404"/>
            <a:ext cx="4415070" cy="6445358"/>
          </a:xfrm>
          <a:prstGeom prst="rect">
            <a:avLst/>
          </a:prstGeom>
        </p:spPr>
      </p:pic>
      <p:sp>
        <p:nvSpPr>
          <p:cNvPr id="8" name="Rectangle 7"/>
          <p:cNvSpPr/>
          <p:nvPr/>
        </p:nvSpPr>
        <p:spPr>
          <a:xfrm>
            <a:off x="6983593" y="3009900"/>
            <a:ext cx="10515600" cy="5509200"/>
          </a:xfrm>
          <a:prstGeom prst="rect">
            <a:avLst/>
          </a:prstGeom>
        </p:spPr>
        <p:txBody>
          <a:bodyPr wrap="square">
            <a:spAutoFit/>
          </a:bodyPr>
          <a:lstStyle/>
          <a:p>
            <a:pPr algn="just"/>
            <a:r>
              <a:rPr lang="vi-VN" sz="4400" dirty="0">
                <a:solidFill>
                  <a:srgbClr val="000000"/>
                </a:solidFill>
                <a:latin typeface="Times New Roman" panose="02020603050405020304" pitchFamily="18" charset="0"/>
                <a:cs typeface="Times New Roman" panose="02020603050405020304" pitchFamily="18" charset="0"/>
              </a:rPr>
              <a:t>Theo em hiểu </a:t>
            </a:r>
            <a:r>
              <a:rPr lang="vi-VN" sz="4400" dirty="0" smtClean="0">
                <a:solidFill>
                  <a:srgbClr val="000000"/>
                </a:solidFill>
                <a:latin typeface="Times New Roman" panose="02020603050405020304" pitchFamily="18" charset="0"/>
                <a:cs typeface="Times New Roman" panose="02020603050405020304" pitchFamily="18" charset="0"/>
              </a:rPr>
              <a:t>tín</a:t>
            </a:r>
            <a:r>
              <a:rPr lang="en-US" sz="4400" dirty="0" smtClean="0">
                <a:solidFill>
                  <a:srgbClr val="000000"/>
                </a:solidFill>
                <a:latin typeface="Times New Roman" panose="02020603050405020304" pitchFamily="18" charset="0"/>
                <a:cs typeface="Times New Roman" panose="02020603050405020304" pitchFamily="18" charset="0"/>
              </a:rPr>
              <a:t>:</a:t>
            </a:r>
            <a:r>
              <a:rPr lang="vi-VN" sz="4400" dirty="0">
                <a:solidFill>
                  <a:srgbClr val="000000"/>
                </a:solidFill>
                <a:latin typeface="Times New Roman" panose="02020603050405020304" pitchFamily="18" charset="0"/>
                <a:cs typeface="Times New Roman" panose="02020603050405020304" pitchFamily="18" charset="0"/>
              </a:rPr>
              <a:t> </a:t>
            </a:r>
            <a:r>
              <a:rPr lang="vi-VN" sz="4400" dirty="0" smtClean="0">
                <a:solidFill>
                  <a:srgbClr val="000000"/>
                </a:solidFill>
                <a:latin typeface="Times New Roman" panose="02020603050405020304" pitchFamily="18" charset="0"/>
                <a:cs typeface="Times New Roman" panose="02020603050405020304" pitchFamily="18" charset="0"/>
              </a:rPr>
              <a:t>uy </a:t>
            </a:r>
            <a:r>
              <a:rPr lang="vi-VN" sz="4400" dirty="0">
                <a:solidFill>
                  <a:srgbClr val="000000"/>
                </a:solidFill>
                <a:latin typeface="Times New Roman" panose="02020603050405020304" pitchFamily="18" charset="0"/>
                <a:cs typeface="Times New Roman" panose="02020603050405020304" pitchFamily="18" charset="0"/>
              </a:rPr>
              <a:t>tín, chữ tín, lòng tin…; </a:t>
            </a:r>
            <a:r>
              <a:rPr lang="vi-VN" sz="4400" dirty="0" smtClean="0">
                <a:solidFill>
                  <a:srgbClr val="000000"/>
                </a:solidFill>
                <a:latin typeface="Times New Roman" panose="02020603050405020304" pitchFamily="18" charset="0"/>
                <a:cs typeface="Times New Roman" panose="02020603050405020304" pitchFamily="18" charset="0"/>
              </a:rPr>
              <a:t>ngưỡng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ngưỡng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vọng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ngưỡng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mộ</a:t>
            </a:r>
            <a:r>
              <a:rPr lang="vi-VN" sz="4400" dirty="0" smtClean="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kính ngưỡng… Hai yếu tố này hợp thành tín ngưỡng mang nghĩa chỉ niềm tin của con người được thể hiện thông qua những nghi lễ gắn liền với phong tục, tập quán để mang lại sự bình an về tinh thần cho cá nhân, cộng đồng</a:t>
            </a:r>
            <a:r>
              <a:rPr lang="vi-VN" sz="4400" dirty="0" smtClean="0">
                <a:solidFill>
                  <a:srgbClr val="000000"/>
                </a:solidFill>
                <a:latin typeface="Times New Roman" panose="02020603050405020304" pitchFamily="18" charset="0"/>
                <a:cs typeface="Times New Roman" panose="02020603050405020304" pitchFamily="18" charset="0"/>
              </a:rPr>
              <a:t>.</a:t>
            </a:r>
            <a:endParaRPr lang="vi-VN" sz="4400" dirty="0">
              <a:solidFill>
                <a:srgbClr val="00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7"/>
          <a:stretch>
            <a:fillRect/>
          </a:stretch>
        </p:blipFill>
        <p:spPr>
          <a:xfrm>
            <a:off x="5029200" y="-397655"/>
            <a:ext cx="7212193" cy="3694496"/>
          </a:xfrm>
          <a:prstGeom prst="rect">
            <a:avLst/>
          </a:prstGeom>
        </p:spPr>
      </p:pic>
      <p:pic>
        <p:nvPicPr>
          <p:cNvPr id="10" name="Picture 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0" y="4152900"/>
            <a:ext cx="6685030" cy="5943600"/>
          </a:xfrm>
          <a:prstGeom prst="rect">
            <a:avLst/>
          </a:prstGeom>
        </p:spPr>
      </p:pic>
    </p:spTree>
    <p:extLst>
      <p:ext uri="{BB962C8B-B14F-4D97-AF65-F5344CB8AC3E}">
        <p14:creationId xmlns:p14="http://schemas.microsoft.com/office/powerpoint/2010/main" val="235840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33400" y="8229600"/>
            <a:ext cx="5350213" cy="4114800"/>
          </a:xfrm>
          <a:prstGeom prst="rect">
            <a:avLst/>
          </a:prstGeom>
        </p:spPr>
      </p:pic>
      <p:pic>
        <p:nvPicPr>
          <p:cNvPr id="6"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93008">
            <a:off x="15386980" y="-586757"/>
            <a:ext cx="4033957" cy="1173515"/>
          </a:xfrm>
          <a:prstGeom prst="rect">
            <a:avLst/>
          </a:prstGeom>
        </p:spPr>
      </p:pic>
      <p:sp>
        <p:nvSpPr>
          <p:cNvPr id="3" name="Rectangle 2"/>
          <p:cNvSpPr/>
          <p:nvPr/>
        </p:nvSpPr>
        <p:spPr>
          <a:xfrm>
            <a:off x="914400" y="2400300"/>
            <a:ext cx="16611600" cy="6863417"/>
          </a:xfrm>
          <a:prstGeom prst="rect">
            <a:avLst/>
          </a:prstGeom>
        </p:spPr>
        <p:txBody>
          <a:bodyPr wrap="square">
            <a:spAutoFit/>
          </a:bodyPr>
          <a:lstStyle/>
          <a:p>
            <a:pPr algn="just"/>
            <a:r>
              <a:rPr lang="vi-VN" sz="4400" dirty="0" smtClean="0">
                <a:solidFill>
                  <a:srgbClr val="000000"/>
                </a:solidFill>
                <a:latin typeface="+mj-lt"/>
              </a:rPr>
              <a:t>- </a:t>
            </a:r>
            <a:r>
              <a:rPr lang="vi-VN" sz="4400" dirty="0">
                <a:solidFill>
                  <a:srgbClr val="000000"/>
                </a:solidFill>
                <a:latin typeface="+mj-lt"/>
              </a:rPr>
              <a:t>Theo em, khi chưa có từ điển trong tay ta có thể suy đoán nghĩa của các yếu tố đó và nghĩa của từ chứa đựng chúng theo cách:</a:t>
            </a:r>
          </a:p>
          <a:p>
            <a:pPr algn="just"/>
            <a:r>
              <a:rPr lang="vi-VN" sz="4400" dirty="0">
                <a:solidFill>
                  <a:srgbClr val="000000"/>
                </a:solidFill>
                <a:latin typeface="+mj-lt"/>
              </a:rPr>
              <a:t>+ Tách từ đó ra thành các yếu tố riêng biệt để xem xét. Ví dụ: tín ngưỡng tách thành tín và ngưỡng.</a:t>
            </a:r>
          </a:p>
          <a:p>
            <a:pPr algn="just"/>
            <a:r>
              <a:rPr lang="vi-VN" sz="4400" dirty="0">
                <a:solidFill>
                  <a:srgbClr val="000000"/>
                </a:solidFill>
                <a:latin typeface="+mj-lt"/>
              </a:rPr>
              <a:t>+ Tiếp đó, dựa vào từ đã biết có một trong các yếu tố của từ được tách trên vào các nhóm khác nhau. Ví dụ tín có: tín tâm, uy tín, tín nghĩa, chữ tín; ngưỡng có: kính ngưỡng, ngưỡng mộ…</a:t>
            </a:r>
          </a:p>
          <a:p>
            <a:pPr algn="just"/>
            <a:r>
              <a:rPr lang="vi-VN" sz="4400" dirty="0">
                <a:solidFill>
                  <a:srgbClr val="000000"/>
                </a:solidFill>
                <a:latin typeface="+mj-lt"/>
              </a:rPr>
              <a:t>+ Dựa vào nghĩa chung của một vài từ đã biết trong mỗi nhóm để suy ra nghĩa của từng yếu tố, từ đó bước đầu xác định nghĩa của từ có yếu tố Hán Việt muốn tìm hiểu.</a:t>
            </a:r>
            <a:endParaRPr lang="vi-VN" sz="4400" b="0" i="0" dirty="0">
              <a:solidFill>
                <a:srgbClr val="000000"/>
              </a:solidFill>
              <a:effectLst/>
              <a:latin typeface="+mj-lt"/>
            </a:endParaRPr>
          </a:p>
        </p:txBody>
      </p:sp>
      <p:pic>
        <p:nvPicPr>
          <p:cNvPr id="4" name="Picture 3"/>
          <p:cNvPicPr>
            <a:picLocks noChangeAspect="1"/>
          </p:cNvPicPr>
          <p:nvPr/>
        </p:nvPicPr>
        <p:blipFill>
          <a:blip r:embed="rId8"/>
          <a:stretch>
            <a:fillRect/>
          </a:stretch>
        </p:blipFill>
        <p:spPr>
          <a:xfrm>
            <a:off x="5029200" y="-397655"/>
            <a:ext cx="7212193" cy="3694496"/>
          </a:xfrm>
          <a:prstGeom prst="rect">
            <a:avLst/>
          </a:prstGeom>
        </p:spPr>
      </p:pic>
    </p:spTree>
    <p:extLst>
      <p:ext uri="{BB962C8B-B14F-4D97-AF65-F5344CB8AC3E}">
        <p14:creationId xmlns:p14="http://schemas.microsoft.com/office/powerpoint/2010/main" val="251643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1907</TotalTime>
  <Words>625</Words>
  <Application>Microsoft Office PowerPoint</Application>
  <PresentationFormat>Custom</PresentationFormat>
  <Paragraphs>76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Times New Roman</vt:lpstr>
      <vt:lpstr>Wingdings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Colorful Pastel Ice Breaker Class Activity Show And Tell Education Presentation</dc:title>
  <dc:creator>Nguyen Ha</dc:creator>
  <cp:lastModifiedBy>AutoBVT</cp:lastModifiedBy>
  <cp:revision>44</cp:revision>
  <dcterms:created xsi:type="dcterms:W3CDTF">2006-08-16T00:00:00Z</dcterms:created>
  <dcterms:modified xsi:type="dcterms:W3CDTF">2023-03-12T15:28:38Z</dcterms:modified>
  <dc:identifier>DAFZNAyjB9A</dc:identifier>
</cp:coreProperties>
</file>