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355" r:id="rId2"/>
    <p:sldId id="292" r:id="rId3"/>
    <p:sldId id="275" r:id="rId4"/>
    <p:sldId id="293" r:id="rId5"/>
    <p:sldId id="342" r:id="rId6"/>
    <p:sldId id="344" r:id="rId7"/>
    <p:sldId id="343" r:id="rId8"/>
    <p:sldId id="345" r:id="rId9"/>
    <p:sldId id="346" r:id="rId10"/>
    <p:sldId id="347" r:id="rId11"/>
    <p:sldId id="348" r:id="rId12"/>
    <p:sldId id="349" r:id="rId13"/>
    <p:sldId id="350" r:id="rId14"/>
    <p:sldId id="351" r:id="rId15"/>
    <p:sldId id="352" r:id="rId16"/>
    <p:sldId id="353" r:id="rId17"/>
    <p:sldId id="354" r:id="rId18"/>
    <p:sldId id="35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1"/>
    <a:srgbClr val="4040F5"/>
    <a:srgbClr val="FFFFFF"/>
    <a:srgbClr val="E1F2FA"/>
    <a:srgbClr val="FEC407"/>
    <a:srgbClr val="FDC308"/>
    <a:srgbClr val="E4B3CC"/>
    <a:srgbClr val="168836"/>
    <a:srgbClr val="C43D70"/>
    <a:srgbClr val="F3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C6F94-FB72-4706-896E-D126C26DB61A}" type="datetimeFigureOut">
              <a:rPr lang="en-US" smtClean="0"/>
              <a:t>3/8/2022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CDB20-4953-4738-9E96-A7E17B493EE1}" type="slidenum">
              <a:rPr lang="en-US" smtClean="0"/>
              <a:t>‹#›</a:t>
            </a:fld>
            <a:endParaRPr lang="en-US"/>
          </a:p>
        </p:txBody>
      </p:sp>
    </p:spTree>
    <p:extLst>
      <p:ext uri="{BB962C8B-B14F-4D97-AF65-F5344CB8AC3E}">
        <p14:creationId xmlns:p14="http://schemas.microsoft.com/office/powerpoint/2010/main" val="43028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3/8/2022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11" name="Group 10"/>
          <p:cNvGrpSpPr>
            <a:grpSpLocks/>
          </p:cNvGrpSpPr>
          <p:nvPr/>
        </p:nvGrpSpPr>
        <p:grpSpPr bwMode="auto">
          <a:xfrm>
            <a:off x="457200" y="2930525"/>
            <a:ext cx="1371600" cy="1641475"/>
            <a:chOff x="457200" y="2931115"/>
            <a:chExt cx="1760414" cy="1853722"/>
          </a:xfrm>
        </p:grpSpPr>
        <p:sp>
          <p:nvSpPr>
            <p:cNvPr id="3089" name="Flowchart: Stored Data 1"/>
            <p:cNvSpPr>
              <a:spLocks/>
            </p:cNvSpPr>
            <p:nvPr/>
          </p:nvSpPr>
          <p:spPr bwMode="auto">
            <a:xfrm>
              <a:off x="457200" y="3561786"/>
              <a:ext cx="980204" cy="772465"/>
            </a:xfrm>
            <a:custGeom>
              <a:avLst/>
              <a:gdLst>
                <a:gd name="T0" fmla="*/ 2147483646 w 11711"/>
                <a:gd name="T1" fmla="*/ 0 h 10000"/>
                <a:gd name="T2" fmla="*/ 2147483646 w 11711"/>
                <a:gd name="T3" fmla="*/ 0 h 10000"/>
                <a:gd name="T4" fmla="*/ 2147483646 w 11711"/>
                <a:gd name="T5" fmla="*/ 2147483646 h 10000"/>
                <a:gd name="T6" fmla="*/ 2147483646 w 11711"/>
                <a:gd name="T7" fmla="*/ 2147483646 h 10000"/>
                <a:gd name="T8" fmla="*/ 2147483646 w 11711"/>
                <a:gd name="T9" fmla="*/ 2147483646 h 10000"/>
                <a:gd name="T10" fmla="*/ 0 w 11711"/>
                <a:gd name="T11" fmla="*/ 2147483646 h 10000"/>
                <a:gd name="T12" fmla="*/ 2147483646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3091"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92"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93" name="Flowchart: Stored Data 1"/>
            <p:cNvSpPr>
              <a:spLocks/>
            </p:cNvSpPr>
            <p:nvPr/>
          </p:nvSpPr>
          <p:spPr bwMode="auto">
            <a:xfrm rot="2642607">
              <a:off x="852141" y="2931115"/>
              <a:ext cx="1099802" cy="719989"/>
            </a:xfrm>
            <a:custGeom>
              <a:avLst/>
              <a:gdLst>
                <a:gd name="T0" fmla="*/ 2147483646 w 15367"/>
                <a:gd name="T1" fmla="*/ 2147483646 h 11046"/>
                <a:gd name="T2" fmla="*/ 2147483646 w 15367"/>
                <a:gd name="T3" fmla="*/ 0 h 11046"/>
                <a:gd name="T4" fmla="*/ 2147483646 w 15367"/>
                <a:gd name="T5" fmla="*/ 2147483646 h 11046"/>
                <a:gd name="T6" fmla="*/ 2147483646 w 15367"/>
                <a:gd name="T7" fmla="*/ 2147483646 h 11046"/>
                <a:gd name="T8" fmla="*/ 2147483646 w 15367"/>
                <a:gd name="T9" fmla="*/ 2147483646 h 11046"/>
                <a:gd name="T10" fmla="*/ 0 w 15367"/>
                <a:gd name="T11" fmla="*/ 2147483646 h 11046"/>
                <a:gd name="T12" fmla="*/ 2147483646 w 15367"/>
                <a:gd name="T13" fmla="*/ 2147483646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94" name="Flowchart: Stored Data 1"/>
            <p:cNvSpPr>
              <a:spLocks/>
            </p:cNvSpPr>
            <p:nvPr/>
          </p:nvSpPr>
          <p:spPr bwMode="auto">
            <a:xfrm rot="18957393" flipV="1">
              <a:off x="820564" y="4106573"/>
              <a:ext cx="1221243" cy="678264"/>
            </a:xfrm>
            <a:custGeom>
              <a:avLst/>
              <a:gdLst>
                <a:gd name="T0" fmla="*/ 2147483646 w 16332"/>
                <a:gd name="T1" fmla="*/ 2147483646 h 10225"/>
                <a:gd name="T2" fmla="*/ 2147483646 w 16332"/>
                <a:gd name="T3" fmla="*/ 0 h 10225"/>
                <a:gd name="T4" fmla="*/ 2147483646 w 16332"/>
                <a:gd name="T5" fmla="*/ 2147483646 h 10225"/>
                <a:gd name="T6" fmla="*/ 2147483646 w 16332"/>
                <a:gd name="T7" fmla="*/ 2147483646 h 10225"/>
                <a:gd name="T8" fmla="*/ 2147483646 w 16332"/>
                <a:gd name="T9" fmla="*/ 2147483646 h 10225"/>
                <a:gd name="T10" fmla="*/ 0 w 16332"/>
                <a:gd name="T11" fmla="*/ 2147483646 h 10225"/>
                <a:gd name="T12" fmla="*/ 2147483646 w 16332"/>
                <a:gd name="T13" fmla="*/ 2147483646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14" name="Group 13"/>
          <p:cNvGrpSpPr/>
          <p:nvPr/>
        </p:nvGrpSpPr>
        <p:grpSpPr>
          <a:xfrm>
            <a:off x="2438400" y="2895600"/>
            <a:ext cx="1371600" cy="1640885"/>
            <a:chOff x="457200" y="2931115"/>
            <a:chExt cx="1760414" cy="1853722"/>
          </a:xfrm>
          <a:solidFill>
            <a:schemeClr val="tx1">
              <a:lumMod val="75000"/>
              <a:alpha val="71000"/>
            </a:scheme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1" name="Group 20"/>
          <p:cNvGrpSpPr/>
          <p:nvPr/>
        </p:nvGrpSpPr>
        <p:grpSpPr>
          <a:xfrm>
            <a:off x="4220531" y="2904832"/>
            <a:ext cx="1371600" cy="1640885"/>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8" name="Group 27"/>
          <p:cNvGrpSpPr>
            <a:grpSpLocks/>
          </p:cNvGrpSpPr>
          <p:nvPr/>
        </p:nvGrpSpPr>
        <p:grpSpPr bwMode="auto">
          <a:xfrm>
            <a:off x="5800725" y="2722563"/>
            <a:ext cx="1371600" cy="1641475"/>
            <a:chOff x="457200" y="2931115"/>
            <a:chExt cx="1760414" cy="1853722"/>
          </a:xfrm>
        </p:grpSpPr>
        <p:sp>
          <p:nvSpPr>
            <p:cNvPr id="3083" name="Flowchart: Stored Data 1"/>
            <p:cNvSpPr>
              <a:spLocks/>
            </p:cNvSpPr>
            <p:nvPr/>
          </p:nvSpPr>
          <p:spPr bwMode="auto">
            <a:xfrm>
              <a:off x="457200" y="3561786"/>
              <a:ext cx="980204" cy="772465"/>
            </a:xfrm>
            <a:custGeom>
              <a:avLst/>
              <a:gdLst>
                <a:gd name="T0" fmla="*/ 2147483646 w 11711"/>
                <a:gd name="T1" fmla="*/ 0 h 10000"/>
                <a:gd name="T2" fmla="*/ 2147483646 w 11711"/>
                <a:gd name="T3" fmla="*/ 0 h 10000"/>
                <a:gd name="T4" fmla="*/ 2147483646 w 11711"/>
                <a:gd name="T5" fmla="*/ 2147483646 h 10000"/>
                <a:gd name="T6" fmla="*/ 2147483646 w 11711"/>
                <a:gd name="T7" fmla="*/ 2147483646 h 10000"/>
                <a:gd name="T8" fmla="*/ 2147483646 w 11711"/>
                <a:gd name="T9" fmla="*/ 2147483646 h 10000"/>
                <a:gd name="T10" fmla="*/ 0 w 11711"/>
                <a:gd name="T11" fmla="*/ 2147483646 h 10000"/>
                <a:gd name="T12" fmla="*/ 2147483646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 name="Teardrop 29"/>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3085" name="Isosceles Triangle 30"/>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86" name="Isosceles Triangle 31"/>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87" name="Flowchart: Stored Data 1"/>
            <p:cNvSpPr>
              <a:spLocks/>
            </p:cNvSpPr>
            <p:nvPr/>
          </p:nvSpPr>
          <p:spPr bwMode="auto">
            <a:xfrm rot="2642607">
              <a:off x="852141" y="2931115"/>
              <a:ext cx="1099802" cy="719989"/>
            </a:xfrm>
            <a:custGeom>
              <a:avLst/>
              <a:gdLst>
                <a:gd name="T0" fmla="*/ 2147483646 w 15367"/>
                <a:gd name="T1" fmla="*/ 2147483646 h 11046"/>
                <a:gd name="T2" fmla="*/ 2147483646 w 15367"/>
                <a:gd name="T3" fmla="*/ 0 h 11046"/>
                <a:gd name="T4" fmla="*/ 2147483646 w 15367"/>
                <a:gd name="T5" fmla="*/ 2147483646 h 11046"/>
                <a:gd name="T6" fmla="*/ 2147483646 w 15367"/>
                <a:gd name="T7" fmla="*/ 2147483646 h 11046"/>
                <a:gd name="T8" fmla="*/ 2147483646 w 15367"/>
                <a:gd name="T9" fmla="*/ 2147483646 h 11046"/>
                <a:gd name="T10" fmla="*/ 0 w 15367"/>
                <a:gd name="T11" fmla="*/ 2147483646 h 11046"/>
                <a:gd name="T12" fmla="*/ 2147483646 w 15367"/>
                <a:gd name="T13" fmla="*/ 2147483646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88" name="Flowchart: Stored Data 1"/>
            <p:cNvSpPr>
              <a:spLocks/>
            </p:cNvSpPr>
            <p:nvPr/>
          </p:nvSpPr>
          <p:spPr bwMode="auto">
            <a:xfrm rot="18957393" flipV="1">
              <a:off x="820564" y="4106573"/>
              <a:ext cx="1221243" cy="678264"/>
            </a:xfrm>
            <a:custGeom>
              <a:avLst/>
              <a:gdLst>
                <a:gd name="T0" fmla="*/ 2147483646 w 16332"/>
                <a:gd name="T1" fmla="*/ 2147483646 h 10225"/>
                <a:gd name="T2" fmla="*/ 2147483646 w 16332"/>
                <a:gd name="T3" fmla="*/ 0 h 10225"/>
                <a:gd name="T4" fmla="*/ 2147483646 w 16332"/>
                <a:gd name="T5" fmla="*/ 2147483646 h 10225"/>
                <a:gd name="T6" fmla="*/ 2147483646 w 16332"/>
                <a:gd name="T7" fmla="*/ 2147483646 h 10225"/>
                <a:gd name="T8" fmla="*/ 2147483646 w 16332"/>
                <a:gd name="T9" fmla="*/ 2147483646 h 10225"/>
                <a:gd name="T10" fmla="*/ 0 w 16332"/>
                <a:gd name="T11" fmla="*/ 2147483646 h 10225"/>
                <a:gd name="T12" fmla="*/ 2147483646 w 16332"/>
                <a:gd name="T13" fmla="*/ 2147483646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35" name="Group 34"/>
          <p:cNvGrpSpPr/>
          <p:nvPr/>
        </p:nvGrpSpPr>
        <p:grpSpPr>
          <a:xfrm>
            <a:off x="7568703" y="2696577"/>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sp>
        <p:nvSpPr>
          <p:cNvPr id="16384" name="Rectangle 16383"/>
          <p:cNvSpPr/>
          <p:nvPr/>
        </p:nvSpPr>
        <p:spPr bwMode="auto">
          <a:xfrm>
            <a:off x="1166813" y="128588"/>
            <a:ext cx="6907212" cy="1936750"/>
          </a:xfrm>
          <a:prstGeom prst="rect">
            <a:avLst/>
          </a:prstGeom>
          <a:noFill/>
          <a:ln w="9525" cap="flat" cmpd="sng" algn="ctr">
            <a:solidFill>
              <a:schemeClr val="accent2">
                <a:lumMod val="50000"/>
              </a:schemeClr>
            </a:solidFill>
            <a:prstDash val="dash"/>
            <a:round/>
            <a:headEnd type="none" w="med" len="med"/>
            <a:tailEnd type="none" w="med" len="med"/>
          </a:ln>
          <a:effectLst/>
        </p:spPr>
        <p:txBody>
          <a:bodyPr/>
          <a:lstStyle/>
          <a:p>
            <a:pPr>
              <a:defRPr/>
            </a:pPr>
            <a:endParaRPr lang="vi-VN"/>
          </a:p>
        </p:txBody>
      </p:sp>
      <p:sp>
        <p:nvSpPr>
          <p:cNvPr id="45" name="Rectangle 44"/>
          <p:cNvSpPr>
            <a:spLocks noChangeArrowheads="1"/>
          </p:cNvSpPr>
          <p:nvPr/>
        </p:nvSpPr>
        <p:spPr bwMode="auto">
          <a:xfrm>
            <a:off x="1514475" y="647700"/>
            <a:ext cx="6399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dirty="0" smtClean="0">
                <a:solidFill>
                  <a:srgbClr val="FF0000"/>
                </a:solidFill>
              </a:rPr>
              <a:t>BÀI 11: ĐÈN ĐIỆN</a:t>
            </a:r>
            <a:endParaRPr lang="en-US" altLang="en-US" sz="4800" b="1" dirty="0">
              <a:solidFill>
                <a:srgbClr val="FF0000"/>
              </a:solidFill>
            </a:endParaRPr>
          </a:p>
          <a:p>
            <a:pPr algn="ctr" eaLnBrk="1" hangingPunct="1"/>
            <a:endParaRPr lang="en-US" altLang="vi-VN" b="1" dirty="0">
              <a:solidFill>
                <a:srgbClr val="FF0000"/>
              </a:solidFill>
            </a:endParaRPr>
          </a:p>
        </p:txBody>
      </p:sp>
    </p:spTree>
    <p:extLst>
      <p:ext uri="{BB962C8B-B14F-4D97-AF65-F5344CB8AC3E}">
        <p14:creationId xmlns:p14="http://schemas.microsoft.com/office/powerpoint/2010/main" val="349449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0-#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0-#ppt_w/2"/>
                                          </p:val>
                                        </p:tav>
                                        <p:tav tm="100000">
                                          <p:val>
                                            <p:strVal val="#ppt_x"/>
                                          </p:val>
                                        </p:tav>
                                      </p:tavLst>
                                    </p:anim>
                                    <p:anim calcmode="lin" valueType="num">
                                      <p:cBhvr additive="base">
                                        <p:cTn id="20" dur="75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0-#ppt_w/2"/>
                                          </p:val>
                                        </p:tav>
                                        <p:tav tm="100000">
                                          <p:val>
                                            <p:strVal val="#ppt_x"/>
                                          </p:val>
                                        </p:tav>
                                      </p:tavLst>
                                    </p:anim>
                                    <p:anim calcmode="lin" valueType="num">
                                      <p:cBhvr additive="base">
                                        <p:cTn id="24" dur="750" fill="hold"/>
                                        <p:tgtEl>
                                          <p:spTgt spid="35"/>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45">
                                            <p:txEl>
                                              <p:pRg st="0" end="0"/>
                                            </p:txEl>
                                          </p:spTgt>
                                        </p:tgtEl>
                                        <p:attrNameLst>
                                          <p:attrName>style.visibility</p:attrName>
                                        </p:attrNameLst>
                                      </p:cBhvr>
                                      <p:to>
                                        <p:strVal val="visible"/>
                                      </p:to>
                                    </p:set>
                                    <p:anim calcmode="lin" valueType="num">
                                      <p:cBhvr>
                                        <p:cTn id="2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4572000" cy="1815882"/>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mạch</a:t>
            </a:r>
            <a:r>
              <a:rPr lang="en-US" sz="2800" dirty="0">
                <a:solidFill>
                  <a:srgbClr val="0070C0"/>
                </a:solidFill>
                <a:latin typeface="Times New Roman" panose="02020603050405020304" pitchFamily="18" charset="0"/>
                <a:cs typeface="Times New Roman" panose="02020603050405020304" pitchFamily="18" charset="0"/>
              </a:rPr>
              <a:t> Led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giúp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a:t>
            </a:r>
            <a:r>
              <a:rPr lang="en-US" sz="2800" dirty="0" err="1" smtClean="0">
                <a:solidFill>
                  <a:srgbClr val="0070C0"/>
                </a:solidFill>
                <a:latin typeface="Times New Roman" panose="02020603050405020304" pitchFamily="18" charset="0"/>
                <a:cs typeface="Times New Roman" panose="02020603050405020304" pitchFamily="18" charset="0"/>
              </a:rPr>
              <a:t>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2685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4.</a:t>
            </a:r>
            <a:r>
              <a:rPr lang="en-US" dirty="0" smtClean="0"/>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smtClean="0">
                <a:solidFill>
                  <a:srgbClr val="8DC7B0"/>
                </a:solidFill>
              </a:rPr>
              <a:t>LED</a:t>
            </a:r>
            <a:endParaRPr lang="en-US" altLang="vi-VN" sz="2800" dirty="0">
              <a:solidFill>
                <a:srgbClr val="8DC7B0"/>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39506"/>
            <a:ext cx="6553200" cy="2953162"/>
          </a:xfrm>
          <a:prstGeom prst="rect">
            <a:avLst/>
          </a:prstGeom>
        </p:spPr>
      </p:pic>
      <p:sp>
        <p:nvSpPr>
          <p:cNvPr id="12"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13021325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2"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63310" y="1643155"/>
            <a:ext cx="8131877" cy="2200089"/>
          </a:xfrm>
          <a:prstGeom prst="rect">
            <a:avLst/>
          </a:prstGeom>
        </p:spPr>
        <p:txBody>
          <a:bodyPr wrap="square">
            <a:spAutoFit/>
          </a:bodyPr>
          <a:lstStyle/>
          <a:p>
            <a:pP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LED </a:t>
            </a:r>
            <a:r>
              <a:rPr lang="vi-VN" sz="3200" dirty="0">
                <a:solidFill>
                  <a:srgbClr val="0070C0"/>
                </a:solidFill>
                <a:latin typeface="Times New Roman" panose="02020603050405020304" pitchFamily="18" charset="0"/>
                <a:ea typeface="+mj-ea"/>
                <a:cs typeface="Times New Roman" panose="02020603050405020304" pitchFamily="18" charset="0"/>
              </a:rPr>
              <a:t>là loại linh kiện điện tử phát sáng khi có dòng điện chạy qua. Lumen là đơn vị đo độ  sáng phát ra từ một nguồn sáng kí hiệu là lm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p:cNvPicPr>
            <a:picLocks noChangeAspect="1"/>
          </p:cNvPicPr>
          <p:nvPr/>
        </p:nvPicPr>
        <p:blipFill>
          <a:blip r:embed="rId4"/>
          <a:stretch>
            <a:fillRect/>
          </a:stretch>
        </p:blipFill>
        <p:spPr>
          <a:xfrm>
            <a:off x="1890786" y="3889310"/>
            <a:ext cx="5876924" cy="2133600"/>
          </a:xfrm>
          <a:prstGeom prst="rect">
            <a:avLst/>
          </a:prstGeom>
        </p:spPr>
      </p:pic>
    </p:spTree>
    <p:extLst>
      <p:ext uri="{BB962C8B-B14F-4D97-AF65-F5344CB8AC3E}">
        <p14:creationId xmlns:p14="http://schemas.microsoft.com/office/powerpoint/2010/main" val="1999615510"/>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705788" y="268283"/>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0292" y="183935"/>
            <a:ext cx="6635108" cy="1384995"/>
          </a:xfrm>
          <a:prstGeom prst="rect">
            <a:avLst/>
          </a:prstGeom>
        </p:spPr>
        <p:txBody>
          <a:bodyPr wrap="square">
            <a:spAutoFit/>
          </a:bodyPr>
          <a:lstStyle/>
          <a:p>
            <a:r>
              <a:rPr lang="vi-VN" sz="2800" dirty="0">
                <a:solidFill>
                  <a:srgbClr val="00B050"/>
                </a:solidFill>
                <a:latin typeface="Times New Roman" panose="02020603050405020304" pitchFamily="18" charset="0"/>
              </a:rPr>
              <a:t>Bóng đèn huỳnh quang và bóng đèn compact tiêu thụ điện ít hơn so với bóng đèn sợi đốt.  </a:t>
            </a:r>
            <a:r>
              <a:rPr lang="en-US" sz="2800" dirty="0" smtClean="0">
                <a:solidFill>
                  <a:srgbClr val="00B050"/>
                </a:solidFill>
                <a:latin typeface="Times New Roman" panose="02020603050405020304" pitchFamily="18" charset="0"/>
              </a:rPr>
              <a:t>B</a:t>
            </a:r>
            <a:r>
              <a:rPr lang="vi-VN" sz="2800" smtClean="0">
                <a:solidFill>
                  <a:srgbClr val="00B050"/>
                </a:solidFill>
                <a:latin typeface="Times New Roman" panose="02020603050405020304" pitchFamily="18" charset="0"/>
              </a:rPr>
              <a:t>óng</a:t>
            </a:r>
            <a:r>
              <a:rPr lang="vi-VN" sz="2800" dirty="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LED</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tiết kiệm  điện nhiều nhất</a:t>
            </a:r>
            <a:endParaRPr lang="en-US" sz="2800" dirty="0">
              <a:solidFill>
                <a:srgbClr val="00B050"/>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33600" y="2467600"/>
            <a:ext cx="5410200" cy="3473450"/>
          </a:xfrm>
          <a:prstGeom prst="rect">
            <a:avLst/>
          </a:prstGeom>
        </p:spPr>
      </p:pic>
    </p:spTree>
    <p:extLst>
      <p:ext uri="{BB962C8B-B14F-4D97-AF65-F5344CB8AC3E}">
        <p14:creationId xmlns:p14="http://schemas.microsoft.com/office/powerpoint/2010/main" val="2994201401"/>
      </p:ext>
    </p:extLst>
  </p:cSld>
  <p:clrMapOvr>
    <a:masterClrMapping/>
  </p:clrMapOvr>
  <p:transition spd="slow" advClick="0">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293976"/>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0776"/>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859127" y="1018165"/>
            <a:ext cx="7823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Một</a:t>
            </a:r>
            <a:r>
              <a:rPr lang="en-US" sz="2800" b="1" dirty="0" smtClean="0">
                <a:solidFill>
                  <a:srgbClr val="339966"/>
                </a:solidFill>
              </a:rPr>
              <a:t> </a:t>
            </a:r>
            <a:r>
              <a:rPr lang="en-US" sz="2800" b="1" dirty="0" err="1">
                <a:solidFill>
                  <a:srgbClr val="339966"/>
                </a:solidFill>
              </a:rPr>
              <a:t>nhà</a:t>
            </a:r>
            <a:r>
              <a:rPr lang="en-US" sz="2800" b="1" dirty="0">
                <a:solidFill>
                  <a:srgbClr val="339966"/>
                </a:solidFill>
              </a:rPr>
              <a:t> </a:t>
            </a:r>
            <a:r>
              <a:rPr lang="en-US" sz="2800" b="1" dirty="0" err="1">
                <a:solidFill>
                  <a:srgbClr val="339966"/>
                </a:solidFill>
              </a:rPr>
              <a:t>sản</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đưa</a:t>
            </a:r>
            <a:r>
              <a:rPr lang="en-US" sz="2800" b="1" dirty="0">
                <a:solidFill>
                  <a:srgbClr val="339966"/>
                </a:solidFill>
              </a:rPr>
              <a:t> </a:t>
            </a:r>
            <a:r>
              <a:rPr lang="en-US" sz="2800" b="1" dirty="0" err="1">
                <a:solidFill>
                  <a:srgbClr val="339966"/>
                </a:solidFill>
              </a:rPr>
              <a:t>ra</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về</a:t>
            </a:r>
            <a:r>
              <a:rPr lang="en-US" sz="2800" b="1" dirty="0">
                <a:solidFill>
                  <a:srgbClr val="339966"/>
                </a:solidFill>
              </a:rPr>
              <a:t> </a:t>
            </a:r>
            <a:r>
              <a:rPr lang="en-US" sz="2800" b="1" dirty="0" err="1">
                <a:solidFill>
                  <a:srgbClr val="339966"/>
                </a:solidFill>
              </a:rPr>
              <a:t>độ</a:t>
            </a:r>
            <a:r>
              <a:rPr lang="en-US" sz="2800" b="1" dirty="0">
                <a:solidFill>
                  <a:srgbClr val="339966"/>
                </a:solidFill>
              </a:rPr>
              <a:t> </a:t>
            </a:r>
            <a:r>
              <a:rPr lang="en-US" sz="2800" b="1" dirty="0" err="1">
                <a:solidFill>
                  <a:srgbClr val="339966"/>
                </a:solidFill>
              </a:rPr>
              <a:t>sáng</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công</a:t>
            </a:r>
            <a:r>
              <a:rPr lang="en-US" sz="2800" b="1" dirty="0">
                <a:solidFill>
                  <a:srgbClr val="339966"/>
                </a:solidFill>
              </a:rPr>
              <a:t> </a:t>
            </a:r>
            <a:r>
              <a:rPr lang="en-US" sz="2800" b="1" dirty="0" err="1">
                <a:solidFill>
                  <a:srgbClr val="339966"/>
                </a:solidFill>
              </a:rPr>
              <a:t>suất</a:t>
            </a:r>
            <a:r>
              <a:rPr lang="en-US" sz="2800" b="1" dirty="0">
                <a:solidFill>
                  <a:srgbClr val="339966"/>
                </a:solidFill>
              </a:rPr>
              <a:t> </a:t>
            </a:r>
            <a:r>
              <a:rPr lang="en-US" sz="2800" b="1" dirty="0" err="1">
                <a:solidFill>
                  <a:srgbClr val="339966"/>
                </a:solidFill>
              </a:rPr>
              <a:t>tiêu</a:t>
            </a:r>
            <a:r>
              <a:rPr lang="en-US" sz="2800" b="1" dirty="0">
                <a:solidFill>
                  <a:srgbClr val="339966"/>
                </a:solidFill>
              </a:rPr>
              <a:t> </a:t>
            </a:r>
            <a:r>
              <a:rPr lang="en-US" sz="2800" b="1" dirty="0" err="1">
                <a:solidFill>
                  <a:srgbClr val="339966"/>
                </a:solidFill>
              </a:rPr>
              <a:t>thụ</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như</a:t>
            </a:r>
            <a:r>
              <a:rPr lang="en-US" sz="2800" b="1" dirty="0">
                <a:solidFill>
                  <a:srgbClr val="339966"/>
                </a:solidFill>
              </a:rPr>
              <a:t> </a:t>
            </a:r>
            <a:r>
              <a:rPr lang="en-US" sz="2800" b="1" dirty="0" err="1">
                <a:solidFill>
                  <a:srgbClr val="339966"/>
                </a:solidFill>
              </a:rPr>
              <a:t>sau</a:t>
            </a:r>
            <a:r>
              <a:rPr lang="en-US" sz="2800" b="1" dirty="0">
                <a:solidFill>
                  <a:srgbClr val="339966"/>
                </a:solidFill>
              </a:rPr>
              <a:t> </a:t>
            </a:r>
          </a:p>
          <a:p>
            <a:endParaRPr lang="en-US" dirty="0"/>
          </a:p>
        </p:txBody>
      </p:sp>
      <p:sp>
        <p:nvSpPr>
          <p:cNvPr id="10" name="Rectangle 4"/>
          <p:cNvSpPr>
            <a:spLocks noChangeArrowheads="1"/>
          </p:cNvSpPr>
          <p:nvPr/>
        </p:nvSpPr>
        <p:spPr bwMode="auto">
          <a:xfrm>
            <a:off x="511969" y="4670456"/>
            <a:ext cx="840343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Nếu</a:t>
            </a:r>
            <a:r>
              <a:rPr lang="en-US" sz="2800" b="1" dirty="0" smtClean="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sợi</a:t>
            </a:r>
            <a:r>
              <a:rPr lang="en-US" sz="2800" b="1" dirty="0">
                <a:solidFill>
                  <a:srgbClr val="339966"/>
                </a:solidFill>
              </a:rPr>
              <a:t> </a:t>
            </a:r>
            <a:r>
              <a:rPr lang="en-US" sz="2800" b="1" dirty="0" err="1">
                <a:solidFill>
                  <a:srgbClr val="339966"/>
                </a:solidFill>
              </a:rPr>
              <a:t>đốt</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thông</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kỹ</a:t>
            </a:r>
            <a:r>
              <a:rPr lang="en-US" sz="2800" b="1" dirty="0">
                <a:solidFill>
                  <a:srgbClr val="339966"/>
                </a:solidFill>
              </a:rPr>
              <a:t> </a:t>
            </a:r>
            <a:r>
              <a:rPr lang="en-US" sz="2800" b="1" dirty="0" err="1">
                <a:solidFill>
                  <a:srgbClr val="339966"/>
                </a:solidFill>
              </a:rPr>
              <a:t>thuật</a:t>
            </a:r>
            <a:r>
              <a:rPr lang="en-US" sz="2800" b="1" dirty="0">
                <a:solidFill>
                  <a:srgbClr val="339966"/>
                </a:solidFill>
              </a:rPr>
              <a:t> 220V - 40w </a:t>
            </a:r>
            <a:r>
              <a:rPr lang="en-US" sz="2800" b="1" dirty="0" err="1">
                <a:solidFill>
                  <a:srgbClr val="339966"/>
                </a:solidFill>
              </a:rPr>
              <a:t>bị</a:t>
            </a:r>
            <a:r>
              <a:rPr lang="en-US" sz="2800" b="1" dirty="0">
                <a:solidFill>
                  <a:srgbClr val="339966"/>
                </a:solidFill>
              </a:rPr>
              <a:t> </a:t>
            </a:r>
            <a:r>
              <a:rPr lang="en-US" sz="2800" b="1" dirty="0" err="1" smtClean="0">
                <a:solidFill>
                  <a:srgbClr val="339966"/>
                </a:solidFill>
              </a:rPr>
              <a:t>hỏng</a:t>
            </a:r>
            <a:r>
              <a:rPr lang="en-US" sz="2800" b="1" dirty="0">
                <a:solidFill>
                  <a:srgbClr val="339966"/>
                </a:solidFill>
              </a:rPr>
              <a:t>?</a:t>
            </a:r>
            <a:r>
              <a:rPr lang="en-US" sz="2800" b="1" dirty="0" smtClean="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tham</a:t>
            </a:r>
            <a:r>
              <a:rPr lang="en-US" sz="2800" b="1" dirty="0">
                <a:solidFill>
                  <a:srgbClr val="339966"/>
                </a:solidFill>
              </a:rPr>
              <a:t> </a:t>
            </a:r>
            <a:r>
              <a:rPr lang="en-US" sz="2800" b="1" dirty="0" err="1">
                <a:solidFill>
                  <a:srgbClr val="339966"/>
                </a:solidFill>
              </a:rPr>
              <a:t>khảo</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trên</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để</a:t>
            </a:r>
            <a:r>
              <a:rPr lang="en-US" sz="2800" b="1" dirty="0">
                <a:solidFill>
                  <a:srgbClr val="339966"/>
                </a:solidFill>
              </a:rPr>
              <a:t> </a:t>
            </a:r>
            <a:r>
              <a:rPr lang="en-US" sz="2800" b="1" dirty="0" err="1">
                <a:solidFill>
                  <a:srgbClr val="339966"/>
                </a:solidFill>
              </a:rPr>
              <a:t>thay</a:t>
            </a:r>
            <a:r>
              <a:rPr lang="en-US" sz="2800" b="1" dirty="0">
                <a:solidFill>
                  <a:srgbClr val="339966"/>
                </a:solidFill>
              </a:rPr>
              <a:t> </a:t>
            </a:r>
            <a:r>
              <a:rPr lang="en-US" sz="2800" b="1" dirty="0" err="1">
                <a:solidFill>
                  <a:srgbClr val="339966"/>
                </a:solidFill>
              </a:rPr>
              <a:t>thế</a:t>
            </a:r>
            <a:r>
              <a:rPr lang="en-US" sz="2800" b="1" dirty="0">
                <a:solidFill>
                  <a:srgbClr val="339966"/>
                </a:solidFill>
              </a:rPr>
              <a:t> </a:t>
            </a:r>
            <a:r>
              <a:rPr lang="en-US" sz="2800" b="1" dirty="0" smtClean="0">
                <a:solidFill>
                  <a:srgbClr val="339966"/>
                </a:solidFill>
              </a:rPr>
              <a:t>?</a:t>
            </a:r>
            <a:r>
              <a:rPr lang="en-US" sz="2800" b="1" dirty="0" err="1" smtClean="0">
                <a:solidFill>
                  <a:srgbClr val="339966"/>
                </a:solidFill>
              </a:rPr>
              <a:t>Giải</a:t>
            </a:r>
            <a:r>
              <a:rPr lang="en-US" sz="2800" b="1" dirty="0" smtClean="0">
                <a:solidFill>
                  <a:srgbClr val="339966"/>
                </a:solidFill>
              </a:rPr>
              <a:t> </a:t>
            </a:r>
            <a:r>
              <a:rPr lang="en-US" sz="2800" b="1" dirty="0" err="1">
                <a:solidFill>
                  <a:srgbClr val="339966"/>
                </a:solidFill>
              </a:rPr>
              <a:t>thích</a:t>
            </a:r>
            <a:r>
              <a:rPr lang="en-US" sz="2800" b="1" dirty="0">
                <a:solidFill>
                  <a:srgbClr val="339966"/>
                </a:solidFill>
              </a:rPr>
              <a:t> </a:t>
            </a:r>
            <a:r>
              <a:rPr lang="en-US" sz="2800" b="1" dirty="0" err="1">
                <a:solidFill>
                  <a:srgbClr val="339966"/>
                </a:solidFill>
              </a:rPr>
              <a:t>sự</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em</a:t>
            </a:r>
            <a:endParaRPr lang="en-US" sz="2800" b="1" dirty="0">
              <a:solidFill>
                <a:srgbClr val="3399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69322436"/>
              </p:ext>
            </p:extLst>
          </p:nvPr>
        </p:nvGraphicFramePr>
        <p:xfrm>
          <a:off x="1527175" y="2488646"/>
          <a:ext cx="6096000" cy="21234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29933217"/>
                    </a:ext>
                  </a:extLst>
                </a:gridCol>
                <a:gridCol w="1524000">
                  <a:extLst>
                    <a:ext uri="{9D8B030D-6E8A-4147-A177-3AD203B41FA5}">
                      <a16:colId xmlns:a16="http://schemas.microsoft.com/office/drawing/2014/main" val="2435025693"/>
                    </a:ext>
                  </a:extLst>
                </a:gridCol>
                <a:gridCol w="1524000">
                  <a:extLst>
                    <a:ext uri="{9D8B030D-6E8A-4147-A177-3AD203B41FA5}">
                      <a16:colId xmlns:a16="http://schemas.microsoft.com/office/drawing/2014/main" val="1287087087"/>
                    </a:ext>
                  </a:extLst>
                </a:gridCol>
                <a:gridCol w="1524000">
                  <a:extLst>
                    <a:ext uri="{9D8B030D-6E8A-4147-A177-3AD203B41FA5}">
                      <a16:colId xmlns:a16="http://schemas.microsoft.com/office/drawing/2014/main" val="20122814"/>
                    </a:ext>
                  </a:extLst>
                </a:gridCol>
              </a:tblGrid>
              <a:tr h="370840">
                <a:tc rowSpan="2">
                  <a:txBody>
                    <a:bodyPr/>
                    <a:lstStyle/>
                    <a:p>
                      <a:pPr algn="ctr"/>
                      <a:r>
                        <a:rPr lang="en-US" dirty="0" err="1" smtClean="0"/>
                        <a:t>Độ</a:t>
                      </a:r>
                      <a:r>
                        <a:rPr lang="en-US" baseline="0" dirty="0" smtClean="0"/>
                        <a:t> </a:t>
                      </a:r>
                      <a:r>
                        <a:rPr lang="en-US" baseline="0" dirty="0" err="1" smtClean="0"/>
                        <a:t>sáng</a:t>
                      </a:r>
                      <a:endParaRPr lang="en-US" baseline="0" dirty="0" smtClean="0"/>
                    </a:p>
                    <a:p>
                      <a:pPr algn="ctr"/>
                      <a:r>
                        <a:rPr lang="en-US" baseline="0" dirty="0" smtClean="0"/>
                        <a:t> ( Lumen)</a:t>
                      </a:r>
                      <a:endParaRPr lang="en-US" dirty="0"/>
                    </a:p>
                  </a:txBody>
                  <a:tcPr/>
                </a:tc>
                <a:tc gridSpan="3">
                  <a:txBody>
                    <a:bodyPr/>
                    <a:lstStyle/>
                    <a:p>
                      <a:pPr algn="ctr"/>
                      <a:r>
                        <a:rPr lang="en-US" dirty="0" err="1" smtClean="0"/>
                        <a:t>Công</a:t>
                      </a:r>
                      <a:r>
                        <a:rPr lang="en-US" baseline="0" dirty="0" smtClean="0"/>
                        <a:t> </a:t>
                      </a:r>
                      <a:r>
                        <a:rPr lang="en-US" baseline="0" dirty="0" err="1" smtClean="0"/>
                        <a:t>suất</a:t>
                      </a:r>
                      <a:r>
                        <a:rPr lang="en-US" baseline="0" dirty="0" smtClean="0"/>
                        <a:t> </a:t>
                      </a:r>
                      <a:r>
                        <a:rPr lang="en-US" baseline="0" dirty="0" err="1" smtClean="0"/>
                        <a:t>tiêu</a:t>
                      </a:r>
                      <a:r>
                        <a:rPr lang="en-US" baseline="0" dirty="0" smtClean="0"/>
                        <a:t> </a:t>
                      </a:r>
                      <a:r>
                        <a:rPr lang="en-US" baseline="0" dirty="0" err="1" smtClean="0"/>
                        <a:t>thụ</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43641956"/>
                  </a:ext>
                </a:extLst>
              </a:tr>
              <a:tr h="370840">
                <a:tc vMerge="1">
                  <a:txBody>
                    <a:bodyPr/>
                    <a:lstStyle/>
                    <a:p>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a:t>
                      </a:r>
                      <a:r>
                        <a:rPr lang="en-US" baseline="0" dirty="0" err="1" smtClean="0"/>
                        <a:t>sợi</a:t>
                      </a:r>
                      <a:r>
                        <a:rPr lang="en-US" baseline="0" dirty="0" smtClean="0"/>
                        <a:t> </a:t>
                      </a:r>
                      <a:r>
                        <a:rPr lang="en-US" baseline="0" dirty="0" err="1" smtClean="0"/>
                        <a:t>đốt</a:t>
                      </a:r>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compact</a:t>
                      </a:r>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Led</a:t>
                      </a:r>
                      <a:endParaRPr lang="en-US" dirty="0"/>
                    </a:p>
                  </a:txBody>
                  <a:tcPr/>
                </a:tc>
                <a:extLst>
                  <a:ext uri="{0D108BD9-81ED-4DB2-BD59-A6C34878D82A}">
                    <a16:rowId xmlns:a16="http://schemas.microsoft.com/office/drawing/2014/main" val="3603144349"/>
                  </a:ext>
                </a:extLst>
              </a:tr>
              <a:tr h="370840">
                <a:tc>
                  <a:txBody>
                    <a:bodyPr/>
                    <a:lstStyle/>
                    <a:p>
                      <a:pPr algn="ctr"/>
                      <a:r>
                        <a:rPr lang="en-US" dirty="0" smtClean="0"/>
                        <a:t>220</a:t>
                      </a:r>
                      <a:endParaRPr lang="en-US" dirty="0"/>
                    </a:p>
                  </a:txBody>
                  <a:tcPr/>
                </a:tc>
                <a:tc>
                  <a:txBody>
                    <a:bodyPr/>
                    <a:lstStyle/>
                    <a:p>
                      <a:pPr algn="ctr"/>
                      <a:r>
                        <a:rPr lang="en-US" dirty="0" smtClean="0"/>
                        <a:t>25 W</a:t>
                      </a:r>
                      <a:endParaRPr lang="en-US" dirty="0"/>
                    </a:p>
                  </a:txBody>
                  <a:tcPr/>
                </a:tc>
                <a:tc>
                  <a:txBody>
                    <a:bodyPr/>
                    <a:lstStyle/>
                    <a:p>
                      <a:pPr algn="ctr"/>
                      <a:r>
                        <a:rPr lang="en-US" dirty="0" smtClean="0"/>
                        <a:t>6 W</a:t>
                      </a:r>
                      <a:endParaRPr lang="en-US" dirty="0"/>
                    </a:p>
                  </a:txBody>
                  <a:tcPr/>
                </a:tc>
                <a:tc>
                  <a:txBody>
                    <a:bodyPr/>
                    <a:lstStyle/>
                    <a:p>
                      <a:pPr algn="ctr"/>
                      <a:r>
                        <a:rPr lang="en-US" dirty="0" smtClean="0"/>
                        <a:t>3 W</a:t>
                      </a:r>
                      <a:endParaRPr lang="en-US" dirty="0"/>
                    </a:p>
                  </a:txBody>
                  <a:tcPr/>
                </a:tc>
                <a:extLst>
                  <a:ext uri="{0D108BD9-81ED-4DB2-BD59-A6C34878D82A}">
                    <a16:rowId xmlns:a16="http://schemas.microsoft.com/office/drawing/2014/main" val="2421029069"/>
                  </a:ext>
                </a:extLst>
              </a:tr>
              <a:tr h="370840">
                <a:tc>
                  <a:txBody>
                    <a:bodyPr/>
                    <a:lstStyle/>
                    <a:p>
                      <a:pPr algn="ctr"/>
                      <a:r>
                        <a:rPr lang="en-US" dirty="0" smtClean="0"/>
                        <a:t>400</a:t>
                      </a:r>
                      <a:endParaRPr lang="en-US" dirty="0"/>
                    </a:p>
                  </a:txBody>
                  <a:tcPr/>
                </a:tc>
                <a:tc>
                  <a:txBody>
                    <a:bodyPr/>
                    <a:lstStyle/>
                    <a:p>
                      <a:pPr algn="ctr"/>
                      <a:r>
                        <a:rPr lang="en-US" dirty="0" smtClean="0"/>
                        <a:t>40 W</a:t>
                      </a:r>
                      <a:endParaRPr lang="en-US" dirty="0"/>
                    </a:p>
                  </a:txBody>
                  <a:tcPr/>
                </a:tc>
                <a:tc>
                  <a:txBody>
                    <a:bodyPr/>
                    <a:lstStyle/>
                    <a:p>
                      <a:pPr algn="ctr"/>
                      <a:r>
                        <a:rPr lang="en-US" dirty="0" smtClean="0"/>
                        <a:t>9 W</a:t>
                      </a:r>
                      <a:endParaRPr lang="en-US" dirty="0"/>
                    </a:p>
                  </a:txBody>
                  <a:tcPr/>
                </a:tc>
                <a:tc>
                  <a:txBody>
                    <a:bodyPr/>
                    <a:lstStyle/>
                    <a:p>
                      <a:pPr algn="ctr"/>
                      <a:r>
                        <a:rPr lang="en-US" dirty="0" smtClean="0"/>
                        <a:t>5 W</a:t>
                      </a:r>
                      <a:endParaRPr lang="en-US" dirty="0"/>
                    </a:p>
                  </a:txBody>
                  <a:tcPr/>
                </a:tc>
                <a:extLst>
                  <a:ext uri="{0D108BD9-81ED-4DB2-BD59-A6C34878D82A}">
                    <a16:rowId xmlns:a16="http://schemas.microsoft.com/office/drawing/2014/main" val="1653465104"/>
                  </a:ext>
                </a:extLst>
              </a:tr>
              <a:tr h="370840">
                <a:tc>
                  <a:txBody>
                    <a:bodyPr/>
                    <a:lstStyle/>
                    <a:p>
                      <a:pPr algn="ctr"/>
                      <a:r>
                        <a:rPr lang="en-US" dirty="0" smtClean="0"/>
                        <a:t>700</a:t>
                      </a:r>
                      <a:endParaRPr lang="en-US" dirty="0"/>
                    </a:p>
                  </a:txBody>
                  <a:tcPr/>
                </a:tc>
                <a:tc>
                  <a:txBody>
                    <a:bodyPr/>
                    <a:lstStyle/>
                    <a:p>
                      <a:pPr algn="ctr"/>
                      <a:r>
                        <a:rPr lang="en-US" dirty="0" smtClean="0"/>
                        <a:t>60 W</a:t>
                      </a:r>
                      <a:endParaRPr lang="en-US" dirty="0"/>
                    </a:p>
                  </a:txBody>
                  <a:tcPr/>
                </a:tc>
                <a:tc>
                  <a:txBody>
                    <a:bodyPr/>
                    <a:lstStyle/>
                    <a:p>
                      <a:pPr algn="ctr"/>
                      <a:r>
                        <a:rPr lang="en-US" dirty="0" smtClean="0"/>
                        <a:t>12 W</a:t>
                      </a:r>
                      <a:endParaRPr lang="en-US" dirty="0"/>
                    </a:p>
                  </a:txBody>
                  <a:tcPr/>
                </a:tc>
                <a:tc>
                  <a:txBody>
                    <a:bodyPr/>
                    <a:lstStyle/>
                    <a:p>
                      <a:pPr algn="ctr"/>
                      <a:r>
                        <a:rPr lang="en-US" dirty="0" smtClean="0"/>
                        <a:t>7 W</a:t>
                      </a:r>
                      <a:endParaRPr lang="en-US" dirty="0"/>
                    </a:p>
                  </a:txBody>
                  <a:tcPr/>
                </a:tc>
                <a:extLst>
                  <a:ext uri="{0D108BD9-81ED-4DB2-BD59-A6C34878D82A}">
                    <a16:rowId xmlns:a16="http://schemas.microsoft.com/office/drawing/2014/main" val="158557766"/>
                  </a:ext>
                </a:extLst>
              </a:tr>
            </a:tbl>
          </a:graphicData>
        </a:graphic>
      </p:graphicFrame>
    </p:spTree>
    <p:extLst>
      <p:ext uri="{BB962C8B-B14F-4D97-AF65-F5344CB8AC3E}">
        <p14:creationId xmlns:p14="http://schemas.microsoft.com/office/powerpoint/2010/main" val="41535885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048000"/>
            <a:ext cx="5503430" cy="3599591"/>
          </a:xfrm>
          <a:prstGeom prst="rect">
            <a:avLst/>
          </a:prstGeom>
        </p:spPr>
      </p:pic>
      <p:sp>
        <p:nvSpPr>
          <p:cNvPr id="7" name="Rectangle 6"/>
          <p:cNvSpPr/>
          <p:nvPr/>
        </p:nvSpPr>
        <p:spPr>
          <a:xfrm>
            <a:off x="656214" y="1794767"/>
            <a:ext cx="8259185" cy="954107"/>
          </a:xfrm>
          <a:prstGeom prst="rect">
            <a:avLst/>
          </a:prstGeom>
        </p:spPr>
        <p:txBody>
          <a:bodyPr wrap="square">
            <a:spAutoFit/>
          </a:bodyPr>
          <a:lstStyle/>
          <a:p>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11.6)</a:t>
            </a:r>
            <a:endParaRPr lang="en-US" sz="2800" dirty="0">
              <a:solidFill>
                <a:srgbClr val="0000F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713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10"/>
            <a:ext cx="7405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II. </a:t>
            </a:r>
            <a:r>
              <a:rPr lang="en-US" sz="3200" b="1" dirty="0" err="1">
                <a:solidFill>
                  <a:srgbClr val="64C5B4"/>
                </a:solidFill>
                <a:latin typeface="#9Slide05 Habano" panose="02040603050506020204" pitchFamily="18" charset="0"/>
              </a:rPr>
              <a:t>nội</a:t>
            </a:r>
            <a:r>
              <a:rPr lang="en-US" sz="3200" b="1" dirty="0">
                <a:solidFill>
                  <a:srgbClr val="64C5B4"/>
                </a:solidFill>
                <a:latin typeface="#9Slide05 Habano" panose="02040603050506020204" pitchFamily="18" charset="0"/>
              </a:rPr>
              <a:t> 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sz="3200" b="1" dirty="0">
              <a:solidFill>
                <a:srgbClr val="64C5B4"/>
              </a:solidFill>
              <a:latin typeface="#9Slide05 Habano" panose="02040603050506020204" pitchFamily="18" charset="0"/>
            </a:endParaRPr>
          </a:p>
        </p:txBody>
      </p:sp>
      <p:sp>
        <p:nvSpPr>
          <p:cNvPr id="2" name="Rectangle 1"/>
          <p:cNvSpPr/>
          <p:nvPr/>
        </p:nvSpPr>
        <p:spPr>
          <a:xfrm>
            <a:off x="353291" y="1857932"/>
            <a:ext cx="3761510" cy="954107"/>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1. </a:t>
            </a:r>
            <a:r>
              <a:rPr lang="en-US" sz="2800" dirty="0" err="1" smtClean="0">
                <a:solidFill>
                  <a:srgbClr val="0000F1"/>
                </a:solidFill>
                <a:latin typeface="Times New Roman" panose="02020603050405020304" pitchFamily="18" charset="0"/>
                <a:cs typeface="Times New Roman" panose="02020603050405020304" pitchFamily="18" charset="0"/>
              </a:rPr>
              <a:t>Nhận</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biết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phân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2508" y="2872066"/>
            <a:ext cx="4239492" cy="954107"/>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2. </a:t>
            </a:r>
            <a:r>
              <a:rPr lang="en-US" sz="2800" dirty="0" err="1" smtClean="0">
                <a:solidFill>
                  <a:srgbClr val="0000F1"/>
                </a:solidFill>
                <a:latin typeface="Times New Roman" panose="02020603050405020304" pitchFamily="18" charset="0"/>
                <a:cs typeface="Times New Roman" panose="02020603050405020304" pitchFamily="18" charset="0"/>
              </a:rPr>
              <a:t>Đọc</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thông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số</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kĩ</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thuật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8654" y="3886200"/>
            <a:ext cx="4100946" cy="2246769"/>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3. </a:t>
            </a:r>
            <a:r>
              <a:rPr lang="en-US" sz="2800" dirty="0" err="1" smtClean="0">
                <a:solidFill>
                  <a:srgbClr val="0000F1"/>
                </a:solidFill>
                <a:latin typeface="Times New Roman" panose="02020603050405020304" pitchFamily="18" charset="0"/>
                <a:cs typeface="Times New Roman" panose="02020603050405020304" pitchFamily="18" charset="0"/>
              </a:rPr>
              <a:t>Quan</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sát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chỉ</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ra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chức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năng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bộ</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phận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chính</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ghi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vở</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mẫu</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báo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cáo</a:t>
            </a:r>
            <a:endParaRPr lang="en-US" sz="2800" dirty="0">
              <a:solidFill>
                <a:srgbClr val="0000F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985906" y="2104816"/>
            <a:ext cx="1800225" cy="4028153"/>
          </a:xfrm>
          <a:prstGeom prst="rect">
            <a:avLst/>
          </a:prstGeom>
        </p:spPr>
      </p:pic>
      <p:pic>
        <p:nvPicPr>
          <p:cNvPr id="12" name="Picture 11"/>
          <p:cNvPicPr>
            <a:picLocks noChangeAspect="1"/>
          </p:cNvPicPr>
          <p:nvPr/>
        </p:nvPicPr>
        <p:blipFill>
          <a:blip r:embed="rId4"/>
          <a:stretch>
            <a:fillRect/>
          </a:stretch>
        </p:blipFill>
        <p:spPr>
          <a:xfrm>
            <a:off x="6786131" y="2238007"/>
            <a:ext cx="2143125" cy="3019793"/>
          </a:xfrm>
          <a:prstGeom prst="rect">
            <a:avLst/>
          </a:prstGeom>
        </p:spPr>
      </p:pic>
    </p:spTree>
    <p:extLst>
      <p:ext uri="{BB962C8B-B14F-4D97-AF65-F5344CB8AC3E}">
        <p14:creationId xmlns:p14="http://schemas.microsoft.com/office/powerpoint/2010/main" val="33537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96291" y="896139"/>
            <a:ext cx="7467600" cy="2246769"/>
          </a:xfrm>
          <a:prstGeom prst="rect">
            <a:avLst/>
          </a:prstGeom>
        </p:spPr>
        <p:txBody>
          <a:bodyPr wrap="square">
            <a:spAutoFit/>
          </a:bodyPr>
          <a:lstStyle/>
          <a:p>
            <a:r>
              <a:rPr lang="vi-VN" sz="2800" dirty="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G</a:t>
            </a:r>
            <a:r>
              <a:rPr lang="vi-VN" sz="2800" dirty="0" smtClean="0">
                <a:solidFill>
                  <a:srgbClr val="00B050"/>
                </a:solidFill>
                <a:latin typeface="Times New Roman" panose="02020603050405020304" pitchFamily="18" charset="0"/>
              </a:rPr>
              <a:t>iờ </a:t>
            </a:r>
            <a:r>
              <a:rPr lang="vi-VN" sz="2800" dirty="0">
                <a:solidFill>
                  <a:srgbClr val="00B050"/>
                </a:solidFill>
                <a:latin typeface="Times New Roman" panose="02020603050405020304" pitchFamily="18" charset="0"/>
              </a:rPr>
              <a:t>trái đất là một sự kiện quốc tế hàng năm   do  Quỹ quốc tế </a:t>
            </a:r>
            <a:r>
              <a:rPr lang="vi-VN" sz="2800" dirty="0" smtClean="0">
                <a:solidFill>
                  <a:srgbClr val="00B050"/>
                </a:solidFill>
                <a:latin typeface="Times New Roman" panose="02020603050405020304" pitchFamily="18" charset="0"/>
              </a:rPr>
              <a:t>bảo </a:t>
            </a:r>
            <a:r>
              <a:rPr lang="vi-VN" sz="2800" dirty="0">
                <a:solidFill>
                  <a:srgbClr val="00B050"/>
                </a:solidFill>
                <a:latin typeface="Times New Roman" panose="02020603050405020304" pitchFamily="18" charset="0"/>
              </a:rPr>
              <a:t>vệ thiên nhiên </a:t>
            </a:r>
            <a:r>
              <a:rPr lang="en-US" sz="2800" dirty="0" err="1" smtClean="0">
                <a:solidFill>
                  <a:srgbClr val="00B050"/>
                </a:solidFill>
                <a:latin typeface="Times New Roman" panose="02020603050405020304" pitchFamily="18" charset="0"/>
              </a:rPr>
              <a:t>khuyên</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các hộ gia </a:t>
            </a:r>
            <a:r>
              <a:rPr lang="vi-VN" sz="2800" dirty="0" smtClean="0">
                <a:solidFill>
                  <a:srgbClr val="00B050"/>
                </a:solidFill>
                <a:latin typeface="Times New Roman" panose="02020603050405020304" pitchFamily="18" charset="0"/>
              </a:rPr>
              <a:t>đình</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cơ sở kinh doanh tắt đèn điện và các thiết bị điện không ảnh hưởng lớn đến sinh hoạt trong vòng 60 phút</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724024" y="3276600"/>
            <a:ext cx="6200775" cy="2644495"/>
          </a:xfrm>
          <a:prstGeom prst="rect">
            <a:avLst/>
          </a:prstGeom>
        </p:spPr>
      </p:pic>
    </p:spTree>
    <p:extLst>
      <p:ext uri="{BB962C8B-B14F-4D97-AF65-F5344CB8AC3E}">
        <p14:creationId xmlns:p14="http://schemas.microsoft.com/office/powerpoint/2010/main" val="2167438922"/>
      </p:ext>
    </p:extLst>
  </p:cSld>
  <p:clrMapOvr>
    <a:masterClrMapping/>
  </p:clrMapOvr>
  <p:transition spd="slow" advClick="0">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1</a:t>
            </a:r>
            <a:r>
              <a:rPr lang="en-US" sz="2800" b="1" dirty="0" smtClean="0">
                <a:solidFill>
                  <a:srgbClr val="339966"/>
                </a:solidFill>
                <a:latin typeface="Times New Roman" panose="02020603050405020304" pitchFamily="18" charset="0"/>
              </a:rPr>
              <a:t>. </a:t>
            </a:r>
            <a:r>
              <a:rPr lang="vi-VN" sz="2800" b="1" dirty="0" smtClean="0">
                <a:solidFill>
                  <a:srgbClr val="339966"/>
                </a:solidFill>
                <a:latin typeface="Times New Roman" panose="02020603050405020304" pitchFamily="18" charset="0"/>
              </a:rPr>
              <a:t>Gia </a:t>
            </a:r>
            <a:r>
              <a:rPr lang="vi-VN" sz="2800" b="1" dirty="0">
                <a:solidFill>
                  <a:srgbClr val="339966"/>
                </a:solidFill>
                <a:latin typeface="Times New Roman" panose="02020603050405020304" pitchFamily="18" charset="0"/>
              </a:rPr>
              <a:t>đình em đang sử dụng bóng đèn loại nào ở khu vực sinh hoạt </a:t>
            </a:r>
            <a:r>
              <a:rPr lang="vi-VN" sz="2800" b="1" dirty="0" smtClean="0">
                <a:solidFill>
                  <a:srgbClr val="339966"/>
                </a:solidFill>
                <a:latin typeface="Times New Roman" panose="02020603050405020304" pitchFamily="18" charset="0"/>
              </a:rPr>
              <a:t>chung</a:t>
            </a:r>
            <a:r>
              <a:rPr lang="en-US" sz="2800" b="1" dirty="0" smtClean="0">
                <a:solidFill>
                  <a:srgbClr val="339966"/>
                </a:solidFill>
                <a:latin typeface="Times New Roman" panose="02020603050405020304" pitchFamily="18" charset="0"/>
              </a:rPr>
              <a:t>,</a:t>
            </a:r>
            <a:r>
              <a:rPr lang="vi-VN" sz="2800" b="1" dirty="0" smtClean="0">
                <a:solidFill>
                  <a:srgbClr val="339966"/>
                </a:solidFill>
                <a:latin typeface="Times New Roman" panose="02020603050405020304" pitchFamily="18" charset="0"/>
              </a:rPr>
              <a:t> </a:t>
            </a:r>
            <a:r>
              <a:rPr lang="vi-VN" sz="2800" b="1" dirty="0">
                <a:solidFill>
                  <a:srgbClr val="339966"/>
                </a:solidFill>
                <a:latin typeface="Times New Roman" panose="02020603050405020304" pitchFamily="18" charset="0"/>
              </a:rPr>
              <a:t>khu vực nghỉ </a:t>
            </a:r>
            <a:r>
              <a:rPr lang="vi-VN" sz="2800" b="1" dirty="0" smtClean="0">
                <a:solidFill>
                  <a:srgbClr val="339966"/>
                </a:solidFill>
                <a:latin typeface="Times New Roman" panose="02020603050405020304" pitchFamily="18" charset="0"/>
              </a:rPr>
              <a:t>ngơi</a:t>
            </a:r>
            <a:r>
              <a:rPr lang="en-US" sz="2800" b="1" dirty="0" smtClean="0">
                <a:solidFill>
                  <a:srgbClr val="339966"/>
                </a:solidFill>
                <a:latin typeface="Times New Roman" panose="02020603050405020304" pitchFamily="18" charset="0"/>
              </a:rPr>
              <a:t>,</a:t>
            </a:r>
            <a:r>
              <a:rPr lang="vi-VN" sz="2800" b="1" dirty="0" smtClean="0">
                <a:solidFill>
                  <a:srgbClr val="339966"/>
                </a:solidFill>
                <a:latin typeface="Times New Roman" panose="02020603050405020304" pitchFamily="18" charset="0"/>
              </a:rPr>
              <a:t> </a:t>
            </a:r>
            <a:r>
              <a:rPr lang="vi-VN" sz="2800" b="1" dirty="0">
                <a:solidFill>
                  <a:srgbClr val="339966"/>
                </a:solidFill>
                <a:latin typeface="Times New Roman" panose="02020603050405020304" pitchFamily="18" charset="0"/>
              </a:rPr>
              <a:t>khu vực nấu </a:t>
            </a:r>
            <a:r>
              <a:rPr lang="vi-VN" sz="2800" b="1" dirty="0" smtClean="0">
                <a:solidFill>
                  <a:srgbClr val="339966"/>
                </a:solidFill>
                <a:latin typeface="Times New Roman" panose="02020603050405020304" pitchFamily="18" charset="0"/>
              </a:rPr>
              <a:t>ăn</a:t>
            </a:r>
            <a:r>
              <a:rPr lang="en-US" sz="2800" b="1" dirty="0" smtClean="0">
                <a:solidFill>
                  <a:srgbClr val="339966"/>
                </a:solidFill>
                <a:latin typeface="Times New Roman" panose="02020603050405020304" pitchFamily="18" charset="0"/>
              </a:rPr>
              <a:t>?</a:t>
            </a:r>
            <a:endParaRPr lang="vi-VN" sz="2800" b="1" dirty="0">
              <a:solidFill>
                <a:srgbClr val="339966"/>
              </a:solidFill>
              <a:latin typeface="Times New Roman" panose="02020603050405020304" pitchFamily="18" charset="0"/>
            </a:endParaRPr>
          </a:p>
          <a:p>
            <a:r>
              <a:rPr lang="vi-VN" dirty="0"/>
              <a:t/>
            </a:r>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838200" y="3102968"/>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 2. Đ</a:t>
            </a:r>
            <a:r>
              <a:rPr lang="vi-VN" sz="2800" b="1" dirty="0" smtClean="0">
                <a:solidFill>
                  <a:srgbClr val="339966"/>
                </a:solidFill>
                <a:latin typeface="Times New Roman" panose="02020603050405020304" pitchFamily="18" charset="0"/>
              </a:rPr>
              <a:t>ề </a:t>
            </a:r>
            <a:r>
              <a:rPr lang="vi-VN" sz="2800" b="1" dirty="0">
                <a:solidFill>
                  <a:srgbClr val="339966"/>
                </a:solidFill>
                <a:latin typeface="Times New Roman" panose="02020603050405020304" pitchFamily="18" charset="0"/>
              </a:rPr>
              <a:t>xuất phương án thay thế bóng đèn ở gia đình em sao cho tiết kiệm điện </a:t>
            </a:r>
            <a:r>
              <a:rPr lang="vi-VN" sz="2800" b="1" dirty="0" smtClean="0">
                <a:solidFill>
                  <a:srgbClr val="339966"/>
                </a:solidFill>
                <a:latin typeface="Times New Roman" panose="02020603050405020304" pitchFamily="18" charset="0"/>
              </a:rPr>
              <a:t>năng</a:t>
            </a:r>
            <a:r>
              <a:rPr lang="en-US" sz="2800" b="1" smtClean="0">
                <a:solidFill>
                  <a:srgbClr val="339966"/>
                </a:solidFill>
                <a:latin typeface="Times New Roman" panose="02020603050405020304" pitchFamily="18" charset="0"/>
              </a:rPr>
              <a:t>?</a:t>
            </a:r>
            <a:endParaRPr lang="en-US" alt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3192232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1200" y="4724400"/>
            <a:ext cx="5566130" cy="1053151"/>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57600" y="6248400"/>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33600" y="4876800"/>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67200" y="5708176"/>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6096000"/>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38800" y="4405951"/>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438400" y="6096000"/>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02327" y="6096000"/>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400800" y="6345485"/>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2800" y="6248400"/>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924800" y="6248400"/>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12873" y="5777551"/>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36873" y="5680466"/>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250873" y="5541921"/>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74873" y="5444836"/>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26327" y="5611193"/>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5444938"/>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334000" y="5347853"/>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91491" y="5472751"/>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75164" y="5306496"/>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99164" y="5209411"/>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250873" y="775855"/>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24946" y="2147455"/>
            <a:ext cx="609600" cy="609600"/>
          </a:xfrm>
          <a:prstGeom prst="rect">
            <a:avLst/>
          </a:prstGeom>
        </p:spPr>
      </p:pic>
      <p:pic>
        <p:nvPicPr>
          <p:cNvPr id="26" name="Picture 2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46073" y="1717757"/>
            <a:ext cx="609600" cy="609600"/>
          </a:xfrm>
          <a:prstGeom prst="rect">
            <a:avLst/>
          </a:prstGeom>
        </p:spPr>
      </p:pic>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2800" y="1080655"/>
            <a:ext cx="609600" cy="609600"/>
          </a:xfrm>
          <a:prstGeom prst="rect">
            <a:avLst/>
          </a:prstGeom>
        </p:spPr>
      </p:pic>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36873" y="2452255"/>
            <a:ext cx="609600" cy="609600"/>
          </a:xfrm>
          <a:prstGeom prst="rect">
            <a:avLst/>
          </a:prstGeom>
        </p:spPr>
      </p:pic>
      <p:pic>
        <p:nvPicPr>
          <p:cNvPr id="29" name="Picture 2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858000" y="2022557"/>
            <a:ext cx="609600" cy="609600"/>
          </a:xfrm>
          <a:prstGeom prst="rect">
            <a:avLst/>
          </a:prstGeom>
        </p:spPr>
      </p:pic>
      <p:pic>
        <p:nvPicPr>
          <p:cNvPr id="30" name="Picture 2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03040" y="1607128"/>
            <a:ext cx="609600" cy="609600"/>
          </a:xfrm>
          <a:prstGeom prst="rect">
            <a:avLst/>
          </a:prstGeom>
        </p:spPr>
      </p:pic>
      <p:pic>
        <p:nvPicPr>
          <p:cNvPr id="31" name="Picture 3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77113" y="2978728"/>
            <a:ext cx="609600" cy="609600"/>
          </a:xfrm>
          <a:prstGeom prst="rect">
            <a:avLst/>
          </a:prstGeom>
        </p:spPr>
      </p:pic>
      <p:pic>
        <p:nvPicPr>
          <p:cNvPr id="32" name="Picture 3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698240" y="2549030"/>
            <a:ext cx="609600" cy="609600"/>
          </a:xfrm>
          <a:prstGeom prst="rect">
            <a:avLst/>
          </a:prstGeom>
        </p:spPr>
      </p:pic>
      <p:pic>
        <p:nvPicPr>
          <p:cNvPr id="33" name="Picture 3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65186" y="1558327"/>
            <a:ext cx="609600" cy="609600"/>
          </a:xfrm>
          <a:prstGeom prst="rect">
            <a:avLst/>
          </a:prstGeom>
        </p:spPr>
      </p:pic>
      <p:pic>
        <p:nvPicPr>
          <p:cNvPr id="34" name="Picture 3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839259" y="2929927"/>
            <a:ext cx="609600" cy="609600"/>
          </a:xfrm>
          <a:prstGeom prst="rect">
            <a:avLst/>
          </a:prstGeom>
        </p:spPr>
      </p:pic>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60386" y="2500229"/>
            <a:ext cx="609600" cy="609600"/>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6204" y="2832531"/>
            <a:ext cx="609600" cy="609600"/>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80277" y="4204131"/>
            <a:ext cx="609600" cy="609600"/>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1404" y="3774433"/>
            <a:ext cx="609600" cy="609600"/>
          </a:xfrm>
          <a:prstGeom prst="rect">
            <a:avLst/>
          </a:prstGeom>
        </p:spPr>
      </p:pic>
      <p:pic>
        <p:nvPicPr>
          <p:cNvPr id="39" name="Picture 3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7555" y="477466"/>
            <a:ext cx="609600" cy="609600"/>
          </a:xfrm>
          <a:prstGeom prst="rect">
            <a:avLst/>
          </a:prstGeom>
        </p:spPr>
      </p:pic>
      <p:pic>
        <p:nvPicPr>
          <p:cNvPr id="40" name="Picture 3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91628" y="1849066"/>
            <a:ext cx="609600" cy="609600"/>
          </a:xfrm>
          <a:prstGeom prst="rect">
            <a:avLst/>
          </a:prstGeom>
        </p:spPr>
      </p:pic>
      <p:pic>
        <p:nvPicPr>
          <p:cNvPr id="41" name="Picture 4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2755" y="1419368"/>
            <a:ext cx="609600" cy="609600"/>
          </a:xfrm>
          <a:prstGeom prst="rect">
            <a:avLst/>
          </a:prstGeom>
        </p:spPr>
      </p:pic>
      <p:pic>
        <p:nvPicPr>
          <p:cNvPr id="42" name="Picture 4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38484" y="286295"/>
            <a:ext cx="609600" cy="609600"/>
          </a:xfrm>
          <a:prstGeom prst="rect">
            <a:avLst/>
          </a:prstGeom>
        </p:spPr>
      </p:pic>
      <p:pic>
        <p:nvPicPr>
          <p:cNvPr id="43" name="Picture 4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212557" y="1657895"/>
            <a:ext cx="609600" cy="609600"/>
          </a:xfrm>
          <a:prstGeom prst="rect">
            <a:avLst/>
          </a:prstGeom>
        </p:spPr>
      </p:pic>
      <p:pic>
        <p:nvPicPr>
          <p:cNvPr id="44" name="Picture 4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533684" y="1228197"/>
            <a:ext cx="609600" cy="609600"/>
          </a:xfrm>
          <a:prstGeom prst="rect">
            <a:avLst/>
          </a:prstGeom>
        </p:spPr>
      </p:pic>
      <p:pic>
        <p:nvPicPr>
          <p:cNvPr id="45" name="Picture 4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415712" y="3414940"/>
            <a:ext cx="609600" cy="609600"/>
          </a:xfrm>
          <a:prstGeom prst="rect">
            <a:avLst/>
          </a:prstGeom>
        </p:spPr>
      </p:pic>
      <p:pic>
        <p:nvPicPr>
          <p:cNvPr id="46" name="Picture 4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789785" y="4786540"/>
            <a:ext cx="609600" cy="609600"/>
          </a:xfrm>
          <a:prstGeom prst="rect">
            <a:avLst/>
          </a:prstGeom>
        </p:spPr>
      </p:pic>
      <p:pic>
        <p:nvPicPr>
          <p:cNvPr id="47" name="Picture 4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10912" y="4356842"/>
            <a:ext cx="609600" cy="609600"/>
          </a:xfrm>
          <a:prstGeom prst="rect">
            <a:avLst/>
          </a:prstGeom>
        </p:spPr>
      </p:pic>
    </p:spTree>
    <p:extLst>
      <p:ext uri="{BB962C8B-B14F-4D97-AF65-F5344CB8AC3E}">
        <p14:creationId xmlns:p14="http://schemas.microsoft.com/office/powerpoint/2010/main" val="2673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repeatCount="indefinite"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repeatCount="indefinite"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repeatCount="indefinite"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7" presetClass="entr" presetSubtype="0" repeatCount="indefinite"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7" presetClass="entr" presetSubtype="0" repeatCount="indefinite"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7" presetClass="entr" presetSubtype="0" repeatCount="indefinite"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7" presetClass="entr" presetSubtype="0" repeatCount="indefinite"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7" presetClass="entr" presetSubtype="0" repeatCount="indefinite"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par>
                                <p:cTn id="85" presetID="47" presetClass="entr" presetSubtype="0" repeatCount="indefinite"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par>
                                <p:cTn id="90" presetID="47" presetClass="entr" presetSubtype="0" repeatCount="indefinite"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7" presetClass="entr" presetSubtype="0" repeatCount="indefinite"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par>
                                <p:cTn id="100" presetID="47" presetClass="entr" presetSubtype="0" repeatCount="indefinite"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0-#ppt_h/2"/>
                                          </p:val>
                                        </p:tav>
                                        <p:tav tm="100000">
                                          <p:val>
                                            <p:strVal val="#ppt_y"/>
                                          </p:val>
                                        </p:tav>
                                      </p:tavLst>
                                    </p:anim>
                                  </p:childTnLst>
                                </p:cTn>
                              </p:par>
                              <p:par>
                                <p:cTn id="111" presetID="47" presetClass="entr" presetSubtype="0" repeatCount="indefinite"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par>
                                <p:cTn id="116" presetID="47" presetClass="entr" presetSubtype="0" repeatCount="indefinite" fill="hold"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1000"/>
                                        <p:tgtEl>
                                          <p:spTgt spid="25"/>
                                        </p:tgtEl>
                                      </p:cBhvr>
                                    </p:animEffect>
                                    <p:anim calcmode="lin" valueType="num">
                                      <p:cBhvr>
                                        <p:cTn id="119" dur="1000" fill="hold"/>
                                        <p:tgtEl>
                                          <p:spTgt spid="25"/>
                                        </p:tgtEl>
                                        <p:attrNameLst>
                                          <p:attrName>ppt_x</p:attrName>
                                        </p:attrNameLst>
                                      </p:cBhvr>
                                      <p:tavLst>
                                        <p:tav tm="0">
                                          <p:val>
                                            <p:strVal val="#ppt_x"/>
                                          </p:val>
                                        </p:tav>
                                        <p:tav tm="100000">
                                          <p:val>
                                            <p:strVal val="#ppt_x"/>
                                          </p:val>
                                        </p:tav>
                                      </p:tavLst>
                                    </p:anim>
                                    <p:anim calcmode="lin" valueType="num">
                                      <p:cBhvr>
                                        <p:cTn id="120" dur="1000" fill="hold"/>
                                        <p:tgtEl>
                                          <p:spTgt spid="25"/>
                                        </p:tgtEl>
                                        <p:attrNameLst>
                                          <p:attrName>ppt_y</p:attrName>
                                        </p:attrNameLst>
                                      </p:cBhvr>
                                      <p:tavLst>
                                        <p:tav tm="0">
                                          <p:val>
                                            <p:strVal val="#ppt_y-.1"/>
                                          </p:val>
                                        </p:tav>
                                        <p:tav tm="100000">
                                          <p:val>
                                            <p:strVal val="#ppt_y"/>
                                          </p:val>
                                        </p:tav>
                                      </p:tavLst>
                                    </p:anim>
                                  </p:childTnLst>
                                </p:cTn>
                              </p:par>
                              <p:par>
                                <p:cTn id="121" presetID="47" presetClass="entr" presetSubtype="0" repeatCount="indefinite" fill="hold"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ppt_x</p:attrName>
                                        </p:attrNameLst>
                                      </p:cBhvr>
                                      <p:tavLst>
                                        <p:tav tm="0">
                                          <p:val>
                                            <p:strVal val="#ppt_x"/>
                                          </p:val>
                                        </p:tav>
                                        <p:tav tm="100000">
                                          <p:val>
                                            <p:strVal val="#ppt_x"/>
                                          </p:val>
                                        </p:tav>
                                      </p:tavLst>
                                    </p:anim>
                                    <p:anim calcmode="lin" valueType="num">
                                      <p:cBhvr>
                                        <p:cTn id="125" dur="1000" fill="hold"/>
                                        <p:tgtEl>
                                          <p:spTgt spid="26"/>
                                        </p:tgtEl>
                                        <p:attrNameLst>
                                          <p:attrName>ppt_y</p:attrName>
                                        </p:attrNameLst>
                                      </p:cBhvr>
                                      <p:tavLst>
                                        <p:tav tm="0">
                                          <p:val>
                                            <p:strVal val="#ppt_y-.1"/>
                                          </p:val>
                                        </p:tav>
                                        <p:tav tm="100000">
                                          <p:val>
                                            <p:strVal val="#ppt_y"/>
                                          </p:val>
                                        </p:tav>
                                      </p:tavLst>
                                    </p:anim>
                                  </p:childTnLst>
                                </p:cTn>
                              </p:par>
                              <p:par>
                                <p:cTn id="126" presetID="47" presetClass="entr" presetSubtype="0" repeatCount="indefinite" fill="hold" nodeType="with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1000"/>
                                        <p:tgtEl>
                                          <p:spTgt spid="27"/>
                                        </p:tgtEl>
                                      </p:cBhvr>
                                    </p:animEffect>
                                    <p:anim calcmode="lin" valueType="num">
                                      <p:cBhvr>
                                        <p:cTn id="129" dur="1000" fill="hold"/>
                                        <p:tgtEl>
                                          <p:spTgt spid="27"/>
                                        </p:tgtEl>
                                        <p:attrNameLst>
                                          <p:attrName>ppt_x</p:attrName>
                                        </p:attrNameLst>
                                      </p:cBhvr>
                                      <p:tavLst>
                                        <p:tav tm="0">
                                          <p:val>
                                            <p:strVal val="#ppt_x"/>
                                          </p:val>
                                        </p:tav>
                                        <p:tav tm="100000">
                                          <p:val>
                                            <p:strVal val="#ppt_x"/>
                                          </p:val>
                                        </p:tav>
                                      </p:tavLst>
                                    </p:anim>
                                    <p:anim calcmode="lin" valueType="num">
                                      <p:cBhvr>
                                        <p:cTn id="130" dur="1000" fill="hold"/>
                                        <p:tgtEl>
                                          <p:spTgt spid="27"/>
                                        </p:tgtEl>
                                        <p:attrNameLst>
                                          <p:attrName>ppt_y</p:attrName>
                                        </p:attrNameLst>
                                      </p:cBhvr>
                                      <p:tavLst>
                                        <p:tav tm="0">
                                          <p:val>
                                            <p:strVal val="#ppt_y-.1"/>
                                          </p:val>
                                        </p:tav>
                                        <p:tav tm="100000">
                                          <p:val>
                                            <p:strVal val="#ppt_y"/>
                                          </p:val>
                                        </p:tav>
                                      </p:tavLst>
                                    </p:anim>
                                  </p:childTnLst>
                                </p:cTn>
                              </p:par>
                              <p:par>
                                <p:cTn id="131" presetID="47" presetClass="entr" presetSubtype="0" repeatCount="indefinite"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1000"/>
                                        <p:tgtEl>
                                          <p:spTgt spid="28"/>
                                        </p:tgtEl>
                                      </p:cBhvr>
                                    </p:animEffect>
                                    <p:anim calcmode="lin" valueType="num">
                                      <p:cBhvr>
                                        <p:cTn id="134" dur="1000" fill="hold"/>
                                        <p:tgtEl>
                                          <p:spTgt spid="28"/>
                                        </p:tgtEl>
                                        <p:attrNameLst>
                                          <p:attrName>ppt_x</p:attrName>
                                        </p:attrNameLst>
                                      </p:cBhvr>
                                      <p:tavLst>
                                        <p:tav tm="0">
                                          <p:val>
                                            <p:strVal val="#ppt_x"/>
                                          </p:val>
                                        </p:tav>
                                        <p:tav tm="100000">
                                          <p:val>
                                            <p:strVal val="#ppt_x"/>
                                          </p:val>
                                        </p:tav>
                                      </p:tavLst>
                                    </p:anim>
                                    <p:anim calcmode="lin" valueType="num">
                                      <p:cBhvr>
                                        <p:cTn id="135" dur="1000" fill="hold"/>
                                        <p:tgtEl>
                                          <p:spTgt spid="28"/>
                                        </p:tgtEl>
                                        <p:attrNameLst>
                                          <p:attrName>ppt_y</p:attrName>
                                        </p:attrNameLst>
                                      </p:cBhvr>
                                      <p:tavLst>
                                        <p:tav tm="0">
                                          <p:val>
                                            <p:strVal val="#ppt_y-.1"/>
                                          </p:val>
                                        </p:tav>
                                        <p:tav tm="100000">
                                          <p:val>
                                            <p:strVal val="#ppt_y"/>
                                          </p:val>
                                        </p:tav>
                                      </p:tavLst>
                                    </p:anim>
                                  </p:childTnLst>
                                </p:cTn>
                              </p:par>
                              <p:par>
                                <p:cTn id="136" presetID="47" presetClass="entr" presetSubtype="0" repeatCount="indefinite"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1000"/>
                                        <p:tgtEl>
                                          <p:spTgt spid="29"/>
                                        </p:tgtEl>
                                      </p:cBhvr>
                                    </p:animEffect>
                                    <p:anim calcmode="lin" valueType="num">
                                      <p:cBhvr>
                                        <p:cTn id="139" dur="1000" fill="hold"/>
                                        <p:tgtEl>
                                          <p:spTgt spid="29"/>
                                        </p:tgtEl>
                                        <p:attrNameLst>
                                          <p:attrName>ppt_x</p:attrName>
                                        </p:attrNameLst>
                                      </p:cBhvr>
                                      <p:tavLst>
                                        <p:tav tm="0">
                                          <p:val>
                                            <p:strVal val="#ppt_x"/>
                                          </p:val>
                                        </p:tav>
                                        <p:tav tm="100000">
                                          <p:val>
                                            <p:strVal val="#ppt_x"/>
                                          </p:val>
                                        </p:tav>
                                      </p:tavLst>
                                    </p:anim>
                                    <p:anim calcmode="lin" valueType="num">
                                      <p:cBhvr>
                                        <p:cTn id="140" dur="1000" fill="hold"/>
                                        <p:tgtEl>
                                          <p:spTgt spid="29"/>
                                        </p:tgtEl>
                                        <p:attrNameLst>
                                          <p:attrName>ppt_y</p:attrName>
                                        </p:attrNameLst>
                                      </p:cBhvr>
                                      <p:tavLst>
                                        <p:tav tm="0">
                                          <p:val>
                                            <p:strVal val="#ppt_y-.1"/>
                                          </p:val>
                                        </p:tav>
                                        <p:tav tm="100000">
                                          <p:val>
                                            <p:strVal val="#ppt_y"/>
                                          </p:val>
                                        </p:tav>
                                      </p:tavLst>
                                    </p:anim>
                                  </p:childTnLst>
                                </p:cTn>
                              </p:par>
                              <p:par>
                                <p:cTn id="141" presetID="47" presetClass="entr" presetSubtype="0" repeatCount="indefinite" fill="hold"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00"/>
                                        <p:tgtEl>
                                          <p:spTgt spid="30"/>
                                        </p:tgtEl>
                                      </p:cBhvr>
                                    </p:animEffect>
                                    <p:anim calcmode="lin" valueType="num">
                                      <p:cBhvr>
                                        <p:cTn id="144" dur="1000" fill="hold"/>
                                        <p:tgtEl>
                                          <p:spTgt spid="30"/>
                                        </p:tgtEl>
                                        <p:attrNameLst>
                                          <p:attrName>ppt_x</p:attrName>
                                        </p:attrNameLst>
                                      </p:cBhvr>
                                      <p:tavLst>
                                        <p:tav tm="0">
                                          <p:val>
                                            <p:strVal val="#ppt_x"/>
                                          </p:val>
                                        </p:tav>
                                        <p:tav tm="100000">
                                          <p:val>
                                            <p:strVal val="#ppt_x"/>
                                          </p:val>
                                        </p:tav>
                                      </p:tavLst>
                                    </p:anim>
                                    <p:anim calcmode="lin" valueType="num">
                                      <p:cBhvr>
                                        <p:cTn id="145" dur="1000" fill="hold"/>
                                        <p:tgtEl>
                                          <p:spTgt spid="30"/>
                                        </p:tgtEl>
                                        <p:attrNameLst>
                                          <p:attrName>ppt_y</p:attrName>
                                        </p:attrNameLst>
                                      </p:cBhvr>
                                      <p:tavLst>
                                        <p:tav tm="0">
                                          <p:val>
                                            <p:strVal val="#ppt_y-.1"/>
                                          </p:val>
                                        </p:tav>
                                        <p:tav tm="100000">
                                          <p:val>
                                            <p:strVal val="#ppt_y"/>
                                          </p:val>
                                        </p:tav>
                                      </p:tavLst>
                                    </p:anim>
                                  </p:childTnLst>
                                </p:cTn>
                              </p:par>
                              <p:par>
                                <p:cTn id="146" presetID="47" presetClass="entr" presetSubtype="0" repeatCount="indefinite"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1000"/>
                                        <p:tgtEl>
                                          <p:spTgt spid="31"/>
                                        </p:tgtEl>
                                      </p:cBhvr>
                                    </p:animEffect>
                                    <p:anim calcmode="lin" valueType="num">
                                      <p:cBhvr>
                                        <p:cTn id="149" dur="1000" fill="hold"/>
                                        <p:tgtEl>
                                          <p:spTgt spid="31"/>
                                        </p:tgtEl>
                                        <p:attrNameLst>
                                          <p:attrName>ppt_x</p:attrName>
                                        </p:attrNameLst>
                                      </p:cBhvr>
                                      <p:tavLst>
                                        <p:tav tm="0">
                                          <p:val>
                                            <p:strVal val="#ppt_x"/>
                                          </p:val>
                                        </p:tav>
                                        <p:tav tm="100000">
                                          <p:val>
                                            <p:strVal val="#ppt_x"/>
                                          </p:val>
                                        </p:tav>
                                      </p:tavLst>
                                    </p:anim>
                                    <p:anim calcmode="lin" valueType="num">
                                      <p:cBhvr>
                                        <p:cTn id="150" dur="1000" fill="hold"/>
                                        <p:tgtEl>
                                          <p:spTgt spid="31"/>
                                        </p:tgtEl>
                                        <p:attrNameLst>
                                          <p:attrName>ppt_y</p:attrName>
                                        </p:attrNameLst>
                                      </p:cBhvr>
                                      <p:tavLst>
                                        <p:tav tm="0">
                                          <p:val>
                                            <p:strVal val="#ppt_y-.1"/>
                                          </p:val>
                                        </p:tav>
                                        <p:tav tm="100000">
                                          <p:val>
                                            <p:strVal val="#ppt_y"/>
                                          </p:val>
                                        </p:tav>
                                      </p:tavLst>
                                    </p:anim>
                                  </p:childTnLst>
                                </p:cTn>
                              </p:par>
                              <p:par>
                                <p:cTn id="151" presetID="47" presetClass="entr" presetSubtype="0" repeatCount="indefinite" fill="hold"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1000"/>
                                        <p:tgtEl>
                                          <p:spTgt spid="32"/>
                                        </p:tgtEl>
                                      </p:cBhvr>
                                    </p:animEffect>
                                    <p:anim calcmode="lin" valueType="num">
                                      <p:cBhvr>
                                        <p:cTn id="154" dur="1000" fill="hold"/>
                                        <p:tgtEl>
                                          <p:spTgt spid="32"/>
                                        </p:tgtEl>
                                        <p:attrNameLst>
                                          <p:attrName>ppt_x</p:attrName>
                                        </p:attrNameLst>
                                      </p:cBhvr>
                                      <p:tavLst>
                                        <p:tav tm="0">
                                          <p:val>
                                            <p:strVal val="#ppt_x"/>
                                          </p:val>
                                        </p:tav>
                                        <p:tav tm="100000">
                                          <p:val>
                                            <p:strVal val="#ppt_x"/>
                                          </p:val>
                                        </p:tav>
                                      </p:tavLst>
                                    </p:anim>
                                    <p:anim calcmode="lin" valueType="num">
                                      <p:cBhvr>
                                        <p:cTn id="155" dur="1000" fill="hold"/>
                                        <p:tgtEl>
                                          <p:spTgt spid="32"/>
                                        </p:tgtEl>
                                        <p:attrNameLst>
                                          <p:attrName>ppt_y</p:attrName>
                                        </p:attrNameLst>
                                      </p:cBhvr>
                                      <p:tavLst>
                                        <p:tav tm="0">
                                          <p:val>
                                            <p:strVal val="#ppt_y-.1"/>
                                          </p:val>
                                        </p:tav>
                                        <p:tav tm="100000">
                                          <p:val>
                                            <p:strVal val="#ppt_y"/>
                                          </p:val>
                                        </p:tav>
                                      </p:tavLst>
                                    </p:anim>
                                  </p:childTnLst>
                                </p:cTn>
                              </p:par>
                              <p:par>
                                <p:cTn id="156" presetID="47" presetClass="entr" presetSubtype="0" repeatCount="indefinite" fill="hold" nodeType="with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fade">
                                      <p:cBhvr>
                                        <p:cTn id="158" dur="1000"/>
                                        <p:tgtEl>
                                          <p:spTgt spid="33"/>
                                        </p:tgtEl>
                                      </p:cBhvr>
                                    </p:animEffect>
                                    <p:anim calcmode="lin" valueType="num">
                                      <p:cBhvr>
                                        <p:cTn id="159" dur="1000" fill="hold"/>
                                        <p:tgtEl>
                                          <p:spTgt spid="33"/>
                                        </p:tgtEl>
                                        <p:attrNameLst>
                                          <p:attrName>ppt_x</p:attrName>
                                        </p:attrNameLst>
                                      </p:cBhvr>
                                      <p:tavLst>
                                        <p:tav tm="0">
                                          <p:val>
                                            <p:strVal val="#ppt_x"/>
                                          </p:val>
                                        </p:tav>
                                        <p:tav tm="100000">
                                          <p:val>
                                            <p:strVal val="#ppt_x"/>
                                          </p:val>
                                        </p:tav>
                                      </p:tavLst>
                                    </p:anim>
                                    <p:anim calcmode="lin" valueType="num">
                                      <p:cBhvr>
                                        <p:cTn id="160" dur="1000" fill="hold"/>
                                        <p:tgtEl>
                                          <p:spTgt spid="33"/>
                                        </p:tgtEl>
                                        <p:attrNameLst>
                                          <p:attrName>ppt_y</p:attrName>
                                        </p:attrNameLst>
                                      </p:cBhvr>
                                      <p:tavLst>
                                        <p:tav tm="0">
                                          <p:val>
                                            <p:strVal val="#ppt_y-.1"/>
                                          </p:val>
                                        </p:tav>
                                        <p:tav tm="100000">
                                          <p:val>
                                            <p:strVal val="#ppt_y"/>
                                          </p:val>
                                        </p:tav>
                                      </p:tavLst>
                                    </p:anim>
                                  </p:childTnLst>
                                </p:cTn>
                              </p:par>
                              <p:par>
                                <p:cTn id="161" presetID="47" presetClass="entr" presetSubtype="0" repeatCount="indefinite" fill="hold"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1000"/>
                                        <p:tgtEl>
                                          <p:spTgt spid="34"/>
                                        </p:tgtEl>
                                      </p:cBhvr>
                                    </p:animEffect>
                                    <p:anim calcmode="lin" valueType="num">
                                      <p:cBhvr>
                                        <p:cTn id="164" dur="1000" fill="hold"/>
                                        <p:tgtEl>
                                          <p:spTgt spid="34"/>
                                        </p:tgtEl>
                                        <p:attrNameLst>
                                          <p:attrName>ppt_x</p:attrName>
                                        </p:attrNameLst>
                                      </p:cBhvr>
                                      <p:tavLst>
                                        <p:tav tm="0">
                                          <p:val>
                                            <p:strVal val="#ppt_x"/>
                                          </p:val>
                                        </p:tav>
                                        <p:tav tm="100000">
                                          <p:val>
                                            <p:strVal val="#ppt_x"/>
                                          </p:val>
                                        </p:tav>
                                      </p:tavLst>
                                    </p:anim>
                                    <p:anim calcmode="lin" valueType="num">
                                      <p:cBhvr>
                                        <p:cTn id="165" dur="1000" fill="hold"/>
                                        <p:tgtEl>
                                          <p:spTgt spid="34"/>
                                        </p:tgtEl>
                                        <p:attrNameLst>
                                          <p:attrName>ppt_y</p:attrName>
                                        </p:attrNameLst>
                                      </p:cBhvr>
                                      <p:tavLst>
                                        <p:tav tm="0">
                                          <p:val>
                                            <p:strVal val="#ppt_y-.1"/>
                                          </p:val>
                                        </p:tav>
                                        <p:tav tm="100000">
                                          <p:val>
                                            <p:strVal val="#ppt_y"/>
                                          </p:val>
                                        </p:tav>
                                      </p:tavLst>
                                    </p:anim>
                                  </p:childTnLst>
                                </p:cTn>
                              </p:par>
                              <p:par>
                                <p:cTn id="166" presetID="47" presetClass="entr" presetSubtype="0" repeatCount="indefinite" fill="hold" nodeType="with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fade">
                                      <p:cBhvr>
                                        <p:cTn id="168" dur="1000"/>
                                        <p:tgtEl>
                                          <p:spTgt spid="35"/>
                                        </p:tgtEl>
                                      </p:cBhvr>
                                    </p:animEffect>
                                    <p:anim calcmode="lin" valueType="num">
                                      <p:cBhvr>
                                        <p:cTn id="169" dur="1000" fill="hold"/>
                                        <p:tgtEl>
                                          <p:spTgt spid="35"/>
                                        </p:tgtEl>
                                        <p:attrNameLst>
                                          <p:attrName>ppt_x</p:attrName>
                                        </p:attrNameLst>
                                      </p:cBhvr>
                                      <p:tavLst>
                                        <p:tav tm="0">
                                          <p:val>
                                            <p:strVal val="#ppt_x"/>
                                          </p:val>
                                        </p:tav>
                                        <p:tav tm="100000">
                                          <p:val>
                                            <p:strVal val="#ppt_x"/>
                                          </p:val>
                                        </p:tav>
                                      </p:tavLst>
                                    </p:anim>
                                    <p:anim calcmode="lin" valueType="num">
                                      <p:cBhvr>
                                        <p:cTn id="170" dur="1000" fill="hold"/>
                                        <p:tgtEl>
                                          <p:spTgt spid="35"/>
                                        </p:tgtEl>
                                        <p:attrNameLst>
                                          <p:attrName>ppt_y</p:attrName>
                                        </p:attrNameLst>
                                      </p:cBhvr>
                                      <p:tavLst>
                                        <p:tav tm="0">
                                          <p:val>
                                            <p:strVal val="#ppt_y-.1"/>
                                          </p:val>
                                        </p:tav>
                                        <p:tav tm="100000">
                                          <p:val>
                                            <p:strVal val="#ppt_y"/>
                                          </p:val>
                                        </p:tav>
                                      </p:tavLst>
                                    </p:anim>
                                  </p:childTnLst>
                                </p:cTn>
                              </p:par>
                              <p:par>
                                <p:cTn id="171" presetID="47" presetClass="entr" presetSubtype="0" repeatCount="indefinite" fill="hold" nodeType="withEffect">
                                  <p:stCondLst>
                                    <p:cond delay="0"/>
                                  </p:stCondLst>
                                  <p:childTnLst>
                                    <p:set>
                                      <p:cBhvr>
                                        <p:cTn id="172" dur="1" fill="hold">
                                          <p:stCondLst>
                                            <p:cond delay="0"/>
                                          </p:stCondLst>
                                        </p:cTn>
                                        <p:tgtEl>
                                          <p:spTgt spid="36"/>
                                        </p:tgtEl>
                                        <p:attrNameLst>
                                          <p:attrName>style.visibility</p:attrName>
                                        </p:attrNameLst>
                                      </p:cBhvr>
                                      <p:to>
                                        <p:strVal val="visible"/>
                                      </p:to>
                                    </p:set>
                                    <p:animEffect transition="in" filter="fade">
                                      <p:cBhvr>
                                        <p:cTn id="173" dur="1000"/>
                                        <p:tgtEl>
                                          <p:spTgt spid="36"/>
                                        </p:tgtEl>
                                      </p:cBhvr>
                                    </p:animEffect>
                                    <p:anim calcmode="lin" valueType="num">
                                      <p:cBhvr>
                                        <p:cTn id="174" dur="1000" fill="hold"/>
                                        <p:tgtEl>
                                          <p:spTgt spid="36"/>
                                        </p:tgtEl>
                                        <p:attrNameLst>
                                          <p:attrName>ppt_x</p:attrName>
                                        </p:attrNameLst>
                                      </p:cBhvr>
                                      <p:tavLst>
                                        <p:tav tm="0">
                                          <p:val>
                                            <p:strVal val="#ppt_x"/>
                                          </p:val>
                                        </p:tav>
                                        <p:tav tm="100000">
                                          <p:val>
                                            <p:strVal val="#ppt_x"/>
                                          </p:val>
                                        </p:tav>
                                      </p:tavLst>
                                    </p:anim>
                                    <p:anim calcmode="lin" valueType="num">
                                      <p:cBhvr>
                                        <p:cTn id="175" dur="1000" fill="hold"/>
                                        <p:tgtEl>
                                          <p:spTgt spid="36"/>
                                        </p:tgtEl>
                                        <p:attrNameLst>
                                          <p:attrName>ppt_y</p:attrName>
                                        </p:attrNameLst>
                                      </p:cBhvr>
                                      <p:tavLst>
                                        <p:tav tm="0">
                                          <p:val>
                                            <p:strVal val="#ppt_y-.1"/>
                                          </p:val>
                                        </p:tav>
                                        <p:tav tm="100000">
                                          <p:val>
                                            <p:strVal val="#ppt_y"/>
                                          </p:val>
                                        </p:tav>
                                      </p:tavLst>
                                    </p:anim>
                                  </p:childTnLst>
                                </p:cTn>
                              </p:par>
                              <p:par>
                                <p:cTn id="176" presetID="47" presetClass="entr" presetSubtype="0" repeatCount="indefinite" fill="hold" nodeType="withEffect">
                                  <p:stCondLst>
                                    <p:cond delay="0"/>
                                  </p:stCondLst>
                                  <p:childTnLst>
                                    <p:set>
                                      <p:cBhvr>
                                        <p:cTn id="177" dur="1" fill="hold">
                                          <p:stCondLst>
                                            <p:cond delay="0"/>
                                          </p:stCondLst>
                                        </p:cTn>
                                        <p:tgtEl>
                                          <p:spTgt spid="37"/>
                                        </p:tgtEl>
                                        <p:attrNameLst>
                                          <p:attrName>style.visibility</p:attrName>
                                        </p:attrNameLst>
                                      </p:cBhvr>
                                      <p:to>
                                        <p:strVal val="visible"/>
                                      </p:to>
                                    </p:set>
                                    <p:animEffect transition="in" filter="fade">
                                      <p:cBhvr>
                                        <p:cTn id="178" dur="1000"/>
                                        <p:tgtEl>
                                          <p:spTgt spid="37"/>
                                        </p:tgtEl>
                                      </p:cBhvr>
                                    </p:animEffect>
                                    <p:anim calcmode="lin" valueType="num">
                                      <p:cBhvr>
                                        <p:cTn id="179" dur="1000" fill="hold"/>
                                        <p:tgtEl>
                                          <p:spTgt spid="37"/>
                                        </p:tgtEl>
                                        <p:attrNameLst>
                                          <p:attrName>ppt_x</p:attrName>
                                        </p:attrNameLst>
                                      </p:cBhvr>
                                      <p:tavLst>
                                        <p:tav tm="0">
                                          <p:val>
                                            <p:strVal val="#ppt_x"/>
                                          </p:val>
                                        </p:tav>
                                        <p:tav tm="100000">
                                          <p:val>
                                            <p:strVal val="#ppt_x"/>
                                          </p:val>
                                        </p:tav>
                                      </p:tavLst>
                                    </p:anim>
                                    <p:anim calcmode="lin" valueType="num">
                                      <p:cBhvr>
                                        <p:cTn id="180" dur="1000" fill="hold"/>
                                        <p:tgtEl>
                                          <p:spTgt spid="37"/>
                                        </p:tgtEl>
                                        <p:attrNameLst>
                                          <p:attrName>ppt_y</p:attrName>
                                        </p:attrNameLst>
                                      </p:cBhvr>
                                      <p:tavLst>
                                        <p:tav tm="0">
                                          <p:val>
                                            <p:strVal val="#ppt_y-.1"/>
                                          </p:val>
                                        </p:tav>
                                        <p:tav tm="100000">
                                          <p:val>
                                            <p:strVal val="#ppt_y"/>
                                          </p:val>
                                        </p:tav>
                                      </p:tavLst>
                                    </p:anim>
                                  </p:childTnLst>
                                </p:cTn>
                              </p:par>
                              <p:par>
                                <p:cTn id="181" presetID="47" presetClass="entr" presetSubtype="0" repeatCount="indefinite" fill="hold" nodeType="with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1000"/>
                                        <p:tgtEl>
                                          <p:spTgt spid="38"/>
                                        </p:tgtEl>
                                      </p:cBhvr>
                                    </p:animEffect>
                                    <p:anim calcmode="lin" valueType="num">
                                      <p:cBhvr>
                                        <p:cTn id="184" dur="1000" fill="hold"/>
                                        <p:tgtEl>
                                          <p:spTgt spid="38"/>
                                        </p:tgtEl>
                                        <p:attrNameLst>
                                          <p:attrName>ppt_x</p:attrName>
                                        </p:attrNameLst>
                                      </p:cBhvr>
                                      <p:tavLst>
                                        <p:tav tm="0">
                                          <p:val>
                                            <p:strVal val="#ppt_x"/>
                                          </p:val>
                                        </p:tav>
                                        <p:tav tm="100000">
                                          <p:val>
                                            <p:strVal val="#ppt_x"/>
                                          </p:val>
                                        </p:tav>
                                      </p:tavLst>
                                    </p:anim>
                                    <p:anim calcmode="lin" valueType="num">
                                      <p:cBhvr>
                                        <p:cTn id="185" dur="1000" fill="hold"/>
                                        <p:tgtEl>
                                          <p:spTgt spid="38"/>
                                        </p:tgtEl>
                                        <p:attrNameLst>
                                          <p:attrName>ppt_y</p:attrName>
                                        </p:attrNameLst>
                                      </p:cBhvr>
                                      <p:tavLst>
                                        <p:tav tm="0">
                                          <p:val>
                                            <p:strVal val="#ppt_y-.1"/>
                                          </p:val>
                                        </p:tav>
                                        <p:tav tm="100000">
                                          <p:val>
                                            <p:strVal val="#ppt_y"/>
                                          </p:val>
                                        </p:tav>
                                      </p:tavLst>
                                    </p:anim>
                                  </p:childTnLst>
                                </p:cTn>
                              </p:par>
                              <p:par>
                                <p:cTn id="186" presetID="47" presetClass="entr" presetSubtype="0" repeatCount="indefinite" fill="hold" nodeType="with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par>
                                <p:cTn id="191" presetID="47" presetClass="entr" presetSubtype="0" repeatCount="indefinite" fill="hold" nodeType="withEffect">
                                  <p:stCondLst>
                                    <p:cond delay="0"/>
                                  </p:stCondLst>
                                  <p:childTnLst>
                                    <p:set>
                                      <p:cBhvr>
                                        <p:cTn id="192" dur="1" fill="hold">
                                          <p:stCondLst>
                                            <p:cond delay="0"/>
                                          </p:stCondLst>
                                        </p:cTn>
                                        <p:tgtEl>
                                          <p:spTgt spid="40"/>
                                        </p:tgtEl>
                                        <p:attrNameLst>
                                          <p:attrName>style.visibility</p:attrName>
                                        </p:attrNameLst>
                                      </p:cBhvr>
                                      <p:to>
                                        <p:strVal val="visible"/>
                                      </p:to>
                                    </p:set>
                                    <p:animEffect transition="in" filter="fade">
                                      <p:cBhvr>
                                        <p:cTn id="193" dur="1000"/>
                                        <p:tgtEl>
                                          <p:spTgt spid="40"/>
                                        </p:tgtEl>
                                      </p:cBhvr>
                                    </p:animEffect>
                                    <p:anim calcmode="lin" valueType="num">
                                      <p:cBhvr>
                                        <p:cTn id="194" dur="1000" fill="hold"/>
                                        <p:tgtEl>
                                          <p:spTgt spid="40"/>
                                        </p:tgtEl>
                                        <p:attrNameLst>
                                          <p:attrName>ppt_x</p:attrName>
                                        </p:attrNameLst>
                                      </p:cBhvr>
                                      <p:tavLst>
                                        <p:tav tm="0">
                                          <p:val>
                                            <p:strVal val="#ppt_x"/>
                                          </p:val>
                                        </p:tav>
                                        <p:tav tm="100000">
                                          <p:val>
                                            <p:strVal val="#ppt_x"/>
                                          </p:val>
                                        </p:tav>
                                      </p:tavLst>
                                    </p:anim>
                                    <p:anim calcmode="lin" valueType="num">
                                      <p:cBhvr>
                                        <p:cTn id="195" dur="1000" fill="hold"/>
                                        <p:tgtEl>
                                          <p:spTgt spid="40"/>
                                        </p:tgtEl>
                                        <p:attrNameLst>
                                          <p:attrName>ppt_y</p:attrName>
                                        </p:attrNameLst>
                                      </p:cBhvr>
                                      <p:tavLst>
                                        <p:tav tm="0">
                                          <p:val>
                                            <p:strVal val="#ppt_y-.1"/>
                                          </p:val>
                                        </p:tav>
                                        <p:tav tm="100000">
                                          <p:val>
                                            <p:strVal val="#ppt_y"/>
                                          </p:val>
                                        </p:tav>
                                      </p:tavLst>
                                    </p:anim>
                                  </p:childTnLst>
                                </p:cTn>
                              </p:par>
                              <p:par>
                                <p:cTn id="196" presetID="47" presetClass="entr" presetSubtype="0" repeatCount="indefinite" fill="hold" nodeType="withEffect">
                                  <p:stCondLst>
                                    <p:cond delay="0"/>
                                  </p:stCondLst>
                                  <p:childTnLst>
                                    <p:set>
                                      <p:cBhvr>
                                        <p:cTn id="197" dur="1" fill="hold">
                                          <p:stCondLst>
                                            <p:cond delay="0"/>
                                          </p:stCondLst>
                                        </p:cTn>
                                        <p:tgtEl>
                                          <p:spTgt spid="41"/>
                                        </p:tgtEl>
                                        <p:attrNameLst>
                                          <p:attrName>style.visibility</p:attrName>
                                        </p:attrNameLst>
                                      </p:cBhvr>
                                      <p:to>
                                        <p:strVal val="visible"/>
                                      </p:to>
                                    </p:set>
                                    <p:animEffect transition="in" filter="fade">
                                      <p:cBhvr>
                                        <p:cTn id="198" dur="1000"/>
                                        <p:tgtEl>
                                          <p:spTgt spid="41"/>
                                        </p:tgtEl>
                                      </p:cBhvr>
                                    </p:animEffect>
                                    <p:anim calcmode="lin" valueType="num">
                                      <p:cBhvr>
                                        <p:cTn id="199" dur="1000" fill="hold"/>
                                        <p:tgtEl>
                                          <p:spTgt spid="41"/>
                                        </p:tgtEl>
                                        <p:attrNameLst>
                                          <p:attrName>ppt_x</p:attrName>
                                        </p:attrNameLst>
                                      </p:cBhvr>
                                      <p:tavLst>
                                        <p:tav tm="0">
                                          <p:val>
                                            <p:strVal val="#ppt_x"/>
                                          </p:val>
                                        </p:tav>
                                        <p:tav tm="100000">
                                          <p:val>
                                            <p:strVal val="#ppt_x"/>
                                          </p:val>
                                        </p:tav>
                                      </p:tavLst>
                                    </p:anim>
                                    <p:anim calcmode="lin" valueType="num">
                                      <p:cBhvr>
                                        <p:cTn id="200" dur="1000" fill="hold"/>
                                        <p:tgtEl>
                                          <p:spTgt spid="41"/>
                                        </p:tgtEl>
                                        <p:attrNameLst>
                                          <p:attrName>ppt_y</p:attrName>
                                        </p:attrNameLst>
                                      </p:cBhvr>
                                      <p:tavLst>
                                        <p:tav tm="0">
                                          <p:val>
                                            <p:strVal val="#ppt_y-.1"/>
                                          </p:val>
                                        </p:tav>
                                        <p:tav tm="100000">
                                          <p:val>
                                            <p:strVal val="#ppt_y"/>
                                          </p:val>
                                        </p:tav>
                                      </p:tavLst>
                                    </p:anim>
                                  </p:childTnLst>
                                </p:cTn>
                              </p:par>
                              <p:par>
                                <p:cTn id="201" presetID="47" presetClass="entr" presetSubtype="0" repeatCount="indefinite" fill="hold" nodeType="withEffect">
                                  <p:stCondLst>
                                    <p:cond delay="0"/>
                                  </p:stCondLst>
                                  <p:childTnLst>
                                    <p:set>
                                      <p:cBhvr>
                                        <p:cTn id="202" dur="1" fill="hold">
                                          <p:stCondLst>
                                            <p:cond delay="0"/>
                                          </p:stCondLst>
                                        </p:cTn>
                                        <p:tgtEl>
                                          <p:spTgt spid="42"/>
                                        </p:tgtEl>
                                        <p:attrNameLst>
                                          <p:attrName>style.visibility</p:attrName>
                                        </p:attrNameLst>
                                      </p:cBhvr>
                                      <p:to>
                                        <p:strVal val="visible"/>
                                      </p:to>
                                    </p:set>
                                    <p:animEffect transition="in" filter="fade">
                                      <p:cBhvr>
                                        <p:cTn id="203" dur="1000"/>
                                        <p:tgtEl>
                                          <p:spTgt spid="42"/>
                                        </p:tgtEl>
                                      </p:cBhvr>
                                    </p:animEffect>
                                    <p:anim calcmode="lin" valueType="num">
                                      <p:cBhvr>
                                        <p:cTn id="204" dur="1000" fill="hold"/>
                                        <p:tgtEl>
                                          <p:spTgt spid="42"/>
                                        </p:tgtEl>
                                        <p:attrNameLst>
                                          <p:attrName>ppt_x</p:attrName>
                                        </p:attrNameLst>
                                      </p:cBhvr>
                                      <p:tavLst>
                                        <p:tav tm="0">
                                          <p:val>
                                            <p:strVal val="#ppt_x"/>
                                          </p:val>
                                        </p:tav>
                                        <p:tav tm="100000">
                                          <p:val>
                                            <p:strVal val="#ppt_x"/>
                                          </p:val>
                                        </p:tav>
                                      </p:tavLst>
                                    </p:anim>
                                    <p:anim calcmode="lin" valueType="num">
                                      <p:cBhvr>
                                        <p:cTn id="205" dur="1000" fill="hold"/>
                                        <p:tgtEl>
                                          <p:spTgt spid="42"/>
                                        </p:tgtEl>
                                        <p:attrNameLst>
                                          <p:attrName>ppt_y</p:attrName>
                                        </p:attrNameLst>
                                      </p:cBhvr>
                                      <p:tavLst>
                                        <p:tav tm="0">
                                          <p:val>
                                            <p:strVal val="#ppt_y-.1"/>
                                          </p:val>
                                        </p:tav>
                                        <p:tav tm="100000">
                                          <p:val>
                                            <p:strVal val="#ppt_y"/>
                                          </p:val>
                                        </p:tav>
                                      </p:tavLst>
                                    </p:anim>
                                  </p:childTnLst>
                                </p:cTn>
                              </p:par>
                              <p:par>
                                <p:cTn id="206" presetID="47" presetClass="entr" presetSubtype="0" repeatCount="indefinite" fill="hold" nodeType="withEffect">
                                  <p:stCondLst>
                                    <p:cond delay="0"/>
                                  </p:stCondLst>
                                  <p:childTnLst>
                                    <p:set>
                                      <p:cBhvr>
                                        <p:cTn id="207" dur="1" fill="hold">
                                          <p:stCondLst>
                                            <p:cond delay="0"/>
                                          </p:stCondLst>
                                        </p:cTn>
                                        <p:tgtEl>
                                          <p:spTgt spid="43"/>
                                        </p:tgtEl>
                                        <p:attrNameLst>
                                          <p:attrName>style.visibility</p:attrName>
                                        </p:attrNameLst>
                                      </p:cBhvr>
                                      <p:to>
                                        <p:strVal val="visible"/>
                                      </p:to>
                                    </p:set>
                                    <p:animEffect transition="in" filter="fade">
                                      <p:cBhvr>
                                        <p:cTn id="208" dur="1000"/>
                                        <p:tgtEl>
                                          <p:spTgt spid="43"/>
                                        </p:tgtEl>
                                      </p:cBhvr>
                                    </p:animEffect>
                                    <p:anim calcmode="lin" valueType="num">
                                      <p:cBhvr>
                                        <p:cTn id="209" dur="1000" fill="hold"/>
                                        <p:tgtEl>
                                          <p:spTgt spid="43"/>
                                        </p:tgtEl>
                                        <p:attrNameLst>
                                          <p:attrName>ppt_x</p:attrName>
                                        </p:attrNameLst>
                                      </p:cBhvr>
                                      <p:tavLst>
                                        <p:tav tm="0">
                                          <p:val>
                                            <p:strVal val="#ppt_x"/>
                                          </p:val>
                                        </p:tav>
                                        <p:tav tm="100000">
                                          <p:val>
                                            <p:strVal val="#ppt_x"/>
                                          </p:val>
                                        </p:tav>
                                      </p:tavLst>
                                    </p:anim>
                                    <p:anim calcmode="lin" valueType="num">
                                      <p:cBhvr>
                                        <p:cTn id="210" dur="1000" fill="hold"/>
                                        <p:tgtEl>
                                          <p:spTgt spid="43"/>
                                        </p:tgtEl>
                                        <p:attrNameLst>
                                          <p:attrName>ppt_y</p:attrName>
                                        </p:attrNameLst>
                                      </p:cBhvr>
                                      <p:tavLst>
                                        <p:tav tm="0">
                                          <p:val>
                                            <p:strVal val="#ppt_y-.1"/>
                                          </p:val>
                                        </p:tav>
                                        <p:tav tm="100000">
                                          <p:val>
                                            <p:strVal val="#ppt_y"/>
                                          </p:val>
                                        </p:tav>
                                      </p:tavLst>
                                    </p:anim>
                                  </p:childTnLst>
                                </p:cTn>
                              </p:par>
                              <p:par>
                                <p:cTn id="211" presetID="47" presetClass="entr" presetSubtype="0" repeatCount="indefinite" fill="hold"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fade">
                                      <p:cBhvr>
                                        <p:cTn id="213" dur="1000"/>
                                        <p:tgtEl>
                                          <p:spTgt spid="44"/>
                                        </p:tgtEl>
                                      </p:cBhvr>
                                    </p:animEffect>
                                    <p:anim calcmode="lin" valueType="num">
                                      <p:cBhvr>
                                        <p:cTn id="214" dur="1000" fill="hold"/>
                                        <p:tgtEl>
                                          <p:spTgt spid="44"/>
                                        </p:tgtEl>
                                        <p:attrNameLst>
                                          <p:attrName>ppt_x</p:attrName>
                                        </p:attrNameLst>
                                      </p:cBhvr>
                                      <p:tavLst>
                                        <p:tav tm="0">
                                          <p:val>
                                            <p:strVal val="#ppt_x"/>
                                          </p:val>
                                        </p:tav>
                                        <p:tav tm="100000">
                                          <p:val>
                                            <p:strVal val="#ppt_x"/>
                                          </p:val>
                                        </p:tav>
                                      </p:tavLst>
                                    </p:anim>
                                    <p:anim calcmode="lin" valueType="num">
                                      <p:cBhvr>
                                        <p:cTn id="215" dur="1000" fill="hold"/>
                                        <p:tgtEl>
                                          <p:spTgt spid="44"/>
                                        </p:tgtEl>
                                        <p:attrNameLst>
                                          <p:attrName>ppt_y</p:attrName>
                                        </p:attrNameLst>
                                      </p:cBhvr>
                                      <p:tavLst>
                                        <p:tav tm="0">
                                          <p:val>
                                            <p:strVal val="#ppt_y-.1"/>
                                          </p:val>
                                        </p:tav>
                                        <p:tav tm="100000">
                                          <p:val>
                                            <p:strVal val="#ppt_y"/>
                                          </p:val>
                                        </p:tav>
                                      </p:tavLst>
                                    </p:anim>
                                  </p:childTnLst>
                                </p:cTn>
                              </p:par>
                              <p:par>
                                <p:cTn id="216" presetID="47" presetClass="entr" presetSubtype="0" repeatCount="indefinite" fill="hold" nodeType="withEffect">
                                  <p:stCondLst>
                                    <p:cond delay="0"/>
                                  </p:stCondLst>
                                  <p:childTnLst>
                                    <p:set>
                                      <p:cBhvr>
                                        <p:cTn id="217" dur="1" fill="hold">
                                          <p:stCondLst>
                                            <p:cond delay="0"/>
                                          </p:stCondLst>
                                        </p:cTn>
                                        <p:tgtEl>
                                          <p:spTgt spid="45"/>
                                        </p:tgtEl>
                                        <p:attrNameLst>
                                          <p:attrName>style.visibility</p:attrName>
                                        </p:attrNameLst>
                                      </p:cBhvr>
                                      <p:to>
                                        <p:strVal val="visible"/>
                                      </p:to>
                                    </p:set>
                                    <p:animEffect transition="in" filter="fade">
                                      <p:cBhvr>
                                        <p:cTn id="218" dur="1000"/>
                                        <p:tgtEl>
                                          <p:spTgt spid="45"/>
                                        </p:tgtEl>
                                      </p:cBhvr>
                                    </p:animEffect>
                                    <p:anim calcmode="lin" valueType="num">
                                      <p:cBhvr>
                                        <p:cTn id="219" dur="1000" fill="hold"/>
                                        <p:tgtEl>
                                          <p:spTgt spid="45"/>
                                        </p:tgtEl>
                                        <p:attrNameLst>
                                          <p:attrName>ppt_x</p:attrName>
                                        </p:attrNameLst>
                                      </p:cBhvr>
                                      <p:tavLst>
                                        <p:tav tm="0">
                                          <p:val>
                                            <p:strVal val="#ppt_x"/>
                                          </p:val>
                                        </p:tav>
                                        <p:tav tm="100000">
                                          <p:val>
                                            <p:strVal val="#ppt_x"/>
                                          </p:val>
                                        </p:tav>
                                      </p:tavLst>
                                    </p:anim>
                                    <p:anim calcmode="lin" valueType="num">
                                      <p:cBhvr>
                                        <p:cTn id="220" dur="1000" fill="hold"/>
                                        <p:tgtEl>
                                          <p:spTgt spid="45"/>
                                        </p:tgtEl>
                                        <p:attrNameLst>
                                          <p:attrName>ppt_y</p:attrName>
                                        </p:attrNameLst>
                                      </p:cBhvr>
                                      <p:tavLst>
                                        <p:tav tm="0">
                                          <p:val>
                                            <p:strVal val="#ppt_y-.1"/>
                                          </p:val>
                                        </p:tav>
                                        <p:tav tm="100000">
                                          <p:val>
                                            <p:strVal val="#ppt_y"/>
                                          </p:val>
                                        </p:tav>
                                      </p:tavLst>
                                    </p:anim>
                                  </p:childTnLst>
                                </p:cTn>
                              </p:par>
                              <p:par>
                                <p:cTn id="221" presetID="47" presetClass="entr" presetSubtype="0" repeatCount="indefinite" fill="hold" nodeType="withEffect">
                                  <p:stCondLst>
                                    <p:cond delay="0"/>
                                  </p:stCondLst>
                                  <p:childTnLst>
                                    <p:set>
                                      <p:cBhvr>
                                        <p:cTn id="222" dur="1" fill="hold">
                                          <p:stCondLst>
                                            <p:cond delay="0"/>
                                          </p:stCondLst>
                                        </p:cTn>
                                        <p:tgtEl>
                                          <p:spTgt spid="46"/>
                                        </p:tgtEl>
                                        <p:attrNameLst>
                                          <p:attrName>style.visibility</p:attrName>
                                        </p:attrNameLst>
                                      </p:cBhvr>
                                      <p:to>
                                        <p:strVal val="visible"/>
                                      </p:to>
                                    </p:set>
                                    <p:animEffect transition="in" filter="fade">
                                      <p:cBhvr>
                                        <p:cTn id="223" dur="1000"/>
                                        <p:tgtEl>
                                          <p:spTgt spid="46"/>
                                        </p:tgtEl>
                                      </p:cBhvr>
                                    </p:animEffect>
                                    <p:anim calcmode="lin" valueType="num">
                                      <p:cBhvr>
                                        <p:cTn id="224" dur="1000" fill="hold"/>
                                        <p:tgtEl>
                                          <p:spTgt spid="46"/>
                                        </p:tgtEl>
                                        <p:attrNameLst>
                                          <p:attrName>ppt_x</p:attrName>
                                        </p:attrNameLst>
                                      </p:cBhvr>
                                      <p:tavLst>
                                        <p:tav tm="0">
                                          <p:val>
                                            <p:strVal val="#ppt_x"/>
                                          </p:val>
                                        </p:tav>
                                        <p:tav tm="100000">
                                          <p:val>
                                            <p:strVal val="#ppt_x"/>
                                          </p:val>
                                        </p:tav>
                                      </p:tavLst>
                                    </p:anim>
                                    <p:anim calcmode="lin" valueType="num">
                                      <p:cBhvr>
                                        <p:cTn id="225" dur="1000" fill="hold"/>
                                        <p:tgtEl>
                                          <p:spTgt spid="46"/>
                                        </p:tgtEl>
                                        <p:attrNameLst>
                                          <p:attrName>ppt_y</p:attrName>
                                        </p:attrNameLst>
                                      </p:cBhvr>
                                      <p:tavLst>
                                        <p:tav tm="0">
                                          <p:val>
                                            <p:strVal val="#ppt_y-.1"/>
                                          </p:val>
                                        </p:tav>
                                        <p:tav tm="100000">
                                          <p:val>
                                            <p:strVal val="#ppt_y"/>
                                          </p:val>
                                        </p:tav>
                                      </p:tavLst>
                                    </p:anim>
                                  </p:childTnLst>
                                </p:cTn>
                              </p:par>
                              <p:par>
                                <p:cTn id="226" presetID="47" presetClass="entr" presetSubtype="0" repeatCount="indefinite" fill="hold" nodeType="withEffect">
                                  <p:stCondLst>
                                    <p:cond delay="0"/>
                                  </p:stCondLst>
                                  <p:childTnLst>
                                    <p:set>
                                      <p:cBhvr>
                                        <p:cTn id="227" dur="1" fill="hold">
                                          <p:stCondLst>
                                            <p:cond delay="0"/>
                                          </p:stCondLst>
                                        </p:cTn>
                                        <p:tgtEl>
                                          <p:spTgt spid="47"/>
                                        </p:tgtEl>
                                        <p:attrNameLst>
                                          <p:attrName>style.visibility</p:attrName>
                                        </p:attrNameLst>
                                      </p:cBhvr>
                                      <p:to>
                                        <p:strVal val="visible"/>
                                      </p:to>
                                    </p:set>
                                    <p:animEffect transition="in" filter="fade">
                                      <p:cBhvr>
                                        <p:cTn id="228" dur="1000"/>
                                        <p:tgtEl>
                                          <p:spTgt spid="47"/>
                                        </p:tgtEl>
                                      </p:cBhvr>
                                    </p:animEffect>
                                    <p:anim calcmode="lin" valueType="num">
                                      <p:cBhvr>
                                        <p:cTn id="229" dur="1000" fill="hold"/>
                                        <p:tgtEl>
                                          <p:spTgt spid="47"/>
                                        </p:tgtEl>
                                        <p:attrNameLst>
                                          <p:attrName>ppt_x</p:attrName>
                                        </p:attrNameLst>
                                      </p:cBhvr>
                                      <p:tavLst>
                                        <p:tav tm="0">
                                          <p:val>
                                            <p:strVal val="#ppt_x"/>
                                          </p:val>
                                        </p:tav>
                                        <p:tav tm="100000">
                                          <p:val>
                                            <p:strVal val="#ppt_x"/>
                                          </p:val>
                                        </p:tav>
                                      </p:tavLst>
                                    </p:anim>
                                    <p:anim calcmode="lin" valueType="num">
                                      <p:cBhvr>
                                        <p:cTn id="2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 y="51816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335972" y="1165802"/>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Times New Roman" panose="02020603050405020304" pitchFamily="18" charset="0"/>
                <a:cs typeface="Times New Roman" panose="02020603050405020304" pitchFamily="18"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t> </a:t>
            </a:r>
            <a:r>
              <a:rPr lang="en-US" dirty="0" err="1" smtClean="0"/>
              <a:t>Nhận</a:t>
            </a:r>
            <a:r>
              <a:rPr lang="en-US" dirty="0" smtClean="0"/>
              <a:t> </a:t>
            </a:r>
            <a:r>
              <a:rPr lang="en-US" dirty="0" err="1"/>
              <a:t>biết</a:t>
            </a:r>
            <a:r>
              <a:rPr lang="en-US" dirty="0"/>
              <a:t> </a:t>
            </a:r>
            <a:r>
              <a:rPr lang="en-US" dirty="0" err="1"/>
              <a:t>được</a:t>
            </a:r>
            <a:r>
              <a:rPr lang="en-US" dirty="0"/>
              <a:t> </a:t>
            </a:r>
            <a:r>
              <a:rPr lang="en-US" dirty="0" err="1"/>
              <a:t>các</a:t>
            </a:r>
            <a:r>
              <a:rPr lang="en-US" dirty="0"/>
              <a:t> </a:t>
            </a:r>
            <a:r>
              <a:rPr lang="en-US" dirty="0" err="1"/>
              <a:t>bộ</a:t>
            </a:r>
            <a:r>
              <a:rPr lang="en-US" dirty="0"/>
              <a:t> </a:t>
            </a:r>
            <a:r>
              <a:rPr lang="en-US" dirty="0" err="1"/>
              <a:t>phận</a:t>
            </a:r>
            <a:r>
              <a:rPr lang="en-US" dirty="0"/>
              <a:t> </a:t>
            </a:r>
            <a:r>
              <a:rPr lang="en-US" dirty="0" err="1"/>
              <a:t>chính</a:t>
            </a:r>
            <a:r>
              <a:rPr lang="en-US" dirty="0"/>
              <a:t> </a:t>
            </a:r>
            <a:r>
              <a:rPr lang="en-US" dirty="0" err="1"/>
              <a:t>của</a:t>
            </a:r>
            <a:r>
              <a:rPr lang="en-US" dirty="0"/>
              <a:t> </a:t>
            </a:r>
            <a:r>
              <a:rPr lang="en-US" dirty="0" err="1"/>
              <a:t>một</a:t>
            </a:r>
            <a:r>
              <a:rPr lang="en-US" dirty="0"/>
              <a:t> </a:t>
            </a:r>
            <a:r>
              <a:rPr lang="en-US" dirty="0" err="1"/>
              <a:t>số</a:t>
            </a:r>
            <a:r>
              <a:rPr lang="en-US" dirty="0"/>
              <a:t> </a:t>
            </a:r>
            <a:r>
              <a:rPr lang="en-US" dirty="0" err="1"/>
              <a:t>loại</a:t>
            </a:r>
            <a:r>
              <a:rPr lang="en-US" dirty="0"/>
              <a:t> </a:t>
            </a:r>
            <a:r>
              <a:rPr lang="en-US" dirty="0" err="1"/>
              <a:t>bóng</a:t>
            </a:r>
            <a:r>
              <a:rPr lang="en-US" dirty="0"/>
              <a:t> </a:t>
            </a:r>
            <a:r>
              <a:rPr lang="en-US" dirty="0" err="1"/>
              <a:t>đèn</a:t>
            </a:r>
            <a:endParaRPr lang="en-US" dirty="0"/>
          </a:p>
          <a:p>
            <a:r>
              <a:rPr lang="en-US" dirty="0"/>
              <a:t> </a:t>
            </a:r>
          </a:p>
        </p:txBody>
      </p:sp>
      <p:sp>
        <p:nvSpPr>
          <p:cNvPr id="7" name="Text Box 11"/>
          <p:cNvSpPr txBox="1">
            <a:spLocks noChangeArrowheads="1"/>
          </p:cNvSpPr>
          <p:nvPr/>
        </p:nvSpPr>
        <p:spPr bwMode="auto">
          <a:xfrm>
            <a:off x="356754" y="2198199"/>
            <a:ext cx="800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8" name="Text Box 11"/>
          <p:cNvSpPr txBox="1">
            <a:spLocks noChangeArrowheads="1"/>
          </p:cNvSpPr>
          <p:nvPr/>
        </p:nvSpPr>
        <p:spPr bwMode="auto">
          <a:xfrm>
            <a:off x="280554" y="3127958"/>
            <a:ext cx="8153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a:solidFill>
                  <a:srgbClr val="0000FF"/>
                </a:solidFill>
                <a:cs typeface="Times New Roman" panose="02020603050405020304" pitchFamily="18" charset="0"/>
              </a:rPr>
              <a:t>-</a:t>
            </a:r>
            <a:r>
              <a:rPr lang="en-US" sz="2800" dirty="0">
                <a:solidFill>
                  <a:srgbClr val="0000FF"/>
                </a:solidFill>
                <a:cs typeface="Times New Roman" panose="02020603050405020304" pitchFamily="18" charset="0"/>
              </a:rPr>
              <a:t> </a:t>
            </a:r>
            <a:r>
              <a:rPr lang="en-US" sz="2800" dirty="0" err="1" smtClean="0">
                <a:solidFill>
                  <a:srgbClr val="0000FF"/>
                </a:solidFill>
                <a:cs typeface="Times New Roman" panose="02020603050405020304" pitchFamily="18" charset="0"/>
              </a:rPr>
              <a:t>Lựa</a:t>
            </a:r>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chọn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dụng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được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loại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bóng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đèn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đúng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tiết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kiệm</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an </a:t>
            </a:r>
            <a:r>
              <a:rPr lang="en-US" sz="2800" dirty="0" err="1">
                <a:solidFill>
                  <a:srgbClr val="0000FF"/>
                </a:solidFill>
                <a:cs typeface="Times New Roman" panose="02020603050405020304" pitchFamily="18" charset="0"/>
              </a:rPr>
              <a:t>toàn</a:t>
            </a:r>
            <a:endParaRPr lang="en-US" sz="2800" dirty="0">
              <a:solidFill>
                <a:srgbClr val="0000FF"/>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381000" y="2743200"/>
            <a:ext cx="8229600" cy="1143000"/>
          </a:xfrm>
        </p:spPr>
        <p:txBody>
          <a:bodyPr>
            <a:noAutofit/>
          </a:bodyPr>
          <a:lstStyle/>
          <a:p>
            <a:r>
              <a:rPr lang="en-US" dirty="0"/>
              <a:t> </a:t>
            </a:r>
            <a:r>
              <a:rPr lang="en-US" sz="3200" dirty="0" err="1">
                <a:solidFill>
                  <a:srgbClr val="0070C0"/>
                </a:solidFill>
              </a:rPr>
              <a:t>Việc</a:t>
            </a:r>
            <a:r>
              <a:rPr lang="en-US" sz="3200" dirty="0">
                <a:solidFill>
                  <a:srgbClr val="0070C0"/>
                </a:solidFill>
              </a:rPr>
              <a:t> </a:t>
            </a:r>
            <a:r>
              <a:rPr lang="en-US" sz="3200" dirty="0" err="1">
                <a:solidFill>
                  <a:srgbClr val="0070C0"/>
                </a:solidFill>
              </a:rPr>
              <a:t>thay</a:t>
            </a:r>
            <a:r>
              <a:rPr lang="en-US" sz="3200" dirty="0">
                <a:solidFill>
                  <a:srgbClr val="0070C0"/>
                </a:solidFill>
              </a:rPr>
              <a:t> </a:t>
            </a:r>
            <a:r>
              <a:rPr lang="en-US" sz="3200" dirty="0" err="1">
                <a:solidFill>
                  <a:srgbClr val="0070C0"/>
                </a:solidFill>
              </a:rPr>
              <a:t>thế</a:t>
            </a:r>
            <a:r>
              <a:rPr lang="en-US" sz="3200" dirty="0">
                <a:solidFill>
                  <a:srgbClr val="0070C0"/>
                </a:solidFill>
              </a:rPr>
              <a:t> </a:t>
            </a:r>
            <a:r>
              <a:rPr lang="en-US" sz="3200" dirty="0" err="1">
                <a:solidFill>
                  <a:srgbClr val="0070C0"/>
                </a:solidFill>
              </a:rPr>
              <a:t>một</a:t>
            </a:r>
            <a:r>
              <a:rPr lang="en-US" sz="3200" dirty="0">
                <a:solidFill>
                  <a:srgbClr val="0070C0"/>
                </a:solidFill>
              </a:rPr>
              <a:t> </a:t>
            </a:r>
            <a:r>
              <a:rPr lang="en-US" sz="3200" dirty="0" err="1">
                <a:solidFill>
                  <a:srgbClr val="0070C0"/>
                </a:solidFill>
              </a:rPr>
              <a:t>số</a:t>
            </a:r>
            <a:r>
              <a:rPr lang="en-US" sz="3200" dirty="0">
                <a:solidFill>
                  <a:srgbClr val="0070C0"/>
                </a:solidFill>
              </a:rPr>
              <a:t> </a:t>
            </a:r>
            <a:r>
              <a:rPr lang="en-US" sz="3200" dirty="0" err="1">
                <a:solidFill>
                  <a:srgbClr val="0070C0"/>
                </a:solidFill>
              </a:rPr>
              <a:t>bóng</a:t>
            </a:r>
            <a:r>
              <a:rPr lang="en-US" sz="3200" dirty="0">
                <a:solidFill>
                  <a:srgbClr val="0070C0"/>
                </a:solidFill>
              </a:rPr>
              <a:t> </a:t>
            </a:r>
            <a:r>
              <a:rPr lang="en-US" sz="3200" dirty="0" err="1">
                <a:solidFill>
                  <a:srgbClr val="0070C0"/>
                </a:solidFill>
              </a:rPr>
              <a:t>đèn</a:t>
            </a:r>
            <a:r>
              <a:rPr lang="en-US" sz="3200" dirty="0">
                <a:solidFill>
                  <a:srgbClr val="0070C0"/>
                </a:solidFill>
              </a:rPr>
              <a:t> </a:t>
            </a:r>
            <a:r>
              <a:rPr lang="en-US" sz="3200" dirty="0" err="1">
                <a:solidFill>
                  <a:srgbClr val="0070C0"/>
                </a:solidFill>
              </a:rPr>
              <a:t>sợi</a:t>
            </a:r>
            <a:r>
              <a:rPr lang="en-US" sz="3200" dirty="0">
                <a:solidFill>
                  <a:srgbClr val="0070C0"/>
                </a:solidFill>
              </a:rPr>
              <a:t> </a:t>
            </a:r>
            <a:r>
              <a:rPr lang="en-US" sz="3200" dirty="0" err="1">
                <a:solidFill>
                  <a:srgbClr val="0070C0"/>
                </a:solidFill>
              </a:rPr>
              <a:t>đốt</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gia</a:t>
            </a:r>
            <a:r>
              <a:rPr lang="en-US" sz="3200" dirty="0">
                <a:solidFill>
                  <a:srgbClr val="0070C0"/>
                </a:solidFill>
              </a:rPr>
              <a:t> </a:t>
            </a:r>
            <a:r>
              <a:rPr lang="en-US" sz="3200" dirty="0" err="1">
                <a:solidFill>
                  <a:srgbClr val="0070C0"/>
                </a:solidFill>
              </a:rPr>
              <a:t>đình</a:t>
            </a:r>
            <a:r>
              <a:rPr lang="en-US" sz="3200" dirty="0">
                <a:solidFill>
                  <a:srgbClr val="0070C0"/>
                </a:solidFill>
              </a:rPr>
              <a:t> </a:t>
            </a:r>
            <a:r>
              <a:rPr lang="en-US" sz="3200" dirty="0" err="1">
                <a:solidFill>
                  <a:srgbClr val="0070C0"/>
                </a:solidFill>
              </a:rPr>
              <a:t>bằng</a:t>
            </a:r>
            <a:r>
              <a:rPr lang="en-US" sz="3200" dirty="0">
                <a:solidFill>
                  <a:srgbClr val="0070C0"/>
                </a:solidFill>
              </a:rPr>
              <a:t> </a:t>
            </a:r>
            <a:r>
              <a:rPr lang="en-US" sz="3200" dirty="0" err="1">
                <a:solidFill>
                  <a:srgbClr val="0070C0"/>
                </a:solidFill>
              </a:rPr>
              <a:t>đèn</a:t>
            </a:r>
            <a:r>
              <a:rPr lang="en-US" sz="3200" dirty="0">
                <a:solidFill>
                  <a:srgbClr val="0070C0"/>
                </a:solidFill>
              </a:rPr>
              <a:t> led </a:t>
            </a:r>
            <a:r>
              <a:rPr lang="en-US" sz="3200" dirty="0" err="1">
                <a:solidFill>
                  <a:srgbClr val="0070C0"/>
                </a:solidFill>
              </a:rPr>
              <a:t>có</a:t>
            </a:r>
            <a:r>
              <a:rPr lang="en-US" sz="3200" dirty="0">
                <a:solidFill>
                  <a:srgbClr val="0070C0"/>
                </a:solidFill>
              </a:rPr>
              <a:t> </a:t>
            </a:r>
            <a:r>
              <a:rPr lang="en-US" sz="3200" dirty="0" err="1">
                <a:solidFill>
                  <a:srgbClr val="0070C0"/>
                </a:solidFill>
              </a:rPr>
              <a:t>phải</a:t>
            </a:r>
            <a:r>
              <a:rPr lang="en-US" sz="3200" dirty="0">
                <a:solidFill>
                  <a:srgbClr val="0070C0"/>
                </a:solidFill>
              </a:rPr>
              <a:t> </a:t>
            </a:r>
            <a:r>
              <a:rPr lang="en-US" sz="3200" dirty="0" err="1">
                <a:solidFill>
                  <a:srgbClr val="0070C0"/>
                </a:solidFill>
              </a:rPr>
              <a:t>là</a:t>
            </a:r>
            <a:r>
              <a:rPr lang="en-US" sz="3200" dirty="0">
                <a:solidFill>
                  <a:srgbClr val="0070C0"/>
                </a:solidFill>
              </a:rPr>
              <a:t> </a:t>
            </a:r>
            <a:r>
              <a:rPr lang="en-US" sz="3200" dirty="0" err="1">
                <a:solidFill>
                  <a:srgbClr val="0070C0"/>
                </a:solidFill>
              </a:rPr>
              <a:t>một</a:t>
            </a:r>
            <a:r>
              <a:rPr lang="en-US" sz="3200" dirty="0">
                <a:solidFill>
                  <a:srgbClr val="0070C0"/>
                </a:solidFill>
              </a:rPr>
              <a:t> </a:t>
            </a:r>
            <a:r>
              <a:rPr lang="en-US" sz="3200" dirty="0" err="1">
                <a:solidFill>
                  <a:srgbClr val="0070C0"/>
                </a:solidFill>
              </a:rPr>
              <a:t>giải</a:t>
            </a:r>
            <a:r>
              <a:rPr lang="en-US" sz="3200" dirty="0">
                <a:solidFill>
                  <a:srgbClr val="0070C0"/>
                </a:solidFill>
              </a:rPr>
              <a:t> </a:t>
            </a:r>
            <a:r>
              <a:rPr lang="en-US" sz="3200" dirty="0" err="1">
                <a:solidFill>
                  <a:srgbClr val="0070C0"/>
                </a:solidFill>
              </a:rPr>
              <a:t>pháp</a:t>
            </a:r>
            <a:r>
              <a:rPr lang="en-US" sz="3200" dirty="0">
                <a:solidFill>
                  <a:srgbClr val="0070C0"/>
                </a:solidFill>
              </a:rPr>
              <a:t> </a:t>
            </a:r>
            <a:r>
              <a:rPr lang="en-US" sz="3200" dirty="0" err="1">
                <a:solidFill>
                  <a:srgbClr val="0070C0"/>
                </a:solidFill>
              </a:rPr>
              <a:t>tiết</a:t>
            </a:r>
            <a:r>
              <a:rPr lang="en-US" sz="3200" dirty="0">
                <a:solidFill>
                  <a:srgbClr val="0070C0"/>
                </a:solidFill>
              </a:rPr>
              <a:t> </a:t>
            </a:r>
            <a:r>
              <a:rPr lang="en-US" sz="3200" dirty="0" err="1">
                <a:solidFill>
                  <a:srgbClr val="0070C0"/>
                </a:solidFill>
              </a:rPr>
              <a:t>kiệm</a:t>
            </a:r>
            <a:r>
              <a:rPr lang="en-US" sz="3200" dirty="0">
                <a:solidFill>
                  <a:srgbClr val="0070C0"/>
                </a:solidFill>
              </a:rPr>
              <a:t> </a:t>
            </a:r>
            <a:r>
              <a:rPr lang="en-US" sz="3200" dirty="0" err="1" smtClean="0">
                <a:solidFill>
                  <a:srgbClr val="0070C0"/>
                </a:solidFill>
              </a:rPr>
              <a:t>điện</a:t>
            </a:r>
            <a:r>
              <a:rPr lang="en-US" sz="3200" dirty="0" smtClean="0">
                <a:solidFill>
                  <a:srgbClr val="0070C0"/>
                </a:solidFill>
              </a:rPr>
              <a:t>? </a:t>
            </a:r>
            <a:r>
              <a:rPr lang="en-US" sz="3200" dirty="0" err="1" smtClean="0">
                <a:solidFill>
                  <a:srgbClr val="0070C0"/>
                </a:solidFill>
              </a:rPr>
              <a:t>Đèn</a:t>
            </a:r>
            <a:r>
              <a:rPr lang="en-US" sz="3200" dirty="0" smtClean="0">
                <a:solidFill>
                  <a:srgbClr val="0070C0"/>
                </a:solidFill>
              </a:rPr>
              <a:t> </a:t>
            </a:r>
            <a:r>
              <a:rPr lang="en-US" sz="3200" dirty="0" err="1">
                <a:solidFill>
                  <a:srgbClr val="0070C0"/>
                </a:solidFill>
              </a:rPr>
              <a:t>điện</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bóng</a:t>
            </a:r>
            <a:r>
              <a:rPr lang="en-US" sz="3200" dirty="0">
                <a:solidFill>
                  <a:srgbClr val="0070C0"/>
                </a:solidFill>
              </a:rPr>
              <a:t> </a:t>
            </a:r>
            <a:r>
              <a:rPr lang="en-US" sz="3200" dirty="0" err="1">
                <a:solidFill>
                  <a:srgbClr val="0070C0"/>
                </a:solidFill>
              </a:rPr>
              <a:t>đèn</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loại</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a:solidFill>
                  <a:srgbClr val="0070C0"/>
                </a:solidFill>
              </a:rPr>
              <a:t>Chúng</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đặc</a:t>
            </a:r>
            <a:r>
              <a:rPr lang="en-US" sz="3200" dirty="0">
                <a:solidFill>
                  <a:srgbClr val="0070C0"/>
                </a:solidFill>
              </a:rPr>
              <a:t> </a:t>
            </a:r>
            <a:r>
              <a:rPr lang="en-US" sz="3200" dirty="0" err="1">
                <a:solidFill>
                  <a:srgbClr val="0070C0"/>
                </a:solidFill>
              </a:rPr>
              <a:t>điểm</a:t>
            </a:r>
            <a:r>
              <a:rPr lang="en-US" sz="3200" dirty="0">
                <a:solidFill>
                  <a:srgbClr val="0070C0"/>
                </a:solidFill>
              </a:rPr>
              <a:t> </a:t>
            </a:r>
            <a:r>
              <a:rPr lang="en-US" sz="3200" dirty="0" err="1">
                <a:solidFill>
                  <a:srgbClr val="0070C0"/>
                </a:solidFill>
              </a:rPr>
              <a:t>gì</a:t>
            </a:r>
            <a:r>
              <a:rPr lang="vi-VN" sz="3200" dirty="0">
                <a:solidFill>
                  <a:srgbClr val="0070C0"/>
                </a:solidFill>
              </a:rPr>
              <a:t>?</a:t>
            </a:r>
            <a:br>
              <a:rPr lang="vi-VN" sz="3200" dirty="0">
                <a:solidFill>
                  <a:srgbClr val="0070C0"/>
                </a:solidFill>
              </a:rPr>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360218" y="267807"/>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2" y="203200"/>
            <a:ext cx="5087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KHÁI QUÁT CHUNG</a:t>
            </a:r>
            <a:endParaRPr lang="en-US" altLang="vi-VN" sz="2800" b="1" u="sng" dirty="0">
              <a:solidFill>
                <a:srgbClr val="339966"/>
              </a:solidFill>
            </a:endParaRPr>
          </a:p>
        </p:txBody>
      </p:sp>
      <p:sp>
        <p:nvSpPr>
          <p:cNvPr id="14" name="Rectangle 13"/>
          <p:cNvSpPr/>
          <p:nvPr/>
        </p:nvSpPr>
        <p:spPr>
          <a:xfrm>
            <a:off x="582368" y="1015763"/>
            <a:ext cx="8000682" cy="1815882"/>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Đèn </a:t>
            </a:r>
            <a:r>
              <a:rPr lang="vi-VN" sz="2800" dirty="0">
                <a:solidFill>
                  <a:srgbClr val="0070C0"/>
                </a:solidFill>
                <a:latin typeface="Times New Roman" panose="02020603050405020304" pitchFamily="18" charset="0"/>
                <a:cs typeface="Times New Roman" panose="02020603050405020304" pitchFamily="18" charset="0"/>
              </a:rPr>
              <a:t>điện là đồ dùng điện dùng để chiếu sáng  ngoài công dụng chiếu sáng một số loại đèn điện còn được dùng để sưởi ấm trang trí</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0"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1752" t="43774" r="50657" b="9085"/>
          <a:stretch/>
        </p:blipFill>
        <p:spPr>
          <a:xfrm>
            <a:off x="1000715" y="4672889"/>
            <a:ext cx="2222247" cy="2133599"/>
          </a:xfrm>
          <a:prstGeom prst="rect">
            <a:avLst/>
          </a:prstGeom>
        </p:spPr>
      </p:pic>
      <p:pic>
        <p:nvPicPr>
          <p:cNvPr id="21"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0028" t="1684" r="1752" b="55066"/>
          <a:stretch/>
        </p:blipFill>
        <p:spPr>
          <a:xfrm>
            <a:off x="4114800" y="2450252"/>
            <a:ext cx="2097203" cy="1957495"/>
          </a:xfrm>
          <a:prstGeom prst="rect">
            <a:avLst/>
          </a:prstGeom>
        </p:spPr>
      </p:pic>
      <p:pic>
        <p:nvPicPr>
          <p:cNvPr id="22"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56" t="2174" r="50943" b="54543"/>
          <a:stretch/>
        </p:blipFill>
        <p:spPr>
          <a:xfrm>
            <a:off x="852297" y="2721837"/>
            <a:ext cx="2157762" cy="1959003"/>
          </a:xfrm>
          <a:prstGeom prst="rect">
            <a:avLst/>
          </a:prstGeom>
        </p:spPr>
      </p:pic>
      <p:pic>
        <p:nvPicPr>
          <p:cNvPr id="23"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1860" t="44822" r="1752" b="9085"/>
          <a:stretch/>
        </p:blipFill>
        <p:spPr>
          <a:xfrm>
            <a:off x="4401748" y="4476932"/>
            <a:ext cx="2017539" cy="2086190"/>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63575" y="264932"/>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78048" y="4950740"/>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811627" y="1419585"/>
            <a:ext cx="8332373" cy="2031325"/>
          </a:xfrm>
          <a:prstGeom prst="rect">
            <a:avLst/>
          </a:prstGeom>
        </p:spPr>
        <p:txBody>
          <a:bodyPr wrap="square">
            <a:spAutoFit/>
          </a:bodyPr>
          <a:lstStyle/>
          <a:p>
            <a:pPr>
              <a:spcBef>
                <a:spcPct val="50000"/>
              </a:spcBef>
            </a:pPr>
            <a:r>
              <a:rPr lang="vi-VN" sz="2800" dirty="0">
                <a:solidFill>
                  <a:srgbClr val="8DC7B0"/>
                </a:solidFill>
                <a:latin typeface="Times New Roman" panose="02020603050405020304" pitchFamily="18" charset="0"/>
              </a:rPr>
              <a:t> </a:t>
            </a:r>
            <a:r>
              <a:rPr lang="en-US" sz="2800" dirty="0">
                <a:solidFill>
                  <a:srgbClr val="00B050"/>
                </a:solidFill>
                <a:latin typeface="Times New Roman" panose="02020603050405020304" pitchFamily="18" charset="0"/>
              </a:rPr>
              <a:t>Thomas Edison( 1847 – 1931)</a:t>
            </a:r>
          </a:p>
          <a:p>
            <a:pPr>
              <a:spcBef>
                <a:spcPct val="50000"/>
              </a:spcBef>
            </a:pPr>
            <a:r>
              <a:rPr lang="en-US"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Tháng</a:t>
            </a:r>
            <a:r>
              <a:rPr lang="en-US" sz="2800" dirty="0" smtClean="0">
                <a:solidFill>
                  <a:srgbClr val="00B050"/>
                </a:solidFill>
                <a:latin typeface="Times New Roman" panose="02020603050405020304" pitchFamily="18" charset="0"/>
              </a:rPr>
              <a:t> </a:t>
            </a:r>
            <a:r>
              <a:rPr lang="en-US" sz="2800" dirty="0">
                <a:solidFill>
                  <a:srgbClr val="00B050"/>
                </a:solidFill>
                <a:latin typeface="Times New Roman" panose="02020603050405020304" pitchFamily="18" charset="0"/>
              </a:rPr>
              <a:t>1 </a:t>
            </a:r>
            <a:r>
              <a:rPr lang="en-US" sz="2800" dirty="0" err="1">
                <a:solidFill>
                  <a:srgbClr val="00B050"/>
                </a:solidFill>
                <a:latin typeface="Times New Roman" panose="02020603050405020304" pitchFamily="18" charset="0"/>
              </a:rPr>
              <a:t>năm</a:t>
            </a:r>
            <a:r>
              <a:rPr lang="en-US" sz="2800" dirty="0">
                <a:solidFill>
                  <a:srgbClr val="00B050"/>
                </a:solidFill>
                <a:latin typeface="Times New Roman" panose="02020603050405020304" pitchFamily="18" charset="0"/>
              </a:rPr>
              <a:t> 1879 </a:t>
            </a:r>
            <a:r>
              <a:rPr lang="en-US" sz="2800" dirty="0" err="1">
                <a:solidFill>
                  <a:srgbClr val="00B050"/>
                </a:solidFill>
                <a:latin typeface="Times New Roman" panose="02020603050405020304" pitchFamily="18" charset="0"/>
              </a:rPr>
              <a:t>tại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phòng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thí</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nghiệm</a:t>
            </a:r>
            <a:r>
              <a:rPr lang="en-US" sz="2800" dirty="0">
                <a:solidFill>
                  <a:srgbClr val="00B050"/>
                </a:solidFill>
                <a:latin typeface="Times New Roman" panose="02020603050405020304" pitchFamily="18" charset="0"/>
              </a:rPr>
              <a:t> ở New Jersey </a:t>
            </a:r>
            <a:r>
              <a:rPr lang="en-US" sz="2800" dirty="0" err="1">
                <a:solidFill>
                  <a:srgbClr val="00B050"/>
                </a:solidFill>
                <a:latin typeface="Times New Roman" panose="02020603050405020304" pitchFamily="18" charset="0"/>
              </a:rPr>
              <a:t>Hoa</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Kỳ</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phát</a:t>
            </a:r>
            <a:r>
              <a:rPr lang="en-US" sz="2800" dirty="0">
                <a:solidFill>
                  <a:srgbClr val="00B050"/>
                </a:solidFill>
                <a:latin typeface="Times New Roman" panose="02020603050405020304" pitchFamily="18" charset="0"/>
              </a:rPr>
              <a:t> minh </a:t>
            </a:r>
            <a:r>
              <a:rPr lang="en-US" sz="2800" dirty="0" err="1">
                <a:solidFill>
                  <a:srgbClr val="00B050"/>
                </a:solidFill>
                <a:latin typeface="Times New Roman" panose="02020603050405020304" pitchFamily="18" charset="0"/>
              </a:rPr>
              <a:t>nổi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tiếng</a:t>
            </a:r>
            <a:r>
              <a:rPr lang="en-US" sz="2800" dirty="0">
                <a:solidFill>
                  <a:srgbClr val="00B050"/>
                </a:solidFill>
                <a:latin typeface="Times New Roman" panose="02020603050405020304" pitchFamily="18" charset="0"/>
              </a:rPr>
              <a:t> Thomas Edison </a:t>
            </a:r>
            <a:r>
              <a:rPr lang="en-US" sz="2800" dirty="0" err="1">
                <a:solidFill>
                  <a:srgbClr val="00B050"/>
                </a:solidFill>
                <a:latin typeface="Times New Roman" panose="02020603050405020304" pitchFamily="18" charset="0"/>
              </a:rPr>
              <a:t>đã</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chế</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tạo</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thành</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công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bóng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đèn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sợi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đầu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tiên</a:t>
            </a:r>
            <a:endParaRPr lang="en-US" sz="2800" dirty="0">
              <a:solidFill>
                <a:srgbClr val="00B050"/>
              </a:solidFill>
              <a:latin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333500" y="3493596"/>
            <a:ext cx="6274973" cy="2971800"/>
          </a:xfrm>
          <a:prstGeom prst="rect">
            <a:avLst/>
          </a:prstGeom>
        </p:spPr>
      </p:pic>
    </p:spTree>
    <p:extLst>
      <p:ext uri="{BB962C8B-B14F-4D97-AF65-F5344CB8AC3E}">
        <p14:creationId xmlns:p14="http://schemas.microsoft.com/office/powerpoint/2010/main" val="470292603"/>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Kể</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số</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phận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phát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sáng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đốt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huỳnh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quang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compact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led</a:t>
            </a:r>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3" name="Picture 2"/>
          <p:cNvPicPr>
            <a:picLocks noChangeAspect="1"/>
          </p:cNvPicPr>
          <p:nvPr/>
        </p:nvPicPr>
        <p:blipFill>
          <a:blip r:embed="rId3"/>
          <a:stretch>
            <a:fillRect/>
          </a:stretch>
        </p:blipFill>
        <p:spPr>
          <a:xfrm>
            <a:off x="734234" y="3026159"/>
            <a:ext cx="1800225" cy="2543175"/>
          </a:xfrm>
          <a:prstGeom prst="rect">
            <a:avLst/>
          </a:prstGeom>
        </p:spPr>
      </p:pic>
      <p:pic>
        <p:nvPicPr>
          <p:cNvPr id="4" name="Picture 3"/>
          <p:cNvPicPr>
            <a:picLocks noChangeAspect="1"/>
          </p:cNvPicPr>
          <p:nvPr/>
        </p:nvPicPr>
        <p:blipFill>
          <a:blip r:embed="rId4"/>
          <a:stretch>
            <a:fillRect/>
          </a:stretch>
        </p:blipFill>
        <p:spPr>
          <a:xfrm>
            <a:off x="2810546" y="3155255"/>
            <a:ext cx="2466975" cy="1847850"/>
          </a:xfrm>
          <a:prstGeom prst="rect">
            <a:avLst/>
          </a:prstGeom>
        </p:spPr>
      </p:pic>
      <p:pic>
        <p:nvPicPr>
          <p:cNvPr id="6" name="Picture 5"/>
          <p:cNvPicPr>
            <a:picLocks noChangeAspect="1"/>
          </p:cNvPicPr>
          <p:nvPr/>
        </p:nvPicPr>
        <p:blipFill>
          <a:blip r:embed="rId5"/>
          <a:stretch>
            <a:fillRect/>
          </a:stretch>
        </p:blipFill>
        <p:spPr>
          <a:xfrm>
            <a:off x="5714999" y="4685203"/>
            <a:ext cx="2143125" cy="2133600"/>
          </a:xfrm>
          <a:prstGeom prst="rect">
            <a:avLst/>
          </a:prstGeom>
        </p:spPr>
      </p:pic>
      <p:pic>
        <p:nvPicPr>
          <p:cNvPr id="13" name="Picture 12"/>
          <p:cNvPicPr>
            <a:picLocks noChangeAspect="1"/>
          </p:cNvPicPr>
          <p:nvPr/>
        </p:nvPicPr>
        <p:blipFill>
          <a:blip r:embed="rId6"/>
          <a:stretch>
            <a:fillRect/>
          </a:stretch>
        </p:blipFill>
        <p:spPr>
          <a:xfrm>
            <a:off x="5715000" y="2262731"/>
            <a:ext cx="2143125" cy="2143125"/>
          </a:xfrm>
          <a:prstGeom prst="rect">
            <a:avLst/>
          </a:prstGeom>
        </p:spPr>
      </p:pic>
    </p:spTree>
    <p:extLst>
      <p:ext uri="{BB962C8B-B14F-4D97-AF65-F5344CB8AC3E}">
        <p14:creationId xmlns:p14="http://schemas.microsoft.com/office/powerpoint/2010/main" val="2709641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
        <p:nvSpPr>
          <p:cNvPr id="14" name="Rectangle 13"/>
          <p:cNvSpPr/>
          <p:nvPr/>
        </p:nvSpPr>
        <p:spPr>
          <a:xfrm>
            <a:off x="838518" y="1430753"/>
            <a:ext cx="4572000" cy="1508105"/>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a:t>
            </a:r>
            <a:r>
              <a:rPr lang="en-US" dirty="0" err="1"/>
              <a:t>Khi</a:t>
            </a:r>
            <a:r>
              <a:rPr lang="en-US" dirty="0"/>
              <a:t> </a:t>
            </a:r>
            <a:r>
              <a:rPr lang="en-US" dirty="0" err="1"/>
              <a:t>hoạt</a:t>
            </a:r>
            <a:r>
              <a:rPr lang="en-US" dirty="0"/>
              <a:t> </a:t>
            </a:r>
            <a:r>
              <a:rPr lang="en-US" dirty="0" err="1"/>
              <a:t>động</a:t>
            </a:r>
            <a:r>
              <a:rPr lang="en-US" dirty="0"/>
              <a:t> </a:t>
            </a:r>
            <a:r>
              <a:rPr lang="en-US" dirty="0" err="1"/>
              <a:t>dòng</a:t>
            </a:r>
            <a:r>
              <a:rPr lang="en-US" dirty="0"/>
              <a:t> </a:t>
            </a:r>
            <a:r>
              <a:rPr lang="en-US" dirty="0" err="1"/>
              <a:t>điện</a:t>
            </a:r>
            <a:r>
              <a:rPr lang="en-US" dirty="0"/>
              <a:t> </a:t>
            </a:r>
            <a:r>
              <a:rPr lang="en-US" dirty="0" err="1"/>
              <a:t>điện</a:t>
            </a:r>
            <a:r>
              <a:rPr lang="en-US" dirty="0"/>
              <a:t> </a:t>
            </a:r>
            <a:r>
              <a:rPr lang="en-US" dirty="0" err="1"/>
              <a:t>chạy</a:t>
            </a:r>
            <a:r>
              <a:rPr lang="en-US" dirty="0"/>
              <a:t> </a:t>
            </a:r>
            <a:r>
              <a:rPr lang="en-US" dirty="0" err="1"/>
              <a:t>trong</a:t>
            </a:r>
            <a:r>
              <a:rPr lang="en-US" dirty="0"/>
              <a:t> </a:t>
            </a:r>
            <a:r>
              <a:rPr lang="en-US" dirty="0" err="1"/>
              <a:t>sợi</a:t>
            </a:r>
            <a:r>
              <a:rPr lang="en-US" dirty="0"/>
              <a:t> </a:t>
            </a:r>
            <a:r>
              <a:rPr lang="en-US" dirty="0" err="1"/>
              <a:t>đốt</a:t>
            </a:r>
            <a:r>
              <a:rPr lang="en-US" dirty="0"/>
              <a:t> </a:t>
            </a:r>
            <a:r>
              <a:rPr lang="en-US" dirty="0" err="1"/>
              <a:t>của</a:t>
            </a:r>
            <a:r>
              <a:rPr lang="en-US" dirty="0"/>
              <a:t> </a:t>
            </a:r>
            <a:r>
              <a:rPr lang="en-US" dirty="0" err="1"/>
              <a:t>bóng</a:t>
            </a:r>
            <a:r>
              <a:rPr lang="en-US" dirty="0"/>
              <a:t> </a:t>
            </a:r>
            <a:r>
              <a:rPr lang="en-US" dirty="0" err="1"/>
              <a:t>đèn</a:t>
            </a:r>
            <a:r>
              <a:rPr lang="en-US" dirty="0"/>
              <a:t> </a:t>
            </a:r>
            <a:r>
              <a:rPr lang="en-US" dirty="0" err="1"/>
              <a:t>làm</a:t>
            </a:r>
            <a:r>
              <a:rPr lang="en-US" dirty="0"/>
              <a:t> </a:t>
            </a:r>
            <a:r>
              <a:rPr lang="en-US" dirty="0" err="1"/>
              <a:t>cho</a:t>
            </a:r>
            <a:r>
              <a:rPr lang="en-US" dirty="0"/>
              <a:t> </a:t>
            </a:r>
            <a:r>
              <a:rPr lang="en-US" dirty="0" err="1"/>
              <a:t>sự</a:t>
            </a:r>
            <a:r>
              <a:rPr lang="en-US" dirty="0"/>
              <a:t> </a:t>
            </a:r>
            <a:r>
              <a:rPr lang="en-US" dirty="0" err="1"/>
              <a:t>đốt</a:t>
            </a:r>
            <a:r>
              <a:rPr lang="en-US" dirty="0"/>
              <a:t> </a:t>
            </a:r>
            <a:r>
              <a:rPr lang="en-US" dirty="0" err="1"/>
              <a:t>nóng</a:t>
            </a:r>
            <a:r>
              <a:rPr lang="en-US" dirty="0"/>
              <a:t> </a:t>
            </a:r>
            <a:r>
              <a:rPr lang="en-US" dirty="0" err="1"/>
              <a:t>lên</a:t>
            </a:r>
            <a:r>
              <a:rPr lang="en-US" dirty="0"/>
              <a:t> </a:t>
            </a:r>
            <a:r>
              <a:rPr lang="en-US" dirty="0" err="1"/>
              <a:t>đến</a:t>
            </a:r>
            <a:r>
              <a:rPr lang="en-US" dirty="0"/>
              <a:t> </a:t>
            </a:r>
            <a:r>
              <a:rPr lang="en-US" dirty="0" err="1"/>
              <a:t>nhiệt</a:t>
            </a:r>
            <a:r>
              <a:rPr lang="en-US" dirty="0"/>
              <a:t> </a:t>
            </a:r>
            <a:r>
              <a:rPr lang="en-US" dirty="0" err="1"/>
              <a:t>độ</a:t>
            </a:r>
            <a:r>
              <a:rPr lang="en-US" dirty="0"/>
              <a:t> </a:t>
            </a:r>
            <a:r>
              <a:rPr lang="en-US" dirty="0" err="1"/>
              <a:t>rất</a:t>
            </a:r>
            <a:r>
              <a:rPr lang="en-US" dirty="0"/>
              <a:t> </a:t>
            </a:r>
            <a:r>
              <a:rPr lang="en-US" dirty="0" err="1"/>
              <a:t>cao</a:t>
            </a:r>
            <a:r>
              <a:rPr lang="en-US" dirty="0"/>
              <a:t> </a:t>
            </a:r>
            <a:r>
              <a:rPr lang="en-US" dirty="0" err="1"/>
              <a:t>và</a:t>
            </a:r>
            <a:r>
              <a:rPr lang="en-US" dirty="0"/>
              <a:t> </a:t>
            </a:r>
            <a:r>
              <a:rPr lang="en-US" dirty="0" err="1"/>
              <a:t>phát</a:t>
            </a:r>
            <a:r>
              <a:rPr lang="en-US" dirty="0"/>
              <a:t> </a:t>
            </a:r>
            <a:r>
              <a:rPr lang="en-US" dirty="0" err="1"/>
              <a:t>sáng</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084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1</a:t>
            </a:r>
            <a:r>
              <a:rPr lang="en-US" altLang="vi-VN" sz="2800" dirty="0">
                <a:solidFill>
                  <a:srgbClr val="8DC7B0"/>
                </a:solidFill>
              </a:rPr>
              <a:t>.</a:t>
            </a:r>
            <a:r>
              <a:rPr lang="en-US" sz="2800" dirty="0">
                <a:solidFill>
                  <a:srgbClr val="8DC7B0"/>
                </a:solidFill>
              </a:rPr>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err="1">
                <a:solidFill>
                  <a:srgbClr val="8DC7B0"/>
                </a:solidFill>
              </a:rPr>
              <a:t>sợi</a:t>
            </a:r>
            <a:r>
              <a:rPr lang="en-US" sz="2800" dirty="0">
                <a:solidFill>
                  <a:srgbClr val="8DC7B0"/>
                </a:solidFill>
              </a:rPr>
              <a:t> </a:t>
            </a:r>
            <a:r>
              <a:rPr lang="en-US" sz="2800" dirty="0" err="1">
                <a:solidFill>
                  <a:srgbClr val="8DC7B0"/>
                </a:solidFill>
              </a:rPr>
              <a:t>đốt</a:t>
            </a:r>
            <a:r>
              <a:rPr lang="en-US" sz="2800" dirty="0">
                <a:solidFill>
                  <a:srgbClr val="8DC7B0"/>
                </a:solidFill>
              </a:rPr>
              <a:t> </a:t>
            </a:r>
            <a:endParaRPr lang="en-US" altLang="vi-VN" sz="2800" dirty="0">
              <a:solidFill>
                <a:srgbClr val="8DC7B0"/>
              </a:solidFill>
            </a:endParaRPr>
          </a:p>
        </p:txBody>
      </p:sp>
      <p:pic>
        <p:nvPicPr>
          <p:cNvPr id="2" name="Picture 1"/>
          <p:cNvPicPr>
            <a:picLocks noChangeAspect="1"/>
          </p:cNvPicPr>
          <p:nvPr/>
        </p:nvPicPr>
        <p:blipFill>
          <a:blip r:embed="rId3"/>
          <a:stretch>
            <a:fillRect/>
          </a:stretch>
        </p:blipFill>
        <p:spPr>
          <a:xfrm>
            <a:off x="831780" y="1493352"/>
            <a:ext cx="7480440" cy="5102152"/>
          </a:xfrm>
          <a:prstGeom prst="rect">
            <a:avLst/>
          </a:prstGeom>
        </p:spPr>
      </p:pic>
    </p:spTree>
    <p:extLst>
      <p:ext uri="{BB962C8B-B14F-4D97-AF65-F5344CB8AC3E}">
        <p14:creationId xmlns:p14="http://schemas.microsoft.com/office/powerpoint/2010/main" val="33634085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7238682"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huỳnh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940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2.</a:t>
            </a:r>
            <a:r>
              <a:rPr lang="en-US" dirty="0" smtClean="0"/>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err="1">
                <a:solidFill>
                  <a:srgbClr val="8DC7B0"/>
                </a:solidFill>
              </a:rPr>
              <a:t>huỳnh</a:t>
            </a:r>
            <a:r>
              <a:rPr lang="en-US" sz="2800" dirty="0">
                <a:solidFill>
                  <a:srgbClr val="8DC7B0"/>
                </a:solidFill>
              </a:rPr>
              <a:t> </a:t>
            </a:r>
            <a:r>
              <a:rPr lang="en-US" sz="2800" dirty="0" err="1">
                <a:solidFill>
                  <a:srgbClr val="8DC7B0"/>
                </a:solidFill>
              </a:rPr>
              <a:t>quang</a:t>
            </a:r>
            <a:r>
              <a:rPr lang="en-US" sz="2800" dirty="0">
                <a:solidFill>
                  <a:srgbClr val="8DC7B0"/>
                </a:solidFill>
              </a:rPr>
              <a:t> </a:t>
            </a:r>
            <a:endParaRPr lang="en-US" altLang="vi-VN" sz="2800" dirty="0">
              <a:solidFill>
                <a:srgbClr val="8DC7B0"/>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73" y="3056074"/>
            <a:ext cx="8297434" cy="2819794"/>
          </a:xfrm>
          <a:prstGeom prst="rect">
            <a:avLst/>
          </a:prstGeom>
        </p:spPr>
      </p:pic>
      <p:sp>
        <p:nvSpPr>
          <p:cNvPr id="12"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423208574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4572000" cy="2246769"/>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a:solidFill>
                  <a:srgbClr val="0070C0"/>
                </a:solidFill>
                <a:latin typeface="Times New Roman" panose="02020603050405020304" pitchFamily="18" charset="0"/>
                <a:cs typeface="Times New Roman" panose="02020603050405020304" pitchFamily="18" charset="0"/>
              </a:rPr>
              <a:t> compact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đèn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huỳnh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cs typeface="Times New Roman" panose="02020603050405020304" pitchFamily="18" charset="0"/>
              </a:rPr>
              <a:t> U </a:t>
            </a:r>
            <a:r>
              <a:rPr lang="en-US" sz="2800" dirty="0" err="1">
                <a:solidFill>
                  <a:srgbClr val="0070C0"/>
                </a:solidFill>
                <a:latin typeface="Times New Roman" panose="02020603050405020304" pitchFamily="18" charset="0"/>
                <a:cs typeface="Times New Roman" panose="02020603050405020304" pitchFamily="18" charset="0"/>
              </a:rPr>
              <a:t>hoặc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xoắn</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321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3</a:t>
            </a:r>
            <a:r>
              <a:rPr lang="en-US" altLang="vi-VN" sz="2800" dirty="0">
                <a:solidFill>
                  <a:srgbClr val="8DC7B0"/>
                </a:solidFill>
              </a:rPr>
              <a:t>.</a:t>
            </a:r>
            <a:r>
              <a:rPr lang="en-US" sz="2800" dirty="0">
                <a:solidFill>
                  <a:srgbClr val="8DC7B0"/>
                </a:solidFill>
              </a:rPr>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compact </a:t>
            </a:r>
            <a:endParaRPr lang="en-US" altLang="vi-VN" sz="2800" dirty="0">
              <a:solidFill>
                <a:srgbClr val="8DC7B0"/>
              </a:solidFill>
            </a:endParaRPr>
          </a:p>
        </p:txBody>
      </p:sp>
      <p:pic>
        <p:nvPicPr>
          <p:cNvPr id="2" name="Picture 1"/>
          <p:cNvPicPr>
            <a:picLocks noChangeAspect="1"/>
          </p:cNvPicPr>
          <p:nvPr/>
        </p:nvPicPr>
        <p:blipFill rotWithShape="1">
          <a:blip r:embed="rId3"/>
          <a:srcRect b="19486"/>
          <a:stretch/>
        </p:blipFill>
        <p:spPr>
          <a:xfrm>
            <a:off x="2873312" y="3327321"/>
            <a:ext cx="6068822" cy="2616279"/>
          </a:xfrm>
          <a:prstGeom prst="rect">
            <a:avLst/>
          </a:prstGeom>
        </p:spPr>
      </p:pic>
      <p:sp>
        <p:nvSpPr>
          <p:cNvPr id="10"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62264852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739</TotalTime>
  <Words>445</Words>
  <Application>Microsoft Office PowerPoint</Application>
  <PresentationFormat>On-screen Show (4:3)</PresentationFormat>
  <Paragraphs>63</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#9Slide04 HLT Aquus</vt:lpstr>
      <vt:lpstr>#9Slide05 Garris</vt:lpstr>
      <vt:lpstr>#9Slide05 Habano</vt:lpstr>
      <vt:lpstr>.VnAristote</vt:lpstr>
      <vt:lpstr>.VnTime</vt:lpstr>
      <vt:lpstr>Arial</vt:lpstr>
      <vt:lpstr>Calibri</vt:lpstr>
      <vt:lpstr>Lato Light</vt:lpstr>
      <vt:lpstr>Tahoma</vt:lpstr>
      <vt:lpstr>Times New Roman</vt:lpstr>
      <vt:lpstr>UVN Ke Chuyen1</vt:lpstr>
      <vt:lpstr>Office Theme</vt:lpstr>
      <vt:lpstr>PowerPoint Presentation</vt:lpstr>
      <vt:lpstr>PowerPoint Presentation</vt:lpstr>
      <vt:lpstr> Việc thay thế một số bóng đèn sợi đốt trong gia đình bằng đèn led có phải là một giải pháp tiết kiệm điện? Đèn điện và bóng đèn có loại nào Chúng có đặc điểm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admin</cp:lastModifiedBy>
  <cp:revision>82</cp:revision>
  <dcterms:created xsi:type="dcterms:W3CDTF">2013-08-28T08:21:51Z</dcterms:created>
  <dcterms:modified xsi:type="dcterms:W3CDTF">2022-03-08T14:03:54Z</dcterms:modified>
</cp:coreProperties>
</file>