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71" r:id="rId3"/>
    <p:sldId id="270" r:id="rId4"/>
    <p:sldId id="272" r:id="rId5"/>
    <p:sldId id="262" r:id="rId6"/>
    <p:sldId id="273" r:id="rId7"/>
    <p:sldId id="274" r:id="rId8"/>
    <p:sldId id="287" r:id="rId9"/>
    <p:sldId id="275" r:id="rId10"/>
    <p:sldId id="276" r:id="rId11"/>
    <p:sldId id="288" r:id="rId12"/>
    <p:sldId id="289" r:id="rId13"/>
    <p:sldId id="277" r:id="rId14"/>
    <p:sldId id="278" r:id="rId15"/>
    <p:sldId id="279" r:id="rId16"/>
    <p:sldId id="290" r:id="rId17"/>
    <p:sldId id="280" r:id="rId18"/>
    <p:sldId id="281" r:id="rId19"/>
    <p:sldId id="282" r:id="rId20"/>
    <p:sldId id="283" r:id="rId21"/>
    <p:sldId id="284" r:id="rId22"/>
    <p:sldId id="267" r:id="rId23"/>
    <p:sldId id="285" r:id="rId24"/>
    <p:sldId id="258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BBA24-7B64-46F3-81B0-753D18C8E10F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CB6AE-424C-4210-8AEA-B11AF658E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D710-EB01-4256-AF20-B2ADD8735D32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%20lieu%201\Giao%20an%20dien%20tu\L&#237;%208\Ap%20suat%20khi%20quyen_LVL\thu%20Gui%20Elise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+ mẫu hình nền powerpoint tết 2023 đẹp và lung linh để bắt đầu năm mớ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4114800"/>
            <a:ext cx="53110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000" b="1" kern="0" smtClean="0">
                <a:solidFill>
                  <a:srgbClr val="7030A0"/>
                </a:solidFill>
                <a:latin typeface="+mj-lt"/>
              </a:rPr>
              <a:t>MÔN</a:t>
            </a:r>
            <a:r>
              <a:rPr lang="en-US" altLang="en-US" sz="6000" b="1" kern="0" smtClean="0">
                <a:solidFill>
                  <a:srgbClr val="7030A0"/>
                </a:solidFill>
                <a:latin typeface="+mj-lt"/>
              </a:rPr>
              <a:t>:</a:t>
            </a:r>
            <a:r>
              <a:rPr lang="vi-VN" altLang="en-US" sz="6000" b="1" kern="0" smtClean="0">
                <a:solidFill>
                  <a:srgbClr val="7030A0"/>
                </a:solidFill>
                <a:latin typeface="+mj-lt"/>
              </a:rPr>
              <a:t>KHTN</a:t>
            </a:r>
            <a:r>
              <a:rPr lang="vi-VN" altLang="en-US" sz="6000" b="1" kern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altLang="en-US" sz="6000" b="1" kern="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6</a:t>
            </a:r>
            <a:r>
              <a:rPr lang="vi-VN" altLang="en-US" sz="6000" b="1" kern="0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US" altLang="en-US" sz="6000" b="1" kern="0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0" y="1219200"/>
            <a:ext cx="91440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  <a:p>
            <a:pPr algn="ctr"/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THẦY CÔ GIÁ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ĐẾN DỰ GIỜ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590800" y="457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85800" y="3962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86400" y="3276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33800" y="5029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5578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II. </a:t>
            </a:r>
            <a:r>
              <a:rPr lang="en-US" sz="3600" b="1" dirty="0" err="1" smtClean="0">
                <a:solidFill>
                  <a:srgbClr val="002060"/>
                </a:solidFill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orient fac00003w0, đồng hồ orient chính hãng, đồng hồ nam, máy cơ / automatic, kính cong, dây da, chống nước 3atm, sku/upc/mpn: 4942715001285 - 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508614" cy="3344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ẫu Đồng Hồ Quả Lắc Đẹp ĐGHG01 trang trí phòng khách Sang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79" y="1251010"/>
            <a:ext cx="2466647" cy="4386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5+ Mẫu Đồng Hồ Casio Điện Tử Nam Chính Hãng Đáng Mu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353494" cy="313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ồng hồ thông minh apple watch se apple giá rẻ, chính hãng 09/2021 -  Thegioidido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30252"/>
            <a:ext cx="2045811" cy="2727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ánh giá] đồng hồ bấm giờ đếm ngược điện tử mini tốt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146150" cy="2861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40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9AAD66-1429-4A55-B9EA-E1DB51BA9C77}"/>
              </a:ext>
            </a:extLst>
          </p:cNvPr>
          <p:cNvSpPr/>
          <p:nvPr/>
        </p:nvSpPr>
        <p:spPr>
          <a:xfrm>
            <a:off x="228600" y="762000"/>
            <a:ext cx="2590800" cy="24938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7181" t="-362" r="-3787" b="3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DEAFEC-A287-41D7-8A41-049CDC5F625C}"/>
              </a:ext>
            </a:extLst>
          </p:cNvPr>
          <p:cNvSpPr/>
          <p:nvPr/>
        </p:nvSpPr>
        <p:spPr>
          <a:xfrm>
            <a:off x="5486400" y="762000"/>
            <a:ext cx="1676400" cy="48657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"/>
                </a:ext>
              </a:extLst>
            </a:blip>
            <a:srcRect/>
            <a:stretch>
              <a:fillRect t="1560" b="16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60AC67-D465-40AD-B5F5-2262748C58EB}"/>
              </a:ext>
            </a:extLst>
          </p:cNvPr>
          <p:cNvSpPr/>
          <p:nvPr/>
        </p:nvSpPr>
        <p:spPr>
          <a:xfrm>
            <a:off x="7391400" y="685800"/>
            <a:ext cx="1752600" cy="486575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"/>
                </a:ext>
              </a:extLst>
            </a:blip>
            <a:srcRect/>
            <a:stretch>
              <a:fillRect l="-15469" r="-154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7BF0FA-E90B-41F9-A669-24089031EA36}"/>
              </a:ext>
            </a:extLst>
          </p:cNvPr>
          <p:cNvSpPr/>
          <p:nvPr/>
        </p:nvSpPr>
        <p:spPr>
          <a:xfrm>
            <a:off x="228600" y="3840708"/>
            <a:ext cx="3067716" cy="249381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"/>
                </a:ext>
              </a:extLst>
            </a:blip>
            <a:srcRect/>
            <a:stretch>
              <a:fillRect l="-5215" r="-52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DA96B8E-93AC-4988-AB14-80961B740A25}"/>
              </a:ext>
            </a:extLst>
          </p:cNvPr>
          <p:cNvSpPr/>
          <p:nvPr/>
        </p:nvSpPr>
        <p:spPr>
          <a:xfrm>
            <a:off x="3399306" y="718324"/>
            <a:ext cx="1782294" cy="48747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"/>
                </a:ext>
              </a:extLst>
            </a:blip>
            <a:srcRect/>
            <a:stretch>
              <a:fillRect t="-848" b="14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801E460-BBB3-4645-A371-A0C02A359E5C}"/>
              </a:ext>
            </a:extLst>
          </p:cNvPr>
          <p:cNvSpPr/>
          <p:nvPr/>
        </p:nvSpPr>
        <p:spPr>
          <a:xfrm>
            <a:off x="1981201" y="3220406"/>
            <a:ext cx="685800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E8EE805-792C-457C-B806-93A147C558D6}"/>
              </a:ext>
            </a:extLst>
          </p:cNvPr>
          <p:cNvSpPr/>
          <p:nvPr/>
        </p:nvSpPr>
        <p:spPr>
          <a:xfrm>
            <a:off x="2179739" y="6296066"/>
            <a:ext cx="5634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6BF1A79-87EE-4CE0-9EA0-692C0CF6C1F9}"/>
              </a:ext>
            </a:extLst>
          </p:cNvPr>
          <p:cNvSpPr/>
          <p:nvPr/>
        </p:nvSpPr>
        <p:spPr>
          <a:xfrm>
            <a:off x="3897939" y="5599370"/>
            <a:ext cx="5978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3E54761-8129-4274-B8FE-D98D06F73E53}"/>
              </a:ext>
            </a:extLst>
          </p:cNvPr>
          <p:cNvSpPr/>
          <p:nvPr/>
        </p:nvSpPr>
        <p:spPr>
          <a:xfrm>
            <a:off x="6096000" y="5638800"/>
            <a:ext cx="609600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31D75B3-DBB7-468B-B21F-3D48F738350E}"/>
              </a:ext>
            </a:extLst>
          </p:cNvPr>
          <p:cNvSpPr/>
          <p:nvPr/>
        </p:nvSpPr>
        <p:spPr>
          <a:xfrm>
            <a:off x="7772400" y="5562600"/>
            <a:ext cx="609600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B3F7242-9B61-4737-A540-99A36E1D50C1}"/>
              </a:ext>
            </a:extLst>
          </p:cNvPr>
          <p:cNvSpPr/>
          <p:nvPr/>
        </p:nvSpPr>
        <p:spPr>
          <a:xfrm>
            <a:off x="1557878" y="62963"/>
            <a:ext cx="6314271" cy="582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C4C627-23EA-4037-B86A-24BB662C2FEF}"/>
              </a:ext>
            </a:extLst>
          </p:cNvPr>
          <p:cNvSpPr txBox="1"/>
          <p:nvPr/>
        </p:nvSpPr>
        <p:spPr>
          <a:xfrm>
            <a:off x="1143000" y="8103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DỤNG CỤ ĐO THỜI GIAN CỔ</a:t>
            </a:r>
          </a:p>
        </p:txBody>
      </p:sp>
    </p:spTree>
    <p:extLst>
      <p:ext uri="{BB962C8B-B14F-4D97-AF65-F5344CB8AC3E}">
        <p14:creationId xmlns:p14="http://schemas.microsoft.com/office/powerpoint/2010/main" xmlns="" val="7319799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C4C627-23EA-4037-B86A-24BB662C2FEF}"/>
              </a:ext>
            </a:extLst>
          </p:cNvPr>
          <p:cNvSpPr txBox="1"/>
          <p:nvPr/>
        </p:nvSpPr>
        <p:spPr>
          <a:xfrm>
            <a:off x="0" y="71997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DỤNG CỤ ĐO THỜI GIAN HIỆN ĐẠI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9AAD66-1429-4A55-B9EA-E1DB51BA9C77}"/>
              </a:ext>
            </a:extLst>
          </p:cNvPr>
          <p:cNvSpPr/>
          <p:nvPr/>
        </p:nvSpPr>
        <p:spPr>
          <a:xfrm>
            <a:off x="0" y="685800"/>
            <a:ext cx="2455851" cy="24938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"/>
                </a:ext>
              </a:extLst>
            </a:blip>
            <a:srcRect/>
            <a:stretch>
              <a:fillRect l="5148" t="-10924" r="5148" b="-10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7BF0FA-E90B-41F9-A669-24089031EA36}"/>
              </a:ext>
            </a:extLst>
          </p:cNvPr>
          <p:cNvSpPr/>
          <p:nvPr/>
        </p:nvSpPr>
        <p:spPr>
          <a:xfrm>
            <a:off x="0" y="3581400"/>
            <a:ext cx="2684451" cy="28263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23878" t="91" r="23878" b="-2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801E460-BBB3-4645-A371-A0C02A359E5C}"/>
              </a:ext>
            </a:extLst>
          </p:cNvPr>
          <p:cNvSpPr/>
          <p:nvPr/>
        </p:nvSpPr>
        <p:spPr>
          <a:xfrm>
            <a:off x="2286000" y="2667000"/>
            <a:ext cx="491515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E8EE805-792C-457C-B806-93A147C558D6}"/>
              </a:ext>
            </a:extLst>
          </p:cNvPr>
          <p:cNvSpPr/>
          <p:nvPr/>
        </p:nvSpPr>
        <p:spPr>
          <a:xfrm>
            <a:off x="2133600" y="5943600"/>
            <a:ext cx="593856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6BF1A79-87EE-4CE0-9EA0-692C0CF6C1F9}"/>
              </a:ext>
            </a:extLst>
          </p:cNvPr>
          <p:cNvSpPr/>
          <p:nvPr/>
        </p:nvSpPr>
        <p:spPr>
          <a:xfrm>
            <a:off x="5334000" y="2667000"/>
            <a:ext cx="609600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31D75B3-DBB7-468B-B21F-3D48F738350E}"/>
              </a:ext>
            </a:extLst>
          </p:cNvPr>
          <p:cNvSpPr/>
          <p:nvPr/>
        </p:nvSpPr>
        <p:spPr>
          <a:xfrm>
            <a:off x="8001000" y="2514600"/>
            <a:ext cx="609600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C40DF0-C896-46E8-A88D-CA1D2691E9AE}"/>
              </a:ext>
            </a:extLst>
          </p:cNvPr>
          <p:cNvSpPr/>
          <p:nvPr/>
        </p:nvSpPr>
        <p:spPr>
          <a:xfrm>
            <a:off x="3048000" y="685800"/>
            <a:ext cx="2895600" cy="249381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"/>
                </a:ext>
              </a:extLst>
            </a:blip>
            <a:srcRect/>
            <a:stretch>
              <a:fillRect l="12119" t="-1455" r="12119" b="-1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66EC9B5-B73E-4716-8BFD-C3CCD9156AE9}"/>
              </a:ext>
            </a:extLst>
          </p:cNvPr>
          <p:cNvSpPr/>
          <p:nvPr/>
        </p:nvSpPr>
        <p:spPr>
          <a:xfrm>
            <a:off x="2590800" y="3505200"/>
            <a:ext cx="3048000" cy="282632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4485" t="-2783" r="4485" b="-63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719951-719A-42C6-931F-798969D280A2}"/>
              </a:ext>
            </a:extLst>
          </p:cNvPr>
          <p:cNvSpPr/>
          <p:nvPr/>
        </p:nvSpPr>
        <p:spPr>
          <a:xfrm>
            <a:off x="5085010" y="5886383"/>
            <a:ext cx="553790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CA2C150-8E07-4AC0-91A0-44C245E06EF8}"/>
              </a:ext>
            </a:extLst>
          </p:cNvPr>
          <p:cNvSpPr/>
          <p:nvPr/>
        </p:nvSpPr>
        <p:spPr>
          <a:xfrm>
            <a:off x="5791200" y="609600"/>
            <a:ext cx="2971800" cy="28956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14643" t="1629" r="14643" b="2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D4E6AE7-8D04-4669-9FDA-431851973CDD}"/>
              </a:ext>
            </a:extLst>
          </p:cNvPr>
          <p:cNvSpPr/>
          <p:nvPr/>
        </p:nvSpPr>
        <p:spPr>
          <a:xfrm>
            <a:off x="5609857" y="3581400"/>
            <a:ext cx="3534143" cy="288270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15683" t="-4746" r="15683" b="-2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EC1DA94-D56B-4F9F-9018-E53835BA74B5}"/>
              </a:ext>
            </a:extLst>
          </p:cNvPr>
          <p:cNvSpPr/>
          <p:nvPr/>
        </p:nvSpPr>
        <p:spPr>
          <a:xfrm>
            <a:off x="8077200" y="5867400"/>
            <a:ext cx="717677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3232420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ĐCNN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đồng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000"/>
            <a:ext cx="8784981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907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2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1.Hãy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mô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tả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huống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just" eaLnBrk="1" hangingPunct="1"/>
            <a:endParaRPr lang="en-US" sz="4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2.Hãy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quanh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kiểm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tra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đ</a:t>
            </a:r>
            <a:r>
              <a:rPr lang="vi-VN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ồng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309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smtClean="0">
                <a:solidFill>
                  <a:srgbClr val="002060"/>
                </a:solidFill>
                <a:cs typeface="Times New Roman" panose="02020603050405020304" pitchFamily="18" charset="0"/>
              </a:rPr>
              <a:t>1.Muốn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Tại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2590800"/>
            <a:ext cx="8991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cụ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nhanh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122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02909-41B6-3E63-AB7F-E95C5E87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ước lượng thời gian đi bộ 1 vòng quanh lớp học. Sau đó kiểm tra kết quả bằng đ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 bấm giây.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6C0CC6-B330-58CC-8274-C15DEA01B592}"/>
              </a:ext>
            </a:extLst>
          </p:cNvPr>
          <p:cNvSpPr txBox="1"/>
          <p:nvPr/>
        </p:nvSpPr>
        <p:spPr>
          <a:xfrm>
            <a:off x="0" y="1828800"/>
            <a:ext cx="91440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Ước lượng thời gian đi bộ một vòng quanh lớp học: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Bắt đầu đi quan sát đồng hồ hiện bao nhiêu giờ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mỗi bước đi đếm 1 giây 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Sau khi đi hết 1 vòng quan sát đồng hồ chỉ mấy </a:t>
            </a:r>
            <a:r>
              <a:rPr lang="en-US" sz="3200" b="1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vi-VN" sz="3200" b="1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 </a:t>
            </a: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 gian đã đi hết 1 vòng rồi so sánh với số bước chân đã đếm được.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89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296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?2.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marL="514350" indent="-514350" eaLnBrk="1" hangingPunct="1"/>
            <a:r>
              <a:rPr lang="vi-VN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a.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/>
            <a:r>
              <a:rPr lang="vi-VN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b.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vi-VN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c.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4418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B1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en-US" sz="4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B2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B3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105400"/>
            <a:ext cx="84914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ca”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1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8364"/>
            <a:ext cx="7848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ctr"/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2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3205789"/>
              </p:ext>
            </p:extLst>
          </p:nvPr>
        </p:nvGraphicFramePr>
        <p:xfrm>
          <a:off x="228600" y="1066801"/>
          <a:ext cx="8686800" cy="4697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021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8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2818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6201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7736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 rot="16200000" flipH="1">
            <a:off x="2477336" y="2399463"/>
            <a:ext cx="1376955" cy="1150027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rot="5400000" flipH="1" flipV="1">
            <a:off x="2725572" y="2456028"/>
            <a:ext cx="1178256" cy="1143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209800" y="5145206"/>
            <a:ext cx="1846273" cy="3639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9671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32868" y="1756008"/>
            <a:ext cx="77473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32868" y="3129353"/>
            <a:ext cx="77473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79E8BA89-D66D-42E0-A247-3C5F5D49BAB1}"/>
              </a:ext>
            </a:extLst>
          </p:cNvPr>
          <p:cNvSpPr txBox="1">
            <a:spLocks/>
          </p:cNvSpPr>
          <p:nvPr/>
        </p:nvSpPr>
        <p:spPr>
          <a:xfrm>
            <a:off x="717351" y="296363"/>
            <a:ext cx="8062914" cy="8268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GOldFace-Outline" panose="02020500000000000000" pitchFamily="18" charset="0"/>
                <a:cs typeface="Times New Roman" panose="02020603050405020304" pitchFamily="18" charset="0"/>
              </a:rPr>
              <a:t>KIỂM TRA BÀI CŨ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GOldFace-Outline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8" y="5562600"/>
            <a:ext cx="4686300" cy="1295400"/>
          </a:xfrm>
          <a:prstGeom prst="rect">
            <a:avLst/>
          </a:prstGeom>
        </p:spPr>
      </p:pic>
      <p:sp>
        <p:nvSpPr>
          <p:cNvPr id="11" name="Flowchart: Delay 10"/>
          <p:cNvSpPr/>
          <p:nvPr/>
        </p:nvSpPr>
        <p:spPr>
          <a:xfrm>
            <a:off x="42862" y="1962150"/>
            <a:ext cx="785813" cy="2819400"/>
          </a:xfrm>
          <a:prstGeom prst="flowChartDela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12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5538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1322349"/>
              </p:ext>
            </p:extLst>
          </p:nvPr>
        </p:nvGraphicFramePr>
        <p:xfrm>
          <a:off x="-1" y="533400"/>
          <a:ext cx="9144001" cy="6648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1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7825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3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800s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4652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800" b="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eaLnBrk="1" hangingPunct="1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Reset 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 eaLnBrk="1" hangingPunct="1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Start 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eaLnBrk="1" hangingPunct="1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Stop 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4213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ta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1295400"/>
            <a:ext cx="250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1h20p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4.800s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1371600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534400" y="5791200"/>
            <a:ext cx="34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895600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="" xmlns:p14="http://schemas.microsoft.com/office/powerpoint/2010/main" val="2709473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2057400"/>
            <a:ext cx="8915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dùng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đo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5 Phương Pháp Ghi Nhớ Hiệu Quả, Dễ Áp Dụng - U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32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011362"/>
          </a:xfrm>
        </p:spPr>
        <p:txBody>
          <a:bodyPr>
            <a:noAutofit/>
          </a:bodyPr>
          <a:lstStyle/>
          <a:p>
            <a:pPr algn="l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Trước khi tiến hành đo ta hiệu chỉnh kim đồng hồ về vạch nào là thuận tiện để chúng ta đo thời gian nhất. Về vạch số 0 hay để vạch nào thì để?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Đồng hồ bấm giây cơ | Sản phẩm | Công ty TNHH Cung ứng Vật tư và Kỹ thu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09800"/>
            <a:ext cx="3276600" cy="3810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1722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a,                                               b,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6096000"/>
            <a:ext cx="152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84" name="Picture 8" descr="Doing One Minute Of Intense Exercise Three Times A Week Can Significantly  Benefit Your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685800"/>
            <a:ext cx="8839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TRẢI NGHIỆM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thiết kế 1 cái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kumimoji="0" lang="vi-V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giản để sử dụng với các vật dụng như: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5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alentine 05 03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88"/>
          <a:stretch>
            <a:fillRect/>
          </a:stretch>
        </p:blipFill>
        <p:spPr bwMode="auto">
          <a:xfrm>
            <a:off x="4233863" y="0"/>
            <a:ext cx="491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Valentine 05 02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388"/>
          <a:stretch>
            <a:fillRect/>
          </a:stretch>
        </p:blipFill>
        <p:spPr bwMode="auto">
          <a:xfrm>
            <a:off x="0" y="0"/>
            <a:ext cx="4900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>
                  <a:alpha val="35001"/>
                </a:srgbClr>
              </a:gs>
              <a:gs pos="50000">
                <a:srgbClr val="FFFFFF">
                  <a:alpha val="33000"/>
                </a:srgbClr>
              </a:gs>
              <a:gs pos="100000">
                <a:srgbClr val="FF66FF">
                  <a:alpha val="35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7" name="Picture 5" descr="Sach  do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420938"/>
            <a:ext cx="4114800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38800" y="381000"/>
            <a:ext cx="3124200" cy="2743200"/>
            <a:chOff x="2592" y="1776"/>
            <a:chExt cx="3024" cy="2407"/>
          </a:xfrm>
        </p:grpSpPr>
        <p:pic>
          <p:nvPicPr>
            <p:cNvPr id="84999" name="Picture 7" descr="hoc tro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00" name="Picture 8" descr="RDJ4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0" y="37338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2" name="WordArt 10"/>
          <p:cNvSpPr>
            <a:spLocks noChangeArrowheads="1" noChangeShapeType="1" noTextEdit="1"/>
          </p:cNvSpPr>
          <p:nvPr/>
        </p:nvSpPr>
        <p:spPr bwMode="auto">
          <a:xfrm>
            <a:off x="469900" y="1498600"/>
            <a:ext cx="5410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xin cam ƠN CAC EM HOC SINH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85003" name="Picture 11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3429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thu Gui El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5008" fill="hold"/>
                                        <p:tgtEl>
                                          <p:spTgt spid="85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4"/>
                </p:tgtEl>
              </p:cMediaNode>
            </p:audio>
          </p:childTnLst>
        </p:cTn>
      </p:par>
    </p:tnLst>
    <p:bldLst>
      <p:bldP spid="850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slide kết thúc goodbye chất hơn nướ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01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SB_Backgroun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-49213"/>
            <a:ext cx="9040091" cy="7351713"/>
          </a:xfrm>
          <a:prstGeom prst="rect">
            <a:avLst/>
          </a:prstGeom>
          <a:noFill/>
          <a:ln w="57150" cmpd="thinThick">
            <a:solidFill>
              <a:srgbClr val="DAEDEF">
                <a:alpha val="9607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 descr="cau thi n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506320"/>
            <a:ext cx="4595812" cy="58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25430" y="2952750"/>
            <a:ext cx="934640" cy="1371600"/>
            <a:chOff x="2844800" y="1422399"/>
            <a:chExt cx="2235200" cy="2235200"/>
          </a:xfrm>
        </p:grpSpPr>
        <p:sp>
          <p:nvSpPr>
            <p:cNvPr id="7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8" name=" 4"/>
            <p:cNvSpPr/>
            <p:nvPr/>
          </p:nvSpPr>
          <p:spPr>
            <a:xfrm>
              <a:off x="3294688" y="1944980"/>
              <a:ext cx="1335425" cy="11512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ea typeface="SimSun" charset="-122"/>
                <a:cs typeface="Arial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2492062" y="2133602"/>
            <a:ext cx="1121021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  <a:ea typeface="SimSun" charset="-122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40695" y="2914650"/>
            <a:ext cx="978694" cy="1524000"/>
            <a:chOff x="2844800" y="1422399"/>
            <a:chExt cx="2235200" cy="2235200"/>
          </a:xfrm>
        </p:grpSpPr>
        <p:sp>
          <p:nvSpPr>
            <p:cNvPr id="1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4" name=" 4"/>
            <p:cNvSpPr/>
            <p:nvPr/>
          </p:nvSpPr>
          <p:spPr>
            <a:xfrm>
              <a:off x="3293472" y="1946275"/>
              <a:ext cx="1337857" cy="11478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ea typeface="SimSun" charset="-122"/>
                <a:cs typeface="Arial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2505952" y="3579509"/>
            <a:ext cx="1121399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7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  <a:ea typeface="SimSun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50475" y="3007968"/>
            <a:ext cx="42922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vi-VN" sz="4400" b="1" kern="0" dirty="0">
                <a:solidFill>
                  <a:srgbClr val="00C200"/>
                </a:solidFill>
                <a:ea typeface="SimSun" charset="-122"/>
                <a:cs typeface="Arial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5536" y="3007968"/>
            <a:ext cx="42643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FF0000"/>
                </a:solidFill>
                <a:ea typeface="SimSun" charset="-122"/>
                <a:cs typeface="Arial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5769" y="3004793"/>
            <a:ext cx="42643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4400" b="1" kern="0" dirty="0" smtClean="0">
                <a:solidFill>
                  <a:srgbClr val="24602E"/>
                </a:solidFill>
                <a:ea typeface="SimSun" charset="-122"/>
                <a:cs typeface="Arial" charset="0"/>
              </a:rPr>
              <a:t>T</a:t>
            </a:r>
            <a:endParaRPr lang="vi-VN" sz="4400" b="1" kern="0" dirty="0">
              <a:solidFill>
                <a:srgbClr val="24602E"/>
              </a:solidFill>
              <a:ea typeface="SimSun" charset="-122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9103" y="2990279"/>
            <a:ext cx="425838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5B34DA"/>
                </a:solidFill>
                <a:ea typeface="SimSun" charset="-122"/>
                <a:cs typeface="Arial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7737" y="2990279"/>
            <a:ext cx="425838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333300"/>
                </a:solidFill>
                <a:ea typeface="SimSun" charset="-122"/>
                <a:cs typeface="Arial" charset="0"/>
              </a:rPr>
              <a:t>6</a:t>
            </a:r>
          </a:p>
        </p:txBody>
      </p:sp>
      <p:pic>
        <p:nvPicPr>
          <p:cNvPr id="25" name="Picture 37" descr="Firewr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1" y="3810002"/>
            <a:ext cx="971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38" descr="Firewrk5"/>
          <p:cNvSpPr>
            <a:spLocks noChangeAspect="1" noChangeArrowheads="1"/>
          </p:cNvSpPr>
          <p:nvPr/>
        </p:nvSpPr>
        <p:spPr bwMode="auto">
          <a:xfrm>
            <a:off x="6110289" y="3232150"/>
            <a:ext cx="5607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28" name="Oval 40"/>
          <p:cNvSpPr>
            <a:spLocks noChangeArrowheads="1"/>
          </p:cNvSpPr>
          <p:nvPr/>
        </p:nvSpPr>
        <p:spPr bwMode="auto">
          <a:xfrm>
            <a:off x="5568554" y="2946400"/>
            <a:ext cx="1771650" cy="2312988"/>
          </a:xfrm>
          <a:prstGeom prst="ellipse">
            <a:avLst/>
          </a:pr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5874061" y="3313257"/>
            <a:ext cx="1153715" cy="1524000"/>
          </a:xfrm>
          <a:prstGeom prst="ellipse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kern="0">
              <a:solidFill>
                <a:sysClr val="windowText" lastClr="000000"/>
              </a:solidFill>
              <a:latin typeface="Arial" charset="0"/>
              <a:ea typeface="SimSun" charset="-122"/>
              <a:cs typeface="Arial" charset="0"/>
            </a:endParaRPr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5995987" y="3714752"/>
            <a:ext cx="842963" cy="104775"/>
          </a:xfrm>
          <a:custGeom>
            <a:avLst/>
            <a:gdLst>
              <a:gd name="T0" fmla="*/ 0 w 1440"/>
              <a:gd name="T1" fmla="*/ 0 h 128"/>
              <a:gd name="T2" fmla="*/ 98692176 w 1440"/>
              <a:gd name="T3" fmla="*/ 29481066 h 128"/>
              <a:gd name="T4" fmla="*/ 248558420 w 1440"/>
              <a:gd name="T5" fmla="*/ 63653268 h 128"/>
              <a:gd name="T6" fmla="*/ 418529320 w 1440"/>
              <a:gd name="T7" fmla="*/ 85764067 h 128"/>
              <a:gd name="T8" fmla="*/ 593982598 w 1440"/>
              <a:gd name="T9" fmla="*/ 69013164 h 128"/>
              <a:gd name="T10" fmla="*/ 733492112 w 1440"/>
              <a:gd name="T11" fmla="*/ 40872073 h 128"/>
              <a:gd name="T12" fmla="*/ 877266391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1" name="Freeform 43"/>
          <p:cNvSpPr>
            <a:spLocks/>
          </p:cNvSpPr>
          <p:nvPr/>
        </p:nvSpPr>
        <p:spPr bwMode="auto">
          <a:xfrm rot="10800000">
            <a:off x="5998370" y="4627565"/>
            <a:ext cx="845344" cy="104775"/>
          </a:xfrm>
          <a:custGeom>
            <a:avLst/>
            <a:gdLst>
              <a:gd name="T0" fmla="*/ 0 w 1440"/>
              <a:gd name="T1" fmla="*/ 0 h 128"/>
              <a:gd name="T2" fmla="*/ 99251184 w 1440"/>
              <a:gd name="T3" fmla="*/ 29481066 h 128"/>
              <a:gd name="T4" fmla="*/ 249965016 w 1440"/>
              <a:gd name="T5" fmla="*/ 63653268 h 128"/>
              <a:gd name="T6" fmla="*/ 420897436 w 1440"/>
              <a:gd name="T7" fmla="*/ 85764067 h 128"/>
              <a:gd name="T8" fmla="*/ 597342593 w 1440"/>
              <a:gd name="T9" fmla="*/ 69013164 h 128"/>
              <a:gd name="T10" fmla="*/ 737642260 w 1440"/>
              <a:gd name="T11" fmla="*/ 40872073 h 128"/>
              <a:gd name="T12" fmla="*/ 882229698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5844779" y="4210050"/>
            <a:ext cx="1152525" cy="158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6425805" y="3475038"/>
            <a:ext cx="1190" cy="14843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pic>
        <p:nvPicPr>
          <p:cNvPr id="2084" name="Picture 46" descr="BOOKANI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48" y="4206875"/>
            <a:ext cx="53101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TORC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3536952"/>
            <a:ext cx="2809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57" descr="atom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2192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112156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4">
            <a:extLst>
              <a:ext uri="{FF2B5EF4-FFF2-40B4-BE49-F238E27FC236}">
                <a16:creationId xmlns="" xmlns:a16="http://schemas.microsoft.com/office/drawing/2014/main" id="{79E8BA89-D66D-42E0-A247-3C5F5D49BAB1}"/>
              </a:ext>
            </a:extLst>
          </p:cNvPr>
          <p:cNvSpPr txBox="1">
            <a:spLocks/>
          </p:cNvSpPr>
          <p:nvPr/>
        </p:nvSpPr>
        <p:spPr>
          <a:xfrm>
            <a:off x="1143000" y="304800"/>
            <a:ext cx="7593525" cy="8268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 smtClean="0">
                <a:solidFill>
                  <a:srgbClr val="002060"/>
                </a:solidFill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BÀI </a:t>
            </a:r>
            <a:r>
              <a:rPr lang="vi-VN" altLang="en-US" sz="54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7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:ĐO THỜI GIAN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AGOldFace-Outline" panose="02020500000000000000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7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985 L -0.00521 0.12989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94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764 L -0.00174 -0.17078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44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6247 L -4.44444E-6 -0.09267 " pathEditMode="relative" rAng="0" ptsTypes="AA">
                                      <p:cBhvr>
                                        <p:cTn id="16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27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3" presetClass="exit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  <a:r>
              <a:rPr lang="en-US" sz="3600" b="1" dirty="0" err="1" smtClean="0">
                <a:solidFill>
                  <a:srgbClr val="002060"/>
                </a:solidFill>
              </a:rPr>
              <a:t>Hãy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nên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ưu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chế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từng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r>
              <a:rPr lang="en-US" sz="3600" b="1" dirty="0" smtClean="0">
                <a:solidFill>
                  <a:srgbClr val="002060"/>
                </a:solidFill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152401" y="5548495"/>
            <a:ext cx="3149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trời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Đồng hồ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1219200"/>
            <a:ext cx="4044236" cy="4126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ng hồ cát và nến chỉ giờ. - Physics and Life - Nguyễn Thanh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2300288" cy="442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W-5600DE-2 Đồng hồ Casio G-Shock Nam chính hãng BẢO HÀNH 5 NĂM – Be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3287891" cy="526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7600" y="5715000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609" y="6211669"/>
            <a:ext cx="3347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điện tử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0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28600"/>
          <a:ext cx="88392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352800"/>
                <a:gridCol w="4114800"/>
              </a:tblGrid>
              <a:tr h="857076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75148"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Giúp con người xa xưa biết được thời gian khi chưa có nhiều dụng cụ đo hiện đại như ngày nay.</a:t>
                      </a:r>
                      <a:endParaRPr lang="en-US" sz="2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Chiếc đồng hồ này không thể chỉ giờ vào những ngày âm u hay vào ban đêm.Nó cũng không chính xác vì mặt trời ở những góc khác nhau vào các thời điểm khác nhau trong năm; giờ có thể ngắn hơn hoặc dài hơn tùy thuộc vào mùa.Rất cồng kềnh.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51819"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Giúp con người đo được khoảng thời gian nhất định nào đó.Hiện nay có thể dùng làm món quà ý nghĩa tặng người khác. 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6757"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Độ chính xác cao, sai số ít, ít bị ảnh hưởng bởi các yếu tố bên ngoài.Nhỏ, gọn dễ sử dụng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Sau một thời gian dùng sẽ phải thay pin và chỉnh lại đồng hồ đo.</a:t>
                      </a:r>
                      <a:endParaRPr lang="en-US" sz="2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I. </a:t>
            </a:r>
            <a:r>
              <a:rPr lang="en-US" sz="3600" b="1" dirty="0" err="1" smtClean="0">
                <a:solidFill>
                  <a:srgbClr val="002060"/>
                </a:solidFill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vị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762000"/>
            <a:ext cx="8915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còn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bằng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nhiều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vị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như</a:t>
            </a:r>
            <a:r>
              <a:rPr lang="en-US" sz="3600" dirty="0" smtClean="0">
                <a:solidFill>
                  <a:srgbClr val="002060"/>
                </a:solidFill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</a:rPr>
              <a:t>Phút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giờ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tháng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năm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kỷ</a:t>
            </a:r>
            <a:r>
              <a:rPr lang="en-US" sz="3600" dirty="0" smtClean="0">
                <a:solidFill>
                  <a:srgbClr val="002060"/>
                </a:solidFill>
              </a:rPr>
              <a:t> …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110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Điền số thích hợp vào chỗ trống: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		2,5h = .... phút = .......giây</a:t>
            </a:r>
            <a:endParaRPr lang="en-US" sz="3200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1 ngày = .....giờ = ....... phút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40 giây = ......phút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3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I. </a:t>
            </a:r>
            <a:r>
              <a:rPr lang="en-US" sz="3600" b="1" dirty="0" err="1" smtClean="0">
                <a:solidFill>
                  <a:srgbClr val="002060"/>
                </a:solidFill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vị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68580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còn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bằng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nhiều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vị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như</a:t>
            </a:r>
            <a:r>
              <a:rPr lang="en-US" sz="3600" dirty="0" smtClean="0">
                <a:solidFill>
                  <a:srgbClr val="002060"/>
                </a:solidFill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</a:rPr>
              <a:t>Phút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giờ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tháng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năm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kỷ</a:t>
            </a:r>
            <a:r>
              <a:rPr lang="en-US" sz="3600" dirty="0" smtClean="0">
                <a:solidFill>
                  <a:srgbClr val="002060"/>
                </a:solidFill>
              </a:rPr>
              <a:t> …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110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Điền số thích hợp vào chỗ trống: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		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2,5h = 150 phút = 9000 giây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1 ngày = 24 giờ = 1440 phút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40 giây = 2/3 phút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3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A5D292-9417-462E-960B-BD2A367889A4}"/>
              </a:ext>
            </a:extLst>
          </p:cNvPr>
          <p:cNvSpPr txBox="1"/>
          <p:nvPr/>
        </p:nvSpPr>
        <p:spPr>
          <a:xfrm>
            <a:off x="4572000" y="533400"/>
            <a:ext cx="441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i="1" u="sng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giây</a:t>
            </a:r>
            <a:r>
              <a:rPr lang="en-US" sz="3200" b="1" i="1" u="sng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(s)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(min) = 60s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(h) = 60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kỉ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796FF1-A47B-41C2-AFE5-90BE6BABB71B}"/>
              </a:ext>
            </a:extLst>
          </p:cNvPr>
          <p:cNvSpPr txBox="1"/>
          <p:nvPr/>
        </p:nvSpPr>
        <p:spPr>
          <a:xfrm>
            <a:off x="228600" y="762000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canh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trăng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……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THỜI GIAN</a:t>
            </a:r>
          </a:p>
        </p:txBody>
      </p:sp>
    </p:spTree>
    <p:extLst>
      <p:ext uri="{BB962C8B-B14F-4D97-AF65-F5344CB8AC3E}">
        <p14:creationId xmlns:p14="http://schemas.microsoft.com/office/powerpoint/2010/main" xmlns="" val="2851402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55783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II. </a:t>
            </a:r>
            <a:r>
              <a:rPr lang="en-US" sz="3600" b="1" dirty="0" err="1" smtClean="0">
                <a:solidFill>
                  <a:srgbClr val="002060"/>
                </a:solidFill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198120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endParaRPr lang="en-US" sz="36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đeo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tay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quả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lắc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điện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tử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bấm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…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Để đo thời gian thì chúng ta dùng dụng cụ đo thời gian là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914400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sz="3600" dirty="0" smtClean="0">
                <a:solidFill>
                  <a:srgbClr val="C00000"/>
                </a:solidFill>
                <a:latin typeface="+mj-lt"/>
              </a:rPr>
              <a:t>Đồng hồ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6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1238</Words>
  <Application>Microsoft Office PowerPoint</Application>
  <PresentationFormat>On-screen Show (4:3)</PresentationFormat>
  <Paragraphs>132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Để đo thời gian thì chúng ta dùng dụng cụ đo thời gian là gì?</vt:lpstr>
      <vt:lpstr>Slide 10</vt:lpstr>
      <vt:lpstr>Slide 11</vt:lpstr>
      <vt:lpstr>Slide 12</vt:lpstr>
      <vt:lpstr>Slide 13</vt:lpstr>
      <vt:lpstr>Slide 14</vt:lpstr>
      <vt:lpstr>Slide 15</vt:lpstr>
      <vt:lpstr>2. Hãy ước lượng thời gian đi bộ 1 vòng quanh lớp học. Sau đó kiểm tra kết quả bằng đồng hồ bấm giây.</vt:lpstr>
      <vt:lpstr>Slide 17</vt:lpstr>
      <vt:lpstr>Slide 18</vt:lpstr>
      <vt:lpstr>Slide 19</vt:lpstr>
      <vt:lpstr>Slide 20</vt:lpstr>
      <vt:lpstr>Slide 21</vt:lpstr>
      <vt:lpstr>Trước khi tiến hành đo ta hiệu chỉnh kim đồng hồ về vạch nào là thuận tiện để chúng ta đo thời gian nhất. Về vạch số 0 hay để vạch nào thì để?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95</cp:revision>
  <dcterms:created xsi:type="dcterms:W3CDTF">2021-09-19T03:38:14Z</dcterms:created>
  <dcterms:modified xsi:type="dcterms:W3CDTF">2023-10-09T08:10:07Z</dcterms:modified>
</cp:coreProperties>
</file>