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1" r:id="rId4"/>
    <p:sldId id="270" r:id="rId5"/>
    <p:sldId id="268" r:id="rId6"/>
    <p:sldId id="267" r:id="rId7"/>
    <p:sldId id="266" r:id="rId8"/>
    <p:sldId id="265" r:id="rId9"/>
    <p:sldId id="264" r:id="rId10"/>
    <p:sldId id="263" r:id="rId11"/>
    <p:sldId id="262" r:id="rId12"/>
    <p:sldId id="261" r:id="rId13"/>
    <p:sldId id="260" r:id="rId14"/>
    <p:sldId id="259" r:id="rId15"/>
    <p:sldId id="272" r:id="rId16"/>
    <p:sldId id="258"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4374BF69-E773-4DE4-A9DE-73A585BF59B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4374BF69-E773-4DE4-A9DE-73A585BF59B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4BF69-E773-4DE4-A9DE-73A585BF59B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374BF69-E773-4DE4-A9DE-73A585BF59B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374BF69-E773-4DE4-A9DE-73A585BF59B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6104428"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BÀI 9. GIỚI THIỆU VỀ CHĂN NUÔI</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251520" y="5445224"/>
            <a:ext cx="8424936" cy="1198880"/>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Chăn nuôi có vai trò như thế nào đối với con người và nền </a:t>
            </a:r>
            <a:r>
              <a:rPr lang="en-US" sz="2400">
                <a:solidFill>
                  <a:srgbClr val="00B050"/>
                </a:solidFill>
                <a:latin typeface="Times New Roman" panose="02020603050405020304" pitchFamily="18" charset="0"/>
                <a:cs typeface="Times New Roman" panose="02020603050405020304" pitchFamily="18" charset="0"/>
              </a:rPr>
              <a:t>kinh </a:t>
            </a:r>
            <a:r>
              <a:rPr lang="en-US" sz="2400" smtClean="0">
                <a:solidFill>
                  <a:srgbClr val="00B050"/>
                </a:solidFill>
                <a:latin typeface="Times New Roman" panose="02020603050405020304" pitchFamily="18" charset="0"/>
                <a:cs typeface="Times New Roman" panose="02020603050405020304" pitchFamily="18" charset="0"/>
              </a:rPr>
              <a:t>tế? </a:t>
            </a:r>
            <a:r>
              <a:rPr lang="en-US" sz="2400">
                <a:solidFill>
                  <a:srgbClr val="00B050"/>
                </a:solidFill>
                <a:latin typeface="Times New Roman" panose="02020603050405020304" pitchFamily="18" charset="0"/>
                <a:cs typeface="Times New Roman" panose="02020603050405020304" pitchFamily="18" charset="0"/>
              </a:rPr>
              <a:t>ở nước ta, có những vật nuôi phố biển nào, vật nuôi nào đặc trưng cho vùng miền và được nuôi theo những phương thức nào?</a:t>
            </a:r>
            <a:endParaRPr lang="en-US" sz="2400">
              <a:solidFill>
                <a:srgbClr val="00B05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43561" y="836712"/>
            <a:ext cx="3527585" cy="2310191"/>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325" y="3199680"/>
            <a:ext cx="3591723" cy="2272319"/>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0932" y="3180743"/>
            <a:ext cx="3681516" cy="2310191"/>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932" y="852533"/>
            <a:ext cx="3681516" cy="22218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452310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1. Bác sĩ thú y</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Bác sĩ thú y là những người làm nhiệm vụ phòng bệnh, khám và chữa bệnh cho vật nuôi, từ đó góp phần bảo vệ sức khoẻ cộng đồng; đồng thời nghiên cứu, thử nghiệm các loại thuốc, vaccine cho vật nuôi. Phẩm chất cần có của bác sĩ thú y là yêu động vật, cẩn thận, tỉ mỉ, khéo tay.</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Kĩ sư chăn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Kĩ sư chăn nuôi là những người làm nhiệm vụ chọn và nhân giống vật nuôi; chế biến thức ăn, chăm sóc, phòng bệnh cho vật nuôi  </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Phẩm chất cần có của kĩ sư chân nuôi là yêu động vật, thích nghiên cứu khoa học, thích chăm sóc vật nuôi.</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037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bảo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29945"/>
          </a:xfrm>
          <a:prstGeom prst="rect">
            <a:avLst/>
          </a:prstGeom>
        </p:spPr>
        <p:txBody>
          <a:bodyPr wrap="square">
            <a:spAutoFit/>
          </a:bodyPr>
          <a:lstStyle/>
          <a:p>
            <a:r>
              <a:rPr lang="en-US" sz="2400" i="1">
                <a:solidFill>
                  <a:srgbClr val="00B0F0"/>
                </a:solidFill>
                <a:latin typeface="Times New Roman" panose="02020603050405020304" pitchFamily="18" charset="0"/>
                <a:cs typeface="Times New Roman" panose="02020603050405020304" pitchFamily="18" charset="0"/>
              </a:rPr>
              <a:t>Quan sát Hình 9.</a:t>
            </a:r>
            <a:r>
              <a:rPr lang="en-US" sz="2400">
                <a:solidFill>
                  <a:srgbClr val="00B0F0"/>
                </a:solidFill>
                <a:latin typeface="Times New Roman" panose="02020603050405020304" pitchFamily="18" charset="0"/>
                <a:cs typeface="Times New Roman" panose="02020603050405020304" pitchFamily="18" charset="0"/>
              </a:rPr>
              <a:t>7 </a:t>
            </a:r>
            <a:r>
              <a:rPr lang="en-US" sz="2400" i="1">
                <a:solidFill>
                  <a:srgbClr val="00B0F0"/>
                </a:solidFill>
                <a:latin typeface="Times New Roman" panose="02020603050405020304" pitchFamily="18" charset="0"/>
                <a:cs typeface="Times New Roman" panose="02020603050405020304" pitchFamily="18" charset="0"/>
              </a:rPr>
              <a:t>và nêu những biện pháp phố biển trong xử lí chất thải </a:t>
            </a:r>
            <a:r>
              <a:rPr lang="en-US" sz="2400" i="1">
                <a:solidFill>
                  <a:srgbClr val="00B0F0"/>
                </a:solidFill>
                <a:latin typeface="Times New Roman" panose="02020603050405020304" pitchFamily="18" charset="0"/>
                <a:cs typeface="Times New Roman" panose="02020603050405020304" pitchFamily="18" charset="0"/>
              </a:rPr>
              <a:t>chăn </a:t>
            </a:r>
            <a:r>
              <a:rPr lang="en-US" sz="2400" i="1" smtClean="0">
                <a:solidFill>
                  <a:srgbClr val="00B0F0"/>
                </a:solidFill>
                <a:latin typeface="Times New Roman" panose="02020603050405020304" pitchFamily="18" charset="0"/>
                <a:cs typeface="Times New Roman" panose="02020603050405020304" pitchFamily="18" charset="0"/>
              </a:rPr>
              <a:t>nuôi?</a:t>
            </a:r>
            <a:endParaRPr lang="en-US" sz="2400" i="1">
              <a:solidFill>
                <a:srgbClr val="00B0F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95536" y="1772816"/>
            <a:ext cx="8424936" cy="4523105"/>
          </a:xfrm>
          <a:prstGeom prst="rect">
            <a:avLst/>
          </a:prstGeom>
        </p:spPr>
        <p:txBody>
          <a:bodyPr wrap="square">
            <a:spAutoFit/>
          </a:bodyPr>
          <a:lstStyle/>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Vệ sinh khu vực chuồng trại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Thường xuyên vệ sinh chuồng nuôi và khu vực xung quanh, giữ cho chuồng nuôi luôn sạch, khô ráo, đủ ánh sáng, thoáng mát về mùa hè, ấm về mùa đông.</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Thu gom và xử lí chất thải chăn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Chất thải chăn nuôi bao gồm phân, nưởc tiểu, xác vật nuôi chết, nước thải,... Nếu chất thải không được thu gom và xử lí đúng cách sẽ gây ô nhiễm môi trường, ảnh hưởng đến sức khoẻ con người và vật nuôi.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Chất thải chăn nuôi phải được thu gom triệt để càng sớm càng tốt, bảo quản và lưu trữ đúng nơi quy định, không để chúng phát tán ra môi trường.</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317847"/>
            <a:ext cx="7560840"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Nêu mối quan hệ giữa trồng trọt vả chăn nuôi.</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83568" y="1268760"/>
            <a:ext cx="7848872" cy="3046988"/>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và trồng trọt đều là một trong những ngành sản xuất chính của nước ta</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Trồng trọt cung cấp thức ăn cho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cung cấp sức kéo cho trồng trọt.</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23528" y="2492405"/>
          <a:ext cx="8136903" cy="1934530"/>
        </p:xfrm>
        <a:graphic>
          <a:graphicData uri="http://schemas.openxmlformats.org/drawingml/2006/table">
            <a:tbl>
              <a:tblPr firstRow="1" firstCol="1" bandRow="1">
                <a:tableStyleId>{5C22544A-7EE6-4342-B048-85BDC9FD1C3A}</a:tableStyleId>
              </a:tblPr>
              <a:tblGrid>
                <a:gridCol w="1465983"/>
                <a:gridCol w="3335460"/>
                <a:gridCol w="3335460"/>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c hMerge="1">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r>
              <a:tr h="247650">
                <a:tc vMerge="1">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r>
              <a:tr h="252730">
                <a:tc vMerge="1">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r>
            </a:tbl>
          </a:graphicData>
        </a:graphic>
      </p:graphicFrame>
      <p:sp>
        <p:nvSpPr>
          <p:cNvPr id="4" name="Rectangle 1"/>
          <p:cNvSpPr>
            <a:spLocks noChangeArrowheads="1"/>
          </p:cNvSpPr>
          <p:nvPr/>
        </p:nvSpPr>
        <p:spPr bwMode="auto">
          <a:xfrm>
            <a:off x="395794" y="1051918"/>
            <a:ext cx="8568952" cy="7067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700"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1pPr>
            <a:lvl2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2pPr>
            <a:lvl3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3pPr>
            <a:lvl4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4pPr>
            <a:lvl5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Bài 2. Hãy kể tên 3 loại vật nuôi thuộc nhóm gia súc. 3 loại thuộc nhỏm gia cầm và vai trò của chúng theo mẫu bảng dưới đây</a:t>
            </a:r>
            <a:endParaRPr kumimoji="0" lang="en-US" altLang="en-US" sz="2000" b="0" i="0" u="none" strike="noStrike" cap="none" normalizeH="0" baseline="0" smtClean="0">
              <a:ln>
                <a:noFill/>
              </a:ln>
              <a:solidFill>
                <a:srgbClr val="FF0000"/>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07504" y="1052736"/>
          <a:ext cx="8712967" cy="5293614"/>
        </p:xfrm>
        <a:graphic>
          <a:graphicData uri="http://schemas.openxmlformats.org/drawingml/2006/table">
            <a:tbl>
              <a:tblPr firstRow="1" firstCol="1" bandRow="1">
                <a:tableStyleId>{5C22544A-7EE6-4342-B048-85BDC9FD1C3A}</a:tableStyleId>
              </a:tblPr>
              <a:tblGrid>
                <a:gridCol w="1010373"/>
                <a:gridCol w="1581915"/>
                <a:gridCol w="6120679"/>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h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bl>
          </a:graphicData>
        </a:graphic>
      </p:graphicFrame>
      <p:sp>
        <p:nvSpPr>
          <p:cNvPr id="2" name="Rectangle 1"/>
          <p:cNvSpPr>
            <a:spLocks noChangeArrowheads="1"/>
          </p:cNvSpPr>
          <p:nvPr/>
        </p:nvSpPr>
        <p:spPr bwMode="auto">
          <a:xfrm>
            <a:off x="108139" y="332463"/>
            <a:ext cx="8568952" cy="7067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700"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1pPr>
            <a:lvl2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2pPr>
            <a:lvl3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3pPr>
            <a:lvl4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4pPr>
            <a:lvl5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Bài 2. Hãy kể tên 3 loại vật nuôi thuộc nhóm gia súc. 3 loại thuộc nhỏm gia cầm và vai trò của chúng theo mẫu bảng dưới đây</a:t>
            </a:r>
            <a:endParaRPr kumimoji="0" lang="en-US" altLang="en-US" sz="2000" b="0" i="0" u="none" strike="noStrike" cap="none" normalizeH="0" baseline="0" smtClean="0">
              <a:ln>
                <a:noFill/>
              </a:ln>
              <a:solidFill>
                <a:srgbClr val="FF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8450"/>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3. Ngày nay, người ta cho rằng chất thải chăn nuôi là một nguổn tài nguyên rất có giá trị. Em cho biết ý kiến trên đúng hay sai. Tại sao?</a:t>
            </a:r>
            <a:endParaRPr lang="en-US" sz="2400">
              <a:solidFill>
                <a:srgbClr val="FF0000"/>
              </a:solidFill>
              <a:latin typeface="Times New Roman" panose="02020603050405020304" pitchFamily="18" charset="0"/>
              <a:cs typeface="Times New Roman" panose="02020603050405020304" pitchFamily="18" charset="0"/>
            </a:endParaRPr>
          </a:p>
          <a:p>
            <a:r>
              <a:rPr lang="en-US" sz="2400">
                <a:solidFill>
                  <a:srgbClr val="FF0000"/>
                </a:solidFill>
                <a:latin typeface="Times New Roman" panose="02020603050405020304" pitchFamily="18" charset="0"/>
                <a:cs typeface="Times New Roman" panose="02020603050405020304" pitchFamily="18" charset="0"/>
              </a:rPr>
              <a:t>	</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921789"/>
            <a:ext cx="8280920" cy="1200329"/>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Theo </a:t>
            </a:r>
            <a:r>
              <a:rPr lang="en-US" sz="2400">
                <a:latin typeface="Times New Roman" panose="02020603050405020304" pitchFamily="18" charset="0"/>
                <a:cs typeface="Times New Roman" panose="02020603050405020304" pitchFamily="18" charset="0"/>
              </a:rPr>
              <a:t>em ý kiến trên đúng. Vì chất thải chăn nuôi có thể được tái sử dụng gom lại phục vụ nông nghiệp và nhu cầu của từng địa </a:t>
            </a:r>
            <a:r>
              <a:rPr lang="en-US" sz="2400">
                <a:latin typeface="Times New Roman" panose="02020603050405020304" pitchFamily="18" charset="0"/>
                <a:cs typeface="Times New Roman" panose="02020603050405020304" pitchFamily="18" charset="0"/>
              </a:rPr>
              <a:t>phương</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3506"/>
            <a:ext cx="8424936" cy="829945"/>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4. Biện pháp nào sau đây là nên hoặc không nên làm để bảo vệ môi trường?</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23528" y="1124744"/>
            <a:ext cx="8424936" cy="4893647"/>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Các biện pháp nên làm:</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1. </a:t>
            </a:r>
            <a:r>
              <a:rPr lang="en-US" sz="2400">
                <a:latin typeface="Times New Roman" panose="02020603050405020304" pitchFamily="18" charset="0"/>
                <a:cs typeface="Times New Roman" panose="02020603050405020304" pitchFamily="18" charset="0"/>
              </a:rPr>
              <a:t>Thường xuyên vệ sinh chuồng nuôi sạch sẽ</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2. </a:t>
            </a:r>
            <a:r>
              <a:rPr lang="en-US" sz="2400">
                <a:latin typeface="Times New Roman" panose="02020603050405020304" pitchFamily="18" charset="0"/>
                <a:cs typeface="Times New Roman" panose="02020603050405020304" pitchFamily="18" charset="0"/>
              </a:rPr>
              <a:t>Thu gom chất thải triệt để và sớm nhất có thể</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3. </a:t>
            </a:r>
            <a:r>
              <a:rPr lang="en-US" sz="2400">
                <a:latin typeface="Times New Roman" panose="02020603050405020304" pitchFamily="18" charset="0"/>
                <a:cs typeface="Times New Roman" panose="02020603050405020304" pitchFamily="18" charset="0"/>
              </a:rPr>
              <a:t>Thu phân để ủ làm bón phân hữu cơ</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4. </a:t>
            </a:r>
            <a:r>
              <a:rPr lang="en-US" sz="2400">
                <a:latin typeface="Times New Roman" panose="02020603050405020304" pitchFamily="18" charset="0"/>
                <a:cs typeface="Times New Roman" panose="02020603050405020304" pitchFamily="18" charset="0"/>
              </a:rPr>
              <a:t>Xây hầm biogas để xử lí chất thải cho trại chăn nuôi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Các biện pháp không nên làm:</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1. Thả rông vật nuôi, cho vật nuôi đi vệ sinh bừa bãi.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2. Nuôi vật nuôi dưới gầm nhà sàn hay quá gần nơi ở</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3. Chuồng nuôi cạnh đường giao thông, chợ hay khu công cộng để thuận tiện cho việc vận chuyển.</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4. Xả thẳng chất thải chăn nuôi ra ao, hồ, sông , suối..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5. Vứt rác vật nuôi chết xuống ao, hồ, sông, suối,..</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6. </a:t>
            </a:r>
            <a:r>
              <a:rPr lang="en-US" sz="2400">
                <a:latin typeface="Times New Roman" panose="02020603050405020304" pitchFamily="18" charset="0"/>
                <a:cs typeface="Times New Roman" panose="02020603050405020304" pitchFamily="18" charset="0"/>
              </a:rPr>
              <a:t>Cho người lạ, chó, mèo,, tự do ra vào khu chăn nuôi</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808720"/>
            <a:ext cx="6480720" cy="3046988"/>
          </a:xfrm>
          <a:prstGeom prst="rect">
            <a:avLst/>
          </a:prstGeom>
        </p:spPr>
        <p:txBody>
          <a:bodyPr wrap="square">
            <a:spAutoFit/>
          </a:bodyPr>
          <a:lstStyle/>
          <a:p>
            <a:r>
              <a:rPr lang="vi-VN" sz="2400" b="1">
                <a:latin typeface="+mj-lt"/>
              </a:rPr>
              <a:t>Trả lời:</a:t>
            </a:r>
            <a:endParaRPr lang="vi-VN" sz="2400">
              <a:latin typeface="+mj-lt"/>
            </a:endParaRPr>
          </a:p>
          <a:p>
            <a:r>
              <a:rPr lang="vi-VN" sz="2400">
                <a:latin typeface="+mj-lt"/>
              </a:rPr>
              <a:t>* Vai trò của chăn nuôi:</a:t>
            </a:r>
            <a:endParaRPr lang="vi-VN" sz="2400">
              <a:latin typeface="+mj-lt"/>
            </a:endParaRPr>
          </a:p>
          <a:p>
            <a:r>
              <a:rPr lang="vi-VN" sz="2400">
                <a:latin typeface="+mj-lt"/>
              </a:rPr>
              <a:t>+ Cung cấp thực phẩm hàng ngày cho con người.</a:t>
            </a:r>
            <a:endParaRPr lang="vi-VN" sz="2400">
              <a:latin typeface="+mj-lt"/>
            </a:endParaRPr>
          </a:p>
          <a:p>
            <a:r>
              <a:rPr lang="vi-VN" sz="2400">
                <a:latin typeface="+mj-lt"/>
              </a:rPr>
              <a:t>+ Cung cấp nguyên liệu cho xuất khẩu </a:t>
            </a:r>
            <a:endParaRPr lang="vi-VN" sz="2400">
              <a:latin typeface="+mj-lt"/>
            </a:endParaRPr>
          </a:p>
          <a:p>
            <a:r>
              <a:rPr lang="vi-VN" sz="2400">
                <a:latin typeface="+mj-lt"/>
              </a:rPr>
              <a:t>+ </a:t>
            </a:r>
            <a:r>
              <a:rPr lang="en-US" sz="2400" smtClean="0">
                <a:latin typeface="+mj-lt"/>
              </a:rPr>
              <a:t>…….</a:t>
            </a:r>
            <a:endParaRPr lang="vi-VN" sz="2400">
              <a:latin typeface="+mj-lt"/>
            </a:endParaRPr>
          </a:p>
          <a:p>
            <a:r>
              <a:rPr lang="vi-VN" sz="2400">
                <a:latin typeface="+mj-lt"/>
              </a:rPr>
              <a:t>* Vật nuôi phổ biến ở nước ta:</a:t>
            </a:r>
            <a:endParaRPr lang="vi-VN" sz="2400">
              <a:latin typeface="+mj-lt"/>
            </a:endParaRPr>
          </a:p>
          <a:p>
            <a:r>
              <a:rPr lang="vi-VN" sz="2400">
                <a:latin typeface="+mj-lt"/>
              </a:rPr>
              <a:t>- Gia súc: trâu, bò, chó, lợn, …</a:t>
            </a:r>
            <a:endParaRPr lang="vi-VN" sz="2400">
              <a:latin typeface="+mj-lt"/>
            </a:endParaRPr>
          </a:p>
          <a:p>
            <a:r>
              <a:rPr lang="vi-VN" sz="2400">
                <a:latin typeface="+mj-lt"/>
              </a:rPr>
              <a:t>- </a:t>
            </a:r>
            <a:r>
              <a:rPr lang="vi-VN" sz="2400" smtClean="0">
                <a:latin typeface="+mj-lt"/>
              </a:rPr>
              <a:t>…</a:t>
            </a:r>
            <a:endParaRPr lang="vi-VN" sz="240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5523307" cy="523220"/>
          </a:xfrm>
          <a:prstGeom prst="rect">
            <a:avLst/>
          </a:prstGeom>
        </p:spPr>
        <p:txBody>
          <a:bodyPr wrap="none">
            <a:spAutoFit/>
          </a:bodyPr>
          <a:lstStyle/>
          <a:p>
            <a:r>
              <a:rPr lang="vi-VN" sz="2800" b="1">
                <a:solidFill>
                  <a:srgbClr val="FF0000"/>
                </a:solidFill>
                <a:latin typeface="+mj-lt"/>
              </a:rPr>
              <a:t>I. Vai trò, triển vọng của chăn nuôi</a:t>
            </a:r>
            <a:endParaRPr lang="vi-VN" sz="2800" b="1">
              <a:solidFill>
                <a:srgbClr val="FF0000"/>
              </a:solidFill>
              <a:latin typeface="+mj-lt"/>
            </a:endParaRPr>
          </a:p>
        </p:txBody>
      </p:sp>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11560" y="1052736"/>
            <a:ext cx="8064896" cy="3528998"/>
          </a:xfrm>
          <a:prstGeom prst="rect">
            <a:avLst/>
          </a:prstGeom>
        </p:spPr>
      </p:pic>
      <p:sp>
        <p:nvSpPr>
          <p:cNvPr id="6" name="Rectangle 5"/>
          <p:cNvSpPr/>
          <p:nvPr/>
        </p:nvSpPr>
        <p:spPr>
          <a:xfrm>
            <a:off x="1043608" y="5013176"/>
            <a:ext cx="7200800" cy="830997"/>
          </a:xfrm>
          <a:prstGeom prst="rect">
            <a:avLst/>
          </a:prstGeom>
        </p:spPr>
        <p:txBody>
          <a:bodyPr wrap="square">
            <a:spAutoFit/>
          </a:bodyPr>
          <a:lstStyle/>
          <a:p>
            <a:r>
              <a:rPr lang="en-US" sz="2400" smtClean="0">
                <a:solidFill>
                  <a:srgbClr val="7030A0"/>
                </a:solidFill>
                <a:latin typeface="Times New Roman" panose="02020603050405020304" pitchFamily="18" charset="0"/>
                <a:cs typeface="Times New Roman" panose="02020603050405020304" pitchFamily="18" charset="0"/>
              </a:rPr>
              <a:t>Quan </a:t>
            </a:r>
            <a:r>
              <a:rPr lang="en-US" sz="2400">
                <a:solidFill>
                  <a:srgbClr val="7030A0"/>
                </a:solidFill>
                <a:latin typeface="Times New Roman" panose="02020603050405020304" pitchFamily="18" charset="0"/>
                <a:cs typeface="Times New Roman" panose="02020603050405020304" pitchFamily="18" charset="0"/>
              </a:rPr>
              <a:t>sát Hình </a:t>
            </a:r>
            <a:r>
              <a:rPr lang="en-US" sz="2400">
                <a:solidFill>
                  <a:srgbClr val="7030A0"/>
                </a:solidFill>
                <a:latin typeface="Times New Roman" panose="02020603050405020304" pitchFamily="18" charset="0"/>
                <a:cs typeface="Times New Roman" panose="02020603050405020304" pitchFamily="18" charset="0"/>
              </a:rPr>
              <a:t>9.1 </a:t>
            </a:r>
            <a:r>
              <a:rPr lang="en-US" sz="2400" smtClean="0">
                <a:solidFill>
                  <a:srgbClr val="7030A0"/>
                </a:solidFill>
                <a:latin typeface="Times New Roman" panose="02020603050405020304" pitchFamily="18" charset="0"/>
                <a:cs typeface="Times New Roman" panose="02020603050405020304" pitchFamily="18" charset="0"/>
              </a:rPr>
              <a:t>– Thảo luận nhóm 2,  </a:t>
            </a:r>
            <a:r>
              <a:rPr lang="en-US" sz="2400">
                <a:solidFill>
                  <a:srgbClr val="7030A0"/>
                </a:solidFill>
                <a:latin typeface="Times New Roman" panose="02020603050405020304" pitchFamily="18" charset="0"/>
                <a:cs typeface="Times New Roman" panose="02020603050405020304" pitchFamily="18" charset="0"/>
              </a:rPr>
              <a:t>nêu </a:t>
            </a:r>
            <a:r>
              <a:rPr lang="en-US" sz="2400">
                <a:solidFill>
                  <a:srgbClr val="7030A0"/>
                </a:solidFill>
                <a:latin typeface="Times New Roman" panose="02020603050405020304" pitchFamily="18" charset="0"/>
                <a:cs typeface="Times New Roman" panose="02020603050405020304" pitchFamily="18" charset="0"/>
              </a:rPr>
              <a:t>một </a:t>
            </a:r>
            <a:r>
              <a:rPr lang="en-US" sz="2400" smtClean="0">
                <a:solidFill>
                  <a:srgbClr val="7030A0"/>
                </a:solidFill>
                <a:latin typeface="Times New Roman" panose="02020603050405020304" pitchFamily="18" charset="0"/>
                <a:cs typeface="Times New Roman" panose="02020603050405020304" pitchFamily="18" charset="0"/>
              </a:rPr>
              <a:t>số </a:t>
            </a:r>
            <a:r>
              <a:rPr lang="en-US" sz="2400">
                <a:solidFill>
                  <a:srgbClr val="7030A0"/>
                </a:solidFill>
                <a:latin typeface="Times New Roman" panose="02020603050405020304" pitchFamily="18" charset="0"/>
                <a:cs typeface="Times New Roman" panose="02020603050405020304" pitchFamily="18" charset="0"/>
              </a:rPr>
              <a:t>vai </a:t>
            </a:r>
            <a:r>
              <a:rPr lang="en-US" sz="2400">
                <a:solidFill>
                  <a:srgbClr val="7030A0"/>
                </a:solidFill>
                <a:latin typeface="Times New Roman" panose="02020603050405020304" pitchFamily="18" charset="0"/>
                <a:cs typeface="Times New Roman" panose="02020603050405020304" pitchFamily="18" charset="0"/>
              </a:rPr>
              <a:t>trò </a:t>
            </a:r>
            <a:r>
              <a:rPr lang="en-US" sz="2400" smtClean="0">
                <a:solidFill>
                  <a:srgbClr val="7030A0"/>
                </a:solidFill>
                <a:latin typeface="Times New Roman" panose="02020603050405020304" pitchFamily="18" charset="0"/>
                <a:cs typeface="Times New Roman" panose="02020603050405020304" pitchFamily="18" charset="0"/>
              </a:rPr>
              <a:t>của </a:t>
            </a:r>
            <a:r>
              <a:rPr lang="en-US" sz="2400">
                <a:solidFill>
                  <a:srgbClr val="7030A0"/>
                </a:solidFill>
                <a:latin typeface="Times New Roman" panose="02020603050405020304" pitchFamily="18" charset="0"/>
                <a:cs typeface="Times New Roman" panose="02020603050405020304" pitchFamily="18" charset="0"/>
              </a:rPr>
              <a:t>chăn </a:t>
            </a:r>
            <a:r>
              <a:rPr lang="en-US" sz="2400" smtClean="0">
                <a:solidFill>
                  <a:srgbClr val="7030A0"/>
                </a:solidFill>
                <a:latin typeface="Times New Roman" panose="02020603050405020304" pitchFamily="18" charset="0"/>
                <a:cs typeface="Times New Roman" panose="02020603050405020304" pitchFamily="18" charset="0"/>
              </a:rPr>
              <a:t>nuôi?</a:t>
            </a:r>
            <a:endParaRPr lang="en-US" sz="2400" i="1">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692696"/>
            <a:ext cx="7992888" cy="5077460"/>
          </a:xfrm>
          <a:prstGeom prst="rect">
            <a:avLst/>
          </a:prstGeom>
        </p:spPr>
        <p:txBody>
          <a:bodyPr wrap="square">
            <a:spAutoFit/>
          </a:bodyPr>
          <a:lstStyle/>
          <a:p>
            <a:pPr>
              <a:lnSpc>
                <a:spcPct val="150000"/>
              </a:lnSpc>
            </a:pP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a:t>
            </a:r>
            <a:r>
              <a:rPr lang="en-US" sz="2400" smtClean="0">
                <a:latin typeface="Times New Roman" panose="02020603050405020304" pitchFamily="18" charset="0"/>
                <a:cs typeface="Times New Roman" panose="02020603050405020304" pitchFamily="18" charset="0"/>
              </a:rPr>
              <a:t>là </a:t>
            </a:r>
            <a:r>
              <a:rPr lang="en-US" sz="2400">
                <a:latin typeface="Times New Roman" panose="02020603050405020304" pitchFamily="18" charset="0"/>
                <a:cs typeface="Times New Roman" panose="02020603050405020304" pitchFamily="18" charset="0"/>
              </a:rPr>
              <a:t>ngành sàn xuất có vai trò rất quan trọng đối với đời sống con người và nên kinh tế. Chăn nuôi cung cấp nguồn thực phẩm cho con người sử dụng hằng ngày, cung cấp nguồn nguyên liệu cho xuất khẩu và chế biến, cung cấp nguồn phân bón hữu cơ quan trọng cho trồng trọt,...</a:t>
            </a:r>
            <a:endParaRPr lang="en-US" sz="2400">
              <a:latin typeface="Times New Roman" panose="02020603050405020304" pitchFamily="18" charset="0"/>
              <a:cs typeface="Times New Roman" panose="02020603050405020304" pitchFamily="18" charset="0"/>
            </a:endParaRPr>
          </a:p>
          <a:p>
            <a:pPr>
              <a:lnSpc>
                <a:spcPct val="150000"/>
              </a:lnSpc>
            </a:pPr>
            <a:r>
              <a:rPr lang="en-US" sz="2400">
                <a:latin typeface="Times New Roman" panose="02020603050405020304" pitchFamily="18" charset="0"/>
                <a:cs typeface="Times New Roman" panose="02020603050405020304" pitchFamily="18" charset="0"/>
              </a:rPr>
              <a:t>+ Hiện nay, chăn nuôi đang hướng tới phát triển chăn nuôi công nghệ cao, chăn nuôi bền vững để cung cấp ngày càng nhiều thực phẩm sạch hơn, an toàn hơn cho nhu cầu tiêu dùng trong nước và xuất khẩu, đồng thời bảo vệ môi trường tốt hơn.</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16824" cy="830997"/>
          </a:xfrm>
          <a:prstGeom prst="rect">
            <a:avLst/>
          </a:prstGeom>
        </p:spPr>
        <p:txBody>
          <a:bodyPr wrap="square">
            <a:spAutoFit/>
          </a:bodyPr>
          <a:lstStyle/>
          <a:p>
            <a:r>
              <a:rPr lang="vi-VN" sz="2400" b="1">
                <a:solidFill>
                  <a:srgbClr val="FF0000"/>
                </a:solidFill>
                <a:latin typeface="+mj-lt"/>
              </a:rPr>
              <a:t>II. Vật nuôi</a:t>
            </a:r>
            <a:endParaRPr lang="vi-VN" sz="2400" b="1">
              <a:solidFill>
                <a:srgbClr val="FF0000"/>
              </a:solidFill>
              <a:latin typeface="+mj-lt"/>
            </a:endParaRPr>
          </a:p>
          <a:p>
            <a:r>
              <a:rPr lang="vi-VN" sz="2400" b="1">
                <a:solidFill>
                  <a:srgbClr val="FF0000"/>
                </a:solidFill>
                <a:latin typeface="+mj-lt"/>
              </a:rPr>
              <a:t>1. Một số vật nuôi phổ biến ở nước ta</a:t>
            </a:r>
            <a:endParaRPr lang="vi-VN" sz="2400" b="1">
              <a:solidFill>
                <a:srgbClr val="FF0000"/>
              </a:solidFill>
              <a:latin typeface="+mj-lt"/>
            </a:endParaRPr>
          </a:p>
        </p:txBody>
      </p:sp>
      <p:sp>
        <p:nvSpPr>
          <p:cNvPr id="4" name="Rectangle 3"/>
          <p:cNvSpPr/>
          <p:nvPr/>
        </p:nvSpPr>
        <p:spPr>
          <a:xfrm>
            <a:off x="323528" y="1340768"/>
            <a:ext cx="8640960"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a:t>
            </a:r>
            <a:r>
              <a:rPr lang="en-US" sz="2400">
                <a:solidFill>
                  <a:srgbClr val="00B050"/>
                </a:solidFill>
                <a:latin typeface="Times New Roman" panose="02020603050405020304" pitchFamily="18" charset="0"/>
                <a:cs typeface="Times New Roman" panose="02020603050405020304" pitchFamily="18" charset="0"/>
              </a:rPr>
              <a:t>. </a:t>
            </a:r>
            <a:r>
              <a:rPr lang="en-US" sz="2400" smtClean="0">
                <a:solidFill>
                  <a:srgbClr val="00B050"/>
                </a:solidFill>
                <a:latin typeface="Times New Roman" panose="02020603050405020304" pitchFamily="18" charset="0"/>
                <a:cs typeface="Times New Roman" panose="02020603050405020304" pitchFamily="18" charset="0"/>
              </a:rPr>
              <a:t>Quan </a:t>
            </a:r>
            <a:r>
              <a:rPr lang="en-US" sz="2400">
                <a:solidFill>
                  <a:srgbClr val="00B050"/>
                </a:solidFill>
                <a:latin typeface="Times New Roman" panose="02020603050405020304" pitchFamily="18" charset="0"/>
                <a:cs typeface="Times New Roman" panose="02020603050405020304" pitchFamily="18" charset="0"/>
              </a:rPr>
              <a:t>sát Hình </a:t>
            </a:r>
            <a:r>
              <a:rPr lang="en-US" sz="2400">
                <a:solidFill>
                  <a:srgbClr val="00B050"/>
                </a:solidFill>
                <a:latin typeface="Times New Roman" panose="02020603050405020304" pitchFamily="18" charset="0"/>
                <a:cs typeface="Times New Roman" panose="02020603050405020304" pitchFamily="18" charset="0"/>
              </a:rPr>
              <a:t>hình </a:t>
            </a:r>
            <a:r>
              <a:rPr lang="en-US" sz="2400" smtClean="0">
                <a:solidFill>
                  <a:srgbClr val="00B050"/>
                </a:solidFill>
                <a:latin typeface="Times New Roman" panose="02020603050405020304" pitchFamily="18" charset="0"/>
                <a:cs typeface="Times New Roman" panose="02020603050405020304" pitchFamily="18" charset="0"/>
              </a:rPr>
              <a:t>9.2/sgk, </a:t>
            </a:r>
            <a:r>
              <a:rPr lang="en-US" sz="2400">
                <a:solidFill>
                  <a:srgbClr val="00B050"/>
                </a:solidFill>
                <a:latin typeface="Times New Roman" panose="02020603050405020304" pitchFamily="18" charset="0"/>
                <a:cs typeface="Times New Roman" panose="02020603050405020304" pitchFamily="18" charset="0"/>
              </a:rPr>
              <a:t>thảo luận nhóm 2 trả lời câu hỏi:  Cho biết những vật nuôi nào là gia súc, vật nuôi nào là gia cẩm. Mục đích nuôi từng loại vật nuôi đó là </a:t>
            </a:r>
            <a:r>
              <a:rPr lang="en-US" sz="2400">
                <a:solidFill>
                  <a:srgbClr val="00B050"/>
                </a:solidFill>
                <a:latin typeface="Times New Roman" panose="02020603050405020304" pitchFamily="18" charset="0"/>
                <a:cs typeface="Times New Roman" panose="02020603050405020304" pitchFamily="18" charset="0"/>
              </a:rPr>
              <a:t>gì</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5434" y="2852936"/>
            <a:ext cx="8496944"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 NV 2. Trong các loại vật nuôi ở Hình 9 3. em có ấn tương với loại vật nuôi nào nhất? Vì </a:t>
            </a:r>
            <a:r>
              <a:rPr lang="en-US" sz="2400">
                <a:solidFill>
                  <a:srgbClr val="7030A0"/>
                </a:solidFill>
                <a:latin typeface="Times New Roman" panose="02020603050405020304" pitchFamily="18" charset="0"/>
                <a:cs typeface="Times New Roman" panose="02020603050405020304" pitchFamily="18" charset="0"/>
              </a:rPr>
              <a:t>sao</a:t>
            </a:r>
            <a:r>
              <a:rPr lang="en-US" sz="2400" smtClean="0">
                <a:solidFill>
                  <a:srgbClr val="7030A0"/>
                </a:solidFill>
                <a:latin typeface="Times New Roman" panose="02020603050405020304" pitchFamily="18" charset="0"/>
                <a:cs typeface="Times New Roman" panose="02020603050405020304" pitchFamily="18" charset="0"/>
              </a:rPr>
              <a:t>?</a:t>
            </a:r>
            <a:endParaRPr lang="en-US" sz="240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81438" y="4149080"/>
            <a:ext cx="8424936" cy="830997"/>
          </a:xfrm>
          <a:prstGeom prst="rect">
            <a:avLst/>
          </a:prstGeom>
        </p:spPr>
        <p:txBody>
          <a:bodyPr wrap="square">
            <a:spAutoFit/>
          </a:bodyPr>
          <a:lstStyle/>
          <a:p>
            <a:r>
              <a:rPr lang="en-US" sz="2400">
                <a:solidFill>
                  <a:srgbClr val="FFC000"/>
                </a:solidFill>
                <a:latin typeface="Times New Roman" panose="02020603050405020304" pitchFamily="18" charset="0"/>
                <a:cs typeface="Times New Roman" panose="02020603050405020304" pitchFamily="18" charset="0"/>
              </a:rPr>
              <a:t>- NV 3. Kể tên một loại vật nuôi đặc trưng vùng miến mà em biết và mô tả đặc điểm cùa loại vật nuôi đó.</a:t>
            </a:r>
            <a:endParaRPr lang="en-US" sz="240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2656"/>
            <a:ext cx="7992888" cy="3784600"/>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II. Vật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1. Một số vật nuôi phổ biến ở nước ta</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Vật nuôi phổ biến là các con vật được nuôi ở hầu khắp các vùng miền của nước ta. Chúng được chia thành hai nhóm chính là gia súc và gia cầm.</a:t>
            </a:r>
            <a:endParaRPr lang="en-US" sz="2400">
              <a:latin typeface="Times New Roman" panose="02020603050405020304" pitchFamily="18" charset="0"/>
              <a:cs typeface="Times New Roman" panose="02020603050405020304" pitchFamily="18" charset="0"/>
            </a:endParaRPr>
          </a:p>
          <a:p>
            <a:r>
              <a:rPr lang="en-US" sz="2400" b="1">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Vật nuôi đặc trưng vùng miền</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Vật nuôi đặc trưng vùng miền là các giống vật nuôi được hình thành và chăn nuôi nhiều ở một số địa phương; chúng thường có những đặc tính riêng biệt, nổi trội về chất lượng sản phẩm</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461665"/>
          </a:xfrm>
          <a:prstGeom prst="rect">
            <a:avLst/>
          </a:prstGeom>
        </p:spPr>
        <p:txBody>
          <a:bodyPr wrap="square">
            <a:spAutoFit/>
          </a:bodyPr>
          <a:lstStyle/>
          <a:p>
            <a:r>
              <a:rPr lang="vi-VN" sz="2400" b="1">
                <a:solidFill>
                  <a:srgbClr val="FF0000"/>
                </a:solidFill>
                <a:latin typeface="+mj-lt"/>
              </a:rPr>
              <a:t>III. Một số phương thức chăn nuôi phổ biến ở </a:t>
            </a:r>
            <a:r>
              <a:rPr lang="vi-VN" sz="2400" b="1">
                <a:solidFill>
                  <a:srgbClr val="FF0000"/>
                </a:solidFill>
                <a:latin typeface="+mj-lt"/>
              </a:rPr>
              <a:t>Việt </a:t>
            </a:r>
            <a:r>
              <a:rPr lang="vi-VN" sz="2400" b="1" smtClean="0">
                <a:solidFill>
                  <a:srgbClr val="FF0000"/>
                </a:solidFill>
                <a:latin typeface="+mj-lt"/>
              </a:rPr>
              <a:t>Nam</a:t>
            </a:r>
            <a:endParaRPr lang="vi-VN" sz="2400" b="1">
              <a:solidFill>
                <a:srgbClr val="FF0000"/>
              </a:solidFill>
              <a:latin typeface="+mj-lt"/>
            </a:endParaRPr>
          </a:p>
        </p:txBody>
      </p:sp>
      <p:sp>
        <p:nvSpPr>
          <p:cNvPr id="4" name="Rectangle 3"/>
          <p:cNvSpPr/>
          <p:nvPr/>
        </p:nvSpPr>
        <p:spPr>
          <a:xfrm>
            <a:off x="544826" y="1484784"/>
            <a:ext cx="8347654"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Đọc nội dung mục III kết họp vói quan sát Hình 9.4, nêu đặc díểm cùa từng phương thức chăn </a:t>
            </a:r>
            <a:r>
              <a:rPr lang="en-US" sz="2400">
                <a:solidFill>
                  <a:srgbClr val="00B050"/>
                </a:solidFill>
                <a:latin typeface="Times New Roman" panose="02020603050405020304" pitchFamily="18" charset="0"/>
                <a:cs typeface="Times New Roman" panose="02020603050405020304" pitchFamily="18" charset="0"/>
              </a:rPr>
              <a:t>nuôi</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44826" y="2828836"/>
            <a:ext cx="8347654" cy="1200329"/>
          </a:xfrm>
          <a:prstGeom prst="rect">
            <a:avLst/>
          </a:prstGeom>
        </p:spPr>
        <p:txBody>
          <a:bodyPr wrap="square">
            <a:spAutoFit/>
          </a:bodyPr>
          <a:lstStyle/>
          <a:p>
            <a:r>
              <a:rPr lang="en-US" sz="2400">
                <a:solidFill>
                  <a:schemeClr val="accent6">
                    <a:lumMod val="75000"/>
                  </a:schemeClr>
                </a:solidFill>
                <a:latin typeface="Times New Roman" panose="02020603050405020304" pitchFamily="18" charset="0"/>
                <a:cs typeface="Times New Roman" panose="02020603050405020304" pitchFamily="18" charset="0"/>
              </a:rPr>
              <a:t>- NV 2. Tìm </a:t>
            </a:r>
            <a:r>
              <a:rPr lang="en-US" sz="2400">
                <a:solidFill>
                  <a:schemeClr val="accent6">
                    <a:lumMod val="75000"/>
                  </a:schemeClr>
                </a:solidFill>
                <a:latin typeface="Times New Roman" panose="02020603050405020304" pitchFamily="18" charset="0"/>
                <a:cs typeface="Times New Roman" panose="02020603050405020304" pitchFamily="18" charset="0"/>
              </a:rPr>
              <a:t>hiểu </a:t>
            </a:r>
            <a:r>
              <a:rPr lang="en-US" sz="2400" smtClean="0">
                <a:solidFill>
                  <a:schemeClr val="accent6">
                    <a:lumMod val="75000"/>
                  </a:schemeClr>
                </a:solidFill>
                <a:latin typeface="Times New Roman" panose="02020603050405020304" pitchFamily="18" charset="0"/>
                <a:cs typeface="Times New Roman" panose="02020603050405020304" pitchFamily="18" charset="0"/>
              </a:rPr>
              <a:t>thêm về </a:t>
            </a:r>
            <a:r>
              <a:rPr lang="en-US" sz="2400">
                <a:solidFill>
                  <a:schemeClr val="accent6">
                    <a:lumMod val="75000"/>
                  </a:schemeClr>
                </a:solidFill>
                <a:latin typeface="Times New Roman" panose="02020603050405020304" pitchFamily="18" charset="0"/>
                <a:cs typeface="Times New Roman" panose="02020603050405020304" pitchFamily="18" charset="0"/>
              </a:rPr>
              <a:t>phương thức chăn nuôi nông hộ và phương thức chăn nuôi trang trại. Cho biết ưu điểm, hạn chế, khà năng phát then trong tương lai của từng phương thức.</a:t>
            </a:r>
            <a:endParaRPr lang="en-US" sz="2400">
              <a:solidFill>
                <a:schemeClr val="accent6">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424936" cy="5631180"/>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III. Một số phương thức chăn nuôi phố biến ở Việt Nam</a:t>
            </a:r>
            <a:endParaRPr lang="en-US" sz="2400" b="1">
              <a:solidFill>
                <a:srgbClr val="FF0000"/>
              </a:solidFill>
              <a:latin typeface="Times New Roman" panose="02020603050405020304" pitchFamily="18" charset="0"/>
              <a:cs typeface="Times New Roman" panose="02020603050405020304" pitchFamily="18" charset="0"/>
            </a:endParaRPr>
          </a:p>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Chăn nuôi nông hộ</a:t>
            </a:r>
            <a:endParaRPr lang="en-US" sz="2400" b="1">
              <a:solidFill>
                <a:srgbClr val="FF0000"/>
              </a:solidFill>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nông hộ là phương thức chăn nuôi khá phổ biến ở Việt Nam, người dân chăn nuôi tại hộ gia đình, với số lượng vật nuôi ít. Phương thức chăn nuôi này cò chi phí đầu tư chuồng trại thấp, tuy nhiên năng suất chăn nuôi không cao, biện pháp xử lí chất thải chưa tốt nên nguy cơ dịch bệnh cao, ảnh hưởng đến sức khoẻ vật nuôi, con người và môi trường.</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Chăn nuôi trang trại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Chăn nuôi trang trại là phương thức chăn nuôi tập trung tại khu vực riêng biệt xa khu vực dân cư, với số lượng vật nuôi lớn. Phương thức chăn nuôi này có sự đầu tư lớn về chuồng trại, thức an, vệ sinh phòng bệnh,... nên chăn nuôi có năng suất cao, vật nuôi ít bị dịch bệnh; có biện pháp xử lí chất thải tốt nên ít ảnh hưởng tới môi trưởng và sức khoẻ con người.</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29945"/>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a:t>
            </a:r>
            <a:r>
              <a:rPr lang="en-US" sz="2400">
                <a:solidFill>
                  <a:srgbClr val="00B050"/>
                </a:solidFill>
                <a:latin typeface="Times New Roman" panose="02020603050405020304" pitchFamily="18" charset="0"/>
                <a:cs typeface="Times New Roman" panose="02020603050405020304" pitchFamily="18" charset="0"/>
              </a:rPr>
              <a:t>mục </a:t>
            </a:r>
            <a:r>
              <a:rPr lang="en-US" sz="2400" smtClean="0">
                <a:solidFill>
                  <a:srgbClr val="00B050"/>
                </a:solidFill>
                <a:latin typeface="Times New Roman" panose="02020603050405020304" pitchFamily="18" charset="0"/>
                <a:cs typeface="Times New Roman" panose="02020603050405020304" pitchFamily="18" charset="0"/>
              </a:rPr>
              <a:t>2/sgk và </a:t>
            </a:r>
            <a:r>
              <a:rPr lang="en-US" sz="2400">
                <a:solidFill>
                  <a:srgbClr val="00B050"/>
                </a:solidFill>
                <a:latin typeface="Times New Roman" panose="02020603050405020304" pitchFamily="18" charset="0"/>
                <a:cs typeface="Times New Roman" panose="02020603050405020304" pitchFamily="18" charset="0"/>
              </a:rPr>
              <a:t>cho biết tương lai nghề đó, em thích hay cảm thấy phù hợp với nghề nào hơn. Tại sao?</a:t>
            </a:r>
            <a:endParaRPr lang="en-US" sz="2400">
              <a:solidFill>
                <a:srgbClr val="00B05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6563</Words>
  <Application>WPS Presentation</Application>
  <PresentationFormat>On-screen Show (4:3)</PresentationFormat>
  <Paragraphs>169</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Arial</vt:lpstr>
      <vt:lpstr>Calibri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THANG</cp:lastModifiedBy>
  <cp:revision>41</cp:revision>
  <dcterms:created xsi:type="dcterms:W3CDTF">2022-07-01T08:39:00Z</dcterms:created>
  <dcterms:modified xsi:type="dcterms:W3CDTF">2024-01-26T08:52:33Z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C8C763C4C1B54408863971E2ED791CB3_12</vt:lpwstr>
  </property>
  <property fmtid="{D5CDD505-2E9C-101B-9397-08002B2CF9AE}" pid="3" name="KSOProductBuildVer">
    <vt:lpwstr>1033-12.2.0.13431</vt:lpwstr>
  </property>
</Properties>
</file>