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6200" r:id="rId2"/>
    <p:sldId id="345" r:id="rId3"/>
    <p:sldId id="6203" r:id="rId4"/>
    <p:sldId id="6204" r:id="rId5"/>
    <p:sldId id="260" r:id="rId6"/>
    <p:sldId id="6201" r:id="rId7"/>
    <p:sldId id="589" r:id="rId8"/>
    <p:sldId id="438" r:id="rId9"/>
    <p:sldId id="6202" r:id="rId10"/>
    <p:sldId id="6199" r:id="rId11"/>
    <p:sldId id="6228" r:id="rId12"/>
    <p:sldId id="6229" r:id="rId13"/>
    <p:sldId id="602" r:id="rId14"/>
    <p:sldId id="6232" r:id="rId15"/>
    <p:sldId id="6233" r:id="rId16"/>
    <p:sldId id="6235" r:id="rId17"/>
    <p:sldId id="6205" r:id="rId18"/>
    <p:sldId id="6236" r:id="rId19"/>
    <p:sldId id="6238" r:id="rId20"/>
    <p:sldId id="6240" r:id="rId21"/>
    <p:sldId id="6242" r:id="rId22"/>
    <p:sldId id="6241" r:id="rId23"/>
    <p:sldId id="590" r:id="rId24"/>
    <p:sldId id="6244" r:id="rId25"/>
    <p:sldId id="6243" r:id="rId26"/>
    <p:sldId id="579" r:id="rId27"/>
    <p:sldId id="264" r:id="rId28"/>
    <p:sldId id="6239" r:id="rId29"/>
    <p:sldId id="300" r:id="rId30"/>
    <p:sldId id="582" r:id="rId31"/>
    <p:sldId id="583" r:id="rId32"/>
    <p:sldId id="577" r:id="rId33"/>
    <p:sldId id="586" r:id="rId34"/>
    <p:sldId id="587" r:id="rId35"/>
    <p:sldId id="580" r:id="rId36"/>
    <p:sldId id="6245" r:id="rId37"/>
    <p:sldId id="584" r:id="rId38"/>
    <p:sldId id="6221" r:id="rId39"/>
    <p:sldId id="6246" r:id="rId40"/>
    <p:sldId id="60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F8"/>
    <a:srgbClr val="E5A5D9"/>
    <a:srgbClr val="E555B2"/>
    <a:srgbClr val="2913F5"/>
    <a:srgbClr val="4DDA00"/>
    <a:srgbClr val="CCFF99"/>
    <a:srgbClr val="99FF33"/>
    <a:srgbClr val="66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94660"/>
  </p:normalViewPr>
  <p:slideViewPr>
    <p:cSldViewPr snapToGrid="0">
      <p:cViewPr varScale="1">
        <p:scale>
          <a:sx n="58" d="100"/>
          <a:sy n="58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E1906-85CF-4B65-B3A5-F915753F5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5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4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7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Bản đồ có tỉ lệ 1 : 6 000 000 tức là 1 cm trên bản đồ tương ứng với 6 000 000 ngoài thực tế.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Khoảng cách trên thực tế = Khoảng cách trên bản đồ x 6 000 000.</a:t>
            </a:r>
          </a:p>
          <a:p>
            <a:r>
              <a:rPr lang="vi-VN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Bản đồ tỉ lệ 1 : 500 000 có khoảng cách trên thực tế là 25 km (=2 500 000)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Khoảng cách trên bản đồ = 2 500 000 : 500 000.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97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8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b63a33390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b63a33390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 flipH="1">
            <a:off x="6042067" y="1405437"/>
            <a:ext cx="4642400" cy="464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r>
              <a:t>xx%</a:t>
            </a:r>
          </a:p>
        </p:txBody>
      </p:sp>
      <p:sp>
        <p:nvSpPr>
          <p:cNvPr id="243" name="Google Shape;243;p11"/>
          <p:cNvSpPr/>
          <p:nvPr/>
        </p:nvSpPr>
        <p:spPr>
          <a:xfrm>
            <a:off x="0" y="5503333"/>
            <a:ext cx="12192000" cy="1354800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322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144846735553553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8.xml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slide" Target="slide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144846735553553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55459-689D-4715-9C1D-B2B4EBBC52B3}"/>
              </a:ext>
            </a:extLst>
          </p:cNvPr>
          <p:cNvSpPr txBox="1"/>
          <p:nvPr/>
        </p:nvSpPr>
        <p:spPr>
          <a:xfrm>
            <a:off x="6295419" y="5924698"/>
            <a:ext cx="600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Lê Thị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      : lethichinh09sdl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294242331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44E7B-E7C4-453D-A519-71111945DD4E}"/>
              </a:ext>
            </a:extLst>
          </p:cNvPr>
          <p:cNvSpPr txBox="1"/>
          <p:nvPr/>
        </p:nvSpPr>
        <p:spPr>
          <a:xfrm>
            <a:off x="1380276" y="2780976"/>
            <a:ext cx="943144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6789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8C024C-DD4C-46C0-BB04-513CF44AA15E}"/>
              </a:ext>
            </a:extLst>
          </p:cNvPr>
          <p:cNvSpPr/>
          <p:nvPr/>
        </p:nvSpPr>
        <p:spPr>
          <a:xfrm>
            <a:off x="1127448" y="3790940"/>
            <a:ext cx="1015312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</p:txBody>
      </p:sp>
    </p:spTree>
    <p:extLst>
      <p:ext uri="{BB962C8B-B14F-4D97-AF65-F5344CB8AC3E}">
        <p14:creationId xmlns:p14="http://schemas.microsoft.com/office/powerpoint/2010/main" val="338786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167E9DB-F767-4507-A756-52F558A70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7" y="996642"/>
            <a:ext cx="7073371" cy="5528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A03D4-7C13-4AD3-B3A5-AC5AB74D5119}"/>
              </a:ext>
            </a:extLst>
          </p:cNvPr>
          <p:cNvSpPr txBox="1"/>
          <p:nvPr/>
        </p:nvSpPr>
        <p:spPr>
          <a:xfrm>
            <a:off x="4693187" y="6396335"/>
            <a:ext cx="781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8. Bản đồ một khu vực của thành phố Đà Nẵng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7161E-B605-49B8-9E1F-1C232A92A890}"/>
              </a:ext>
            </a:extLst>
          </p:cNvPr>
          <p:cNvSpPr txBox="1"/>
          <p:nvPr/>
        </p:nvSpPr>
        <p:spPr>
          <a:xfrm>
            <a:off x="322064" y="1980941"/>
            <a:ext cx="431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của bản đồ  là bao nhiêu?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AB53B3-E132-43B3-9F76-AF1BD35D862A}"/>
              </a:ext>
            </a:extLst>
          </p:cNvPr>
          <p:cNvSpPr/>
          <p:nvPr/>
        </p:nvSpPr>
        <p:spPr>
          <a:xfrm>
            <a:off x="8813494" y="5739788"/>
            <a:ext cx="3345455" cy="73558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796EF-5B09-4819-9AD0-9BF4B2417EBC}"/>
              </a:ext>
            </a:extLst>
          </p:cNvPr>
          <p:cNvSpPr txBox="1"/>
          <p:nvPr/>
        </p:nvSpPr>
        <p:spPr>
          <a:xfrm>
            <a:off x="650976" y="4384864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1: 7.500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367D21-8937-43AB-8BCF-264B4AB59F00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D60C27-E1A6-46FD-85A2-88C98D9CE41B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53A7390A-E9E2-4979-876A-332E1FC6305B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383B96-3CC9-469D-8C4C-191ACFCC6132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22890F-31F2-42FD-9666-C38E1DF2EDEA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33C3E6B-A02F-4A69-9583-BF69E0922E2B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BE0280A3-9C90-411C-9BF5-3EDFB46B359E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AFAD61C9-D21C-4749-A14B-2D03C62A1937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2D9C726-7102-457F-BCDB-5C0BF5D32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169072" y="60430"/>
            <a:ext cx="978354" cy="8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1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41DBD1-4F45-4FBB-AFFF-B8AC04358013}"/>
              </a:ext>
            </a:extLst>
          </p:cNvPr>
          <p:cNvSpPr txBox="1"/>
          <p:nvPr/>
        </p:nvSpPr>
        <p:spPr>
          <a:xfrm>
            <a:off x="1722120" y="1451899"/>
            <a:ext cx="809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1 : 7.500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AB19C-3ABE-41B6-9B40-B371B8A3DAEF}"/>
              </a:ext>
            </a:extLst>
          </p:cNvPr>
          <p:cNvGrpSpPr/>
          <p:nvPr/>
        </p:nvGrpSpPr>
        <p:grpSpPr>
          <a:xfrm>
            <a:off x="2606985" y="3648041"/>
            <a:ext cx="4226560" cy="1386091"/>
            <a:chOff x="2198223" y="3260337"/>
            <a:chExt cx="4226560" cy="13860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EFC6C9-F68E-4D7D-A47F-03CC6607C50A}"/>
                </a:ext>
              </a:extLst>
            </p:cNvPr>
            <p:cNvSpPr/>
            <p:nvPr/>
          </p:nvSpPr>
          <p:spPr>
            <a:xfrm>
              <a:off x="2969202" y="3260338"/>
              <a:ext cx="2684603" cy="1386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124;p18">
              <a:extLst>
                <a:ext uri="{FF2B5EF4-FFF2-40B4-BE49-F238E27FC236}">
                  <a16:creationId xmlns:a16="http://schemas.microsoft.com/office/drawing/2014/main" id="{FB9EB63B-0BF2-419C-B0DE-A9DFA19EA77D}"/>
                </a:ext>
              </a:extLst>
            </p:cNvPr>
            <p:cNvSpPr txBox="1"/>
            <p:nvPr/>
          </p:nvSpPr>
          <p:spPr>
            <a:xfrm>
              <a:off x="2198223" y="3260337"/>
              <a:ext cx="4226560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1cm trên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bản đồ</a:t>
              </a: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3B3034D4-A2E9-4612-AE60-2013839E625B}"/>
              </a:ext>
            </a:extLst>
          </p:cNvPr>
          <p:cNvSpPr/>
          <p:nvPr/>
        </p:nvSpPr>
        <p:spPr>
          <a:xfrm rot="16200000">
            <a:off x="4622504" y="2771967"/>
            <a:ext cx="650240" cy="62484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1D72F82-B196-4EF3-BBA3-B2DBFFF236BC}"/>
              </a:ext>
            </a:extLst>
          </p:cNvPr>
          <p:cNvSpPr/>
          <p:nvPr/>
        </p:nvSpPr>
        <p:spPr>
          <a:xfrm rot="16200000">
            <a:off x="7456199" y="2032502"/>
            <a:ext cx="650240" cy="222758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C632B9-2388-40E1-A8F1-9C7FEBA904F9}"/>
              </a:ext>
            </a:extLst>
          </p:cNvPr>
          <p:cNvGrpSpPr/>
          <p:nvPr/>
        </p:nvGrpSpPr>
        <p:grpSpPr>
          <a:xfrm>
            <a:off x="6431990" y="3666871"/>
            <a:ext cx="3046698" cy="1386090"/>
            <a:chOff x="5768340" y="3260338"/>
            <a:chExt cx="3046698" cy="13860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0D6CC2-882F-4E28-8C71-489BB3DD34F7}"/>
                </a:ext>
              </a:extLst>
            </p:cNvPr>
            <p:cNvSpPr/>
            <p:nvPr/>
          </p:nvSpPr>
          <p:spPr>
            <a:xfrm>
              <a:off x="5768340" y="3260338"/>
              <a:ext cx="3022363" cy="1386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124;p18">
              <a:extLst>
                <a:ext uri="{FF2B5EF4-FFF2-40B4-BE49-F238E27FC236}">
                  <a16:creationId xmlns:a16="http://schemas.microsoft.com/office/drawing/2014/main" id="{109141D2-0CC9-4684-B5F1-E666C78A7198}"/>
                </a:ext>
              </a:extLst>
            </p:cNvPr>
            <p:cNvSpPr txBox="1"/>
            <p:nvPr/>
          </p:nvSpPr>
          <p:spPr>
            <a:xfrm>
              <a:off x="5792675" y="3300957"/>
              <a:ext cx="3022363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7500 cm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trên thực tế</a:t>
              </a: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FB4A2F-6882-49B0-BC90-0E216FA9A935}"/>
              </a:ext>
            </a:extLst>
          </p:cNvPr>
          <p:cNvSpPr txBox="1"/>
          <p:nvPr/>
        </p:nvSpPr>
        <p:spPr>
          <a:xfrm>
            <a:off x="1563369" y="2228671"/>
            <a:ext cx="1020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  là gì?</a:t>
            </a:r>
          </a:p>
        </p:txBody>
      </p:sp>
      <p:grpSp>
        <p:nvGrpSpPr>
          <p:cNvPr id="19" name="Google Shape;130;p18">
            <a:extLst>
              <a:ext uri="{FF2B5EF4-FFF2-40B4-BE49-F238E27FC236}">
                <a16:creationId xmlns:a16="http://schemas.microsoft.com/office/drawing/2014/main" id="{DF5DAA6C-9218-4B52-B271-32238B44FBF3}"/>
              </a:ext>
            </a:extLst>
          </p:cNvPr>
          <p:cNvGrpSpPr/>
          <p:nvPr/>
        </p:nvGrpSpPr>
        <p:grpSpPr>
          <a:xfrm>
            <a:off x="208273" y="4085910"/>
            <a:ext cx="2454275" cy="1528763"/>
            <a:chOff x="1369" y="2372"/>
            <a:chExt cx="1546" cy="963"/>
          </a:xfrm>
        </p:grpSpPr>
        <p:sp>
          <p:nvSpPr>
            <p:cNvPr id="20" name="Google Shape;131;p18">
              <a:extLst>
                <a:ext uri="{FF2B5EF4-FFF2-40B4-BE49-F238E27FC236}">
                  <a16:creationId xmlns:a16="http://schemas.microsoft.com/office/drawing/2014/main" id="{7486A48D-580C-4A9D-8D6C-1BD0D830803B}"/>
                </a:ext>
              </a:extLst>
            </p:cNvPr>
            <p:cNvSpPr txBox="1"/>
            <p:nvPr/>
          </p:nvSpPr>
          <p:spPr>
            <a:xfrm>
              <a:off x="1745" y="2372"/>
              <a:ext cx="336" cy="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4800" b="1">
                <a:solidFill>
                  <a:srgbClr val="00B0F0"/>
                </a:solidFill>
              </a:endParaRPr>
            </a:p>
          </p:txBody>
        </p:sp>
        <p:sp>
          <p:nvSpPr>
            <p:cNvPr id="21" name="Google Shape;132;p18">
              <a:extLst>
                <a:ext uri="{FF2B5EF4-FFF2-40B4-BE49-F238E27FC236}">
                  <a16:creationId xmlns:a16="http://schemas.microsoft.com/office/drawing/2014/main" id="{66030CC0-071F-4093-97BF-161A749D1C63}"/>
                </a:ext>
              </a:extLst>
            </p:cNvPr>
            <p:cNvSpPr txBox="1"/>
            <p:nvPr/>
          </p:nvSpPr>
          <p:spPr>
            <a:xfrm>
              <a:off x="1369" y="3013"/>
              <a:ext cx="1546" cy="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4800" b="1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7 </a:t>
              </a:r>
              <a:r>
                <a:rPr lang="en-US" sz="4800" b="1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500</a:t>
              </a:r>
              <a:endParaRPr sz="4800" b="1">
                <a:solidFill>
                  <a:srgbClr val="00B0F0"/>
                </a:solidFill>
              </a:endParaRPr>
            </a:p>
          </p:txBody>
        </p:sp>
        <p:cxnSp>
          <p:nvCxnSpPr>
            <p:cNvPr id="22" name="Google Shape;133;p18">
              <a:extLst>
                <a:ext uri="{FF2B5EF4-FFF2-40B4-BE49-F238E27FC236}">
                  <a16:creationId xmlns:a16="http://schemas.microsoft.com/office/drawing/2014/main" id="{EE6D9C9C-F51A-414A-A5FD-BE564E7C7B03}"/>
                </a:ext>
              </a:extLst>
            </p:cNvPr>
            <p:cNvCxnSpPr>
              <a:cxnSpLocks/>
            </p:cNvCxnSpPr>
            <p:nvPr/>
          </p:nvCxnSpPr>
          <p:spPr>
            <a:xfrm>
              <a:off x="1455" y="2967"/>
              <a:ext cx="1091" cy="0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23" name="Google Shape;134;p18">
            <a:extLst>
              <a:ext uri="{FF2B5EF4-FFF2-40B4-BE49-F238E27FC236}">
                <a16:creationId xmlns:a16="http://schemas.microsoft.com/office/drawing/2014/main" id="{2F6FE188-D594-4CE1-A38F-B0562407D02A}"/>
              </a:ext>
            </a:extLst>
          </p:cNvPr>
          <p:cNvSpPr txBox="1"/>
          <p:nvPr/>
        </p:nvSpPr>
        <p:spPr>
          <a:xfrm>
            <a:off x="4272280" y="4049227"/>
            <a:ext cx="7689348" cy="17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80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Khoảng cách trên bản đồ</a:t>
            </a:r>
            <a:endParaRPr sz="4800">
              <a:solidFill>
                <a:srgbClr val="00B050"/>
              </a:solidFill>
            </a:endParaRPr>
          </a:p>
        </p:txBody>
      </p:sp>
      <p:cxnSp>
        <p:nvCxnSpPr>
          <p:cNvPr id="24" name="Google Shape;135;p18">
            <a:extLst>
              <a:ext uri="{FF2B5EF4-FFF2-40B4-BE49-F238E27FC236}">
                <a16:creationId xmlns:a16="http://schemas.microsoft.com/office/drawing/2014/main" id="{0A36F8E8-8D9D-4004-A0E3-EE95B95CD5AD}"/>
              </a:ext>
            </a:extLst>
          </p:cNvPr>
          <p:cNvCxnSpPr>
            <a:cxnSpLocks/>
          </p:cNvCxnSpPr>
          <p:nvPr/>
        </p:nvCxnSpPr>
        <p:spPr>
          <a:xfrm>
            <a:off x="4393005" y="4976303"/>
            <a:ext cx="7305040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5" name="Google Shape;136;p18">
            <a:extLst>
              <a:ext uri="{FF2B5EF4-FFF2-40B4-BE49-F238E27FC236}">
                <a16:creationId xmlns:a16="http://schemas.microsoft.com/office/drawing/2014/main" id="{D9C4CF38-75F6-4093-A5C8-E8D68951811D}"/>
              </a:ext>
            </a:extLst>
          </p:cNvPr>
          <p:cNvSpPr txBox="1"/>
          <p:nvPr/>
        </p:nvSpPr>
        <p:spPr>
          <a:xfrm>
            <a:off x="4213564" y="5099150"/>
            <a:ext cx="8103928" cy="71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80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Khoảng cách ngoài thực tế</a:t>
            </a:r>
            <a:endParaRPr sz="4800">
              <a:solidFill>
                <a:srgbClr val="00B050"/>
              </a:solidFill>
            </a:endParaRPr>
          </a:p>
        </p:txBody>
      </p:sp>
      <p:sp>
        <p:nvSpPr>
          <p:cNvPr id="26" name="Google Shape;137;p18">
            <a:extLst>
              <a:ext uri="{FF2B5EF4-FFF2-40B4-BE49-F238E27FC236}">
                <a16:creationId xmlns:a16="http://schemas.microsoft.com/office/drawing/2014/main" id="{CE347222-C02A-4E84-A447-30B47420CE1E}"/>
              </a:ext>
            </a:extLst>
          </p:cNvPr>
          <p:cNvSpPr txBox="1"/>
          <p:nvPr/>
        </p:nvSpPr>
        <p:spPr>
          <a:xfrm>
            <a:off x="2142565" y="4541348"/>
            <a:ext cx="2250440" cy="24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Là tỉ số</a:t>
            </a:r>
            <a:endParaRPr sz="4400" b="1">
              <a:solidFill>
                <a:srgbClr val="00B05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EB184D-4E65-4421-90AE-91247E91A57A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5F34E33-FB61-4A9B-80D0-9939A70C33EA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5BA2856C-BF54-4C26-B494-57FB19A9AED4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8007FA6-0AFC-46C7-AD9A-0E65B5CBFB13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251D24-6E2B-43AE-9942-F0F27DA5E913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AF21C2E-6769-4E30-ABFB-DEFD77649256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9F585567-8A65-499A-9C6E-86292930A6BE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3625A662-F716-4971-93DB-3085F5FB274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FCFFC64-CE02-4910-8DC2-FF1B79E50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7" y="7950"/>
            <a:ext cx="1301951" cy="1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  <p:bldP spid="10" grpId="0" animBg="1"/>
      <p:bldP spid="10" grpId="1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25D968-D444-490B-8165-00F0AEFAFAEF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0A5F33-EB82-4DCE-B5B9-8DAD08BA6EED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4" name="Arrow: Pentagon 3">
                <a:extLst>
                  <a:ext uri="{FF2B5EF4-FFF2-40B4-BE49-F238E27FC236}">
                    <a16:creationId xmlns:a16="http://schemas.microsoft.com/office/drawing/2014/main" id="{EB7DFD6B-1022-4E9C-A6E2-F2EF82FA2E83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AFB47E-962C-4787-9A9C-7E3BCBAAFA17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1B731B-FA4E-4743-9048-B97A987153EE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F4AD80-ED09-4856-939C-C4637E33CC35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5D53BDF2-9F19-4682-A7E6-08256A9BD0BD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A0575A03-F7DA-4DF7-9AC6-E020E07F9251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294AC-0D5B-413C-9AB2-4047022E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7" y="7950"/>
            <a:ext cx="1301951" cy="1192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DC7E9B-947F-4956-8FF3-4DA990DB1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9" t="26595" r="27333" b="10991"/>
          <a:stretch/>
        </p:blipFill>
        <p:spPr>
          <a:xfrm>
            <a:off x="5894516" y="1301189"/>
            <a:ext cx="6113485" cy="50488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05075-C83D-401D-A2C3-262AE79B686D}"/>
              </a:ext>
            </a:extLst>
          </p:cNvPr>
          <p:cNvSpPr txBox="1"/>
          <p:nvPr/>
        </p:nvSpPr>
        <p:spPr>
          <a:xfrm>
            <a:off x="5733730" y="6402377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Một khu vực của Thành phố Hồ Chí Minh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7B9CB-920C-49F7-B772-011D8A1464DA}"/>
              </a:ext>
            </a:extLst>
          </p:cNvPr>
          <p:cNvSpPr txBox="1"/>
          <p:nvPr/>
        </p:nvSpPr>
        <p:spPr>
          <a:xfrm>
            <a:off x="248275" y="4167423"/>
            <a:ext cx="5485455" cy="255454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tỉ lệ 1 : 10 000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1 cm trên bản đồ t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ứng với bao nhiêu m trên thực địa?</a:t>
            </a:r>
          </a:p>
        </p:txBody>
      </p:sp>
      <p:sp>
        <p:nvSpPr>
          <p:cNvPr id="15" name="Google Shape;125;p18">
            <a:extLst>
              <a:ext uri="{FF2B5EF4-FFF2-40B4-BE49-F238E27FC236}">
                <a16:creationId xmlns:a16="http://schemas.microsoft.com/office/drawing/2014/main" id="{D5704710-EC3E-4FCD-ACB0-4D51AD4C8BA7}"/>
              </a:ext>
            </a:extLst>
          </p:cNvPr>
          <p:cNvSpPr txBox="1"/>
          <p:nvPr/>
        </p:nvSpPr>
        <p:spPr>
          <a:xfrm>
            <a:off x="360587" y="1621152"/>
            <a:ext cx="4953000" cy="136727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440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ỉ lệ của bản đồ là bao nhiêu? </a:t>
            </a:r>
            <a:endParaRPr sz="4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35375-DCDC-4379-B6F4-E536FBCDC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9" t="43556" r="43417" b="27111"/>
          <a:stretch/>
        </p:blipFill>
        <p:spPr>
          <a:xfrm>
            <a:off x="2283962" y="3006669"/>
            <a:ext cx="1130797" cy="11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80DB64C-0EF6-44CD-9E81-9429EF627957}"/>
              </a:ext>
            </a:extLst>
          </p:cNvPr>
          <p:cNvGrpSpPr/>
          <p:nvPr/>
        </p:nvGrpSpPr>
        <p:grpSpPr>
          <a:xfrm>
            <a:off x="1608167" y="1787181"/>
            <a:ext cx="8179167" cy="3507160"/>
            <a:chOff x="1608167" y="1787181"/>
            <a:chExt cx="8179167" cy="350716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49716840-0C11-4375-89AC-AC1ECC6F734B}"/>
                </a:ext>
              </a:extLst>
            </p:cNvPr>
            <p:cNvSpPr/>
            <p:nvPr/>
          </p:nvSpPr>
          <p:spPr>
            <a:xfrm>
              <a:off x="3117773" y="1787181"/>
              <a:ext cx="5336226" cy="3507160"/>
            </a:xfrm>
            <a:prstGeom prst="cloud">
              <a:avLst/>
            </a:prstGeom>
            <a:solidFill>
              <a:srgbClr val="FFFED8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D6E18F-E977-4226-837A-2A7706A6DF17}"/>
                </a:ext>
              </a:extLst>
            </p:cNvPr>
            <p:cNvSpPr txBox="1"/>
            <p:nvPr/>
          </p:nvSpPr>
          <p:spPr>
            <a:xfrm>
              <a:off x="1608167" y="2551837"/>
              <a:ext cx="81791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223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 </a:t>
              </a:r>
            </a:p>
            <a:p>
              <a:pPr algn="ctr"/>
              <a:r>
                <a:rPr lang="en-US" sz="3600">
                  <a:solidFill>
                    <a:srgbClr val="1223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chúng ta</a:t>
              </a:r>
            </a:p>
            <a:p>
              <a:pPr algn="ctr"/>
              <a:r>
                <a:rPr lang="en-US" sz="3600">
                  <a:solidFill>
                    <a:srgbClr val="1223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biết điều gì?</a:t>
              </a:r>
            </a:p>
          </p:txBody>
        </p:sp>
      </p:grpSp>
      <p:sp>
        <p:nvSpPr>
          <p:cNvPr id="11" name="Google Shape;147;p19">
            <a:extLst>
              <a:ext uri="{FF2B5EF4-FFF2-40B4-BE49-F238E27FC236}">
                <a16:creationId xmlns:a16="http://schemas.microsoft.com/office/drawing/2014/main" id="{7FB42691-69C3-4018-9E30-B74C5FD5A81F}"/>
              </a:ext>
            </a:extLst>
          </p:cNvPr>
          <p:cNvSpPr txBox="1"/>
          <p:nvPr/>
        </p:nvSpPr>
        <p:spPr>
          <a:xfrm>
            <a:off x="404212" y="1381359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None/>
            </a:pPr>
            <a:r>
              <a:rPr lang="en-US" sz="6000" i="0" u="none" strike="noStrike" cap="none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 </a:t>
            </a:r>
            <a:r>
              <a:rPr lang="en-US" sz="4400" i="0" u="none" strike="noStrike" cap="none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Tỉ lệ bản đồ cho biết mức độ thu nhỏ độ dài giữa các đối tượng trên bản đồ so với thực tế là bao nhiêu. 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E4E4F7-092B-4C4F-B664-918B742E0C76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383539-E3B1-4557-9AC8-DBFA217A2763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02D751D2-D415-49B3-963D-7AB357522FB3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366D86-A886-42B6-8776-507D5B8CCE60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118134-D1D3-496D-B4E8-B3245C86EAD4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226E49-75C9-4628-A2F7-2236D14D209B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DE9C31C8-E917-4307-9326-AAA2F7F030D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8FACB608-3050-4FD7-9ECE-7CE5694E4694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 descr="book9">
            <a:extLst>
              <a:ext uri="{FF2B5EF4-FFF2-40B4-BE49-F238E27FC236}">
                <a16:creationId xmlns:a16="http://schemas.microsoft.com/office/drawing/2014/main" id="{B62EF259-B4AA-4953-A050-ED804588F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47" y="597787"/>
            <a:ext cx="1139740" cy="7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DCE6D5-AB07-4F01-AFA9-834BD885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90049" y="0"/>
            <a:ext cx="1301951" cy="1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B6B753A-527A-4E2A-9013-5949653A9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86056" b="-533"/>
          <a:stretch/>
        </p:blipFill>
        <p:spPr>
          <a:xfrm>
            <a:off x="2263904" y="3516792"/>
            <a:ext cx="7664192" cy="1965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82B4ED-24F8-4F96-A9AC-9A951C69EAA6}"/>
              </a:ext>
            </a:extLst>
          </p:cNvPr>
          <p:cNvSpPr txBox="1"/>
          <p:nvPr/>
        </p:nvSpPr>
        <p:spPr>
          <a:xfrm>
            <a:off x="2172048" y="1841244"/>
            <a:ext cx="7756048" cy="144655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số và tỉ lệ th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khác nhau nh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4109A2-94B0-4415-8FDD-ED662173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90049" y="0"/>
            <a:ext cx="1301951" cy="11928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BE8BE1-CAC9-49B2-9865-868B273289A9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36C4C5-08B6-42B7-88D6-A4344D945C6A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6DC63518-558A-4BDD-A12E-393C8558F6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8644F1-2CA0-448E-A8CB-00DE3BD16BBB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03C093-7EE8-4C55-8BD4-682B56E5ADAF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590B5D-B383-4150-8F03-9A41942D34C4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15" name="Arrow: Pentagon 14">
                <a:extLst>
                  <a:ext uri="{FF2B5EF4-FFF2-40B4-BE49-F238E27FC236}">
                    <a16:creationId xmlns:a16="http://schemas.microsoft.com/office/drawing/2014/main" id="{1E35B0AD-60DF-4AC4-87DE-75093A294B56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ACC79F78-C0D6-4DBE-9261-7CF44CDE202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3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5;p18">
            <a:extLst>
              <a:ext uri="{FF2B5EF4-FFF2-40B4-BE49-F238E27FC236}">
                <a16:creationId xmlns:a16="http://schemas.microsoft.com/office/drawing/2014/main" id="{9D67CA67-C8CD-4C88-B0F0-F3F2ADE35F6F}"/>
              </a:ext>
            </a:extLst>
          </p:cNvPr>
          <p:cNvSpPr txBox="1"/>
          <p:nvPr/>
        </p:nvSpPr>
        <p:spPr>
          <a:xfrm>
            <a:off x="-42106" y="1114481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200" b="1">
                <a:solidFill>
                  <a:srgbClr val="1223FA"/>
                </a:solidFill>
                <a:latin typeface="Arial"/>
                <a:ea typeface="Arial"/>
                <a:cs typeface="Arial"/>
                <a:sym typeface="Arial"/>
              </a:rPr>
              <a:t>+ Tỉ lệ thước :</a:t>
            </a:r>
            <a:endParaRPr sz="3200">
              <a:solidFill>
                <a:srgbClr val="1223FA"/>
              </a:solidFill>
            </a:endParaRPr>
          </a:p>
        </p:txBody>
      </p:sp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00DD63E0-4E18-4BD9-A67B-3EE30A2E1DD3}"/>
              </a:ext>
            </a:extLst>
          </p:cNvPr>
          <p:cNvSpPr txBox="1"/>
          <p:nvPr/>
        </p:nvSpPr>
        <p:spPr>
          <a:xfrm>
            <a:off x="0" y="4921194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3829FB"/>
                </a:solidFill>
                <a:latin typeface="Arial"/>
                <a:ea typeface="Arial"/>
                <a:cs typeface="Arial"/>
                <a:sym typeface="Arial"/>
              </a:rPr>
              <a:t>+ Tỉ lệ số :</a:t>
            </a:r>
            <a:endParaRPr sz="3600">
              <a:solidFill>
                <a:srgbClr val="3829FB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D60F378-A064-441F-8E20-2A222592A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86056" b="-533"/>
          <a:stretch/>
        </p:blipFill>
        <p:spPr>
          <a:xfrm>
            <a:off x="1783114" y="2722225"/>
            <a:ext cx="7664192" cy="19651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8F2691-A7CB-4B91-A97D-0ED72B51EA2B}"/>
              </a:ext>
            </a:extLst>
          </p:cNvPr>
          <p:cNvCxnSpPr>
            <a:cxnSpLocks/>
          </p:cNvCxnSpPr>
          <p:nvPr/>
        </p:nvCxnSpPr>
        <p:spPr>
          <a:xfrm flipV="1">
            <a:off x="2313542" y="4208443"/>
            <a:ext cx="2203374" cy="8716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BD6CCA-8A77-498F-9F89-6D46499B92BA}"/>
              </a:ext>
            </a:extLst>
          </p:cNvPr>
          <p:cNvCxnSpPr>
            <a:cxnSpLocks/>
          </p:cNvCxnSpPr>
          <p:nvPr/>
        </p:nvCxnSpPr>
        <p:spPr>
          <a:xfrm>
            <a:off x="1783114" y="1624111"/>
            <a:ext cx="1786351" cy="18926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01A9232-5109-43A1-9DDC-7E388DEA4A94}"/>
              </a:ext>
            </a:extLst>
          </p:cNvPr>
          <p:cNvSpPr/>
          <p:nvPr/>
        </p:nvSpPr>
        <p:spPr>
          <a:xfrm>
            <a:off x="2930001" y="1024350"/>
            <a:ext cx="9149085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tỉ lệ được vẽ dưới dạng thước đo tính sẵn, mỗi đoạn đều ghi số đo độ dài tương ứng trên thực địa.</a:t>
            </a:r>
            <a:endParaRPr lang="en-US" sz="28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F67DD-FF07-41AE-BAC8-BD355E9B7F05}"/>
              </a:ext>
            </a:extLst>
          </p:cNvPr>
          <p:cNvSpPr/>
          <p:nvPr/>
        </p:nvSpPr>
        <p:spPr>
          <a:xfrm>
            <a:off x="2827662" y="4813281"/>
            <a:ext cx="850869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một phân số luôn có tử là 1. Mẫu số càng lớn thì tỉ lệ càng nhỏ và ngược lại.</a:t>
            </a:r>
            <a:endParaRPr lang="en-US" sz="28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FA17F-07A0-42F4-A839-CC6517FC7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AB18080-4625-4314-91CB-C9A81855BE59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31CABF-343D-4DC8-95FA-7E24BE45D3E0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24" name="Arrow: Pentagon 23">
                <a:extLst>
                  <a:ext uri="{FF2B5EF4-FFF2-40B4-BE49-F238E27FC236}">
                    <a16:creationId xmlns:a16="http://schemas.microsoft.com/office/drawing/2014/main" id="{304B4E21-8296-404F-8274-5C2108A554D4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375938-2137-4B66-B055-0FC021501A26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907492-C610-449A-AF70-08DBDDAC989B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A1ED9B-9550-43F6-A8AB-98AEAF9BD543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22" name="Arrow: Pentagon 21">
                <a:extLst>
                  <a:ext uri="{FF2B5EF4-FFF2-40B4-BE49-F238E27FC236}">
                    <a16:creationId xmlns:a16="http://schemas.microsoft.com/office/drawing/2014/main" id="{2C9FC9ED-0011-4CC7-85A0-BA52554278E3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4ECE377-D761-48D3-BA85-F7B46F82CB52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4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611EA-7637-41D8-A2CC-10D52E6BEF0A}"/>
              </a:ext>
            </a:extLst>
          </p:cNvPr>
          <p:cNvGrpSpPr/>
          <p:nvPr/>
        </p:nvGrpSpPr>
        <p:grpSpPr>
          <a:xfrm>
            <a:off x="1631004" y="956559"/>
            <a:ext cx="6567292" cy="872949"/>
            <a:chOff x="2523370" y="3170950"/>
            <a:chExt cx="6567292" cy="8729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17185D-6EAE-4379-81E4-75B84C2F19B5}"/>
                </a:ext>
              </a:extLst>
            </p:cNvPr>
            <p:cNvGrpSpPr/>
            <p:nvPr/>
          </p:nvGrpSpPr>
          <p:grpSpPr>
            <a:xfrm>
              <a:off x="3285600" y="3170950"/>
              <a:ext cx="5805062" cy="872949"/>
              <a:chOff x="1133367" y="2220084"/>
              <a:chExt cx="5351191" cy="914400"/>
            </a:xfrm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7DB20882-1134-4074-9F50-BD45B419E415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3095059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2D6264-8BCA-4E0C-A870-CE35BBB3FBCC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ACB9E3-47EB-4205-A92E-B22B2BB33E14}"/>
                </a:ext>
              </a:extLst>
            </p:cNvPr>
            <p:cNvSpPr txBox="1"/>
            <p:nvPr/>
          </p:nvSpPr>
          <p:spPr>
            <a:xfrm>
              <a:off x="3964953" y="3328437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1AAC87-4A37-4EAC-B8AC-93AD9DB9D1F1}"/>
                </a:ext>
              </a:extLst>
            </p:cNvPr>
            <p:cNvGrpSpPr/>
            <p:nvPr/>
          </p:nvGrpSpPr>
          <p:grpSpPr>
            <a:xfrm>
              <a:off x="2523370" y="3170950"/>
              <a:ext cx="1301952" cy="872949"/>
              <a:chOff x="344605" y="154323"/>
              <a:chExt cx="1301952" cy="872949"/>
            </a:xfrm>
          </p:grpSpPr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2984B284-1F25-4443-9AD9-01DB96A579B9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89688E94-6577-4B49-A82F-89D05C3605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FD9CE33-FD28-47F7-A498-AC35207B7A5A}"/>
              </a:ext>
            </a:extLst>
          </p:cNvPr>
          <p:cNvSpPr/>
          <p:nvPr/>
        </p:nvSpPr>
        <p:spPr>
          <a:xfrm>
            <a:off x="1374361" y="2453194"/>
            <a:ext cx="9873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Tỉ lệ bản đồ cho biết mức độ thu nhỏ độ dài giữa các đối tượng trên bản đồ so với thực tế là bao nhiêu. </a:t>
            </a:r>
          </a:p>
          <a:p>
            <a:pPr algn="just"/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thể hiện tỉ lệ bản đồ người ta dùng tỉ lệ số </a:t>
            </a:r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vi-VN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tỉ lệ thước</a:t>
            </a:r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27" descr="book9">
            <a:extLst>
              <a:ext uri="{FF2B5EF4-FFF2-40B4-BE49-F238E27FC236}">
                <a16:creationId xmlns:a16="http://schemas.microsoft.com/office/drawing/2014/main" id="{6599AC93-6F5E-4D56-9A5F-3C826E8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16" y="1321753"/>
            <a:ext cx="1139740" cy="7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7A2A78-3206-4F3B-9868-916A7C769E07}"/>
              </a:ext>
            </a:extLst>
          </p:cNvPr>
          <p:cNvSpPr txBox="1"/>
          <p:nvPr/>
        </p:nvSpPr>
        <p:spPr>
          <a:xfrm>
            <a:off x="688163" y="1160668"/>
            <a:ext cx="10815673" cy="120032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khoảng cách trên thực tế theo đường chim bay dựa vào tỉ lệ bản đồ: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46EE-5A95-4400-A783-5B0E28514DE8}"/>
              </a:ext>
            </a:extLst>
          </p:cNvPr>
          <p:cNvSpPr/>
          <p:nvPr/>
        </p:nvSpPr>
        <p:spPr>
          <a:xfrm>
            <a:off x="861277" y="2835010"/>
            <a:ext cx="102018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1:</a:t>
            </a:r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khoảng cách giữa 2 điểm trên bản đồ bằng thước kẻ.</a:t>
            </a:r>
          </a:p>
          <a:p>
            <a:pPr algn="just"/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vi-VN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độ dài vừa đo trên thước kẻ.</a:t>
            </a:r>
          </a:p>
          <a:p>
            <a:pPr algn="just"/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vi-VN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tỉ lệ bản đồ để tính khoảng cách trên thực địa.</a:t>
            </a:r>
            <a:endParaRPr lang="en-US" sz="3600">
              <a:solidFill>
                <a:srgbClr val="122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07A5AC6-6089-4254-8EEA-FE62E5A4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504" y="1161339"/>
            <a:ext cx="7745031" cy="1138773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khoảng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  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Google Shape;125;p18">
            <a:extLst>
              <a:ext uri="{FF2B5EF4-FFF2-40B4-BE49-F238E27FC236}">
                <a16:creationId xmlns:a16="http://schemas.microsoft.com/office/drawing/2014/main" id="{C3E9B951-5397-411A-A64A-3077AF368709}"/>
              </a:ext>
            </a:extLst>
          </p:cNvPr>
          <p:cNvSpPr txBox="1"/>
          <p:nvPr/>
        </p:nvSpPr>
        <p:spPr>
          <a:xfrm>
            <a:off x="224438" y="3379181"/>
            <a:ext cx="12647047" cy="118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1: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Dùng thước tỉ lệ đo khoảng cách trên bản đồ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từ  A đến B.</a:t>
            </a:r>
            <a:endParaRPr sz="3600">
              <a:solidFill>
                <a:srgbClr val="2913F5"/>
              </a:solidFill>
            </a:endParaRPr>
          </a:p>
        </p:txBody>
      </p:sp>
      <p:sp>
        <p:nvSpPr>
          <p:cNvPr id="23" name="Google Shape;125;p18">
            <a:extLst>
              <a:ext uri="{FF2B5EF4-FFF2-40B4-BE49-F238E27FC236}">
                <a16:creationId xmlns:a16="http://schemas.microsoft.com/office/drawing/2014/main" id="{9CE53234-B90F-497D-BAB9-DB262E93A710}"/>
              </a:ext>
            </a:extLst>
          </p:cNvPr>
          <p:cNvSpPr txBox="1"/>
          <p:nvPr/>
        </p:nvSpPr>
        <p:spPr>
          <a:xfrm>
            <a:off x="37305" y="4705570"/>
            <a:ext cx="13021312" cy="140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2: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Lấy số đo khoảng cách  trên bản đồ từ A đến B nhân với mẫu số  của tỉ lệ bản đồ.</a:t>
            </a:r>
            <a:endParaRPr sz="3600">
              <a:solidFill>
                <a:srgbClr val="2913F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A13DF-239F-4F83-AC9D-2D7744D72816}"/>
              </a:ext>
            </a:extLst>
          </p:cNvPr>
          <p:cNvSpPr txBox="1"/>
          <p:nvPr/>
        </p:nvSpPr>
        <p:spPr>
          <a:xfrm>
            <a:off x="224438" y="2506897"/>
            <a:ext cx="708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tỉ lệ số:</a:t>
            </a:r>
          </a:p>
        </p:txBody>
      </p:sp>
    </p:spTree>
    <p:extLst>
      <p:ext uri="{BB962C8B-B14F-4D97-AF65-F5344CB8AC3E}">
        <p14:creationId xmlns:p14="http://schemas.microsoft.com/office/powerpoint/2010/main" val="12380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33998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34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66274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399751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28147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31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5400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30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7559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29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16393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03874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27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1494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874415" y="511856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07865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82544" y="483523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76661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55253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26588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FF00"/>
                  </a:solidFill>
                </a:rPr>
                <a:t>20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0115" y="397581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67806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</a:rPr>
                <a:t>18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34787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FF"/>
                  </a:solidFill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0316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68749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37181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14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07064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1302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5989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2840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1592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24698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</a:rPr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25061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1230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3204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59532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1666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07066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33917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68026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36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0682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35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17" name="Rounded Rectangle 116">
            <a:hlinkClick r:id="rId12" action="ppaction://hlinksldjump"/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</a:t>
            </a:r>
            <a:r>
              <a:rPr lang="en-US">
                <a:hlinkClick r:id="rId13" action="ppaction://hlinksldjump"/>
              </a:rPr>
              <a:t>nội</a:t>
            </a:r>
            <a:r>
              <a:rPr lang="en-US"/>
              <a:t>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n do mot khu vuc cua thanh pho Da Nang (ti le 17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777" r="908"/>
          <a:stretch>
            <a:fillRect/>
          </a:stretch>
        </p:blipFill>
        <p:spPr bwMode="auto">
          <a:xfrm>
            <a:off x="2885440" y="957262"/>
            <a:ext cx="8686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8067041" y="6443663"/>
            <a:ext cx="3192463" cy="119063"/>
            <a:chOff x="2544" y="3120"/>
            <a:chExt cx="1287" cy="46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544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2798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058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312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572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8" name="Oval 16"/>
          <p:cNvSpPr>
            <a:spLocks noChangeArrowheads="1"/>
          </p:cNvSpPr>
          <p:nvPr/>
        </p:nvSpPr>
        <p:spPr bwMode="auto">
          <a:xfrm flipH="1">
            <a:off x="8332294" y="2418917"/>
            <a:ext cx="309385" cy="2286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006179" y="4663053"/>
            <a:ext cx="228600" cy="2285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6123940" y="2543174"/>
            <a:ext cx="2335213" cy="22480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88CBA-366D-453E-B0E2-366682DCB024}"/>
              </a:ext>
            </a:extLst>
          </p:cNvPr>
          <p:cNvSpPr txBox="1"/>
          <p:nvPr/>
        </p:nvSpPr>
        <p:spPr>
          <a:xfrm rot="18634288">
            <a:off x="6581843" y="3124725"/>
            <a:ext cx="924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1AE3-6E30-49C4-AFE8-CE57E405BA04}"/>
              </a:ext>
            </a:extLst>
          </p:cNvPr>
          <p:cNvSpPr txBox="1"/>
          <p:nvPr/>
        </p:nvSpPr>
        <p:spPr>
          <a:xfrm>
            <a:off x="184961" y="183436"/>
            <a:ext cx="1128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4075" indent="-228600">
              <a:buClr>
                <a:srgbClr val="0033CC"/>
              </a:buClr>
              <a:buSzPts val="2000"/>
            </a:pPr>
            <a:r>
              <a:rPr lang="en-US" sz="2400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Tính khoảng cách từ khách sạn Hải Vân   -   Thu Bồn  theo tỉ lệ số           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7BF66-DACE-4FBD-8214-F9DF5581A826}"/>
              </a:ext>
            </a:extLst>
          </p:cNvPr>
          <p:cNvSpPr txBox="1"/>
          <p:nvPr/>
        </p:nvSpPr>
        <p:spPr>
          <a:xfrm>
            <a:off x="380823" y="6180028"/>
            <a:ext cx="717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x 7500= 30000 cm = 300m</a:t>
            </a:r>
          </a:p>
        </p:txBody>
      </p:sp>
    </p:spTree>
    <p:extLst>
      <p:ext uri="{BB962C8B-B14F-4D97-AF65-F5344CB8AC3E}">
        <p14:creationId xmlns:p14="http://schemas.microsoft.com/office/powerpoint/2010/main" val="30997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nimBg="1"/>
      <p:bldP spid="13328" grpId="1" animBg="1"/>
      <p:bldP spid="13329" grpId="0" animBg="1"/>
      <p:bldP spid="13329" grpId="1" animBg="1"/>
      <p:bldP spid="13330" grpId="0" animBg="1"/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07A5AC6-6089-4254-8EEA-FE62E5A4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504" y="1161339"/>
            <a:ext cx="7745031" cy="1138773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khoảng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  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Google Shape;125;p18">
            <a:extLst>
              <a:ext uri="{FF2B5EF4-FFF2-40B4-BE49-F238E27FC236}">
                <a16:creationId xmlns:a16="http://schemas.microsoft.com/office/drawing/2014/main" id="{9693CE6E-436B-416F-949D-D638835311E0}"/>
              </a:ext>
            </a:extLst>
          </p:cNvPr>
          <p:cNvSpPr txBox="1"/>
          <p:nvPr/>
        </p:nvSpPr>
        <p:spPr>
          <a:xfrm>
            <a:off x="650124" y="3688101"/>
            <a:ext cx="1257285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1: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Dùng thước đo khoảng cách từ A đến B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trên bản đồ .</a:t>
            </a:r>
            <a:endParaRPr sz="3600">
              <a:solidFill>
                <a:srgbClr val="2913F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59000-6226-49CE-B3D5-79D7C6E2B2E1}"/>
              </a:ext>
            </a:extLst>
          </p:cNvPr>
          <p:cNvSpPr txBox="1"/>
          <p:nvPr/>
        </p:nvSpPr>
        <p:spPr>
          <a:xfrm>
            <a:off x="650124" y="2782669"/>
            <a:ext cx="707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tỉ lệ th</a:t>
            </a:r>
            <a:r>
              <a:rPr lang="vi-VN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ớc:</a:t>
            </a:r>
          </a:p>
        </p:txBody>
      </p:sp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5CA3F1A7-FCB9-4C56-BAC3-FD6B92D7AE57}"/>
              </a:ext>
            </a:extLst>
          </p:cNvPr>
          <p:cNvSpPr txBox="1"/>
          <p:nvPr/>
        </p:nvSpPr>
        <p:spPr>
          <a:xfrm>
            <a:off x="638316" y="5076090"/>
            <a:ext cx="1257285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2: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Áp thước vào thước tỉ lệ trên bản đồ</a:t>
            </a:r>
            <a:endParaRPr sz="3600">
              <a:solidFill>
                <a:srgbClr val="2913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n do mot khu vuc cua thanh pho Da Nang (ti le 17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777" r="908"/>
          <a:stretch>
            <a:fillRect/>
          </a:stretch>
        </p:blipFill>
        <p:spPr bwMode="auto">
          <a:xfrm>
            <a:off x="1828800" y="194632"/>
            <a:ext cx="8686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7021418" y="5670014"/>
            <a:ext cx="3192463" cy="119063"/>
            <a:chOff x="2544" y="3120"/>
            <a:chExt cx="1287" cy="46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544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2798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058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312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572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8" name="Oval 16"/>
          <p:cNvSpPr>
            <a:spLocks noChangeArrowheads="1"/>
          </p:cNvSpPr>
          <p:nvPr/>
        </p:nvSpPr>
        <p:spPr bwMode="auto">
          <a:xfrm flipH="1">
            <a:off x="7275654" y="1766455"/>
            <a:ext cx="309385" cy="2286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4949539" y="4010591"/>
            <a:ext cx="228600" cy="2285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5067300" y="1890712"/>
            <a:ext cx="2335213" cy="22480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Google Shape;307;p31"/>
          <p:cNvSpPr txBox="1"/>
          <p:nvPr/>
        </p:nvSpPr>
        <p:spPr>
          <a:xfrm>
            <a:off x="-304750" y="5906453"/>
            <a:ext cx="13982693" cy="12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4075" indent="-228600">
              <a:buClr>
                <a:srgbClr val="0033CC"/>
              </a:buClr>
              <a:buSzPts val="2000"/>
            </a:pPr>
            <a:r>
              <a:rPr lang="en-US" sz="2400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Tính khoảng cách từ khách sạn Hải Vân   -   Thu Bồn theo tỉ lệ thước             </a:t>
            </a:r>
            <a:endParaRPr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0.16255 L -0.13282 0.395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3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41 0.00231 L -0.32864 -0.001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nimBg="1"/>
      <p:bldP spid="13328" grpId="1" animBg="1"/>
      <p:bldP spid="13329" grpId="0" animBg="1"/>
      <p:bldP spid="13329" grpId="1" animBg="1"/>
      <p:bldP spid="13330" grpId="0" animBg="1"/>
      <p:bldP spid="13330" grpId="1" animBg="1"/>
      <p:bldP spid="1333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D3D274-3F37-44D7-8D9B-1C3568E64519}"/>
              </a:ext>
            </a:extLst>
          </p:cNvPr>
          <p:cNvSpPr txBox="1"/>
          <p:nvPr/>
        </p:nvSpPr>
        <p:spPr>
          <a:xfrm>
            <a:off x="4089882" y="945237"/>
            <a:ext cx="3813505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NHÓM TÀI NĂNG</a:t>
            </a:r>
            <a:endParaRPr lang="en-US" sz="40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9" name="4 Minute Timer (Nho)">
            <a:hlinkClick r:id="" action="ppaction://media"/>
            <a:extLst>
              <a:ext uri="{FF2B5EF4-FFF2-40B4-BE49-F238E27FC236}">
                <a16:creationId xmlns:a16="http://schemas.microsoft.com/office/drawing/2014/main" id="{1F46447D-DD25-4D3C-8502-33151E869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6381" y="373466"/>
            <a:ext cx="1295980" cy="7666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49F5FA-CBA3-4B21-B45A-FDF9E1612AAB}"/>
              </a:ext>
            </a:extLst>
          </p:cNvPr>
          <p:cNvSpPr/>
          <p:nvPr/>
        </p:nvSpPr>
        <p:spPr>
          <a:xfrm>
            <a:off x="1070908" y="1375236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3CD040-C5E5-4798-AC30-E60D3E25FE40}"/>
              </a:ext>
            </a:extLst>
          </p:cNvPr>
          <p:cNvSpPr/>
          <p:nvPr/>
        </p:nvSpPr>
        <p:spPr>
          <a:xfrm>
            <a:off x="8035545" y="1262912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 (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40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phút)</a:t>
            </a:r>
            <a:endParaRPr lang="en-US" sz="2800" b="1" dirty="0">
              <a:solidFill>
                <a:srgbClr val="3829FB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3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4BADF7D3-D42D-46F5-8F97-61EDCE933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591026" y="462423"/>
            <a:ext cx="1838761" cy="7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BF1B66-4CA4-4976-BE6B-74C60AD4F094}"/>
              </a:ext>
            </a:extLst>
          </p:cNvPr>
          <p:cNvSpPr/>
          <p:nvPr/>
        </p:nvSpPr>
        <p:spPr>
          <a:xfrm>
            <a:off x="384293" y="1931220"/>
            <a:ext cx="11423414" cy="3108543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1,2: </a:t>
            </a:r>
          </a:p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bản đồ hành chính có tỉ lệ 1 : 6 000 000, khoảng cách từ Hà Nội đến TP  Hải Phòng và TP Vinh ( Nghệ An) lần lượt là1,5 cm và 5 cm, vậy trên thực tế hai TP đó cách thủ đô Hà Nội là bao nhiêu km?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3,4:</a:t>
            </a:r>
          </a:p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địa điểm có khoảng  cách thực tế là  25 km, thì trên bản đồ có tỉ lệ 1: 500 000, khoảng cách giữa hai địa điểm đó là bao nhiêu cm?</a:t>
            </a:r>
            <a:endParaRPr lang="en-US" b="1">
              <a:solidFill>
                <a:srgbClr val="1414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C12829E-246F-4A27-8C86-C096E47ABE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89" y="4597527"/>
            <a:ext cx="2630471" cy="2630471"/>
          </a:xfrm>
          <a:prstGeom prst="rect">
            <a:avLst/>
          </a:prstGeom>
        </p:spPr>
      </p:pic>
      <p:pic>
        <p:nvPicPr>
          <p:cNvPr id="14" name="Picture 4" descr="Soạn bài Thảo luận nhóm nhỏ về một vấn đề cần có giải pháp thống nhất -  Chân trời sáng tạo 6 Ngữ văn lớp 6 trang 38 sách Chân trời sáng">
            <a:extLst>
              <a:ext uri="{FF2B5EF4-FFF2-40B4-BE49-F238E27FC236}">
                <a16:creationId xmlns:a16="http://schemas.microsoft.com/office/drawing/2014/main" id="{5D54C5BC-B2FD-40D2-B8A2-BB7C8EEF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97" b="100000" l="10000" r="90000">
                        <a14:foregroundMark x1="43857" y1="11172" x2="48571" y2="8447"/>
                        <a14:foregroundMark x1="49000" y1="7357" x2="49000" y2="7357"/>
                        <a14:foregroundMark x1="53000" y1="8992" x2="42429" y2="13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6" y="5114446"/>
            <a:ext cx="3045351" cy="159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1" grpId="0"/>
      <p:bldP spid="1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196B-2127-426F-B14E-FA731575C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086" y="709562"/>
            <a:ext cx="10265735" cy="642642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Bảng đơn vị đo độ dài và cách quy đổi, học thuộc cực đầy đủ, chính xác -  Thegioididong.com">
            <a:extLst>
              <a:ext uri="{FF2B5EF4-FFF2-40B4-BE49-F238E27FC236}">
                <a16:creationId xmlns:a16="http://schemas.microsoft.com/office/drawing/2014/main" id="{7328C043-0555-45B2-9E09-C58738CFB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" y="1575412"/>
            <a:ext cx="12194735" cy="45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8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3;p33">
            <a:extLst>
              <a:ext uri="{FF2B5EF4-FFF2-40B4-BE49-F238E27FC236}">
                <a16:creationId xmlns:a16="http://schemas.microsoft.com/office/drawing/2014/main" id="{4B15E7F5-5D2F-4F39-A8F2-5D6D40301118}"/>
              </a:ext>
            </a:extLst>
          </p:cNvPr>
          <p:cNvSpPr txBox="1"/>
          <p:nvPr/>
        </p:nvSpPr>
        <p:spPr>
          <a:xfrm>
            <a:off x="-86784" y="1184909"/>
            <a:ext cx="12169193" cy="343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thực tế khoảng cách từ Thủ đô Hà Nội đến thành phố Hải Phòng là: 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1: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cm  x  6000 000 =   9 000 000 cm  =  90 km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6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2:</a:t>
            </a:r>
            <a:r>
              <a:rPr lang="en-US" sz="3600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3600" i="0" u="none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đổi 6000000cm= 60km</a:t>
            </a:r>
            <a:endParaRPr lang="en-US" sz="3600">
              <a:solidFill>
                <a:srgbClr val="2913F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cm  x  60    = 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</a:t>
            </a: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km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CB588F-8052-4AD0-85E9-448A0A5EF45F}"/>
              </a:ext>
            </a:extLst>
          </p:cNvPr>
          <p:cNvSpPr/>
          <p:nvPr/>
        </p:nvSpPr>
        <p:spPr>
          <a:xfrm>
            <a:off x="277401" y="102465"/>
            <a:ext cx="2702105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Nhóm 1,2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CB588F-8052-4AD0-85E9-448A0A5EF45F}"/>
              </a:ext>
            </a:extLst>
          </p:cNvPr>
          <p:cNvSpPr/>
          <p:nvPr/>
        </p:nvSpPr>
        <p:spPr>
          <a:xfrm>
            <a:off x="698441" y="123013"/>
            <a:ext cx="2702305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Nhóm 1,2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43;p33">
            <a:extLst>
              <a:ext uri="{FF2B5EF4-FFF2-40B4-BE49-F238E27FC236}">
                <a16:creationId xmlns:a16="http://schemas.microsoft.com/office/drawing/2014/main" id="{A4B2B0E6-E0AB-4286-AECC-18B1C4D95229}"/>
              </a:ext>
            </a:extLst>
          </p:cNvPr>
          <p:cNvSpPr txBox="1"/>
          <p:nvPr/>
        </p:nvSpPr>
        <p:spPr>
          <a:xfrm>
            <a:off x="-357884" y="1500615"/>
            <a:ext cx="12549884" cy="98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*Trên thực tế khoảng cách từ Thủ đô Hà Nội </a:t>
            </a:r>
          </a:p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thành phố Vinh (Nghệ An) là: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43;p33">
            <a:extLst>
              <a:ext uri="{FF2B5EF4-FFF2-40B4-BE49-F238E27FC236}">
                <a16:creationId xmlns:a16="http://schemas.microsoft.com/office/drawing/2014/main" id="{7CA4C109-2432-4CF7-90D8-A3253687FA98}"/>
              </a:ext>
            </a:extLst>
          </p:cNvPr>
          <p:cNvSpPr txBox="1"/>
          <p:nvPr/>
        </p:nvSpPr>
        <p:spPr>
          <a:xfrm>
            <a:off x="-178942" y="2152204"/>
            <a:ext cx="12549884" cy="130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1: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40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5 cm  x  6000 000 =   30 000 000 cm  =  300 km </a:t>
            </a:r>
            <a:endParaRPr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343;p33">
            <a:extLst>
              <a:ext uri="{FF2B5EF4-FFF2-40B4-BE49-F238E27FC236}">
                <a16:creationId xmlns:a16="http://schemas.microsoft.com/office/drawing/2014/main" id="{866C0962-A4E2-412B-ABC8-DC5191739FAF}"/>
              </a:ext>
            </a:extLst>
          </p:cNvPr>
          <p:cNvSpPr txBox="1"/>
          <p:nvPr/>
        </p:nvSpPr>
        <p:spPr>
          <a:xfrm>
            <a:off x="-178942" y="3482924"/>
            <a:ext cx="12549884" cy="279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40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2:</a:t>
            </a:r>
            <a:r>
              <a:rPr lang="en-US" sz="4000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4000" i="0" u="none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đổi 6000000cm= 60km</a:t>
            </a:r>
            <a:endParaRPr lang="en-US" sz="4000">
              <a:solidFill>
                <a:srgbClr val="2913F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40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5 cm  x  60    =   300 km </a:t>
            </a:r>
            <a:endParaRPr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3;p33">
            <a:extLst>
              <a:ext uri="{FF2B5EF4-FFF2-40B4-BE49-F238E27FC236}">
                <a16:creationId xmlns:a16="http://schemas.microsoft.com/office/drawing/2014/main" id="{8BD0A9FD-0BF6-4EDF-ABE8-081821D4F434}"/>
              </a:ext>
            </a:extLst>
          </p:cNvPr>
          <p:cNvSpPr txBox="1"/>
          <p:nvPr/>
        </p:nvSpPr>
        <p:spPr>
          <a:xfrm>
            <a:off x="-286385" y="1918735"/>
            <a:ext cx="12478385" cy="20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96975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Khoảng cách gi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ữa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 địa điểm 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 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 bản đồ tỉ lệ 1:500 000 là: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25 00 000 :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500 000</a:t>
            </a: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=   5 cm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B3564D-6603-47B9-AAC8-62B8F5B40CA7}"/>
              </a:ext>
            </a:extLst>
          </p:cNvPr>
          <p:cNvSpPr/>
          <p:nvPr/>
        </p:nvSpPr>
        <p:spPr>
          <a:xfrm>
            <a:off x="698441" y="123013"/>
            <a:ext cx="3213159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Nhóm 3,4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79B77-8851-4E32-8EB4-FEB4E71262B5}"/>
              </a:ext>
            </a:extLst>
          </p:cNvPr>
          <p:cNvSpPr/>
          <p:nvPr/>
        </p:nvSpPr>
        <p:spPr>
          <a:xfrm>
            <a:off x="-286385" y="1257652"/>
            <a:ext cx="8909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-Cách 1: Đổi 25 km = 2500000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1C32D8-FA6A-49AD-8EBC-1AECF7F117E8}"/>
              </a:ext>
            </a:extLst>
          </p:cNvPr>
          <p:cNvSpPr/>
          <p:nvPr/>
        </p:nvSpPr>
        <p:spPr>
          <a:xfrm>
            <a:off x="-178052" y="3952275"/>
            <a:ext cx="848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2: Đổi 500 000 cm = 5km</a:t>
            </a:r>
          </a:p>
        </p:txBody>
      </p:sp>
      <p:sp>
        <p:nvSpPr>
          <p:cNvPr id="9" name="Google Shape;343;p33">
            <a:extLst>
              <a:ext uri="{FF2B5EF4-FFF2-40B4-BE49-F238E27FC236}">
                <a16:creationId xmlns:a16="http://schemas.microsoft.com/office/drawing/2014/main" id="{0947327C-EF5A-418B-9540-194FDA39D173}"/>
              </a:ext>
            </a:extLst>
          </p:cNvPr>
          <p:cNvSpPr txBox="1"/>
          <p:nvPr/>
        </p:nvSpPr>
        <p:spPr>
          <a:xfrm>
            <a:off x="-178052" y="4590342"/>
            <a:ext cx="12478385" cy="193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96975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Khoảng cách gi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ữa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 địa điểm 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 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 bản đồ tỉ lệ 1:500 000 là: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25 :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  5 cm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3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BA11BA-4531-432C-896D-1B3EA6283F61}"/>
              </a:ext>
            </a:extLst>
          </p:cNvPr>
          <p:cNvSpPr/>
          <p:nvPr/>
        </p:nvSpPr>
        <p:spPr>
          <a:xfrm>
            <a:off x="349041" y="1602821"/>
            <a:ext cx="113583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Khoảng cách thực tế từ Thủ đô Hà Nội đến thành phố Hải Phòng và thành phố Vinh (Nghệ An)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Trên thực tế khoảng cách từ Thủ đô Hà Nội đến thành phố Hải Phòng là: 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x 6 000 000 = 9 000 000 (cm) = 90 (km).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Trên thực tế khoảng cách từ Thủ đô Hà Nội đến thành phố Vinh (Nghệ An) là: 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6 000 000 = 30 000 000 (cm) = 300 (km).</a:t>
            </a:r>
          </a:p>
          <a:p>
            <a:pPr algn="just"/>
            <a:r>
              <a:rPr lang="en-US" sz="3200" b="1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Khoảng cách giữa hai địa điểm đó trên bản đồ là: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2 500 000: 500 000 = 5 (cm).</a:t>
            </a:r>
            <a:endParaRPr lang="en-US">
              <a:solidFill>
                <a:srgbClr val="2913F5"/>
              </a:solidFill>
            </a:endParaRP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id="{5E402EBB-FC6B-4036-9EA7-EB0DB8507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56" y="722695"/>
            <a:ext cx="1139740" cy="7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04B241-2F58-4BA4-B32E-C18528C60EB1}"/>
              </a:ext>
            </a:extLst>
          </p:cNvPr>
          <p:cNvSpPr txBox="1"/>
          <p:nvPr/>
        </p:nvSpPr>
        <p:spPr>
          <a:xfrm>
            <a:off x="1432194" y="1032136"/>
            <a:ext cx="9702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1.Bản đồ là gì. Bản đồ có vai trò gì trong học tập và đời sống.Kể tên một số bản đồ mà em biết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61E87-B650-4756-97E2-F24B624629D9}"/>
              </a:ext>
            </a:extLst>
          </p:cNvPr>
          <p:cNvSpPr txBox="1"/>
          <p:nvPr/>
        </p:nvSpPr>
        <p:spPr>
          <a:xfrm>
            <a:off x="1635943" y="1943032"/>
            <a:ext cx="9702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Bản đồ là hình vẽ thu nhỏ một phần hay toàn bộ bề mặt Trái Đất lên mặt phẳng trên c</a:t>
            </a:r>
            <a:r>
              <a:rPr lang="vi-VN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sở toán học.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E8FCF-EDF8-455B-974D-5CEB2204A225}"/>
              </a:ext>
            </a:extLst>
          </p:cNvPr>
          <p:cNvSpPr txBox="1"/>
          <p:nvPr/>
        </p:nvSpPr>
        <p:spPr>
          <a:xfrm>
            <a:off x="1540839" y="5564254"/>
            <a:ext cx="907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Bản đồ tự nhiên, bản đồ địa hình, giao thông, du lịch…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27112-2378-4033-98D6-A74DC4CDD22B}"/>
              </a:ext>
            </a:extLst>
          </p:cNvPr>
          <p:cNvSpPr/>
          <p:nvPr/>
        </p:nvSpPr>
        <p:spPr>
          <a:xfrm>
            <a:off x="1542363" y="2793413"/>
            <a:ext cx="10295323" cy="283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Xác định được vị trí địa lí một điếm nào đó trên mặt đất (toạ độ địa lí), ở vào đới khí hậu nào,...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để chỉ đường.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trong các ngành kinh tế: nông nghiệp, công nghiệp, du lịch,...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trong quân sự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920519C-2C41-49BE-BF92-FF69755DF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A5CD4D-9922-4F97-94B1-83ECC597777E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392014F-4BAB-4280-887D-30C32D4163AE}"/>
              </a:ext>
            </a:extLst>
          </p:cNvPr>
          <p:cNvSpPr/>
          <p:nvPr/>
        </p:nvSpPr>
        <p:spPr>
          <a:xfrm>
            <a:off x="1422400" y="916035"/>
            <a:ext cx="9448800" cy="1213354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Tỉ lệ bản đồ có ý nghĩa để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A6CF23-4C58-4162-8BF0-F892A984063F}"/>
              </a:ext>
            </a:extLst>
          </p:cNvPr>
          <p:cNvSpPr/>
          <p:nvPr/>
        </p:nvSpPr>
        <p:spPr>
          <a:xfrm>
            <a:off x="1567830" y="5627737"/>
            <a:ext cx="9292320" cy="7586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trên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E432C-4653-4439-A96D-875FDC7A2AFA}"/>
              </a:ext>
            </a:extLst>
          </p:cNvPr>
          <p:cNvSpPr/>
          <p:nvPr/>
        </p:nvSpPr>
        <p:spPr>
          <a:xfrm>
            <a:off x="1578878" y="3483684"/>
            <a:ext cx="9292322" cy="7586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các đối t</a:t>
            </a:r>
            <a:r>
              <a:rPr lang="vi-VN" sz="2800">
                <a:solidFill>
                  <a:srgbClr val="00B050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ợng, hiện t</a:t>
            </a:r>
            <a:r>
              <a:rPr lang="vi-VN" sz="2800">
                <a:solidFill>
                  <a:srgbClr val="00B050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trên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943DBF-3EEF-47D2-B272-DA30B2535C20}"/>
              </a:ext>
            </a:extLst>
          </p:cNvPr>
          <p:cNvSpPr/>
          <p:nvPr/>
        </p:nvSpPr>
        <p:spPr>
          <a:xfrm>
            <a:off x="1309751" y="565821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D8666E-2999-4291-A00A-9E393D5E689D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5B81B2-F135-4F66-8873-D9D912BA1FDF}"/>
              </a:ext>
            </a:extLst>
          </p:cNvPr>
          <p:cNvSpPr/>
          <p:nvPr/>
        </p:nvSpPr>
        <p:spPr>
          <a:xfrm>
            <a:off x="1600872" y="4567418"/>
            <a:ext cx="9292321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định mức độ chi tiết, tỉ mỉ của nội dung bản đồ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44DDB7-2957-4617-BCB8-7148A075AD6B}"/>
              </a:ext>
            </a:extLst>
          </p:cNvPr>
          <p:cNvSpPr/>
          <p:nvPr/>
        </p:nvSpPr>
        <p:spPr>
          <a:xfrm>
            <a:off x="1320800" y="452053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CF45D-F90C-4359-8671-3A3B3861132B}"/>
              </a:ext>
            </a:extLst>
          </p:cNvPr>
          <p:cNvSpPr/>
          <p:nvPr/>
        </p:nvSpPr>
        <p:spPr>
          <a:xfrm>
            <a:off x="1578878" y="2465872"/>
            <a:ext cx="9292322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B37F2C-E8D8-4A31-8060-3E965BD3C71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210BCBC-9C11-466C-B6C3-CCDB622F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581" y="79435"/>
            <a:ext cx="360443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772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6C17966-3726-4186-A30E-50BF5D9FC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12276"/>
            <a:ext cx="12213905" cy="6845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C6FAF7-39D2-449E-B55B-13A269AB3325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D83DC75C-4306-4B95-BAD7-C15CF5BC7980}"/>
              </a:ext>
            </a:extLst>
          </p:cNvPr>
          <p:cNvSpPr/>
          <p:nvPr/>
        </p:nvSpPr>
        <p:spPr>
          <a:xfrm>
            <a:off x="1411350" y="751638"/>
            <a:ext cx="9448800" cy="1355037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Bản đồ có tỉ lệ càng lớn thì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C9A557-E360-4BEF-A1A2-5BB023ABECC3}"/>
              </a:ext>
            </a:extLst>
          </p:cNvPr>
          <p:cNvSpPr/>
          <p:nvPr/>
        </p:nvSpPr>
        <p:spPr>
          <a:xfrm>
            <a:off x="1567830" y="5627737"/>
            <a:ext cx="9292320" cy="7586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thể hiện càng nhỏ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7662A-0C61-4419-8D72-9094FC492B93}"/>
              </a:ext>
            </a:extLst>
          </p:cNvPr>
          <p:cNvSpPr/>
          <p:nvPr/>
        </p:nvSpPr>
        <p:spPr>
          <a:xfrm>
            <a:off x="1578878" y="3483684"/>
            <a:ext cx="9292322" cy="7586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 bản đồ càng nhỏ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2B7DD-24C1-486D-9432-32461F37A26E}"/>
              </a:ext>
            </a:extLst>
          </p:cNvPr>
          <p:cNvSpPr/>
          <p:nvPr/>
        </p:nvSpPr>
        <p:spPr>
          <a:xfrm>
            <a:off x="1309751" y="565821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D6BAAF-59B6-4665-B228-72896573DF6F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1EA39-E542-4646-B4E3-5F5207A77916}"/>
              </a:ext>
            </a:extLst>
          </p:cNvPr>
          <p:cNvSpPr/>
          <p:nvPr/>
        </p:nvSpPr>
        <p:spPr>
          <a:xfrm>
            <a:off x="1600872" y="4567418"/>
            <a:ext cx="9292321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thể hiện càng lớn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0819F-2E81-4E78-9007-0EBAA57A4472}"/>
              </a:ext>
            </a:extLst>
          </p:cNvPr>
          <p:cNvSpPr/>
          <p:nvPr/>
        </p:nvSpPr>
        <p:spPr>
          <a:xfrm>
            <a:off x="1320800" y="452053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1AF64C-F4A7-41E6-886A-C30E1120BB16}"/>
              </a:ext>
            </a:extLst>
          </p:cNvPr>
          <p:cNvSpPr/>
          <p:nvPr/>
        </p:nvSpPr>
        <p:spPr>
          <a:xfrm>
            <a:off x="1578878" y="2465872"/>
            <a:ext cx="9292322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 thể hiện hiện được nhiều đối tượng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C6FDADA-84C2-45C5-92F4-A5CBFA274C81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9635BB4-6CAB-4670-93FA-B4A8055E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44" y="50729"/>
            <a:ext cx="360443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AE70B-1B4F-411C-91C8-5CFD630113C1}"/>
              </a:ext>
            </a:extLst>
          </p:cNvPr>
          <p:cNvSpPr txBox="1"/>
          <p:nvPr/>
        </p:nvSpPr>
        <p:spPr>
          <a:xfrm>
            <a:off x="201236" y="813291"/>
            <a:ext cx="11457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Căn cứ vào tỉ lệ số hoặc tỉ lệ thước của bản đồ hình 1, em hãy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03001-15CB-4E1C-AFD2-32AD96609D4E}"/>
              </a:ext>
            </a:extLst>
          </p:cNvPr>
          <p:cNvSpPr txBox="1"/>
          <p:nvPr/>
        </p:nvSpPr>
        <p:spPr>
          <a:xfrm>
            <a:off x="88135" y="2360683"/>
            <a:ext cx="11902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 và tính khoảng cách theo đường chim bay từ chợ Bến Thành đến công viên Thống Nhất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38022-594D-4FF9-AA42-C1CA23CE3CF0}"/>
              </a:ext>
            </a:extLst>
          </p:cNvPr>
          <p:cNvSpPr txBox="1"/>
          <p:nvPr/>
        </p:nvSpPr>
        <p:spPr>
          <a:xfrm>
            <a:off x="88135" y="3870952"/>
            <a:ext cx="11789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chiều dài đường Lê Thánh Tôn từ ngã ba giao với đường Phạm Hồng Thái đến ngã tư giao với đường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36684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1011A-D077-40CF-B49E-2948849E7434}"/>
              </a:ext>
            </a:extLst>
          </p:cNvPr>
          <p:cNvSpPr txBox="1"/>
          <p:nvPr/>
        </p:nvSpPr>
        <p:spPr>
          <a:xfrm>
            <a:off x="61694" y="268311"/>
            <a:ext cx="476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từ chợ Bến Thành đến công viên Thống Nhất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79075" y="3627993"/>
            <a:ext cx="4928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324B5F-289E-4ABF-83BA-F332F38FC5CB}"/>
              </a:ext>
            </a:extLst>
          </p:cNvPr>
          <p:cNvCxnSpPr>
            <a:cxnSpLocks/>
          </p:cNvCxnSpPr>
          <p:nvPr/>
        </p:nvCxnSpPr>
        <p:spPr>
          <a:xfrm flipV="1">
            <a:off x="5445760" y="2997200"/>
            <a:ext cx="2011680" cy="1508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DB864F-FAB4-4F31-A588-FA2A77D6A11D}"/>
              </a:ext>
            </a:extLst>
          </p:cNvPr>
          <p:cNvCxnSpPr>
            <a:cxnSpLocks/>
          </p:cNvCxnSpPr>
          <p:nvPr/>
        </p:nvCxnSpPr>
        <p:spPr>
          <a:xfrm flipV="1">
            <a:off x="7382528" y="451783"/>
            <a:ext cx="2043159" cy="2599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1011A-D077-40CF-B49E-2948849E7434}"/>
              </a:ext>
            </a:extLst>
          </p:cNvPr>
          <p:cNvSpPr txBox="1"/>
          <p:nvPr/>
        </p:nvSpPr>
        <p:spPr>
          <a:xfrm>
            <a:off x="61694" y="268311"/>
            <a:ext cx="476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từ chợ Bến Thành đến công viên Thống Nhất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79075" y="3627993"/>
            <a:ext cx="4928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A64EA6-C5A1-4587-A00D-9219EF714344}"/>
              </a:ext>
            </a:extLst>
          </p:cNvPr>
          <p:cNvSpPr/>
          <p:nvPr/>
        </p:nvSpPr>
        <p:spPr>
          <a:xfrm>
            <a:off x="559815" y="2120180"/>
            <a:ext cx="3911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7cm x 100m= 700m</a:t>
            </a:r>
            <a:endParaRPr lang="en-US" sz="32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324B5F-289E-4ABF-83BA-F332F38FC5CB}"/>
              </a:ext>
            </a:extLst>
          </p:cNvPr>
          <p:cNvCxnSpPr>
            <a:cxnSpLocks/>
          </p:cNvCxnSpPr>
          <p:nvPr/>
        </p:nvCxnSpPr>
        <p:spPr>
          <a:xfrm flipV="1">
            <a:off x="5445760" y="2997200"/>
            <a:ext cx="2011680" cy="1508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DB864F-FAB4-4F31-A588-FA2A77D6A11D}"/>
              </a:ext>
            </a:extLst>
          </p:cNvPr>
          <p:cNvCxnSpPr>
            <a:cxnSpLocks/>
          </p:cNvCxnSpPr>
          <p:nvPr/>
        </p:nvCxnSpPr>
        <p:spPr>
          <a:xfrm flipV="1">
            <a:off x="7382528" y="451783"/>
            <a:ext cx="2043159" cy="2599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-51412" y="2193156"/>
            <a:ext cx="492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từ ngã tư Lê Thánh Tôn-Nguyễn Trung Trực: đến ngã tư Hai Bà Trưng: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2E1EDE-228B-44AA-8D4A-AA048F544855}"/>
              </a:ext>
            </a:extLst>
          </p:cNvPr>
          <p:cNvCxnSpPr>
            <a:cxnSpLocks/>
          </p:cNvCxnSpPr>
          <p:nvPr/>
        </p:nvCxnSpPr>
        <p:spPr>
          <a:xfrm flipV="1">
            <a:off x="5445760" y="2997200"/>
            <a:ext cx="2011680" cy="1508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E8AA5E-2413-405D-8E9A-7C0FED4720FD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7382528" y="451783"/>
            <a:ext cx="2043159" cy="2599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33DF59-D50C-409D-BA2C-CA4B13EBF1B2}"/>
              </a:ext>
            </a:extLst>
          </p:cNvPr>
          <p:cNvSpPr txBox="1"/>
          <p:nvPr/>
        </p:nvSpPr>
        <p:spPr>
          <a:xfrm>
            <a:off x="-22524" y="38249"/>
            <a:ext cx="492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từ ngã ba Phạm Hồng Thái đến ngã tư Lê Thánh Tôn-Nguyễn Trung Trực: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3106FC-236E-409D-BC50-46035593EF64}"/>
              </a:ext>
            </a:extLst>
          </p:cNvPr>
          <p:cNvSpPr/>
          <p:nvPr/>
        </p:nvSpPr>
        <p:spPr>
          <a:xfrm>
            <a:off x="432136" y="1751351"/>
            <a:ext cx="381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5,5cm x 100m= 550m</a:t>
            </a:r>
            <a:endParaRPr lang="en-US" sz="2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1FC58-6040-4B6C-A168-7090D9F365F1}"/>
              </a:ext>
            </a:extLst>
          </p:cNvPr>
          <p:cNvSpPr/>
          <p:nvPr/>
        </p:nvSpPr>
        <p:spPr>
          <a:xfrm>
            <a:off x="533413" y="6113711"/>
            <a:ext cx="3126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550+ 670= 1220m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C96933-4A0D-4583-BB50-7AA5D5CA1CE8}"/>
              </a:ext>
            </a:extLst>
          </p:cNvPr>
          <p:cNvSpPr txBox="1"/>
          <p:nvPr/>
        </p:nvSpPr>
        <p:spPr>
          <a:xfrm>
            <a:off x="59918" y="4400670"/>
            <a:ext cx="492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08D122-5FE0-4DDC-BFB5-73C770289B51}"/>
              </a:ext>
            </a:extLst>
          </p:cNvPr>
          <p:cNvSpPr/>
          <p:nvPr/>
        </p:nvSpPr>
        <p:spPr>
          <a:xfrm>
            <a:off x="490082" y="3942080"/>
            <a:ext cx="381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6,7cm x 100m= 670m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484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19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74B5B5-2640-43E5-9C50-65884811E377}"/>
              </a:ext>
            </a:extLst>
          </p:cNvPr>
          <p:cNvSpPr/>
          <p:nvPr/>
        </p:nvSpPr>
        <p:spPr>
          <a:xfrm>
            <a:off x="1424057" y="164487"/>
            <a:ext cx="10583231" cy="144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 hai bản đồ tự nhiên Việt Nam có tỉ lệ 1: 10 000 000 và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15 000 000, bản đồ nào có tỉ lệ lớn hơn, bản đồ nào thể hiện được nhiều đối tượng địa lí hơn?</a:t>
            </a:r>
            <a:r>
              <a:rPr lang="vi-VN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Giải thích?</a:t>
            </a:r>
            <a:endParaRPr lang="en-US" sz="2800">
              <a:solidFill>
                <a:srgbClr val="1414F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ADBB5-EB13-4FEB-B6CE-6B68651B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04"/>
            <a:ext cx="1424057" cy="1474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F82394-10B9-40BB-A813-9CF408D14629}"/>
              </a:ext>
            </a:extLst>
          </p:cNvPr>
          <p:cNvSpPr/>
          <p:nvPr/>
        </p:nvSpPr>
        <p:spPr>
          <a:xfrm>
            <a:off x="395509" y="2048154"/>
            <a:ext cx="11611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số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tỉ lệ càng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càng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thể hiện đ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đối t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lí.</a:t>
            </a:r>
            <a:endParaRPr lang="vi-VN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C8A56-647A-4DFC-B960-967C95759313}"/>
              </a:ext>
            </a:extLst>
          </p:cNvPr>
          <p:cNvSpPr/>
          <p:nvPr/>
        </p:nvSpPr>
        <p:spPr>
          <a:xfrm>
            <a:off x="290110" y="3248483"/>
            <a:ext cx="11611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số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tỉ lệ càng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càng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thể hiện đ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đối t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lí.</a:t>
            </a:r>
            <a:endParaRPr lang="vi-VN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74B5B5-2640-43E5-9C50-65884811E377}"/>
              </a:ext>
            </a:extLst>
          </p:cNvPr>
          <p:cNvSpPr/>
          <p:nvPr/>
        </p:nvSpPr>
        <p:spPr>
          <a:xfrm>
            <a:off x="1424057" y="164487"/>
            <a:ext cx="10583231" cy="144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 hai bản đồ tự nhiên Việt Nam có tỉ lệ 1: 10 000 000 và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15 000 000, bản đồ nào có tỉ lệ lớn hơn, bản đồ nào thể hiện được nhiều đối tượng địa lí hơn?</a:t>
            </a:r>
            <a:r>
              <a:rPr lang="vi-VN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Giải thích?</a:t>
            </a:r>
            <a:endParaRPr lang="en-US" sz="2800">
              <a:solidFill>
                <a:srgbClr val="1414F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ADBB5-EB13-4FEB-B6CE-6B68651B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04"/>
            <a:ext cx="1424057" cy="147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9B20D-F104-49FB-961F-6658BEB3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238" y="1639403"/>
            <a:ext cx="7876201" cy="2293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2308B-488B-4C5D-8FBD-A5D6FAB1C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7" r="45220"/>
          <a:stretch/>
        </p:blipFill>
        <p:spPr>
          <a:xfrm>
            <a:off x="1057620" y="3854133"/>
            <a:ext cx="4042583" cy="2728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A37C2-0F9C-4A2A-A7A9-D99BF4F4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62" t="3917"/>
          <a:stretch/>
        </p:blipFill>
        <p:spPr>
          <a:xfrm>
            <a:off x="7448752" y="3854133"/>
            <a:ext cx="3244851" cy="25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44E7B-E7C4-453D-A519-71111945DD4E}"/>
              </a:ext>
            </a:extLst>
          </p:cNvPr>
          <p:cNvSpPr txBox="1"/>
          <p:nvPr/>
        </p:nvSpPr>
        <p:spPr>
          <a:xfrm>
            <a:off x="1380276" y="2780976"/>
            <a:ext cx="943144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6789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8C024C-DD4C-46C0-BB04-513CF44AA15E}"/>
              </a:ext>
            </a:extLst>
          </p:cNvPr>
          <p:cNvSpPr/>
          <p:nvPr/>
        </p:nvSpPr>
        <p:spPr>
          <a:xfrm>
            <a:off x="1127448" y="3790940"/>
            <a:ext cx="1015312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</p:txBody>
      </p:sp>
    </p:spTree>
    <p:extLst>
      <p:ext uri="{BB962C8B-B14F-4D97-AF65-F5344CB8AC3E}">
        <p14:creationId xmlns:p14="http://schemas.microsoft.com/office/powerpoint/2010/main" val="3656923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 LTVD và SBT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7142214" y="4604881"/>
            <a:ext cx="3949437" cy="107540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Chuẩn bị bài 4: “Kí hiệu và bảng chú giải bản đồ. Tìm đường đi trên bản đồ”.</a:t>
            </a: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rgbClr val="E5A5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749674" y="3172758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3304A-3D34-418F-8A9F-184F76E763A6}"/>
              </a:ext>
            </a:extLst>
          </p:cNvPr>
          <p:cNvSpPr txBox="1"/>
          <p:nvPr/>
        </p:nvSpPr>
        <p:spPr>
          <a:xfrm>
            <a:off x="1344058" y="1229995"/>
            <a:ext cx="983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Trình bày cách xác định ph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h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trên bản đồ?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4EFBF3-3D91-4786-AD29-10B1BD050CAE}"/>
              </a:ext>
            </a:extLst>
          </p:cNvPr>
          <p:cNvCxnSpPr>
            <a:cxnSpLocks/>
          </p:cNvCxnSpPr>
          <p:nvPr/>
        </p:nvCxnSpPr>
        <p:spPr>
          <a:xfrm>
            <a:off x="5982998" y="4137808"/>
            <a:ext cx="2575560" cy="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C6B6C8-CD2E-4DE3-B252-E5B537096EC9}"/>
              </a:ext>
            </a:extLst>
          </p:cNvPr>
          <p:cNvCxnSpPr>
            <a:cxnSpLocks/>
          </p:cNvCxnSpPr>
          <p:nvPr/>
        </p:nvCxnSpPr>
        <p:spPr>
          <a:xfrm>
            <a:off x="7264111" y="2834788"/>
            <a:ext cx="0" cy="252984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6F3D32-30E1-4B11-983C-22158B569E80}"/>
              </a:ext>
            </a:extLst>
          </p:cNvPr>
          <p:cNvCxnSpPr>
            <a:cxnSpLocks/>
          </p:cNvCxnSpPr>
          <p:nvPr/>
        </p:nvCxnSpPr>
        <p:spPr>
          <a:xfrm flipV="1">
            <a:off x="6364952" y="3238648"/>
            <a:ext cx="1797367" cy="177165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DEB0D3-1274-426F-8F0E-C6F8E9EA865F}"/>
              </a:ext>
            </a:extLst>
          </p:cNvPr>
          <p:cNvSpPr txBox="1"/>
          <p:nvPr/>
        </p:nvSpPr>
        <p:spPr>
          <a:xfrm>
            <a:off x="7049798" y="2528414"/>
            <a:ext cx="693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9994BD-F3F0-4924-87C1-92DDDD09B754}"/>
              </a:ext>
            </a:extLst>
          </p:cNvPr>
          <p:cNvCxnSpPr>
            <a:cxnSpLocks/>
          </p:cNvCxnSpPr>
          <p:nvPr/>
        </p:nvCxnSpPr>
        <p:spPr>
          <a:xfrm>
            <a:off x="6372095" y="3238648"/>
            <a:ext cx="1797367" cy="182118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ACE350-22DE-4554-B805-89FEAD5FE4FE}"/>
              </a:ext>
            </a:extLst>
          </p:cNvPr>
          <p:cNvSpPr txBox="1"/>
          <p:nvPr/>
        </p:nvSpPr>
        <p:spPr>
          <a:xfrm>
            <a:off x="8280905" y="292128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Bắc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27721-E2CB-4A40-A089-6CF8C70A38DC}"/>
              </a:ext>
            </a:extLst>
          </p:cNvPr>
          <p:cNvSpPr txBox="1"/>
          <p:nvPr/>
        </p:nvSpPr>
        <p:spPr>
          <a:xfrm>
            <a:off x="5670580" y="2912680"/>
            <a:ext cx="939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Bắc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EDC14-84A2-461F-9EC5-B2FF793E5BE4}"/>
              </a:ext>
            </a:extLst>
          </p:cNvPr>
          <p:cNvSpPr txBox="1"/>
          <p:nvPr/>
        </p:nvSpPr>
        <p:spPr>
          <a:xfrm>
            <a:off x="5504371" y="397252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92E4C-00BC-4A72-A524-FEE391EE9E4F}"/>
              </a:ext>
            </a:extLst>
          </p:cNvPr>
          <p:cNvSpPr txBox="1"/>
          <p:nvPr/>
        </p:nvSpPr>
        <p:spPr>
          <a:xfrm>
            <a:off x="5465553" y="496312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9C7FBB-0F85-4F5E-A37E-8D815F677FC0}"/>
              </a:ext>
            </a:extLst>
          </p:cNvPr>
          <p:cNvSpPr txBox="1"/>
          <p:nvPr/>
        </p:nvSpPr>
        <p:spPr>
          <a:xfrm>
            <a:off x="6849537" y="5414158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87FDA-6EE3-4461-A0F5-E0CCADC4032A}"/>
              </a:ext>
            </a:extLst>
          </p:cNvPr>
          <p:cNvSpPr txBox="1"/>
          <p:nvPr/>
        </p:nvSpPr>
        <p:spPr>
          <a:xfrm>
            <a:off x="8237812" y="5010298"/>
            <a:ext cx="1093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9BD52-F06D-4BD0-9DF4-59FDAB958923}"/>
              </a:ext>
            </a:extLst>
          </p:cNvPr>
          <p:cNvSpPr txBox="1"/>
          <p:nvPr/>
        </p:nvSpPr>
        <p:spPr>
          <a:xfrm>
            <a:off x="5817979" y="5770062"/>
            <a:ext cx="31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Các hướng chính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88EDB-AF96-4C6A-AD3C-38D8D60A8A74}"/>
              </a:ext>
            </a:extLst>
          </p:cNvPr>
          <p:cNvSpPr txBox="1"/>
          <p:nvPr/>
        </p:nvSpPr>
        <p:spPr>
          <a:xfrm>
            <a:off x="8677384" y="398776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</a:p>
        </p:txBody>
      </p:sp>
    </p:spTree>
    <p:extLst>
      <p:ext uri="{BB962C8B-B14F-4D97-AF65-F5344CB8AC3E}">
        <p14:creationId xmlns:p14="http://schemas.microsoft.com/office/powerpoint/2010/main" val="1858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54"/>
          <p:cNvGrpSpPr/>
          <p:nvPr/>
        </p:nvGrpSpPr>
        <p:grpSpPr>
          <a:xfrm>
            <a:off x="6987005" y="1963636"/>
            <a:ext cx="2461795" cy="833355"/>
            <a:chOff x="5736824" y="1306229"/>
            <a:chExt cx="998278" cy="307106"/>
          </a:xfrm>
        </p:grpSpPr>
        <p:sp>
          <p:nvSpPr>
            <p:cNvPr id="1744" name="Google Shape;1744;p54"/>
            <p:cNvSpPr/>
            <p:nvPr/>
          </p:nvSpPr>
          <p:spPr>
            <a:xfrm rot="29745">
              <a:off x="6066655" y="1307562"/>
              <a:ext cx="309130" cy="233147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 rot="-5662215" flipH="1">
              <a:off x="5699741" y="1387793"/>
              <a:ext cx="266330" cy="172372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  <p:sp>
          <p:nvSpPr>
            <p:cNvPr id="1746" name="Google Shape;1746;p54"/>
            <p:cNvSpPr/>
            <p:nvPr/>
          </p:nvSpPr>
          <p:spPr>
            <a:xfrm rot="-654913" flipH="1">
              <a:off x="6454894" y="1407325"/>
              <a:ext cx="266291" cy="172386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F961E20-A278-4B6C-9158-AD68D542C072}"/>
              </a:ext>
            </a:extLst>
          </p:cNvPr>
          <p:cNvSpPr txBox="1"/>
          <p:nvPr/>
        </p:nvSpPr>
        <p:spPr>
          <a:xfrm>
            <a:off x="5839767" y="3330322"/>
            <a:ext cx="4792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72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Thank You</a:t>
            </a:r>
            <a:endParaRPr lang="en-US" sz="7200" dirty="0">
              <a:solidFill>
                <a:prstClr val="white"/>
              </a:solidFill>
              <a:latin typeface="#9Slide05 Great Vibes" panose="02000507080000020002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5DCA-63DB-4EDC-9585-241D7901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7" y="212320"/>
            <a:ext cx="11145805" cy="102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2740DA-E98E-46B6-91C8-333935F99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>
          <a:xfrm>
            <a:off x="0" y="1574124"/>
            <a:ext cx="12192000" cy="7068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2721105" y="27840"/>
            <a:ext cx="855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KHOẢNG CÁCH THỰC TẾ 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TỈ LỆ BẢN ĐỒ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58DB02-0076-40D0-8907-16EF3153611F}"/>
              </a:ext>
            </a:extLst>
          </p:cNvPr>
          <p:cNvGrpSpPr/>
          <p:nvPr/>
        </p:nvGrpSpPr>
        <p:grpSpPr>
          <a:xfrm>
            <a:off x="91440" y="91440"/>
            <a:ext cx="3514320" cy="1373803"/>
            <a:chOff x="91440" y="91440"/>
            <a:chExt cx="3514320" cy="1373803"/>
          </a:xfrm>
        </p:grpSpPr>
        <p:sp>
          <p:nvSpPr>
            <p:cNvPr id="2" name="Rectangle: Single Corner Snipped 1">
              <a:extLst>
                <a:ext uri="{FF2B5EF4-FFF2-40B4-BE49-F238E27FC236}">
                  <a16:creationId xmlns:a16="http://schemas.microsoft.com/office/drawing/2014/main" id="{E630DEA8-A82C-4999-8F18-4CC975E5156D}"/>
                </a:ext>
              </a:extLst>
            </p:cNvPr>
            <p:cNvSpPr/>
            <p:nvPr/>
          </p:nvSpPr>
          <p:spPr>
            <a:xfrm>
              <a:off x="91440" y="91440"/>
              <a:ext cx="2794979" cy="1373803"/>
            </a:xfrm>
            <a:prstGeom prst="snip1Rect">
              <a:avLst/>
            </a:prstGeom>
            <a:solidFill>
              <a:srgbClr val="4DDA00"/>
            </a:solidFill>
            <a:ln>
              <a:solidFill>
                <a:srgbClr val="4D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26C170-07C4-489B-BB56-D4E29A286BFB}"/>
                </a:ext>
              </a:extLst>
            </p:cNvPr>
            <p:cNvSpPr txBox="1"/>
            <p:nvPr/>
          </p:nvSpPr>
          <p:spPr>
            <a:xfrm>
              <a:off x="385040" y="304839"/>
              <a:ext cx="32207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04F95B9A-D19C-48B0-8F75-B6EBEE6A0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0853" r="51090" b="14572"/>
          <a:stretch/>
        </p:blipFill>
        <p:spPr>
          <a:xfrm>
            <a:off x="1954996" y="1273261"/>
            <a:ext cx="1300456" cy="2071572"/>
          </a:xfrm>
          <a:prstGeom prst="rect">
            <a:avLst/>
          </a:prstGeom>
          <a:noFill/>
        </p:spPr>
      </p:pic>
      <p:pic>
        <p:nvPicPr>
          <p:cNvPr id="7" name="Picture 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1AC9B3D-9A3C-4F9B-BCD6-4A1300BDA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2" t="10853" r="5648" b="14572"/>
          <a:stretch/>
        </p:blipFill>
        <p:spPr>
          <a:xfrm>
            <a:off x="3156464" y="2918604"/>
            <a:ext cx="1101993" cy="148057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C52001-BBE5-438A-BF0B-9E1D1D224F05}"/>
              </a:ext>
            </a:extLst>
          </p:cNvPr>
          <p:cNvSpPr/>
          <p:nvPr/>
        </p:nvSpPr>
        <p:spPr>
          <a:xfrm>
            <a:off x="4280979" y="3617072"/>
            <a:ext cx="7424231" cy="11313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Bạn B: Đưa bản đồ đây mình tính cho.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AEA1F-64DF-4F6E-9C09-FCFC2E203ACD}"/>
              </a:ext>
            </a:extLst>
          </p:cNvPr>
          <p:cNvSpPr/>
          <p:nvPr/>
        </p:nvSpPr>
        <p:spPr>
          <a:xfrm>
            <a:off x="3104327" y="1647415"/>
            <a:ext cx="6814261" cy="12322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36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A: Không biết hải Phòng cách Hà Nội bao nhiêu ki-lô-mét nhỉ?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B167A2-FB71-423E-A7F3-BD51FD173430}"/>
              </a:ext>
            </a:extLst>
          </p:cNvPr>
          <p:cNvSpPr/>
          <p:nvPr/>
        </p:nvSpPr>
        <p:spPr>
          <a:xfrm>
            <a:off x="3465087" y="4655550"/>
            <a:ext cx="7997751" cy="12042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tại sao dựa vào bản đồ lại tính được khoảng cách từ Hải Phòng đến </a:t>
            </a:r>
          </a:p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Nội?</a:t>
            </a:r>
          </a:p>
        </p:txBody>
      </p:sp>
      <p:pic>
        <p:nvPicPr>
          <p:cNvPr id="12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E2FF7C97-47F4-4125-9FF8-3839E669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12" y="4639181"/>
            <a:ext cx="1149419" cy="1405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0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2">
            <a:extLst>
              <a:ext uri="{FF2B5EF4-FFF2-40B4-BE49-F238E27FC236}">
                <a16:creationId xmlns:a16="http://schemas.microsoft.com/office/drawing/2014/main" id="{1A727D50-A5FE-481B-AC56-E28CF39F5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4453" y="220338"/>
            <a:ext cx="11252577" cy="6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0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41BFF-6C2C-4617-AE45-EDBEAEDB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718458"/>
            <a:ext cx="2474554" cy="2327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9C0F7-93E7-4098-8B75-77924980286E}"/>
              </a:ext>
            </a:extLst>
          </p:cNvPr>
          <p:cNvSpPr txBox="1"/>
          <p:nvPr/>
        </p:nvSpPr>
        <p:spPr>
          <a:xfrm>
            <a:off x="3791744" y="302959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SVNNeutraface 2" panose="02000600040000020004" pitchFamily="2" charset="0"/>
              </a:rPr>
              <a:t>MỤC TIÊU BÀI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6D2C8-2571-4171-B132-3EADF3026F83}"/>
              </a:ext>
            </a:extLst>
          </p:cNvPr>
          <p:cNvSpPr txBox="1"/>
          <p:nvPr/>
        </p:nvSpPr>
        <p:spPr>
          <a:xfrm>
            <a:off x="3575720" y="162880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#9Slide03 SVNNeutraface 2" panose="02000600040000020004" pitchFamily="2" charset="0"/>
              </a:rPr>
              <a:t>KIẾN THỨC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1E855-69C8-4898-9011-D0D62FD7742A}"/>
              </a:ext>
            </a:extLst>
          </p:cNvPr>
          <p:cNvSpPr txBox="1"/>
          <p:nvPr/>
        </p:nvSpPr>
        <p:spPr>
          <a:xfrm>
            <a:off x="2058328" y="2388746"/>
            <a:ext cx="9644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</a:rPr>
              <a:t>Biết được tỉ lệ bản đồ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24240-EBA0-46B7-BBF2-B699A28A03AF}"/>
              </a:ext>
            </a:extLst>
          </p:cNvPr>
          <p:cNvSpPr txBox="1"/>
          <p:nvPr/>
        </p:nvSpPr>
        <p:spPr>
          <a:xfrm>
            <a:off x="1959732" y="2964337"/>
            <a:ext cx="9644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ính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thực tế giữa hai địa điểm trên bản đồ theo tỉ lệ bản đồ.</a:t>
            </a:r>
          </a:p>
          <a:p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39D5F-3B51-4A4A-9AC0-889C6BE653BB}"/>
              </a:ext>
            </a:extLst>
          </p:cNvPr>
          <p:cNvSpPr txBox="1"/>
          <p:nvPr/>
        </p:nvSpPr>
        <p:spPr>
          <a:xfrm>
            <a:off x="3502461" y="409623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#9Slide03 SVNNeutraface 2" panose="02000600040000020004" pitchFamily="2" charset="0"/>
              </a:rPr>
              <a:t>NĂNG LỰC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495B2-A2C7-4FC4-B4D3-2AF3B228F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8" t="34030" r="19381" b="37620"/>
          <a:stretch/>
        </p:blipFill>
        <p:spPr>
          <a:xfrm>
            <a:off x="9452766" y="3485868"/>
            <a:ext cx="1319281" cy="1396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0F6863-C02C-4507-B730-9C197BFE8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2" t="62130" r="70081" b="10476"/>
          <a:stretch/>
        </p:blipFill>
        <p:spPr>
          <a:xfrm>
            <a:off x="49829" y="4931628"/>
            <a:ext cx="1818487" cy="16944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1C3051-8629-4880-A7AA-D58F04A522FA}"/>
              </a:ext>
            </a:extLst>
          </p:cNvPr>
          <p:cNvSpPr/>
          <p:nvPr/>
        </p:nvSpPr>
        <p:spPr>
          <a:xfrm>
            <a:off x="1960189" y="4932234"/>
            <a:ext cx="98411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</a:rPr>
              <a:t>Xác định được vị trí cỉa các đối tượng địa lí trên lược đồ.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vi-VN" sz="2800">
                <a:solidFill>
                  <a:srgbClr val="0070C0"/>
                </a:solidFill>
              </a:rPr>
              <a:t> Đo tính được khoảng cách của các đối tượng trên bản đồ.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23563-4BE9-40E4-B45F-E06180837749}"/>
              </a:ext>
            </a:extLst>
          </p:cNvPr>
          <p:cNvSpPr/>
          <p:nvPr/>
        </p:nvSpPr>
        <p:spPr>
          <a:xfrm>
            <a:off x="1959732" y="5845177"/>
            <a:ext cx="91806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được khoảng cách thực tế giữa hai địa điểm trên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theo tỉ lệ bản đồ</a:t>
            </a:r>
            <a:r>
              <a:rPr lang="vi-VN">
                <a:solidFill>
                  <a:srgbClr val="0070C0"/>
                </a:solidFill>
              </a:rPr>
              <a:t>.</a:t>
            </a:r>
            <a:endParaRPr lang="en-US">
              <a:solidFill>
                <a:srgbClr val="0070C0"/>
              </a:solidFill>
            </a:endParaRPr>
          </a:p>
          <a:p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40271-48D2-4363-8E62-3C2CB108D7EB}"/>
              </a:ext>
            </a:extLst>
          </p:cNvPr>
          <p:cNvSpPr txBox="1"/>
          <p:nvPr/>
        </p:nvSpPr>
        <p:spPr>
          <a:xfrm>
            <a:off x="3924577" y="1310196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17185D-6EAE-4379-81E4-75B84C2F19B5}"/>
              </a:ext>
            </a:extLst>
          </p:cNvPr>
          <p:cNvGrpSpPr/>
          <p:nvPr/>
        </p:nvGrpSpPr>
        <p:grpSpPr>
          <a:xfrm>
            <a:off x="3285599" y="3170950"/>
            <a:ext cx="5805063" cy="872949"/>
            <a:chOff x="1133366" y="2220084"/>
            <a:chExt cx="5351192" cy="9144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7DB20882-1134-4074-9F50-BD45B419E415}"/>
                </a:ext>
              </a:extLst>
            </p:cNvPr>
            <p:cNvSpPr/>
            <p:nvPr/>
          </p:nvSpPr>
          <p:spPr>
            <a:xfrm>
              <a:off x="1133366" y="2220084"/>
              <a:ext cx="3905127" cy="914400"/>
            </a:xfrm>
            <a:prstGeom prst="homePlate">
              <a:avLst/>
            </a:prstGeom>
            <a:solidFill>
              <a:srgbClr val="FFFC9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6264-8BCA-4E0C-A870-CE35BBB3FBC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ACB9E3-47EB-4205-A92E-B22B2BB33E14}"/>
              </a:ext>
            </a:extLst>
          </p:cNvPr>
          <p:cNvSpPr txBox="1"/>
          <p:nvPr/>
        </p:nvSpPr>
        <p:spPr>
          <a:xfrm>
            <a:off x="4325458" y="3340914"/>
            <a:ext cx="247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1AAC87-4A37-4EAC-B8AC-93AD9DB9D1F1}"/>
              </a:ext>
            </a:extLst>
          </p:cNvPr>
          <p:cNvGrpSpPr/>
          <p:nvPr/>
        </p:nvGrpSpPr>
        <p:grpSpPr>
          <a:xfrm>
            <a:off x="2523370" y="3170950"/>
            <a:ext cx="1301952" cy="872949"/>
            <a:chOff x="344605" y="154323"/>
            <a:chExt cx="1301952" cy="872949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2984B284-1F25-4443-9AD9-01DB96A579B9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9688E94-6577-4B49-A82F-89D05C3605A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3F3E4F-FF58-43C2-9EBB-56C75A87FF8E}"/>
              </a:ext>
            </a:extLst>
          </p:cNvPr>
          <p:cNvGrpSpPr/>
          <p:nvPr/>
        </p:nvGrpSpPr>
        <p:grpSpPr>
          <a:xfrm>
            <a:off x="2633190" y="4455302"/>
            <a:ext cx="7909952" cy="872949"/>
            <a:chOff x="1133366" y="2220084"/>
            <a:chExt cx="568178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4BA713B3-586E-4F5C-9E48-95B9027991E1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D8B63E-5453-4B4C-9271-F3D6B9180C4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7079E6-65C0-4CAA-91CB-A9A9C3C271A6}"/>
              </a:ext>
            </a:extLst>
          </p:cNvPr>
          <p:cNvSpPr txBox="1"/>
          <p:nvPr/>
        </p:nvSpPr>
        <p:spPr>
          <a:xfrm>
            <a:off x="3748202" y="4487248"/>
            <a:ext cx="6387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dựa vào tỉ lệ      bản đồ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1C361E8-7149-4F8B-B7C8-F4E160479C2B}"/>
              </a:ext>
            </a:extLst>
          </p:cNvPr>
          <p:cNvSpPr/>
          <p:nvPr/>
        </p:nvSpPr>
        <p:spPr>
          <a:xfrm>
            <a:off x="2556071" y="4447039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924589D-471E-46B0-A977-6061E3229888}"/>
              </a:ext>
            </a:extLst>
          </p:cNvPr>
          <p:cNvSpPr/>
          <p:nvPr/>
        </p:nvSpPr>
        <p:spPr>
          <a:xfrm rot="5400000">
            <a:off x="3600588" y="4736295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9">
            <a:extLst>
              <a:ext uri="{FF2B5EF4-FFF2-40B4-BE49-F238E27FC236}">
                <a16:creationId xmlns:a16="http://schemas.microsoft.com/office/drawing/2014/main" id="{28381212-A6A0-475E-B2A0-4CF1923A8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012" y="992647"/>
            <a:ext cx="1557416" cy="16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2453</Words>
  <Application>Microsoft Office PowerPoint</Application>
  <PresentationFormat>Widescreen</PresentationFormat>
  <Paragraphs>307</Paragraphs>
  <Slides>40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#9Slide03 IcielNovecento sans E</vt:lpstr>
      <vt:lpstr>#9Slide03 SFU Futura_12</vt:lpstr>
      <vt:lpstr>#9Slide03 SVNNeutraface 2</vt:lpstr>
      <vt:lpstr>#9Slide05 Great Vibes</vt:lpstr>
      <vt:lpstr>#9Slide07 IcielBC Cubano Normal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đổi đơn vị để tính tỉ lệ trên bản đồ theo đơn vị yêu cầu.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18</cp:revision>
  <dcterms:created xsi:type="dcterms:W3CDTF">2022-07-30T03:58:22Z</dcterms:created>
  <dcterms:modified xsi:type="dcterms:W3CDTF">2022-07-30T10:18:24Z</dcterms:modified>
</cp:coreProperties>
</file>