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44" r:id="rId2"/>
    <p:sldId id="6199" r:id="rId3"/>
    <p:sldId id="321" r:id="rId4"/>
    <p:sldId id="260" r:id="rId5"/>
    <p:sldId id="259" r:id="rId6"/>
    <p:sldId id="6245" r:id="rId7"/>
    <p:sldId id="6247" r:id="rId8"/>
    <p:sldId id="6246" r:id="rId9"/>
    <p:sldId id="266" r:id="rId10"/>
    <p:sldId id="274" r:id="rId11"/>
    <p:sldId id="268" r:id="rId12"/>
    <p:sldId id="6248" r:id="rId13"/>
    <p:sldId id="272" r:id="rId14"/>
    <p:sldId id="273" r:id="rId15"/>
    <p:sldId id="6250" r:id="rId16"/>
    <p:sldId id="300" r:id="rId17"/>
    <p:sldId id="6251" r:id="rId18"/>
    <p:sldId id="317" r:id="rId19"/>
    <p:sldId id="6044"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0F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9" d="100"/>
          <a:sy n="59" d="100"/>
        </p:scale>
        <p:origin x="16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631E2-71AB-4534-9E88-05FA5B036CAD}"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1308C-A2E3-443C-909A-DBBB9BF84C9C}" type="slidenum">
              <a:rPr lang="en-US" smtClean="0"/>
              <a:t>‹#›</a:t>
            </a:fld>
            <a:endParaRPr lang="en-US"/>
          </a:p>
        </p:txBody>
      </p:sp>
    </p:spTree>
    <p:extLst>
      <p:ext uri="{BB962C8B-B14F-4D97-AF65-F5344CB8AC3E}">
        <p14:creationId xmlns:p14="http://schemas.microsoft.com/office/powerpoint/2010/main" val="370171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0E1906-85CF-4B65-B3A5-F915753F5163}" type="slidenum">
              <a:rPr lang="en-US" smtClean="0"/>
              <a:t>1</a:t>
            </a:fld>
            <a:endParaRPr lang="en-US"/>
          </a:p>
        </p:txBody>
      </p:sp>
    </p:spTree>
    <p:extLst>
      <p:ext uri="{BB962C8B-B14F-4D97-AF65-F5344CB8AC3E}">
        <p14:creationId xmlns:p14="http://schemas.microsoft.com/office/powerpoint/2010/main" val="215903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Tại sao em lại không bị lạc? Vì trong đầu, trong trí nhớ của em đã hình thành một hình ảnh về không gian đó, được gọi là lược đồ trí nhớ</a:t>
            </a:r>
            <a:endParaRPr lang="en-US"/>
          </a:p>
        </p:txBody>
      </p:sp>
      <p:sp>
        <p:nvSpPr>
          <p:cNvPr id="4" name="Slide Number Placeholder 3"/>
          <p:cNvSpPr>
            <a:spLocks noGrp="1"/>
          </p:cNvSpPr>
          <p:nvPr>
            <p:ph type="sldNum" sz="quarter" idx="5"/>
          </p:nvPr>
        </p:nvSpPr>
        <p:spPr/>
        <p:txBody>
          <a:bodyPr/>
          <a:lstStyle/>
          <a:p>
            <a:fld id="{DDC1308C-A2E3-443C-909A-DBBB9BF84C9C}" type="slidenum">
              <a:rPr lang="en-US" smtClean="0"/>
              <a:t>3</a:t>
            </a:fld>
            <a:endParaRPr lang="en-US"/>
          </a:p>
        </p:txBody>
      </p:sp>
    </p:spTree>
    <p:extLst>
      <p:ext uri="{BB962C8B-B14F-4D97-AF65-F5344CB8AC3E}">
        <p14:creationId xmlns:p14="http://schemas.microsoft.com/office/powerpoint/2010/main" val="129304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641a476e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641a476e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18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CA0-BB64-49E0-A8FB-E9BF2DB6CA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85FB4-48E8-4F7F-8FE7-50016C476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C7211-F210-45B8-B727-FFD300662281}"/>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587B5C8D-E23C-4065-A174-1573A4534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4865D-B142-4F07-A6B2-47D2572C6FF9}"/>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109373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A584-86FF-4DE3-986F-C94115C1C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D7A1A6-5079-42DD-A4CE-A6E371C9D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EE4A31-140B-47C1-A0E7-E83418A55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B4AE4-D65B-459E-9C90-43C533C66C12}"/>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6" name="Footer Placeholder 5">
            <a:extLst>
              <a:ext uri="{FF2B5EF4-FFF2-40B4-BE49-F238E27FC236}">
                <a16:creationId xmlns:a16="http://schemas.microsoft.com/office/drawing/2014/main" id="{4C8A8E32-838E-4692-8FFB-99A0EAABC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4D815-3109-44D1-83A5-A1859CEF87EB}"/>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77966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3213-DDE4-4290-B4BC-C6F4DBC153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EDBB68-DD17-48A6-8D0B-478FBC7502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F70EA-2C85-41E0-B27B-68DCF61B4EA7}"/>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B58D6E36-227F-44C0-BC69-29EA04AAE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DB863-5911-4932-9764-979F8B6C3AE8}"/>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3599607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040452-1CB5-4FDA-BEFB-1BEC5166BD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F18C38-76DC-41E6-8D7A-7C75A2FAE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317CE-827C-43B7-9DE6-1DE79553BE37}"/>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4DFFB52D-F560-4233-B370-9C71BC46F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580B4-47A0-4982-8A82-3A5EA3EA60CE}"/>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279098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54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DFB2-2596-43DA-A949-CC1F4946D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3616F-4A9C-4C69-964C-B12466C51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98B0A-16C9-4113-91D8-B4111B97AF32}"/>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E61FA76C-B90E-40C7-9954-9901B3961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AA237-39B8-43E0-B8A5-2C6728D419D8}"/>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34951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DFB2-2596-43DA-A949-CC1F4946D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3616F-4A9C-4C69-964C-B12466C51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98B0A-16C9-4113-91D8-B4111B97AF32}"/>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E61FA76C-B90E-40C7-9954-9901B3961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AA237-39B8-43E0-B8A5-2C6728D419D8}"/>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114458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CF3F-D11F-4458-83B4-AC8D5C6D62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8803D1-34B4-48B2-AACD-8C5AC5FE3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347C9-AA47-4CD9-BF68-142326B0A7F4}"/>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D8F64F2E-207F-4281-BD54-D7C12F516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0911A-9968-4FAB-BA8F-62464A61B32C}"/>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280087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CB8D-DC6F-4DAD-946C-EF48A4B8D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E7301-5D86-46FE-977D-681F01892E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5D6540-DFEE-4729-900E-CD976FF07C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4E821D-CE9F-4A46-9D0C-BCDC07DA35D3}"/>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6" name="Footer Placeholder 5">
            <a:extLst>
              <a:ext uri="{FF2B5EF4-FFF2-40B4-BE49-F238E27FC236}">
                <a16:creationId xmlns:a16="http://schemas.microsoft.com/office/drawing/2014/main" id="{7DF11DBD-6F59-427B-88DC-19BD85155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D5E3C-25BA-43E0-A569-CE13D2132C07}"/>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379167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9FFD-1CEC-471A-9840-43CFAA2CC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E82DA7-4885-4F38-91C5-1A78D9418C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3CA0BF-3F81-40F9-8F11-A50A1CB1E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11590-38A0-4B9D-A3AC-19367734B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B7FCF-54EB-4999-9CBF-1BFC367E7F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FF0BD8-1AD0-4026-B880-0FAC2DD4057E}"/>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8" name="Footer Placeholder 7">
            <a:extLst>
              <a:ext uri="{FF2B5EF4-FFF2-40B4-BE49-F238E27FC236}">
                <a16:creationId xmlns:a16="http://schemas.microsoft.com/office/drawing/2014/main" id="{A5E7581B-5839-411A-B612-2CBF091B4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A97FD-C1F9-4817-9C83-46EB76924730}"/>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322950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4D1F-AE2B-44A7-A8D7-4CE2A282D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797D75-241E-44C1-A8EF-C4EE441187A4}"/>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4" name="Footer Placeholder 3">
            <a:extLst>
              <a:ext uri="{FF2B5EF4-FFF2-40B4-BE49-F238E27FC236}">
                <a16:creationId xmlns:a16="http://schemas.microsoft.com/office/drawing/2014/main" id="{31180308-C250-4259-A219-D54EBC4DE7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227AF-70E3-4F3C-A5C1-C6946E05FEC3}"/>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357632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AC1E0-68C0-4C33-A63D-64BB1E2F74FF}"/>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3" name="Footer Placeholder 2">
            <a:extLst>
              <a:ext uri="{FF2B5EF4-FFF2-40B4-BE49-F238E27FC236}">
                <a16:creationId xmlns:a16="http://schemas.microsoft.com/office/drawing/2014/main" id="{E740BB4C-7057-41B0-A9B0-04FA4D84B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DFBE6-9AD8-40FD-91DD-1B75EFDA8B79}"/>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75441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3E9E-B19E-44EF-A82D-7A73E1F75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0EDC82-7BDE-447C-8382-5D7CD390D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B7507-94DE-4490-B56C-5A3CCFC5A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96AC-5A09-44F6-9BEA-24A44AF1C14B}"/>
              </a:ext>
            </a:extLst>
          </p:cNvPr>
          <p:cNvSpPr>
            <a:spLocks noGrp="1"/>
          </p:cNvSpPr>
          <p:nvPr>
            <p:ph type="dt" sz="half" idx="10"/>
          </p:nvPr>
        </p:nvSpPr>
        <p:spPr/>
        <p:txBody>
          <a:bodyPr/>
          <a:lstStyle/>
          <a:p>
            <a:fld id="{E7640EB1-3803-4CBD-9717-278BEB09C376}" type="datetimeFigureOut">
              <a:rPr lang="en-US" smtClean="0"/>
              <a:t>7/31/2022</a:t>
            </a:fld>
            <a:endParaRPr lang="en-US"/>
          </a:p>
        </p:txBody>
      </p:sp>
      <p:sp>
        <p:nvSpPr>
          <p:cNvPr id="6" name="Footer Placeholder 5">
            <a:extLst>
              <a:ext uri="{FF2B5EF4-FFF2-40B4-BE49-F238E27FC236}">
                <a16:creationId xmlns:a16="http://schemas.microsoft.com/office/drawing/2014/main" id="{7575437E-DB0F-4EC7-954B-F8DBEEEC4B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BA156-5B86-47ED-84C4-C8F2931EF7E3}"/>
              </a:ext>
            </a:extLst>
          </p:cNvPr>
          <p:cNvSpPr>
            <a:spLocks noGrp="1"/>
          </p:cNvSpPr>
          <p:nvPr>
            <p:ph type="sldNum" sz="quarter" idx="12"/>
          </p:nvPr>
        </p:nvSpPr>
        <p:spPr/>
        <p:txBody>
          <a:bodyPr/>
          <a:lstStyle/>
          <a:p>
            <a:fld id="{F74EA040-271E-45C2-B0DB-58DF2BB06904}" type="slidenum">
              <a:rPr lang="en-US" smtClean="0"/>
              <a:t>‹#›</a:t>
            </a:fld>
            <a:endParaRPr lang="en-US"/>
          </a:p>
        </p:txBody>
      </p:sp>
    </p:spTree>
    <p:extLst>
      <p:ext uri="{BB962C8B-B14F-4D97-AF65-F5344CB8AC3E}">
        <p14:creationId xmlns:p14="http://schemas.microsoft.com/office/powerpoint/2010/main" val="827815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0C0DF3-17C8-4A4B-BB0B-873CEFFEF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B1C75A-B796-41C2-AEAF-BBEEFD477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620F-61C3-4812-9B71-D10E0561E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40EB1-3803-4CBD-9717-278BEB09C376}" type="datetimeFigureOut">
              <a:rPr lang="en-US" smtClean="0"/>
              <a:t>7/31/2022</a:t>
            </a:fld>
            <a:endParaRPr lang="en-US"/>
          </a:p>
        </p:txBody>
      </p:sp>
      <p:sp>
        <p:nvSpPr>
          <p:cNvPr id="5" name="Footer Placeholder 4">
            <a:extLst>
              <a:ext uri="{FF2B5EF4-FFF2-40B4-BE49-F238E27FC236}">
                <a16:creationId xmlns:a16="http://schemas.microsoft.com/office/drawing/2014/main" id="{2E3E3112-E0BB-4D20-A4E9-A9DCEAB56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039FC-777E-4BFD-85E8-04AFA8092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EA040-271E-45C2-B0DB-58DF2BB06904}" type="slidenum">
              <a:rPr lang="en-US" smtClean="0"/>
              <a:t>‹#›</a:t>
            </a:fld>
            <a:endParaRPr lang="en-US"/>
          </a:p>
        </p:txBody>
      </p:sp>
    </p:spTree>
    <p:extLst>
      <p:ext uri="{BB962C8B-B14F-4D97-AF65-F5344CB8AC3E}">
        <p14:creationId xmlns:p14="http://schemas.microsoft.com/office/powerpoint/2010/main" val="392173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hyperlink" Target="https://www.facebook.com/groups/14484673555355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09578-9C91-407F-8645-F392348EFD19}"/>
              </a:ext>
            </a:extLst>
          </p:cNvPr>
          <p:cNvPicPr>
            <a:picLocks noChangeAspect="1"/>
          </p:cNvPicPr>
          <p:nvPr/>
        </p:nvPicPr>
        <p:blipFill rotWithShape="1">
          <a:blip r:embed="rId3"/>
          <a:srcRect l="21167" t="16297" r="22084" b="6074"/>
          <a:stretch/>
        </p:blipFill>
        <p:spPr>
          <a:xfrm>
            <a:off x="0" y="0"/>
            <a:ext cx="12191999" cy="6857999"/>
          </a:xfrm>
          <a:prstGeom prst="rect">
            <a:avLst/>
          </a:prstGeom>
        </p:spPr>
      </p:pic>
      <p:sp>
        <p:nvSpPr>
          <p:cNvPr id="3" name="TextBox 2">
            <a:extLst>
              <a:ext uri="{FF2B5EF4-FFF2-40B4-BE49-F238E27FC236}">
                <a16:creationId xmlns:a16="http://schemas.microsoft.com/office/drawing/2014/main" id="{73455459-689D-4715-9C1D-B2B4EBBC52B3}"/>
              </a:ext>
            </a:extLst>
          </p:cNvPr>
          <p:cNvSpPr txBox="1"/>
          <p:nvPr/>
        </p:nvSpPr>
        <p:spPr>
          <a:xfrm>
            <a:off x="6295419" y="5924698"/>
            <a:ext cx="6004560" cy="830997"/>
          </a:xfrm>
          <a:prstGeom prst="rect">
            <a:avLst/>
          </a:prstGeom>
          <a:noFill/>
        </p:spPr>
        <p:txBody>
          <a:bodyPr wrap="square" rtlCol="0">
            <a:spAutoFit/>
          </a:bodyPr>
          <a:lstStyle/>
          <a:p>
            <a:r>
              <a:rPr lang="en-US" sz="2400" b="1" err="1">
                <a:solidFill>
                  <a:srgbClr val="0070C0"/>
                </a:solidFill>
                <a:latin typeface="Arial" panose="020B0604020202020204" pitchFamily="34" charset="0"/>
                <a:cs typeface="Arial" panose="020B0604020202020204" pitchFamily="34" charset="0"/>
              </a:rPr>
              <a:t>Giáo</a:t>
            </a:r>
            <a:r>
              <a:rPr lang="en-US" sz="2400" b="1">
                <a:solidFill>
                  <a:srgbClr val="0070C0"/>
                </a:solidFill>
                <a:latin typeface="Arial" panose="020B0604020202020204" pitchFamily="34" charset="0"/>
                <a:cs typeface="Arial" panose="020B0604020202020204" pitchFamily="34" charset="0"/>
              </a:rPr>
              <a:t> viên: Lê Thị </a:t>
            </a:r>
            <a:r>
              <a:rPr lang="en-US" sz="2400" b="1" dirty="0" err="1">
                <a:solidFill>
                  <a:srgbClr val="0070C0"/>
                </a:solidFill>
                <a:latin typeface="Arial" panose="020B0604020202020204" pitchFamily="34" charset="0"/>
                <a:cs typeface="Arial" panose="020B0604020202020204" pitchFamily="34" charset="0"/>
              </a:rPr>
              <a:t>Chinh</a:t>
            </a:r>
            <a:endParaRPr lang="en-US" sz="2400" b="1" dirty="0">
              <a:solidFill>
                <a:srgbClr val="0070C0"/>
              </a:solidFill>
              <a:latin typeface="Arial" panose="020B0604020202020204" pitchFamily="34" charset="0"/>
              <a:cs typeface="Arial" panose="020B0604020202020204" pitchFamily="34" charset="0"/>
            </a:endParaRPr>
          </a:p>
          <a:p>
            <a:r>
              <a:rPr lang="en-US" sz="2400" b="1">
                <a:solidFill>
                  <a:srgbClr val="0070C0"/>
                </a:solidFill>
                <a:latin typeface="Arial" panose="020B0604020202020204" pitchFamily="34" charset="0"/>
                <a:cs typeface="Arial" panose="020B0604020202020204" pitchFamily="34" charset="0"/>
              </a:rPr>
              <a:t>Email       : lethichinh09sdl</a:t>
            </a:r>
            <a:r>
              <a:rPr lang="en-US" sz="2400" b="1" dirty="0">
                <a:solidFill>
                  <a:srgbClr val="0070C0"/>
                </a:solidFill>
                <a:latin typeface="Arial" panose="020B0604020202020204" pitchFamily="34" charset="0"/>
                <a:cs typeface="Arial" panose="020B0604020202020204" pitchFamily="34" charset="0"/>
              </a:rPr>
              <a:t>@gmail.com</a:t>
            </a:r>
          </a:p>
        </p:txBody>
      </p:sp>
    </p:spTree>
    <p:extLst>
      <p:ext uri="{BB962C8B-B14F-4D97-AF65-F5344CB8AC3E}">
        <p14:creationId xmlns:p14="http://schemas.microsoft.com/office/powerpoint/2010/main" val="326945252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47;p19">
            <a:extLst>
              <a:ext uri="{FF2B5EF4-FFF2-40B4-BE49-F238E27FC236}">
                <a16:creationId xmlns:a16="http://schemas.microsoft.com/office/drawing/2014/main" id="{B9D9EED3-6C4C-4971-93B5-6B436F6F300D}"/>
              </a:ext>
            </a:extLst>
          </p:cNvPr>
          <p:cNvSpPr txBox="1"/>
          <p:nvPr/>
        </p:nvSpPr>
        <p:spPr>
          <a:xfrm>
            <a:off x="290987" y="2229687"/>
            <a:ext cx="11610025" cy="1414040"/>
          </a:xfrm>
          <a:prstGeom prst="rect">
            <a:avLst/>
          </a:prstGeom>
          <a:noFill/>
          <a:ln>
            <a:noFill/>
          </a:ln>
        </p:spPr>
        <p:txBody>
          <a:bodyPr spcFirstLastPara="1" wrap="square" lIns="91425" tIns="45700" rIns="91425" bIns="45700" anchor="t" anchorCtr="0">
            <a:noAutofit/>
          </a:bodyPr>
          <a:lstStyle/>
          <a:p>
            <a:pPr algn="just">
              <a:buClr>
                <a:srgbClr val="0000CC"/>
              </a:buClr>
              <a:buSzPts val="2400"/>
            </a:pPr>
            <a:r>
              <a:rPr lang="en-US" sz="3600" i="0" u="none" strike="noStrike" cap="none">
                <a:solidFill>
                  <a:srgbClr val="0033CC"/>
                </a:solidFill>
                <a:latin typeface="Arial" panose="020B0604020202020204" pitchFamily="34" charset="0"/>
                <a:ea typeface="Arial"/>
                <a:cs typeface="Arial" panose="020B0604020202020204" pitchFamily="34" charset="0"/>
                <a:sym typeface="Arial"/>
              </a:rPr>
              <a:t>- </a:t>
            </a:r>
            <a:r>
              <a:rPr lang="nl-NL" sz="3600">
                <a:solidFill>
                  <a:srgbClr val="0033CC"/>
                </a:solidFill>
                <a:latin typeface="Arial" panose="020B0604020202020204" pitchFamily="34" charset="0"/>
                <a:cs typeface="Arial" panose="020B0604020202020204" pitchFamily="34" charset="0"/>
              </a:rPr>
              <a:t> Các điểm cần xác định để vẽ được biểu đồ trí nhớ: </a:t>
            </a:r>
            <a:r>
              <a:rPr lang="vi-VN" sz="3600">
                <a:solidFill>
                  <a:srgbClr val="0033CC"/>
                </a:solidFill>
                <a:latin typeface="Arial" panose="020B0604020202020204" pitchFamily="34" charset="0"/>
                <a:cs typeface="Arial" panose="020B0604020202020204" pitchFamily="34" charset="0"/>
              </a:rPr>
              <a:t>điểm đầu, điểm kết thúc, hướng đi, các điểm mốc</a:t>
            </a:r>
            <a:r>
              <a:rPr lang="en-US" sz="3600">
                <a:solidFill>
                  <a:srgbClr val="0033CC"/>
                </a:solidFill>
                <a:latin typeface="Arial" panose="020B0604020202020204" pitchFamily="34" charset="0"/>
                <a:cs typeface="Arial" panose="020B0604020202020204" pitchFamily="34" charset="0"/>
              </a:rPr>
              <a:t>.</a:t>
            </a:r>
          </a:p>
          <a:p>
            <a:pPr marL="0" marR="0" lvl="0" indent="0" algn="l" rtl="0">
              <a:lnSpc>
                <a:spcPct val="100000"/>
              </a:lnSpc>
              <a:spcBef>
                <a:spcPts val="0"/>
              </a:spcBef>
              <a:spcAft>
                <a:spcPts val="0"/>
              </a:spcAft>
              <a:buClr>
                <a:srgbClr val="0000CC"/>
              </a:buClr>
              <a:buSzPts val="2400"/>
              <a:buFont typeface="Arial"/>
              <a:buNone/>
            </a:pPr>
            <a:endParaRPr sz="6000">
              <a:latin typeface="Arial" panose="020B0604020202020204" pitchFamily="34" charset="0"/>
              <a:cs typeface="Arial" panose="020B0604020202020204" pitchFamily="34" charset="0"/>
            </a:endParaRPr>
          </a:p>
        </p:txBody>
      </p:sp>
      <p:pic>
        <p:nvPicPr>
          <p:cNvPr id="13" name="Picture 11" descr="book9">
            <a:extLst>
              <a:ext uri="{FF2B5EF4-FFF2-40B4-BE49-F238E27FC236}">
                <a16:creationId xmlns:a16="http://schemas.microsoft.com/office/drawing/2014/main" id="{31468EB6-8B42-40C5-80E6-F65C3EB5A9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50822" y="1043840"/>
            <a:ext cx="1336829" cy="8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138B113-6192-40BF-9FC2-912AF31DA844}"/>
              </a:ext>
            </a:extLst>
          </p:cNvPr>
          <p:cNvSpPr txBox="1"/>
          <p:nvPr/>
        </p:nvSpPr>
        <p:spPr>
          <a:xfrm>
            <a:off x="374738" y="1043840"/>
            <a:ext cx="7344499" cy="646331"/>
          </a:xfrm>
          <a:prstGeom prst="rect">
            <a:avLst/>
          </a:prstGeom>
          <a:noFill/>
        </p:spPr>
        <p:txBody>
          <a:bodyPr wrap="square" rtlCol="0">
            <a:spAutoFit/>
          </a:bodyPr>
          <a:lstStyle/>
          <a:p>
            <a:r>
              <a:rPr lang="en-US" sz="3600">
                <a:solidFill>
                  <a:srgbClr val="00B050"/>
                </a:solidFill>
                <a:latin typeface="Arial" panose="020B0604020202020204" pitchFamily="34" charset="0"/>
                <a:cs typeface="Arial" panose="020B0604020202020204" pitchFamily="34" charset="0"/>
              </a:rPr>
              <a:t>a, Vẽ l</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ợc đồ trí nhớ đ</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ờng đi</a:t>
            </a:r>
          </a:p>
        </p:txBody>
      </p:sp>
      <p:grpSp>
        <p:nvGrpSpPr>
          <p:cNvPr id="10" name="Group 9">
            <a:extLst>
              <a:ext uri="{FF2B5EF4-FFF2-40B4-BE49-F238E27FC236}">
                <a16:creationId xmlns:a16="http://schemas.microsoft.com/office/drawing/2014/main" id="{27355A4A-3814-4F35-8BEA-41229AE7F381}"/>
              </a:ext>
            </a:extLst>
          </p:cNvPr>
          <p:cNvGrpSpPr/>
          <p:nvPr/>
        </p:nvGrpSpPr>
        <p:grpSpPr>
          <a:xfrm>
            <a:off x="77626" y="33051"/>
            <a:ext cx="7996755" cy="872949"/>
            <a:chOff x="77626" y="33051"/>
            <a:chExt cx="7996755" cy="872949"/>
          </a:xfrm>
        </p:grpSpPr>
        <p:grpSp>
          <p:nvGrpSpPr>
            <p:cNvPr id="12" name="Group 11">
              <a:extLst>
                <a:ext uri="{FF2B5EF4-FFF2-40B4-BE49-F238E27FC236}">
                  <a16:creationId xmlns:a16="http://schemas.microsoft.com/office/drawing/2014/main" id="{28FE207E-423E-463C-A8EE-7FDE5B9D2B95}"/>
                </a:ext>
              </a:extLst>
            </p:cNvPr>
            <p:cNvGrpSpPr/>
            <p:nvPr/>
          </p:nvGrpSpPr>
          <p:grpSpPr>
            <a:xfrm>
              <a:off x="839855" y="33051"/>
              <a:ext cx="5805063" cy="872949"/>
              <a:chOff x="1133366" y="2220084"/>
              <a:chExt cx="5351192" cy="914400"/>
            </a:xfrm>
          </p:grpSpPr>
          <p:sp>
            <p:nvSpPr>
              <p:cNvPr id="18" name="Arrow: Pentagon 17">
                <a:extLst>
                  <a:ext uri="{FF2B5EF4-FFF2-40B4-BE49-F238E27FC236}">
                    <a16:creationId xmlns:a16="http://schemas.microsoft.com/office/drawing/2014/main" id="{54BF9A7F-8F73-4B23-8C49-5B3631D70389}"/>
                  </a:ext>
                </a:extLst>
              </p:cNvPr>
              <p:cNvSpPr/>
              <p:nvPr/>
            </p:nvSpPr>
            <p:spPr>
              <a:xfrm>
                <a:off x="1133366" y="2220084"/>
                <a:ext cx="410263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0A26BB51-32AB-4D4E-AA74-37F983A38B9C}"/>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66FD395A-26EB-4715-80B9-D3349010724D}"/>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Vẽ  lược đồ trí nhớ</a:t>
              </a:r>
            </a:p>
          </p:txBody>
        </p:sp>
        <p:grpSp>
          <p:nvGrpSpPr>
            <p:cNvPr id="15" name="Group 14">
              <a:extLst>
                <a:ext uri="{FF2B5EF4-FFF2-40B4-BE49-F238E27FC236}">
                  <a16:creationId xmlns:a16="http://schemas.microsoft.com/office/drawing/2014/main" id="{58FF965A-4086-4088-813F-5BE9FF57B80B}"/>
                </a:ext>
              </a:extLst>
            </p:cNvPr>
            <p:cNvGrpSpPr/>
            <p:nvPr/>
          </p:nvGrpSpPr>
          <p:grpSpPr>
            <a:xfrm>
              <a:off x="77626" y="33051"/>
              <a:ext cx="1301952" cy="872949"/>
              <a:chOff x="344605" y="154323"/>
              <a:chExt cx="1301952" cy="872949"/>
            </a:xfrm>
          </p:grpSpPr>
          <p:sp>
            <p:nvSpPr>
              <p:cNvPr id="16" name="Arrow: Pentagon 15">
                <a:extLst>
                  <a:ext uri="{FF2B5EF4-FFF2-40B4-BE49-F238E27FC236}">
                    <a16:creationId xmlns:a16="http://schemas.microsoft.com/office/drawing/2014/main" id="{9E7100CD-E214-4A4D-9332-88FDF7C18A24}"/>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id="{04936DC0-E428-47F0-A0ED-FA185E69BFD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 name="Picture 19">
            <a:extLst>
              <a:ext uri="{FF2B5EF4-FFF2-40B4-BE49-F238E27FC236}">
                <a16:creationId xmlns:a16="http://schemas.microsoft.com/office/drawing/2014/main" id="{7FC67C83-531C-436D-B807-08E74AF12ACD}"/>
              </a:ext>
            </a:extLst>
          </p:cNvPr>
          <p:cNvPicPr>
            <a:picLocks noChangeAspect="1"/>
          </p:cNvPicPr>
          <p:nvPr/>
        </p:nvPicPr>
        <p:blipFill rotWithShape="1">
          <a:blip r:embed="rId3"/>
          <a:srcRect l="49250" t="16517" r="40417" b="67812"/>
          <a:stretch/>
        </p:blipFill>
        <p:spPr>
          <a:xfrm>
            <a:off x="10872527" y="7950"/>
            <a:ext cx="1301952" cy="1110619"/>
          </a:xfrm>
          <a:prstGeom prst="rect">
            <a:avLst/>
          </a:prstGeom>
        </p:spPr>
      </p:pic>
    </p:spTree>
    <p:extLst>
      <p:ext uri="{BB962C8B-B14F-4D97-AF65-F5344CB8AC3E}">
        <p14:creationId xmlns:p14="http://schemas.microsoft.com/office/powerpoint/2010/main" val="27218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B191E5-8F17-456C-8A88-16E30A09A9C6}"/>
              </a:ext>
            </a:extLst>
          </p:cNvPr>
          <p:cNvPicPr>
            <a:picLocks noChangeAspect="1"/>
          </p:cNvPicPr>
          <p:nvPr/>
        </p:nvPicPr>
        <p:blipFill rotWithShape="1">
          <a:blip r:embed="rId2"/>
          <a:srcRect l="40184" t="24340" r="23238" b="37333"/>
          <a:stretch/>
        </p:blipFill>
        <p:spPr>
          <a:xfrm>
            <a:off x="5505065" y="1676400"/>
            <a:ext cx="6692798" cy="4769864"/>
          </a:xfrm>
          <a:prstGeom prst="rect">
            <a:avLst/>
          </a:prstGeom>
        </p:spPr>
      </p:pic>
      <p:sp>
        <p:nvSpPr>
          <p:cNvPr id="4" name="TextBox 3">
            <a:extLst>
              <a:ext uri="{FF2B5EF4-FFF2-40B4-BE49-F238E27FC236}">
                <a16:creationId xmlns:a16="http://schemas.microsoft.com/office/drawing/2014/main" id="{2256225B-5419-4E73-A5C0-8B1D42F3D7B6}"/>
              </a:ext>
            </a:extLst>
          </p:cNvPr>
          <p:cNvSpPr txBox="1"/>
          <p:nvPr/>
        </p:nvSpPr>
        <p:spPr>
          <a:xfrm>
            <a:off x="5785485" y="6261598"/>
            <a:ext cx="7843641" cy="369332"/>
          </a:xfrm>
          <a:prstGeom prst="rect">
            <a:avLst/>
          </a:prstGeom>
          <a:noFill/>
        </p:spPr>
        <p:txBody>
          <a:bodyPr wrap="square" rtlCol="0">
            <a:spAutoFit/>
          </a:bodyPr>
          <a:lstStyle/>
          <a:p>
            <a:r>
              <a:rPr lang="en-US" b="1" i="1">
                <a:solidFill>
                  <a:srgbClr val="0033CC"/>
                </a:solidFill>
                <a:latin typeface="Arial" panose="020B0604020202020204" pitchFamily="34" charset="0"/>
                <a:cs typeface="Arial" panose="020B0604020202020204" pitchFamily="34" charset="0"/>
              </a:rPr>
              <a:t>L</a:t>
            </a:r>
            <a:r>
              <a:rPr lang="vi-VN" b="1" i="1">
                <a:solidFill>
                  <a:srgbClr val="0033CC"/>
                </a:solidFill>
                <a:latin typeface="Arial" panose="020B0604020202020204" pitchFamily="34" charset="0"/>
                <a:cs typeface="Arial" panose="020B0604020202020204" pitchFamily="34" charset="0"/>
              </a:rPr>
              <a:t>ư</a:t>
            </a:r>
            <a:r>
              <a:rPr lang="en-US" b="1" i="1">
                <a:solidFill>
                  <a:srgbClr val="0033CC"/>
                </a:solidFill>
                <a:latin typeface="Arial" panose="020B0604020202020204" pitchFamily="34" charset="0"/>
                <a:cs typeface="Arial" panose="020B0604020202020204" pitchFamily="34" charset="0"/>
              </a:rPr>
              <a:t>ợc đồ trí nhớ từ nhà đến tr</a:t>
            </a:r>
            <a:r>
              <a:rPr lang="vi-VN" b="1" i="1">
                <a:solidFill>
                  <a:srgbClr val="0033CC"/>
                </a:solidFill>
                <a:latin typeface="Arial" panose="020B0604020202020204" pitchFamily="34" charset="0"/>
                <a:cs typeface="Arial" panose="020B0604020202020204" pitchFamily="34" charset="0"/>
              </a:rPr>
              <a:t>ư</a:t>
            </a:r>
            <a:r>
              <a:rPr lang="en-US" b="1" i="1">
                <a:solidFill>
                  <a:srgbClr val="0033CC"/>
                </a:solidFill>
                <a:latin typeface="Arial" panose="020B0604020202020204" pitchFamily="34" charset="0"/>
                <a:cs typeface="Arial" panose="020B0604020202020204" pitchFamily="34" charset="0"/>
              </a:rPr>
              <a:t>ờng Trung học c</a:t>
            </a:r>
            <a:r>
              <a:rPr lang="vi-VN" b="1" i="1">
                <a:solidFill>
                  <a:srgbClr val="0033CC"/>
                </a:solidFill>
                <a:latin typeface="Arial" panose="020B0604020202020204" pitchFamily="34" charset="0"/>
                <a:cs typeface="Arial" panose="020B0604020202020204" pitchFamily="34" charset="0"/>
              </a:rPr>
              <a:t>ơ</a:t>
            </a:r>
            <a:r>
              <a:rPr lang="en-US" b="1" i="1">
                <a:solidFill>
                  <a:srgbClr val="0033CC"/>
                </a:solidFill>
                <a:latin typeface="Arial" panose="020B0604020202020204" pitchFamily="34" charset="0"/>
                <a:cs typeface="Arial" panose="020B0604020202020204" pitchFamily="34" charset="0"/>
              </a:rPr>
              <a:t> sở</a:t>
            </a:r>
          </a:p>
        </p:txBody>
      </p:sp>
      <p:grpSp>
        <p:nvGrpSpPr>
          <p:cNvPr id="12" name="Group 11">
            <a:extLst>
              <a:ext uri="{FF2B5EF4-FFF2-40B4-BE49-F238E27FC236}">
                <a16:creationId xmlns:a16="http://schemas.microsoft.com/office/drawing/2014/main" id="{4AEAD74D-F096-4F03-A1DB-3BDF1B56BBF1}"/>
              </a:ext>
            </a:extLst>
          </p:cNvPr>
          <p:cNvGrpSpPr/>
          <p:nvPr/>
        </p:nvGrpSpPr>
        <p:grpSpPr>
          <a:xfrm>
            <a:off x="389764" y="2267919"/>
            <a:ext cx="4145029" cy="3430553"/>
            <a:chOff x="389764" y="2267919"/>
            <a:chExt cx="4145029" cy="3430553"/>
          </a:xfrm>
        </p:grpSpPr>
        <p:sp>
          <p:nvSpPr>
            <p:cNvPr id="13" name="Speech Bubble: Rectangle with Corners Rounded 12">
              <a:extLst>
                <a:ext uri="{FF2B5EF4-FFF2-40B4-BE49-F238E27FC236}">
                  <a16:creationId xmlns:a16="http://schemas.microsoft.com/office/drawing/2014/main" id="{1C10A2FB-9B30-4BE4-A359-190AB9710EC8}"/>
                </a:ext>
              </a:extLst>
            </p:cNvPr>
            <p:cNvSpPr/>
            <p:nvPr/>
          </p:nvSpPr>
          <p:spPr>
            <a:xfrm>
              <a:off x="389764" y="2267919"/>
              <a:ext cx="4145029" cy="2839054"/>
            </a:xfrm>
            <a:prstGeom prst="wedgeRoundRectCallout">
              <a:avLst>
                <a:gd name="adj1" fmla="val 77497"/>
                <a:gd name="adj2" fmla="val -22937"/>
                <a:gd name="adj3" fmla="val 16667"/>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47;p19">
              <a:extLst>
                <a:ext uri="{FF2B5EF4-FFF2-40B4-BE49-F238E27FC236}">
                  <a16:creationId xmlns:a16="http://schemas.microsoft.com/office/drawing/2014/main" id="{01727FEA-2D72-4E3B-971D-E9B6F10B44B2}"/>
                </a:ext>
              </a:extLst>
            </p:cNvPr>
            <p:cNvSpPr txBox="1"/>
            <p:nvPr/>
          </p:nvSpPr>
          <p:spPr>
            <a:xfrm>
              <a:off x="714505" y="2282496"/>
              <a:ext cx="3799665" cy="34159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C"/>
                </a:buClr>
                <a:buSzPts val="2400"/>
                <a:buFont typeface="Arial"/>
                <a:buNone/>
              </a:pPr>
              <a:r>
                <a:rPr lang="en-US" sz="3600">
                  <a:solidFill>
                    <a:srgbClr val="FF0000"/>
                  </a:solidFill>
                  <a:latin typeface="Arial" panose="020B0604020202020204" pitchFamily="34" charset="0"/>
                  <a:ea typeface="Arial"/>
                  <a:cs typeface="Arial" panose="020B0604020202020204" pitchFamily="34" charset="0"/>
                  <a:sym typeface="Arial"/>
                </a:rPr>
                <a:t>Dựa vào lược đồ trí nhớ trên mô tả lại quảng đường từ nhà em đến trường THCS?</a:t>
              </a:r>
              <a:endParaRPr sz="3600">
                <a:solidFill>
                  <a:srgbClr val="FF0000"/>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90B7D7DB-3BD7-4EFF-87F7-DA8D38669D50}"/>
              </a:ext>
            </a:extLst>
          </p:cNvPr>
          <p:cNvPicPr>
            <a:picLocks noChangeAspect="1"/>
          </p:cNvPicPr>
          <p:nvPr/>
        </p:nvPicPr>
        <p:blipFill rotWithShape="1">
          <a:blip r:embed="rId3"/>
          <a:srcRect l="39749" t="43556" r="43417" b="27111"/>
          <a:stretch/>
        </p:blipFill>
        <p:spPr>
          <a:xfrm>
            <a:off x="274137" y="5344262"/>
            <a:ext cx="1472510" cy="1443352"/>
          </a:xfrm>
          <a:prstGeom prst="rect">
            <a:avLst/>
          </a:prstGeom>
        </p:spPr>
      </p:pic>
      <p:sp>
        <p:nvSpPr>
          <p:cNvPr id="17" name="TextBox 16">
            <a:extLst>
              <a:ext uri="{FF2B5EF4-FFF2-40B4-BE49-F238E27FC236}">
                <a16:creationId xmlns:a16="http://schemas.microsoft.com/office/drawing/2014/main" id="{5B1EC8DB-E985-4C0E-A35F-B96D5777A4A3}"/>
              </a:ext>
            </a:extLst>
          </p:cNvPr>
          <p:cNvSpPr txBox="1"/>
          <p:nvPr/>
        </p:nvSpPr>
        <p:spPr>
          <a:xfrm>
            <a:off x="374738" y="1043840"/>
            <a:ext cx="7344499" cy="646331"/>
          </a:xfrm>
          <a:prstGeom prst="rect">
            <a:avLst/>
          </a:prstGeom>
          <a:noFill/>
        </p:spPr>
        <p:txBody>
          <a:bodyPr wrap="square" rtlCol="0">
            <a:spAutoFit/>
          </a:bodyPr>
          <a:lstStyle/>
          <a:p>
            <a:r>
              <a:rPr lang="en-US" sz="3600">
                <a:solidFill>
                  <a:srgbClr val="00B050"/>
                </a:solidFill>
                <a:latin typeface="Arial" panose="020B0604020202020204" pitchFamily="34" charset="0"/>
                <a:cs typeface="Arial" panose="020B0604020202020204" pitchFamily="34" charset="0"/>
              </a:rPr>
              <a:t>a, Vẽ l</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ợc đồ trí nhớ đ</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ờng đi</a:t>
            </a:r>
          </a:p>
        </p:txBody>
      </p:sp>
      <p:grpSp>
        <p:nvGrpSpPr>
          <p:cNvPr id="18" name="Group 17">
            <a:extLst>
              <a:ext uri="{FF2B5EF4-FFF2-40B4-BE49-F238E27FC236}">
                <a16:creationId xmlns:a16="http://schemas.microsoft.com/office/drawing/2014/main" id="{253FD92D-9522-48DD-8251-46B27BE9A374}"/>
              </a:ext>
            </a:extLst>
          </p:cNvPr>
          <p:cNvGrpSpPr/>
          <p:nvPr/>
        </p:nvGrpSpPr>
        <p:grpSpPr>
          <a:xfrm>
            <a:off x="77626" y="33051"/>
            <a:ext cx="7996755" cy="872949"/>
            <a:chOff x="77626" y="33051"/>
            <a:chExt cx="7996755" cy="872949"/>
          </a:xfrm>
        </p:grpSpPr>
        <p:grpSp>
          <p:nvGrpSpPr>
            <p:cNvPr id="19" name="Group 18">
              <a:extLst>
                <a:ext uri="{FF2B5EF4-FFF2-40B4-BE49-F238E27FC236}">
                  <a16:creationId xmlns:a16="http://schemas.microsoft.com/office/drawing/2014/main" id="{1F60BA44-737E-417D-B800-245063042792}"/>
                </a:ext>
              </a:extLst>
            </p:cNvPr>
            <p:cNvGrpSpPr/>
            <p:nvPr/>
          </p:nvGrpSpPr>
          <p:grpSpPr>
            <a:xfrm>
              <a:off x="839855" y="33051"/>
              <a:ext cx="5805063" cy="872949"/>
              <a:chOff x="1133366" y="2220084"/>
              <a:chExt cx="5351192" cy="914400"/>
            </a:xfrm>
          </p:grpSpPr>
          <p:sp>
            <p:nvSpPr>
              <p:cNvPr id="24" name="Arrow: Pentagon 23">
                <a:extLst>
                  <a:ext uri="{FF2B5EF4-FFF2-40B4-BE49-F238E27FC236}">
                    <a16:creationId xmlns:a16="http://schemas.microsoft.com/office/drawing/2014/main" id="{518EBD44-87A4-41DE-8489-A9A37C5FF8A6}"/>
                  </a:ext>
                </a:extLst>
              </p:cNvPr>
              <p:cNvSpPr/>
              <p:nvPr/>
            </p:nvSpPr>
            <p:spPr>
              <a:xfrm>
                <a:off x="1133366" y="2220084"/>
                <a:ext cx="5176902"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F1A71890-CC2B-4E15-9753-2E0EDE400C5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BB812EEE-3C0F-47C9-8686-5BD9E949D45F}"/>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Vẽ  lược đồ trí nhớ</a:t>
              </a:r>
            </a:p>
          </p:txBody>
        </p:sp>
        <p:grpSp>
          <p:nvGrpSpPr>
            <p:cNvPr id="21" name="Group 20">
              <a:extLst>
                <a:ext uri="{FF2B5EF4-FFF2-40B4-BE49-F238E27FC236}">
                  <a16:creationId xmlns:a16="http://schemas.microsoft.com/office/drawing/2014/main" id="{90591A06-0D5A-4830-9E8D-3E6BC6B1B3B3}"/>
                </a:ext>
              </a:extLst>
            </p:cNvPr>
            <p:cNvGrpSpPr/>
            <p:nvPr/>
          </p:nvGrpSpPr>
          <p:grpSpPr>
            <a:xfrm>
              <a:off x="77626" y="33051"/>
              <a:ext cx="1301952" cy="872949"/>
              <a:chOff x="344605" y="154323"/>
              <a:chExt cx="1301952" cy="872949"/>
            </a:xfrm>
          </p:grpSpPr>
          <p:sp>
            <p:nvSpPr>
              <p:cNvPr id="22" name="Arrow: Pentagon 21">
                <a:extLst>
                  <a:ext uri="{FF2B5EF4-FFF2-40B4-BE49-F238E27FC236}">
                    <a16:creationId xmlns:a16="http://schemas.microsoft.com/office/drawing/2014/main" id="{7977A5DF-7859-47C2-954D-92A309D62E1A}"/>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23" name="Isosceles Triangle 22">
                <a:extLst>
                  <a:ext uri="{FF2B5EF4-FFF2-40B4-BE49-F238E27FC236}">
                    <a16:creationId xmlns:a16="http://schemas.microsoft.com/office/drawing/2014/main" id="{1F43D018-AF20-4D9F-87D4-85D1DFB052A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25">
            <a:extLst>
              <a:ext uri="{FF2B5EF4-FFF2-40B4-BE49-F238E27FC236}">
                <a16:creationId xmlns:a16="http://schemas.microsoft.com/office/drawing/2014/main" id="{972D3196-DB0F-4144-A20A-344262A7FFBC}"/>
              </a:ext>
            </a:extLst>
          </p:cNvPr>
          <p:cNvPicPr>
            <a:picLocks noChangeAspect="1"/>
          </p:cNvPicPr>
          <p:nvPr/>
        </p:nvPicPr>
        <p:blipFill rotWithShape="1">
          <a:blip r:embed="rId4"/>
          <a:srcRect l="49250" t="16517" r="40417" b="67812"/>
          <a:stretch/>
        </p:blipFill>
        <p:spPr>
          <a:xfrm>
            <a:off x="10872527" y="7950"/>
            <a:ext cx="1301952" cy="1110619"/>
          </a:xfrm>
          <a:prstGeom prst="rect">
            <a:avLst/>
          </a:prstGeom>
        </p:spPr>
      </p:pic>
    </p:spTree>
    <p:extLst>
      <p:ext uri="{BB962C8B-B14F-4D97-AF65-F5344CB8AC3E}">
        <p14:creationId xmlns:p14="http://schemas.microsoft.com/office/powerpoint/2010/main" val="3453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1BC156-0307-4A80-9958-F34F88103BB4}"/>
              </a:ext>
            </a:extLst>
          </p:cNvPr>
          <p:cNvGrpSpPr/>
          <p:nvPr/>
        </p:nvGrpSpPr>
        <p:grpSpPr>
          <a:xfrm>
            <a:off x="0" y="30127"/>
            <a:ext cx="5926761" cy="875873"/>
            <a:chOff x="0" y="30127"/>
            <a:chExt cx="5975743" cy="875873"/>
          </a:xfrm>
        </p:grpSpPr>
        <p:sp>
          <p:nvSpPr>
            <p:cNvPr id="13" name="Arrow: Pentagon 12">
              <a:extLst>
                <a:ext uri="{FF2B5EF4-FFF2-40B4-BE49-F238E27FC236}">
                  <a16:creationId xmlns:a16="http://schemas.microsoft.com/office/drawing/2014/main" id="{7D555F9C-654B-452A-8576-1515826A8163}"/>
                </a:ext>
              </a:extLst>
            </p:cNvPr>
            <p:cNvSpPr/>
            <p:nvPr/>
          </p:nvSpPr>
          <p:spPr>
            <a:xfrm>
              <a:off x="109821" y="33051"/>
              <a:ext cx="5463887"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CF22F038-46EC-4362-A324-4A062A61E80F}"/>
                </a:ext>
              </a:extLst>
            </p:cNvPr>
            <p:cNvSpPr txBox="1"/>
            <p:nvPr/>
          </p:nvSpPr>
          <p:spPr>
            <a:xfrm>
              <a:off x="511855" y="250657"/>
              <a:ext cx="546388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Vẽ lược đồ trí nhớ</a:t>
              </a:r>
            </a:p>
          </p:txBody>
        </p:sp>
        <p:sp>
          <p:nvSpPr>
            <p:cNvPr id="16" name="Arrow: Pentagon 15">
              <a:extLst>
                <a:ext uri="{FF2B5EF4-FFF2-40B4-BE49-F238E27FC236}">
                  <a16:creationId xmlns:a16="http://schemas.microsoft.com/office/drawing/2014/main" id="{86096CC7-92DA-45DB-B1D7-ABBECF565F00}"/>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grpSp>
      <p:grpSp>
        <p:nvGrpSpPr>
          <p:cNvPr id="18" name="Group 17">
            <a:extLst>
              <a:ext uri="{FF2B5EF4-FFF2-40B4-BE49-F238E27FC236}">
                <a16:creationId xmlns:a16="http://schemas.microsoft.com/office/drawing/2014/main" id="{A77D419B-E38C-4AC9-B3F3-1CA35F6AFFB6}"/>
              </a:ext>
            </a:extLst>
          </p:cNvPr>
          <p:cNvGrpSpPr/>
          <p:nvPr/>
        </p:nvGrpSpPr>
        <p:grpSpPr>
          <a:xfrm>
            <a:off x="2353338" y="1259679"/>
            <a:ext cx="7485323" cy="1967144"/>
            <a:chOff x="4554276" y="1535117"/>
            <a:chExt cx="7485323" cy="1967144"/>
          </a:xfrm>
        </p:grpSpPr>
        <p:sp>
          <p:nvSpPr>
            <p:cNvPr id="19" name="Speech Bubble: Rectangle with Corners Rounded 18">
              <a:extLst>
                <a:ext uri="{FF2B5EF4-FFF2-40B4-BE49-F238E27FC236}">
                  <a16:creationId xmlns:a16="http://schemas.microsoft.com/office/drawing/2014/main" id="{58F02731-A09A-4E7C-8CA3-2463CB0D8733}"/>
                </a:ext>
              </a:extLst>
            </p:cNvPr>
            <p:cNvSpPr/>
            <p:nvPr/>
          </p:nvSpPr>
          <p:spPr>
            <a:xfrm>
              <a:off x="4554276" y="1535117"/>
              <a:ext cx="7485323" cy="1967144"/>
            </a:xfrm>
            <a:prstGeom prst="wedgeRoundRectCallout">
              <a:avLst>
                <a:gd name="adj1" fmla="val -12796"/>
                <a:gd name="adj2" fmla="val 87173"/>
                <a:gd name="adj3" fmla="val 16667"/>
              </a:avLst>
            </a:prstGeom>
            <a:solidFill>
              <a:srgbClr val="FFFED8">
                <a:alpha val="33000"/>
              </a:srgbClr>
            </a:solid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9CE4BB-3E7B-48A7-A4F5-E7A95BDE9884}"/>
                </a:ext>
              </a:extLst>
            </p:cNvPr>
            <p:cNvSpPr txBox="1"/>
            <p:nvPr/>
          </p:nvSpPr>
          <p:spPr>
            <a:xfrm>
              <a:off x="4622616" y="1792831"/>
              <a:ext cx="7348641" cy="1200329"/>
            </a:xfrm>
            <a:prstGeom prst="rect">
              <a:avLst/>
            </a:prstGeom>
            <a:noFill/>
          </p:spPr>
          <p:txBody>
            <a:bodyPr wrap="square" rtlCol="0">
              <a:spAutoFit/>
            </a:bodyPr>
            <a:lstStyle/>
            <a:p>
              <a:pPr algn="ctr"/>
              <a:r>
                <a:rPr lang="en-US" sz="3600">
                  <a:solidFill>
                    <a:srgbClr val="1223FA"/>
                  </a:solidFill>
                  <a:latin typeface="Arial" panose="020B0604020202020204" pitchFamily="34" charset="0"/>
                  <a:cs typeface="Arial" panose="020B0604020202020204" pitchFamily="34" charset="0"/>
                </a:rPr>
                <a:t>Em hãy mô tả đ</a:t>
              </a:r>
              <a:r>
                <a:rPr lang="vi-VN" sz="3600">
                  <a:solidFill>
                    <a:srgbClr val="1223FA"/>
                  </a:solidFill>
                  <a:latin typeface="Arial" panose="020B0604020202020204" pitchFamily="34" charset="0"/>
                  <a:cs typeface="Arial" panose="020B0604020202020204" pitchFamily="34" charset="0"/>
                </a:rPr>
                <a:t>ư</a:t>
              </a:r>
              <a:r>
                <a:rPr lang="en-US" sz="3600">
                  <a:solidFill>
                    <a:srgbClr val="1223FA"/>
                  </a:solidFill>
                  <a:latin typeface="Arial" panose="020B0604020202020204" pitchFamily="34" charset="0"/>
                  <a:cs typeface="Arial" panose="020B0604020202020204" pitchFamily="34" charset="0"/>
                </a:rPr>
                <a:t>ờng đi từ nhà em tới tr</a:t>
              </a:r>
              <a:r>
                <a:rPr lang="vi-VN" sz="3600">
                  <a:solidFill>
                    <a:srgbClr val="1223FA"/>
                  </a:solidFill>
                  <a:latin typeface="Arial" panose="020B0604020202020204" pitchFamily="34" charset="0"/>
                  <a:cs typeface="Arial" panose="020B0604020202020204" pitchFamily="34" charset="0"/>
                </a:rPr>
                <a:t>ư</a:t>
              </a:r>
              <a:r>
                <a:rPr lang="en-US" sz="3600">
                  <a:solidFill>
                    <a:srgbClr val="1223FA"/>
                  </a:solidFill>
                  <a:latin typeface="Arial" panose="020B0604020202020204" pitchFamily="34" charset="0"/>
                  <a:cs typeface="Arial" panose="020B0604020202020204" pitchFamily="34" charset="0"/>
                </a:rPr>
                <a:t>ờng và trình bày tr</a:t>
              </a:r>
              <a:r>
                <a:rPr lang="vi-VN" sz="3600">
                  <a:solidFill>
                    <a:srgbClr val="1223FA"/>
                  </a:solidFill>
                  <a:latin typeface="Arial" panose="020B0604020202020204" pitchFamily="34" charset="0"/>
                  <a:cs typeface="Arial" panose="020B0604020202020204" pitchFamily="34" charset="0"/>
                </a:rPr>
                <a:t>ư</a:t>
              </a:r>
              <a:r>
                <a:rPr lang="en-US" sz="3600">
                  <a:solidFill>
                    <a:srgbClr val="1223FA"/>
                  </a:solidFill>
                  <a:latin typeface="Arial" panose="020B0604020202020204" pitchFamily="34" charset="0"/>
                  <a:cs typeface="Arial" panose="020B0604020202020204" pitchFamily="34" charset="0"/>
                </a:rPr>
                <a:t>ớc lớp?</a:t>
              </a:r>
            </a:p>
          </p:txBody>
        </p:sp>
      </p:grpSp>
      <p:pic>
        <p:nvPicPr>
          <p:cNvPr id="21" name="Picture 20" descr="A picture containing text, doll, toy, vector graphics&#10;&#10;Description automatically generated">
            <a:extLst>
              <a:ext uri="{FF2B5EF4-FFF2-40B4-BE49-F238E27FC236}">
                <a16:creationId xmlns:a16="http://schemas.microsoft.com/office/drawing/2014/main" id="{7887AA35-00D2-4AED-8048-76BD3A98538C}"/>
              </a:ext>
            </a:extLst>
          </p:cNvPr>
          <p:cNvPicPr>
            <a:picLocks noChangeAspect="1"/>
          </p:cNvPicPr>
          <p:nvPr/>
        </p:nvPicPr>
        <p:blipFill rotWithShape="1">
          <a:blip r:embed="rId2">
            <a:extLst>
              <a:ext uri="{28A0092B-C50C-407E-A947-70E740481C1C}">
                <a14:useLocalDpi xmlns:a14="http://schemas.microsoft.com/office/drawing/2010/main" val="0"/>
              </a:ext>
            </a:extLst>
          </a:blip>
          <a:srcRect l="6334" t="10853" r="5648" b="14572"/>
          <a:stretch/>
        </p:blipFill>
        <p:spPr>
          <a:xfrm>
            <a:off x="3508576" y="4032173"/>
            <a:ext cx="3624386" cy="2792776"/>
          </a:xfrm>
          <a:prstGeom prst="rect">
            <a:avLst/>
          </a:prstGeom>
        </p:spPr>
      </p:pic>
      <p:pic>
        <p:nvPicPr>
          <p:cNvPr id="17" name="Picture 16">
            <a:extLst>
              <a:ext uri="{FF2B5EF4-FFF2-40B4-BE49-F238E27FC236}">
                <a16:creationId xmlns:a16="http://schemas.microsoft.com/office/drawing/2014/main" id="{50B150E3-371A-41CE-A151-0F47CCC65A47}"/>
              </a:ext>
            </a:extLst>
          </p:cNvPr>
          <p:cNvPicPr>
            <a:picLocks noChangeAspect="1"/>
          </p:cNvPicPr>
          <p:nvPr/>
        </p:nvPicPr>
        <p:blipFill rotWithShape="1">
          <a:blip r:embed="rId3"/>
          <a:srcRect l="49250" t="16517" r="40417" b="67812"/>
          <a:stretch/>
        </p:blipFill>
        <p:spPr>
          <a:xfrm>
            <a:off x="10872527" y="7950"/>
            <a:ext cx="1301952" cy="1110619"/>
          </a:xfrm>
          <a:prstGeom prst="rect">
            <a:avLst/>
          </a:prstGeom>
        </p:spPr>
      </p:pic>
    </p:spTree>
    <p:extLst>
      <p:ext uri="{BB962C8B-B14F-4D97-AF65-F5344CB8AC3E}">
        <p14:creationId xmlns:p14="http://schemas.microsoft.com/office/powerpoint/2010/main" val="5826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A9701F-C4A1-4A12-A234-02C62B662690}"/>
              </a:ext>
            </a:extLst>
          </p:cNvPr>
          <p:cNvPicPr>
            <a:picLocks noChangeAspect="1"/>
          </p:cNvPicPr>
          <p:nvPr/>
        </p:nvPicPr>
        <p:blipFill rotWithShape="1">
          <a:blip r:embed="rId2"/>
          <a:srcRect l="58605" t="36279" r="29709" b="22600"/>
          <a:stretch/>
        </p:blipFill>
        <p:spPr>
          <a:xfrm>
            <a:off x="156770" y="1766598"/>
            <a:ext cx="2693581" cy="5150774"/>
          </a:xfrm>
          <a:prstGeom prst="rect">
            <a:avLst/>
          </a:prstGeom>
        </p:spPr>
      </p:pic>
      <p:sp>
        <p:nvSpPr>
          <p:cNvPr id="5" name="TextBox 4">
            <a:extLst>
              <a:ext uri="{FF2B5EF4-FFF2-40B4-BE49-F238E27FC236}">
                <a16:creationId xmlns:a16="http://schemas.microsoft.com/office/drawing/2014/main" id="{B47C1852-F5A3-4389-9ECE-EF5E7FA9B23A}"/>
              </a:ext>
            </a:extLst>
          </p:cNvPr>
          <p:cNvSpPr txBox="1"/>
          <p:nvPr/>
        </p:nvSpPr>
        <p:spPr>
          <a:xfrm>
            <a:off x="0" y="973774"/>
            <a:ext cx="6642750" cy="707886"/>
          </a:xfrm>
          <a:prstGeom prst="rect">
            <a:avLst/>
          </a:prstGeom>
          <a:noFill/>
        </p:spPr>
        <p:txBody>
          <a:bodyPr wrap="square" rtlCol="0">
            <a:spAutoFit/>
          </a:bodyPr>
          <a:lstStyle/>
          <a:p>
            <a:r>
              <a:rPr lang="en-US" sz="4000">
                <a:solidFill>
                  <a:srgbClr val="00B050"/>
                </a:solidFill>
                <a:latin typeface="Arial" panose="020B0604020202020204" pitchFamily="34" charset="0"/>
                <a:cs typeface="Arial" panose="020B0604020202020204" pitchFamily="34" charset="0"/>
              </a:rPr>
              <a:t>b. Vẽ l</a:t>
            </a:r>
            <a:r>
              <a:rPr lang="vi-VN" sz="4000">
                <a:solidFill>
                  <a:srgbClr val="00B050"/>
                </a:solidFill>
                <a:latin typeface="Arial" panose="020B0604020202020204" pitchFamily="34" charset="0"/>
                <a:cs typeface="Arial" panose="020B0604020202020204" pitchFamily="34" charset="0"/>
              </a:rPr>
              <a:t>ư</a:t>
            </a:r>
            <a:r>
              <a:rPr lang="en-US" sz="4000">
                <a:solidFill>
                  <a:srgbClr val="00B050"/>
                </a:solidFill>
                <a:latin typeface="Arial" panose="020B0604020202020204" pitchFamily="34" charset="0"/>
                <a:cs typeface="Arial" panose="020B0604020202020204" pitchFamily="34" charset="0"/>
              </a:rPr>
              <a:t>ợc đồ một khu vực</a:t>
            </a:r>
          </a:p>
        </p:txBody>
      </p:sp>
      <p:grpSp>
        <p:nvGrpSpPr>
          <p:cNvPr id="8" name="Group 7">
            <a:extLst>
              <a:ext uri="{FF2B5EF4-FFF2-40B4-BE49-F238E27FC236}">
                <a16:creationId xmlns:a16="http://schemas.microsoft.com/office/drawing/2014/main" id="{698DAB84-3514-4E0A-8D30-DCD4A7C3ED2E}"/>
              </a:ext>
            </a:extLst>
          </p:cNvPr>
          <p:cNvGrpSpPr/>
          <p:nvPr/>
        </p:nvGrpSpPr>
        <p:grpSpPr>
          <a:xfrm>
            <a:off x="4506854" y="2157424"/>
            <a:ext cx="7600665" cy="2450104"/>
            <a:chOff x="4973009" y="1360797"/>
            <a:chExt cx="7134447" cy="1967144"/>
          </a:xfrm>
          <a:solidFill>
            <a:srgbClr val="F0F094"/>
          </a:solidFill>
        </p:grpSpPr>
        <p:sp>
          <p:nvSpPr>
            <p:cNvPr id="9" name="Speech Bubble: Rectangle with Corners Rounded 8">
              <a:extLst>
                <a:ext uri="{FF2B5EF4-FFF2-40B4-BE49-F238E27FC236}">
                  <a16:creationId xmlns:a16="http://schemas.microsoft.com/office/drawing/2014/main" id="{3FF04E96-B399-4E54-9B3A-471A799A73A0}"/>
                </a:ext>
              </a:extLst>
            </p:cNvPr>
            <p:cNvSpPr/>
            <p:nvPr/>
          </p:nvSpPr>
          <p:spPr>
            <a:xfrm>
              <a:off x="4973009" y="1360797"/>
              <a:ext cx="7134447" cy="1967144"/>
            </a:xfrm>
            <a:prstGeom prst="wedgeRoundRectCallout">
              <a:avLst>
                <a:gd name="adj1" fmla="val -73557"/>
                <a:gd name="adj2" fmla="val 42268"/>
                <a:gd name="adj3" fmla="val 16667"/>
              </a:avLst>
            </a:prstGeom>
            <a:grp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75D4DD-6E00-47CF-B59B-AC96C708E240}"/>
                </a:ext>
              </a:extLst>
            </p:cNvPr>
            <p:cNvSpPr txBox="1"/>
            <p:nvPr/>
          </p:nvSpPr>
          <p:spPr>
            <a:xfrm>
              <a:off x="5226547" y="1581920"/>
              <a:ext cx="6633232" cy="1556781"/>
            </a:xfrm>
            <a:prstGeom prst="rect">
              <a:avLst/>
            </a:prstGeom>
            <a:noFill/>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Khi vẽ một khu vực cần hồi t</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ởng lại tổng thể khu vực những đối t</a:t>
              </a:r>
              <a:r>
                <a:rPr lang="vi-VN" sz="4000">
                  <a:solidFill>
                    <a:srgbClr val="FF0000"/>
                  </a:solidFill>
                  <a:latin typeface="Arial" panose="020B0604020202020204" pitchFamily="34" charset="0"/>
                  <a:cs typeface="Arial" panose="020B0604020202020204" pitchFamily="34" charset="0"/>
                </a:rPr>
                <a:t>ư</a:t>
              </a:r>
              <a:r>
                <a:rPr lang="en-US" sz="4000">
                  <a:solidFill>
                    <a:srgbClr val="FF0000"/>
                  </a:solidFill>
                  <a:latin typeface="Arial" panose="020B0604020202020204" pitchFamily="34" charset="0"/>
                  <a:cs typeface="Arial" panose="020B0604020202020204" pitchFamily="34" charset="0"/>
                </a:rPr>
                <a:t>ợng nào?</a:t>
              </a:r>
            </a:p>
          </p:txBody>
        </p:sp>
      </p:grpSp>
      <p:grpSp>
        <p:nvGrpSpPr>
          <p:cNvPr id="11" name="Group 10">
            <a:extLst>
              <a:ext uri="{FF2B5EF4-FFF2-40B4-BE49-F238E27FC236}">
                <a16:creationId xmlns:a16="http://schemas.microsoft.com/office/drawing/2014/main" id="{DFBFFB5A-DA5A-471D-B2FD-B7C99661287C}"/>
              </a:ext>
            </a:extLst>
          </p:cNvPr>
          <p:cNvGrpSpPr/>
          <p:nvPr/>
        </p:nvGrpSpPr>
        <p:grpSpPr>
          <a:xfrm>
            <a:off x="3176645" y="2348488"/>
            <a:ext cx="3149728" cy="1098097"/>
            <a:chOff x="-138533" y="532281"/>
            <a:chExt cx="7011639" cy="1021241"/>
          </a:xfrm>
          <a:solidFill>
            <a:schemeClr val="accent4">
              <a:lumMod val="40000"/>
              <a:lumOff val="60000"/>
            </a:schemeClr>
          </a:solidFill>
        </p:grpSpPr>
        <p:sp>
          <p:nvSpPr>
            <p:cNvPr id="12" name="Rectangle 11">
              <a:extLst>
                <a:ext uri="{FF2B5EF4-FFF2-40B4-BE49-F238E27FC236}">
                  <a16:creationId xmlns:a16="http://schemas.microsoft.com/office/drawing/2014/main" id="{17A19EE8-15BE-4B10-95B6-B154F76F2FF3}"/>
                </a:ext>
              </a:extLst>
            </p:cNvPr>
            <p:cNvSpPr/>
            <p:nvPr/>
          </p:nvSpPr>
          <p:spPr>
            <a:xfrm>
              <a:off x="844765" y="532281"/>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5892BF7E-DD61-458A-B592-6FDEE55F3EC0}"/>
                </a:ext>
              </a:extLst>
            </p:cNvPr>
            <p:cNvSpPr txBox="1"/>
            <p:nvPr/>
          </p:nvSpPr>
          <p:spPr>
            <a:xfrm>
              <a:off x="-138533" y="574697"/>
              <a:ext cx="6173845" cy="97882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Diện tích</a:t>
              </a:r>
              <a:endParaRPr lang="en-US" sz="3200" b="1" kern="1200" dirty="0">
                <a:solidFill>
                  <a:srgbClr val="0070C0"/>
                </a:solidFill>
                <a:latin typeface="Arial" panose="020B0604020202020204" pitchFamily="34" charset="0"/>
                <a:cs typeface="Arial" panose="020B0604020202020204" pitchFamily="34" charset="0"/>
              </a:endParaRPr>
            </a:p>
          </p:txBody>
        </p:sp>
      </p:grpSp>
      <p:sp>
        <p:nvSpPr>
          <p:cNvPr id="14" name="Oval 13">
            <a:extLst>
              <a:ext uri="{FF2B5EF4-FFF2-40B4-BE49-F238E27FC236}">
                <a16:creationId xmlns:a16="http://schemas.microsoft.com/office/drawing/2014/main" id="{CBD12EDA-F9F2-4351-A1D8-8132766AA50E}"/>
              </a:ext>
            </a:extLst>
          </p:cNvPr>
          <p:cNvSpPr/>
          <p:nvPr/>
        </p:nvSpPr>
        <p:spPr>
          <a:xfrm>
            <a:off x="2790365" y="2327073"/>
            <a:ext cx="1098097" cy="109809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800" b="1">
                <a:solidFill>
                  <a:srgbClr val="0070C0"/>
                </a:solidFill>
                <a:latin typeface="Arial" panose="020B0604020202020204" pitchFamily="34" charset="0"/>
                <a:cs typeface="Arial" panose="020B0604020202020204" pitchFamily="34" charset="0"/>
              </a:rPr>
              <a:t> 1</a:t>
            </a:r>
          </a:p>
        </p:txBody>
      </p:sp>
      <p:grpSp>
        <p:nvGrpSpPr>
          <p:cNvPr id="15" name="Group 14">
            <a:extLst>
              <a:ext uri="{FF2B5EF4-FFF2-40B4-BE49-F238E27FC236}">
                <a16:creationId xmlns:a16="http://schemas.microsoft.com/office/drawing/2014/main" id="{0C509A7C-139A-4D3D-80BB-86FFA2E162E5}"/>
              </a:ext>
            </a:extLst>
          </p:cNvPr>
          <p:cNvGrpSpPr/>
          <p:nvPr/>
        </p:nvGrpSpPr>
        <p:grpSpPr>
          <a:xfrm>
            <a:off x="3470753" y="3858340"/>
            <a:ext cx="3982670" cy="1006856"/>
            <a:chOff x="1378159" y="1672284"/>
            <a:chExt cx="7440226" cy="1006856"/>
          </a:xfrm>
        </p:grpSpPr>
        <p:sp>
          <p:nvSpPr>
            <p:cNvPr id="16" name="Rectangle 15">
              <a:extLst>
                <a:ext uri="{FF2B5EF4-FFF2-40B4-BE49-F238E27FC236}">
                  <a16:creationId xmlns:a16="http://schemas.microsoft.com/office/drawing/2014/main" id="{57B8BD0D-AED5-447C-A882-79D9EC565526}"/>
                </a:ext>
              </a:extLst>
            </p:cNvPr>
            <p:cNvSpPr/>
            <p:nvPr/>
          </p:nvSpPr>
          <p:spPr>
            <a:xfrm>
              <a:off x="1626305" y="1672284"/>
              <a:ext cx="5662349" cy="1006856"/>
            </a:xfrm>
            <a:prstGeom prst="rect">
              <a:avLst/>
            </a:pr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65E93CE2-6F66-4725-A15D-2DE5866323F1}"/>
                </a:ext>
              </a:extLst>
            </p:cNvPr>
            <p:cNvSpPr txBox="1"/>
            <p:nvPr/>
          </p:nvSpPr>
          <p:spPr>
            <a:xfrm>
              <a:off x="1378159" y="1718732"/>
              <a:ext cx="7440226" cy="855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H</a:t>
              </a:r>
              <a:r>
                <a:rPr lang="vi-VN" sz="3200" b="1" kern="1200">
                  <a:solidFill>
                    <a:srgbClr val="0070C0"/>
                  </a:solidFill>
                  <a:latin typeface="Arial" panose="020B0604020202020204" pitchFamily="34" charset="0"/>
                  <a:cs typeface="Arial" panose="020B0604020202020204" pitchFamily="34" charset="0"/>
                </a:rPr>
                <a:t>ư</a:t>
              </a:r>
              <a:r>
                <a:rPr lang="en-US" sz="3200" b="1">
                  <a:solidFill>
                    <a:srgbClr val="0070C0"/>
                  </a:solidFill>
                  <a:latin typeface="Arial" panose="020B0604020202020204" pitchFamily="34" charset="0"/>
                  <a:cs typeface="Arial" panose="020B0604020202020204" pitchFamily="34" charset="0"/>
                </a:rPr>
                <a:t>ớng</a:t>
              </a:r>
              <a:endParaRPr lang="en-US" sz="3200" b="1" kern="1200">
                <a:solidFill>
                  <a:srgbClr val="0070C0"/>
                </a:solidFill>
                <a:latin typeface="Arial" panose="020B0604020202020204" pitchFamily="34" charset="0"/>
                <a:cs typeface="Arial" panose="020B0604020202020204" pitchFamily="34" charset="0"/>
              </a:endParaRPr>
            </a:p>
          </p:txBody>
        </p:sp>
      </p:grpSp>
      <p:sp>
        <p:nvSpPr>
          <p:cNvPr id="18" name="Oval 17">
            <a:extLst>
              <a:ext uri="{FF2B5EF4-FFF2-40B4-BE49-F238E27FC236}">
                <a16:creationId xmlns:a16="http://schemas.microsoft.com/office/drawing/2014/main" id="{62500234-B774-48B3-821B-DD89F02479E2}"/>
              </a:ext>
            </a:extLst>
          </p:cNvPr>
          <p:cNvSpPr/>
          <p:nvPr/>
        </p:nvSpPr>
        <p:spPr>
          <a:xfrm>
            <a:off x="2985003" y="3822779"/>
            <a:ext cx="1098097" cy="109809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400" b="1">
                <a:solidFill>
                  <a:srgbClr val="0070C0"/>
                </a:solidFill>
                <a:latin typeface="Arial" panose="020B0604020202020204" pitchFamily="34" charset="0"/>
                <a:cs typeface="Arial" panose="020B0604020202020204" pitchFamily="34" charset="0"/>
              </a:rPr>
              <a:t> 2</a:t>
            </a:r>
          </a:p>
        </p:txBody>
      </p:sp>
      <p:grpSp>
        <p:nvGrpSpPr>
          <p:cNvPr id="19" name="Group 18">
            <a:extLst>
              <a:ext uri="{FF2B5EF4-FFF2-40B4-BE49-F238E27FC236}">
                <a16:creationId xmlns:a16="http://schemas.microsoft.com/office/drawing/2014/main" id="{FBBA4DB6-F424-4907-8E65-B607193C99D4}"/>
              </a:ext>
            </a:extLst>
          </p:cNvPr>
          <p:cNvGrpSpPr/>
          <p:nvPr/>
        </p:nvGrpSpPr>
        <p:grpSpPr>
          <a:xfrm>
            <a:off x="3162354" y="5577632"/>
            <a:ext cx="3982670" cy="1006856"/>
            <a:chOff x="-431237" y="3523996"/>
            <a:chExt cx="7158336" cy="1006856"/>
          </a:xfrm>
          <a:solidFill>
            <a:schemeClr val="accent2">
              <a:lumMod val="60000"/>
              <a:lumOff val="40000"/>
            </a:schemeClr>
          </a:solidFill>
        </p:grpSpPr>
        <p:sp>
          <p:nvSpPr>
            <p:cNvPr id="20" name="Rectangle 19">
              <a:extLst>
                <a:ext uri="{FF2B5EF4-FFF2-40B4-BE49-F238E27FC236}">
                  <a16:creationId xmlns:a16="http://schemas.microsoft.com/office/drawing/2014/main" id="{79E96291-E425-42F0-99A1-DE536BA52555}"/>
                </a:ext>
              </a:extLst>
            </p:cNvPr>
            <p:cNvSpPr/>
            <p:nvPr/>
          </p:nvSpPr>
          <p:spPr>
            <a:xfrm>
              <a:off x="698758" y="3523996"/>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3CEB5FD8-11FD-4336-9CD7-0F62BBECCFCD}"/>
                </a:ext>
              </a:extLst>
            </p:cNvPr>
            <p:cNvSpPr txBox="1"/>
            <p:nvPr/>
          </p:nvSpPr>
          <p:spPr>
            <a:xfrm>
              <a:off x="-431237" y="3523996"/>
              <a:ext cx="7158336" cy="10068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Khoảng cách</a:t>
              </a:r>
            </a:p>
          </p:txBody>
        </p:sp>
      </p:grpSp>
      <p:sp>
        <p:nvSpPr>
          <p:cNvPr id="22" name="Oval 21">
            <a:extLst>
              <a:ext uri="{FF2B5EF4-FFF2-40B4-BE49-F238E27FC236}">
                <a16:creationId xmlns:a16="http://schemas.microsoft.com/office/drawing/2014/main" id="{060B26CF-FBF1-439E-9B4D-617C2A1D053A}"/>
              </a:ext>
            </a:extLst>
          </p:cNvPr>
          <p:cNvSpPr/>
          <p:nvPr/>
        </p:nvSpPr>
        <p:spPr>
          <a:xfrm>
            <a:off x="2692488" y="5527725"/>
            <a:ext cx="1087462" cy="108746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000" b="1">
                <a:solidFill>
                  <a:srgbClr val="0070C0"/>
                </a:solidFill>
                <a:latin typeface="Arial" panose="020B0604020202020204" pitchFamily="34" charset="0"/>
                <a:cs typeface="Arial" panose="020B0604020202020204" pitchFamily="34" charset="0"/>
              </a:rPr>
              <a:t> 3</a:t>
            </a:r>
          </a:p>
        </p:txBody>
      </p:sp>
      <p:grpSp>
        <p:nvGrpSpPr>
          <p:cNvPr id="25" name="Group 24">
            <a:extLst>
              <a:ext uri="{FF2B5EF4-FFF2-40B4-BE49-F238E27FC236}">
                <a16:creationId xmlns:a16="http://schemas.microsoft.com/office/drawing/2014/main" id="{59DDE53E-F3A6-4958-B8C7-8180C4D9D27B}"/>
              </a:ext>
            </a:extLst>
          </p:cNvPr>
          <p:cNvGrpSpPr/>
          <p:nvPr/>
        </p:nvGrpSpPr>
        <p:grpSpPr>
          <a:xfrm>
            <a:off x="0" y="30127"/>
            <a:ext cx="5926761" cy="875873"/>
            <a:chOff x="0" y="30127"/>
            <a:chExt cx="5975743" cy="875873"/>
          </a:xfrm>
        </p:grpSpPr>
        <p:sp>
          <p:nvSpPr>
            <p:cNvPr id="26" name="Arrow: Pentagon 25">
              <a:extLst>
                <a:ext uri="{FF2B5EF4-FFF2-40B4-BE49-F238E27FC236}">
                  <a16:creationId xmlns:a16="http://schemas.microsoft.com/office/drawing/2014/main" id="{FD2E006F-9A85-403D-BDD5-7043E107CF5B}"/>
                </a:ext>
              </a:extLst>
            </p:cNvPr>
            <p:cNvSpPr/>
            <p:nvPr/>
          </p:nvSpPr>
          <p:spPr>
            <a:xfrm>
              <a:off x="109821" y="33051"/>
              <a:ext cx="5463887"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9358E545-CA92-4692-86DD-6F9CB7F2C27F}"/>
                </a:ext>
              </a:extLst>
            </p:cNvPr>
            <p:cNvSpPr txBox="1"/>
            <p:nvPr/>
          </p:nvSpPr>
          <p:spPr>
            <a:xfrm>
              <a:off x="511855" y="250657"/>
              <a:ext cx="546388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Vẽ lược đồ trí nhớ</a:t>
              </a:r>
            </a:p>
          </p:txBody>
        </p:sp>
        <p:sp>
          <p:nvSpPr>
            <p:cNvPr id="28" name="Arrow: Pentagon 27">
              <a:extLst>
                <a:ext uri="{FF2B5EF4-FFF2-40B4-BE49-F238E27FC236}">
                  <a16:creationId xmlns:a16="http://schemas.microsoft.com/office/drawing/2014/main" id="{11830B2E-5358-4935-A1D8-182E479F587C}"/>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grpSp>
      <p:pic>
        <p:nvPicPr>
          <p:cNvPr id="29" name="Picture 28">
            <a:extLst>
              <a:ext uri="{FF2B5EF4-FFF2-40B4-BE49-F238E27FC236}">
                <a16:creationId xmlns:a16="http://schemas.microsoft.com/office/drawing/2014/main" id="{F0146EDD-341B-4685-B02F-768AD3456FFE}"/>
              </a:ext>
            </a:extLst>
          </p:cNvPr>
          <p:cNvPicPr>
            <a:picLocks noChangeAspect="1"/>
          </p:cNvPicPr>
          <p:nvPr/>
        </p:nvPicPr>
        <p:blipFill rotWithShape="1">
          <a:blip r:embed="rId3"/>
          <a:srcRect l="49250" t="16517" r="40417" b="67812"/>
          <a:stretch/>
        </p:blipFill>
        <p:spPr>
          <a:xfrm>
            <a:off x="10872527" y="7950"/>
            <a:ext cx="1301952" cy="1110619"/>
          </a:xfrm>
          <a:prstGeom prst="rect">
            <a:avLst/>
          </a:prstGeom>
        </p:spPr>
      </p:pic>
    </p:spTree>
    <p:extLst>
      <p:ext uri="{BB962C8B-B14F-4D97-AF65-F5344CB8AC3E}">
        <p14:creationId xmlns:p14="http://schemas.microsoft.com/office/powerpoint/2010/main" val="3471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8"/>
                                        </p:tgtEl>
                                        <p:attrNameLst>
                                          <p:attrName>ppt_w</p:attrName>
                                        </p:attrNameLst>
                                      </p:cBhvr>
                                      <p:tavLst>
                                        <p:tav tm="0">
                                          <p:val>
                                            <p:strVal val="ppt_w"/>
                                          </p:val>
                                        </p:tav>
                                        <p:tav tm="100000">
                                          <p:val>
                                            <p:fltVal val="0"/>
                                          </p:val>
                                        </p:tav>
                                      </p:tavLst>
                                    </p:anim>
                                    <p:anim calcmode="lin" valueType="num">
                                      <p:cBhvr>
                                        <p:cTn id="20" dur="500"/>
                                        <p:tgtEl>
                                          <p:spTgt spid="8"/>
                                        </p:tgtEl>
                                        <p:attrNameLst>
                                          <p:attrName>ppt_h</p:attrName>
                                        </p:attrNameLst>
                                      </p:cBhvr>
                                      <p:tavLst>
                                        <p:tav tm="0">
                                          <p:val>
                                            <p:strVal val="ppt_h"/>
                                          </p:val>
                                        </p:tav>
                                        <p:tav tm="100000">
                                          <p:val>
                                            <p:fltVal val="0"/>
                                          </p:val>
                                        </p:tav>
                                      </p:tavLst>
                                    </p:anim>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F9C84-4F77-4298-9018-99B05420FD61}"/>
              </a:ext>
            </a:extLst>
          </p:cNvPr>
          <p:cNvPicPr>
            <a:picLocks noChangeAspect="1"/>
          </p:cNvPicPr>
          <p:nvPr/>
        </p:nvPicPr>
        <p:blipFill rotWithShape="1">
          <a:blip r:embed="rId2"/>
          <a:srcRect l="27122" t="35349" r="42878" b="24341"/>
          <a:stretch/>
        </p:blipFill>
        <p:spPr>
          <a:xfrm>
            <a:off x="4935262" y="914356"/>
            <a:ext cx="7120170" cy="5381523"/>
          </a:xfrm>
          <a:prstGeom prst="rect">
            <a:avLst/>
          </a:prstGeom>
        </p:spPr>
      </p:pic>
      <p:sp>
        <p:nvSpPr>
          <p:cNvPr id="5" name="TextBox 4">
            <a:extLst>
              <a:ext uri="{FF2B5EF4-FFF2-40B4-BE49-F238E27FC236}">
                <a16:creationId xmlns:a16="http://schemas.microsoft.com/office/drawing/2014/main" id="{4335DC03-5CA0-41BE-8E96-C08E6F91F069}"/>
              </a:ext>
            </a:extLst>
          </p:cNvPr>
          <p:cNvSpPr txBox="1"/>
          <p:nvPr/>
        </p:nvSpPr>
        <p:spPr>
          <a:xfrm>
            <a:off x="5937986" y="6295879"/>
            <a:ext cx="7843641" cy="461665"/>
          </a:xfrm>
          <a:prstGeom prst="rect">
            <a:avLst/>
          </a:prstGeom>
          <a:no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L</a:t>
            </a:r>
            <a:r>
              <a:rPr lang="vi-VN" sz="2400" b="1">
                <a:solidFill>
                  <a:srgbClr val="0070C0"/>
                </a:solidFill>
                <a:latin typeface="Arial" panose="020B0604020202020204" pitchFamily="34" charset="0"/>
                <a:cs typeface="Arial" panose="020B0604020202020204" pitchFamily="34" charset="0"/>
              </a:rPr>
              <a:t>ư</a:t>
            </a:r>
            <a:r>
              <a:rPr lang="en-US" sz="2400" b="1">
                <a:solidFill>
                  <a:srgbClr val="0070C0"/>
                </a:solidFill>
                <a:latin typeface="Arial" panose="020B0604020202020204" pitchFamily="34" charset="0"/>
                <a:cs typeface="Arial" panose="020B0604020202020204" pitchFamily="34" charset="0"/>
              </a:rPr>
              <a:t>ợc đồ trí nhớ một trường học</a:t>
            </a:r>
          </a:p>
        </p:txBody>
      </p:sp>
      <p:sp>
        <p:nvSpPr>
          <p:cNvPr id="3" name="Cloud 2">
            <a:extLst>
              <a:ext uri="{FF2B5EF4-FFF2-40B4-BE49-F238E27FC236}">
                <a16:creationId xmlns:a16="http://schemas.microsoft.com/office/drawing/2014/main" id="{C9EB5F5A-309C-427A-80FC-5480E6B12E5A}"/>
              </a:ext>
            </a:extLst>
          </p:cNvPr>
          <p:cNvSpPr/>
          <p:nvPr/>
        </p:nvSpPr>
        <p:spPr>
          <a:xfrm>
            <a:off x="136568" y="1234108"/>
            <a:ext cx="4864939" cy="3721802"/>
          </a:xfrm>
          <a:prstGeom prst="cloud">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7;p19">
            <a:extLst>
              <a:ext uri="{FF2B5EF4-FFF2-40B4-BE49-F238E27FC236}">
                <a16:creationId xmlns:a16="http://schemas.microsoft.com/office/drawing/2014/main" id="{192FD725-25FC-40B2-AA32-7EBA86A0604D}"/>
              </a:ext>
            </a:extLst>
          </p:cNvPr>
          <p:cNvSpPr txBox="1"/>
          <p:nvPr/>
        </p:nvSpPr>
        <p:spPr>
          <a:xfrm>
            <a:off x="103446" y="2057005"/>
            <a:ext cx="4864939" cy="34159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CC"/>
              </a:buClr>
              <a:buSzPts val="2400"/>
              <a:buFont typeface="Arial"/>
              <a:buNone/>
            </a:pPr>
            <a:r>
              <a:rPr lang="en-US" sz="3600">
                <a:solidFill>
                  <a:srgbClr val="FF0000"/>
                </a:solidFill>
                <a:latin typeface="Arial" panose="020B0604020202020204" pitchFamily="34" charset="0"/>
                <a:ea typeface="Arial"/>
                <a:cs typeface="Arial" panose="020B0604020202020204" pitchFamily="34" charset="0"/>
                <a:sym typeface="Arial"/>
              </a:rPr>
              <a:t>Dựa vào lược đồ</a:t>
            </a:r>
          </a:p>
          <a:p>
            <a:pPr marL="0" marR="0" lvl="0" indent="0" algn="ctr" rtl="0">
              <a:lnSpc>
                <a:spcPct val="100000"/>
              </a:lnSpc>
              <a:spcBef>
                <a:spcPts val="0"/>
              </a:spcBef>
              <a:spcAft>
                <a:spcPts val="0"/>
              </a:spcAft>
              <a:buClr>
                <a:srgbClr val="0000CC"/>
              </a:buClr>
              <a:buSzPts val="2400"/>
              <a:buFont typeface="Arial"/>
              <a:buNone/>
            </a:pPr>
            <a:r>
              <a:rPr lang="en-US" sz="3600">
                <a:solidFill>
                  <a:srgbClr val="FF0000"/>
                </a:solidFill>
                <a:latin typeface="Arial" panose="020B0604020202020204" pitchFamily="34" charset="0"/>
                <a:ea typeface="Arial"/>
                <a:cs typeface="Arial" panose="020B0604020202020204" pitchFamily="34" charset="0"/>
                <a:sym typeface="Arial"/>
              </a:rPr>
              <a:t> trí nhớ trên mô tả </a:t>
            </a:r>
          </a:p>
          <a:p>
            <a:pPr marL="0" marR="0" lvl="0" indent="0" algn="ctr" rtl="0">
              <a:lnSpc>
                <a:spcPct val="100000"/>
              </a:lnSpc>
              <a:spcBef>
                <a:spcPts val="0"/>
              </a:spcBef>
              <a:spcAft>
                <a:spcPts val="0"/>
              </a:spcAft>
              <a:buClr>
                <a:srgbClr val="0000CC"/>
              </a:buClr>
              <a:buSzPts val="2400"/>
              <a:buFont typeface="Arial"/>
              <a:buNone/>
            </a:pPr>
            <a:r>
              <a:rPr lang="en-US" sz="3600">
                <a:solidFill>
                  <a:srgbClr val="FF0000"/>
                </a:solidFill>
                <a:latin typeface="Arial" panose="020B0604020202020204" pitchFamily="34" charset="0"/>
                <a:ea typeface="Arial"/>
                <a:cs typeface="Arial" panose="020B0604020202020204" pitchFamily="34" charset="0"/>
                <a:sym typeface="Arial"/>
              </a:rPr>
              <a:t>lại sơ đồ trường?</a:t>
            </a:r>
            <a:endParaRPr sz="3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80">
                                          <p:stCondLst>
                                            <p:cond delay="0"/>
                                          </p:stCondLst>
                                        </p:cTn>
                                        <p:tgtEl>
                                          <p:spTgt spid="21"/>
                                        </p:tgtEl>
                                      </p:cBhvr>
                                    </p:animEffect>
                                    <p:anim calcmode="lin" valueType="num">
                                      <p:cBhvr>
                                        <p:cTn id="1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 dur="26">
                                          <p:stCondLst>
                                            <p:cond delay="650"/>
                                          </p:stCondLst>
                                        </p:cTn>
                                        <p:tgtEl>
                                          <p:spTgt spid="21"/>
                                        </p:tgtEl>
                                      </p:cBhvr>
                                      <p:to x="100000" y="60000"/>
                                    </p:animScale>
                                    <p:animScale>
                                      <p:cBhvr>
                                        <p:cTn id="21" dur="166" decel="50000">
                                          <p:stCondLst>
                                            <p:cond delay="676"/>
                                          </p:stCondLst>
                                        </p:cTn>
                                        <p:tgtEl>
                                          <p:spTgt spid="21"/>
                                        </p:tgtEl>
                                      </p:cBhvr>
                                      <p:to x="100000" y="100000"/>
                                    </p:animScale>
                                    <p:animScale>
                                      <p:cBhvr>
                                        <p:cTn id="22" dur="26">
                                          <p:stCondLst>
                                            <p:cond delay="1312"/>
                                          </p:stCondLst>
                                        </p:cTn>
                                        <p:tgtEl>
                                          <p:spTgt spid="21"/>
                                        </p:tgtEl>
                                      </p:cBhvr>
                                      <p:to x="100000" y="80000"/>
                                    </p:animScale>
                                    <p:animScale>
                                      <p:cBhvr>
                                        <p:cTn id="23" dur="166" decel="50000">
                                          <p:stCondLst>
                                            <p:cond delay="1338"/>
                                          </p:stCondLst>
                                        </p:cTn>
                                        <p:tgtEl>
                                          <p:spTgt spid="21"/>
                                        </p:tgtEl>
                                      </p:cBhvr>
                                      <p:to x="100000" y="100000"/>
                                    </p:animScale>
                                    <p:animScale>
                                      <p:cBhvr>
                                        <p:cTn id="24" dur="26">
                                          <p:stCondLst>
                                            <p:cond delay="1642"/>
                                          </p:stCondLst>
                                        </p:cTn>
                                        <p:tgtEl>
                                          <p:spTgt spid="21"/>
                                        </p:tgtEl>
                                      </p:cBhvr>
                                      <p:to x="100000" y="90000"/>
                                    </p:animScale>
                                    <p:animScale>
                                      <p:cBhvr>
                                        <p:cTn id="25" dur="166" decel="50000">
                                          <p:stCondLst>
                                            <p:cond delay="1668"/>
                                          </p:stCondLst>
                                        </p:cTn>
                                        <p:tgtEl>
                                          <p:spTgt spid="21"/>
                                        </p:tgtEl>
                                      </p:cBhvr>
                                      <p:to x="100000" y="100000"/>
                                    </p:animScale>
                                    <p:animScale>
                                      <p:cBhvr>
                                        <p:cTn id="26" dur="26">
                                          <p:stCondLst>
                                            <p:cond delay="1808"/>
                                          </p:stCondLst>
                                        </p:cTn>
                                        <p:tgtEl>
                                          <p:spTgt spid="21"/>
                                        </p:tgtEl>
                                      </p:cBhvr>
                                      <p:to x="100000" y="95000"/>
                                    </p:animScale>
                                    <p:animScale>
                                      <p:cBhvr>
                                        <p:cTn id="2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1BC156-0307-4A80-9958-F34F88103BB4}"/>
              </a:ext>
            </a:extLst>
          </p:cNvPr>
          <p:cNvGrpSpPr/>
          <p:nvPr/>
        </p:nvGrpSpPr>
        <p:grpSpPr>
          <a:xfrm>
            <a:off x="0" y="30127"/>
            <a:ext cx="5975743" cy="875873"/>
            <a:chOff x="0" y="30127"/>
            <a:chExt cx="5975743" cy="875873"/>
          </a:xfrm>
        </p:grpSpPr>
        <p:sp>
          <p:nvSpPr>
            <p:cNvPr id="13" name="Arrow: Pentagon 12">
              <a:extLst>
                <a:ext uri="{FF2B5EF4-FFF2-40B4-BE49-F238E27FC236}">
                  <a16:creationId xmlns:a16="http://schemas.microsoft.com/office/drawing/2014/main" id="{7D555F9C-654B-452A-8576-1515826A8163}"/>
                </a:ext>
              </a:extLst>
            </p:cNvPr>
            <p:cNvSpPr/>
            <p:nvPr/>
          </p:nvSpPr>
          <p:spPr>
            <a:xfrm>
              <a:off x="109820" y="33051"/>
              <a:ext cx="5256837"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CF22F038-46EC-4362-A324-4A062A61E80F}"/>
                </a:ext>
              </a:extLst>
            </p:cNvPr>
            <p:cNvSpPr txBox="1"/>
            <p:nvPr/>
          </p:nvSpPr>
          <p:spPr>
            <a:xfrm>
              <a:off x="511855" y="250657"/>
              <a:ext cx="546388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Vẽ lược đồ trí nhớ</a:t>
              </a:r>
            </a:p>
          </p:txBody>
        </p:sp>
        <p:sp>
          <p:nvSpPr>
            <p:cNvPr id="16" name="Arrow: Pentagon 15">
              <a:extLst>
                <a:ext uri="{FF2B5EF4-FFF2-40B4-BE49-F238E27FC236}">
                  <a16:creationId xmlns:a16="http://schemas.microsoft.com/office/drawing/2014/main" id="{86096CC7-92DA-45DB-B1D7-ABBECF565F00}"/>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grpSp>
      <p:sp>
        <p:nvSpPr>
          <p:cNvPr id="18" name="Rectangle: Rounded Corners 17">
            <a:extLst>
              <a:ext uri="{FF2B5EF4-FFF2-40B4-BE49-F238E27FC236}">
                <a16:creationId xmlns:a16="http://schemas.microsoft.com/office/drawing/2014/main" id="{E354C672-CE8C-4614-9E61-D2F2C6132293}"/>
              </a:ext>
            </a:extLst>
          </p:cNvPr>
          <p:cNvSpPr/>
          <p:nvPr/>
        </p:nvSpPr>
        <p:spPr>
          <a:xfrm>
            <a:off x="623673" y="2303648"/>
            <a:ext cx="10688635" cy="1818550"/>
          </a:xfrm>
          <a:prstGeom prst="roundRect">
            <a:avLst/>
          </a:prstGeom>
          <a:noFill/>
          <a:ln w="22225">
            <a:solidFill>
              <a:srgbClr val="00B050"/>
            </a:solidFill>
            <a:prstDash val="sysDot"/>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a:extLst>
              <a:ext uri="{FF2B5EF4-FFF2-40B4-BE49-F238E27FC236}">
                <a16:creationId xmlns:a16="http://schemas.microsoft.com/office/drawing/2014/main" id="{6B68F18B-6451-420A-A592-EBAAC1F8B88E}"/>
              </a:ext>
            </a:extLst>
          </p:cNvPr>
          <p:cNvSpPr/>
          <p:nvPr/>
        </p:nvSpPr>
        <p:spPr>
          <a:xfrm>
            <a:off x="479923" y="2489648"/>
            <a:ext cx="11070971" cy="1446550"/>
          </a:xfrm>
          <a:prstGeom prst="rect">
            <a:avLst/>
          </a:prstGeom>
        </p:spPr>
        <p:txBody>
          <a:bodyPr wrap="square">
            <a:spAutoFit/>
          </a:bodyPr>
          <a:lstStyle/>
          <a:p>
            <a:pPr algn="ctr"/>
            <a:r>
              <a:rPr lang="vi-VN" sz="4400">
                <a:solidFill>
                  <a:srgbClr val="FF3399"/>
                </a:solidFill>
              </a:rPr>
              <a:t>Em hãy mô tả trường em qua </a:t>
            </a:r>
            <a:r>
              <a:rPr lang="en-US" sz="4400">
                <a:solidFill>
                  <a:srgbClr val="FF3399"/>
                </a:solidFill>
              </a:rPr>
              <a:t>l</a:t>
            </a:r>
            <a:r>
              <a:rPr lang="vi-VN" sz="4400">
                <a:solidFill>
                  <a:srgbClr val="FF3399"/>
                </a:solidFill>
              </a:rPr>
              <a:t>ư</a:t>
            </a:r>
            <a:r>
              <a:rPr lang="en-US" sz="4400">
                <a:solidFill>
                  <a:srgbClr val="FF3399"/>
                </a:solidFill>
              </a:rPr>
              <a:t>ợc đồ </a:t>
            </a:r>
            <a:r>
              <a:rPr lang="vi-VN" sz="4400">
                <a:solidFill>
                  <a:srgbClr val="FF3399"/>
                </a:solidFill>
              </a:rPr>
              <a:t>trí nhớ của mình và trình bày trước lớp.</a:t>
            </a:r>
            <a:endParaRPr lang="en-US" sz="4400">
              <a:solidFill>
                <a:srgbClr val="FF3399"/>
              </a:solidFill>
            </a:endParaRPr>
          </a:p>
        </p:txBody>
      </p:sp>
      <p:sp>
        <p:nvSpPr>
          <p:cNvPr id="19" name="Rectangle: Rounded Corners 18">
            <a:extLst>
              <a:ext uri="{FF2B5EF4-FFF2-40B4-BE49-F238E27FC236}">
                <a16:creationId xmlns:a16="http://schemas.microsoft.com/office/drawing/2014/main" id="{6D30D260-A171-48D1-B7F0-9EA9646457B0}"/>
              </a:ext>
            </a:extLst>
          </p:cNvPr>
          <p:cNvSpPr/>
          <p:nvPr/>
        </p:nvSpPr>
        <p:spPr>
          <a:xfrm>
            <a:off x="3955055" y="1484357"/>
            <a:ext cx="3679634" cy="64574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THỬ TÀI CỦA EM</a:t>
            </a:r>
          </a:p>
        </p:txBody>
      </p:sp>
      <p:pic>
        <p:nvPicPr>
          <p:cNvPr id="20" name="Picture 19">
            <a:extLst>
              <a:ext uri="{FF2B5EF4-FFF2-40B4-BE49-F238E27FC236}">
                <a16:creationId xmlns:a16="http://schemas.microsoft.com/office/drawing/2014/main" id="{3F1F1DB3-C099-4ED9-BCF9-951AC96A4661}"/>
              </a:ext>
            </a:extLst>
          </p:cNvPr>
          <p:cNvPicPr>
            <a:picLocks noChangeAspect="1"/>
          </p:cNvPicPr>
          <p:nvPr/>
        </p:nvPicPr>
        <p:blipFill rotWithShape="1">
          <a:blip r:embed="rId4"/>
          <a:srcRect l="27122" t="35349" r="42878" b="24341"/>
          <a:stretch/>
        </p:blipFill>
        <p:spPr>
          <a:xfrm>
            <a:off x="6015408" y="4253886"/>
            <a:ext cx="3227943" cy="2439724"/>
          </a:xfrm>
          <a:prstGeom prst="rect">
            <a:avLst/>
          </a:prstGeom>
        </p:spPr>
      </p:pic>
      <p:pic>
        <p:nvPicPr>
          <p:cNvPr id="21" name="Hình ảnh 2" descr="Logo, company name&#10;&#10;Description automatically generated">
            <a:extLst>
              <a:ext uri="{FF2B5EF4-FFF2-40B4-BE49-F238E27FC236}">
                <a16:creationId xmlns:a16="http://schemas.microsoft.com/office/drawing/2014/main" id="{ECFCBCEA-2AC8-40A8-BF95-25EA0D1A4E16}"/>
              </a:ext>
            </a:extLst>
          </p:cNvPr>
          <p:cNvPicPr/>
          <p:nvPr/>
        </p:nvPicPr>
        <p:blipFill rotWithShape="1">
          <a:blip r:embed="rId5"/>
          <a:srcRect l="3323" r="35838"/>
          <a:stretch/>
        </p:blipFill>
        <p:spPr>
          <a:xfrm>
            <a:off x="2752561" y="1143757"/>
            <a:ext cx="1454225" cy="1159891"/>
          </a:xfrm>
          <a:prstGeom prst="moon">
            <a:avLst/>
          </a:prstGeom>
        </p:spPr>
      </p:pic>
      <p:pic>
        <p:nvPicPr>
          <p:cNvPr id="4" name="Picture 3">
            <a:extLst>
              <a:ext uri="{FF2B5EF4-FFF2-40B4-BE49-F238E27FC236}">
                <a16:creationId xmlns:a16="http://schemas.microsoft.com/office/drawing/2014/main" id="{616C803B-7926-4397-BC1F-9DDB3E76B6C0}"/>
              </a:ext>
            </a:extLst>
          </p:cNvPr>
          <p:cNvPicPr>
            <a:picLocks noChangeAspect="1"/>
          </p:cNvPicPr>
          <p:nvPr/>
        </p:nvPicPr>
        <p:blipFill rotWithShape="1">
          <a:blip r:embed="rId6"/>
          <a:srcRect t="13820"/>
          <a:stretch/>
        </p:blipFill>
        <p:spPr>
          <a:xfrm>
            <a:off x="1571515" y="4343795"/>
            <a:ext cx="4396475" cy="2352101"/>
          </a:xfrm>
          <a:prstGeom prst="rect">
            <a:avLst/>
          </a:prstGeom>
        </p:spPr>
      </p:pic>
      <p:pic>
        <p:nvPicPr>
          <p:cNvPr id="17" name="Picture 16">
            <a:extLst>
              <a:ext uri="{FF2B5EF4-FFF2-40B4-BE49-F238E27FC236}">
                <a16:creationId xmlns:a16="http://schemas.microsoft.com/office/drawing/2014/main" id="{70F3EA25-A0BF-4DA4-977C-16FB026ACC77}"/>
              </a:ext>
            </a:extLst>
          </p:cNvPr>
          <p:cNvPicPr>
            <a:picLocks noChangeAspect="1"/>
          </p:cNvPicPr>
          <p:nvPr/>
        </p:nvPicPr>
        <p:blipFill rotWithShape="1">
          <a:blip r:embed="rId7"/>
          <a:srcRect l="49250" t="16517" r="40417" b="67812"/>
          <a:stretch/>
        </p:blipFill>
        <p:spPr>
          <a:xfrm>
            <a:off x="10872527" y="7950"/>
            <a:ext cx="1301952" cy="1110619"/>
          </a:xfrm>
          <a:prstGeom prst="rect">
            <a:avLst/>
          </a:prstGeom>
        </p:spPr>
      </p:pic>
      <p:pic>
        <p:nvPicPr>
          <p:cNvPr id="23" name="3 Minute Timer (Nho)">
            <a:hlinkClick r:id="" action="ppaction://media"/>
            <a:extLst>
              <a:ext uri="{FF2B5EF4-FFF2-40B4-BE49-F238E27FC236}">
                <a16:creationId xmlns:a16="http://schemas.microsoft.com/office/drawing/2014/main" id="{80B5650A-FDE7-4070-A4AE-9E144E4CDB9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067571" y="1320345"/>
            <a:ext cx="1371868" cy="890303"/>
          </a:xfrm>
          <a:prstGeom prst="rect">
            <a:avLst/>
          </a:prstGeom>
        </p:spPr>
      </p:pic>
    </p:spTree>
    <p:extLst>
      <p:ext uri="{BB962C8B-B14F-4D97-AF65-F5344CB8AC3E}">
        <p14:creationId xmlns:p14="http://schemas.microsoft.com/office/powerpoint/2010/main" val="37946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3"/>
                                        </p:tgtEl>
                                      </p:cBhvr>
                                    </p:cmd>
                                  </p:childTnLst>
                                </p:cTn>
                              </p:par>
                            </p:childTnLst>
                          </p:cTn>
                        </p:par>
                      </p:childTnLst>
                    </p:cTn>
                  </p:par>
                </p:childTnLst>
              </p:cTn>
              <p:nextCondLst>
                <p:cond evt="onClick" delay="0">
                  <p:tgtEl>
                    <p:spTgt spid="23"/>
                  </p:tgtEl>
                </p:cond>
              </p:nextCondLst>
            </p:seq>
            <p:video>
              <p:cMediaNode vol="80000">
                <p:cTn id="20" fill="hold" display="0">
                  <p:stCondLst>
                    <p:cond delay="indefinite"/>
                  </p:stCondLst>
                </p:cTn>
                <p:tgtEl>
                  <p:spTgt spid="23"/>
                </p:tgtEl>
              </p:cMediaNode>
            </p:video>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72;p37">
            <a:extLst>
              <a:ext uri="{FF2B5EF4-FFF2-40B4-BE49-F238E27FC236}">
                <a16:creationId xmlns:a16="http://schemas.microsoft.com/office/drawing/2014/main" id="{1C24D906-02E8-4ABE-B3F6-95C523B9F9AA}"/>
              </a:ext>
            </a:extLst>
          </p:cNvPr>
          <p:cNvGrpSpPr/>
          <p:nvPr/>
        </p:nvGrpSpPr>
        <p:grpSpPr>
          <a:xfrm>
            <a:off x="348344" y="2416630"/>
            <a:ext cx="4922575" cy="3720465"/>
            <a:chOff x="765068" y="1283325"/>
            <a:chExt cx="2213645" cy="1574725"/>
          </a:xfrm>
        </p:grpSpPr>
        <p:sp>
          <p:nvSpPr>
            <p:cNvPr id="5" name="Google Shape;1173;p37">
              <a:extLst>
                <a:ext uri="{FF2B5EF4-FFF2-40B4-BE49-F238E27FC236}">
                  <a16:creationId xmlns:a16="http://schemas.microsoft.com/office/drawing/2014/main" id="{825908FA-34B2-415D-828F-04ADAD2A20A1}"/>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74;p37">
              <a:extLst>
                <a:ext uri="{FF2B5EF4-FFF2-40B4-BE49-F238E27FC236}">
                  <a16:creationId xmlns:a16="http://schemas.microsoft.com/office/drawing/2014/main" id="{D37BAAE9-A263-402F-AAD6-5CEDBBDAC3EE}"/>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75;p37">
              <a:extLst>
                <a:ext uri="{FF2B5EF4-FFF2-40B4-BE49-F238E27FC236}">
                  <a16:creationId xmlns:a16="http://schemas.microsoft.com/office/drawing/2014/main" id="{1CA13E95-898E-440C-ABA7-8ED730E210B1}"/>
                </a:ext>
              </a:extLst>
            </p:cNvPr>
            <p:cNvSpPr/>
            <p:nvPr/>
          </p:nvSpPr>
          <p:spPr>
            <a:xfrm>
              <a:off x="2314196" y="1402808"/>
              <a:ext cx="560856"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solidFill>
                    <a:srgbClr val="434343"/>
                  </a:solidFill>
                  <a:latin typeface="Fira Sans Extra Condensed Medium"/>
                  <a:ea typeface="Fira Sans Extra Condensed Medium"/>
                  <a:cs typeface="Fira Sans Extra Condensed Medium"/>
                  <a:sym typeface="Fira Sans Extra Condensed Medium"/>
                </a:rPr>
                <a:t>01</a:t>
              </a:r>
              <a:endParaRPr sz="2400">
                <a:solidFill>
                  <a:srgbClr val="434343"/>
                </a:solidFill>
              </a:endParaRPr>
            </a:p>
          </p:txBody>
        </p:sp>
        <p:sp>
          <p:nvSpPr>
            <p:cNvPr id="10" name="Google Shape;1178;p37">
              <a:extLst>
                <a:ext uri="{FF2B5EF4-FFF2-40B4-BE49-F238E27FC236}">
                  <a16:creationId xmlns:a16="http://schemas.microsoft.com/office/drawing/2014/main" id="{F71EEF3A-15D3-4432-AE77-6EEAA988FA3A}"/>
                </a:ext>
              </a:extLst>
            </p:cNvPr>
            <p:cNvSpPr txBox="1"/>
            <p:nvPr/>
          </p:nvSpPr>
          <p:spPr>
            <a:xfrm>
              <a:off x="765068" y="2233253"/>
              <a:ext cx="1806337"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rgbClr val="0033CC"/>
                  </a:solidFill>
                  <a:latin typeface="Fira Sans Extra Condensed Medium"/>
                  <a:ea typeface="Fira Sans Extra Condensed Medium"/>
                  <a:cs typeface="Fira Sans Extra Condensed Medium"/>
                  <a:sym typeface="Fira Sans Extra Condensed Medium"/>
                </a:rPr>
                <a:t>Vẽ s</a:t>
              </a:r>
              <a:r>
                <a:rPr lang="vi-VN" sz="2800">
                  <a:solidFill>
                    <a:srgbClr val="0033CC"/>
                  </a:solidFill>
                  <a:latin typeface="Fira Sans Extra Condensed Medium"/>
                  <a:ea typeface="Fira Sans Extra Condensed Medium"/>
                  <a:cs typeface="Fira Sans Extra Condensed Medium"/>
                  <a:sym typeface="Fira Sans Extra Condensed Medium"/>
                </a:rPr>
                <a:t>ơ</a:t>
              </a:r>
              <a:r>
                <a:rPr lang="en-US" sz="2800">
                  <a:solidFill>
                    <a:srgbClr val="0033CC"/>
                  </a:solidFill>
                  <a:latin typeface="Fira Sans Extra Condensed Medium"/>
                  <a:ea typeface="Fira Sans Extra Condensed Medium"/>
                  <a:cs typeface="Fira Sans Extra Condensed Medium"/>
                  <a:sym typeface="Fira Sans Extra Condensed Medium"/>
                </a:rPr>
                <a:t> đồ tr</a:t>
              </a:r>
              <a:r>
                <a:rPr lang="vi-VN" sz="2800">
                  <a:solidFill>
                    <a:srgbClr val="0033CC"/>
                  </a:solidFill>
                  <a:latin typeface="Fira Sans Extra Condensed Medium"/>
                  <a:ea typeface="Fira Sans Extra Condensed Medium"/>
                  <a:cs typeface="Fira Sans Extra Condensed Medium"/>
                  <a:sym typeface="Fira Sans Extra Condensed Medium"/>
                </a:rPr>
                <a:t>ư</a:t>
              </a:r>
              <a:r>
                <a:rPr lang="en-US" sz="2800">
                  <a:solidFill>
                    <a:srgbClr val="0033CC"/>
                  </a:solidFill>
                  <a:latin typeface="Fira Sans Extra Condensed Medium"/>
                  <a:ea typeface="Fira Sans Extra Condensed Medium"/>
                  <a:cs typeface="Fira Sans Extra Condensed Medium"/>
                  <a:sym typeface="Fira Sans Extra Condensed Medium"/>
                </a:rPr>
                <a:t>ờng em đang học</a:t>
              </a:r>
              <a:endParaRPr sz="2800">
                <a:solidFill>
                  <a:srgbClr val="0033CC"/>
                </a:solidFill>
                <a:latin typeface="Fira Sans Extra Condensed Medium"/>
                <a:ea typeface="Fira Sans Extra Condensed Medium"/>
                <a:cs typeface="Fira Sans Extra Condensed Medium"/>
                <a:sym typeface="Fira Sans Extra Condensed Medium"/>
              </a:endParaRPr>
            </a:p>
          </p:txBody>
        </p:sp>
      </p:grpSp>
      <p:grpSp>
        <p:nvGrpSpPr>
          <p:cNvPr id="16" name="Google Shape;1199;p37">
            <a:extLst>
              <a:ext uri="{FF2B5EF4-FFF2-40B4-BE49-F238E27FC236}">
                <a16:creationId xmlns:a16="http://schemas.microsoft.com/office/drawing/2014/main" id="{E03A3D20-FE39-4F43-95BD-717019346C12}"/>
              </a:ext>
            </a:extLst>
          </p:cNvPr>
          <p:cNvGrpSpPr/>
          <p:nvPr/>
        </p:nvGrpSpPr>
        <p:grpSpPr>
          <a:xfrm>
            <a:off x="6183084" y="2416630"/>
            <a:ext cx="5181601" cy="3668484"/>
            <a:chOff x="6177641" y="1283373"/>
            <a:chExt cx="2197555" cy="1574677"/>
          </a:xfrm>
        </p:grpSpPr>
        <p:sp>
          <p:nvSpPr>
            <p:cNvPr id="17" name="Google Shape;1200;p37">
              <a:extLst>
                <a:ext uri="{FF2B5EF4-FFF2-40B4-BE49-F238E27FC236}">
                  <a16:creationId xmlns:a16="http://schemas.microsoft.com/office/drawing/2014/main" id="{B706D898-FAFA-4E57-B951-3CEBD7EC97FA}"/>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01;p37">
              <a:extLst>
                <a:ext uri="{FF2B5EF4-FFF2-40B4-BE49-F238E27FC236}">
                  <a16:creationId xmlns:a16="http://schemas.microsoft.com/office/drawing/2014/main" id="{6731F79A-AA0B-4B1E-AE76-8A9622C16822}"/>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02;p37">
              <a:extLst>
                <a:ext uri="{FF2B5EF4-FFF2-40B4-BE49-F238E27FC236}">
                  <a16:creationId xmlns:a16="http://schemas.microsoft.com/office/drawing/2014/main" id="{8316E67B-AB25-4B73-980C-BF57BF86A5A3}"/>
                </a:ext>
              </a:extLst>
            </p:cNvPr>
            <p:cNvSpPr/>
            <p:nvPr/>
          </p:nvSpPr>
          <p:spPr>
            <a:xfrm>
              <a:off x="7710658" y="1402853"/>
              <a:ext cx="560856"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solidFill>
                    <a:srgbClr val="434343"/>
                  </a:solidFill>
                  <a:latin typeface="Fira Sans Extra Condensed Medium"/>
                  <a:ea typeface="Fira Sans Extra Condensed Medium"/>
                  <a:cs typeface="Fira Sans Extra Condensed Medium"/>
                  <a:sym typeface="Fira Sans Extra Condensed Medium"/>
                </a:rPr>
                <a:t>03</a:t>
              </a:r>
              <a:endParaRPr sz="2400">
                <a:solidFill>
                  <a:srgbClr val="434343"/>
                </a:solidFill>
              </a:endParaRPr>
            </a:p>
          </p:txBody>
        </p:sp>
        <p:sp>
          <p:nvSpPr>
            <p:cNvPr id="21" name="Google Shape;1204;p37">
              <a:extLst>
                <a:ext uri="{FF2B5EF4-FFF2-40B4-BE49-F238E27FC236}">
                  <a16:creationId xmlns:a16="http://schemas.microsoft.com/office/drawing/2014/main" id="{B07C22B6-BA48-4686-B584-CC3FF025F4C7}"/>
                </a:ext>
              </a:extLst>
            </p:cNvPr>
            <p:cNvSpPr txBox="1"/>
            <p:nvPr/>
          </p:nvSpPr>
          <p:spPr>
            <a:xfrm>
              <a:off x="6231218" y="2161915"/>
              <a:ext cx="1696157" cy="508921"/>
            </a:xfrm>
            <a:prstGeom prst="rect">
              <a:avLst/>
            </a:prstGeom>
            <a:noFill/>
            <a:ln>
              <a:noFill/>
            </a:ln>
          </p:spPr>
          <p:txBody>
            <a:bodyPr spcFirstLastPara="1" wrap="square" lIns="91425" tIns="91425" rIns="91425" bIns="91425" anchor="ctr" anchorCtr="0">
              <a:noAutofit/>
            </a:bodyPr>
            <a:lstStyle/>
            <a:p>
              <a:pPr lvl="0" algn="just"/>
              <a:r>
                <a:rPr lang="en-US" sz="2800">
                  <a:solidFill>
                    <a:srgbClr val="0033CC"/>
                  </a:solidFill>
                  <a:latin typeface="Arial" panose="020B0604020202020204" pitchFamily="34" charset="0"/>
                  <a:cs typeface="Arial" panose="020B0604020202020204" pitchFamily="34" charset="0"/>
                </a:rPr>
                <a:t>Vẽ lược đồ trí nhớ để chỉ đường cho một người bạn đến nhà một người bạn khác</a:t>
              </a:r>
              <a:endParaRPr sz="2800">
                <a:solidFill>
                  <a:srgbClr val="434343"/>
                </a:solidFill>
                <a:latin typeface="Roboto"/>
                <a:ea typeface="Roboto"/>
                <a:cs typeface="Roboto"/>
                <a:sym typeface="Roboto"/>
              </a:endParaRPr>
            </a:p>
          </p:txBody>
        </p:sp>
      </p:grpSp>
      <p:sp>
        <p:nvSpPr>
          <p:cNvPr id="46" name="Rectangle 45">
            <a:extLst>
              <a:ext uri="{FF2B5EF4-FFF2-40B4-BE49-F238E27FC236}">
                <a16:creationId xmlns:a16="http://schemas.microsoft.com/office/drawing/2014/main" id="{6C5369A7-79A0-44C0-83DE-459CB10C67A0}"/>
              </a:ext>
            </a:extLst>
          </p:cNvPr>
          <p:cNvSpPr/>
          <p:nvPr/>
        </p:nvSpPr>
        <p:spPr>
          <a:xfrm>
            <a:off x="1924131" y="1629380"/>
            <a:ext cx="7292806"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HS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lựa</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chọn</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1 </a:t>
            </a:r>
            <a:r>
              <a:rPr kumimoji="0" lang="en-US" sz="3600" b="1" i="0" u="none" strike="noStrike" kern="1200" cap="none" spc="0" normalizeH="0" baseline="0" noProof="0" err="1">
                <a:ln>
                  <a:noFill/>
                </a:ln>
                <a:solidFill>
                  <a:srgbClr val="FF0000"/>
                </a:solidFill>
                <a:effectLst/>
                <a:uLnTx/>
                <a:uFillTx/>
                <a:latin typeface="#9Slide03 Roboto Medium" panose="02000000000000000000" pitchFamily="2" charset="0"/>
                <a:ea typeface="#9Slide03 Roboto Medium" panose="02000000000000000000" pitchFamily="2" charset="0"/>
              </a:rPr>
              <a:t>trong</a:t>
            </a:r>
            <a:r>
              <a:rPr kumimoji="0" lang="en-US" sz="3600" b="1" i="0" u="none" strike="noStrike" kern="1200" cap="none" spc="0" normalizeH="0" baseline="0" noProof="0">
                <a:ln>
                  <a:noFill/>
                </a:ln>
                <a:solidFill>
                  <a:srgbClr val="FF0000"/>
                </a:solidFill>
                <a:effectLst/>
                <a:uLnTx/>
                <a:uFillTx/>
                <a:latin typeface="#9Slide03 Roboto Medium" panose="02000000000000000000" pitchFamily="2" charset="0"/>
                <a:ea typeface="#9Slide03 Roboto Medium" panose="02000000000000000000" pitchFamily="2" charset="0"/>
              </a:rPr>
              <a:t> 2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nhiệm</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vụ:</a:t>
            </a:r>
          </a:p>
        </p:txBody>
      </p:sp>
      <p:pic>
        <p:nvPicPr>
          <p:cNvPr id="47" name="Picture 46">
            <a:extLst>
              <a:ext uri="{FF2B5EF4-FFF2-40B4-BE49-F238E27FC236}">
                <a16:creationId xmlns:a16="http://schemas.microsoft.com/office/drawing/2014/main" id="{AF9ACD61-F500-43CA-BA9D-B022DE9D9D79}"/>
              </a:ext>
            </a:extLst>
          </p:cNvPr>
          <p:cNvPicPr>
            <a:picLocks noChangeAspect="1"/>
          </p:cNvPicPr>
          <p:nvPr/>
        </p:nvPicPr>
        <p:blipFill>
          <a:blip r:embed="rId2"/>
          <a:stretch>
            <a:fillRect/>
          </a:stretch>
        </p:blipFill>
        <p:spPr>
          <a:xfrm>
            <a:off x="1924131" y="-581818"/>
            <a:ext cx="7800771" cy="2452350"/>
          </a:xfrm>
          <a:prstGeom prst="rect">
            <a:avLst/>
          </a:prstGeom>
        </p:spPr>
      </p:pic>
    </p:spTree>
    <p:extLst>
      <p:ext uri="{BB962C8B-B14F-4D97-AF65-F5344CB8AC3E}">
        <p14:creationId xmlns:p14="http://schemas.microsoft.com/office/powerpoint/2010/main" val="86170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 (BT 1)</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Chuẩn bị bài 6: Trái Đất trong hệ mặt trời. Tìm hiểu vị trí TĐ trong hệ Mặt trời. Hình dạng,kích thước TĐ</a:t>
            </a: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pic>
        <p:nvPicPr>
          <p:cNvPr id="7" name="Picture 6">
            <a:extLst>
              <a:ext uri="{FF2B5EF4-FFF2-40B4-BE49-F238E27FC236}">
                <a16:creationId xmlns:a16="http://schemas.microsoft.com/office/drawing/2014/main" id="{49875DCA-63DB-4EDC-9585-241D79017A7A}"/>
              </a:ext>
            </a:extLst>
          </p:cNvPr>
          <p:cNvPicPr>
            <a:picLocks noChangeAspect="1"/>
          </p:cNvPicPr>
          <p:nvPr/>
        </p:nvPicPr>
        <p:blipFill>
          <a:blip r:embed="rId3"/>
          <a:stretch>
            <a:fillRect/>
          </a:stretch>
        </p:blipFill>
        <p:spPr>
          <a:xfrm>
            <a:off x="523097" y="212320"/>
            <a:ext cx="11145805" cy="10288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E44E7B-E7C4-453D-A519-71111945DD4E}"/>
              </a:ext>
            </a:extLst>
          </p:cNvPr>
          <p:cNvSpPr txBox="1"/>
          <p:nvPr/>
        </p:nvSpPr>
        <p:spPr>
          <a:xfrm>
            <a:off x="1380276" y="2780976"/>
            <a:ext cx="9431447" cy="830997"/>
          </a:xfrm>
          <a:prstGeom prst="rect">
            <a:avLst/>
          </a:prstGeom>
          <a:solidFill>
            <a:schemeClr val="accent2">
              <a:lumMod val="20000"/>
              <a:lumOff val="80000"/>
            </a:schemeClr>
          </a:solid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0070C0"/>
                </a:solidFill>
                <a:latin typeface="Arial" panose="020B0604020202020204" pitchFamily="34" charset="0"/>
                <a:cs typeface="Arial" panose="020B0604020202020204" pitchFamily="34" charset="0"/>
              </a:rPr>
              <a:t>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
        <p:nvSpPr>
          <p:cNvPr id="3" name="Rectangle 2">
            <a:extLst>
              <a:ext uri="{FF2B5EF4-FFF2-40B4-BE49-F238E27FC236}">
                <a16:creationId xmlns:a16="http://schemas.microsoft.com/office/drawing/2014/main" id="{F98C024C-DD4C-46C0-BB04-513CF44AA15E}"/>
              </a:ext>
            </a:extLst>
          </p:cNvPr>
          <p:cNvSpPr/>
          <p:nvPr/>
        </p:nvSpPr>
        <p:spPr>
          <a:xfrm>
            <a:off x="1127448" y="3790940"/>
            <a:ext cx="10153128" cy="3046988"/>
          </a:xfrm>
          <a:prstGeom prst="rect">
            <a:avLst/>
          </a:prstGeom>
          <a:solidFill>
            <a:schemeClr val="bg1"/>
          </a:solidFill>
          <a:ln>
            <a:solidFill>
              <a:schemeClr val="bg1"/>
            </a:solidFill>
          </a:ln>
        </p:spPr>
        <p:txBody>
          <a:bodyPr wrap="square">
            <a:spAutoFit/>
          </a:bodyPr>
          <a:lstStyle/>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Facebook cá nhân: </a:t>
            </a:r>
            <a:r>
              <a:rPr lang="en-US" sz="2400" u="sng">
                <a:latin typeface="Arial" panose="020B0604020202020204" pitchFamily="34" charset="0"/>
                <a:cs typeface="Arial" panose="020B0604020202020204" pitchFamily="34" charset="0"/>
                <a:hlinkClick r:id="rId3"/>
              </a:rPr>
              <a:t>https://www.facebook.com/ti.gon.566</a:t>
            </a:r>
            <a:r>
              <a:rPr lang="en-US" sz="24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Nhóm chia sẻ tài liệu: </a:t>
            </a:r>
            <a:r>
              <a:rPr lang="en-US" sz="2400" u="sng">
                <a:latin typeface="Arial" panose="020B0604020202020204" pitchFamily="34" charset="0"/>
                <a:cs typeface="Arial" panose="020B0604020202020204" pitchFamily="34" charset="0"/>
                <a:hlinkClick r:id="rId4"/>
              </a:rPr>
              <a:t>https://www.facebook.com/groups/1448467355535530</a:t>
            </a:r>
            <a:endParaRPr lang="en-US" sz="2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400">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338786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2">
            <a:extLst>
              <a:ext uri="{FF2B5EF4-FFF2-40B4-BE49-F238E27FC236}">
                <a16:creationId xmlns:a16="http://schemas.microsoft.com/office/drawing/2014/main" id="{898379D1-FB03-4364-861A-CE57C3B67BBD}"/>
              </a:ext>
            </a:extLst>
          </p:cNvPr>
          <p:cNvPicPr/>
          <p:nvPr/>
        </p:nvPicPr>
        <p:blipFill>
          <a:blip r:embed="rId3"/>
          <a:stretch>
            <a:fillRect/>
          </a:stretch>
        </p:blipFill>
        <p:spPr>
          <a:xfrm>
            <a:off x="632256" y="3081972"/>
            <a:ext cx="5291024" cy="3400108"/>
          </a:xfrm>
          <a:prstGeom prst="rect">
            <a:avLst/>
          </a:prstGeom>
        </p:spPr>
      </p:pic>
      <p:pic>
        <p:nvPicPr>
          <p:cNvPr id="8" name="Hình ảnh 4">
            <a:extLst>
              <a:ext uri="{FF2B5EF4-FFF2-40B4-BE49-F238E27FC236}">
                <a16:creationId xmlns:a16="http://schemas.microsoft.com/office/drawing/2014/main" id="{EC09CE7C-54B5-44A6-BC4C-B6FE71F3D214}"/>
              </a:ext>
            </a:extLst>
          </p:cNvPr>
          <p:cNvPicPr/>
          <p:nvPr/>
        </p:nvPicPr>
        <p:blipFill>
          <a:blip r:embed="rId4"/>
          <a:stretch>
            <a:fillRect/>
          </a:stretch>
        </p:blipFill>
        <p:spPr>
          <a:xfrm>
            <a:off x="6471920" y="3081972"/>
            <a:ext cx="4854144" cy="3328988"/>
          </a:xfrm>
          <a:prstGeom prst="rect">
            <a:avLst/>
          </a:prstGeom>
        </p:spPr>
      </p:pic>
      <p:sp>
        <p:nvSpPr>
          <p:cNvPr id="9" name="Rectangle 8">
            <a:extLst>
              <a:ext uri="{FF2B5EF4-FFF2-40B4-BE49-F238E27FC236}">
                <a16:creationId xmlns:a16="http://schemas.microsoft.com/office/drawing/2014/main" id="{A900441A-1D22-4B45-8103-6A45E9C63912}"/>
              </a:ext>
            </a:extLst>
          </p:cNvPr>
          <p:cNvSpPr/>
          <p:nvPr/>
        </p:nvSpPr>
        <p:spPr>
          <a:xfrm>
            <a:off x="199990" y="113117"/>
            <a:ext cx="11906114" cy="2161810"/>
          </a:xfrm>
          <a:prstGeom prst="rect">
            <a:avLst/>
          </a:prstGeom>
        </p:spPr>
        <p:txBody>
          <a:bodyPr wrap="square">
            <a:spAutoFit/>
          </a:bodyPr>
          <a:lstStyle/>
          <a:p>
            <a:pPr>
              <a:lnSpc>
                <a:spcPct val="107000"/>
              </a:lnSpc>
              <a:spcAft>
                <a:spcPts val="0"/>
              </a:spcAft>
            </a:pPr>
            <a:r>
              <a:rPr lang="en-US" sz="3200">
                <a:solidFill>
                  <a:srgbClr val="7030A0"/>
                </a:solidFill>
                <a:latin typeface="Arial" panose="020B0604020202020204" pitchFamily="34" charset="0"/>
                <a:ea typeface="Times New Roman" panose="02020603050405020304" pitchFamily="18" charset="0"/>
                <a:cs typeface="Arial" panose="020B0604020202020204" pitchFamily="34" charset="0"/>
              </a:rPr>
              <a:t>Ngay từ ngày còn bé, được bố mẹ đưa đi học, em nhớ rõ con đường từ nhà đến trường. Rồi bố mẹ đưa đến các nơi em thích: cửa hàng kem, hiệu sách thiếu nhi, đến nhà các bạn cùng lớp.... Nếu có đi một mình, em cũng không bị lạc. </a:t>
            </a:r>
            <a:endParaRPr lang="en-US" sz="320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99DA4F1B-151F-46C7-99E0-0896F581E1C3}"/>
              </a:ext>
            </a:extLst>
          </p:cNvPr>
          <p:cNvSpPr/>
          <p:nvPr/>
        </p:nvSpPr>
        <p:spPr>
          <a:xfrm>
            <a:off x="3464510" y="2254960"/>
            <a:ext cx="5262979" cy="580993"/>
          </a:xfrm>
          <a:prstGeom prst="rect">
            <a:avLst/>
          </a:prstGeom>
        </p:spPr>
        <p:txBody>
          <a:bodyPr wrap="none">
            <a:spAutoFit/>
          </a:bodyPr>
          <a:lstStyle/>
          <a:p>
            <a:pPr>
              <a:lnSpc>
                <a:spcPct val="107000"/>
              </a:lnSpc>
              <a:spcAft>
                <a:spcPts val="0"/>
              </a:spcAft>
            </a:pP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Tại sao em lại không bị lạc?</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502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250255" y="241905"/>
            <a:ext cx="8554720" cy="769441"/>
          </a:xfrm>
          <a:prstGeom prst="rect">
            <a:avLst/>
          </a:prstGeom>
          <a:noFill/>
        </p:spPr>
        <p:txBody>
          <a:bodyPr wrap="square" rtlCol="0">
            <a:spAutoFit/>
          </a:bodyPr>
          <a:lstStyle/>
          <a:p>
            <a:pPr algn="ctr"/>
            <a:r>
              <a:rPr lang="en-US" sz="4400" b="1">
                <a:solidFill>
                  <a:srgbClr val="00B050"/>
                </a:solidFill>
                <a:latin typeface="Arial" panose="020B0604020202020204" pitchFamily="34" charset="0"/>
                <a:cs typeface="Arial" panose="020B0604020202020204" pitchFamily="34" charset="0"/>
              </a:rPr>
              <a:t>LƯỢC ĐỒ TRÍ NHỚ</a:t>
            </a:r>
          </a:p>
        </p:txBody>
      </p:sp>
      <p:sp>
        <p:nvSpPr>
          <p:cNvPr id="2" name="Rectangle: Single Corner Snipped 1">
            <a:extLst>
              <a:ext uri="{FF2B5EF4-FFF2-40B4-BE49-F238E27FC236}">
                <a16:creationId xmlns:a16="http://schemas.microsoft.com/office/drawing/2014/main" id="{E630DEA8-A82C-4999-8F18-4CC975E5156D}"/>
              </a:ext>
            </a:extLst>
          </p:cNvPr>
          <p:cNvSpPr/>
          <p:nvPr/>
        </p:nvSpPr>
        <p:spPr>
          <a:xfrm>
            <a:off x="387025" y="87326"/>
            <a:ext cx="3544895" cy="1427311"/>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26C170-07C4-489B-BB56-D4E29A286BFB}"/>
              </a:ext>
            </a:extLst>
          </p:cNvPr>
          <p:cNvSpPr txBox="1"/>
          <p:nvPr/>
        </p:nvSpPr>
        <p:spPr>
          <a:xfrm>
            <a:off x="594360" y="293151"/>
            <a:ext cx="3220720"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BÀI 5</a:t>
            </a:r>
          </a:p>
        </p:txBody>
      </p:sp>
      <p:pic>
        <p:nvPicPr>
          <p:cNvPr id="7" name="Picture 6">
            <a:extLst>
              <a:ext uri="{FF2B5EF4-FFF2-40B4-BE49-F238E27FC236}">
                <a16:creationId xmlns:a16="http://schemas.microsoft.com/office/drawing/2014/main" id="{7609F740-E41A-4BF1-8077-46FB2F69894C}"/>
              </a:ext>
            </a:extLst>
          </p:cNvPr>
          <p:cNvPicPr>
            <a:picLocks noChangeAspect="1"/>
          </p:cNvPicPr>
          <p:nvPr/>
        </p:nvPicPr>
        <p:blipFill rotWithShape="1">
          <a:blip r:embed="rId2"/>
          <a:srcRect l="20500" t="35259" r="58583" b="26074"/>
          <a:stretch/>
        </p:blipFill>
        <p:spPr>
          <a:xfrm>
            <a:off x="145032" y="5185449"/>
            <a:ext cx="1524488" cy="1585225"/>
          </a:xfrm>
          <a:prstGeom prst="rect">
            <a:avLst/>
          </a:prstGeom>
        </p:spPr>
      </p:pic>
      <p:pic>
        <p:nvPicPr>
          <p:cNvPr id="10" name="Picture 9">
            <a:extLst>
              <a:ext uri="{FF2B5EF4-FFF2-40B4-BE49-F238E27FC236}">
                <a16:creationId xmlns:a16="http://schemas.microsoft.com/office/drawing/2014/main" id="{ACA15B16-3473-40FF-9AF4-F99E738322C2}"/>
              </a:ext>
            </a:extLst>
          </p:cNvPr>
          <p:cNvPicPr>
            <a:picLocks noChangeAspect="1"/>
          </p:cNvPicPr>
          <p:nvPr/>
        </p:nvPicPr>
        <p:blipFill rotWithShape="1">
          <a:blip r:embed="rId3"/>
          <a:srcRect l="40184" t="24340" r="23238" b="37333"/>
          <a:stretch/>
        </p:blipFill>
        <p:spPr>
          <a:xfrm>
            <a:off x="10706495" y="5673959"/>
            <a:ext cx="1485505" cy="1116243"/>
          </a:xfrm>
          <a:prstGeom prst="rect">
            <a:avLst/>
          </a:prstGeom>
        </p:spPr>
      </p:pic>
      <p:sp>
        <p:nvSpPr>
          <p:cNvPr id="8" name="Rectangle 7">
            <a:extLst>
              <a:ext uri="{FF2B5EF4-FFF2-40B4-BE49-F238E27FC236}">
                <a16:creationId xmlns:a16="http://schemas.microsoft.com/office/drawing/2014/main" id="{734C683F-5C75-43F7-9E28-31D588F711DF}"/>
              </a:ext>
            </a:extLst>
          </p:cNvPr>
          <p:cNvSpPr/>
          <p:nvPr/>
        </p:nvSpPr>
        <p:spPr>
          <a:xfrm>
            <a:off x="765122" y="2620055"/>
            <a:ext cx="10818564" cy="2062103"/>
          </a:xfrm>
          <a:prstGeom prst="rect">
            <a:avLst/>
          </a:prstGeom>
        </p:spPr>
        <p:txBody>
          <a:bodyPr wrap="square">
            <a:spAutoFit/>
          </a:bodyPr>
          <a:lstStyle/>
          <a:p>
            <a:pPr marL="285750" indent="-285750" algn="just">
              <a:buFont typeface="Wingdings" panose="05000000000000000000" pitchFamily="2" charset="2"/>
              <a:buChar char="§"/>
            </a:pPr>
            <a:r>
              <a:rPr lang="en-US" sz="3200">
                <a:solidFill>
                  <a:srgbClr val="3829FB"/>
                </a:solidFill>
                <a:latin typeface="Arial" panose="020B0604020202020204" pitchFamily="34" charset="0"/>
                <a:cs typeface="Arial" panose="020B0604020202020204" pitchFamily="34" charset="0"/>
              </a:rPr>
              <a:t>Trình bày được khái niệm lược đồ trí nhớ.</a:t>
            </a:r>
          </a:p>
          <a:p>
            <a:pPr marL="285750" indent="-285750" algn="just">
              <a:buFont typeface="Wingdings" panose="05000000000000000000" pitchFamily="2" charset="2"/>
              <a:buChar char="§"/>
            </a:pPr>
            <a:r>
              <a:rPr lang="en-US" sz="3200">
                <a:solidFill>
                  <a:srgbClr val="3829FB"/>
                </a:solidFill>
                <a:latin typeface="Arial" panose="020B0604020202020204" pitchFamily="34" charset="0"/>
                <a:cs typeface="Arial" panose="020B0604020202020204" pitchFamily="34" charset="0"/>
              </a:rPr>
              <a:t> Nêu được vai trò của lược đồ trí nhớ trong cuộc sống.</a:t>
            </a:r>
          </a:p>
          <a:p>
            <a:pPr marL="285750" indent="-285750" algn="just">
              <a:buFont typeface="Wingdings" panose="05000000000000000000" pitchFamily="2" charset="2"/>
              <a:buChar char="§"/>
            </a:pPr>
            <a:r>
              <a:rPr lang="en-US" sz="3200">
                <a:solidFill>
                  <a:srgbClr val="3829FB"/>
                </a:solidFill>
                <a:latin typeface="Arial" panose="020B0604020202020204" pitchFamily="34" charset="0"/>
                <a:cs typeface="Arial" panose="020B0604020202020204" pitchFamily="34" charset="0"/>
              </a:rPr>
              <a:t>Vẽ được lược đồ trí nhớ thể hiện các đối tượng địa lí thân quen đối với cá nhân học sinh.</a:t>
            </a:r>
          </a:p>
        </p:txBody>
      </p:sp>
      <p:sp>
        <p:nvSpPr>
          <p:cNvPr id="11" name="TextBox 10">
            <a:extLst>
              <a:ext uri="{FF2B5EF4-FFF2-40B4-BE49-F238E27FC236}">
                <a16:creationId xmlns:a16="http://schemas.microsoft.com/office/drawing/2014/main" id="{A88AEDEF-D85B-47DC-9CAA-45882029EA94}"/>
              </a:ext>
            </a:extLst>
          </p:cNvPr>
          <p:cNvSpPr txBox="1"/>
          <p:nvPr/>
        </p:nvSpPr>
        <p:spPr>
          <a:xfrm>
            <a:off x="594360" y="1912169"/>
            <a:ext cx="3475822"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MỤC TIÊU</a:t>
            </a:r>
          </a:p>
        </p:txBody>
      </p:sp>
      <p:sp>
        <p:nvSpPr>
          <p:cNvPr id="12" name="TextBox 11">
            <a:extLst>
              <a:ext uri="{FF2B5EF4-FFF2-40B4-BE49-F238E27FC236}">
                <a16:creationId xmlns:a16="http://schemas.microsoft.com/office/drawing/2014/main" id="{2384B572-3C53-40D5-8BAC-599F37856EBB}"/>
              </a:ext>
            </a:extLst>
          </p:cNvPr>
          <p:cNvSpPr txBox="1"/>
          <p:nvPr/>
        </p:nvSpPr>
        <p:spPr>
          <a:xfrm>
            <a:off x="7377628" y="6483732"/>
            <a:ext cx="4814372" cy="369332"/>
          </a:xfrm>
          <a:prstGeom prst="rect">
            <a:avLst/>
          </a:prstGeom>
          <a:noFill/>
        </p:spPr>
        <p:txBody>
          <a:bodyPr wrap="square" rtlCol="0">
            <a:spAutoFit/>
          </a:bodyPr>
          <a:lstStyle/>
          <a:p>
            <a:r>
              <a:rPr lang="en-US">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p>
        </p:txBody>
      </p: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6" name="Google Shape;196;p18"/>
          <p:cNvGrpSpPr/>
          <p:nvPr/>
        </p:nvGrpSpPr>
        <p:grpSpPr>
          <a:xfrm>
            <a:off x="3503539" y="4124851"/>
            <a:ext cx="6923281" cy="1238805"/>
            <a:chOff x="1754075" y="2679217"/>
            <a:chExt cx="5192461" cy="929104"/>
          </a:xfrm>
        </p:grpSpPr>
        <p:sp>
          <p:nvSpPr>
            <p:cNvPr id="197" name="Google Shape;197;p18"/>
            <p:cNvSpPr/>
            <p:nvPr/>
          </p:nvSpPr>
          <p:spPr>
            <a:xfrm>
              <a:off x="2304094" y="2796612"/>
              <a:ext cx="4642442" cy="683476"/>
            </a:xfrm>
            <a:custGeom>
              <a:avLst/>
              <a:gdLst/>
              <a:ahLst/>
              <a:cxnLst/>
              <a:rect l="l" t="t" r="r" b="b"/>
              <a:pathLst>
                <a:path w="162807" h="23969" extrusionOk="0">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spcFirstLastPara="1" wrap="square" lIns="121900" tIns="121900" rIns="121900" bIns="121900" anchor="ctr" anchorCtr="0">
              <a:noAutofit/>
            </a:bodyPr>
            <a:lstStyle/>
            <a:p>
              <a:endParaRPr sz="3200" b="1"/>
            </a:p>
          </p:txBody>
        </p:sp>
        <p:sp>
          <p:nvSpPr>
            <p:cNvPr id="198" name="Google Shape;198;p18"/>
            <p:cNvSpPr/>
            <p:nvPr/>
          </p:nvSpPr>
          <p:spPr>
            <a:xfrm>
              <a:off x="6324013" y="2863317"/>
              <a:ext cx="560548" cy="560576"/>
            </a:xfrm>
            <a:custGeom>
              <a:avLst/>
              <a:gdLst/>
              <a:ahLst/>
              <a:cxnLst/>
              <a:rect l="l" t="t" r="r" b="b"/>
              <a:pathLst>
                <a:path w="19658" h="19659" extrusionOk="0">
                  <a:moveTo>
                    <a:pt x="9823" y="1"/>
                  </a:moveTo>
                  <a:cubicBezTo>
                    <a:pt x="4394" y="1"/>
                    <a:pt x="0" y="4406"/>
                    <a:pt x="0" y="9835"/>
                  </a:cubicBezTo>
                  <a:cubicBezTo>
                    <a:pt x="0" y="15265"/>
                    <a:pt x="4394" y="19658"/>
                    <a:pt x="9823" y="19658"/>
                  </a:cubicBezTo>
                  <a:cubicBezTo>
                    <a:pt x="15264" y="19658"/>
                    <a:pt x="19657" y="15265"/>
                    <a:pt x="19657" y="9835"/>
                  </a:cubicBezTo>
                  <a:cubicBezTo>
                    <a:pt x="19657" y="4406"/>
                    <a:pt x="15264" y="1"/>
                    <a:pt x="9823" y="1"/>
                  </a:cubicBezTo>
                  <a:close/>
                </a:path>
              </a:pathLst>
            </a:custGeom>
            <a:solidFill>
              <a:srgbClr val="FFFFFF"/>
            </a:solidFill>
            <a:ln>
              <a:noFill/>
            </a:ln>
          </p:spPr>
          <p:txBody>
            <a:bodyPr spcFirstLastPara="1" wrap="square" lIns="121900" tIns="121900" rIns="121900" bIns="121900" anchor="ctr" anchorCtr="0">
              <a:noAutofit/>
            </a:bodyPr>
            <a:lstStyle/>
            <a:p>
              <a:endParaRPr sz="3200" b="1"/>
            </a:p>
          </p:txBody>
        </p:sp>
        <p:sp>
          <p:nvSpPr>
            <p:cNvPr id="199" name="Google Shape;199;p18"/>
            <p:cNvSpPr/>
            <p:nvPr/>
          </p:nvSpPr>
          <p:spPr>
            <a:xfrm>
              <a:off x="1754075" y="2679217"/>
              <a:ext cx="956393" cy="929104"/>
            </a:xfrm>
            <a:custGeom>
              <a:avLst/>
              <a:gdLst/>
              <a:ahLst/>
              <a:cxnLst/>
              <a:rect l="l" t="t" r="r" b="b"/>
              <a:pathLst>
                <a:path w="33540" h="32583" extrusionOk="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spcFirstLastPara="1" wrap="square" lIns="121900" tIns="121900" rIns="121900" bIns="121900" anchor="ctr" anchorCtr="0">
              <a:noAutofit/>
            </a:bodyPr>
            <a:lstStyle/>
            <a:p>
              <a:endParaRPr sz="3200" b="1"/>
            </a:p>
          </p:txBody>
        </p:sp>
        <p:sp>
          <p:nvSpPr>
            <p:cNvPr id="200" name="Google Shape;200;p18"/>
            <p:cNvSpPr/>
            <p:nvPr/>
          </p:nvSpPr>
          <p:spPr>
            <a:xfrm>
              <a:off x="1844043" y="2764623"/>
              <a:ext cx="776463" cy="758299"/>
            </a:xfrm>
            <a:custGeom>
              <a:avLst/>
              <a:gdLst/>
              <a:ahLst/>
              <a:cxnLst/>
              <a:rect l="l" t="t" r="r" b="b"/>
              <a:pathLst>
                <a:path w="27230" h="26593" extrusionOk="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spcFirstLastPara="1" wrap="square" lIns="121900" tIns="121900" rIns="121900" bIns="121900" anchor="ctr" anchorCtr="0">
              <a:noAutofit/>
            </a:bodyPr>
            <a:lstStyle/>
            <a:p>
              <a:pPr algn="ctr"/>
              <a:r>
                <a:rPr lang="en" sz="3200" b="1">
                  <a:solidFill>
                    <a:srgbClr val="FFFFFF"/>
                  </a:solidFill>
                  <a:latin typeface="Fira Sans Extra Condensed Medium"/>
                  <a:ea typeface="Fira Sans Extra Condensed Medium"/>
                  <a:cs typeface="Fira Sans Extra Condensed Medium"/>
                  <a:sym typeface="Fira Sans Extra Condensed Medium"/>
                </a:rPr>
                <a:t>2</a:t>
              </a:r>
              <a:endParaRPr sz="3200" b="1">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201" name="Google Shape;201;p18"/>
            <p:cNvGrpSpPr/>
            <p:nvPr/>
          </p:nvGrpSpPr>
          <p:grpSpPr>
            <a:xfrm>
              <a:off x="3015263" y="2931667"/>
              <a:ext cx="3366122" cy="524858"/>
              <a:chOff x="5222700" y="3769792"/>
              <a:chExt cx="3366122" cy="524858"/>
            </a:xfrm>
          </p:grpSpPr>
          <p:sp>
            <p:nvSpPr>
              <p:cNvPr id="202" name="Google Shape;202;p18"/>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3200" b="1">
                  <a:solidFill>
                    <a:srgbClr val="FFFFFF"/>
                  </a:solidFill>
                  <a:latin typeface="Roboto"/>
                  <a:ea typeface="Roboto"/>
                  <a:cs typeface="Roboto"/>
                  <a:sym typeface="Roboto"/>
                </a:endParaRPr>
              </a:p>
            </p:txBody>
          </p:sp>
          <p:sp>
            <p:nvSpPr>
              <p:cNvPr id="203" name="Google Shape;203;p18"/>
              <p:cNvSpPr txBox="1"/>
              <p:nvPr/>
            </p:nvSpPr>
            <p:spPr>
              <a:xfrm>
                <a:off x="5377922" y="3769792"/>
                <a:ext cx="3210900" cy="365700"/>
              </a:xfrm>
              <a:prstGeom prst="rect">
                <a:avLst/>
              </a:prstGeom>
              <a:noFill/>
              <a:ln>
                <a:noFill/>
              </a:ln>
            </p:spPr>
            <p:txBody>
              <a:bodyPr spcFirstLastPara="1" wrap="square" lIns="121900" tIns="121900" rIns="121900" bIns="121900" anchor="ctr" anchorCtr="0">
                <a:noAutofit/>
              </a:bodyPr>
              <a:lstStyle/>
              <a:p>
                <a:r>
                  <a:rPr lang="en-US" sz="3200" b="1">
                    <a:solidFill>
                      <a:srgbClr val="FFFFFF"/>
                    </a:solidFill>
                    <a:latin typeface="Fira Sans Extra Condensed Medium"/>
                    <a:ea typeface="Fira Sans Extra Condensed Medium"/>
                    <a:cs typeface="Fira Sans Extra Condensed Medium"/>
                    <a:sym typeface="Fira Sans Extra Condensed Medium"/>
                  </a:rPr>
                  <a:t>Vẽ l</a:t>
                </a:r>
                <a:r>
                  <a:rPr lang="vi-VN" sz="3200" b="1">
                    <a:solidFill>
                      <a:srgbClr val="FFFFFF"/>
                    </a:solidFill>
                    <a:latin typeface="Fira Sans Extra Condensed Medium"/>
                    <a:ea typeface="Fira Sans Extra Condensed Medium"/>
                    <a:cs typeface="Fira Sans Extra Condensed Medium"/>
                    <a:sym typeface="Fira Sans Extra Condensed Medium"/>
                  </a:rPr>
                  <a:t>ư</a:t>
                </a:r>
                <a:r>
                  <a:rPr lang="en-US" sz="3200" b="1">
                    <a:solidFill>
                      <a:srgbClr val="FFFFFF"/>
                    </a:solidFill>
                    <a:latin typeface="Fira Sans Extra Condensed Medium"/>
                    <a:ea typeface="Fira Sans Extra Condensed Medium"/>
                    <a:cs typeface="Fira Sans Extra Condensed Medium"/>
                    <a:sym typeface="Fira Sans Extra Condensed Medium"/>
                  </a:rPr>
                  <a:t>ợc đồ trí nhớ</a:t>
                </a:r>
                <a:endParaRPr sz="3200" b="1">
                  <a:solidFill>
                    <a:srgbClr val="FFFFFF"/>
                  </a:solidFill>
                  <a:latin typeface="Fira Sans Extra Condensed Medium"/>
                  <a:ea typeface="Fira Sans Extra Condensed Medium"/>
                  <a:cs typeface="Fira Sans Extra Condensed Medium"/>
                  <a:sym typeface="Fira Sans Extra Condensed Medium"/>
                </a:endParaRPr>
              </a:p>
            </p:txBody>
          </p:sp>
        </p:grpSp>
      </p:grpSp>
      <p:grpSp>
        <p:nvGrpSpPr>
          <p:cNvPr id="204" name="Google Shape;204;p18"/>
          <p:cNvGrpSpPr/>
          <p:nvPr/>
        </p:nvGrpSpPr>
        <p:grpSpPr>
          <a:xfrm>
            <a:off x="1254550" y="2210276"/>
            <a:ext cx="7861146" cy="1238425"/>
            <a:chOff x="1754075" y="1105127"/>
            <a:chExt cx="5895860" cy="928819"/>
          </a:xfrm>
        </p:grpSpPr>
        <p:sp>
          <p:nvSpPr>
            <p:cNvPr id="205" name="Google Shape;205;p18"/>
            <p:cNvSpPr/>
            <p:nvPr/>
          </p:nvSpPr>
          <p:spPr>
            <a:xfrm>
              <a:off x="2304094" y="1227860"/>
              <a:ext cx="5345841" cy="683448"/>
            </a:xfrm>
            <a:custGeom>
              <a:avLst/>
              <a:gdLst/>
              <a:ahLst/>
              <a:cxnLst/>
              <a:rect l="l" t="t" r="r" b="b"/>
              <a:pathLst>
                <a:path w="162807" h="23968" extrusionOk="0">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spcFirstLastPara="1" wrap="square" lIns="121900" tIns="121900" rIns="121900" bIns="121900" anchor="ctr" anchorCtr="0">
              <a:noAutofit/>
            </a:bodyPr>
            <a:lstStyle/>
            <a:p>
              <a:endParaRPr sz="3200" b="1"/>
            </a:p>
          </p:txBody>
        </p:sp>
        <p:grpSp>
          <p:nvGrpSpPr>
            <p:cNvPr id="206" name="Google Shape;206;p18"/>
            <p:cNvGrpSpPr/>
            <p:nvPr/>
          </p:nvGrpSpPr>
          <p:grpSpPr>
            <a:xfrm>
              <a:off x="1754075" y="1105127"/>
              <a:ext cx="5826107" cy="928819"/>
              <a:chOff x="1754075" y="1105127"/>
              <a:chExt cx="5826107" cy="928819"/>
            </a:xfrm>
          </p:grpSpPr>
          <p:sp>
            <p:nvSpPr>
              <p:cNvPr id="207" name="Google Shape;207;p18"/>
              <p:cNvSpPr/>
              <p:nvPr/>
            </p:nvSpPr>
            <p:spPr>
              <a:xfrm>
                <a:off x="7019634" y="1289091"/>
                <a:ext cx="560548" cy="560890"/>
              </a:xfrm>
              <a:custGeom>
                <a:avLst/>
                <a:gdLst/>
                <a:ahLst/>
                <a:cxnLst/>
                <a:rect l="l" t="t" r="r" b="b"/>
                <a:pathLst>
                  <a:path w="19658" h="19670" extrusionOk="0">
                    <a:moveTo>
                      <a:pt x="9823" y="1"/>
                    </a:moveTo>
                    <a:cubicBezTo>
                      <a:pt x="4394" y="1"/>
                      <a:pt x="0" y="4406"/>
                      <a:pt x="0" y="9835"/>
                    </a:cubicBezTo>
                    <a:cubicBezTo>
                      <a:pt x="0" y="15265"/>
                      <a:pt x="4394" y="19670"/>
                      <a:pt x="9823" y="19670"/>
                    </a:cubicBezTo>
                    <a:cubicBezTo>
                      <a:pt x="15264" y="19670"/>
                      <a:pt x="19657" y="15265"/>
                      <a:pt x="19657" y="9835"/>
                    </a:cubicBezTo>
                    <a:cubicBezTo>
                      <a:pt x="19657" y="4406"/>
                      <a:pt x="15264" y="1"/>
                      <a:pt x="9823" y="1"/>
                    </a:cubicBezTo>
                    <a:close/>
                  </a:path>
                </a:pathLst>
              </a:custGeom>
              <a:solidFill>
                <a:srgbClr val="FFFFFF"/>
              </a:solidFill>
              <a:ln>
                <a:noFill/>
              </a:ln>
            </p:spPr>
            <p:txBody>
              <a:bodyPr spcFirstLastPara="1" wrap="square" lIns="121900" tIns="121900" rIns="121900" bIns="121900" anchor="ctr" anchorCtr="0">
                <a:noAutofit/>
              </a:bodyPr>
              <a:lstStyle/>
              <a:p>
                <a:endParaRPr sz="3200" b="1"/>
              </a:p>
            </p:txBody>
          </p:sp>
          <p:sp>
            <p:nvSpPr>
              <p:cNvPr id="208" name="Google Shape;208;p18"/>
              <p:cNvSpPr/>
              <p:nvPr/>
            </p:nvSpPr>
            <p:spPr>
              <a:xfrm>
                <a:off x="1754075" y="1105127"/>
                <a:ext cx="956393" cy="928819"/>
              </a:xfrm>
              <a:custGeom>
                <a:avLst/>
                <a:gdLst/>
                <a:ahLst/>
                <a:cxnLst/>
                <a:rect l="l" t="t" r="r" b="b"/>
                <a:pathLst>
                  <a:path w="33540" h="32573" extrusionOk="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spcFirstLastPara="1" wrap="square" lIns="121900" tIns="121900" rIns="121900" bIns="121900" anchor="ctr" anchorCtr="0">
                <a:noAutofit/>
              </a:bodyPr>
              <a:lstStyle/>
              <a:p>
                <a:endParaRPr sz="3200" b="1"/>
              </a:p>
            </p:txBody>
          </p:sp>
          <p:sp>
            <p:nvSpPr>
              <p:cNvPr id="209" name="Google Shape;209;p18"/>
              <p:cNvSpPr/>
              <p:nvPr/>
            </p:nvSpPr>
            <p:spPr>
              <a:xfrm>
                <a:off x="1844043" y="1190361"/>
                <a:ext cx="776463" cy="758470"/>
              </a:xfrm>
              <a:custGeom>
                <a:avLst/>
                <a:gdLst/>
                <a:ahLst/>
                <a:cxnLst/>
                <a:rect l="l" t="t" r="r" b="b"/>
                <a:pathLst>
                  <a:path w="27230" h="26599" extrusionOk="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spcFirstLastPara="1" wrap="square" lIns="121900" tIns="121900" rIns="121900" bIns="121900" anchor="ctr" anchorCtr="0">
                <a:noAutofit/>
              </a:bodyPr>
              <a:lstStyle/>
              <a:p>
                <a:pPr algn="ctr"/>
                <a:r>
                  <a:rPr lang="en" sz="3200" b="1">
                    <a:solidFill>
                      <a:srgbClr val="FFFFFF"/>
                    </a:solidFill>
                    <a:latin typeface="Fira Sans Extra Condensed Medium"/>
                    <a:ea typeface="Fira Sans Extra Condensed Medium"/>
                    <a:cs typeface="Fira Sans Extra Condensed Medium"/>
                    <a:sym typeface="Fira Sans Extra Condensed Medium"/>
                  </a:rPr>
                  <a:t>1</a:t>
                </a:r>
                <a:endParaRPr sz="3200" b="1">
                  <a:solidFill>
                    <a:srgbClr val="FFFFFF"/>
                  </a:solidFill>
                  <a:latin typeface="Fira Sans Extra Condensed Medium"/>
                  <a:ea typeface="Fira Sans Extra Condensed Medium"/>
                  <a:cs typeface="Fira Sans Extra Condensed Medium"/>
                  <a:sym typeface="Fira Sans Extra Condensed Medium"/>
                </a:endParaRPr>
              </a:p>
            </p:txBody>
          </p:sp>
          <p:sp>
            <p:nvSpPr>
              <p:cNvPr id="212" name="Google Shape;212;p18"/>
              <p:cNvSpPr txBox="1"/>
              <p:nvPr/>
            </p:nvSpPr>
            <p:spPr>
              <a:xfrm>
                <a:off x="2875628" y="1405458"/>
                <a:ext cx="4008933" cy="365700"/>
              </a:xfrm>
              <a:prstGeom prst="rect">
                <a:avLst/>
              </a:prstGeom>
              <a:noFill/>
              <a:ln>
                <a:noFill/>
              </a:ln>
            </p:spPr>
            <p:txBody>
              <a:bodyPr spcFirstLastPara="1" wrap="square" lIns="121900" tIns="121900" rIns="121900" bIns="121900" anchor="ctr" anchorCtr="0">
                <a:noAutofit/>
              </a:bodyPr>
              <a:lstStyle/>
              <a:p>
                <a:r>
                  <a:rPr lang="en-US" sz="3200" b="1">
                    <a:solidFill>
                      <a:srgbClr val="FFFFFF"/>
                    </a:solidFill>
                    <a:latin typeface="Fira Sans Extra Condensed Medium"/>
                    <a:ea typeface="Fira Sans Extra Condensed Medium"/>
                    <a:cs typeface="Fira Sans Extra Condensed Medium"/>
                    <a:sym typeface="Fira Sans Extra Condensed Medium"/>
                  </a:rPr>
                  <a:t>Khái niệm l</a:t>
                </a:r>
                <a:r>
                  <a:rPr lang="vi-VN" sz="3200" b="1">
                    <a:solidFill>
                      <a:srgbClr val="FFFFFF"/>
                    </a:solidFill>
                    <a:latin typeface="Fira Sans Extra Condensed Medium"/>
                    <a:ea typeface="Fira Sans Extra Condensed Medium"/>
                    <a:cs typeface="Fira Sans Extra Condensed Medium"/>
                    <a:sym typeface="Fira Sans Extra Condensed Medium"/>
                  </a:rPr>
                  <a:t>ư</a:t>
                </a:r>
                <a:r>
                  <a:rPr lang="en-US" sz="3200" b="1">
                    <a:solidFill>
                      <a:srgbClr val="FFFFFF"/>
                    </a:solidFill>
                    <a:latin typeface="Fira Sans Extra Condensed Medium"/>
                    <a:ea typeface="Fira Sans Extra Condensed Medium"/>
                    <a:cs typeface="Fira Sans Extra Condensed Medium"/>
                    <a:sym typeface="Fira Sans Extra Condensed Medium"/>
                  </a:rPr>
                  <a:t>ợc đồ trí nhớ</a:t>
                </a:r>
                <a:endParaRPr sz="3200" b="1">
                  <a:solidFill>
                    <a:srgbClr val="FFFFFF"/>
                  </a:solidFill>
                  <a:latin typeface="Fira Sans Extra Condensed Medium"/>
                  <a:ea typeface="Fira Sans Extra Condensed Medium"/>
                  <a:cs typeface="Fira Sans Extra Condensed Medium"/>
                  <a:sym typeface="Fira Sans Extra Condensed Medium"/>
                </a:endParaRPr>
              </a:p>
            </p:txBody>
          </p:sp>
        </p:grpSp>
      </p:grpSp>
      <p:grpSp>
        <p:nvGrpSpPr>
          <p:cNvPr id="222" name="Google Shape;222;p18"/>
          <p:cNvGrpSpPr/>
          <p:nvPr/>
        </p:nvGrpSpPr>
        <p:grpSpPr>
          <a:xfrm>
            <a:off x="9732687" y="4527084"/>
            <a:ext cx="475499" cy="466468"/>
            <a:chOff x="-1183550" y="3586525"/>
            <a:chExt cx="296175" cy="290550"/>
          </a:xfrm>
        </p:grpSpPr>
        <p:sp>
          <p:nvSpPr>
            <p:cNvPr id="223" name="Google Shape;223;p18"/>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4" name="Google Shape;224;p18"/>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5" name="Google Shape;225;p18"/>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6" name="Google Shape;226;p18"/>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7" name="Google Shape;227;p18"/>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8" name="Google Shape;228;p18"/>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9" name="Google Shape;229;p18"/>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0" name="Google Shape;230;p18"/>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1" name="Google Shape;231;p18"/>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232" name="Google Shape;232;p18"/>
          <p:cNvGrpSpPr/>
          <p:nvPr/>
        </p:nvGrpSpPr>
        <p:grpSpPr>
          <a:xfrm>
            <a:off x="8450830" y="2595189"/>
            <a:ext cx="366400" cy="481356"/>
            <a:chOff x="-4082800" y="3612425"/>
            <a:chExt cx="222150" cy="291825"/>
          </a:xfrm>
        </p:grpSpPr>
        <p:sp>
          <p:nvSpPr>
            <p:cNvPr id="233" name="Google Shape;233;p18"/>
            <p:cNvSpPr/>
            <p:nvPr/>
          </p:nvSpPr>
          <p:spPr>
            <a:xfrm>
              <a:off x="-4027648" y="3663625"/>
              <a:ext cx="112650" cy="119725"/>
            </a:xfrm>
            <a:custGeom>
              <a:avLst/>
              <a:gdLst/>
              <a:ahLst/>
              <a:cxnLst/>
              <a:rect l="l" t="t" r="r" b="b"/>
              <a:pathLst>
                <a:path w="4506" h="4789" extrusionOk="0">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4" name="Google Shape;234;p18"/>
            <p:cNvSpPr/>
            <p:nvPr/>
          </p:nvSpPr>
          <p:spPr>
            <a:xfrm>
              <a:off x="-4082800" y="3612425"/>
              <a:ext cx="222150" cy="291825"/>
            </a:xfrm>
            <a:custGeom>
              <a:avLst/>
              <a:gdLst/>
              <a:ahLst/>
              <a:cxnLst/>
              <a:rect l="l" t="t" r="r" b="b"/>
              <a:pathLst>
                <a:path w="8886" h="11673" extrusionOk="0">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5" name="Google Shape;235;p18"/>
            <p:cNvSpPr/>
            <p:nvPr/>
          </p:nvSpPr>
          <p:spPr>
            <a:xfrm>
              <a:off x="-3980400" y="3714800"/>
              <a:ext cx="17350" cy="17375"/>
            </a:xfrm>
            <a:custGeom>
              <a:avLst/>
              <a:gdLst/>
              <a:ahLst/>
              <a:cxnLst/>
              <a:rect l="l" t="t" r="r" b="b"/>
              <a:pathLst>
                <a:path w="694" h="695" extrusionOk="0">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sp>
        <p:nvSpPr>
          <p:cNvPr id="56" name="TextBox 55">
            <a:extLst>
              <a:ext uri="{FF2B5EF4-FFF2-40B4-BE49-F238E27FC236}">
                <a16:creationId xmlns:a16="http://schemas.microsoft.com/office/drawing/2014/main" id="{0097D706-50BF-4971-AB4B-1EF982E08759}"/>
              </a:ext>
            </a:extLst>
          </p:cNvPr>
          <p:cNvSpPr txBox="1"/>
          <p:nvPr/>
        </p:nvSpPr>
        <p:spPr>
          <a:xfrm>
            <a:off x="2890284" y="140587"/>
            <a:ext cx="6677244" cy="1156585"/>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600" dirty="0"/>
          </a:p>
        </p:txBody>
      </p:sp>
      <p:sp>
        <p:nvSpPr>
          <p:cNvPr id="57" name="TextBox 56">
            <a:extLst>
              <a:ext uri="{FF2B5EF4-FFF2-40B4-BE49-F238E27FC236}">
                <a16:creationId xmlns:a16="http://schemas.microsoft.com/office/drawing/2014/main" id="{7DCEEAA6-CE82-4739-9546-1719CED8E77E}"/>
              </a:ext>
            </a:extLst>
          </p:cNvPr>
          <p:cNvSpPr txBox="1"/>
          <p:nvPr/>
        </p:nvSpPr>
        <p:spPr>
          <a:xfrm>
            <a:off x="7377628" y="6483732"/>
            <a:ext cx="4814372" cy="369332"/>
          </a:xfrm>
          <a:prstGeom prst="rect">
            <a:avLst/>
          </a:prstGeom>
          <a:noFill/>
        </p:spPr>
        <p:txBody>
          <a:bodyPr wrap="square" rtlCol="0">
            <a:spAutoFit/>
          </a:bodyPr>
          <a:lstStyle/>
          <a:p>
            <a:r>
              <a:rPr lang="en-US">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6"/>
                                        </p:tgtEl>
                                        <p:attrNameLst>
                                          <p:attrName>style.color</p:attrName>
                                        </p:attrNameLst>
                                      </p:cBhvr>
                                      <p:by>
                                        <p:hsl h="7200000" s="0" l="0"/>
                                      </p:by>
                                    </p:animClr>
                                    <p:animClr clrSpc="hsl" dir="cw">
                                      <p:cBhvr>
                                        <p:cTn id="7" dur="500" fill="hold"/>
                                        <p:tgtEl>
                                          <p:spTgt spid="56"/>
                                        </p:tgtEl>
                                        <p:attrNameLst>
                                          <p:attrName>fillcolor</p:attrName>
                                        </p:attrNameLst>
                                      </p:cBhvr>
                                      <p:by>
                                        <p:hsl h="7200000" s="0" l="0"/>
                                      </p:by>
                                    </p:animClr>
                                    <p:animClr clrSpc="hsl" dir="cw">
                                      <p:cBhvr>
                                        <p:cTn id="8" dur="500" fill="hold"/>
                                        <p:tgtEl>
                                          <p:spTgt spid="56"/>
                                        </p:tgtEl>
                                        <p:attrNameLst>
                                          <p:attrName>stroke.color</p:attrName>
                                        </p:attrNameLst>
                                      </p:cBhvr>
                                      <p:by>
                                        <p:hsl h="7200000" s="0" l="0"/>
                                      </p:by>
                                    </p:animClr>
                                    <p:set>
                                      <p:cBhvr>
                                        <p:cTn id="9" dur="500" fill="hold"/>
                                        <p:tgtEl>
                                          <p:spTgt spid="5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4"/>
                                        </p:tgtEl>
                                        <p:attrNameLst>
                                          <p:attrName>style.visibility</p:attrName>
                                        </p:attrNameLst>
                                      </p:cBhvr>
                                      <p:to>
                                        <p:strVal val="visible"/>
                                      </p:to>
                                    </p:set>
                                    <p:animEffect transition="in" filter="barn(inVertical)">
                                      <p:cBhvr>
                                        <p:cTn id="14" dur="500"/>
                                        <p:tgtEl>
                                          <p:spTgt spid="204"/>
                                        </p:tgtEl>
                                      </p:cBhvr>
                                    </p:animEffect>
                                  </p:childTnLst>
                                </p:cTn>
                              </p:par>
                              <p:par>
                                <p:cTn id="15" presetID="16" presetClass="entr" presetSubtype="21" fill="hold" nodeType="withEffect">
                                  <p:stCondLst>
                                    <p:cond delay="0"/>
                                  </p:stCondLst>
                                  <p:childTnLst>
                                    <p:set>
                                      <p:cBhvr>
                                        <p:cTn id="16" dur="1" fill="hold">
                                          <p:stCondLst>
                                            <p:cond delay="0"/>
                                          </p:stCondLst>
                                        </p:cTn>
                                        <p:tgtEl>
                                          <p:spTgt spid="232"/>
                                        </p:tgtEl>
                                        <p:attrNameLst>
                                          <p:attrName>style.visibility</p:attrName>
                                        </p:attrNameLst>
                                      </p:cBhvr>
                                      <p:to>
                                        <p:strVal val="visible"/>
                                      </p:to>
                                    </p:set>
                                    <p:animEffect transition="in" filter="barn(inVertical)">
                                      <p:cBhvr>
                                        <p:cTn id="17" dur="500"/>
                                        <p:tgtEl>
                                          <p:spTgt spid="2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barn(inVertical)">
                                      <p:cBhvr>
                                        <p:cTn id="22" dur="500"/>
                                        <p:tgtEl>
                                          <p:spTgt spid="196"/>
                                        </p:tgtEl>
                                      </p:cBhvr>
                                    </p:animEffect>
                                  </p:childTnLst>
                                </p:cTn>
                              </p:par>
                              <p:par>
                                <p:cTn id="23" presetID="16" presetClass="entr" presetSubtype="21"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barn(inVertical)">
                                      <p:cBhvr>
                                        <p:cTn id="2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85A4BF0-C408-4931-96DE-78831048ACC3}"/>
              </a:ext>
            </a:extLst>
          </p:cNvPr>
          <p:cNvGrpSpPr/>
          <p:nvPr/>
        </p:nvGrpSpPr>
        <p:grpSpPr>
          <a:xfrm>
            <a:off x="77626" y="33051"/>
            <a:ext cx="7996755" cy="872949"/>
            <a:chOff x="77626" y="33051"/>
            <a:chExt cx="7996755" cy="872949"/>
          </a:xfrm>
        </p:grpSpPr>
        <p:grpSp>
          <p:nvGrpSpPr>
            <p:cNvPr id="3" name="Group 2">
              <a:extLst>
                <a:ext uri="{FF2B5EF4-FFF2-40B4-BE49-F238E27FC236}">
                  <a16:creationId xmlns:a16="http://schemas.microsoft.com/office/drawing/2014/main" id="{5AE44C6A-5AFD-47C0-9548-647BEE371FE0}"/>
                </a:ext>
              </a:extLst>
            </p:cNvPr>
            <p:cNvGrpSpPr/>
            <p:nvPr/>
          </p:nvGrpSpPr>
          <p:grpSpPr>
            <a:xfrm>
              <a:off x="839855" y="33051"/>
              <a:ext cx="5805063" cy="872949"/>
              <a:chOff x="1133366" y="2220084"/>
              <a:chExt cx="5351192" cy="914400"/>
            </a:xfrm>
          </p:grpSpPr>
          <p:sp>
            <p:nvSpPr>
              <p:cNvPr id="4" name="Arrow: Pentagon 3">
                <a:extLst>
                  <a:ext uri="{FF2B5EF4-FFF2-40B4-BE49-F238E27FC236}">
                    <a16:creationId xmlns:a16="http://schemas.microsoft.com/office/drawing/2014/main" id="{EF916AD1-F9FA-48EF-9E84-2675243E46CF}"/>
                  </a:ext>
                </a:extLst>
              </p:cNvPr>
              <p:cNvSpPr/>
              <p:nvPr/>
            </p:nvSpPr>
            <p:spPr>
              <a:xfrm>
                <a:off x="1133366" y="2220084"/>
                <a:ext cx="5176902"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14F0D239-3A52-4D49-9A29-6CBCD40CA3B4}"/>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BA60F768-0C34-4EAB-A517-A4E0F376B708}"/>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niệm lược đồ trí nhớ</a:t>
              </a:r>
            </a:p>
          </p:txBody>
        </p:sp>
        <p:grpSp>
          <p:nvGrpSpPr>
            <p:cNvPr id="7" name="Group 6">
              <a:extLst>
                <a:ext uri="{FF2B5EF4-FFF2-40B4-BE49-F238E27FC236}">
                  <a16:creationId xmlns:a16="http://schemas.microsoft.com/office/drawing/2014/main" id="{D0AE5EB5-D1FD-4C01-8219-5EBA88E60C9C}"/>
                </a:ext>
              </a:extLst>
            </p:cNvPr>
            <p:cNvGrpSpPr/>
            <p:nvPr/>
          </p:nvGrpSpPr>
          <p:grpSpPr>
            <a:xfrm>
              <a:off x="77626" y="33051"/>
              <a:ext cx="1301952" cy="872949"/>
              <a:chOff x="344605" y="154323"/>
              <a:chExt cx="1301952" cy="872949"/>
            </a:xfrm>
          </p:grpSpPr>
          <p:sp>
            <p:nvSpPr>
              <p:cNvPr id="8" name="Arrow: Pentagon 7">
                <a:extLst>
                  <a:ext uri="{FF2B5EF4-FFF2-40B4-BE49-F238E27FC236}">
                    <a16:creationId xmlns:a16="http://schemas.microsoft.com/office/drawing/2014/main" id="{2980F06D-C2D2-4696-B098-F225FE966B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9" name="Isosceles Triangle 8">
                <a:extLst>
                  <a:ext uri="{FF2B5EF4-FFF2-40B4-BE49-F238E27FC236}">
                    <a16:creationId xmlns:a16="http://schemas.microsoft.com/office/drawing/2014/main" id="{8315DBDE-3032-47D7-8580-4935C251F4F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a:extLst>
              <a:ext uri="{FF2B5EF4-FFF2-40B4-BE49-F238E27FC236}">
                <a16:creationId xmlns:a16="http://schemas.microsoft.com/office/drawing/2014/main" id="{91AC95A6-D088-443A-88DF-5AF584131BCE}"/>
              </a:ext>
            </a:extLst>
          </p:cNvPr>
          <p:cNvSpPr txBox="1"/>
          <p:nvPr/>
        </p:nvSpPr>
        <p:spPr>
          <a:xfrm>
            <a:off x="199991" y="1026283"/>
            <a:ext cx="12192000"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Hãy đọc đoạn văn sau và hoàn thành nhiệm vụ phía d</a:t>
            </a:r>
            <a:r>
              <a:rPr lang="vi-VN" sz="3200" b="1">
                <a:solidFill>
                  <a:srgbClr val="FF0000"/>
                </a:solidFill>
                <a:latin typeface="Arial" panose="020B0604020202020204" pitchFamily="34" charset="0"/>
                <a:cs typeface="Arial" panose="020B0604020202020204" pitchFamily="34" charset="0"/>
              </a:rPr>
              <a:t>ư</a:t>
            </a:r>
            <a:r>
              <a:rPr lang="en-US" sz="3200" b="1">
                <a:solidFill>
                  <a:srgbClr val="FF0000"/>
                </a:solidFill>
                <a:latin typeface="Arial" panose="020B0604020202020204" pitchFamily="34" charset="0"/>
                <a:cs typeface="Arial" panose="020B0604020202020204" pitchFamily="34" charset="0"/>
              </a:rPr>
              <a:t>ới:</a:t>
            </a:r>
          </a:p>
        </p:txBody>
      </p:sp>
      <p:sp>
        <p:nvSpPr>
          <p:cNvPr id="13" name="TextBox 12">
            <a:extLst>
              <a:ext uri="{FF2B5EF4-FFF2-40B4-BE49-F238E27FC236}">
                <a16:creationId xmlns:a16="http://schemas.microsoft.com/office/drawing/2014/main" id="{C53996CA-283E-47B0-9E63-BD7E343A739F}"/>
              </a:ext>
            </a:extLst>
          </p:cNvPr>
          <p:cNvSpPr txBox="1"/>
          <p:nvPr/>
        </p:nvSpPr>
        <p:spPr>
          <a:xfrm>
            <a:off x="259484" y="1513735"/>
            <a:ext cx="11673032" cy="3970318"/>
          </a:xfrm>
          <a:prstGeom prst="rect">
            <a:avLst/>
          </a:prstGeom>
          <a:noFill/>
        </p:spPr>
        <p:txBody>
          <a:bodyPr wrap="square" rtlCol="0">
            <a:spAutoFit/>
          </a:bodyPr>
          <a:lstStyle/>
          <a:p>
            <a:r>
              <a:rPr lang="en-US" sz="3600">
                <a:solidFill>
                  <a:srgbClr val="00B050"/>
                </a:solidFill>
                <a:latin typeface="Times New Roman" panose="02020603050405020304" pitchFamily="18" charset="0"/>
                <a:cs typeface="Times New Roman" panose="02020603050405020304" pitchFamily="18" charset="0"/>
              </a:rPr>
              <a:t>Bằng xe máy, chúng tối xuất phát  từ Hà Nội đi về h</a:t>
            </a:r>
            <a:r>
              <a:rPr lang="vi-VN" sz="3600">
                <a:solidFill>
                  <a:srgbClr val="00B050"/>
                </a:solidFill>
                <a:latin typeface="Times New Roman" panose="02020603050405020304" pitchFamily="18" charset="0"/>
                <a:cs typeface="Times New Roman" panose="02020603050405020304" pitchFamily="18" charset="0"/>
              </a:rPr>
              <a:t>ư</a:t>
            </a:r>
            <a:r>
              <a:rPr lang="en-US" sz="3600">
                <a:solidFill>
                  <a:srgbClr val="00B050"/>
                </a:solidFill>
                <a:latin typeface="Times New Roman" panose="02020603050405020304" pitchFamily="18" charset="0"/>
                <a:cs typeface="Times New Roman" panose="02020603050405020304" pitchFamily="18" charset="0"/>
              </a:rPr>
              <a:t>ớng nam dọc theo quốc lộ 1A. Dừng ở một trạm xăng ven đ</a:t>
            </a:r>
            <a:r>
              <a:rPr lang="vi-VN" sz="3600">
                <a:solidFill>
                  <a:srgbClr val="00B050"/>
                </a:solidFill>
                <a:latin typeface="Times New Roman" panose="02020603050405020304" pitchFamily="18" charset="0"/>
                <a:cs typeface="Times New Roman" panose="02020603050405020304" pitchFamily="18" charset="0"/>
              </a:rPr>
              <a:t>ư</a:t>
            </a:r>
            <a:r>
              <a:rPr lang="en-US" sz="3600">
                <a:solidFill>
                  <a:srgbClr val="00B050"/>
                </a:solidFill>
                <a:latin typeface="Times New Roman" panose="02020603050405020304" pitchFamily="18" charset="0"/>
                <a:cs typeface="Times New Roman" panose="02020603050405020304" pitchFamily="18" charset="0"/>
              </a:rPr>
              <a:t>ờng trong thành phố Phủ Lý (Hà Nam), sau đó chúng tôi tiếp tục di chuyển. Sau h</a:t>
            </a:r>
            <a:r>
              <a:rPr lang="vi-VN" sz="3600">
                <a:solidFill>
                  <a:srgbClr val="00B050"/>
                </a:solidFill>
                <a:latin typeface="Times New Roman" panose="02020603050405020304" pitchFamily="18" charset="0"/>
                <a:cs typeface="Times New Roman" panose="02020603050405020304" pitchFamily="18" charset="0"/>
              </a:rPr>
              <a:t>ơ</a:t>
            </a:r>
            <a:r>
              <a:rPr lang="en-US" sz="3600">
                <a:solidFill>
                  <a:srgbClr val="00B050"/>
                </a:solidFill>
                <a:latin typeface="Times New Roman" panose="02020603050405020304" pitchFamily="18" charset="0"/>
                <a:cs typeface="Times New Roman" panose="02020603050405020304" pitchFamily="18" charset="0"/>
              </a:rPr>
              <a:t>n 3 giờ đồng hồ, chúng tôi đã có mặt tại thành phố Ninh Bình. Từ đây theo đại lộ Tràng An về h</a:t>
            </a:r>
            <a:r>
              <a:rPr lang="vi-VN" sz="3600">
                <a:solidFill>
                  <a:srgbClr val="00B050"/>
                </a:solidFill>
                <a:latin typeface="Times New Roman" panose="02020603050405020304" pitchFamily="18" charset="0"/>
                <a:cs typeface="Times New Roman" panose="02020603050405020304" pitchFamily="18" charset="0"/>
              </a:rPr>
              <a:t>ư</a:t>
            </a:r>
            <a:r>
              <a:rPr lang="en-US" sz="3600">
                <a:solidFill>
                  <a:srgbClr val="00B050"/>
                </a:solidFill>
                <a:latin typeface="Times New Roman" panose="02020603050405020304" pitchFamily="18" charset="0"/>
                <a:cs typeface="Times New Roman" panose="02020603050405020304" pitchFamily="18" charset="0"/>
              </a:rPr>
              <a:t>ớng tây khoảng 6km, danh thắng Tràng An hiện ra tr</a:t>
            </a:r>
            <a:r>
              <a:rPr lang="vi-VN" sz="3600">
                <a:solidFill>
                  <a:srgbClr val="00B050"/>
                </a:solidFill>
                <a:latin typeface="Times New Roman" panose="02020603050405020304" pitchFamily="18" charset="0"/>
                <a:cs typeface="Times New Roman" panose="02020603050405020304" pitchFamily="18" charset="0"/>
              </a:rPr>
              <a:t>ư</a:t>
            </a:r>
            <a:r>
              <a:rPr lang="en-US" sz="3600">
                <a:solidFill>
                  <a:srgbClr val="00B050"/>
                </a:solidFill>
                <a:latin typeface="Times New Roman" panose="02020603050405020304" pitchFamily="18" charset="0"/>
                <a:cs typeface="Times New Roman" panose="02020603050405020304" pitchFamily="18" charset="0"/>
              </a:rPr>
              <a:t>ớc mắt chúng tôi với khung cảnh thật đẹp.</a:t>
            </a:r>
          </a:p>
        </p:txBody>
      </p:sp>
      <p:sp>
        <p:nvSpPr>
          <p:cNvPr id="14" name="TextBox 13">
            <a:extLst>
              <a:ext uri="{FF2B5EF4-FFF2-40B4-BE49-F238E27FC236}">
                <a16:creationId xmlns:a16="http://schemas.microsoft.com/office/drawing/2014/main" id="{5F079485-CA54-4B63-B4C2-54B893A6B42E}"/>
              </a:ext>
            </a:extLst>
          </p:cNvPr>
          <p:cNvSpPr txBox="1"/>
          <p:nvPr/>
        </p:nvSpPr>
        <p:spPr>
          <a:xfrm>
            <a:off x="199991" y="5657671"/>
            <a:ext cx="12192000" cy="1200329"/>
          </a:xfrm>
          <a:prstGeom prst="rect">
            <a:avLst/>
          </a:prstGeom>
          <a:noFill/>
        </p:spPr>
        <p:txBody>
          <a:bodyPr wrap="square" rtlCol="0">
            <a:spAutoFit/>
          </a:bodyPr>
          <a:lstStyle/>
          <a:p>
            <a:r>
              <a:rPr lang="en-US" sz="3600" b="1">
                <a:solidFill>
                  <a:srgbClr val="FF0000"/>
                </a:solidFill>
                <a:latin typeface="Arial" panose="020B0604020202020204" pitchFamily="34" charset="0"/>
                <a:cs typeface="Arial" panose="020B0604020202020204" pitchFamily="34" charset="0"/>
              </a:rPr>
              <a:t>Hãy vẽ lại hành trình của chuyến đi đ</a:t>
            </a:r>
            <a:r>
              <a:rPr lang="vi-VN" sz="3600" b="1">
                <a:solidFill>
                  <a:srgbClr val="FF0000"/>
                </a:solidFill>
                <a:latin typeface="Arial" panose="020B0604020202020204" pitchFamily="34" charset="0"/>
                <a:cs typeface="Arial" panose="020B0604020202020204" pitchFamily="34" charset="0"/>
              </a:rPr>
              <a:t>ư</a:t>
            </a:r>
            <a:r>
              <a:rPr lang="en-US" sz="3600" b="1">
                <a:solidFill>
                  <a:srgbClr val="FF0000"/>
                </a:solidFill>
                <a:latin typeface="Arial" panose="020B0604020202020204" pitchFamily="34" charset="0"/>
                <a:cs typeface="Arial" panose="020B0604020202020204" pitchFamily="34" charset="0"/>
              </a:rPr>
              <a:t>ợc mô tả trong đoạn văn?</a:t>
            </a:r>
          </a:p>
        </p:txBody>
      </p:sp>
      <p:cxnSp>
        <p:nvCxnSpPr>
          <p:cNvPr id="16" name="Straight Connector 15">
            <a:extLst>
              <a:ext uri="{FF2B5EF4-FFF2-40B4-BE49-F238E27FC236}">
                <a16:creationId xmlns:a16="http://schemas.microsoft.com/office/drawing/2014/main" id="{6C20DBE9-1330-4368-A573-AB0C54A52D64}"/>
              </a:ext>
            </a:extLst>
          </p:cNvPr>
          <p:cNvCxnSpPr/>
          <p:nvPr/>
        </p:nvCxnSpPr>
        <p:spPr>
          <a:xfrm>
            <a:off x="7234309" y="2121452"/>
            <a:ext cx="1296364"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821722-55ED-4293-BFC9-E75DBBE3A456}"/>
              </a:ext>
            </a:extLst>
          </p:cNvPr>
          <p:cNvCxnSpPr>
            <a:cxnSpLocks/>
          </p:cNvCxnSpPr>
          <p:nvPr/>
        </p:nvCxnSpPr>
        <p:spPr>
          <a:xfrm>
            <a:off x="9765006" y="2103796"/>
            <a:ext cx="1670502"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BF43A5-D5DB-47C0-B0AD-36B285230B9D}"/>
              </a:ext>
            </a:extLst>
          </p:cNvPr>
          <p:cNvCxnSpPr>
            <a:cxnSpLocks/>
          </p:cNvCxnSpPr>
          <p:nvPr/>
        </p:nvCxnSpPr>
        <p:spPr>
          <a:xfrm>
            <a:off x="544327" y="2625966"/>
            <a:ext cx="3575981"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1E7E95-D9E5-4785-BC85-E351199BAD9D}"/>
              </a:ext>
            </a:extLst>
          </p:cNvPr>
          <p:cNvCxnSpPr>
            <a:cxnSpLocks/>
          </p:cNvCxnSpPr>
          <p:nvPr/>
        </p:nvCxnSpPr>
        <p:spPr>
          <a:xfrm>
            <a:off x="4498400" y="2614213"/>
            <a:ext cx="4590516"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5D15AF-1DBD-474C-9C4B-14472D1F1E4B}"/>
              </a:ext>
            </a:extLst>
          </p:cNvPr>
          <p:cNvCxnSpPr>
            <a:cxnSpLocks/>
          </p:cNvCxnSpPr>
          <p:nvPr/>
        </p:nvCxnSpPr>
        <p:spPr>
          <a:xfrm>
            <a:off x="1199555" y="4319991"/>
            <a:ext cx="1929235"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20B214-0E94-4562-AE8B-46DC22C36DB5}"/>
              </a:ext>
            </a:extLst>
          </p:cNvPr>
          <p:cNvCxnSpPr>
            <a:cxnSpLocks/>
          </p:cNvCxnSpPr>
          <p:nvPr/>
        </p:nvCxnSpPr>
        <p:spPr>
          <a:xfrm>
            <a:off x="6793658" y="4286483"/>
            <a:ext cx="4002872"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2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85A4BF0-C408-4931-96DE-78831048ACC3}"/>
              </a:ext>
            </a:extLst>
          </p:cNvPr>
          <p:cNvGrpSpPr/>
          <p:nvPr/>
        </p:nvGrpSpPr>
        <p:grpSpPr>
          <a:xfrm>
            <a:off x="77627" y="33051"/>
            <a:ext cx="7512996" cy="872949"/>
            <a:chOff x="77626" y="33051"/>
            <a:chExt cx="7996755" cy="872949"/>
          </a:xfrm>
        </p:grpSpPr>
        <p:grpSp>
          <p:nvGrpSpPr>
            <p:cNvPr id="3" name="Group 2">
              <a:extLst>
                <a:ext uri="{FF2B5EF4-FFF2-40B4-BE49-F238E27FC236}">
                  <a16:creationId xmlns:a16="http://schemas.microsoft.com/office/drawing/2014/main" id="{5AE44C6A-5AFD-47C0-9548-647BEE371FE0}"/>
                </a:ext>
              </a:extLst>
            </p:cNvPr>
            <p:cNvGrpSpPr/>
            <p:nvPr/>
          </p:nvGrpSpPr>
          <p:grpSpPr>
            <a:xfrm>
              <a:off x="839855" y="33051"/>
              <a:ext cx="5816342" cy="872949"/>
              <a:chOff x="1133366" y="2220084"/>
              <a:chExt cx="5361589" cy="914400"/>
            </a:xfrm>
          </p:grpSpPr>
          <p:sp>
            <p:nvSpPr>
              <p:cNvPr id="4" name="Arrow: Pentagon 3">
                <a:extLst>
                  <a:ext uri="{FF2B5EF4-FFF2-40B4-BE49-F238E27FC236}">
                    <a16:creationId xmlns:a16="http://schemas.microsoft.com/office/drawing/2014/main" id="{EF916AD1-F9FA-48EF-9E84-2675243E46CF}"/>
                  </a:ext>
                </a:extLst>
              </p:cNvPr>
              <p:cNvSpPr/>
              <p:nvPr/>
            </p:nvSpPr>
            <p:spPr>
              <a:xfrm>
                <a:off x="1133366" y="2220084"/>
                <a:ext cx="5361589"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14F0D239-3A52-4D49-9A29-6CBCD40CA3B4}"/>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BA60F768-0C34-4EAB-A517-A4E0F376B708}"/>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niệm lược đồ trí nhớ</a:t>
              </a:r>
            </a:p>
          </p:txBody>
        </p:sp>
        <p:grpSp>
          <p:nvGrpSpPr>
            <p:cNvPr id="7" name="Group 6">
              <a:extLst>
                <a:ext uri="{FF2B5EF4-FFF2-40B4-BE49-F238E27FC236}">
                  <a16:creationId xmlns:a16="http://schemas.microsoft.com/office/drawing/2014/main" id="{D0AE5EB5-D1FD-4C01-8219-5EBA88E60C9C}"/>
                </a:ext>
              </a:extLst>
            </p:cNvPr>
            <p:cNvGrpSpPr/>
            <p:nvPr/>
          </p:nvGrpSpPr>
          <p:grpSpPr>
            <a:xfrm>
              <a:off x="77626" y="33051"/>
              <a:ext cx="1301952" cy="872949"/>
              <a:chOff x="344605" y="154323"/>
              <a:chExt cx="1301952" cy="872949"/>
            </a:xfrm>
          </p:grpSpPr>
          <p:sp>
            <p:nvSpPr>
              <p:cNvPr id="8" name="Arrow: Pentagon 7">
                <a:extLst>
                  <a:ext uri="{FF2B5EF4-FFF2-40B4-BE49-F238E27FC236}">
                    <a16:creationId xmlns:a16="http://schemas.microsoft.com/office/drawing/2014/main" id="{2980F06D-C2D2-4696-B098-F225FE966B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9" name="Isosceles Triangle 8">
                <a:extLst>
                  <a:ext uri="{FF2B5EF4-FFF2-40B4-BE49-F238E27FC236}">
                    <a16:creationId xmlns:a16="http://schemas.microsoft.com/office/drawing/2014/main" id="{8315DBDE-3032-47D7-8580-4935C251F4F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Rounded Corners 11">
            <a:extLst>
              <a:ext uri="{FF2B5EF4-FFF2-40B4-BE49-F238E27FC236}">
                <a16:creationId xmlns:a16="http://schemas.microsoft.com/office/drawing/2014/main" id="{0FA95C4E-8350-4A1B-B27D-77598B9BD51B}"/>
              </a:ext>
            </a:extLst>
          </p:cNvPr>
          <p:cNvSpPr/>
          <p:nvPr/>
        </p:nvSpPr>
        <p:spPr>
          <a:xfrm>
            <a:off x="9033666" y="598621"/>
            <a:ext cx="1841100" cy="6830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HÀ NỘI</a:t>
            </a:r>
          </a:p>
        </p:txBody>
      </p:sp>
      <p:sp>
        <p:nvSpPr>
          <p:cNvPr id="13" name="Rectangle 12">
            <a:extLst>
              <a:ext uri="{FF2B5EF4-FFF2-40B4-BE49-F238E27FC236}">
                <a16:creationId xmlns:a16="http://schemas.microsoft.com/office/drawing/2014/main" id="{B1C34DF4-6218-49BD-9161-635D2FCA6B9A}"/>
              </a:ext>
            </a:extLst>
          </p:cNvPr>
          <p:cNvSpPr/>
          <p:nvPr/>
        </p:nvSpPr>
        <p:spPr>
          <a:xfrm>
            <a:off x="9662911" y="1281667"/>
            <a:ext cx="914400" cy="4280272"/>
          </a:xfrm>
          <a:prstGeom prst="rect">
            <a:avLst/>
          </a:prstGeom>
          <a:noFill/>
          <a:ln w="22225">
            <a:solidFill>
              <a:srgbClr val="1223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ED5537-F85A-4CE2-B146-D9601D85308B}"/>
              </a:ext>
            </a:extLst>
          </p:cNvPr>
          <p:cNvSpPr txBox="1"/>
          <p:nvPr/>
        </p:nvSpPr>
        <p:spPr>
          <a:xfrm>
            <a:off x="9594819" y="2621560"/>
            <a:ext cx="1091041" cy="1200329"/>
          </a:xfrm>
          <a:prstGeom prst="rect">
            <a:avLst/>
          </a:prstGeom>
          <a:noFill/>
        </p:spPr>
        <p:txBody>
          <a:bodyPr wrap="square" rtlCol="0">
            <a:spAutoFit/>
          </a:bodyPr>
          <a:lstStyle/>
          <a:p>
            <a:pPr algn="ctr"/>
            <a:r>
              <a:rPr lang="en-US" sz="2400">
                <a:solidFill>
                  <a:srgbClr val="FF3399"/>
                </a:solidFill>
                <a:latin typeface="Arial" panose="020B0604020202020204" pitchFamily="34" charset="0"/>
                <a:cs typeface="Arial" panose="020B0604020202020204" pitchFamily="34" charset="0"/>
              </a:rPr>
              <a:t>Quốc lộ</a:t>
            </a:r>
          </a:p>
          <a:p>
            <a:pPr algn="ctr"/>
            <a:r>
              <a:rPr lang="en-US" sz="2400">
                <a:solidFill>
                  <a:srgbClr val="FF3399"/>
                </a:solidFill>
                <a:latin typeface="Arial" panose="020B0604020202020204" pitchFamily="34" charset="0"/>
                <a:cs typeface="Arial" panose="020B0604020202020204" pitchFamily="34" charset="0"/>
              </a:rPr>
              <a:t> 1A</a:t>
            </a:r>
          </a:p>
        </p:txBody>
      </p:sp>
      <p:sp>
        <p:nvSpPr>
          <p:cNvPr id="15" name="Rectangle 14">
            <a:extLst>
              <a:ext uri="{FF2B5EF4-FFF2-40B4-BE49-F238E27FC236}">
                <a16:creationId xmlns:a16="http://schemas.microsoft.com/office/drawing/2014/main" id="{851071AD-951E-4F2A-9541-DB8103756009}"/>
              </a:ext>
            </a:extLst>
          </p:cNvPr>
          <p:cNvSpPr/>
          <p:nvPr/>
        </p:nvSpPr>
        <p:spPr>
          <a:xfrm>
            <a:off x="8077676" y="3028767"/>
            <a:ext cx="1517143" cy="4654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B050"/>
                </a:solidFill>
                <a:latin typeface="Arial" panose="020B0604020202020204" pitchFamily="34" charset="0"/>
                <a:cs typeface="Arial" panose="020B0604020202020204" pitchFamily="34" charset="0"/>
              </a:rPr>
              <a:t>Trạm xăng</a:t>
            </a:r>
          </a:p>
        </p:txBody>
      </p:sp>
      <p:sp>
        <p:nvSpPr>
          <p:cNvPr id="16" name="Rectangle: Rounded Corners 15">
            <a:extLst>
              <a:ext uri="{FF2B5EF4-FFF2-40B4-BE49-F238E27FC236}">
                <a16:creationId xmlns:a16="http://schemas.microsoft.com/office/drawing/2014/main" id="{AE9A6666-19B0-47CE-BA83-63E5834763FB}"/>
              </a:ext>
            </a:extLst>
          </p:cNvPr>
          <p:cNvSpPr/>
          <p:nvPr/>
        </p:nvSpPr>
        <p:spPr>
          <a:xfrm>
            <a:off x="6964457" y="1856247"/>
            <a:ext cx="2630362" cy="18717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AC3C2B0-1DF0-410C-BB88-25A8D737AFAF}"/>
              </a:ext>
            </a:extLst>
          </p:cNvPr>
          <p:cNvSpPr txBox="1"/>
          <p:nvPr/>
        </p:nvSpPr>
        <p:spPr>
          <a:xfrm>
            <a:off x="7227387" y="1985296"/>
            <a:ext cx="1927951" cy="707886"/>
          </a:xfrm>
          <a:prstGeom prst="rect">
            <a:avLst/>
          </a:prstGeom>
          <a:noFill/>
        </p:spPr>
        <p:txBody>
          <a:bodyPr wrap="square" rtlCol="0">
            <a:spAutoFit/>
          </a:bodyPr>
          <a:lstStyle/>
          <a:p>
            <a:pPr algn="ctr"/>
            <a:r>
              <a:rPr lang="en-US" sz="2000">
                <a:solidFill>
                  <a:srgbClr val="3829FB"/>
                </a:solidFill>
                <a:latin typeface="Arial" panose="020B0604020202020204" pitchFamily="34" charset="0"/>
                <a:cs typeface="Arial" panose="020B0604020202020204" pitchFamily="34" charset="0"/>
              </a:rPr>
              <a:t>Thành phố</a:t>
            </a:r>
          </a:p>
          <a:p>
            <a:pPr algn="ctr"/>
            <a:r>
              <a:rPr lang="en-US" sz="2000">
                <a:solidFill>
                  <a:srgbClr val="3829FB"/>
                </a:solidFill>
                <a:latin typeface="Arial" panose="020B0604020202020204" pitchFamily="34" charset="0"/>
                <a:cs typeface="Arial" panose="020B0604020202020204" pitchFamily="34" charset="0"/>
              </a:rPr>
              <a:t>Phủ Lí</a:t>
            </a:r>
          </a:p>
        </p:txBody>
      </p:sp>
      <p:sp>
        <p:nvSpPr>
          <p:cNvPr id="18" name="Rectangle 17">
            <a:extLst>
              <a:ext uri="{FF2B5EF4-FFF2-40B4-BE49-F238E27FC236}">
                <a16:creationId xmlns:a16="http://schemas.microsoft.com/office/drawing/2014/main" id="{BB5B482F-C84D-4653-94DB-D2BE7A91E528}"/>
              </a:ext>
            </a:extLst>
          </p:cNvPr>
          <p:cNvSpPr/>
          <p:nvPr/>
        </p:nvSpPr>
        <p:spPr>
          <a:xfrm rot="16200000">
            <a:off x="8022686" y="3921715"/>
            <a:ext cx="914400" cy="4194850"/>
          </a:xfrm>
          <a:prstGeom prst="rect">
            <a:avLst/>
          </a:prstGeom>
          <a:noFill/>
          <a:ln w="22225">
            <a:solidFill>
              <a:srgbClr val="1223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D4876615-030E-4DE3-B3DF-90B741DE9995}"/>
              </a:ext>
            </a:extLst>
          </p:cNvPr>
          <p:cNvSpPr/>
          <p:nvPr/>
        </p:nvSpPr>
        <p:spPr>
          <a:xfrm>
            <a:off x="6416507" y="4149557"/>
            <a:ext cx="3212358" cy="1354398"/>
          </a:xfrm>
          <a:prstGeom prst="snip2Same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214BB7-5CCC-4CE8-A7EE-D67DAC3F422F}"/>
              </a:ext>
            </a:extLst>
          </p:cNvPr>
          <p:cNvSpPr txBox="1"/>
          <p:nvPr/>
        </p:nvSpPr>
        <p:spPr>
          <a:xfrm>
            <a:off x="6685453" y="4306578"/>
            <a:ext cx="1927951" cy="707886"/>
          </a:xfrm>
          <a:prstGeom prst="rect">
            <a:avLst/>
          </a:prstGeom>
          <a:noFill/>
        </p:spPr>
        <p:txBody>
          <a:bodyPr wrap="square" rtlCol="0">
            <a:spAutoFit/>
          </a:bodyPr>
          <a:lstStyle/>
          <a:p>
            <a:pPr algn="ctr"/>
            <a:r>
              <a:rPr lang="en-US" sz="2000">
                <a:solidFill>
                  <a:srgbClr val="3829FB"/>
                </a:solidFill>
                <a:latin typeface="Arial" panose="020B0604020202020204" pitchFamily="34" charset="0"/>
                <a:cs typeface="Arial" panose="020B0604020202020204" pitchFamily="34" charset="0"/>
              </a:rPr>
              <a:t>Thành phố</a:t>
            </a:r>
          </a:p>
          <a:p>
            <a:pPr algn="ctr"/>
            <a:r>
              <a:rPr lang="en-US" sz="2000">
                <a:solidFill>
                  <a:srgbClr val="3829FB"/>
                </a:solidFill>
                <a:latin typeface="Arial" panose="020B0604020202020204" pitchFamily="34" charset="0"/>
                <a:cs typeface="Arial" panose="020B0604020202020204" pitchFamily="34" charset="0"/>
              </a:rPr>
              <a:t>Ninh Bình</a:t>
            </a:r>
          </a:p>
        </p:txBody>
      </p:sp>
      <p:sp>
        <p:nvSpPr>
          <p:cNvPr id="22" name="Rectangle: Top Corners Snipped 21">
            <a:extLst>
              <a:ext uri="{FF2B5EF4-FFF2-40B4-BE49-F238E27FC236}">
                <a16:creationId xmlns:a16="http://schemas.microsoft.com/office/drawing/2014/main" id="{2180E1C4-7E7F-4A7A-85FE-E792EFA372D8}"/>
              </a:ext>
            </a:extLst>
          </p:cNvPr>
          <p:cNvSpPr/>
          <p:nvPr/>
        </p:nvSpPr>
        <p:spPr>
          <a:xfrm>
            <a:off x="6581920" y="5137575"/>
            <a:ext cx="1495756" cy="308395"/>
          </a:xfrm>
          <a:prstGeom prst="snip2Same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Arial" panose="020B0604020202020204" pitchFamily="34" charset="0"/>
                <a:cs typeface="Arial" panose="020B0604020202020204" pitchFamily="34" charset="0"/>
              </a:rPr>
              <a:t>TRÀNG AN</a:t>
            </a:r>
          </a:p>
        </p:txBody>
      </p:sp>
      <p:cxnSp>
        <p:nvCxnSpPr>
          <p:cNvPr id="24" name="Straight Connector 23">
            <a:extLst>
              <a:ext uri="{FF2B5EF4-FFF2-40B4-BE49-F238E27FC236}">
                <a16:creationId xmlns:a16="http://schemas.microsoft.com/office/drawing/2014/main" id="{3491F60E-188E-44A7-8963-6BDCD97C3523}"/>
              </a:ext>
            </a:extLst>
          </p:cNvPr>
          <p:cNvCxnSpPr>
            <a:cxnSpLocks/>
          </p:cNvCxnSpPr>
          <p:nvPr/>
        </p:nvCxnSpPr>
        <p:spPr>
          <a:xfrm flipH="1">
            <a:off x="10708038" y="1281667"/>
            <a:ext cx="63355" cy="533669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2F7801-391D-4F81-85A1-99BA56745FD2}"/>
              </a:ext>
            </a:extLst>
          </p:cNvPr>
          <p:cNvCxnSpPr/>
          <p:nvPr/>
        </p:nvCxnSpPr>
        <p:spPr>
          <a:xfrm flipH="1" flipV="1">
            <a:off x="6770722" y="6601644"/>
            <a:ext cx="3956000" cy="3343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EF91AE1-7D4E-4129-A09F-C551EEF9B52C}"/>
              </a:ext>
            </a:extLst>
          </p:cNvPr>
          <p:cNvCxnSpPr/>
          <p:nvPr/>
        </p:nvCxnSpPr>
        <p:spPr>
          <a:xfrm flipV="1">
            <a:off x="11184015" y="5652804"/>
            <a:ext cx="0" cy="10002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A65003-C794-48CC-B3F8-00DEA70D39C5}"/>
              </a:ext>
            </a:extLst>
          </p:cNvPr>
          <p:cNvSpPr txBox="1"/>
          <p:nvPr/>
        </p:nvSpPr>
        <p:spPr>
          <a:xfrm>
            <a:off x="11403934" y="5652804"/>
            <a:ext cx="486121" cy="584775"/>
          </a:xfrm>
          <a:prstGeom prst="rect">
            <a:avLst/>
          </a:prstGeom>
          <a:noFill/>
        </p:spPr>
        <p:txBody>
          <a:bodyPr wrap="square" rtlCol="0">
            <a:spAutoFit/>
          </a:bodyPr>
          <a:lstStyle/>
          <a:p>
            <a:r>
              <a:rPr lang="en-US" sz="3200" b="1">
                <a:solidFill>
                  <a:srgbClr val="1223FA"/>
                </a:solidFill>
              </a:rPr>
              <a:t>B</a:t>
            </a:r>
          </a:p>
        </p:txBody>
      </p:sp>
      <p:sp>
        <p:nvSpPr>
          <p:cNvPr id="37" name="TextBox 36">
            <a:extLst>
              <a:ext uri="{FF2B5EF4-FFF2-40B4-BE49-F238E27FC236}">
                <a16:creationId xmlns:a16="http://schemas.microsoft.com/office/drawing/2014/main" id="{4E54A178-05D1-4720-BF72-D7F2AA4E381C}"/>
              </a:ext>
            </a:extLst>
          </p:cNvPr>
          <p:cNvSpPr txBox="1"/>
          <p:nvPr/>
        </p:nvSpPr>
        <p:spPr>
          <a:xfrm>
            <a:off x="122534" y="2079408"/>
            <a:ext cx="6135697" cy="2400657"/>
          </a:xfrm>
          <a:prstGeom prst="rect">
            <a:avLst/>
          </a:prstGeom>
          <a:noFill/>
          <a:ln>
            <a:solidFill>
              <a:srgbClr val="00B050"/>
            </a:solidFill>
            <a:prstDash val="sysDash"/>
          </a:ln>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Dựa vào thông tin SGK và lược đồ đã vẽ,em hãy cho biết:</a:t>
            </a:r>
          </a:p>
          <a:p>
            <a:pPr marL="285750" indent="-285750">
              <a:buFontTx/>
              <a:buChar char="-"/>
            </a:pPr>
            <a:r>
              <a:rPr lang="en-US" sz="3000">
                <a:solidFill>
                  <a:srgbClr val="1223FA"/>
                </a:solidFill>
                <a:latin typeface="Arial" panose="020B0604020202020204" pitchFamily="34" charset="0"/>
                <a:cs typeface="Arial" panose="020B0604020202020204" pitchFamily="34" charset="0"/>
              </a:rPr>
              <a:t>L</a:t>
            </a:r>
            <a:r>
              <a:rPr lang="vi-VN" sz="3000">
                <a:solidFill>
                  <a:srgbClr val="1223FA"/>
                </a:solidFill>
                <a:latin typeface="Arial" panose="020B0604020202020204" pitchFamily="34" charset="0"/>
                <a:cs typeface="Arial" panose="020B0604020202020204" pitchFamily="34" charset="0"/>
              </a:rPr>
              <a:t>ư</a:t>
            </a:r>
            <a:r>
              <a:rPr lang="en-US" sz="3000">
                <a:solidFill>
                  <a:srgbClr val="1223FA"/>
                </a:solidFill>
                <a:latin typeface="Arial" panose="020B0604020202020204" pitchFamily="34" charset="0"/>
                <a:cs typeface="Arial" panose="020B0604020202020204" pitchFamily="34" charset="0"/>
              </a:rPr>
              <a:t>ợc đồ trí nhớ là gì?</a:t>
            </a:r>
          </a:p>
          <a:p>
            <a:pPr marL="285750" indent="-285750">
              <a:buFontTx/>
              <a:buChar char="-"/>
            </a:pPr>
            <a:r>
              <a:rPr lang="en-US" sz="3000">
                <a:solidFill>
                  <a:srgbClr val="1223FA"/>
                </a:solidFill>
                <a:latin typeface="Arial" panose="020B0604020202020204" pitchFamily="34" charset="0"/>
                <a:cs typeface="Arial" panose="020B0604020202020204" pitchFamily="34" charset="0"/>
              </a:rPr>
              <a:t>Vai trò của l</a:t>
            </a:r>
            <a:r>
              <a:rPr lang="vi-VN" sz="3000">
                <a:solidFill>
                  <a:srgbClr val="1223FA"/>
                </a:solidFill>
                <a:latin typeface="Arial" panose="020B0604020202020204" pitchFamily="34" charset="0"/>
                <a:cs typeface="Arial" panose="020B0604020202020204" pitchFamily="34" charset="0"/>
              </a:rPr>
              <a:t>ư</a:t>
            </a:r>
            <a:r>
              <a:rPr lang="en-US" sz="3000">
                <a:solidFill>
                  <a:srgbClr val="1223FA"/>
                </a:solidFill>
                <a:latin typeface="Arial" panose="020B0604020202020204" pitchFamily="34" charset="0"/>
                <a:cs typeface="Arial" panose="020B0604020202020204" pitchFamily="34" charset="0"/>
              </a:rPr>
              <a:t>ợc đồ trí nhớ trong cuộc sống?Lấy  ví dụ?</a:t>
            </a:r>
          </a:p>
        </p:txBody>
      </p:sp>
      <p:sp>
        <p:nvSpPr>
          <p:cNvPr id="39" name="Rectangle: Rounded Corners 38">
            <a:extLst>
              <a:ext uri="{FF2B5EF4-FFF2-40B4-BE49-F238E27FC236}">
                <a16:creationId xmlns:a16="http://schemas.microsoft.com/office/drawing/2014/main" id="{D9090287-8126-48B8-9541-6E0348A778FC}"/>
              </a:ext>
            </a:extLst>
          </p:cNvPr>
          <p:cNvSpPr/>
          <p:nvPr/>
        </p:nvSpPr>
        <p:spPr>
          <a:xfrm>
            <a:off x="1729648" y="1279794"/>
            <a:ext cx="3360676" cy="6457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HƠN</a:t>
            </a:r>
          </a:p>
        </p:txBody>
      </p:sp>
      <p:pic>
        <p:nvPicPr>
          <p:cNvPr id="40" name="Picture 2" descr="Trang chủ - NQ Education">
            <a:extLst>
              <a:ext uri="{FF2B5EF4-FFF2-40B4-BE49-F238E27FC236}">
                <a16:creationId xmlns:a16="http://schemas.microsoft.com/office/drawing/2014/main" id="{5EC17A94-1409-48E6-839A-E4B853569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385" y="1027788"/>
            <a:ext cx="870172" cy="10088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2C2F71D-81BA-499E-801A-4BE913F35D4A}"/>
              </a:ext>
            </a:extLst>
          </p:cNvPr>
          <p:cNvPicPr>
            <a:picLocks noChangeAspect="1"/>
          </p:cNvPicPr>
          <p:nvPr/>
        </p:nvPicPr>
        <p:blipFill rotWithShape="1">
          <a:blip r:embed="rId3"/>
          <a:srcRect l="10000" t="28444" r="83037" b="60622"/>
          <a:stretch/>
        </p:blipFill>
        <p:spPr>
          <a:xfrm>
            <a:off x="559219" y="1013192"/>
            <a:ext cx="1075776" cy="950247"/>
          </a:xfrm>
          <a:prstGeom prst="rect">
            <a:avLst/>
          </a:prstGeom>
        </p:spPr>
      </p:pic>
    </p:spTree>
    <p:extLst>
      <p:ext uri="{BB962C8B-B14F-4D97-AF65-F5344CB8AC3E}">
        <p14:creationId xmlns:p14="http://schemas.microsoft.com/office/powerpoint/2010/main" val="6302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par>
                                <p:cTn id="27" presetID="53" presetClass="entr" presetSubtype="16"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7;p19">
            <a:extLst>
              <a:ext uri="{FF2B5EF4-FFF2-40B4-BE49-F238E27FC236}">
                <a16:creationId xmlns:a16="http://schemas.microsoft.com/office/drawing/2014/main" id="{3CF80A29-9B1E-4BB7-9780-233A9208FFF6}"/>
              </a:ext>
            </a:extLst>
          </p:cNvPr>
          <p:cNvSpPr txBox="1"/>
          <p:nvPr/>
        </p:nvSpPr>
        <p:spPr>
          <a:xfrm>
            <a:off x="77627" y="1372175"/>
            <a:ext cx="11610025" cy="148004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CC"/>
              </a:buClr>
              <a:buSzPts val="2400"/>
              <a:buFont typeface="Arial"/>
              <a:buNone/>
            </a:pPr>
            <a:r>
              <a:rPr lang="en-US" sz="4000" i="0" u="none" strike="noStrike" cap="none">
                <a:solidFill>
                  <a:srgbClr val="0000CC"/>
                </a:solidFill>
                <a:latin typeface="Arial" panose="020B0604020202020204" pitchFamily="34" charset="0"/>
                <a:ea typeface="Arial"/>
                <a:cs typeface="Arial" panose="020B0604020202020204" pitchFamily="34" charset="0"/>
                <a:sym typeface="Arial"/>
              </a:rPr>
              <a:t>- Lược đồ trí nhớ là những thông tin không gian về thế giới được giữ lại trong tâm trí của con người</a:t>
            </a:r>
            <a:endParaRPr sz="400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E2944A2-3FDE-4DDD-BC09-382B81B327C0}"/>
              </a:ext>
            </a:extLst>
          </p:cNvPr>
          <p:cNvGrpSpPr/>
          <p:nvPr/>
        </p:nvGrpSpPr>
        <p:grpSpPr>
          <a:xfrm>
            <a:off x="77627" y="33051"/>
            <a:ext cx="7512996" cy="872949"/>
            <a:chOff x="77626" y="33051"/>
            <a:chExt cx="7996755" cy="872949"/>
          </a:xfrm>
        </p:grpSpPr>
        <p:grpSp>
          <p:nvGrpSpPr>
            <p:cNvPr id="5" name="Group 4">
              <a:extLst>
                <a:ext uri="{FF2B5EF4-FFF2-40B4-BE49-F238E27FC236}">
                  <a16:creationId xmlns:a16="http://schemas.microsoft.com/office/drawing/2014/main" id="{25C48530-B674-4FA5-8A3B-AD4A0EA81483}"/>
                </a:ext>
              </a:extLst>
            </p:cNvPr>
            <p:cNvGrpSpPr/>
            <p:nvPr/>
          </p:nvGrpSpPr>
          <p:grpSpPr>
            <a:xfrm>
              <a:off x="839855" y="33051"/>
              <a:ext cx="5816342" cy="872949"/>
              <a:chOff x="1133366" y="2220084"/>
              <a:chExt cx="5361589" cy="914400"/>
            </a:xfrm>
          </p:grpSpPr>
          <p:sp>
            <p:nvSpPr>
              <p:cNvPr id="10" name="Arrow: Pentagon 9">
                <a:extLst>
                  <a:ext uri="{FF2B5EF4-FFF2-40B4-BE49-F238E27FC236}">
                    <a16:creationId xmlns:a16="http://schemas.microsoft.com/office/drawing/2014/main" id="{A05BF215-24B0-4A3F-AD5F-D6BD867F3F1B}"/>
                  </a:ext>
                </a:extLst>
              </p:cNvPr>
              <p:cNvSpPr/>
              <p:nvPr/>
            </p:nvSpPr>
            <p:spPr>
              <a:xfrm>
                <a:off x="1133366" y="2220084"/>
                <a:ext cx="5361589"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BCEA8583-F067-4831-910C-83F2926F0A0B}"/>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59D86176-E6E3-43B0-BE72-40C037DD18CF}"/>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niệm lược đồ trí nhớ</a:t>
              </a:r>
            </a:p>
          </p:txBody>
        </p:sp>
        <p:grpSp>
          <p:nvGrpSpPr>
            <p:cNvPr id="7" name="Group 6">
              <a:extLst>
                <a:ext uri="{FF2B5EF4-FFF2-40B4-BE49-F238E27FC236}">
                  <a16:creationId xmlns:a16="http://schemas.microsoft.com/office/drawing/2014/main" id="{38B526F2-5521-429F-B509-4A5DD37BF29A}"/>
                </a:ext>
              </a:extLst>
            </p:cNvPr>
            <p:cNvGrpSpPr/>
            <p:nvPr/>
          </p:nvGrpSpPr>
          <p:grpSpPr>
            <a:xfrm>
              <a:off x="77626" y="33051"/>
              <a:ext cx="1301952" cy="872949"/>
              <a:chOff x="344605" y="154323"/>
              <a:chExt cx="1301952" cy="872949"/>
            </a:xfrm>
          </p:grpSpPr>
          <p:sp>
            <p:nvSpPr>
              <p:cNvPr id="8" name="Arrow: Pentagon 7">
                <a:extLst>
                  <a:ext uri="{FF2B5EF4-FFF2-40B4-BE49-F238E27FC236}">
                    <a16:creationId xmlns:a16="http://schemas.microsoft.com/office/drawing/2014/main" id="{5B5427DA-186B-4DE5-8744-74880768ECF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9" name="Isosceles Triangle 8">
                <a:extLst>
                  <a:ext uri="{FF2B5EF4-FFF2-40B4-BE49-F238E27FC236}">
                    <a16:creationId xmlns:a16="http://schemas.microsoft.com/office/drawing/2014/main" id="{C37AEF5E-CBA9-4F02-A9C8-5DAF41DC914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Google Shape;147;p19">
            <a:extLst>
              <a:ext uri="{FF2B5EF4-FFF2-40B4-BE49-F238E27FC236}">
                <a16:creationId xmlns:a16="http://schemas.microsoft.com/office/drawing/2014/main" id="{2A819344-C114-4933-8E92-B58CFE49B05B}"/>
              </a:ext>
            </a:extLst>
          </p:cNvPr>
          <p:cNvSpPr txBox="1"/>
          <p:nvPr/>
        </p:nvSpPr>
        <p:spPr>
          <a:xfrm>
            <a:off x="77627" y="2968186"/>
            <a:ext cx="11610025" cy="830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CC"/>
              </a:buClr>
              <a:buSzPts val="2400"/>
              <a:buFont typeface="Arial"/>
              <a:buNone/>
            </a:pPr>
            <a:r>
              <a:rPr lang="en-US" sz="4000" i="0" u="none" strike="noStrike" cap="none">
                <a:solidFill>
                  <a:srgbClr val="0000CC"/>
                </a:solidFill>
                <a:latin typeface="Arial" panose="020B0604020202020204" pitchFamily="34" charset="0"/>
                <a:ea typeface="Arial"/>
                <a:cs typeface="Arial" panose="020B0604020202020204" pitchFamily="34" charset="0"/>
                <a:sym typeface="Arial"/>
              </a:rPr>
              <a:t>- Lược đồ trí nhớ giúp chúng ta định hướng di chuyển nơi này đến nơi khác</a:t>
            </a:r>
            <a:endParaRPr sz="40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1E531ED-2423-4B29-9BC6-598D33E35CA7}"/>
              </a:ext>
            </a:extLst>
          </p:cNvPr>
          <p:cNvPicPr>
            <a:picLocks noChangeAspect="1"/>
          </p:cNvPicPr>
          <p:nvPr/>
        </p:nvPicPr>
        <p:blipFill rotWithShape="1">
          <a:blip r:embed="rId2"/>
          <a:srcRect l="49250" t="16517" r="40417" b="67812"/>
          <a:stretch/>
        </p:blipFill>
        <p:spPr>
          <a:xfrm>
            <a:off x="11225763" y="7950"/>
            <a:ext cx="948715" cy="809293"/>
          </a:xfrm>
          <a:prstGeom prst="rect">
            <a:avLst/>
          </a:prstGeom>
        </p:spPr>
      </p:pic>
      <p:pic>
        <p:nvPicPr>
          <p:cNvPr id="14" name="Picture 13" descr="book9">
            <a:extLst>
              <a:ext uri="{FF2B5EF4-FFF2-40B4-BE49-F238E27FC236}">
                <a16:creationId xmlns:a16="http://schemas.microsoft.com/office/drawing/2014/main" id="{281995AB-F792-4620-99DB-0DCB6367C1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9778" y="148029"/>
            <a:ext cx="1638943" cy="116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4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1030F-B4F9-47BD-BE46-3A6000F810CC}"/>
              </a:ext>
            </a:extLst>
          </p:cNvPr>
          <p:cNvSpPr txBox="1"/>
          <p:nvPr/>
        </p:nvSpPr>
        <p:spPr>
          <a:xfrm>
            <a:off x="374738" y="1043840"/>
            <a:ext cx="7344499" cy="646331"/>
          </a:xfrm>
          <a:prstGeom prst="rect">
            <a:avLst/>
          </a:prstGeom>
          <a:noFill/>
        </p:spPr>
        <p:txBody>
          <a:bodyPr wrap="square" rtlCol="0">
            <a:spAutoFit/>
          </a:bodyPr>
          <a:lstStyle/>
          <a:p>
            <a:r>
              <a:rPr lang="en-US" sz="3600">
                <a:solidFill>
                  <a:srgbClr val="00B050"/>
                </a:solidFill>
                <a:latin typeface="Arial" panose="020B0604020202020204" pitchFamily="34" charset="0"/>
                <a:cs typeface="Arial" panose="020B0604020202020204" pitchFamily="34" charset="0"/>
              </a:rPr>
              <a:t>a, Vẽ l</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ợc đồ trí nhớ đ</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ờng đi</a:t>
            </a:r>
          </a:p>
        </p:txBody>
      </p:sp>
      <p:grpSp>
        <p:nvGrpSpPr>
          <p:cNvPr id="8" name="Group 7">
            <a:extLst>
              <a:ext uri="{FF2B5EF4-FFF2-40B4-BE49-F238E27FC236}">
                <a16:creationId xmlns:a16="http://schemas.microsoft.com/office/drawing/2014/main" id="{DC9040AB-DC65-4C8E-98AB-487F951C0708}"/>
              </a:ext>
            </a:extLst>
          </p:cNvPr>
          <p:cNvGrpSpPr/>
          <p:nvPr/>
        </p:nvGrpSpPr>
        <p:grpSpPr>
          <a:xfrm>
            <a:off x="2790456" y="1923412"/>
            <a:ext cx="6045200" cy="4236720"/>
            <a:chOff x="2841256" y="1682773"/>
            <a:chExt cx="6045200" cy="4236720"/>
          </a:xfrm>
        </p:grpSpPr>
        <p:sp>
          <p:nvSpPr>
            <p:cNvPr id="9" name="Cloud 8">
              <a:extLst>
                <a:ext uri="{FF2B5EF4-FFF2-40B4-BE49-F238E27FC236}">
                  <a16:creationId xmlns:a16="http://schemas.microsoft.com/office/drawing/2014/main" id="{81499A74-AAC6-4D46-BE18-F1F9DF4E3663}"/>
                </a:ext>
              </a:extLst>
            </p:cNvPr>
            <p:cNvSpPr/>
            <p:nvPr/>
          </p:nvSpPr>
          <p:spPr>
            <a:xfrm>
              <a:off x="2841256" y="1682773"/>
              <a:ext cx="6045200" cy="4236720"/>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8BD792-E04E-4C28-9667-FD569A623B5D}"/>
                </a:ext>
              </a:extLst>
            </p:cNvPr>
            <p:cNvSpPr txBox="1"/>
            <p:nvPr/>
          </p:nvSpPr>
          <p:spPr>
            <a:xfrm>
              <a:off x="3196502" y="2739304"/>
              <a:ext cx="5547360" cy="2123658"/>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Nêu các b</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ớc vẽ l</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ợc đồ trí nhớ đ</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ờng đi?</a:t>
              </a:r>
            </a:p>
          </p:txBody>
        </p:sp>
      </p:grpSp>
      <p:sp>
        <p:nvSpPr>
          <p:cNvPr id="11" name="Arrow: Chevron 10">
            <a:extLst>
              <a:ext uri="{FF2B5EF4-FFF2-40B4-BE49-F238E27FC236}">
                <a16:creationId xmlns:a16="http://schemas.microsoft.com/office/drawing/2014/main" id="{6C4173D2-3565-48E1-9578-2730FA9B14A7}"/>
              </a:ext>
            </a:extLst>
          </p:cNvPr>
          <p:cNvSpPr/>
          <p:nvPr/>
        </p:nvSpPr>
        <p:spPr>
          <a:xfrm rot="5400000">
            <a:off x="-191199" y="5327549"/>
            <a:ext cx="1767387" cy="1242747"/>
          </a:xfrm>
          <a:prstGeom prst="chevron">
            <a:avLst/>
          </a:prstGeom>
          <a:solidFill>
            <a:srgbClr val="00B05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8BAFBA1A-407D-4457-A71E-56021315E1EA}"/>
              </a:ext>
            </a:extLst>
          </p:cNvPr>
          <p:cNvGrpSpPr/>
          <p:nvPr/>
        </p:nvGrpSpPr>
        <p:grpSpPr>
          <a:xfrm>
            <a:off x="1383361" y="5080000"/>
            <a:ext cx="10607032" cy="1397850"/>
            <a:chOff x="1242747" y="3673658"/>
            <a:chExt cx="6885252" cy="1390761"/>
          </a:xfrm>
        </p:grpSpPr>
        <p:sp>
          <p:nvSpPr>
            <p:cNvPr id="13" name="Rectangle: Top Corners Rounded 12">
              <a:extLst>
                <a:ext uri="{FF2B5EF4-FFF2-40B4-BE49-F238E27FC236}">
                  <a16:creationId xmlns:a16="http://schemas.microsoft.com/office/drawing/2014/main" id="{CF2C00C1-030C-4A94-AC8D-12B022A53BE8}"/>
                </a:ext>
              </a:extLst>
            </p:cNvPr>
            <p:cNvSpPr/>
            <p:nvPr/>
          </p:nvSpPr>
          <p:spPr>
            <a:xfrm rot="5400000">
              <a:off x="4108383" y="808022"/>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angle: Top Corners Rounded 6">
              <a:extLst>
                <a:ext uri="{FF2B5EF4-FFF2-40B4-BE49-F238E27FC236}">
                  <a16:creationId xmlns:a16="http://schemas.microsoft.com/office/drawing/2014/main" id="{4A97903B-78C9-46CF-A22C-201A75A30332}"/>
                </a:ext>
              </a:extLst>
            </p:cNvPr>
            <p:cNvSpPr txBox="1"/>
            <p:nvPr/>
          </p:nvSpPr>
          <p:spPr>
            <a:xfrm>
              <a:off x="1248063" y="4023105"/>
              <a:ext cx="6828919"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0955" rIns="20955" bIns="20955" numCol="1" spcCol="1270" anchor="ctr" anchorCtr="0">
              <a:noAutofit/>
            </a:bodyPr>
            <a:lstStyle/>
            <a:p>
              <a:pPr marL="0" lvl="1" algn="l" defTabSz="1466850">
                <a:lnSpc>
                  <a:spcPct val="90000"/>
                </a:lnSpc>
                <a:spcBef>
                  <a:spcPct val="0"/>
                </a:spcBef>
                <a:spcAft>
                  <a:spcPct val="15000"/>
                </a:spcAft>
              </a:pPr>
              <a:r>
                <a:rPr lang="en-US" sz="3300" kern="1200">
                  <a:solidFill>
                    <a:srgbClr val="00B050"/>
                  </a:solidFill>
                  <a:latin typeface="Arial" panose="020B0604020202020204" pitchFamily="34" charset="0"/>
                  <a:cs typeface="Arial" panose="020B0604020202020204" pitchFamily="34" charset="0"/>
                </a:rPr>
                <a:t>Xác định h</a:t>
              </a:r>
              <a:r>
                <a:rPr lang="vi-VN" sz="3300" kern="1200">
                  <a:solidFill>
                    <a:srgbClr val="00B050"/>
                  </a:solidFill>
                  <a:latin typeface="Arial" panose="020B0604020202020204" pitchFamily="34" charset="0"/>
                  <a:cs typeface="Arial" panose="020B0604020202020204" pitchFamily="34" charset="0"/>
                </a:rPr>
                <a:t>ư</a:t>
              </a:r>
              <a:r>
                <a:rPr lang="en-US" sz="3300">
                  <a:solidFill>
                    <a:srgbClr val="00B050"/>
                  </a:solidFill>
                  <a:latin typeface="Arial" panose="020B0604020202020204" pitchFamily="34" charset="0"/>
                  <a:cs typeface="Arial" panose="020B0604020202020204" pitchFamily="34" charset="0"/>
                </a:rPr>
                <a:t>ớng đi và khoảng cách giữa các điểm mốc với nhau</a:t>
              </a:r>
              <a:endParaRPr lang="en-US" sz="3300" kern="1200">
                <a:solidFill>
                  <a:srgbClr val="00B050"/>
                </a:solidFill>
                <a:latin typeface="Arial" panose="020B0604020202020204" pitchFamily="34" charset="0"/>
                <a:cs typeface="Arial" panose="020B0604020202020204" pitchFamily="34" charset="0"/>
              </a:endParaRPr>
            </a:p>
            <a:p>
              <a:pPr marL="285750" lvl="1" indent="-285750" algn="l" defTabSz="1466850">
                <a:lnSpc>
                  <a:spcPct val="90000"/>
                </a:lnSpc>
                <a:spcBef>
                  <a:spcPct val="0"/>
                </a:spcBef>
                <a:spcAft>
                  <a:spcPct val="15000"/>
                </a:spcAft>
                <a:buChar char="•"/>
              </a:pPr>
              <a:endParaRPr lang="en-US" sz="3300" kern="1200"/>
            </a:p>
          </p:txBody>
        </p:sp>
      </p:grpSp>
      <p:grpSp>
        <p:nvGrpSpPr>
          <p:cNvPr id="15" name="Group 14">
            <a:extLst>
              <a:ext uri="{FF2B5EF4-FFF2-40B4-BE49-F238E27FC236}">
                <a16:creationId xmlns:a16="http://schemas.microsoft.com/office/drawing/2014/main" id="{16659F83-2137-4AE5-9CE5-1B19A19F2B85}"/>
              </a:ext>
            </a:extLst>
          </p:cNvPr>
          <p:cNvGrpSpPr/>
          <p:nvPr/>
        </p:nvGrpSpPr>
        <p:grpSpPr>
          <a:xfrm>
            <a:off x="1346625" y="3498042"/>
            <a:ext cx="10643768" cy="1343971"/>
            <a:chOff x="1218902" y="3673658"/>
            <a:chExt cx="6909097" cy="1343971"/>
          </a:xfrm>
        </p:grpSpPr>
        <p:sp>
          <p:nvSpPr>
            <p:cNvPr id="16" name="Rectangle: Top Corners Rounded 15">
              <a:extLst>
                <a:ext uri="{FF2B5EF4-FFF2-40B4-BE49-F238E27FC236}">
                  <a16:creationId xmlns:a16="http://schemas.microsoft.com/office/drawing/2014/main" id="{E588FC67-32BB-43C5-B08F-AD6E833A1EF0}"/>
                </a:ext>
              </a:extLst>
            </p:cNvPr>
            <p:cNvSpPr/>
            <p:nvPr/>
          </p:nvSpPr>
          <p:spPr>
            <a:xfrm rot="5400000">
              <a:off x="4108383" y="808022"/>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Top Corners Rounded 6">
              <a:extLst>
                <a:ext uri="{FF2B5EF4-FFF2-40B4-BE49-F238E27FC236}">
                  <a16:creationId xmlns:a16="http://schemas.microsoft.com/office/drawing/2014/main" id="{0A41165F-127A-4523-BAA2-651316300194}"/>
                </a:ext>
              </a:extLst>
            </p:cNvPr>
            <p:cNvSpPr txBox="1"/>
            <p:nvPr/>
          </p:nvSpPr>
          <p:spPr>
            <a:xfrm>
              <a:off x="1218902" y="3976315"/>
              <a:ext cx="6828919"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0955" rIns="20955" bIns="20955" numCol="1" spcCol="1270" anchor="ctr" anchorCtr="0">
              <a:noAutofit/>
            </a:bodyPr>
            <a:lstStyle/>
            <a:p>
              <a:pPr marL="0" lvl="1" algn="l" defTabSz="1466850">
                <a:lnSpc>
                  <a:spcPct val="90000"/>
                </a:lnSpc>
                <a:spcBef>
                  <a:spcPct val="0"/>
                </a:spcBef>
                <a:spcAft>
                  <a:spcPct val="15000"/>
                </a:spcAft>
              </a:pPr>
              <a:r>
                <a:rPr lang="en-US" sz="3300" kern="1200">
                  <a:solidFill>
                    <a:schemeClr val="accent2"/>
                  </a:solidFill>
                  <a:latin typeface="Arial" panose="020B0604020202020204" pitchFamily="34" charset="0"/>
                  <a:cs typeface="Arial" panose="020B0604020202020204" pitchFamily="34" charset="0"/>
                </a:rPr>
                <a:t>Hồi t</a:t>
              </a:r>
              <a:r>
                <a:rPr lang="vi-VN" sz="3300" kern="1200">
                  <a:solidFill>
                    <a:schemeClr val="accent2"/>
                  </a:solidFill>
                  <a:latin typeface="Arial" panose="020B0604020202020204" pitchFamily="34" charset="0"/>
                  <a:cs typeface="Arial" panose="020B0604020202020204" pitchFamily="34" charset="0"/>
                </a:rPr>
                <a:t>ư</a:t>
              </a:r>
              <a:r>
                <a:rPr lang="en-US" sz="3300">
                  <a:solidFill>
                    <a:schemeClr val="accent2"/>
                  </a:solidFill>
                  <a:latin typeface="Arial" panose="020B0604020202020204" pitchFamily="34" charset="0"/>
                  <a:cs typeface="Arial" panose="020B0604020202020204" pitchFamily="34" charset="0"/>
                </a:rPr>
                <a:t>ởng và xác định những điểm  mốc chính trên toàn bộ quảng đ</a:t>
              </a:r>
              <a:r>
                <a:rPr lang="vi-VN" sz="3300">
                  <a:solidFill>
                    <a:schemeClr val="accent2"/>
                  </a:solidFill>
                  <a:latin typeface="Arial" panose="020B0604020202020204" pitchFamily="34" charset="0"/>
                  <a:cs typeface="Arial" panose="020B0604020202020204" pitchFamily="34" charset="0"/>
                </a:rPr>
                <a:t>ư</a:t>
              </a:r>
              <a:r>
                <a:rPr lang="en-US" sz="3300">
                  <a:solidFill>
                    <a:schemeClr val="accent2"/>
                  </a:solidFill>
                  <a:latin typeface="Arial" panose="020B0604020202020204" pitchFamily="34" charset="0"/>
                  <a:cs typeface="Arial" panose="020B0604020202020204" pitchFamily="34" charset="0"/>
                </a:rPr>
                <a:t>ờng</a:t>
              </a:r>
              <a:endParaRPr lang="en-US" sz="3300" kern="1200">
                <a:solidFill>
                  <a:schemeClr val="accent2"/>
                </a:solidFill>
                <a:latin typeface="Arial" panose="020B0604020202020204" pitchFamily="34" charset="0"/>
                <a:cs typeface="Arial" panose="020B0604020202020204" pitchFamily="34" charset="0"/>
              </a:endParaRPr>
            </a:p>
            <a:p>
              <a:pPr marL="285750" lvl="1" indent="-285750" algn="l" defTabSz="1466850">
                <a:lnSpc>
                  <a:spcPct val="90000"/>
                </a:lnSpc>
                <a:spcBef>
                  <a:spcPct val="0"/>
                </a:spcBef>
                <a:spcAft>
                  <a:spcPct val="15000"/>
                </a:spcAft>
                <a:buChar char="•"/>
              </a:pPr>
              <a:endParaRPr lang="en-US" sz="3300" kern="1200"/>
            </a:p>
          </p:txBody>
        </p:sp>
      </p:grpSp>
      <p:grpSp>
        <p:nvGrpSpPr>
          <p:cNvPr id="18" name="Group 17">
            <a:extLst>
              <a:ext uri="{FF2B5EF4-FFF2-40B4-BE49-F238E27FC236}">
                <a16:creationId xmlns:a16="http://schemas.microsoft.com/office/drawing/2014/main" id="{5F8FF8B1-83DB-4E90-BE3B-2A9F507B3C83}"/>
              </a:ext>
            </a:extLst>
          </p:cNvPr>
          <p:cNvGrpSpPr/>
          <p:nvPr/>
        </p:nvGrpSpPr>
        <p:grpSpPr>
          <a:xfrm>
            <a:off x="87500" y="3481994"/>
            <a:ext cx="1242748" cy="1767387"/>
            <a:chOff x="0" y="3201462"/>
            <a:chExt cx="1242748" cy="2217204"/>
          </a:xfrm>
        </p:grpSpPr>
        <p:sp>
          <p:nvSpPr>
            <p:cNvPr id="19" name="Arrow: Chevron 18">
              <a:extLst>
                <a:ext uri="{FF2B5EF4-FFF2-40B4-BE49-F238E27FC236}">
                  <a16:creationId xmlns:a16="http://schemas.microsoft.com/office/drawing/2014/main" id="{64029410-9540-4FEE-AED8-D1943789D2D1}"/>
                </a:ext>
              </a:extLst>
            </p:cNvPr>
            <p:cNvSpPr/>
            <p:nvPr/>
          </p:nvSpPr>
          <p:spPr>
            <a:xfrm rot="5400000">
              <a:off x="-487228" y="3688690"/>
              <a:ext cx="2217204" cy="1242747"/>
            </a:xfrm>
            <a:prstGeom prst="chevron">
              <a:avLst/>
            </a:prstGeom>
            <a:solidFill>
              <a:schemeClr val="accent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1ABF2854-266F-476D-9CC7-53504534CA70}"/>
                </a:ext>
              </a:extLst>
            </p:cNvPr>
            <p:cNvSpPr txBox="1"/>
            <p:nvPr/>
          </p:nvSpPr>
          <p:spPr>
            <a:xfrm>
              <a:off x="1" y="3822836"/>
              <a:ext cx="1242747" cy="974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endParaRPr lang="en-US" sz="4000" kern="1200"/>
            </a:p>
          </p:txBody>
        </p:sp>
      </p:grpSp>
      <p:sp>
        <p:nvSpPr>
          <p:cNvPr id="21" name="Arrow: Chevron 4">
            <a:extLst>
              <a:ext uri="{FF2B5EF4-FFF2-40B4-BE49-F238E27FC236}">
                <a16:creationId xmlns:a16="http://schemas.microsoft.com/office/drawing/2014/main" id="{883A5289-BC52-44DF-87AB-24095B33DF12}"/>
              </a:ext>
            </a:extLst>
          </p:cNvPr>
          <p:cNvSpPr txBox="1"/>
          <p:nvPr/>
        </p:nvSpPr>
        <p:spPr>
          <a:xfrm>
            <a:off x="87500" y="5542753"/>
            <a:ext cx="1242747" cy="794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B</a:t>
            </a:r>
            <a:r>
              <a:rPr lang="vi-VN" sz="2400" b="1" kern="1200">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 3</a:t>
            </a:r>
            <a:endParaRPr lang="en-US" sz="2400" b="1" kern="1200">
              <a:latin typeface="Arial" panose="020B0604020202020204" pitchFamily="34" charset="0"/>
              <a:cs typeface="Arial" panose="020B0604020202020204" pitchFamily="34" charset="0"/>
            </a:endParaRPr>
          </a:p>
        </p:txBody>
      </p:sp>
      <p:sp>
        <p:nvSpPr>
          <p:cNvPr id="22" name="Arrow: Chevron 4">
            <a:extLst>
              <a:ext uri="{FF2B5EF4-FFF2-40B4-BE49-F238E27FC236}">
                <a16:creationId xmlns:a16="http://schemas.microsoft.com/office/drawing/2014/main" id="{DB8F0C4B-C9A9-49FC-9478-F0204BB999DE}"/>
              </a:ext>
            </a:extLst>
          </p:cNvPr>
          <p:cNvSpPr txBox="1"/>
          <p:nvPr/>
        </p:nvSpPr>
        <p:spPr>
          <a:xfrm>
            <a:off x="71120" y="3977306"/>
            <a:ext cx="1242747" cy="794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B</a:t>
            </a:r>
            <a:r>
              <a:rPr lang="vi-VN" sz="2400" b="1" kern="1200">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 2</a:t>
            </a:r>
            <a:endParaRPr lang="en-US" sz="2400" b="1" kern="120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BFFBC57F-59F2-44A7-956C-883A630469E1}"/>
              </a:ext>
            </a:extLst>
          </p:cNvPr>
          <p:cNvGrpSpPr/>
          <p:nvPr/>
        </p:nvGrpSpPr>
        <p:grpSpPr>
          <a:xfrm>
            <a:off x="1301673" y="1932992"/>
            <a:ext cx="10833274" cy="1370633"/>
            <a:chOff x="1172886" y="3673658"/>
            <a:chExt cx="7049173" cy="1370633"/>
          </a:xfrm>
        </p:grpSpPr>
        <p:sp>
          <p:nvSpPr>
            <p:cNvPr id="24" name="Rectangle: Top Corners Rounded 23">
              <a:extLst>
                <a:ext uri="{FF2B5EF4-FFF2-40B4-BE49-F238E27FC236}">
                  <a16:creationId xmlns:a16="http://schemas.microsoft.com/office/drawing/2014/main" id="{1125FA9B-B7A1-4153-9E24-1E685D347D3D}"/>
                </a:ext>
              </a:extLst>
            </p:cNvPr>
            <p:cNvSpPr/>
            <p:nvPr/>
          </p:nvSpPr>
          <p:spPr>
            <a:xfrm rot="5400000">
              <a:off x="4108383" y="808022"/>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Top Corners Rounded 6">
              <a:extLst>
                <a:ext uri="{FF2B5EF4-FFF2-40B4-BE49-F238E27FC236}">
                  <a16:creationId xmlns:a16="http://schemas.microsoft.com/office/drawing/2014/main" id="{03394408-4AC6-438F-90D8-F2F47B31C3E7}"/>
                </a:ext>
              </a:extLst>
            </p:cNvPr>
            <p:cNvSpPr txBox="1"/>
            <p:nvPr/>
          </p:nvSpPr>
          <p:spPr>
            <a:xfrm>
              <a:off x="1172886" y="4002977"/>
              <a:ext cx="7049173"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0955" rIns="20955" bIns="20955" numCol="1" spcCol="1270" anchor="ctr" anchorCtr="0">
              <a:noAutofit/>
            </a:bodyPr>
            <a:lstStyle/>
            <a:p>
              <a:pPr marL="0" lvl="1" algn="l" defTabSz="1466850">
                <a:lnSpc>
                  <a:spcPct val="90000"/>
                </a:lnSpc>
                <a:spcBef>
                  <a:spcPct val="0"/>
                </a:spcBef>
                <a:spcAft>
                  <a:spcPct val="15000"/>
                </a:spcAft>
              </a:pPr>
              <a:r>
                <a:rPr lang="en-US" sz="3300" kern="1200">
                  <a:solidFill>
                    <a:srgbClr val="0070C0"/>
                  </a:solidFill>
                  <a:latin typeface="Arial" panose="020B0604020202020204" pitchFamily="34" charset="0"/>
                  <a:cs typeface="Arial" panose="020B0604020202020204" pitchFamily="34" charset="0"/>
                </a:rPr>
                <a:t>Hồi t</a:t>
              </a:r>
              <a:r>
                <a:rPr lang="vi-VN" sz="3300" kern="1200">
                  <a:solidFill>
                    <a:srgbClr val="0070C0"/>
                  </a:solidFill>
                  <a:latin typeface="Arial" panose="020B0604020202020204" pitchFamily="34" charset="0"/>
                  <a:cs typeface="Arial" panose="020B0604020202020204" pitchFamily="34" charset="0"/>
                </a:rPr>
                <a:t>ư</a:t>
              </a:r>
              <a:r>
                <a:rPr lang="en-US" sz="3300">
                  <a:solidFill>
                    <a:srgbClr val="0070C0"/>
                  </a:solidFill>
                  <a:latin typeface="Arial" panose="020B0604020202020204" pitchFamily="34" charset="0"/>
                  <a:cs typeface="Arial" panose="020B0604020202020204" pitchFamily="34" charset="0"/>
                </a:rPr>
                <a:t>ởng điểm xuất phát và điểm kết thúc của đoạn đ</a:t>
              </a:r>
              <a:r>
                <a:rPr lang="vi-VN" sz="3300">
                  <a:solidFill>
                    <a:srgbClr val="0070C0"/>
                  </a:solidFill>
                  <a:latin typeface="Arial" panose="020B0604020202020204" pitchFamily="34" charset="0"/>
                  <a:cs typeface="Arial" panose="020B0604020202020204" pitchFamily="34" charset="0"/>
                </a:rPr>
                <a:t>ư</a:t>
              </a:r>
              <a:r>
                <a:rPr lang="en-US" sz="3300">
                  <a:solidFill>
                    <a:srgbClr val="0070C0"/>
                  </a:solidFill>
                  <a:latin typeface="Arial" panose="020B0604020202020204" pitchFamily="34" charset="0"/>
                  <a:cs typeface="Arial" panose="020B0604020202020204" pitchFamily="34" charset="0"/>
                </a:rPr>
                <a:t>ờng, h</a:t>
              </a:r>
              <a:r>
                <a:rPr lang="vi-VN" sz="3300">
                  <a:solidFill>
                    <a:srgbClr val="0070C0"/>
                  </a:solidFill>
                  <a:latin typeface="Arial" panose="020B0604020202020204" pitchFamily="34" charset="0"/>
                  <a:cs typeface="Arial" panose="020B0604020202020204" pitchFamily="34" charset="0"/>
                </a:rPr>
                <a:t>ư</a:t>
              </a:r>
              <a:r>
                <a:rPr lang="en-US" sz="3300">
                  <a:solidFill>
                    <a:srgbClr val="0070C0"/>
                  </a:solidFill>
                  <a:latin typeface="Arial" panose="020B0604020202020204" pitchFamily="34" charset="0"/>
                  <a:cs typeface="Arial" panose="020B0604020202020204" pitchFamily="34" charset="0"/>
                </a:rPr>
                <a:t>ớng đi chính và khoảng cách giữa 2 điểm đó</a:t>
              </a:r>
              <a:endParaRPr lang="en-US" sz="3300" kern="1200">
                <a:solidFill>
                  <a:srgbClr val="0070C0"/>
                </a:solidFill>
                <a:latin typeface="Arial" panose="020B0604020202020204" pitchFamily="34" charset="0"/>
                <a:cs typeface="Arial" panose="020B0604020202020204" pitchFamily="34" charset="0"/>
              </a:endParaRPr>
            </a:p>
            <a:p>
              <a:pPr marL="285750" lvl="1" indent="-285750" algn="l" defTabSz="1466850">
                <a:lnSpc>
                  <a:spcPct val="90000"/>
                </a:lnSpc>
                <a:spcBef>
                  <a:spcPct val="0"/>
                </a:spcBef>
                <a:spcAft>
                  <a:spcPct val="15000"/>
                </a:spcAft>
                <a:buChar char="•"/>
              </a:pPr>
              <a:endParaRPr lang="en-US" sz="3300" kern="1200"/>
            </a:p>
          </p:txBody>
        </p:sp>
      </p:grpSp>
      <p:grpSp>
        <p:nvGrpSpPr>
          <p:cNvPr id="26" name="Group 25">
            <a:extLst>
              <a:ext uri="{FF2B5EF4-FFF2-40B4-BE49-F238E27FC236}">
                <a16:creationId xmlns:a16="http://schemas.microsoft.com/office/drawing/2014/main" id="{432A7E41-0C56-4718-9D2D-709B41203F5B}"/>
              </a:ext>
            </a:extLst>
          </p:cNvPr>
          <p:cNvGrpSpPr/>
          <p:nvPr/>
        </p:nvGrpSpPr>
        <p:grpSpPr>
          <a:xfrm>
            <a:off x="87499" y="1883534"/>
            <a:ext cx="1242748" cy="1807860"/>
            <a:chOff x="0" y="3201462"/>
            <a:chExt cx="1242748" cy="2217204"/>
          </a:xfrm>
        </p:grpSpPr>
        <p:sp>
          <p:nvSpPr>
            <p:cNvPr id="27" name="Arrow: Chevron 26">
              <a:extLst>
                <a:ext uri="{FF2B5EF4-FFF2-40B4-BE49-F238E27FC236}">
                  <a16:creationId xmlns:a16="http://schemas.microsoft.com/office/drawing/2014/main" id="{0E58A17C-0DB2-40C2-920C-495152DF2752}"/>
                </a:ext>
              </a:extLst>
            </p:cNvPr>
            <p:cNvSpPr/>
            <p:nvPr/>
          </p:nvSpPr>
          <p:spPr>
            <a:xfrm rot="5400000">
              <a:off x="-487228" y="3688690"/>
              <a:ext cx="2217204" cy="1242747"/>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659FFA24-1FD7-4AE4-A769-76758734362B}"/>
                </a:ext>
              </a:extLst>
            </p:cNvPr>
            <p:cNvSpPr txBox="1"/>
            <p:nvPr/>
          </p:nvSpPr>
          <p:spPr>
            <a:xfrm>
              <a:off x="1" y="3822836"/>
              <a:ext cx="1242747" cy="974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B</a:t>
              </a:r>
              <a:r>
                <a:rPr lang="vi-VN" sz="2400" b="1" kern="1200">
                  <a:latin typeface="Arial" panose="020B0604020202020204" pitchFamily="34" charset="0"/>
                  <a:cs typeface="Arial" panose="020B0604020202020204" pitchFamily="34" charset="0"/>
                </a:rPr>
                <a:t>ư</a:t>
              </a:r>
              <a:r>
                <a:rPr lang="en-US" sz="2400" b="1">
                  <a:latin typeface="Arial" panose="020B0604020202020204" pitchFamily="34" charset="0"/>
                  <a:cs typeface="Arial" panose="020B0604020202020204" pitchFamily="34" charset="0"/>
                </a:rPr>
                <a:t>ớc 1</a:t>
              </a:r>
              <a:endParaRPr lang="en-US" sz="2400" b="1" kern="12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14613093-A24B-48E9-8416-932D310588CE}"/>
              </a:ext>
            </a:extLst>
          </p:cNvPr>
          <p:cNvGrpSpPr/>
          <p:nvPr/>
        </p:nvGrpSpPr>
        <p:grpSpPr>
          <a:xfrm>
            <a:off x="77626" y="33051"/>
            <a:ext cx="7996755" cy="872949"/>
            <a:chOff x="77626" y="33051"/>
            <a:chExt cx="7996755" cy="872949"/>
          </a:xfrm>
        </p:grpSpPr>
        <p:grpSp>
          <p:nvGrpSpPr>
            <p:cNvPr id="30" name="Group 29">
              <a:extLst>
                <a:ext uri="{FF2B5EF4-FFF2-40B4-BE49-F238E27FC236}">
                  <a16:creationId xmlns:a16="http://schemas.microsoft.com/office/drawing/2014/main" id="{FC1B338C-B0B9-469B-9AEB-4C28A140A1A2}"/>
                </a:ext>
              </a:extLst>
            </p:cNvPr>
            <p:cNvGrpSpPr/>
            <p:nvPr/>
          </p:nvGrpSpPr>
          <p:grpSpPr>
            <a:xfrm>
              <a:off x="839855" y="33051"/>
              <a:ext cx="5805063" cy="872949"/>
              <a:chOff x="1133366" y="2220084"/>
              <a:chExt cx="5351192" cy="914400"/>
            </a:xfrm>
          </p:grpSpPr>
          <p:sp>
            <p:nvSpPr>
              <p:cNvPr id="35" name="Arrow: Pentagon 34">
                <a:extLst>
                  <a:ext uri="{FF2B5EF4-FFF2-40B4-BE49-F238E27FC236}">
                    <a16:creationId xmlns:a16="http://schemas.microsoft.com/office/drawing/2014/main" id="{9F0558B6-2D4C-41E9-AAEE-489FB5868C5B}"/>
                  </a:ext>
                </a:extLst>
              </p:cNvPr>
              <p:cNvSpPr/>
              <p:nvPr/>
            </p:nvSpPr>
            <p:spPr>
              <a:xfrm>
                <a:off x="1133366" y="2220084"/>
                <a:ext cx="5176902"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TextBox 35">
                <a:extLst>
                  <a:ext uri="{FF2B5EF4-FFF2-40B4-BE49-F238E27FC236}">
                    <a16:creationId xmlns:a16="http://schemas.microsoft.com/office/drawing/2014/main" id="{5427A0A6-0F82-498B-BB7E-72CD35848AA5}"/>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1" name="TextBox 30">
              <a:extLst>
                <a:ext uri="{FF2B5EF4-FFF2-40B4-BE49-F238E27FC236}">
                  <a16:creationId xmlns:a16="http://schemas.microsoft.com/office/drawing/2014/main" id="{B857A48D-E8B7-436A-A1AE-1AA2D8EB4250}"/>
                </a:ext>
              </a:extLst>
            </p:cNvPr>
            <p:cNvSpPr txBox="1"/>
            <p:nvPr/>
          </p:nvSpPr>
          <p:spPr>
            <a:xfrm>
              <a:off x="1509549" y="16517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Vẽ  lược đồ trí nhớ</a:t>
              </a:r>
            </a:p>
          </p:txBody>
        </p:sp>
        <p:grpSp>
          <p:nvGrpSpPr>
            <p:cNvPr id="32" name="Group 31">
              <a:extLst>
                <a:ext uri="{FF2B5EF4-FFF2-40B4-BE49-F238E27FC236}">
                  <a16:creationId xmlns:a16="http://schemas.microsoft.com/office/drawing/2014/main" id="{872328C0-F3A6-4E4E-B69D-B306FF3480D9}"/>
                </a:ext>
              </a:extLst>
            </p:cNvPr>
            <p:cNvGrpSpPr/>
            <p:nvPr/>
          </p:nvGrpSpPr>
          <p:grpSpPr>
            <a:xfrm>
              <a:off x="77626" y="33051"/>
              <a:ext cx="1301952" cy="872949"/>
              <a:chOff x="344605" y="154323"/>
              <a:chExt cx="1301952" cy="872949"/>
            </a:xfrm>
          </p:grpSpPr>
          <p:sp>
            <p:nvSpPr>
              <p:cNvPr id="33" name="Arrow: Pentagon 32">
                <a:extLst>
                  <a:ext uri="{FF2B5EF4-FFF2-40B4-BE49-F238E27FC236}">
                    <a16:creationId xmlns:a16="http://schemas.microsoft.com/office/drawing/2014/main" id="{D71BD406-299D-4D38-B0D8-5EF762E3B6C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34" name="Isosceles Triangle 33">
                <a:extLst>
                  <a:ext uri="{FF2B5EF4-FFF2-40B4-BE49-F238E27FC236}">
                    <a16:creationId xmlns:a16="http://schemas.microsoft.com/office/drawing/2014/main" id="{7E0118DA-493F-4A0E-82BB-C9F58F63DD0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7" name="Picture 36">
            <a:extLst>
              <a:ext uri="{FF2B5EF4-FFF2-40B4-BE49-F238E27FC236}">
                <a16:creationId xmlns:a16="http://schemas.microsoft.com/office/drawing/2014/main" id="{04C02D31-A4AB-4D9C-A418-F514A854C15B}"/>
              </a:ext>
            </a:extLst>
          </p:cNvPr>
          <p:cNvPicPr>
            <a:picLocks noChangeAspect="1"/>
          </p:cNvPicPr>
          <p:nvPr/>
        </p:nvPicPr>
        <p:blipFill rotWithShape="1">
          <a:blip r:embed="rId2"/>
          <a:srcRect l="49250" t="16517" r="40417" b="67812"/>
          <a:stretch/>
        </p:blipFill>
        <p:spPr>
          <a:xfrm>
            <a:off x="11225763" y="7950"/>
            <a:ext cx="948715" cy="809293"/>
          </a:xfrm>
          <a:prstGeom prst="rect">
            <a:avLst/>
          </a:prstGeom>
        </p:spPr>
      </p:pic>
    </p:spTree>
    <p:extLst>
      <p:ext uri="{BB962C8B-B14F-4D97-AF65-F5344CB8AC3E}">
        <p14:creationId xmlns:p14="http://schemas.microsoft.com/office/powerpoint/2010/main" val="54959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796090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1121</Words>
  <Application>Microsoft Office PowerPoint</Application>
  <PresentationFormat>Widescreen</PresentationFormat>
  <Paragraphs>118</Paragraphs>
  <Slides>19</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#9Slide03 Arima Madurai ExtraLi</vt:lpstr>
      <vt:lpstr>#9Slide03 Roboto Medium</vt:lpstr>
      <vt:lpstr>#9Slide05 Great Vibes</vt:lpstr>
      <vt:lpstr>Arial</vt:lpstr>
      <vt:lpstr>Calibri</vt:lpstr>
      <vt:lpstr>Calibri Light</vt:lpstr>
      <vt:lpstr>Fira Sans Extra Condensed Medium</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57</cp:revision>
  <dcterms:created xsi:type="dcterms:W3CDTF">2021-07-03T10:00:57Z</dcterms:created>
  <dcterms:modified xsi:type="dcterms:W3CDTF">2022-07-31T09:25:25Z</dcterms:modified>
</cp:coreProperties>
</file>