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  <p:sldMasterId id="2147483673" r:id="rId3"/>
  </p:sldMasterIdLst>
  <p:sldIdLst>
    <p:sldId id="256" r:id="rId4"/>
    <p:sldId id="259" r:id="rId5"/>
    <p:sldId id="264" r:id="rId6"/>
    <p:sldId id="263" r:id="rId7"/>
    <p:sldId id="265" r:id="rId8"/>
    <p:sldId id="266" r:id="rId9"/>
    <p:sldId id="267" r:id="rId10"/>
    <p:sldId id="268" r:id="rId11"/>
    <p:sldId id="269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C128-416A-4F4D-8BB7-2BF75A6CAF29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5036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C128-416A-4F4D-8BB7-2BF75A6CAF29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117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C128-416A-4F4D-8BB7-2BF75A6CAF29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0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C128-416A-4F4D-8BB7-2BF75A6CAF29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5470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C128-416A-4F4D-8BB7-2BF75A6CAF29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2303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FE9F-D798-419A-A7D2-43915BBC6F77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65F6-2243-4710-BA20-612649EB2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4397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FE9F-D798-419A-A7D2-43915BBC6F77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65F6-2243-4710-BA20-612649EB2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0920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FE9F-D798-419A-A7D2-43915BBC6F77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65F6-2243-4710-BA20-612649EB2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0868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FE9F-D798-419A-A7D2-43915BBC6F77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65F6-2243-4710-BA20-612649EB2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9317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FE9F-D798-419A-A7D2-43915BBC6F77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65F6-2243-4710-BA20-612649EB2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9896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FE9F-D798-419A-A7D2-43915BBC6F77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65F6-2243-4710-BA20-612649EB2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462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C128-416A-4F4D-8BB7-2BF75A6CAF29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8831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FE9F-D798-419A-A7D2-43915BBC6F77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65F6-2243-4710-BA20-612649EB2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8803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FE9F-D798-419A-A7D2-43915BBC6F77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65F6-2243-4710-BA20-612649EB2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6306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FE9F-D798-419A-A7D2-43915BBC6F77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65F6-2243-4710-BA20-612649EB2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4318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FE9F-D798-419A-A7D2-43915BBC6F77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65F6-2243-4710-BA20-612649EB2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821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FE9F-D798-419A-A7D2-43915BBC6F77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65F6-2243-4710-BA20-612649EB2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0744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C82F-AAC1-4680-87DD-338081B3978C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DAF45-B9F3-4C50-9402-044BD2EDC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25135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C82F-AAC1-4680-87DD-338081B3978C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DAF45-B9F3-4C50-9402-044BD2EDC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0862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C82F-AAC1-4680-87DD-338081B3978C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DAF45-B9F3-4C50-9402-044BD2EDC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39751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C82F-AAC1-4680-87DD-338081B3978C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DAF45-B9F3-4C50-9402-044BD2EDC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8072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C82F-AAC1-4680-87DD-338081B3978C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DAF45-B9F3-4C50-9402-044BD2EDC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515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92727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40000"/>
                  <a:lumOff val="60000"/>
                </a:schemeClr>
              </a:gs>
              <a:gs pos="46000">
                <a:schemeClr val="accent6">
                  <a:lumMod val="95000"/>
                  <a:lumOff val="5000"/>
                </a:schemeClr>
              </a:gs>
              <a:gs pos="100000">
                <a:schemeClr val="accent6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673144" y="84753"/>
            <a:ext cx="108342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/>
              <a:t>TIẾT</a:t>
            </a:r>
            <a:r>
              <a:rPr lang="en-US" sz="3200" baseline="0" smtClean="0"/>
              <a:t> 2: </a:t>
            </a:r>
            <a:r>
              <a:rPr lang="en-US" sz="3200" smtClean="0"/>
              <a:t>BIỂU</a:t>
            </a:r>
            <a:r>
              <a:rPr lang="en-US" sz="3200" baseline="0" smtClean="0"/>
              <a:t> ĐỒ TRANH</a:t>
            </a:r>
            <a:endParaRPr lang="en-US" sz="3200"/>
          </a:p>
        </p:txBody>
      </p:sp>
      <p:sp>
        <p:nvSpPr>
          <p:cNvPr id="9" name="Rectangle 8"/>
          <p:cNvSpPr/>
          <p:nvPr userDrawn="1"/>
        </p:nvSpPr>
        <p:spPr>
          <a:xfrm>
            <a:off x="0" y="6511159"/>
            <a:ext cx="12192000" cy="346841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40000"/>
                  <a:lumOff val="60000"/>
                </a:schemeClr>
              </a:gs>
              <a:gs pos="46000">
                <a:schemeClr val="accent6">
                  <a:lumMod val="95000"/>
                  <a:lumOff val="5000"/>
                </a:schemeClr>
              </a:gs>
              <a:gs pos="100000">
                <a:schemeClr val="accent6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337299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C82F-AAC1-4680-87DD-338081B3978C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DAF45-B9F3-4C50-9402-044BD2EDC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34911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C82F-AAC1-4680-87DD-338081B3978C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DAF45-B9F3-4C50-9402-044BD2EDC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7683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C82F-AAC1-4680-87DD-338081B3978C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DAF45-B9F3-4C50-9402-044BD2EDC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68419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C82F-AAC1-4680-87DD-338081B3978C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DAF45-B9F3-4C50-9402-044BD2EDC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96774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C82F-AAC1-4680-87DD-338081B3978C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DAF45-B9F3-4C50-9402-044BD2EDC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70041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C82F-AAC1-4680-87DD-338081B3978C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DAF45-B9F3-4C50-9402-044BD2EDC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486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C128-416A-4F4D-8BB7-2BF75A6CAF29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572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C128-416A-4F4D-8BB7-2BF75A6CAF29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0546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C128-416A-4F4D-8BB7-2BF75A6CAF29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7494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C128-416A-4F4D-8BB7-2BF75A6CAF29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324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C128-416A-4F4D-8BB7-2BF75A6CAF29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221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C128-416A-4F4D-8BB7-2BF75A6CAF29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889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EC128-416A-4F4D-8BB7-2BF75A6CAF29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98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5" r:id="rId2"/>
    <p:sldLayoutId id="2147483650" r:id="rId3"/>
    <p:sldLayoutId id="2147483686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BFE9F-D798-419A-A7D2-43915BBC6F77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865F6-2243-4710-BA20-612649EB2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942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6C82F-AAC1-4680-87DD-338081B3978C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0DAF45-B9F3-4C50-9402-044BD2EDC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099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0" y="8100"/>
            <a:ext cx="12192000" cy="6742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6320118"/>
            <a:ext cx="12192000" cy="5378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7426" y="159168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MÔN KHOA HỌC TỰ NHIÊN LỚP 7</a:t>
            </a:r>
            <a:endParaRPr lang="en-US" sz="2800" b="1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39973" y="1482206"/>
            <a:ext cx="99120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sz="3200" b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BÀI 9: ĐO TỐC ĐỘ</a:t>
            </a:r>
            <a:endParaRPr lang="en-US" sz="3200" b="1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40924" y="2573100"/>
            <a:ext cx="103450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KẾT NỐI TRI THỨC VÀ CUỘC SỐNG </a:t>
            </a:r>
            <a:endParaRPr lang="en-US" sz="2800" b="1"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71329" y="3675353"/>
            <a:ext cx="82841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sz="2400" b="1" err="1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Giáo</a:t>
            </a:r>
            <a:r>
              <a:rPr lang="en-US" sz="2400" b="1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err="1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viên</a:t>
            </a:r>
            <a:r>
              <a:rPr lang="en-US" sz="2400" b="1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 </a:t>
            </a:r>
          </a:p>
        </p:txBody>
      </p:sp>
    </p:spTree>
    <p:extLst>
      <p:ext uri="{BB962C8B-B14F-4D97-AF65-F5344CB8AC3E}">
        <p14:creationId xmlns:p14="http://schemas.microsoft.com/office/powerpoint/2010/main" val="3752671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7107"/>
            <a:ext cx="12192000" cy="66874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0">
                <a:schemeClr val="accent6">
                  <a:lumMod val="0"/>
                  <a:lumOff val="100000"/>
                </a:schemeClr>
              </a:gs>
              <a:gs pos="6900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352674" y="112643"/>
            <a:ext cx="7486650" cy="496887"/>
          </a:xfrm>
        </p:spPr>
        <p:txBody>
          <a:bodyPr>
            <a:normAutofit fontScale="90000"/>
          </a:bodyPr>
          <a:lstStyle/>
          <a:p>
            <a:r>
              <a:rPr lang="en-US" b="1" smtClean="0"/>
              <a:t>I - Đo </a:t>
            </a:r>
            <a:r>
              <a:rPr lang="en-US" b="1" err="1" smtClean="0"/>
              <a:t>tốc</a:t>
            </a:r>
            <a:r>
              <a:rPr lang="en-US" b="1" smtClean="0"/>
              <a:t> </a:t>
            </a:r>
            <a:r>
              <a:rPr lang="en-US" b="1" err="1" smtClean="0"/>
              <a:t>độ</a:t>
            </a:r>
            <a:r>
              <a:rPr lang="en-US" b="1" smtClean="0"/>
              <a:t> </a:t>
            </a:r>
            <a:r>
              <a:rPr lang="en-US" b="1" err="1" smtClean="0"/>
              <a:t>bằng</a:t>
            </a:r>
            <a:r>
              <a:rPr lang="en-US" b="1" smtClean="0"/>
              <a:t> </a:t>
            </a:r>
            <a:r>
              <a:rPr lang="en-US" b="1" err="1" smtClean="0"/>
              <a:t>đồng</a:t>
            </a:r>
            <a:r>
              <a:rPr lang="en-US" b="1" smtClean="0"/>
              <a:t> </a:t>
            </a:r>
            <a:r>
              <a:rPr lang="en-US" b="1" err="1" smtClean="0"/>
              <a:t>hồ</a:t>
            </a:r>
            <a:r>
              <a:rPr lang="en-US" b="1" smtClean="0"/>
              <a:t> </a:t>
            </a:r>
            <a:r>
              <a:rPr lang="en-US" b="1" err="1" smtClean="0"/>
              <a:t>bấm</a:t>
            </a:r>
            <a:r>
              <a:rPr lang="en-US" b="1" smtClean="0"/>
              <a:t> </a:t>
            </a:r>
            <a:r>
              <a:rPr lang="en-US" b="1" err="1" smtClean="0"/>
              <a:t>giây</a:t>
            </a:r>
            <a:endParaRPr lang="en-US" b="1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011054" y="1178290"/>
            <a:ext cx="2169888" cy="53520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smtClean="0"/>
              <a:t>Khởi động.</a:t>
            </a:r>
            <a:endParaRPr lang="en-US" sz="3600" b="1"/>
          </a:p>
        </p:txBody>
      </p:sp>
      <p:sp>
        <p:nvSpPr>
          <p:cNvPr id="12" name="Rectangle 11"/>
          <p:cNvSpPr/>
          <p:nvPr/>
        </p:nvSpPr>
        <p:spPr>
          <a:xfrm>
            <a:off x="1595437" y="2019871"/>
            <a:ext cx="9001125" cy="1014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2800" b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1. Tốc </a:t>
            </a:r>
            <a:r>
              <a:rPr lang="en-US" sz="2800" b="1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độ </a:t>
            </a:r>
            <a:r>
              <a:rPr lang="en-US" sz="2800" b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của chuyển động phụ thuộc vào những yếu tố nào?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2800" b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2. Để đo tốc độ theo em ta đi đo những đại lượng nào?</a:t>
            </a:r>
            <a:endParaRPr lang="en-US" sz="2800" b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595436" y="3603011"/>
            <a:ext cx="9001125" cy="1936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2800" b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en-US" sz="2800" b="1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Tốc </a:t>
            </a:r>
            <a:r>
              <a:rPr lang="en-US" sz="2800" b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độ của </a:t>
            </a:r>
            <a:r>
              <a:rPr lang="en-US" sz="2800" b="1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một chuyển </a:t>
            </a:r>
            <a:r>
              <a:rPr lang="en-US" sz="2800" b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động phụ thuộc vào 2</a:t>
            </a:r>
            <a:r>
              <a:rPr lang="en-US" sz="2800" b="1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yếu tố </a:t>
            </a:r>
            <a:r>
              <a:rPr lang="en-US" sz="2800" b="1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là quãng đường s và thời gian t.</a:t>
            </a:r>
            <a:endParaRPr lang="en-US" sz="2800" b="1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2800" b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2. Để đo tốc </a:t>
            </a:r>
            <a:r>
              <a:rPr lang="en-US" sz="2800" b="1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độ ta </a:t>
            </a:r>
            <a:r>
              <a:rPr lang="en-US" sz="2800" b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đo những đại lượng </a:t>
            </a:r>
            <a:r>
              <a:rPr lang="en-US" sz="2800">
                <a:ea typeface="Calibri" panose="020F0502020204030204" pitchFamily="34" charset="0"/>
                <a:cs typeface="Times New Roman" panose="02020603050405020304" pitchFamily="18" charset="0"/>
              </a:rPr>
              <a:t>là quãng đường s và thời gian </a:t>
            </a:r>
            <a:r>
              <a:rPr lang="en-US" sz="2800" smtClean="0">
                <a:ea typeface="Calibri" panose="020F0502020204030204" pitchFamily="34" charset="0"/>
                <a:cs typeface="Times New Roman" panose="02020603050405020304" pitchFamily="18" charset="0"/>
              </a:rPr>
              <a:t>t của chuyển động đó.</a:t>
            </a:r>
            <a:endParaRPr lang="en-US" sz="280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6377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7107"/>
            <a:ext cx="12192000" cy="66874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0">
                <a:schemeClr val="accent6">
                  <a:lumMod val="0"/>
                  <a:lumOff val="100000"/>
                </a:schemeClr>
              </a:gs>
              <a:gs pos="6900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352674" y="112643"/>
            <a:ext cx="7486650" cy="496887"/>
          </a:xfrm>
        </p:spPr>
        <p:txBody>
          <a:bodyPr>
            <a:normAutofit fontScale="90000"/>
          </a:bodyPr>
          <a:lstStyle/>
          <a:p>
            <a:r>
              <a:rPr lang="en-US" b="1" smtClean="0"/>
              <a:t>I - Đo </a:t>
            </a:r>
            <a:r>
              <a:rPr lang="en-US" b="1" err="1" smtClean="0"/>
              <a:t>tốc</a:t>
            </a:r>
            <a:r>
              <a:rPr lang="en-US" b="1" smtClean="0"/>
              <a:t> </a:t>
            </a:r>
            <a:r>
              <a:rPr lang="en-US" b="1" err="1" smtClean="0"/>
              <a:t>độ</a:t>
            </a:r>
            <a:r>
              <a:rPr lang="en-US" b="1" smtClean="0"/>
              <a:t> </a:t>
            </a:r>
            <a:r>
              <a:rPr lang="en-US" b="1" err="1" smtClean="0"/>
              <a:t>bằng</a:t>
            </a:r>
            <a:r>
              <a:rPr lang="en-US" b="1" smtClean="0"/>
              <a:t> </a:t>
            </a:r>
            <a:r>
              <a:rPr lang="en-US" b="1" err="1" smtClean="0"/>
              <a:t>đồng</a:t>
            </a:r>
            <a:r>
              <a:rPr lang="en-US" b="1" smtClean="0"/>
              <a:t> </a:t>
            </a:r>
            <a:r>
              <a:rPr lang="en-US" b="1" err="1" smtClean="0"/>
              <a:t>hồ</a:t>
            </a:r>
            <a:r>
              <a:rPr lang="en-US" b="1" smtClean="0"/>
              <a:t> </a:t>
            </a:r>
            <a:r>
              <a:rPr lang="en-US" b="1" err="1" smtClean="0"/>
              <a:t>bấm</a:t>
            </a:r>
            <a:r>
              <a:rPr lang="en-US" b="1" smtClean="0"/>
              <a:t> </a:t>
            </a:r>
            <a:r>
              <a:rPr lang="en-US" b="1" err="1" smtClean="0"/>
              <a:t>giây</a:t>
            </a:r>
            <a:endParaRPr lang="en-US" b="1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011054" y="932068"/>
            <a:ext cx="2169888" cy="53520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smtClean="0"/>
              <a:t>Khởi động.</a:t>
            </a:r>
            <a:endParaRPr lang="en-US" sz="3600" b="1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9554" y="1713493"/>
            <a:ext cx="4381500" cy="20097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9554" y="3723268"/>
            <a:ext cx="4314825" cy="23241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79780" y="1713493"/>
            <a:ext cx="5800725" cy="4657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9333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7107"/>
            <a:ext cx="12192000" cy="66874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0">
                <a:schemeClr val="accent6">
                  <a:lumMod val="0"/>
                  <a:lumOff val="100000"/>
                </a:schemeClr>
              </a:gs>
              <a:gs pos="6900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352674" y="112643"/>
            <a:ext cx="7486650" cy="496887"/>
          </a:xfrm>
        </p:spPr>
        <p:txBody>
          <a:bodyPr>
            <a:normAutofit fontScale="90000"/>
          </a:bodyPr>
          <a:lstStyle/>
          <a:p>
            <a:r>
              <a:rPr lang="en-US" b="1" smtClean="0"/>
              <a:t>I - Đo </a:t>
            </a:r>
            <a:r>
              <a:rPr lang="en-US" b="1" err="1" smtClean="0"/>
              <a:t>tốc</a:t>
            </a:r>
            <a:r>
              <a:rPr lang="en-US" b="1" smtClean="0"/>
              <a:t> </a:t>
            </a:r>
            <a:r>
              <a:rPr lang="en-US" b="1" err="1" smtClean="0"/>
              <a:t>độ</a:t>
            </a:r>
            <a:r>
              <a:rPr lang="en-US" b="1" smtClean="0"/>
              <a:t> </a:t>
            </a:r>
            <a:r>
              <a:rPr lang="en-US" b="1" err="1" smtClean="0"/>
              <a:t>bằng</a:t>
            </a:r>
            <a:r>
              <a:rPr lang="en-US" b="1" smtClean="0"/>
              <a:t> </a:t>
            </a:r>
            <a:r>
              <a:rPr lang="en-US" b="1" err="1" smtClean="0"/>
              <a:t>đồng</a:t>
            </a:r>
            <a:r>
              <a:rPr lang="en-US" b="1" smtClean="0"/>
              <a:t> </a:t>
            </a:r>
            <a:r>
              <a:rPr lang="en-US" b="1" err="1" smtClean="0"/>
              <a:t>hồ</a:t>
            </a:r>
            <a:r>
              <a:rPr lang="en-US" b="1" smtClean="0"/>
              <a:t> </a:t>
            </a:r>
            <a:r>
              <a:rPr lang="en-US" b="1" err="1" smtClean="0"/>
              <a:t>bấm</a:t>
            </a:r>
            <a:r>
              <a:rPr lang="en-US" b="1" smtClean="0"/>
              <a:t> </a:t>
            </a:r>
            <a:r>
              <a:rPr lang="en-US" b="1" err="1" smtClean="0"/>
              <a:t>giây</a:t>
            </a:r>
            <a:endParaRPr lang="en-US" b="1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076785" y="910802"/>
            <a:ext cx="3286783" cy="53520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>
                <a:solidFill>
                  <a:srgbClr val="3333FF"/>
                </a:solidFill>
              </a:rPr>
              <a:t>1. Dụng cụ đo.</a:t>
            </a:r>
            <a:endParaRPr lang="en-US" sz="3200" b="1">
              <a:solidFill>
                <a:srgbClr val="3333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76785" y="1528830"/>
            <a:ext cx="7326522" cy="1014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en-US" sz="2800" b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 Đồng hồ bấm giây để đo thời gian t</a:t>
            </a:r>
          </a:p>
          <a:p>
            <a:pPr algn="just">
              <a:lnSpc>
                <a:spcPct val="107000"/>
              </a:lnSpc>
            </a:pPr>
            <a:r>
              <a:rPr lang="en-US" sz="2800" b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 Thước đo độ dài: thước thẳng, </a:t>
            </a:r>
            <a:r>
              <a:rPr lang="en-US" sz="2800" b="1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thước dây</a:t>
            </a:r>
            <a:r>
              <a:rPr lang="en-US" sz="2800" b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076785" y="2609892"/>
            <a:ext cx="3286783" cy="53520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>
                <a:solidFill>
                  <a:srgbClr val="3333FF"/>
                </a:solidFill>
              </a:rPr>
              <a:t>2</a:t>
            </a:r>
            <a:r>
              <a:rPr lang="en-US" sz="3200" b="1" smtClean="0">
                <a:solidFill>
                  <a:srgbClr val="3333FF"/>
                </a:solidFill>
              </a:rPr>
              <a:t>. Cách đo.</a:t>
            </a:r>
            <a:endParaRPr lang="en-US" sz="3200" b="1">
              <a:solidFill>
                <a:srgbClr val="3333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10871" y="3145095"/>
            <a:ext cx="9166644" cy="1014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tabLst>
                <a:tab pos="291465" algn="l"/>
              </a:tabLst>
            </a:pPr>
            <a:r>
              <a:rPr lang="en-US" sz="2800" b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 Cách 1: Chọn quãng đường s trước, đo thời gian t sau.</a:t>
            </a:r>
          </a:p>
          <a:p>
            <a:pPr>
              <a:lnSpc>
                <a:spcPct val="107000"/>
              </a:lnSpc>
              <a:tabLst>
                <a:tab pos="291465" algn="l"/>
              </a:tabLst>
            </a:pPr>
            <a:r>
              <a:rPr lang="en-US" sz="2800" b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 Cách 2: Chọn thời gian t trước, </a:t>
            </a:r>
            <a:r>
              <a:rPr lang="en-US" sz="2800" b="1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đo </a:t>
            </a: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quãng đường s trước </a:t>
            </a:r>
            <a:r>
              <a:rPr lang="en-US" sz="280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sau.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4056919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5" grpId="0"/>
      <p:bldP spid="9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7107"/>
            <a:ext cx="12192000" cy="66874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0">
                <a:schemeClr val="accent6">
                  <a:lumMod val="0"/>
                  <a:lumOff val="100000"/>
                </a:schemeClr>
              </a:gs>
              <a:gs pos="6900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352674" y="112643"/>
            <a:ext cx="7486650" cy="496887"/>
          </a:xfrm>
        </p:spPr>
        <p:txBody>
          <a:bodyPr>
            <a:normAutofit fontScale="90000"/>
          </a:bodyPr>
          <a:lstStyle/>
          <a:p>
            <a:r>
              <a:rPr lang="en-US" b="1" smtClean="0"/>
              <a:t>I - Đo </a:t>
            </a:r>
            <a:r>
              <a:rPr lang="en-US" b="1" err="1" smtClean="0"/>
              <a:t>tốc</a:t>
            </a:r>
            <a:r>
              <a:rPr lang="en-US" b="1" smtClean="0"/>
              <a:t> </a:t>
            </a:r>
            <a:r>
              <a:rPr lang="en-US" b="1" err="1" smtClean="0"/>
              <a:t>độ</a:t>
            </a:r>
            <a:r>
              <a:rPr lang="en-US" b="1" smtClean="0"/>
              <a:t> </a:t>
            </a:r>
            <a:r>
              <a:rPr lang="en-US" b="1" err="1" smtClean="0"/>
              <a:t>bằng</a:t>
            </a:r>
            <a:r>
              <a:rPr lang="en-US" b="1" smtClean="0"/>
              <a:t> </a:t>
            </a:r>
            <a:r>
              <a:rPr lang="en-US" b="1" err="1" smtClean="0"/>
              <a:t>đồng</a:t>
            </a:r>
            <a:r>
              <a:rPr lang="en-US" b="1" smtClean="0"/>
              <a:t> </a:t>
            </a:r>
            <a:r>
              <a:rPr lang="en-US" b="1" err="1" smtClean="0"/>
              <a:t>hồ</a:t>
            </a:r>
            <a:r>
              <a:rPr lang="en-US" b="1" smtClean="0"/>
              <a:t> </a:t>
            </a:r>
            <a:r>
              <a:rPr lang="en-US" b="1" err="1" smtClean="0"/>
              <a:t>bấm</a:t>
            </a:r>
            <a:r>
              <a:rPr lang="en-US" b="1" smtClean="0"/>
              <a:t> </a:t>
            </a:r>
            <a:r>
              <a:rPr lang="en-US" b="1" err="1" smtClean="0"/>
              <a:t>giây</a:t>
            </a:r>
            <a:endParaRPr lang="en-US" b="1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7866" y="1302134"/>
            <a:ext cx="10916266" cy="4552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8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16"/>
          <p:cNvSpPr>
            <a:spLocks noChangeArrowheads="1"/>
          </p:cNvSpPr>
          <p:nvPr/>
        </p:nvSpPr>
        <p:spPr bwMode="auto">
          <a:xfrm>
            <a:off x="624607" y="1150210"/>
            <a:ext cx="10942786" cy="2349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ts val="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 Cách tiến hành kiểm tra chạy cự li ngắn 60m trong môn Thể dục (mỗi học sinh được chạy một lượt).</a:t>
            </a:r>
            <a:endParaRPr kumimoji="0" lang="vi-VN" alt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ts val="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+ Dùng thước đo độ dài quãng đường s = 60 m. Xác định vạch xuất phát và vạch đích.</a:t>
            </a:r>
            <a:endParaRPr kumimoji="0" lang="vi-VN" alt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ts val="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+ Dùng đồng hồ bấm giây đo thời gian t, bấm nút start/stop trên đồng hồ khi học sinh bắt đầu chạy từ vạch xuất phát tới khi chạm vạch đích bấm nút start/stop trên đồng hồ.</a:t>
            </a:r>
            <a:endParaRPr kumimoji="0" lang="vi-VN" alt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ts val="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+ Giáo viên xếp loại thành tích của từng học sinh dựa trên thời gian hiện thị trên đồng hồ bấm giây: Ai chạy nhanh hơn thời gian nhỏ hơn, ai chạy chậm hơn thời gian lớn hơn.</a:t>
            </a:r>
            <a:endParaRPr kumimoji="0" lang="vi-VN" alt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ts val="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 So sánh với cách đo tốc độ.</a:t>
            </a:r>
            <a:endParaRPr kumimoji="0" lang="vi-VN" alt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2" y="0"/>
            <a:ext cx="12192000" cy="66874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0">
                <a:schemeClr val="accent6">
                  <a:lumMod val="0"/>
                  <a:lumOff val="100000"/>
                </a:schemeClr>
              </a:gs>
              <a:gs pos="6900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352674" y="112643"/>
            <a:ext cx="7486650" cy="496887"/>
          </a:xfrm>
        </p:spPr>
        <p:txBody>
          <a:bodyPr>
            <a:normAutofit fontScale="90000"/>
          </a:bodyPr>
          <a:lstStyle/>
          <a:p>
            <a:r>
              <a:rPr lang="en-US" b="1" smtClean="0"/>
              <a:t>I - Đo </a:t>
            </a:r>
            <a:r>
              <a:rPr lang="en-US" b="1" err="1" smtClean="0"/>
              <a:t>tốc</a:t>
            </a:r>
            <a:r>
              <a:rPr lang="en-US" b="1" smtClean="0"/>
              <a:t> </a:t>
            </a:r>
            <a:r>
              <a:rPr lang="en-US" b="1" err="1" smtClean="0"/>
              <a:t>độ</a:t>
            </a:r>
            <a:r>
              <a:rPr lang="en-US" b="1" smtClean="0"/>
              <a:t> </a:t>
            </a:r>
            <a:r>
              <a:rPr lang="en-US" b="1" err="1" smtClean="0"/>
              <a:t>bằng</a:t>
            </a:r>
            <a:r>
              <a:rPr lang="en-US" b="1" smtClean="0"/>
              <a:t> </a:t>
            </a:r>
            <a:r>
              <a:rPr lang="en-US" b="1" err="1" smtClean="0"/>
              <a:t>đồng</a:t>
            </a:r>
            <a:r>
              <a:rPr lang="en-US" b="1" smtClean="0"/>
              <a:t> </a:t>
            </a:r>
            <a:r>
              <a:rPr lang="en-US" b="1" err="1" smtClean="0"/>
              <a:t>hồ</a:t>
            </a:r>
            <a:r>
              <a:rPr lang="en-US" b="1" smtClean="0"/>
              <a:t> </a:t>
            </a:r>
            <a:r>
              <a:rPr lang="en-US" b="1" err="1" smtClean="0"/>
              <a:t>bấm</a:t>
            </a:r>
            <a:r>
              <a:rPr lang="en-US" b="1" smtClean="0"/>
              <a:t> </a:t>
            </a:r>
            <a:r>
              <a:rPr lang="en-US" b="1" err="1" smtClean="0"/>
              <a:t>giây</a:t>
            </a:r>
            <a:endParaRPr lang="en-US" b="1"/>
          </a:p>
        </p:txBody>
      </p:sp>
      <p:grpSp>
        <p:nvGrpSpPr>
          <p:cNvPr id="4" name="Group 3"/>
          <p:cNvGrpSpPr/>
          <p:nvPr/>
        </p:nvGrpSpPr>
        <p:grpSpPr>
          <a:xfrm>
            <a:off x="1149128" y="1563133"/>
            <a:ext cx="9893739" cy="1418370"/>
            <a:chOff x="1149130" y="628789"/>
            <a:chExt cx="9893739" cy="1418370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49130" y="705106"/>
              <a:ext cx="9893739" cy="1342053"/>
            </a:xfrm>
            <a:prstGeom prst="rect">
              <a:avLst/>
            </a:prstGeom>
          </p:spPr>
        </p:pic>
        <p:sp>
          <p:nvSpPr>
            <p:cNvPr id="6" name="Title 1"/>
            <p:cNvSpPr txBox="1">
              <a:spLocks/>
            </p:cNvSpPr>
            <p:nvPr/>
          </p:nvSpPr>
          <p:spPr>
            <a:xfrm>
              <a:off x="1776537" y="628789"/>
              <a:ext cx="3204899" cy="53520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2800" b="1" smtClean="0">
                  <a:solidFill>
                    <a:srgbClr val="3333FF"/>
                  </a:solidFill>
                </a:rPr>
                <a:t>Hoạt động nhóm.</a:t>
              </a:r>
              <a:endParaRPr lang="en-US" sz="2800" b="1">
                <a:solidFill>
                  <a:srgbClr val="3333FF"/>
                </a:solidFill>
              </a:endParaRPr>
            </a:p>
          </p:txBody>
        </p:sp>
      </p:grpSp>
      <p:sp>
        <p:nvSpPr>
          <p:cNvPr id="29" name="Title 1"/>
          <p:cNvSpPr txBox="1">
            <a:spLocks/>
          </p:cNvSpPr>
          <p:nvPr/>
        </p:nvSpPr>
        <p:spPr>
          <a:xfrm>
            <a:off x="3831416" y="748516"/>
            <a:ext cx="4529165" cy="422189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8900000" scaled="1"/>
            <a:tileRect/>
          </a:gra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smtClean="0">
                <a:solidFill>
                  <a:srgbClr val="3333FF"/>
                </a:solidFill>
              </a:rPr>
              <a:t>Báo cáo hoạt động nhóm.</a:t>
            </a:r>
            <a:endParaRPr lang="en-US" sz="2800" b="1">
              <a:solidFill>
                <a:srgbClr val="3333FF"/>
              </a:solidFill>
            </a:endParaRPr>
          </a:p>
        </p:txBody>
      </p:sp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0648582"/>
              </p:ext>
            </p:extLst>
          </p:nvPr>
        </p:nvGraphicFramePr>
        <p:xfrm>
          <a:off x="1981580" y="3486434"/>
          <a:ext cx="8228839" cy="32202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Document" r:id="rId4" imgW="7933762" imgH="3108097" progId="Word.Document.12">
                  <p:embed/>
                </p:oleObj>
              </mc:Choice>
              <mc:Fallback>
                <p:oleObj name="Document" r:id="rId4" imgW="7933762" imgH="3108097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981580" y="3486434"/>
                        <a:ext cx="8228839" cy="32202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31859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2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7107"/>
            <a:ext cx="12192000" cy="66874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0">
                <a:schemeClr val="accent6">
                  <a:lumMod val="0"/>
                  <a:lumOff val="100000"/>
                </a:schemeClr>
              </a:gs>
              <a:gs pos="6900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352674" y="112643"/>
            <a:ext cx="7486650" cy="496887"/>
          </a:xfrm>
        </p:spPr>
        <p:txBody>
          <a:bodyPr>
            <a:normAutofit fontScale="90000"/>
          </a:bodyPr>
          <a:lstStyle/>
          <a:p>
            <a:r>
              <a:rPr lang="en-US" b="1" smtClean="0"/>
              <a:t>I - Đo </a:t>
            </a:r>
            <a:r>
              <a:rPr lang="en-US" b="1" err="1" smtClean="0"/>
              <a:t>tốc</a:t>
            </a:r>
            <a:r>
              <a:rPr lang="en-US" b="1" smtClean="0"/>
              <a:t> </a:t>
            </a:r>
            <a:r>
              <a:rPr lang="en-US" b="1" err="1" smtClean="0"/>
              <a:t>độ</a:t>
            </a:r>
            <a:r>
              <a:rPr lang="en-US" b="1" smtClean="0"/>
              <a:t> </a:t>
            </a:r>
            <a:r>
              <a:rPr lang="en-US" b="1" err="1" smtClean="0"/>
              <a:t>bằng</a:t>
            </a:r>
            <a:r>
              <a:rPr lang="en-US" b="1" smtClean="0"/>
              <a:t> </a:t>
            </a:r>
            <a:r>
              <a:rPr lang="en-US" b="1" err="1" smtClean="0"/>
              <a:t>đồng</a:t>
            </a:r>
            <a:r>
              <a:rPr lang="en-US" b="1" smtClean="0"/>
              <a:t> </a:t>
            </a:r>
            <a:r>
              <a:rPr lang="en-US" b="1" err="1" smtClean="0"/>
              <a:t>hồ</a:t>
            </a:r>
            <a:r>
              <a:rPr lang="en-US" b="1" smtClean="0"/>
              <a:t> </a:t>
            </a:r>
            <a:r>
              <a:rPr lang="en-US" b="1" err="1" smtClean="0"/>
              <a:t>bấm</a:t>
            </a:r>
            <a:r>
              <a:rPr lang="en-US" b="1" smtClean="0"/>
              <a:t> </a:t>
            </a:r>
            <a:r>
              <a:rPr lang="en-US" b="1" err="1" smtClean="0"/>
              <a:t>giây</a:t>
            </a:r>
            <a:endParaRPr lang="en-US" b="1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005347" y="681440"/>
            <a:ext cx="8553115" cy="14804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>
                <a:solidFill>
                  <a:srgbClr val="3333FF"/>
                </a:solidFill>
              </a:rPr>
              <a:t>3</a:t>
            </a:r>
            <a:r>
              <a:rPr lang="en-US" sz="3200" b="1" smtClean="0">
                <a:solidFill>
                  <a:srgbClr val="3333FF"/>
                </a:solidFill>
              </a:rPr>
              <a:t>. Ví dụ.</a:t>
            </a:r>
          </a:p>
          <a:p>
            <a:r>
              <a:rPr lang="en-US" sz="3200" b="1" smtClean="0">
                <a:solidFill>
                  <a:srgbClr val="3333FF"/>
                </a:solidFill>
              </a:rPr>
              <a:t>- Nêu dụng cụ sử dụng trong thí nghiệm ở Ví dụ 3?</a:t>
            </a:r>
          </a:p>
          <a:p>
            <a:r>
              <a:rPr lang="en-US" sz="3200" b="1" smtClean="0">
                <a:solidFill>
                  <a:srgbClr val="3333FF"/>
                </a:solidFill>
              </a:rPr>
              <a:t>- Trình bày các bước tiến hành </a:t>
            </a:r>
            <a:r>
              <a:rPr lang="en-US" sz="3200" b="1">
                <a:solidFill>
                  <a:srgbClr val="3333FF"/>
                </a:solidFill>
              </a:rPr>
              <a:t>thí nghiệm </a:t>
            </a:r>
            <a:r>
              <a:rPr lang="en-US" sz="3200" b="1" smtClean="0">
                <a:solidFill>
                  <a:srgbClr val="3333FF"/>
                </a:solidFill>
              </a:rPr>
              <a:t>?</a:t>
            </a:r>
            <a:endParaRPr lang="en-US" sz="3200" b="1">
              <a:solidFill>
                <a:srgbClr val="3333FF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657243" y="1113019"/>
            <a:ext cx="8877512" cy="5264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2114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7107"/>
            <a:ext cx="12192000" cy="66874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0">
                <a:schemeClr val="accent6">
                  <a:lumMod val="0"/>
                  <a:lumOff val="100000"/>
                </a:schemeClr>
              </a:gs>
              <a:gs pos="6900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352674" y="112643"/>
            <a:ext cx="7486650" cy="496887"/>
          </a:xfrm>
        </p:spPr>
        <p:txBody>
          <a:bodyPr>
            <a:normAutofit fontScale="90000"/>
          </a:bodyPr>
          <a:lstStyle/>
          <a:p>
            <a:r>
              <a:rPr lang="en-US" b="1" smtClean="0"/>
              <a:t>I - Đo </a:t>
            </a:r>
            <a:r>
              <a:rPr lang="en-US" b="1" err="1" smtClean="0"/>
              <a:t>tốc</a:t>
            </a:r>
            <a:r>
              <a:rPr lang="en-US" b="1" smtClean="0"/>
              <a:t> </a:t>
            </a:r>
            <a:r>
              <a:rPr lang="en-US" b="1" err="1" smtClean="0"/>
              <a:t>độ</a:t>
            </a:r>
            <a:r>
              <a:rPr lang="en-US" b="1" smtClean="0"/>
              <a:t> </a:t>
            </a:r>
            <a:r>
              <a:rPr lang="en-US" b="1" err="1" smtClean="0"/>
              <a:t>bằng</a:t>
            </a:r>
            <a:r>
              <a:rPr lang="en-US" b="1" smtClean="0"/>
              <a:t> </a:t>
            </a:r>
            <a:r>
              <a:rPr lang="en-US" b="1" err="1" smtClean="0"/>
              <a:t>đồng</a:t>
            </a:r>
            <a:r>
              <a:rPr lang="en-US" b="1" smtClean="0"/>
              <a:t> </a:t>
            </a:r>
            <a:r>
              <a:rPr lang="en-US" b="1" err="1" smtClean="0"/>
              <a:t>hồ</a:t>
            </a:r>
            <a:r>
              <a:rPr lang="en-US" b="1" smtClean="0"/>
              <a:t> </a:t>
            </a:r>
            <a:r>
              <a:rPr lang="en-US" b="1" err="1" smtClean="0"/>
              <a:t>bấm</a:t>
            </a:r>
            <a:r>
              <a:rPr lang="en-US" b="1" smtClean="0"/>
              <a:t> </a:t>
            </a:r>
            <a:r>
              <a:rPr lang="en-US" b="1" err="1" smtClean="0"/>
              <a:t>giây</a:t>
            </a:r>
            <a:endParaRPr lang="en-US" b="1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076785" y="910802"/>
            <a:ext cx="3286783" cy="53520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>
                <a:solidFill>
                  <a:srgbClr val="3333FF"/>
                </a:solidFill>
              </a:rPr>
              <a:t>1. Dụng cụ đo.</a:t>
            </a:r>
            <a:endParaRPr lang="en-US" sz="3200" b="1">
              <a:solidFill>
                <a:srgbClr val="3333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76785" y="1528830"/>
            <a:ext cx="7326522" cy="5329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en-US" sz="2800" b="1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Bảng 9.1: Bảng ghi kết quả thí nghiệm đo tốc độ</a:t>
            </a:r>
            <a:endParaRPr lang="en-US" sz="2800" b="1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6307462"/>
              </p:ext>
            </p:extLst>
          </p:nvPr>
        </p:nvGraphicFramePr>
        <p:xfrm>
          <a:off x="2224086" y="2061733"/>
          <a:ext cx="6719889" cy="19845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86867">
                  <a:extLst>
                    <a:ext uri="{9D8B030D-6E8A-4147-A177-3AD203B41FA5}">
                      <a16:colId xmlns="" xmlns:a16="http://schemas.microsoft.com/office/drawing/2014/main" val="2966545000"/>
                    </a:ext>
                  </a:extLst>
                </a:gridCol>
                <a:gridCol w="2575534">
                  <a:extLst>
                    <a:ext uri="{9D8B030D-6E8A-4147-A177-3AD203B41FA5}">
                      <a16:colId xmlns="" xmlns:a16="http://schemas.microsoft.com/office/drawing/2014/main" val="698316825"/>
                    </a:ext>
                  </a:extLst>
                </a:gridCol>
                <a:gridCol w="2757488">
                  <a:extLst>
                    <a:ext uri="{9D8B030D-6E8A-4147-A177-3AD203B41FA5}">
                      <a16:colId xmlns="" xmlns:a16="http://schemas.microsoft.com/office/drawing/2014/main" val="289285406"/>
                    </a:ext>
                  </a:extLst>
                </a:gridCol>
              </a:tblGrid>
              <a:tr h="8047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Quãng đường(cm)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Thời gian (giây)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63340057"/>
                  </a:ext>
                </a:extLst>
              </a:tr>
              <a:tr h="3932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Lần 1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</a:t>
                      </a:r>
                      <a:r>
                        <a:rPr lang="en-US" sz="2400" baseline="-2500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r>
                        <a:rPr lang="en-US" sz="2400" baseline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=</a:t>
                      </a:r>
                      <a:endParaRPr lang="en-US" sz="2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r>
                        <a:rPr lang="en-US" sz="2400" baseline="-250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r>
                        <a:rPr lang="en-US" sz="2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=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269818306"/>
                  </a:ext>
                </a:extLst>
              </a:tr>
              <a:tr h="3932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Lần 2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</a:t>
                      </a:r>
                      <a:r>
                        <a:rPr lang="en-US" sz="2400" baseline="-2500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r>
                        <a:rPr lang="en-US" sz="2400" baseline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=</a:t>
                      </a:r>
                      <a:endParaRPr lang="en-US" sz="240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r>
                        <a:rPr lang="en-US" sz="2400" baseline="-250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r>
                        <a:rPr lang="en-US" sz="2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=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6604064"/>
                  </a:ext>
                </a:extLst>
              </a:tr>
              <a:tr h="3932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Lần 3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</a:t>
                      </a:r>
                      <a:r>
                        <a:rPr lang="en-US" sz="2400" baseline="-2500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r>
                        <a:rPr lang="en-US" sz="2400" baseline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=</a:t>
                      </a:r>
                      <a:endParaRPr lang="en-US" sz="240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r>
                        <a:rPr lang="en-US" sz="2400" baseline="-250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r>
                        <a:rPr lang="en-US" sz="2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=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868445554"/>
                  </a:ext>
                </a:extLst>
              </a:tr>
            </a:tbl>
          </a:graphicData>
        </a:graphic>
      </p:graphicFrame>
      <p:sp>
        <p:nvSpPr>
          <p:cNvPr id="20" name="Rectangle 19"/>
          <p:cNvSpPr/>
          <p:nvPr/>
        </p:nvSpPr>
        <p:spPr>
          <a:xfrm>
            <a:off x="2076785" y="4291368"/>
            <a:ext cx="29963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Tính giá trị trung </a:t>
            </a:r>
            <a:r>
              <a:rPr lang="en-US" sz="240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bình: </a:t>
            </a:r>
            <a:endParaRPr lang="en-US" sz="2400">
              <a:latin typeface="+mj-lt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108833" y="4905909"/>
            <a:ext cx="18405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Tính vận tốc </a:t>
            </a:r>
            <a:r>
              <a:rPr lang="en-US" sz="240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:</a:t>
            </a:r>
            <a:endParaRPr lang="en-US" sz="2400">
              <a:latin typeface="+mj-lt"/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2"/>
          <a:srcRect r="50320" b="3242"/>
          <a:stretch/>
        </p:blipFill>
        <p:spPr>
          <a:xfrm>
            <a:off x="5034954" y="4264154"/>
            <a:ext cx="4392077" cy="566382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 rotWithShape="1">
          <a:blip r:embed="rId3"/>
          <a:srcRect t="-1" r="84962" b="352"/>
          <a:stretch/>
        </p:blipFill>
        <p:spPr>
          <a:xfrm>
            <a:off x="5206406" y="4842484"/>
            <a:ext cx="1341357" cy="588514"/>
          </a:xfrm>
          <a:prstGeom prst="rect">
            <a:avLst/>
          </a:prstGeom>
        </p:spPr>
      </p:pic>
      <p:sp>
        <p:nvSpPr>
          <p:cNvPr id="27" name="Rectangle 26"/>
          <p:cNvSpPr/>
          <p:nvPr/>
        </p:nvSpPr>
        <p:spPr>
          <a:xfrm>
            <a:off x="2108832" y="5520449"/>
            <a:ext cx="7730491" cy="470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40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Nhận xét kết quả </a:t>
            </a:r>
            <a:r>
              <a:rPr lang="en-US" sz="240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đo…………………………………………………………….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0988" cy="234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8925" cy="234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0988" cy="234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881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7107"/>
            <a:ext cx="12192000" cy="66874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0">
                <a:schemeClr val="accent6">
                  <a:lumMod val="0"/>
                  <a:lumOff val="100000"/>
                </a:schemeClr>
              </a:gs>
              <a:gs pos="6900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352674" y="112643"/>
            <a:ext cx="7486650" cy="496887"/>
          </a:xfrm>
        </p:spPr>
        <p:txBody>
          <a:bodyPr>
            <a:normAutofit fontScale="90000"/>
          </a:bodyPr>
          <a:lstStyle/>
          <a:p>
            <a:r>
              <a:rPr lang="en-US" b="1" smtClean="0"/>
              <a:t>I - Đo </a:t>
            </a:r>
            <a:r>
              <a:rPr lang="en-US" b="1" err="1" smtClean="0"/>
              <a:t>tốc</a:t>
            </a:r>
            <a:r>
              <a:rPr lang="en-US" b="1" smtClean="0"/>
              <a:t> </a:t>
            </a:r>
            <a:r>
              <a:rPr lang="en-US" b="1" err="1" smtClean="0"/>
              <a:t>độ</a:t>
            </a:r>
            <a:r>
              <a:rPr lang="en-US" b="1" smtClean="0"/>
              <a:t> </a:t>
            </a:r>
            <a:r>
              <a:rPr lang="en-US" b="1" err="1" smtClean="0"/>
              <a:t>bằng</a:t>
            </a:r>
            <a:r>
              <a:rPr lang="en-US" b="1" smtClean="0"/>
              <a:t> </a:t>
            </a:r>
            <a:r>
              <a:rPr lang="en-US" b="1" err="1" smtClean="0"/>
              <a:t>đồng</a:t>
            </a:r>
            <a:r>
              <a:rPr lang="en-US" b="1" smtClean="0"/>
              <a:t> </a:t>
            </a:r>
            <a:r>
              <a:rPr lang="en-US" b="1" err="1" smtClean="0"/>
              <a:t>hồ</a:t>
            </a:r>
            <a:r>
              <a:rPr lang="en-US" b="1" smtClean="0"/>
              <a:t> </a:t>
            </a:r>
            <a:r>
              <a:rPr lang="en-US" b="1" err="1" smtClean="0"/>
              <a:t>bấm</a:t>
            </a:r>
            <a:r>
              <a:rPr lang="en-US" b="1" smtClean="0"/>
              <a:t> </a:t>
            </a:r>
            <a:r>
              <a:rPr lang="en-US" b="1" err="1" smtClean="0"/>
              <a:t>giây</a:t>
            </a:r>
            <a:endParaRPr lang="en-US" b="1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076785" y="910802"/>
            <a:ext cx="4638808" cy="53520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>
                <a:solidFill>
                  <a:srgbClr val="3333FF"/>
                </a:solidFill>
              </a:rPr>
              <a:t>Hướng dẫn học ở nhà</a:t>
            </a:r>
            <a:endParaRPr lang="en-US" sz="3200" b="1">
              <a:solidFill>
                <a:srgbClr val="3333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68769" y="1670960"/>
            <a:ext cx="9454462" cy="1475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en-US" sz="2800" b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800" b="1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  Nêu được nguyên tắc đo tốc độ</a:t>
            </a:r>
            <a:endParaRPr lang="en-US" sz="2800" b="1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07000"/>
              </a:lnSpc>
              <a:buFontTx/>
              <a:buChar char="-"/>
            </a:pPr>
            <a:r>
              <a:rPr lang="en-US" sz="2800" b="1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Liệt kê hai cách đo tốc độ</a:t>
            </a:r>
          </a:p>
          <a:p>
            <a:pPr algn="just">
              <a:lnSpc>
                <a:spcPct val="107000"/>
              </a:lnSpc>
            </a:pPr>
            <a:r>
              <a:rPr lang="en-US" sz="2800" b="1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    Tại sao đo tốc độ trong phòng thí nghiệm là cách đo gián tiếp?</a:t>
            </a:r>
            <a:endParaRPr lang="en-US" sz="2800" b="1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690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</TotalTime>
  <Words>523</Words>
  <Application>Microsoft Office PowerPoint</Application>
  <PresentationFormat>Widescreen</PresentationFormat>
  <Paragraphs>55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Arial</vt:lpstr>
      <vt:lpstr>Calibri</vt:lpstr>
      <vt:lpstr>Calibri Light</vt:lpstr>
      <vt:lpstr>Tahoma</vt:lpstr>
      <vt:lpstr>Times New Roman</vt:lpstr>
      <vt:lpstr>Office Theme</vt:lpstr>
      <vt:lpstr>Custom Design</vt:lpstr>
      <vt:lpstr>1_Custom Design</vt:lpstr>
      <vt:lpstr>Document</vt:lpstr>
      <vt:lpstr>PowerPoint Presentation</vt:lpstr>
      <vt:lpstr>I - Đo tốc độ bằng đồng hồ bấm giây</vt:lpstr>
      <vt:lpstr>I - Đo tốc độ bằng đồng hồ bấm giây</vt:lpstr>
      <vt:lpstr>I - Đo tốc độ bằng đồng hồ bấm giây</vt:lpstr>
      <vt:lpstr>I - Đo tốc độ bằng đồng hồ bấm giây</vt:lpstr>
      <vt:lpstr>I - Đo tốc độ bằng đồng hồ bấm giây</vt:lpstr>
      <vt:lpstr>I - Đo tốc độ bằng đồng hồ bấm giây</vt:lpstr>
      <vt:lpstr>I - Đo tốc độ bằng đồng hồ bấm giây</vt:lpstr>
      <vt:lpstr>I - Đo tốc độ bằng đồng hồ bấm giây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Hp</cp:lastModifiedBy>
  <cp:revision>38</cp:revision>
  <dcterms:created xsi:type="dcterms:W3CDTF">2021-11-18T15:48:11Z</dcterms:created>
  <dcterms:modified xsi:type="dcterms:W3CDTF">2023-11-08T13:41:50Z</dcterms:modified>
</cp:coreProperties>
</file>