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6D20-7BE2-48C7-8F99-AC98F99F9B8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3625-F499-4D36-92E3-47A6B20C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2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3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0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3E42-36F3-4C8D-B21D-5E794756AE0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D9F0-9555-4A85-ADF1-B92A5360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d0/50/3b/d0503b2ae99874828667d897a9d08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5" y="870903"/>
            <a:ext cx="5692338" cy="213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39"/>
          <p:cNvSpPr>
            <a:spLocks noChangeArrowheads="1" noChangeShapeType="1" noTextEdit="1"/>
          </p:cNvSpPr>
          <p:nvPr/>
        </p:nvSpPr>
        <p:spPr bwMode="auto">
          <a:xfrm>
            <a:off x="4500155" y="3134907"/>
            <a:ext cx="2279468" cy="82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b="1" kern="10" dirty="0" smtClean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kern="10" dirty="0"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80322" dir="9693903" sy="50000" kx="2115830" algn="bl" rotWithShape="0">
                  <a:srgbClr val="0066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3169648" y="4428132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22" name="Text Box 262"/>
          <p:cNvSpPr txBox="1">
            <a:spLocks noChangeArrowheads="1"/>
          </p:cNvSpPr>
          <p:nvPr/>
        </p:nvSpPr>
        <p:spPr bwMode="auto">
          <a:xfrm>
            <a:off x="627016" y="254334"/>
            <a:ext cx="108029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THAM KHẢO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859BF8-5436-210D-DF1F-3E6629278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255" y="1708876"/>
            <a:ext cx="2241070" cy="31846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B64993-7114-0B1E-7DD9-7B42BB38E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0945" y="1719336"/>
            <a:ext cx="2762560" cy="3179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6F7312-75A6-5433-D22B-5F7D9A4187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9912" y="1166621"/>
            <a:ext cx="3639071" cy="44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1D8604B4-BDF8-4742-8E37-B55EAD9B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63" y="1374773"/>
            <a:ext cx="9470571" cy="30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27000" lv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663300"/>
              </a:buClr>
              <a:buSzPts val="1600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+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Em thích sản phẩm tượng chân dung nào ?</a:t>
            </a:r>
          </a:p>
          <a:p>
            <a:pPr marL="127000" lv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6633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Hình khối, tỉ lệ các bộ phận trên khuôn mặt nhân vật được thể hiện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27000" lv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6633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biểu cảm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  <a:p>
            <a:pPr marL="127000" lv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6633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Kỹ thuật thể hiện tượng chân dung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27000" lv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6633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Cần điều chỉnh gì để hình khối tỉ lệ các bộ phận khuôn mặt của nhân vật hoàn thiện hơn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332816" y="1201922"/>
            <a:ext cx="9757549" cy="335701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262"/>
          <p:cNvSpPr txBox="1">
            <a:spLocks noChangeArrowheads="1"/>
          </p:cNvSpPr>
          <p:nvPr/>
        </p:nvSpPr>
        <p:spPr bwMode="auto">
          <a:xfrm>
            <a:off x="2325189" y="306584"/>
            <a:ext cx="85300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1D8604B4-BDF8-4742-8E37-B55EAD9B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54" y="1557653"/>
            <a:ext cx="91413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27000" lvl="0">
              <a:buClr>
                <a:srgbClr val="8000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0" lvl="0">
              <a:buClr>
                <a:srgbClr val="8000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Biểu cảm của nhân vật được thể hiện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chân dung?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645920" y="1384802"/>
            <a:ext cx="9418320" cy="165884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6" name="Text Box 262"/>
          <p:cNvSpPr txBox="1">
            <a:spLocks noChangeArrowheads="1"/>
          </p:cNvSpPr>
          <p:nvPr/>
        </p:nvSpPr>
        <p:spPr bwMode="auto">
          <a:xfrm>
            <a:off x="2142309" y="306584"/>
            <a:ext cx="8934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điêu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82" y="3241743"/>
            <a:ext cx="1826555" cy="3084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22" y="3225772"/>
            <a:ext cx="3994257" cy="3115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18" y="3226482"/>
            <a:ext cx="1267498" cy="31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2739"/>
            <a:ext cx="12192000" cy="825461"/>
            <a:chOff x="0" y="0"/>
            <a:chExt cx="6821492" cy="3730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821492" cy="373028"/>
            </a:xfrm>
            <a:custGeom>
              <a:avLst/>
              <a:gdLst/>
              <a:ahLst/>
              <a:cxnLst/>
              <a:rect l="l" t="t" r="r" b="b"/>
              <a:pathLst>
                <a:path w="6821492" h="373028">
                  <a:moveTo>
                    <a:pt x="0" y="0"/>
                  </a:moveTo>
                  <a:lnTo>
                    <a:pt x="6821492" y="0"/>
                  </a:lnTo>
                  <a:lnTo>
                    <a:pt x="6821492" y="373028"/>
                  </a:lnTo>
                  <a:lnTo>
                    <a:pt x="0" y="37302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418415" y="134491"/>
            <a:ext cx="407751" cy="409945"/>
            <a:chOff x="0" y="0"/>
            <a:chExt cx="966745" cy="9719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031227" y="134491"/>
            <a:ext cx="407751" cy="409945"/>
            <a:chOff x="0" y="0"/>
            <a:chExt cx="966745" cy="9719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805603" y="134491"/>
            <a:ext cx="407751" cy="409945"/>
            <a:chOff x="0" y="0"/>
            <a:chExt cx="966745" cy="9719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6745" cy="971949"/>
            </a:xfrm>
            <a:custGeom>
              <a:avLst/>
              <a:gdLst/>
              <a:ahLst/>
              <a:cxnLst/>
              <a:rect l="l" t="t" r="r" b="b"/>
              <a:pathLst>
                <a:path w="966745" h="971949">
                  <a:moveTo>
                    <a:pt x="842284" y="59690"/>
                  </a:moveTo>
                  <a:cubicBezTo>
                    <a:pt x="877844" y="59690"/>
                    <a:pt x="907054" y="88900"/>
                    <a:pt x="907054" y="124460"/>
                  </a:cubicBezTo>
                  <a:lnTo>
                    <a:pt x="907054" y="847489"/>
                  </a:lnTo>
                  <a:cubicBezTo>
                    <a:pt x="907054" y="883049"/>
                    <a:pt x="877844" y="912259"/>
                    <a:pt x="842284" y="912259"/>
                  </a:cubicBezTo>
                  <a:lnTo>
                    <a:pt x="124460" y="912259"/>
                  </a:lnTo>
                  <a:cubicBezTo>
                    <a:pt x="88900" y="912259"/>
                    <a:pt x="59690" y="883049"/>
                    <a:pt x="59690" y="84748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284" y="59690"/>
                  </a:lnTo>
                  <a:moveTo>
                    <a:pt x="8422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47489"/>
                  </a:lnTo>
                  <a:cubicBezTo>
                    <a:pt x="0" y="916069"/>
                    <a:pt x="55880" y="971949"/>
                    <a:pt x="124460" y="971949"/>
                  </a:cubicBezTo>
                  <a:lnTo>
                    <a:pt x="842285" y="971949"/>
                  </a:lnTo>
                  <a:cubicBezTo>
                    <a:pt x="910865" y="971949"/>
                    <a:pt x="966745" y="916069"/>
                    <a:pt x="966745" y="847489"/>
                  </a:cubicBezTo>
                  <a:lnTo>
                    <a:pt x="966745" y="124460"/>
                  </a:lnTo>
                  <a:cubicBezTo>
                    <a:pt x="966744" y="55880"/>
                    <a:pt x="910865" y="0"/>
                    <a:pt x="842284" y="0"/>
                  </a:cubicBezTo>
                  <a:close/>
                </a:path>
              </a:pathLst>
            </a:custGeom>
            <a:solidFill>
              <a:srgbClr val="27414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0" y="838200"/>
            <a:ext cx="12192000" cy="0"/>
          </a:xfrm>
          <a:prstGeom prst="line">
            <a:avLst/>
          </a:prstGeom>
          <a:ln w="47625" cap="rnd">
            <a:solidFill>
              <a:srgbClr val="27414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2233749" y="115626"/>
            <a:ext cx="3464836" cy="65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933994"/>
            <a:ext cx="82731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cacstong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VN</a:t>
            </a:r>
          </a:p>
          <a:p>
            <a:pPr marL="609630" indent="-60963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7-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i.pinimg.com/564x/11/b5/1a/11b51a60a6d75a43812b8a53ebf4f9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" b="100000" l="0" r="28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833"/>
          <a:stretch/>
        </p:blipFill>
        <p:spPr bwMode="auto">
          <a:xfrm>
            <a:off x="-1" y="0"/>
            <a:ext cx="1500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8739" y="4297477"/>
            <a:ext cx="3689318" cy="25605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66943" y="266011"/>
            <a:ext cx="9664914" cy="87521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 THUẬT HIỆN ĐẠI VIỆT NAM</a:t>
            </a:r>
            <a:endParaRPr lang="en-US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28529" y="1189288"/>
            <a:ext cx="8608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4" t="31046" r="643" b="2412"/>
          <a:stretch/>
        </p:blipFill>
        <p:spPr>
          <a:xfrm>
            <a:off x="2952206" y="2299064"/>
            <a:ext cx="5904411" cy="351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68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1595590A-DE82-491A-A5B3-3DBB8BD5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110" y="396920"/>
            <a:ext cx="5212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NỘI DUNG BÀI HỌC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1D8604B4-BDF8-4742-8E37-B55EAD9B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42" y="1427025"/>
            <a:ext cx="9731829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lvl="0" indent="-514350">
              <a:spcBef>
                <a:spcPts val="1200"/>
              </a:spcBef>
              <a:buClr>
                <a:schemeClr val="lt1"/>
              </a:buClr>
              <a:buSzPts val="2700"/>
              <a:buFont typeface="Calibri"/>
              <a:buAutoNum type="arabicPeriod"/>
            </a:pPr>
            <a:r>
              <a:rPr lang="en-US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Quan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sát - nhận thức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về </a:t>
            </a:r>
            <a:r>
              <a:rPr lang="vi-VN" sz="280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tượng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chân dung của điêu khắc hiện đại Việt Nam.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spcBef>
                <a:spcPts val="1200"/>
              </a:spcBef>
              <a:buClr>
                <a:schemeClr val="lt1"/>
              </a:buClr>
              <a:buSzPts val="2700"/>
              <a:buFont typeface="Calibri"/>
              <a:buAutoNum type="arabicPeriod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2.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Cách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tạo tượng chân dung bằng đất nặn.</a:t>
            </a:r>
          </a:p>
          <a:p>
            <a:pPr marL="514350" lvl="0" indent="-514350">
              <a:spcBef>
                <a:spcPts val="1200"/>
              </a:spcBef>
              <a:buClr>
                <a:schemeClr val="lt1"/>
              </a:buClr>
              <a:buSzPts val="2700"/>
              <a:buFont typeface="Calibri"/>
              <a:buAutoNum type="arabicPeriod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3.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Tạo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tượng chân dung nhân vật.</a:t>
            </a:r>
          </a:p>
          <a:p>
            <a:pPr marL="514350" lvl="0" indent="-514350">
              <a:spcBef>
                <a:spcPts val="1200"/>
              </a:spcBef>
              <a:buClr>
                <a:schemeClr val="lt1"/>
              </a:buClr>
              <a:buSzPts val="2700"/>
              <a:buFont typeface="Calibri"/>
              <a:buAutoNum type="arabicPeriod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4.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Trưng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bày sản phẩm và chia sẻ.</a:t>
            </a:r>
          </a:p>
          <a:p>
            <a:pPr marL="514350" lvl="0" indent="-514350">
              <a:spcBef>
                <a:spcPts val="1200"/>
              </a:spcBef>
              <a:buClr>
                <a:schemeClr val="lt1"/>
              </a:buClr>
              <a:buSzPts val="2700"/>
              <a:buFont typeface="Calibri"/>
              <a:buAutoNum type="arabicPeriod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5.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Tìm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hiểu tác giả và tác phẩm điêu khắc hiện đại Việt Nam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ahoma"/>
                <a:sym typeface="Tahoma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ahoma"/>
              <a:sym typeface="Tahoma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39B9BE-DB65-4602-96E8-51A9608CFBC4}"/>
              </a:ext>
            </a:extLst>
          </p:cNvPr>
          <p:cNvSpPr/>
          <p:nvPr/>
        </p:nvSpPr>
        <p:spPr>
          <a:xfrm>
            <a:off x="1332817" y="1201921"/>
            <a:ext cx="9415264" cy="380963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7501F-C441-4A1D-9086-FCB2C50B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465" l="0" r="32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647" b="83285"/>
          <a:stretch/>
        </p:blipFill>
        <p:spPr bwMode="auto">
          <a:xfrm>
            <a:off x="4742" y="2158"/>
            <a:ext cx="1326320" cy="11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66943" y="266011"/>
            <a:ext cx="9664914" cy="87521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 THUẬT HIỆN ĐẠI VIỆT NAM</a:t>
            </a:r>
            <a:endParaRPr lang="en-US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28529" y="1189288"/>
            <a:ext cx="8608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262"/>
          <p:cNvSpPr txBox="1">
            <a:spLocks noChangeArrowheads="1"/>
          </p:cNvSpPr>
          <p:nvPr/>
        </p:nvSpPr>
        <p:spPr bwMode="auto">
          <a:xfrm>
            <a:off x="731519" y="1939441"/>
            <a:ext cx="10802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22" name="Text Box 262"/>
          <p:cNvSpPr txBox="1">
            <a:spLocks noChangeArrowheads="1"/>
          </p:cNvSpPr>
          <p:nvPr/>
        </p:nvSpPr>
        <p:spPr bwMode="auto">
          <a:xfrm>
            <a:off x="627016" y="202083"/>
            <a:ext cx="108029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20;p4"/>
          <p:cNvSpPr txBox="1"/>
          <p:nvPr/>
        </p:nvSpPr>
        <p:spPr>
          <a:xfrm>
            <a:off x="658946" y="1258633"/>
            <a:ext cx="11136814" cy="209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SzPts val="1600"/>
            </a:pP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Hình thức tượng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thế nào?</a:t>
            </a:r>
          </a:p>
          <a:p>
            <a:pPr marL="127000" lv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Cấu trúc, tỷ lệ hình khối các bộ phận trên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27000" lv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Biểu cảm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27000" lv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SzPts val="1600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Nêu đặc trưng riêng của mỗi tượng chân dung thể hiện ở chi tiết nào?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63" y="3451799"/>
            <a:ext cx="2218155" cy="3055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85" y="3466776"/>
            <a:ext cx="2232535" cy="3040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17" y="3459476"/>
            <a:ext cx="2137506" cy="30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22" name="Text Box 262"/>
          <p:cNvSpPr txBox="1">
            <a:spLocks noChangeArrowheads="1"/>
          </p:cNvSpPr>
          <p:nvPr/>
        </p:nvSpPr>
        <p:spPr bwMode="auto">
          <a:xfrm>
            <a:off x="627016" y="254334"/>
            <a:ext cx="108029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nặn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20;p4"/>
          <p:cNvSpPr txBox="1"/>
          <p:nvPr/>
        </p:nvSpPr>
        <p:spPr>
          <a:xfrm>
            <a:off x="894078" y="709991"/>
            <a:ext cx="10149840" cy="96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SzPts val="1600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42434" y="2253618"/>
            <a:ext cx="8307406" cy="2853957"/>
            <a:chOff x="1959999" y="1874796"/>
            <a:chExt cx="8307406" cy="2853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523AE6-A2F9-C177-F22F-D8139E4D6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999" y="1896930"/>
              <a:ext cx="6019800" cy="27908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2ED3D5-6825-8BF4-6336-4AD99B7B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3782" y="1874796"/>
              <a:ext cx="2283623" cy="285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6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22" name="Text Box 262"/>
          <p:cNvSpPr txBox="1">
            <a:spLocks noChangeArrowheads="1"/>
          </p:cNvSpPr>
          <p:nvPr/>
        </p:nvSpPr>
        <p:spPr bwMode="auto">
          <a:xfrm>
            <a:off x="627016" y="254334"/>
            <a:ext cx="108029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nặn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20365" y="1143274"/>
            <a:ext cx="8307406" cy="2853957"/>
            <a:chOff x="1959999" y="1874796"/>
            <a:chExt cx="8307406" cy="2853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523AE6-A2F9-C177-F22F-D8139E4D6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999" y="1896930"/>
              <a:ext cx="6019800" cy="27908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2ED3D5-6825-8BF4-6336-4AD99B7B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3782" y="1874796"/>
              <a:ext cx="2283623" cy="285395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57495" y="4185268"/>
            <a:ext cx="917883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spcBef>
                <a:spcPts val="200"/>
              </a:spcBef>
              <a:spcAft>
                <a:spcPts val="200"/>
              </a:spcAft>
              <a:buClr>
                <a:srgbClr val="F4B081"/>
              </a:buClr>
              <a:buSzPts val="1600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Bước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1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Tạo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),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0" lvl="0">
              <a:spcBef>
                <a:spcPts val="200"/>
              </a:spcBef>
              <a:spcAft>
                <a:spcPts val="200"/>
              </a:spcAft>
              <a:buClr>
                <a:srgbClr val="F4B081"/>
              </a:buClr>
              <a:buSzPts val="1600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Bước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2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trục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lệ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  <a:p>
            <a:pPr marL="127000" lvl="0">
              <a:spcBef>
                <a:spcPts val="200"/>
              </a:spcBef>
              <a:spcAft>
                <a:spcPts val="200"/>
              </a:spcAft>
              <a:buClr>
                <a:srgbClr val="F4B081"/>
              </a:buClr>
              <a:buSzPts val="1600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Bước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3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Tạo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mắt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mũi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..</a:t>
            </a:r>
          </a:p>
          <a:p>
            <a:pPr marL="127000" lvl="0">
              <a:spcBef>
                <a:spcPts val="200"/>
              </a:spcBef>
              <a:spcAft>
                <a:spcPts val="200"/>
              </a:spcAft>
              <a:buClr>
                <a:srgbClr val="F4B081"/>
              </a:buClr>
              <a:buSzPts val="1600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4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22" name="Text Box 262"/>
          <p:cNvSpPr txBox="1">
            <a:spLocks noChangeArrowheads="1"/>
          </p:cNvSpPr>
          <p:nvPr/>
        </p:nvSpPr>
        <p:spPr bwMode="auto">
          <a:xfrm>
            <a:off x="627016" y="254334"/>
            <a:ext cx="108029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3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17" y="788925"/>
            <a:ext cx="1010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spcBef>
                <a:spcPts val="200"/>
              </a:spcBef>
              <a:spcAft>
                <a:spcPts val="200"/>
              </a:spcAft>
              <a:buClr>
                <a:srgbClr val="F4B081"/>
              </a:buClr>
              <a:buSzPts val="1600"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Tham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khảo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tỉ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lệ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mặt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nhìn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chính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nhìn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nghiêng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72E559-A4B1-EAC3-2CC6-D37887CCF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385" y="1583625"/>
            <a:ext cx="3601506" cy="399934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B7A8BA-F93E-0B93-B728-A239071B6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3691" y="1583625"/>
            <a:ext cx="3939152" cy="399934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904999" y="2255520"/>
            <a:ext cx="7557844" cy="94973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4999" y="3229426"/>
            <a:ext cx="7557844" cy="949730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4999" y="4203332"/>
            <a:ext cx="7557844" cy="949730"/>
          </a:xfrm>
          <a:prstGeom prst="rect">
            <a:avLst/>
          </a:prstGeom>
          <a:solidFill>
            <a:srgbClr val="7030A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505" y="0"/>
            <a:ext cx="12219505" cy="6858000"/>
            <a:chOff x="-13857" y="0"/>
            <a:chExt cx="1221950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15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6">
            <a:extLst>
              <a:ext uri="{FF2B5EF4-FFF2-40B4-BE49-F238E27FC236}">
                <a16:creationId xmlns:a16="http://schemas.microsoft.com/office/drawing/2014/main" id="{CC3EFB73-7289-4EB5-9AE3-C781007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itchFamily="34" charset="0"/>
            </a:endParaRPr>
          </a:p>
        </p:txBody>
      </p:sp>
      <p:sp>
        <p:nvSpPr>
          <p:cNvPr id="22" name="Text Box 262"/>
          <p:cNvSpPr txBox="1">
            <a:spLocks noChangeArrowheads="1"/>
          </p:cNvSpPr>
          <p:nvPr/>
        </p:nvSpPr>
        <p:spPr bwMode="auto">
          <a:xfrm>
            <a:off x="627016" y="254334"/>
            <a:ext cx="108029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30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6273" y="945679"/>
            <a:ext cx="3553097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just">
              <a:spcBef>
                <a:spcPts val="200"/>
              </a:spcBef>
              <a:spcAft>
                <a:spcPts val="200"/>
              </a:spcAft>
              <a:buClr>
                <a:srgbClr val="F4B081"/>
              </a:buClr>
              <a:buSzPts val="1600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Hãy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tạo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tượng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dung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bè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hoặc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yêu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thích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bằng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 marL="127000" lvl="0" algn="just">
              <a:spcBef>
                <a:spcPts val="200"/>
              </a:spcBef>
              <a:spcAft>
                <a:spcPts val="200"/>
              </a:spcAft>
              <a:buClr>
                <a:srgbClr val="F4B081"/>
              </a:buClr>
              <a:buSzPts val="1600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A4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72E559-A4B1-EAC3-2CC6-D37887CCF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482" y="1074175"/>
            <a:ext cx="3149875" cy="349782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B7A8BA-F93E-0B93-B728-A239071B6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211" y="1074175"/>
            <a:ext cx="3445179" cy="348476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873034" y="1680755"/>
            <a:ext cx="6369647" cy="830633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73033" y="2550158"/>
            <a:ext cx="6369647" cy="830633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3033" y="3419561"/>
            <a:ext cx="6369647" cy="830633"/>
          </a:xfrm>
          <a:prstGeom prst="rect">
            <a:avLst/>
          </a:prstGeom>
          <a:solidFill>
            <a:srgbClr val="7030A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568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.VnAristote</vt:lpstr>
      <vt:lpstr>Arial</vt:lpstr>
      <vt:lpstr>Calibri</vt:lpstr>
      <vt:lpstr>Calibri Light</vt:lpstr>
      <vt:lpstr>Cambria</vt:lpstr>
      <vt:lpstr>Lato Light</vt:lpstr>
      <vt:lpstr>Roboto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25</cp:revision>
  <dcterms:created xsi:type="dcterms:W3CDTF">2023-11-23T01:11:31Z</dcterms:created>
  <dcterms:modified xsi:type="dcterms:W3CDTF">2024-02-25T06:24:26Z</dcterms:modified>
</cp:coreProperties>
</file>