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45" r:id="rId2"/>
    <p:sldId id="344" r:id="rId3"/>
    <p:sldId id="258" r:id="rId4"/>
    <p:sldId id="257" r:id="rId5"/>
    <p:sldId id="342" r:id="rId6"/>
    <p:sldId id="280" r:id="rId7"/>
    <p:sldId id="283" r:id="rId8"/>
    <p:sldId id="293" r:id="rId9"/>
    <p:sldId id="296" r:id="rId10"/>
    <p:sldId id="295" r:id="rId11"/>
    <p:sldId id="285" r:id="rId12"/>
    <p:sldId id="286" r:id="rId13"/>
    <p:sldId id="288" r:id="rId14"/>
    <p:sldId id="289" r:id="rId15"/>
    <p:sldId id="343" r:id="rId16"/>
    <p:sldId id="277" r:id="rId17"/>
    <p:sldId id="297" r:id="rId18"/>
    <p:sldId id="298" r:id="rId19"/>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2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24"/>
    <p:restoredTop sz="94818"/>
  </p:normalViewPr>
  <p:slideViewPr>
    <p:cSldViewPr snapToGrid="0" snapToObjects="1">
      <p:cViewPr varScale="1">
        <p:scale>
          <a:sx n="79" d="100"/>
          <a:sy n="79" d="100"/>
        </p:scale>
        <p:origin x="12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72D5-5D91-C04B-B554-4FA2E5073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C1DBB31D-AECA-6548-8C0D-2DA7C4613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DF0380AE-E1EE-6944-B380-EC625765B8E7}"/>
              </a:ext>
            </a:extLst>
          </p:cNvPr>
          <p:cNvSpPr>
            <a:spLocks noGrp="1"/>
          </p:cNvSpPr>
          <p:nvPr>
            <p:ph type="dt" sz="half" idx="10"/>
          </p:nvPr>
        </p:nvSpPr>
        <p:spPr/>
        <p:txBody>
          <a:bodyPr/>
          <a:lstStyle/>
          <a:p>
            <a:fld id="{606CF2A5-6194-6842-B937-BCD2AF89ACF7}" type="datetimeFigureOut">
              <a:rPr lang="en-VN" smtClean="0"/>
              <a:t>03/28/2023</a:t>
            </a:fld>
            <a:endParaRPr lang="en-VN"/>
          </a:p>
        </p:txBody>
      </p:sp>
      <p:sp>
        <p:nvSpPr>
          <p:cNvPr id="5" name="Footer Placeholder 4">
            <a:extLst>
              <a:ext uri="{FF2B5EF4-FFF2-40B4-BE49-F238E27FC236}">
                <a16:creationId xmlns:a16="http://schemas.microsoft.com/office/drawing/2014/main" id="{E1B9672B-64F0-644B-961C-E9F68F666F4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B300DFB-0754-E240-9F79-A12A2D2E4111}"/>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60175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A53D-7E85-9A49-845D-D8C1D95733ED}"/>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59333058-9758-A643-8F04-81D67EE48A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50D1C6C4-AFDA-FF4C-B8C9-C8394DBB5555}"/>
              </a:ext>
            </a:extLst>
          </p:cNvPr>
          <p:cNvSpPr>
            <a:spLocks noGrp="1"/>
          </p:cNvSpPr>
          <p:nvPr>
            <p:ph type="dt" sz="half" idx="10"/>
          </p:nvPr>
        </p:nvSpPr>
        <p:spPr/>
        <p:txBody>
          <a:bodyPr/>
          <a:lstStyle/>
          <a:p>
            <a:fld id="{606CF2A5-6194-6842-B937-BCD2AF89ACF7}" type="datetimeFigureOut">
              <a:rPr lang="en-VN" smtClean="0"/>
              <a:t>03/28/2023</a:t>
            </a:fld>
            <a:endParaRPr lang="en-VN"/>
          </a:p>
        </p:txBody>
      </p:sp>
      <p:sp>
        <p:nvSpPr>
          <p:cNvPr id="5" name="Footer Placeholder 4">
            <a:extLst>
              <a:ext uri="{FF2B5EF4-FFF2-40B4-BE49-F238E27FC236}">
                <a16:creationId xmlns:a16="http://schemas.microsoft.com/office/drawing/2014/main" id="{D4F4C4FB-B7BC-4A42-8FD8-8F3B79AB20D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E341437-48F8-BB40-95F1-9D0AEECBD5ED}"/>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49307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9CED1C-A83E-2048-B3B8-19C83EB91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EECA2EE4-D3F5-A941-9D9D-C7FD4FEA0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A97FC0B-EE6F-8F47-AD72-2CF0402AC33B}"/>
              </a:ext>
            </a:extLst>
          </p:cNvPr>
          <p:cNvSpPr>
            <a:spLocks noGrp="1"/>
          </p:cNvSpPr>
          <p:nvPr>
            <p:ph type="dt" sz="half" idx="10"/>
          </p:nvPr>
        </p:nvSpPr>
        <p:spPr/>
        <p:txBody>
          <a:bodyPr/>
          <a:lstStyle/>
          <a:p>
            <a:fld id="{606CF2A5-6194-6842-B937-BCD2AF89ACF7}" type="datetimeFigureOut">
              <a:rPr lang="en-VN" smtClean="0"/>
              <a:t>03/28/2023</a:t>
            </a:fld>
            <a:endParaRPr lang="en-VN"/>
          </a:p>
        </p:txBody>
      </p:sp>
      <p:sp>
        <p:nvSpPr>
          <p:cNvPr id="5" name="Footer Placeholder 4">
            <a:extLst>
              <a:ext uri="{FF2B5EF4-FFF2-40B4-BE49-F238E27FC236}">
                <a16:creationId xmlns:a16="http://schemas.microsoft.com/office/drawing/2014/main" id="{BA826F9C-0525-024A-AC48-623A22525BC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D79E784-6F29-0247-A287-1FE6893E48D5}"/>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00716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0EB0-3407-0147-B195-B7F18369251C}"/>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988ED8EA-7DA0-3C48-892B-9614D5F6B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C5C5D38-5135-3749-9EE7-8D477F302A26}"/>
              </a:ext>
            </a:extLst>
          </p:cNvPr>
          <p:cNvSpPr>
            <a:spLocks noGrp="1"/>
          </p:cNvSpPr>
          <p:nvPr>
            <p:ph type="dt" sz="half" idx="10"/>
          </p:nvPr>
        </p:nvSpPr>
        <p:spPr/>
        <p:txBody>
          <a:bodyPr/>
          <a:lstStyle/>
          <a:p>
            <a:fld id="{606CF2A5-6194-6842-B937-BCD2AF89ACF7}" type="datetimeFigureOut">
              <a:rPr lang="en-VN" smtClean="0"/>
              <a:t>03/28/2023</a:t>
            </a:fld>
            <a:endParaRPr lang="en-VN"/>
          </a:p>
        </p:txBody>
      </p:sp>
      <p:sp>
        <p:nvSpPr>
          <p:cNvPr id="5" name="Footer Placeholder 4">
            <a:extLst>
              <a:ext uri="{FF2B5EF4-FFF2-40B4-BE49-F238E27FC236}">
                <a16:creationId xmlns:a16="http://schemas.microsoft.com/office/drawing/2014/main" id="{3329598F-933C-B54A-8ED3-74C7EA36800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A7E18C1-0767-B547-89A1-E987926F4764}"/>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5830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95CD-90AE-5C4F-8C57-883ED5114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E10D342B-4E4E-D045-94A3-3B9A5C68B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88E312-E90C-554B-8DDB-C66047BD90FD}"/>
              </a:ext>
            </a:extLst>
          </p:cNvPr>
          <p:cNvSpPr>
            <a:spLocks noGrp="1"/>
          </p:cNvSpPr>
          <p:nvPr>
            <p:ph type="dt" sz="half" idx="10"/>
          </p:nvPr>
        </p:nvSpPr>
        <p:spPr/>
        <p:txBody>
          <a:bodyPr/>
          <a:lstStyle/>
          <a:p>
            <a:fld id="{606CF2A5-6194-6842-B937-BCD2AF89ACF7}" type="datetimeFigureOut">
              <a:rPr lang="en-VN" smtClean="0"/>
              <a:t>03/28/2023</a:t>
            </a:fld>
            <a:endParaRPr lang="en-VN"/>
          </a:p>
        </p:txBody>
      </p:sp>
      <p:sp>
        <p:nvSpPr>
          <p:cNvPr id="5" name="Footer Placeholder 4">
            <a:extLst>
              <a:ext uri="{FF2B5EF4-FFF2-40B4-BE49-F238E27FC236}">
                <a16:creationId xmlns:a16="http://schemas.microsoft.com/office/drawing/2014/main" id="{B42C4159-B3AF-1942-BB99-BAF6017851B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4D5937E-1E54-6048-B4DE-C37F50AF91B2}"/>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211953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04AE-E6FB-3C4D-A493-EAFE953EA08B}"/>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2D51E446-80A3-0646-92F8-DB93C5D4B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D87915C6-8002-444A-A766-5E305AC4C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80049F55-E7C0-9E4F-85A7-C8D9E6FFABAA}"/>
              </a:ext>
            </a:extLst>
          </p:cNvPr>
          <p:cNvSpPr>
            <a:spLocks noGrp="1"/>
          </p:cNvSpPr>
          <p:nvPr>
            <p:ph type="dt" sz="half" idx="10"/>
          </p:nvPr>
        </p:nvSpPr>
        <p:spPr/>
        <p:txBody>
          <a:bodyPr/>
          <a:lstStyle/>
          <a:p>
            <a:fld id="{606CF2A5-6194-6842-B937-BCD2AF89ACF7}" type="datetimeFigureOut">
              <a:rPr lang="en-VN" smtClean="0"/>
              <a:t>03/28/2023</a:t>
            </a:fld>
            <a:endParaRPr lang="en-VN"/>
          </a:p>
        </p:txBody>
      </p:sp>
      <p:sp>
        <p:nvSpPr>
          <p:cNvPr id="6" name="Footer Placeholder 5">
            <a:extLst>
              <a:ext uri="{FF2B5EF4-FFF2-40B4-BE49-F238E27FC236}">
                <a16:creationId xmlns:a16="http://schemas.microsoft.com/office/drawing/2014/main" id="{60DC47C6-925B-1741-B706-DE75E3DD28C2}"/>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5266162C-E781-604C-A185-A3DAF3EB29B8}"/>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73486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EBDD-D17C-974B-9489-DAE4051314BB}"/>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B04A60E-8A0C-2A47-A304-6C87EB996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0B62F-5CB0-1D40-AEAD-191B2274E2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ACA971E3-9011-374B-ACF4-277F3C9E1A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92B70-5AAF-A64A-B3CF-0C04151EE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712D1780-44A2-4E4A-97CD-5179863EF9D9}"/>
              </a:ext>
            </a:extLst>
          </p:cNvPr>
          <p:cNvSpPr>
            <a:spLocks noGrp="1"/>
          </p:cNvSpPr>
          <p:nvPr>
            <p:ph type="dt" sz="half" idx="10"/>
          </p:nvPr>
        </p:nvSpPr>
        <p:spPr/>
        <p:txBody>
          <a:bodyPr/>
          <a:lstStyle/>
          <a:p>
            <a:fld id="{606CF2A5-6194-6842-B937-BCD2AF89ACF7}" type="datetimeFigureOut">
              <a:rPr lang="en-VN" smtClean="0"/>
              <a:t>03/28/2023</a:t>
            </a:fld>
            <a:endParaRPr lang="en-VN"/>
          </a:p>
        </p:txBody>
      </p:sp>
      <p:sp>
        <p:nvSpPr>
          <p:cNvPr id="8" name="Footer Placeholder 7">
            <a:extLst>
              <a:ext uri="{FF2B5EF4-FFF2-40B4-BE49-F238E27FC236}">
                <a16:creationId xmlns:a16="http://schemas.microsoft.com/office/drawing/2014/main" id="{1707E00D-22E6-FF4E-926D-AA4A2C192D0C}"/>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16094674-B0DA-F740-9FC7-57A3F5F4AD2C}"/>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5871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76A82-696F-BF4A-8D88-1A5D0492273A}"/>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08825022-9D28-AF4C-A24E-0C8AC8D3D367}"/>
              </a:ext>
            </a:extLst>
          </p:cNvPr>
          <p:cNvSpPr>
            <a:spLocks noGrp="1"/>
          </p:cNvSpPr>
          <p:nvPr>
            <p:ph type="dt" sz="half" idx="10"/>
          </p:nvPr>
        </p:nvSpPr>
        <p:spPr/>
        <p:txBody>
          <a:bodyPr/>
          <a:lstStyle/>
          <a:p>
            <a:fld id="{606CF2A5-6194-6842-B937-BCD2AF89ACF7}" type="datetimeFigureOut">
              <a:rPr lang="en-VN" smtClean="0"/>
              <a:t>03/28/2023</a:t>
            </a:fld>
            <a:endParaRPr lang="en-VN"/>
          </a:p>
        </p:txBody>
      </p:sp>
      <p:sp>
        <p:nvSpPr>
          <p:cNvPr id="4" name="Footer Placeholder 3">
            <a:extLst>
              <a:ext uri="{FF2B5EF4-FFF2-40B4-BE49-F238E27FC236}">
                <a16:creationId xmlns:a16="http://schemas.microsoft.com/office/drawing/2014/main" id="{69FD1B1B-D1A4-D24E-A490-D35C2E5919AA}"/>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F20ABD2-3881-B648-AA66-D89B5D52C457}"/>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417025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CB2763-4D3E-814F-8B6E-5CDEADCCFCDA}"/>
              </a:ext>
            </a:extLst>
          </p:cNvPr>
          <p:cNvSpPr>
            <a:spLocks noGrp="1"/>
          </p:cNvSpPr>
          <p:nvPr>
            <p:ph type="dt" sz="half" idx="10"/>
          </p:nvPr>
        </p:nvSpPr>
        <p:spPr/>
        <p:txBody>
          <a:bodyPr/>
          <a:lstStyle/>
          <a:p>
            <a:fld id="{606CF2A5-6194-6842-B937-BCD2AF89ACF7}" type="datetimeFigureOut">
              <a:rPr lang="en-VN" smtClean="0"/>
              <a:t>03/28/2023</a:t>
            </a:fld>
            <a:endParaRPr lang="en-VN"/>
          </a:p>
        </p:txBody>
      </p:sp>
      <p:sp>
        <p:nvSpPr>
          <p:cNvPr id="3" name="Footer Placeholder 2">
            <a:extLst>
              <a:ext uri="{FF2B5EF4-FFF2-40B4-BE49-F238E27FC236}">
                <a16:creationId xmlns:a16="http://schemas.microsoft.com/office/drawing/2014/main" id="{9C84F1CC-0A4F-9649-98AF-ABC7F76F4272}"/>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88B23D91-7161-B941-A71A-693BE8930C45}"/>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120612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AF99-6347-D744-837E-3DBAA4B29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85DEEEB4-42E3-6142-91E7-594B87CDA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F471C967-D11E-0548-B09D-F4067292D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EE69A-5A76-B44A-BCDE-AC9776ABABB9}"/>
              </a:ext>
            </a:extLst>
          </p:cNvPr>
          <p:cNvSpPr>
            <a:spLocks noGrp="1"/>
          </p:cNvSpPr>
          <p:nvPr>
            <p:ph type="dt" sz="half" idx="10"/>
          </p:nvPr>
        </p:nvSpPr>
        <p:spPr/>
        <p:txBody>
          <a:bodyPr/>
          <a:lstStyle/>
          <a:p>
            <a:fld id="{606CF2A5-6194-6842-B937-BCD2AF89ACF7}" type="datetimeFigureOut">
              <a:rPr lang="en-VN" smtClean="0"/>
              <a:t>03/28/2023</a:t>
            </a:fld>
            <a:endParaRPr lang="en-VN"/>
          </a:p>
        </p:txBody>
      </p:sp>
      <p:sp>
        <p:nvSpPr>
          <p:cNvPr id="6" name="Footer Placeholder 5">
            <a:extLst>
              <a:ext uri="{FF2B5EF4-FFF2-40B4-BE49-F238E27FC236}">
                <a16:creationId xmlns:a16="http://schemas.microsoft.com/office/drawing/2014/main" id="{DD57159C-4C33-F344-B6EF-0EECAAF237A5}"/>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A5DABBC4-E109-6149-B0F3-69A92642040A}"/>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279967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1132-3F9B-C047-A1F8-E691335AF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305216AA-1B9B-3A47-A837-97688A5E2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CF7A7579-4AEE-DF43-B4C6-F39F67EF8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25290-9DE0-DA4F-AD8C-6AA51C8BA5A7}"/>
              </a:ext>
            </a:extLst>
          </p:cNvPr>
          <p:cNvSpPr>
            <a:spLocks noGrp="1"/>
          </p:cNvSpPr>
          <p:nvPr>
            <p:ph type="dt" sz="half" idx="10"/>
          </p:nvPr>
        </p:nvSpPr>
        <p:spPr/>
        <p:txBody>
          <a:bodyPr/>
          <a:lstStyle/>
          <a:p>
            <a:fld id="{606CF2A5-6194-6842-B937-BCD2AF89ACF7}" type="datetimeFigureOut">
              <a:rPr lang="en-VN" smtClean="0"/>
              <a:t>03/28/2023</a:t>
            </a:fld>
            <a:endParaRPr lang="en-VN"/>
          </a:p>
        </p:txBody>
      </p:sp>
      <p:sp>
        <p:nvSpPr>
          <p:cNvPr id="6" name="Footer Placeholder 5">
            <a:extLst>
              <a:ext uri="{FF2B5EF4-FFF2-40B4-BE49-F238E27FC236}">
                <a16:creationId xmlns:a16="http://schemas.microsoft.com/office/drawing/2014/main" id="{B96AB3D6-7D6E-2C4A-9E0E-600CE9B69DC8}"/>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A7C6460-91E6-9D4A-8D0C-67CC2640A55F}"/>
              </a:ext>
            </a:extLst>
          </p:cNvPr>
          <p:cNvSpPr>
            <a:spLocks noGrp="1"/>
          </p:cNvSpPr>
          <p:nvPr>
            <p:ph type="sldNum" sz="quarter" idx="12"/>
          </p:nvPr>
        </p:nvSpPr>
        <p:spPr/>
        <p:txBody>
          <a:bodyPr/>
          <a:lstStyle/>
          <a:p>
            <a:fld id="{810F092A-0AFB-DB44-8BB0-18F59B4A6690}" type="slidenum">
              <a:rPr lang="en-VN" smtClean="0"/>
              <a:t>‹#›</a:t>
            </a:fld>
            <a:endParaRPr lang="en-VN"/>
          </a:p>
        </p:txBody>
      </p:sp>
    </p:spTree>
    <p:extLst>
      <p:ext uri="{BB962C8B-B14F-4D97-AF65-F5344CB8AC3E}">
        <p14:creationId xmlns:p14="http://schemas.microsoft.com/office/powerpoint/2010/main" val="39786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857C2-EA30-4944-B507-7D4EAC935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C82A25BB-4A11-1040-8B61-AB7FB4850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8DBD307-E2D3-EA45-B94C-3D271F7E3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F2A5-6194-6842-B937-BCD2AF89ACF7}" type="datetimeFigureOut">
              <a:rPr lang="en-VN" smtClean="0"/>
              <a:t>03/28/2023</a:t>
            </a:fld>
            <a:endParaRPr lang="en-VN"/>
          </a:p>
        </p:txBody>
      </p:sp>
      <p:sp>
        <p:nvSpPr>
          <p:cNvPr id="5" name="Footer Placeholder 4">
            <a:extLst>
              <a:ext uri="{FF2B5EF4-FFF2-40B4-BE49-F238E27FC236}">
                <a16:creationId xmlns:a16="http://schemas.microsoft.com/office/drawing/2014/main" id="{5DA226F1-0CEC-0C40-8ECF-BB63DFFAC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CC6F79F0-B71C-7C4A-955C-8057D3E37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F092A-0AFB-DB44-8BB0-18F59B4A6690}" type="slidenum">
              <a:rPr lang="en-VN" smtClean="0"/>
              <a:t>‹#›</a:t>
            </a:fld>
            <a:endParaRPr lang="en-VN"/>
          </a:p>
        </p:txBody>
      </p:sp>
    </p:spTree>
    <p:extLst>
      <p:ext uri="{BB962C8B-B14F-4D97-AF65-F5344CB8AC3E}">
        <p14:creationId xmlns:p14="http://schemas.microsoft.com/office/powerpoint/2010/main" val="165447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5484-9752-3B42-8412-CC6FB994B8A3}"/>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84DF87C6-30B7-7042-9085-4535E5E5AC92}"/>
              </a:ext>
            </a:extLst>
          </p:cNvPr>
          <p:cNvSpPr>
            <a:spLocks noGrp="1"/>
          </p:cNvSpPr>
          <p:nvPr>
            <p:ph idx="1"/>
          </p:nvPr>
        </p:nvSpPr>
        <p:spPr/>
        <p:txBody>
          <a:bodyPr/>
          <a:lstStyle/>
          <a:p>
            <a:endParaRPr lang="en-VN"/>
          </a:p>
        </p:txBody>
      </p:sp>
      <p:pic>
        <p:nvPicPr>
          <p:cNvPr id="4" name="Picture 3">
            <a:extLst>
              <a:ext uri="{FF2B5EF4-FFF2-40B4-BE49-F238E27FC236}">
                <a16:creationId xmlns:a16="http://schemas.microsoft.com/office/drawing/2014/main" id="{1D075532-C263-0D47-A07A-BB9055F95B61}"/>
              </a:ext>
            </a:extLst>
          </p:cNvPr>
          <p:cNvPicPr>
            <a:picLocks noChangeAspect="1"/>
          </p:cNvPicPr>
          <p:nvPr/>
        </p:nvPicPr>
        <p:blipFill>
          <a:blip r:embed="rId2"/>
          <a:stretch>
            <a:fillRect/>
          </a:stretch>
        </p:blipFill>
        <p:spPr>
          <a:xfrm>
            <a:off x="121236" y="301097"/>
            <a:ext cx="12070763" cy="6191778"/>
          </a:xfrm>
          <a:prstGeom prst="rect">
            <a:avLst/>
          </a:prstGeom>
        </p:spPr>
      </p:pic>
    </p:spTree>
    <p:extLst>
      <p:ext uri="{BB962C8B-B14F-4D97-AF65-F5344CB8AC3E}">
        <p14:creationId xmlns:p14="http://schemas.microsoft.com/office/powerpoint/2010/main" val="45629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75761" y="1418633"/>
            <a:ext cx="5532592" cy="5193707"/>
          </a:xfrm>
          <a:prstGeom prst="rect">
            <a:avLst/>
          </a:prstGeom>
        </p:spPr>
      </p:pic>
      <p:sp>
        <p:nvSpPr>
          <p:cNvPr id="5" name="Rectangle 4"/>
          <p:cNvSpPr/>
          <p:nvPr/>
        </p:nvSpPr>
        <p:spPr>
          <a:xfrm>
            <a:off x="491319" y="122830"/>
            <a:ext cx="11401131" cy="1364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000"/>
              </a:spcAft>
            </a:pPr>
            <a:r>
              <a:rPr lang="en-AU" sz="2800" b="1" u="sng"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Nhiệm</a:t>
            </a:r>
            <a:r>
              <a:rPr lang="en-AU"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800" b="1" u="sng"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vụ</a:t>
            </a:r>
            <a:r>
              <a:rPr lang="en-AU"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A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Hãy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đoạn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liệu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biết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xuất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phân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( 3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phút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p:nvPr/>
        </p:nvPicPr>
        <p:blipFill>
          <a:blip r:embed="rId3"/>
          <a:stretch>
            <a:fillRect/>
          </a:stretch>
        </p:blipFill>
        <p:spPr>
          <a:xfrm>
            <a:off x="6792795" y="1452752"/>
            <a:ext cx="4995081" cy="5193707"/>
          </a:xfrm>
          <a:prstGeom prst="rect">
            <a:avLst/>
          </a:prstGeom>
        </p:spPr>
      </p:pic>
    </p:spTree>
    <p:extLst>
      <p:ext uri="{BB962C8B-B14F-4D97-AF65-F5344CB8AC3E}">
        <p14:creationId xmlns:p14="http://schemas.microsoft.com/office/powerpoint/2010/main" val="1279930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52846" y="963708"/>
            <a:ext cx="10641968" cy="4930584"/>
          </a:xfrm>
          <a:prstGeom prst="rect">
            <a:avLst/>
          </a:prstGeom>
        </p:spPr>
      </p:pic>
      <p:sp>
        <p:nvSpPr>
          <p:cNvPr id="5" name="Rectangle 4">
            <a:extLst>
              <a:ext uri="{FF2B5EF4-FFF2-40B4-BE49-F238E27FC236}">
                <a16:creationId xmlns:a16="http://schemas.microsoft.com/office/drawing/2014/main" id="{76A0D85B-3925-1447-9468-7550D6A25EE1}"/>
              </a:ext>
            </a:extLst>
          </p:cNvPr>
          <p:cNvSpPr/>
          <p:nvPr/>
        </p:nvSpPr>
        <p:spPr>
          <a:xfrm>
            <a:off x="664979" y="480390"/>
            <a:ext cx="4019049" cy="483017"/>
          </a:xfrm>
          <a:prstGeom prst="rect">
            <a:avLst/>
          </a:prstGeom>
        </p:spPr>
        <p:txBody>
          <a:bodyPr wrap="none">
            <a:spAutoFit/>
          </a:bodyPr>
          <a:lstStyle/>
          <a:p>
            <a:pPr algn="just">
              <a:lnSpc>
                <a:spcPct val="115000"/>
              </a:lnSpc>
            </a:pPr>
            <a:r>
              <a:rPr lang="en-VN" sz="2400" b="1" dirty="0">
                <a:solidFill>
                  <a:srgbClr val="FF0000"/>
                </a:solidFill>
                <a:latin typeface="Times New Roman" panose="02020603050405020304" pitchFamily="18" charset="0"/>
                <a:ea typeface="Times New Roman" panose="02020603050405020304" pitchFamily="18" charset="0"/>
              </a:rPr>
              <a:t>II. XÃ HỘI ẤN ĐỘ CỔ ĐẠI </a:t>
            </a:r>
            <a:endParaRPr lang="en-VN" sz="2400" dirty="0">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F553036-CB35-BB4E-8A3C-573A430F0A80}"/>
              </a:ext>
            </a:extLst>
          </p:cNvPr>
          <p:cNvSpPr/>
          <p:nvPr/>
        </p:nvSpPr>
        <p:spPr>
          <a:xfrm>
            <a:off x="664979" y="1199882"/>
            <a:ext cx="10908322" cy="48217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TCN 2500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minh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do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địa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Dravida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da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đen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trồng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mì</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vải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thành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bờ</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cs typeface="Times New Roman" panose="02020603050405020304" pitchFamily="18" charset="0"/>
              </a:rPr>
              <a:t>TCN 1500 </a:t>
            </a:r>
            <a:r>
              <a:rPr lang="en-AU" sz="2600" dirty="0" err="1">
                <a:solidFill>
                  <a:srgbClr val="002060"/>
                </a:solidFill>
                <a:latin typeface="Times New Roman" panose="02020603050405020304" pitchFamily="18" charset="0"/>
                <a:cs typeface="Times New Roman" panose="02020603050405020304" pitchFamily="18" charset="0"/>
              </a:rPr>
              <a:t>năm</a:t>
            </a:r>
            <a:r>
              <a:rPr lang="en-AU" sz="2600" dirty="0">
                <a:solidFill>
                  <a:srgbClr val="002060"/>
                </a:solidFill>
                <a:latin typeface="Times New Roman" panose="02020603050405020304" pitchFamily="18" charset="0"/>
                <a:cs typeface="Times New Roman" panose="02020603050405020304" pitchFamily="18" charset="0"/>
              </a:rPr>
              <a:t> –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Arian (da </a:t>
            </a:r>
            <a:r>
              <a:rPr lang="en-AU" sz="2600" dirty="0" err="1">
                <a:solidFill>
                  <a:srgbClr val="002060"/>
                </a:solidFill>
                <a:latin typeface="Times New Roman" panose="02020603050405020304" pitchFamily="18" charset="0"/>
                <a:cs typeface="Times New Roman" panose="02020603050405020304" pitchFamily="18" charset="0"/>
              </a:rPr>
              <a:t>trắng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từ</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Trung</a:t>
            </a:r>
            <a:r>
              <a:rPr lang="en-AU" sz="2600" dirty="0">
                <a:solidFill>
                  <a:srgbClr val="002060"/>
                </a:solidFill>
                <a:latin typeface="Times New Roman" panose="02020603050405020304" pitchFamily="18" charset="0"/>
                <a:cs typeface="Times New Roman" panose="02020603050405020304" pitchFamily="18" charset="0"/>
              </a:rPr>
              <a:t> Á </a:t>
            </a:r>
            <a:r>
              <a:rPr lang="en-AU" sz="2600" dirty="0" err="1">
                <a:solidFill>
                  <a:srgbClr val="002060"/>
                </a:solidFill>
                <a:latin typeface="Times New Roman" panose="02020603050405020304" pitchFamily="18" charset="0"/>
                <a:cs typeface="Times New Roman" panose="02020603050405020304" pitchFamily="18" charset="0"/>
              </a:rPr>
              <a:t>xâm</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nhập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Ấn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dồn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đuổi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bản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địa</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biến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họ</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thành</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thứ</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trong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hệ</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thống</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tạo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nên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văn</a:t>
            </a:r>
            <a:r>
              <a:rPr lang="en-AU" sz="2600" dirty="0">
                <a:solidFill>
                  <a:srgbClr val="002060"/>
                </a:solidFill>
                <a:latin typeface="Times New Roman" panose="02020603050405020304" pitchFamily="18" charset="0"/>
                <a:cs typeface="Times New Roman" panose="02020603050405020304" pitchFamily="18" charset="0"/>
              </a:rPr>
              <a:t> minh </a:t>
            </a:r>
            <a:r>
              <a:rPr lang="en-AU" sz="2600" dirty="0" err="1">
                <a:solidFill>
                  <a:srgbClr val="002060"/>
                </a:solidFill>
                <a:latin typeface="Times New Roman" panose="02020603050405020304" pitchFamily="18" charset="0"/>
                <a:cs typeface="Times New Roman" panose="02020603050405020304" pitchFamily="18" charset="0"/>
              </a:rPr>
              <a:t>sông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Hằng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này</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gọi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Varna. </a:t>
            </a:r>
          </a:p>
          <a:p>
            <a:pPr marL="342900" indent="-342900" algn="just">
              <a:lnSpc>
                <a:spcPct val="150000"/>
              </a:lnSpc>
              <a:buFont typeface="Arial" panose="020B0604020202020204" pitchFamily="34" charset="0"/>
              <a:buChar char="•"/>
            </a:pPr>
            <a:endParaRPr lang="en-US"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3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8606" y="245378"/>
            <a:ext cx="3281400" cy="1857358"/>
          </a:xfrm>
          <a:prstGeom prst="rect">
            <a:avLst/>
          </a:prstGeom>
        </p:spPr>
      </p:pic>
      <p:pic>
        <p:nvPicPr>
          <p:cNvPr id="7172" name="Picture 4" descr="Những tấm ảnh biết nói về nạn phân biệt đẳng cấp ở Ấn Độ - Ảnh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91" y="1419085"/>
            <a:ext cx="3898862" cy="23886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1655" y="3981974"/>
            <a:ext cx="3951534" cy="1631216"/>
          </a:xfrm>
          <a:prstGeom prst="rect">
            <a:avLst/>
          </a:prstGeom>
          <a:solidFill>
            <a:schemeClr val="accent2">
              <a:lumMod val="20000"/>
              <a:lumOff val="80000"/>
            </a:schemeClr>
          </a:solidFill>
        </p:spPr>
        <p:txBody>
          <a:bodyPr wrap="square">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của Nitin Aage – chàng thanh niên 17 tuổi treo cổ chết ngày 28-4-2014 vì bị uy hiếp do nói chuyện với 1 cô gái thuộc đẳng cấp cao hơn</a:t>
            </a:r>
          </a:p>
          <a:p>
            <a:pPr algn="just"/>
            <a:endParaRPr lang="en-US" sz="2000" i="1" dirty="0">
              <a:solidFill>
                <a:srgbClr val="002060"/>
              </a:solidFill>
            </a:endParaRPr>
          </a:p>
        </p:txBody>
      </p:sp>
      <p:pic>
        <p:nvPicPr>
          <p:cNvPr id="7174" name="Picture 6" descr="Những tấm ảnh biết nói về nạn phân biệt đẳng cấp ở Ấn Độ - Ảnh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629" y="2102736"/>
            <a:ext cx="3479800" cy="231590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hững tấm ảnh biết nói về nạn phân biệt đẳng cấp ở Ấn Độ - Ảnh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1644" y="2654350"/>
            <a:ext cx="3408362" cy="24486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33629" y="4568627"/>
            <a:ext cx="3457575" cy="193899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rtlCol="0">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Sanjay Danane (38 tuổi) tố cáo ông bị đồng nghiệp ở đẳng cấp cao hơn dàn cảnh treo cổ gần ngôi trường nơi ông làm việc năm 2010 trước đó bị de doạ</a:t>
            </a:r>
          </a:p>
        </p:txBody>
      </p:sp>
      <p:sp>
        <p:nvSpPr>
          <p:cNvPr id="9" name="Rectangle 8"/>
          <p:cNvSpPr/>
          <p:nvPr/>
        </p:nvSpPr>
        <p:spPr>
          <a:xfrm>
            <a:off x="8511644" y="5252420"/>
            <a:ext cx="3408362" cy="1323439"/>
          </a:xfrm>
          <a:prstGeom prst="rect">
            <a:avLst/>
          </a:prstGeom>
          <a:solidFill>
            <a:schemeClr val="accent6">
              <a:lumMod val="40000"/>
              <a:lumOff val="60000"/>
            </a:schemeClr>
          </a:solidFill>
        </p:spPr>
        <p:txBody>
          <a:bodyPr wrap="square">
            <a:spAutoFit/>
          </a:bodyPr>
          <a:lstStyle/>
          <a:p>
            <a:r>
              <a:rPr lang="en-US" sz="2000" i="1" dirty="0" err="1">
                <a:solidFill>
                  <a:srgbClr val="222222"/>
                </a:solidFill>
                <a:latin typeface="Times New Roman" panose="02020603050405020304" pitchFamily="18" charset="0"/>
                <a:cs typeface="Times New Roman" panose="02020603050405020304" pitchFamily="18" charset="0"/>
              </a:rPr>
              <a:t>Manik</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Udage</a:t>
            </a:r>
            <a:r>
              <a:rPr lang="en-US" sz="2000" i="1" dirty="0">
                <a:solidFill>
                  <a:srgbClr val="222222"/>
                </a:solidFill>
                <a:latin typeface="Times New Roman" panose="02020603050405020304" pitchFamily="18" charset="0"/>
                <a:cs typeface="Times New Roman" panose="02020603050405020304" pitchFamily="18" charset="0"/>
              </a:rPr>
              <a:t> (25 </a:t>
            </a:r>
            <a:r>
              <a:rPr lang="en-US" sz="2000" i="1" dirty="0" err="1">
                <a:solidFill>
                  <a:srgbClr val="222222"/>
                </a:solidFill>
                <a:latin typeface="Times New Roman" panose="02020603050405020304" pitchFamily="18" charset="0"/>
                <a:cs typeface="Times New Roman" panose="02020603050405020304" pitchFamily="18" charset="0"/>
              </a:rPr>
              <a:t>tuổi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bị</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đánh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đến</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chết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bằng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một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thanh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roi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thép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hồi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năm</a:t>
            </a:r>
            <a:r>
              <a:rPr lang="en-US" sz="2000" i="1" dirty="0">
                <a:solidFill>
                  <a:srgbClr val="222222"/>
                </a:solidFill>
                <a:latin typeface="Times New Roman" panose="02020603050405020304" pitchFamily="18" charset="0"/>
                <a:cs typeface="Times New Roman" panose="02020603050405020304" pitchFamily="18" charset="0"/>
              </a:rPr>
              <a:t> 2014 </a:t>
            </a:r>
            <a:r>
              <a:rPr lang="en-US" sz="2000" i="1" dirty="0" err="1">
                <a:solidFill>
                  <a:srgbClr val="222222"/>
                </a:solidFill>
                <a:latin typeface="Times New Roman" panose="02020603050405020304" pitchFamily="18" charset="0"/>
                <a:cs typeface="Times New Roman" panose="02020603050405020304" pitchFamily="18" charset="0"/>
              </a:rPr>
              <a:t>bởi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những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người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thuộc</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đẳng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cấp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cao</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hơn</a:t>
            </a:r>
            <a:endParaRPr lang="en-US" sz="2000" i="1" dirty="0">
              <a:latin typeface="Times New Roman" panose="02020603050405020304" pitchFamily="18" charset="0"/>
              <a:cs typeface="Times New Roman" panose="02020603050405020304" pitchFamily="18" charset="0"/>
            </a:endParaRPr>
          </a:p>
        </p:txBody>
      </p:sp>
      <p:sp>
        <p:nvSpPr>
          <p:cNvPr id="11" name="Rectangle 10"/>
          <p:cNvSpPr/>
          <p:nvPr/>
        </p:nvSpPr>
        <p:spPr>
          <a:xfrm>
            <a:off x="0" y="245378"/>
            <a:ext cx="8638606" cy="102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Theo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bạn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nay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chế</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còn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1000"/>
              </a:spcAft>
            </a:pP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(3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phút</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83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414" y="1093999"/>
            <a:ext cx="8222185" cy="5427127"/>
          </a:xfrm>
          <a:prstGeom prst="rect">
            <a:avLst/>
          </a:prstGeom>
          <a:solidFill>
            <a:schemeClr val="bg1"/>
          </a:solidFill>
        </p:spPr>
        <p:txBody>
          <a:bodyPr wrap="square">
            <a:spAutoFit/>
          </a:bodyPr>
          <a:lstStyle/>
          <a:p>
            <a:pPr algn="just">
              <a:lnSpc>
                <a:spcPct val="125000"/>
              </a:lnSpc>
              <a:spcAft>
                <a:spcPts val="1000"/>
              </a:spcAft>
            </a:pPr>
            <a:r>
              <a:rPr lang="en-AU" sz="2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Về</a:t>
            </a:r>
            <a:r>
              <a:rPr lang="en-AU"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tôn</a:t>
            </a:r>
            <a:r>
              <a:rPr lang="en-AU"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giáo</a:t>
            </a:r>
            <a:r>
              <a:rPr lang="en-AU"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25000"/>
              </a:lnSpc>
              <a:spcAft>
                <a:spcPts val="1000"/>
              </a:spcAft>
              <a:buFont typeface="Arial" panose="020B0604020202020204" pitchFamily="34" charset="0"/>
              <a:buChar char="•"/>
            </a:pPr>
            <a:r>
              <a:rPr lang="en-AU" sz="2400" b="1" dirty="0" err="1">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latin typeface="Times New Roman" panose="02020603050405020304" pitchFamily="18" charset="0"/>
                <a:ea typeface="Calibri" panose="020F0502020204030204" pitchFamily="34" charset="0"/>
                <a:cs typeface="Times New Roman" panose="02020603050405020304" pitchFamily="18" charset="0"/>
              </a:rPr>
              <a:t>Phật</a:t>
            </a:r>
            <a:r>
              <a:rPr lang="en-AU" sz="2400" b="1" dirty="0">
                <a:latin typeface="Times New Roman" panose="02020603050405020304" pitchFamily="18" charset="0"/>
                <a:ea typeface="Calibri" panose="020F0502020204030204" pitchFamily="34" charset="0"/>
                <a:cs typeface="Times New Roman" panose="02020603050405020304" pitchFamily="18" charset="0"/>
              </a:rPr>
              <a: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phản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cho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AU" sz="2400" dirty="0">
                <a:latin typeface="Times New Roman" panose="02020603050405020304" pitchFamily="18" charset="0"/>
                <a:ea typeface="Calibri" panose="020F0502020204030204" pitchFamily="34" charset="0"/>
                <a:cs typeface="Times New Roman" panose="02020603050405020304" pitchFamily="18" charset="0"/>
              </a:rPr>
              <a:t> con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AU" sz="2400" dirty="0">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latin typeface="Times New Roman" panose="02020603050405020304" pitchFamily="18" charset="0"/>
                <a:ea typeface="Calibri" panose="020F0502020204030204" pitchFamily="34" charset="0"/>
                <a:cs typeface="Times New Roman" panose="02020603050405020304" pitchFamily="18" charset="0"/>
              </a:rPr>
              <a:t>ra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bình</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sau</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AU" sz="2400" dirty="0">
                <a:latin typeface="Times New Roman" panose="02020603050405020304" pitchFamily="18" charset="0"/>
                <a:ea typeface="Calibri" panose="020F0502020204030204" pitchFamily="34" charset="0"/>
                <a:cs typeface="Times New Roman" panose="02020603050405020304" pitchFamily="18" charset="0"/>
              </a:rPr>
              <a:t> 2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nhánh</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là</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Đại</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và</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Tiểu</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được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phát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triển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truyền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khắp</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Đô</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truyền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ra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khu</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vực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25000"/>
              </a:lnSpc>
              <a:spcAft>
                <a:spcPts val="1000"/>
              </a:spcAft>
              <a:buFont typeface="Arial" panose="020B0604020202020204" pitchFamily="34" charset="0"/>
              <a:buChar char="•"/>
            </a:pPr>
            <a:r>
              <a:rPr lang="en-AU" sz="2400" b="1" dirty="0" err="1">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latin typeface="Times New Roman" panose="02020603050405020304" pitchFamily="18" charset="0"/>
                <a:ea typeface="Calibri" panose="020F0502020204030204" pitchFamily="34" charset="0"/>
                <a:cs typeface="Times New Roman" panose="02020603050405020304" pitchFamily="18" charset="0"/>
              </a:rPr>
              <a:t>Bàlamôn</a:t>
            </a:r>
            <a:r>
              <a:rPr lang="en-AU" sz="2400" b="1"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a:latin typeface="Times New Roman" panose="02020603050405020304" pitchFamily="18" charset="0"/>
                <a:ea typeface="Calibri" panose="020F0502020204030204" pitchFamily="34" charset="0"/>
                <a:cs typeface="Times New Roman" panose="02020603050405020304" pitchFamily="18" charset="0"/>
              </a:rPr>
              <a:t>(</a:t>
            </a:r>
            <a:r>
              <a:rPr lang="en-AU" sz="2400" dirty="0" err="1">
                <a:latin typeface="Times New Roman" panose="02020603050405020304" pitchFamily="18" charset="0"/>
                <a:ea typeface="Calibri" panose="020F0502020204030204" pitchFamily="34" charset="0"/>
                <a:cs typeface="Times New Roman" panose="02020603050405020304" pitchFamily="18" charset="0"/>
              </a:rPr>
              <a:t>sau</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là</a:t>
            </a:r>
            <a:r>
              <a:rPr lang="en-AU" sz="2400" dirty="0">
                <a:latin typeface="Times New Roman" panose="02020603050405020304" pitchFamily="18" charset="0"/>
                <a:ea typeface="Calibri" panose="020F0502020204030204" pitchFamily="34" charset="0"/>
                <a:cs typeface="Times New Roman" panose="02020603050405020304" pitchFamily="18" charset="0"/>
              </a:rPr>
              <a:t> Hindu </a:t>
            </a:r>
            <a:r>
              <a:rPr lang="en-AU"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AU" sz="2400" dirty="0">
                <a:latin typeface="Times New Roman" panose="02020603050405020304" pitchFamily="18" charset="0"/>
                <a:ea typeface="Calibri" panose="020F0502020204030204" pitchFamily="34" charset="0"/>
                <a:cs typeface="Times New Roman" panose="02020603050405020304" pitchFamily="18" charset="0"/>
              </a:rPr>
              <a:t>̀ 3 vị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chính</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Sáng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tạo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Braman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Thiện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Visnu</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Ác</a:t>
            </a:r>
            <a:r>
              <a:rPr lang="en-AU" sz="2400" dirty="0">
                <a:latin typeface="Times New Roman" panose="02020603050405020304" pitchFamily="18" charset="0"/>
                <a:ea typeface="Calibri" panose="020F0502020204030204" pitchFamily="34" charset="0"/>
                <a:cs typeface="Times New Roman" panose="02020603050405020304" pitchFamily="18" charset="0"/>
              </a:rPr>
              <a:t> (Siva);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đưa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ra</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niệm</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nghiệp</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báo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luân</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hồi</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giải</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thoát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bảo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vệ</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chế</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AU" sz="2400" dirty="0">
                <a:latin typeface="Times New Roman" panose="02020603050405020304" pitchFamily="18" charset="0"/>
                <a:ea typeface="Calibri" panose="020F0502020204030204" pitchFamily="34" charset="0"/>
                <a:cs typeface="Times New Roman" panose="02020603050405020304" pitchFamily="18" charset="0"/>
              </a:rPr>
              <a:t> 4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coi</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lễ</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biệt</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là</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lễ</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hiến</a:t>
            </a:r>
            <a:r>
              <a:rPr lang="en-AU" sz="2400" dirty="0">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cộng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Times New Roman" panose="02020603050405020304" pitchFamily="18" charset="0"/>
                <a:ea typeface="Calibri" panose="020F0502020204030204" pitchFamily="34" charset="0"/>
                <a:cs typeface="Times New Roman" panose="02020603050405020304" pitchFamily="18" charset="0"/>
              </a:rPr>
              <a:t>lí</a:t>
            </a:r>
            <a:r>
              <a:rPr lang="en-AU" sz="2400" dirty="0">
                <a:latin typeface="Times New Roman" panose="02020603050405020304" pitchFamily="18" charset="0"/>
                <a:ea typeface="Calibri" panose="020F0502020204030204" pitchFamily="34" charset="0"/>
                <a:cs typeface="Times New Roman" panose="02020603050405020304" pitchFamily="18" charset="0"/>
              </a:rPr>
              <a:t> Hindu </a:t>
            </a:r>
            <a:r>
              <a:rPr lang="en-AU"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AU" sz="2400" dirty="0">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latin typeface="Calibri" panose="020F0502020204030204" pitchFamily="34" charset="0"/>
                <a:ea typeface="Calibri" panose="020F0502020204030204" pitchFamily="34" charset="0"/>
                <a:cs typeface="Times New Roman" panose="02020603050405020304" pitchFamily="18" charset="0"/>
              </a:rPr>
              <a:t>Đức</a:t>
            </a:r>
            <a:r>
              <a:rPr lang="en-AU" sz="2400" dirty="0">
                <a:latin typeface="Calibri" panose="020F0502020204030204" pitchFamily="34" charset="0"/>
                <a:ea typeface="Calibri" panose="020F0502020204030204" pitchFamily="34" charset="0"/>
                <a:cs typeface="Times New Roman" panose="02020603050405020304" pitchFamily="18" charset="0"/>
              </a:rPr>
              <a:t> </a:t>
            </a:r>
            <a:r>
              <a:rPr lang="en-AU" sz="2400" dirty="0" err="1">
                <a:latin typeface="Calibri" panose="020F0502020204030204" pitchFamily="34" charset="0"/>
                <a:ea typeface="Calibri" panose="020F0502020204030204" pitchFamily="34" charset="0"/>
                <a:cs typeface="Times New Roman" panose="02020603050405020304" pitchFamily="18" charset="0"/>
              </a:rPr>
              <a:t>Phật</a:t>
            </a:r>
            <a:r>
              <a:rPr lang="en-AU" sz="2400" dirty="0">
                <a:latin typeface="Calibri" panose="020F0502020204030204" pitchFamily="34" charset="0"/>
                <a:ea typeface="Calibri" panose="020F0502020204030204" pitchFamily="34" charset="0"/>
                <a:cs typeface="Times New Roman" panose="02020603050405020304" pitchFamily="18" charset="0"/>
              </a:rPr>
              <a:t> </a:t>
            </a:r>
            <a:r>
              <a:rPr lang="en-AU" sz="2400" dirty="0" err="1">
                <a:latin typeface="Calibri" panose="020F0502020204030204" pitchFamily="34" charset="0"/>
                <a:ea typeface="Calibri" panose="020F0502020204030204" pitchFamily="34" charset="0"/>
                <a:cs typeface="Times New Roman" panose="02020603050405020304" pitchFamily="18" charset="0"/>
              </a:rPr>
              <a:t>thích</a:t>
            </a:r>
            <a:r>
              <a:rPr lang="en-AU" sz="2400" dirty="0">
                <a:latin typeface="Calibri" panose="020F0502020204030204" pitchFamily="34" charset="0"/>
                <a:ea typeface="Calibri" panose="020F0502020204030204" pitchFamily="34" charset="0"/>
                <a:cs typeface="Times New Roman" panose="02020603050405020304" pitchFamily="18" charset="0"/>
              </a:rPr>
              <a:t> ca </a:t>
            </a:r>
            <a:r>
              <a:rPr lang="en-AU" sz="2400" dirty="0" err="1">
                <a:latin typeface="Calibri" panose="020F0502020204030204" pitchFamily="34" charset="0"/>
                <a:ea typeface="Calibri" panose="020F0502020204030204" pitchFamily="34" charset="0"/>
                <a:cs typeface="Times New Roman" panose="02020603050405020304" pitchFamily="18" charset="0"/>
              </a:rPr>
              <a:t>cũng</a:t>
            </a:r>
            <a:r>
              <a:rPr lang="en-AU" sz="2400" dirty="0">
                <a:latin typeface="Calibri" panose="020F0502020204030204" pitchFamily="34" charset="0"/>
                <a:ea typeface="Calibri" panose="020F0502020204030204" pitchFamily="34" charset="0"/>
                <a:cs typeface="Times New Roman" panose="02020603050405020304" pitchFamily="18" charset="0"/>
              </a:rPr>
              <a:t> </a:t>
            </a:r>
            <a:r>
              <a:rPr lang="en-AU" sz="2400" dirty="0" err="1">
                <a:latin typeface="Calibri" panose="020F0502020204030204" pitchFamily="34" charset="0"/>
                <a:ea typeface="Calibri" panose="020F0502020204030204" pitchFamily="34" charset="0"/>
                <a:cs typeface="Times New Roman" panose="02020603050405020304" pitchFamily="18" charset="0"/>
              </a:rPr>
              <a:t>là</a:t>
            </a:r>
            <a:r>
              <a:rPr lang="en-AU" sz="2400" dirty="0">
                <a:latin typeface="Calibri" panose="020F0502020204030204" pitchFamily="34" charset="0"/>
                <a:ea typeface="Calibri" panose="020F0502020204030204" pitchFamily="34" charset="0"/>
                <a:cs typeface="Times New Roman" panose="02020603050405020304" pitchFamily="18" charset="0"/>
              </a:rPr>
              <a:t> </a:t>
            </a:r>
            <a:r>
              <a:rPr lang="en-AU" sz="2400" dirty="0" err="1">
                <a:latin typeface="Calibri" panose="020F0502020204030204" pitchFamily="34" charset="0"/>
                <a:ea typeface="Calibri" panose="020F0502020204030204" pitchFamily="34" charset="0"/>
                <a:cs typeface="Times New Roman" panose="02020603050405020304" pitchFamily="18" charset="0"/>
              </a:rPr>
              <a:t>hóa</a:t>
            </a:r>
            <a:r>
              <a:rPr lang="en-AU" sz="2400" dirty="0">
                <a:latin typeface="Calibri" panose="020F0502020204030204" pitchFamily="34" charset="0"/>
                <a:ea typeface="Calibri" panose="020F0502020204030204" pitchFamily="34" charset="0"/>
                <a:cs typeface="Times New Roman" panose="02020603050405020304" pitchFamily="18" charset="0"/>
              </a:rPr>
              <a:t> </a:t>
            </a:r>
            <a:r>
              <a:rPr lang="en-AU" sz="2400" dirty="0" err="1">
                <a:latin typeface="Calibri" panose="020F0502020204030204" pitchFamily="34" charset="0"/>
                <a:ea typeface="Calibri" panose="020F0502020204030204" pitchFamily="34" charset="0"/>
                <a:cs typeface="Times New Roman" panose="02020603050405020304" pitchFamily="18" charset="0"/>
              </a:rPr>
              <a:t>thân</a:t>
            </a:r>
            <a:r>
              <a:rPr lang="en-AU" sz="2400" dirty="0">
                <a:latin typeface="Calibri" panose="020F0502020204030204" pitchFamily="34" charset="0"/>
                <a:ea typeface="Calibri" panose="020F0502020204030204" pitchFamily="34" charset="0"/>
                <a:cs typeface="Times New Roman" panose="02020603050405020304" pitchFamily="18" charset="0"/>
              </a:rPr>
              <a:t> </a:t>
            </a:r>
            <a:r>
              <a:rPr lang="en-AU" sz="2400" dirty="0" err="1">
                <a:latin typeface="Calibri" panose="020F0502020204030204" pitchFamily="34" charset="0"/>
                <a:ea typeface="Calibri" panose="020F0502020204030204" pitchFamily="34" charset="0"/>
                <a:cs typeface="Times New Roman" panose="02020603050405020304" pitchFamily="18" charset="0"/>
              </a:rPr>
              <a:t>của</a:t>
            </a:r>
            <a:r>
              <a:rPr lang="en-AU" sz="2400" dirty="0">
                <a:latin typeface="Calibri" panose="020F0502020204030204" pitchFamily="34" charset="0"/>
                <a:ea typeface="Calibri" panose="020F0502020204030204" pitchFamily="34" charset="0"/>
                <a:cs typeface="Times New Roman" panose="02020603050405020304" pitchFamily="18" charset="0"/>
              </a:rPr>
              <a:t> </a:t>
            </a:r>
            <a:r>
              <a:rPr lang="en-AU" sz="2400" dirty="0" err="1">
                <a:latin typeface="Calibri" panose="020F0502020204030204" pitchFamily="34" charset="0"/>
                <a:ea typeface="Calibri" panose="020F0502020204030204" pitchFamily="34" charset="0"/>
                <a:cs typeface="Times New Roman" panose="02020603050405020304" pitchFamily="18" charset="0"/>
              </a:rPr>
              <a:t>Visnu</a:t>
            </a:r>
            <a:r>
              <a:rPr lang="en-AU" sz="2400" dirty="0">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Phật giáo là gì? Hiểu đúng về đạo Phật để tu tập đúng chánh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8752" y="476432"/>
            <a:ext cx="2559182" cy="26555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News - Các vị thần trong tôn giáo của nền văn minh Ấn Độ (kỳ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8752" y="3867304"/>
            <a:ext cx="2559182" cy="24497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FEA212D-7477-1F49-8FA2-F69252D76FAA}"/>
              </a:ext>
            </a:extLst>
          </p:cNvPr>
          <p:cNvSpPr/>
          <p:nvPr/>
        </p:nvSpPr>
        <p:spPr>
          <a:xfrm>
            <a:off x="1463374" y="494269"/>
            <a:ext cx="5336717" cy="385298"/>
          </a:xfrm>
          <a:prstGeom prst="rect">
            <a:avLst/>
          </a:prstGeom>
        </p:spPr>
        <p:txBody>
          <a:bodyPr wrap="none">
            <a:spAutoFit/>
          </a:bodyPr>
          <a:lstStyle/>
          <a:p>
            <a:pPr algn="just">
              <a:lnSpc>
                <a:spcPct val="115000"/>
              </a:lnSpc>
            </a:pPr>
            <a:r>
              <a:rPr lang="en-VN" b="1" dirty="0">
                <a:solidFill>
                  <a:srgbClr val="FF0000"/>
                </a:solidFill>
                <a:latin typeface="Times New Roman" panose="02020603050405020304" pitchFamily="18" charset="0"/>
                <a:ea typeface="Times New Roman" panose="02020603050405020304" pitchFamily="18" charset="0"/>
              </a:rPr>
              <a:t>III. NHỮNG THÀNH TỰU VĂN HOÁ TIÊU BIỂU </a:t>
            </a:r>
            <a:endParaRPr lang="en-V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138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00501" y="678394"/>
            <a:ext cx="11007300" cy="3768211"/>
          </a:xfrm>
          <a:prstGeom prst="rect">
            <a:avLst/>
          </a:prstGeom>
          <a:solidFill>
            <a:schemeClr val="accent4">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14000"/>
              </a:lnSpc>
              <a:spcBef>
                <a:spcPct val="0"/>
              </a:spcBef>
              <a:spcAft>
                <a:spcPts val="600"/>
              </a:spcAft>
              <a:buClrTx/>
              <a:buSzTx/>
              <a:buFont typeface="Arial" panose="020B0604020202020204" pitchFamily="34" charset="0"/>
              <a:buChar char="•"/>
              <a:tabLst/>
            </a:pP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Chư</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viết</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chư</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viết</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Brahmi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đa</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nâng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lên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tạo</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hoàn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chỉnh</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hê</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chư</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Phạn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dùng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để</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chép</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kinh</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Phật</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kinh</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Veda (Hindu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14000"/>
              </a:lnSpc>
              <a:spcBef>
                <a:spcPct val="0"/>
              </a:spcBef>
              <a:spcAft>
                <a:spcPts val="600"/>
              </a:spcAft>
              <a:buClrTx/>
              <a:buSzTx/>
              <a:buFont typeface="Arial" panose="020B0604020202020204" pitchFamily="34" charset="0"/>
              <a:buChar char="•"/>
              <a:tabLst/>
            </a:pP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sử</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Mahabharata </a:t>
            </a:r>
            <a:r>
              <a:rPr kumimoji="0" lang="en-AU" altLang="en-US" sz="2400" b="0" i="0" u="none" strike="noStrike" cap="none" normalizeH="0" baseline="0" dirty="0" err="1">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Raymayana</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viết</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chữ</a:t>
            </a:r>
            <a:r>
              <a:rPr kumimoji="0" lang="en-AU" altLang="en-US" sz="2400" b="0" i="0" u="none" strike="noStrike" cap="none" normalizeH="0" baseline="0" dirty="0">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Phạn</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14000"/>
              </a:lnSpc>
              <a:spcBef>
                <a:spcPct val="0"/>
              </a:spcBef>
              <a:spcAft>
                <a:spcPts val="600"/>
              </a:spcAft>
              <a:buClrTx/>
              <a:buSzTx/>
              <a:buFont typeface="Arial" panose="020B0604020202020204" pitchFamily="34" charset="0"/>
              <a:buChar char="•"/>
              <a:tabLst/>
            </a:pP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trúc</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chùa</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Hang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Phật</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đá</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đền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thờ</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Hindu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defTabSz="914400" rtl="0" eaLnBrk="0" fontAlgn="base" latinLnBrk="0" hangingPunct="0">
              <a:lnSpc>
                <a:spcPct val="114000"/>
              </a:lnSpc>
              <a:spcBef>
                <a:spcPct val="0"/>
              </a:spcBef>
              <a:spcAft>
                <a:spcPts val="600"/>
              </a:spcAft>
              <a:buClrTx/>
              <a:buSzTx/>
              <a:buFont typeface="Arial" panose="020B0604020202020204" pitchFamily="34" charset="0"/>
              <a:buChar char="•"/>
              <a:tabLst/>
            </a:pP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Lịch</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pháp</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chia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12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30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ngày</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360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ngày</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cứ</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năm</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lại</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nhuận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14000"/>
              </a:lnSpc>
              <a:spcBef>
                <a:spcPct val="0"/>
              </a:spcBef>
              <a:spcAft>
                <a:spcPts val="600"/>
              </a:spcAft>
              <a:buClrTx/>
              <a:buSzTx/>
              <a:buFont typeface="Arial" panose="020B0604020202020204" pitchFamily="34" charset="0"/>
              <a:buChar char="•"/>
              <a:tabLst/>
            </a:pP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AU" altLang="en-US"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Ấn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chữ</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nay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mà</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chúng</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gọi</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Ả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rập</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đặc</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biệt</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AU" altLang="en-US" sz="2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AU"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0. </a:t>
            </a:r>
            <a:endParaRPr kumimoji="0" lang="en-AU"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9219" name="Picture 3" descr="Chùa hang Ajanta - Di tích Phật giáo ẩn trong lòng nú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66" y="4826767"/>
            <a:ext cx="2376872" cy="1373739"/>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KinhNghiemDuLich.org  Nhung ngoi den Hindu dac sac nhat the gio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7195" y="4706764"/>
            <a:ext cx="2202673" cy="15548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a:stretch>
            <a:fillRect/>
          </a:stretch>
        </p:blipFill>
        <p:spPr>
          <a:xfrm>
            <a:off x="8572500" y="4706764"/>
            <a:ext cx="3320321" cy="1390812"/>
          </a:xfrm>
          <a:prstGeom prst="rect">
            <a:avLst/>
          </a:prstGeom>
        </p:spPr>
      </p:pic>
      <p:sp>
        <p:nvSpPr>
          <p:cNvPr id="4" name="TextBox 3"/>
          <p:cNvSpPr txBox="1"/>
          <p:nvPr/>
        </p:nvSpPr>
        <p:spPr>
          <a:xfrm>
            <a:off x="8440136" y="6353757"/>
            <a:ext cx="3751864" cy="369332"/>
          </a:xfrm>
          <a:prstGeom prst="rect">
            <a:avLst/>
          </a:prstGeom>
          <a:noFill/>
        </p:spPr>
        <p:txBody>
          <a:bodyPr wrap="square" rtlCol="0">
            <a:spAutoFit/>
          </a:bodyPr>
          <a:lstStyle/>
          <a:p>
            <a:r>
              <a:rPr lang="en-US" dirty="0" err="1"/>
              <a:t>Hệ</a:t>
            </a:r>
            <a:r>
              <a:rPr lang="en-US" dirty="0"/>
              <a:t> </a:t>
            </a:r>
            <a:r>
              <a:rPr lang="en-US" dirty="0" err="1"/>
              <a:t>thống</a:t>
            </a:r>
            <a:r>
              <a:rPr lang="en-US" dirty="0"/>
              <a:t> 10 </a:t>
            </a:r>
            <a:r>
              <a:rPr lang="en-US" dirty="0" err="1"/>
              <a:t>chữ</a:t>
            </a:r>
            <a:r>
              <a:rPr lang="en-US" dirty="0"/>
              <a:t> </a:t>
            </a:r>
            <a:r>
              <a:rPr lang="en-US" dirty="0" err="1"/>
              <a:t>số</a:t>
            </a:r>
            <a:r>
              <a:rPr lang="en-US" dirty="0"/>
              <a:t> </a:t>
            </a:r>
            <a:r>
              <a:rPr lang="en-US" dirty="0" err="1"/>
              <a:t>của</a:t>
            </a:r>
            <a:r>
              <a:rPr lang="en-US" dirty="0"/>
              <a:t> </a:t>
            </a:r>
            <a:r>
              <a:rPr lang="en-US" dirty="0" err="1"/>
              <a:t>người</a:t>
            </a:r>
            <a:r>
              <a:rPr lang="en-US" dirty="0"/>
              <a:t> </a:t>
            </a:r>
            <a:r>
              <a:rPr lang="en-US" dirty="0" err="1"/>
              <a:t>Ấn</a:t>
            </a:r>
            <a:r>
              <a:rPr lang="en-US" dirty="0"/>
              <a:t> </a:t>
            </a:r>
            <a:r>
              <a:rPr lang="en-US" dirty="0" err="1"/>
              <a:t>Độ</a:t>
            </a:r>
            <a:endParaRPr lang="en-US" dirty="0"/>
          </a:p>
        </p:txBody>
      </p:sp>
      <p:sp>
        <p:nvSpPr>
          <p:cNvPr id="8" name="TextBox 7"/>
          <p:cNvSpPr txBox="1"/>
          <p:nvPr/>
        </p:nvSpPr>
        <p:spPr>
          <a:xfrm>
            <a:off x="4688272" y="6307663"/>
            <a:ext cx="3751864" cy="369332"/>
          </a:xfrm>
          <a:prstGeom prst="rect">
            <a:avLst/>
          </a:prstGeom>
          <a:noFill/>
        </p:spPr>
        <p:txBody>
          <a:bodyPr wrap="square" rtlCol="0">
            <a:spAutoFit/>
          </a:bodyPr>
          <a:lstStyle/>
          <a:p>
            <a:r>
              <a:rPr lang="en-US" dirty="0" err="1"/>
              <a:t>Đền</a:t>
            </a:r>
            <a:r>
              <a:rPr lang="en-US" dirty="0"/>
              <a:t> </a:t>
            </a:r>
            <a:r>
              <a:rPr lang="en-US" dirty="0" err="1"/>
              <a:t>thờ</a:t>
            </a:r>
            <a:r>
              <a:rPr lang="en-US" dirty="0"/>
              <a:t>  </a:t>
            </a:r>
            <a:r>
              <a:rPr lang="en-US" dirty="0" err="1"/>
              <a:t>Brihadishwara</a:t>
            </a:r>
            <a:r>
              <a:rPr lang="en-US" dirty="0"/>
              <a:t> - </a:t>
            </a:r>
            <a:r>
              <a:rPr lang="en-US" dirty="0" err="1"/>
              <a:t>Ấn</a:t>
            </a:r>
            <a:r>
              <a:rPr lang="en-US" dirty="0"/>
              <a:t> </a:t>
            </a:r>
            <a:r>
              <a:rPr lang="en-US" dirty="0" err="1"/>
              <a:t>Độ</a:t>
            </a:r>
            <a:endParaRPr lang="en-US" dirty="0"/>
          </a:p>
        </p:txBody>
      </p:sp>
      <p:sp>
        <p:nvSpPr>
          <p:cNvPr id="9" name="TextBox 8"/>
          <p:cNvSpPr txBox="1"/>
          <p:nvPr/>
        </p:nvSpPr>
        <p:spPr>
          <a:xfrm>
            <a:off x="925066" y="6307663"/>
            <a:ext cx="3751864" cy="369332"/>
          </a:xfrm>
          <a:prstGeom prst="rect">
            <a:avLst/>
          </a:prstGeom>
          <a:noFill/>
        </p:spPr>
        <p:txBody>
          <a:bodyPr wrap="square" rtlCol="0">
            <a:spAutoFit/>
          </a:bodyPr>
          <a:lstStyle/>
          <a:p>
            <a:r>
              <a:rPr lang="en-US" dirty="0" err="1"/>
              <a:t>Chùa</a:t>
            </a:r>
            <a:r>
              <a:rPr lang="en-US" dirty="0"/>
              <a:t> hang - </a:t>
            </a:r>
            <a:r>
              <a:rPr lang="en-US" dirty="0" err="1"/>
              <a:t>Ấn</a:t>
            </a:r>
            <a:r>
              <a:rPr lang="en-US" dirty="0"/>
              <a:t> </a:t>
            </a:r>
            <a:r>
              <a:rPr lang="en-US" dirty="0" err="1"/>
              <a:t>Độ</a:t>
            </a:r>
            <a:endParaRPr lang="en-US" dirty="0"/>
          </a:p>
        </p:txBody>
      </p:sp>
    </p:spTree>
    <p:extLst>
      <p:ext uri="{BB962C8B-B14F-4D97-AF65-F5344CB8AC3E}">
        <p14:creationId xmlns:p14="http://schemas.microsoft.com/office/powerpoint/2010/main" val="241148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ó thể là hình ảnh về 1 người và văn bản cho biết 'Khoa học 56789 tự nhiên: 01234 Ayurveda ব O Dhatus hatus Chữ viết và văn Thành tựu văn hóa Ấn Độ Tôn giáo: trúc:.. Kiến'">
            <a:extLst>
              <a:ext uri="{FF2B5EF4-FFF2-40B4-BE49-F238E27FC236}">
                <a16:creationId xmlns:a16="http://schemas.microsoft.com/office/drawing/2014/main" id="{1AE81E9E-4A40-1A4F-B059-6495A3CFA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31" y="1845733"/>
            <a:ext cx="9812337" cy="4673600"/>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0391E2EC-E2B1-F44A-B3E0-8033CB25D4F0}"/>
              </a:ext>
            </a:extLst>
          </p:cNvPr>
          <p:cNvSpPr txBox="1"/>
          <p:nvPr/>
        </p:nvSpPr>
        <p:spPr>
          <a:xfrm>
            <a:off x="1590599" y="863600"/>
            <a:ext cx="9010800" cy="523220"/>
          </a:xfrm>
          <a:prstGeom prst="rect">
            <a:avLst/>
          </a:prstGeom>
          <a:noFill/>
        </p:spPr>
        <p:txBody>
          <a:bodyPr wrap="none" rtlCol="0">
            <a:spAutoFit/>
          </a:bodyPr>
          <a:lstStyle/>
          <a:p>
            <a:r>
              <a:rPr lang="en-VN" sz="2800" dirty="0">
                <a:latin typeface="Times New Roman" panose="02020603050405020304" pitchFamily="18" charset="0"/>
                <a:cs typeface="Times New Roman" panose="02020603050405020304" pitchFamily="18" charset="0"/>
              </a:rPr>
              <a:t>Vẽ sơ đồ tư duy thể hiện thành tựu văn hoá của Ấn độ vào vở</a:t>
            </a:r>
          </a:p>
        </p:txBody>
      </p:sp>
      <p:pic>
        <p:nvPicPr>
          <p:cNvPr id="7" name="Picture 6">
            <a:extLst>
              <a:ext uri="{FF2B5EF4-FFF2-40B4-BE49-F238E27FC236}">
                <a16:creationId xmlns:a16="http://schemas.microsoft.com/office/drawing/2014/main" id="{032EE69D-0704-C244-A4B0-4FD4BB033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19"/>
            <a:ext cx="1245870" cy="1028701"/>
          </a:xfrm>
          <a:prstGeom prst="rect">
            <a:avLst/>
          </a:prstGeom>
        </p:spPr>
      </p:pic>
    </p:spTree>
    <p:extLst>
      <p:ext uri="{BB962C8B-B14F-4D97-AF65-F5344CB8AC3E}">
        <p14:creationId xmlns:p14="http://schemas.microsoft.com/office/powerpoint/2010/main" val="226524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ách đặt câu hỏi trong tiếng Anh “đỉnh cao” bạn biết chưa?"/>
          <p:cNvPicPr>
            <a:picLocks noChangeAspect="1" noChangeArrowheads="1"/>
          </p:cNvPicPr>
          <p:nvPr/>
        </p:nvPicPr>
        <p:blipFill rotWithShape="1">
          <a:blip r:embed="rId2">
            <a:extLst>
              <a:ext uri="{28A0092B-C50C-407E-A947-70E740481C1C}">
                <a14:useLocalDpi xmlns:a14="http://schemas.microsoft.com/office/drawing/2010/main" val="0"/>
              </a:ext>
            </a:extLst>
          </a:blip>
          <a:srcRect l="12829" r="11517"/>
          <a:stretch/>
        </p:blipFill>
        <p:spPr bwMode="auto">
          <a:xfrm>
            <a:off x="0" y="2823696"/>
            <a:ext cx="360301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A0D8BC-F178-BC43-BB2E-3C15EA967DA6}"/>
              </a:ext>
            </a:extLst>
          </p:cNvPr>
          <p:cNvSpPr txBox="1"/>
          <p:nvPr/>
        </p:nvSpPr>
        <p:spPr>
          <a:xfrm>
            <a:off x="2557463" y="81969"/>
            <a:ext cx="6159700" cy="707886"/>
          </a:xfrm>
          <a:prstGeom prst="rect">
            <a:avLst/>
          </a:prstGeom>
          <a:noFill/>
        </p:spPr>
        <p:txBody>
          <a:bodyPr wrap="none" rtlCol="0">
            <a:spAutoFit/>
          </a:bodyPr>
          <a:lstStyle/>
          <a:p>
            <a:r>
              <a:rPr lang="en-VN" sz="4000" dirty="0">
                <a:solidFill>
                  <a:srgbClr val="FF0000"/>
                </a:solidFill>
                <a:latin typeface="Times New Roman" panose="02020603050405020304" pitchFamily="18" charset="0"/>
                <a:cs typeface="Times New Roman" panose="02020603050405020304" pitchFamily="18" charset="0"/>
              </a:rPr>
              <a:t>HOẠT ĐỘNG LUYỆN TẬP</a:t>
            </a:r>
          </a:p>
        </p:txBody>
      </p:sp>
      <p:graphicFrame>
        <p:nvGraphicFramePr>
          <p:cNvPr id="7" name="Table 6">
            <a:extLst>
              <a:ext uri="{FF2B5EF4-FFF2-40B4-BE49-F238E27FC236}">
                <a16:creationId xmlns:a16="http://schemas.microsoft.com/office/drawing/2014/main" id="{F6C5120E-CF30-5A45-AC79-F1E034F92AAF}"/>
              </a:ext>
            </a:extLst>
          </p:cNvPr>
          <p:cNvGraphicFramePr>
            <a:graphicFrameLocks noGrp="1"/>
          </p:cNvGraphicFramePr>
          <p:nvPr>
            <p:extLst>
              <p:ext uri="{D42A27DB-BD31-4B8C-83A1-F6EECF244321}">
                <p14:modId xmlns:p14="http://schemas.microsoft.com/office/powerpoint/2010/main" val="3190311717"/>
              </p:ext>
            </p:extLst>
          </p:nvPr>
        </p:nvGraphicFramePr>
        <p:xfrm>
          <a:off x="3742266" y="1216025"/>
          <a:ext cx="7823201" cy="3679635"/>
        </p:xfrm>
        <a:graphic>
          <a:graphicData uri="http://schemas.openxmlformats.org/drawingml/2006/table">
            <a:tbl>
              <a:tblPr firstRow="1" bandRow="1">
                <a:tableStyleId>{5C22544A-7EE6-4342-B048-85BDC9FD1C3A}</a:tableStyleId>
              </a:tblPr>
              <a:tblGrid>
                <a:gridCol w="7823201">
                  <a:extLst>
                    <a:ext uri="{9D8B030D-6E8A-4147-A177-3AD203B41FA5}">
                      <a16:colId xmlns:a16="http://schemas.microsoft.com/office/drawing/2014/main" val="2274877248"/>
                    </a:ext>
                  </a:extLst>
                </a:gridCol>
              </a:tblGrid>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2800" b="0" dirty="0" err="1">
                          <a:solidFill>
                            <a:srgbClr val="2212C0"/>
                          </a:solidFill>
                          <a:latin typeface="Times New Roman" panose="02020603050405020304" pitchFamily="18" charset="0"/>
                          <a:cs typeface="Times New Roman" panose="02020603050405020304" pitchFamily="18" charset="0"/>
                        </a:rPr>
                        <a:t>Trình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bày</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được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ít</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nhất</a:t>
                      </a:r>
                      <a:r>
                        <a:rPr lang="en-AU" sz="2800" b="0" dirty="0">
                          <a:solidFill>
                            <a:srgbClr val="2212C0"/>
                          </a:solidFill>
                          <a:latin typeface="Times New Roman" panose="02020603050405020304" pitchFamily="18" charset="0"/>
                          <a:cs typeface="Times New Roman" panose="02020603050405020304" pitchFamily="18" charset="0"/>
                        </a:rPr>
                        <a:t> 3 </a:t>
                      </a:r>
                      <a:r>
                        <a:rPr lang="en-AU" sz="2800" b="0" dirty="0" err="1">
                          <a:solidFill>
                            <a:srgbClr val="2212C0"/>
                          </a:solidFill>
                          <a:latin typeface="Times New Roman" panose="02020603050405020304" pitchFamily="18" charset="0"/>
                          <a:cs typeface="Times New Roman" panose="02020603050405020304" pitchFamily="18" charset="0"/>
                        </a:rPr>
                        <a:t>đặc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điểm</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về</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điều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kiện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tự</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nhiên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và</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tác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động</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nó</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với</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lịch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sử</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Ấn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theo</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cách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hiểu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em</a:t>
                      </a:r>
                      <a:r>
                        <a:rPr lang="en-AU" sz="2800" b="0" dirty="0">
                          <a:solidFill>
                            <a:srgbClr val="2212C0"/>
                          </a:solidFill>
                          <a:latin typeface="Times New Roman" panose="02020603050405020304" pitchFamily="18" charset="0"/>
                          <a:cs typeface="Times New Roman" panose="02020603050405020304" pitchFamily="18" charset="0"/>
                        </a:rPr>
                        <a:t>.</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8475648"/>
                  </a:ext>
                </a:extLst>
              </a:tr>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it-IT" sz="2800" b="0" dirty="0">
                          <a:solidFill>
                            <a:srgbClr val="2212C0"/>
                          </a:solidFill>
                          <a:latin typeface="Times New Roman" panose="02020603050405020304" pitchFamily="18" charset="0"/>
                          <a:cs typeface="Times New Roman" panose="02020603050405020304" pitchFamily="18" charset="0"/>
                        </a:rPr>
                        <a:t>Nêu được tên 4 đẳng cấp trong xã hội Ấn Độ và ra chỉ sự khác biệt giữa các đẳng cấp.</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745126"/>
                  </a:ext>
                </a:extLst>
              </a:tr>
              <a:tr h="277875">
                <a:tc>
                  <a:txBody>
                    <a:bodyPr/>
                    <a:lstStyle/>
                    <a:p>
                      <a:pPr marL="342900" indent="-342900">
                        <a:lnSpc>
                          <a:spcPct val="114000"/>
                        </a:lnSpc>
                        <a:spcBef>
                          <a:spcPts val="600"/>
                        </a:spcBef>
                        <a:spcAft>
                          <a:spcPts val="600"/>
                        </a:spcAft>
                        <a:buFont typeface="Arial" panose="020B0604020202020204" pitchFamily="34" charset="0"/>
                        <a:buChar char="•"/>
                      </a:pPr>
                      <a:r>
                        <a:rPr lang="it-IT" sz="2800" b="0" dirty="0">
                          <a:solidFill>
                            <a:srgbClr val="2212C0"/>
                          </a:solidFill>
                          <a:latin typeface="Times New Roman" panose="02020603050405020304" pitchFamily="18" charset="0"/>
                          <a:cs typeface="Times New Roman" panose="02020603050405020304" pitchFamily="18" charset="0"/>
                        </a:rPr>
                        <a:t>Liệt kê những thành tựu chính của văn hoá Ấn Độ cổ đại.</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40973"/>
                  </a:ext>
                </a:extLst>
              </a:tr>
            </a:tbl>
          </a:graphicData>
        </a:graphic>
      </p:graphicFrame>
    </p:spTree>
    <p:extLst>
      <p:ext uri="{BB962C8B-B14F-4D97-AF65-F5344CB8AC3E}">
        <p14:creationId xmlns:p14="http://schemas.microsoft.com/office/powerpoint/2010/main" val="2646525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965" y="1132763"/>
            <a:ext cx="11497456" cy="4649350"/>
          </a:xfrm>
          <a:prstGeom prst="rect">
            <a:avLst/>
          </a:prstGeom>
          <a:noFill/>
        </p:spPr>
        <p:txBody>
          <a:bodyPr wrap="square" rtlCol="0">
            <a:spAutoFit/>
          </a:bodyPr>
          <a:lstStyle/>
          <a:p>
            <a:pPr>
              <a:lnSpc>
                <a:spcPct val="150000"/>
              </a:lnSpc>
            </a:pPr>
            <a:r>
              <a:rPr lang="en-AU" sz="2500" dirty="0" err="1">
                <a:latin typeface="Times New Roman" panose="02020603050405020304" pitchFamily="18" charset="0"/>
                <a:cs typeface="Times New Roman" panose="02020603050405020304" pitchFamily="18" charset="0"/>
              </a:rPr>
              <a:t>Em</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hãy</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tưởng</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tượng</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một</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câu</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chuyện</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về</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cuộc</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hôn</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nhân</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giữa</a:t>
            </a:r>
            <a:r>
              <a:rPr lang="en-AU" sz="2500" dirty="0">
                <a:latin typeface="Times New Roman" panose="02020603050405020304" pitchFamily="18" charset="0"/>
                <a:cs typeface="Times New Roman" panose="02020603050405020304" pitchFamily="18" charset="0"/>
              </a:rPr>
              <a:t> 1 </a:t>
            </a:r>
            <a:r>
              <a:rPr lang="en-AU" sz="2500" dirty="0" err="1">
                <a:latin typeface="Times New Roman" panose="02020603050405020304" pitchFamily="18" charset="0"/>
                <a:cs typeface="Times New Roman" panose="02020603050405020304" pitchFamily="18" charset="0"/>
              </a:rPr>
              <a:t>cô</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gái</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thuộc</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đẳng</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cấp</a:t>
            </a:r>
            <a:r>
              <a:rPr lang="en-AU" sz="2500" dirty="0">
                <a:latin typeface="Times New Roman" panose="02020603050405020304" pitchFamily="18" charset="0"/>
                <a:cs typeface="Times New Roman" panose="02020603050405020304" pitchFamily="18" charset="0"/>
              </a:rPr>
              <a:t> Sudra (</a:t>
            </a:r>
            <a:r>
              <a:rPr lang="en-AU" sz="2500" dirty="0" err="1">
                <a:latin typeface="Times New Roman" panose="02020603050405020304" pitchFamily="18" charset="0"/>
                <a:cs typeface="Times New Roman" panose="02020603050405020304" pitchFamily="18" charset="0"/>
              </a:rPr>
              <a:t>tiện</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dân</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và</a:t>
            </a:r>
            <a:r>
              <a:rPr lang="en-AU" sz="2500" dirty="0">
                <a:latin typeface="Times New Roman" panose="02020603050405020304" pitchFamily="18" charset="0"/>
                <a:cs typeface="Times New Roman" panose="02020603050405020304" pitchFamily="18" charset="0"/>
              </a:rPr>
              <a:t> 1 </a:t>
            </a:r>
            <a:r>
              <a:rPr lang="en-AU" sz="2500" dirty="0" err="1">
                <a:latin typeface="Times New Roman" panose="02020603050405020304" pitchFamily="18" charset="0"/>
                <a:cs typeface="Times New Roman" panose="02020603050405020304" pitchFamily="18" charset="0"/>
              </a:rPr>
              <a:t>chàng</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trai</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thuộc</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đẳng</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cấp</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Kasatơria</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quý</a:t>
            </a:r>
            <a:r>
              <a:rPr lang="en-AU" sz="2500" dirty="0">
                <a:latin typeface="Times New Roman" panose="02020603050405020304" pitchFamily="18" charset="0"/>
                <a:cs typeface="Times New Roman" panose="02020603050405020304" pitchFamily="18" charset="0"/>
              </a:rPr>
              <a:t> </a:t>
            </a:r>
            <a:r>
              <a:rPr lang="en-AU" sz="2500" dirty="0" err="1">
                <a:latin typeface="Times New Roman" panose="02020603050405020304" pitchFamily="18" charset="0"/>
                <a:cs typeface="Times New Roman" panose="02020603050405020304" pitchFamily="18" charset="0"/>
              </a:rPr>
              <a:t>tộc</a:t>
            </a:r>
            <a:r>
              <a:rPr lang="en-AU" sz="2500" dirty="0">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en-AU" sz="2500" i="1" dirty="0" err="1">
                <a:latin typeface="Times New Roman" panose="02020603050405020304" pitchFamily="18" charset="0"/>
                <a:cs typeface="Times New Roman" panose="02020603050405020304" pitchFamily="18" charset="0"/>
              </a:rPr>
              <a:t>Câu</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chuyện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đó</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sẽ</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diễn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ra</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như</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thế</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nào</a:t>
            </a:r>
            <a:r>
              <a:rPr lang="en-AU" sz="2500" i="1" dirty="0">
                <a:latin typeface="Times New Roman" panose="02020603050405020304" pitchFamily="18" charset="0"/>
                <a:cs typeface="Times New Roman" panose="02020603050405020304" pitchFamily="18" charset="0"/>
              </a:rPr>
              <a:t>?</a:t>
            </a:r>
            <a:endParaRPr lang="en-US" sz="2500" i="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AU" sz="2500" i="1" dirty="0" err="1">
                <a:latin typeface="Times New Roman" panose="02020603050405020304" pitchFamily="18" charset="0"/>
                <a:cs typeface="Times New Roman" panose="02020603050405020304" pitchFamily="18" charset="0"/>
              </a:rPr>
              <a:t>Người</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dân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Ấn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Độ</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sẽ</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nhìn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cuộc</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hôn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nhân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này</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như</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thế</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nào</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họ</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sẽ</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làm</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gì</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với</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cuộc</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hôn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nhân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này</a:t>
            </a:r>
            <a:r>
              <a:rPr lang="en-AU" sz="2500" i="1" dirty="0">
                <a:latin typeface="Times New Roman" panose="02020603050405020304" pitchFamily="18" charset="0"/>
                <a:cs typeface="Times New Roman" panose="02020603050405020304" pitchFamily="18" charset="0"/>
              </a:rPr>
              <a:t>?</a:t>
            </a:r>
            <a:endParaRPr lang="en-US" sz="2500" i="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AU" sz="2500" i="1" dirty="0" err="1">
                <a:latin typeface="Times New Roman" panose="02020603050405020304" pitchFamily="18" charset="0"/>
                <a:cs typeface="Times New Roman" panose="02020603050405020304" pitchFamily="18" charset="0"/>
              </a:rPr>
              <a:t>Cách</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ứng</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xử</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của</a:t>
            </a:r>
            <a:r>
              <a:rPr lang="en-AU" sz="2500" i="1" dirty="0">
                <a:latin typeface="Times New Roman" panose="02020603050405020304" pitchFamily="18" charset="0"/>
                <a:cs typeface="Times New Roman" panose="02020603050405020304" pitchFamily="18" charset="0"/>
              </a:rPr>
              <a:t> 2 </a:t>
            </a:r>
            <a:r>
              <a:rPr lang="en-AU" sz="2500" i="1" dirty="0" err="1">
                <a:latin typeface="Times New Roman" panose="02020603050405020304" pitchFamily="18" charset="0"/>
                <a:cs typeface="Times New Roman" panose="02020603050405020304" pitchFamily="18" charset="0"/>
              </a:rPr>
              <a:t>nhân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vật</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chính</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trong</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cuộc</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hôn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nhân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trước</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phản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ứng</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của</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dư</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luận</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xã</a:t>
            </a:r>
            <a:r>
              <a:rPr lang="en-AU" sz="2500" i="1" dirty="0">
                <a:latin typeface="Times New Roman" panose="02020603050405020304" pitchFamily="18" charset="0"/>
                <a:cs typeface="Times New Roman" panose="02020603050405020304" pitchFamily="18" charset="0"/>
              </a:rPr>
              <a:t> </a:t>
            </a:r>
            <a:r>
              <a:rPr lang="en-AU" sz="2500" i="1" dirty="0" err="1">
                <a:latin typeface="Times New Roman" panose="02020603050405020304" pitchFamily="18" charset="0"/>
                <a:cs typeface="Times New Roman" panose="02020603050405020304" pitchFamily="18" charset="0"/>
              </a:rPr>
              <a:t>hội</a:t>
            </a:r>
            <a:r>
              <a:rPr lang="en-AU" sz="2500" i="1" dirty="0">
                <a:latin typeface="Times New Roman" panose="02020603050405020304" pitchFamily="18" charset="0"/>
                <a:cs typeface="Times New Roman" panose="02020603050405020304" pitchFamily="18" charset="0"/>
              </a:rPr>
              <a:t>?</a:t>
            </a:r>
            <a:endParaRPr lang="en-US" sz="2500" i="1" dirty="0">
              <a:latin typeface="Times New Roman" panose="02020603050405020304" pitchFamily="18" charset="0"/>
              <a:cs typeface="Times New Roman" panose="02020603050405020304" pitchFamily="18" charset="0"/>
            </a:endParaRPr>
          </a:p>
          <a:p>
            <a:pPr>
              <a:lnSpc>
                <a:spcPct val="150000"/>
              </a:lnSpc>
            </a:pPr>
            <a:endParaRPr lang="en-US" sz="2500" dirty="0"/>
          </a:p>
        </p:txBody>
      </p:sp>
      <p:pic>
        <p:nvPicPr>
          <p:cNvPr id="10246" name="Picture 6" descr="Ngỡ ngàng với &quot;tiêu chuẩn soái ca&quot; của đàn ông trê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608" y="4692131"/>
            <a:ext cx="2594797" cy="152660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âu hỏi thường gặp | Cục xuất nhập cảnh Việt N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91164" y="201543"/>
            <a:ext cx="854517" cy="9765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8189405" y="5398456"/>
            <a:ext cx="1189842" cy="1189842"/>
          </a:xfrm>
          <a:prstGeom prst="rect">
            <a:avLst/>
          </a:prstGeom>
        </p:spPr>
      </p:pic>
      <p:sp>
        <p:nvSpPr>
          <p:cNvPr id="8" name="TextBox 7">
            <a:extLst>
              <a:ext uri="{FF2B5EF4-FFF2-40B4-BE49-F238E27FC236}">
                <a16:creationId xmlns:a16="http://schemas.microsoft.com/office/drawing/2014/main" id="{2279AD4F-A6A2-8A4C-9FFF-54D9BCB56BB8}"/>
              </a:ext>
            </a:extLst>
          </p:cNvPr>
          <p:cNvSpPr txBox="1"/>
          <p:nvPr/>
        </p:nvSpPr>
        <p:spPr>
          <a:xfrm>
            <a:off x="2528402" y="424877"/>
            <a:ext cx="6047489" cy="707886"/>
          </a:xfrm>
          <a:prstGeom prst="rect">
            <a:avLst/>
          </a:prstGeom>
          <a:noFill/>
        </p:spPr>
        <p:txBody>
          <a:bodyPr wrap="none" rtlCol="0">
            <a:spAutoFit/>
          </a:bodyPr>
          <a:lstStyle/>
          <a:p>
            <a:r>
              <a:rPr lang="en-VN" sz="4000" dirty="0">
                <a:solidFill>
                  <a:srgbClr val="FF0000"/>
                </a:solidFill>
                <a:latin typeface="Times New Roman" panose="02020603050405020304" pitchFamily="18" charset="0"/>
                <a:cs typeface="Times New Roman" panose="02020603050405020304" pitchFamily="18" charset="0"/>
              </a:rPr>
              <a:t>HOẠT ĐỘNG VẬN DỤNG</a:t>
            </a:r>
          </a:p>
        </p:txBody>
      </p:sp>
      <p:pic>
        <p:nvPicPr>
          <p:cNvPr id="5" name="Picture 4">
            <a:extLst>
              <a:ext uri="{FF2B5EF4-FFF2-40B4-BE49-F238E27FC236}">
                <a16:creationId xmlns:a16="http://schemas.microsoft.com/office/drawing/2014/main" id="{2C9F341F-AE67-D84A-910F-A3EA708A41D7}"/>
              </a:ext>
            </a:extLst>
          </p:cNvPr>
          <p:cNvPicPr>
            <a:picLocks noChangeAspect="1"/>
          </p:cNvPicPr>
          <p:nvPr/>
        </p:nvPicPr>
        <p:blipFill>
          <a:blip r:embed="rId5"/>
          <a:stretch>
            <a:fillRect/>
          </a:stretch>
        </p:blipFill>
        <p:spPr>
          <a:xfrm>
            <a:off x="9339499" y="4725662"/>
            <a:ext cx="2355695" cy="1459544"/>
          </a:xfrm>
          <a:prstGeom prst="rect">
            <a:avLst/>
          </a:prstGeom>
        </p:spPr>
      </p:pic>
    </p:spTree>
    <p:extLst>
      <p:ext uri="{BB962C8B-B14F-4D97-AF65-F5344CB8AC3E}">
        <p14:creationId xmlns:p14="http://schemas.microsoft.com/office/powerpoint/2010/main" val="300325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993B6-BB63-9B4B-82F0-A3CE8772D6ED}"/>
              </a:ext>
            </a:extLst>
          </p:cNvPr>
          <p:cNvPicPr>
            <a:picLocks noChangeAspect="1"/>
          </p:cNvPicPr>
          <p:nvPr/>
        </p:nvPicPr>
        <p:blipFill>
          <a:blip r:embed="rId2"/>
          <a:stretch>
            <a:fillRect/>
          </a:stretch>
        </p:blipFill>
        <p:spPr>
          <a:xfrm>
            <a:off x="345015" y="389467"/>
            <a:ext cx="11660718" cy="5875866"/>
          </a:xfrm>
          <a:prstGeom prst="rect">
            <a:avLst/>
          </a:prstGeom>
        </p:spPr>
      </p:pic>
    </p:spTree>
    <p:extLst>
      <p:ext uri="{BB962C8B-B14F-4D97-AF65-F5344CB8AC3E}">
        <p14:creationId xmlns:p14="http://schemas.microsoft.com/office/powerpoint/2010/main" val="401819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3.png">
            <a:extLst>
              <a:ext uri="{FF2B5EF4-FFF2-40B4-BE49-F238E27FC236}">
                <a16:creationId xmlns:a16="http://schemas.microsoft.com/office/drawing/2014/main" id="{50C10C84-2F0A-1046-9921-601C5783CA45}"/>
              </a:ext>
            </a:extLst>
          </p:cNvPr>
          <p:cNvPicPr/>
          <p:nvPr/>
        </p:nvPicPr>
        <p:blipFill>
          <a:blip r:embed="rId2"/>
          <a:srcRect/>
          <a:stretch>
            <a:fillRect/>
          </a:stretch>
        </p:blipFill>
        <p:spPr>
          <a:xfrm>
            <a:off x="775768" y="970353"/>
            <a:ext cx="3910532" cy="2097651"/>
          </a:xfrm>
          <a:prstGeom prst="rect">
            <a:avLst/>
          </a:prstGeom>
          <a:ln/>
        </p:spPr>
      </p:pic>
      <p:pic>
        <p:nvPicPr>
          <p:cNvPr id="5" name="image16.png">
            <a:extLst>
              <a:ext uri="{FF2B5EF4-FFF2-40B4-BE49-F238E27FC236}">
                <a16:creationId xmlns:a16="http://schemas.microsoft.com/office/drawing/2014/main" id="{79B1BE62-6B02-BD43-85F2-67757E7542CC}"/>
              </a:ext>
            </a:extLst>
          </p:cNvPr>
          <p:cNvPicPr/>
          <p:nvPr/>
        </p:nvPicPr>
        <p:blipFill>
          <a:blip r:embed="rId3"/>
          <a:srcRect/>
          <a:stretch>
            <a:fillRect/>
          </a:stretch>
        </p:blipFill>
        <p:spPr>
          <a:xfrm>
            <a:off x="8238980" y="970353"/>
            <a:ext cx="3177251" cy="2067698"/>
          </a:xfrm>
          <a:prstGeom prst="rect">
            <a:avLst/>
          </a:prstGeom>
          <a:ln/>
        </p:spPr>
      </p:pic>
      <p:pic>
        <p:nvPicPr>
          <p:cNvPr id="6" name="image17.png">
            <a:extLst>
              <a:ext uri="{FF2B5EF4-FFF2-40B4-BE49-F238E27FC236}">
                <a16:creationId xmlns:a16="http://schemas.microsoft.com/office/drawing/2014/main" id="{1B2E5EC9-D13B-B843-8757-7D8DBAA8710E}"/>
              </a:ext>
            </a:extLst>
          </p:cNvPr>
          <p:cNvPicPr/>
          <p:nvPr/>
        </p:nvPicPr>
        <p:blipFill>
          <a:blip r:embed="rId4"/>
          <a:srcRect/>
          <a:stretch>
            <a:fillRect/>
          </a:stretch>
        </p:blipFill>
        <p:spPr>
          <a:xfrm>
            <a:off x="775768" y="3429001"/>
            <a:ext cx="3910532" cy="2337156"/>
          </a:xfrm>
          <a:prstGeom prst="rect">
            <a:avLst/>
          </a:prstGeom>
          <a:ln/>
        </p:spPr>
      </p:pic>
      <p:pic>
        <p:nvPicPr>
          <p:cNvPr id="7" name="image25.png">
            <a:extLst>
              <a:ext uri="{FF2B5EF4-FFF2-40B4-BE49-F238E27FC236}">
                <a16:creationId xmlns:a16="http://schemas.microsoft.com/office/drawing/2014/main" id="{19C7B941-54D0-B547-A450-AAE21B95B825}"/>
              </a:ext>
            </a:extLst>
          </p:cNvPr>
          <p:cNvPicPr/>
          <p:nvPr/>
        </p:nvPicPr>
        <p:blipFill>
          <a:blip r:embed="rId5"/>
          <a:srcRect/>
          <a:stretch>
            <a:fillRect/>
          </a:stretch>
        </p:blipFill>
        <p:spPr>
          <a:xfrm>
            <a:off x="8187453" y="3537762"/>
            <a:ext cx="3342559" cy="2449255"/>
          </a:xfrm>
          <a:prstGeom prst="rect">
            <a:avLst/>
          </a:prstGeom>
          <a:ln/>
        </p:spPr>
      </p:pic>
      <p:sp>
        <p:nvSpPr>
          <p:cNvPr id="8" name="Rectangle 7">
            <a:extLst>
              <a:ext uri="{FF2B5EF4-FFF2-40B4-BE49-F238E27FC236}">
                <a16:creationId xmlns:a16="http://schemas.microsoft.com/office/drawing/2014/main" id="{DBE451EA-0B93-C24A-8B7D-81615AA8BEE1}"/>
              </a:ext>
            </a:extLst>
          </p:cNvPr>
          <p:cNvSpPr/>
          <p:nvPr/>
        </p:nvSpPr>
        <p:spPr>
          <a:xfrm>
            <a:off x="775768" y="3068004"/>
            <a:ext cx="2850139" cy="360996"/>
          </a:xfrm>
          <a:prstGeom prst="rect">
            <a:avLst/>
          </a:prstGeom>
        </p:spPr>
        <p:txBody>
          <a:bodyPr wrap="none">
            <a:spAutoFit/>
          </a:bodyPr>
          <a:lstStyle/>
          <a:p>
            <a:pPr marL="397510" marR="45720" indent="5715">
              <a:lnSpc>
                <a:spcPct val="97000"/>
              </a:lnSpc>
              <a:spcBef>
                <a:spcPts val="145"/>
              </a:spcBef>
              <a:spcAft>
                <a:spcPts val="0"/>
              </a:spcAft>
            </a:pPr>
            <a:r>
              <a:rPr lang="en-VN" dirty="0">
                <a:solidFill>
                  <a:srgbClr val="000000"/>
                </a:solidFill>
                <a:latin typeface="Times New Roman" panose="02020603050405020304" pitchFamily="18" charset="0"/>
                <a:ea typeface="Times New Roman" panose="02020603050405020304" pitchFamily="18" charset="0"/>
              </a:rPr>
              <a:t>Hình 1: </a:t>
            </a:r>
            <a:r>
              <a:rPr lang="en-VN" dirty="0">
                <a:solidFill>
                  <a:srgbClr val="212529"/>
                </a:solidFill>
                <a:latin typeface="Times New Roman" panose="02020603050405020304" pitchFamily="18" charset="0"/>
                <a:ea typeface="Times New Roman" panose="02020603050405020304" pitchFamily="18" charset="0"/>
              </a:rPr>
              <a:t>Đền Meenakshi</a:t>
            </a:r>
            <a:endParaRPr lang="en-VN" sz="1400" dirty="0">
              <a:effectLst/>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id="{8AE07971-D1C9-954E-B8CF-E2B113B7016C}"/>
              </a:ext>
            </a:extLst>
          </p:cNvPr>
          <p:cNvSpPr/>
          <p:nvPr/>
        </p:nvSpPr>
        <p:spPr>
          <a:xfrm>
            <a:off x="1342957" y="5802351"/>
            <a:ext cx="1866217" cy="369332"/>
          </a:xfrm>
          <a:prstGeom prst="rect">
            <a:avLst/>
          </a:prstGeom>
        </p:spPr>
        <p:txBody>
          <a:bodyPr wrap="none">
            <a:spAutoFit/>
          </a:bodyPr>
          <a:lstStyle/>
          <a:p>
            <a:r>
              <a:rPr lang="en-VN" dirty="0">
                <a:solidFill>
                  <a:srgbClr val="000000"/>
                </a:solidFill>
                <a:latin typeface="Times New Roman" panose="02020603050405020304" pitchFamily="18" charset="0"/>
                <a:ea typeface="Times New Roman" panose="02020603050405020304" pitchFamily="18" charset="0"/>
              </a:rPr>
              <a:t>Hình 3: Vẽ Henna</a:t>
            </a:r>
            <a:endParaRPr lang="en-VN" dirty="0"/>
          </a:p>
        </p:txBody>
      </p:sp>
      <p:sp>
        <p:nvSpPr>
          <p:cNvPr id="10" name="Rectangle 9">
            <a:extLst>
              <a:ext uri="{FF2B5EF4-FFF2-40B4-BE49-F238E27FC236}">
                <a16:creationId xmlns:a16="http://schemas.microsoft.com/office/drawing/2014/main" id="{D7FDD353-3210-404B-A958-6ABD11F55B46}"/>
              </a:ext>
            </a:extLst>
          </p:cNvPr>
          <p:cNvSpPr/>
          <p:nvPr/>
        </p:nvSpPr>
        <p:spPr>
          <a:xfrm>
            <a:off x="8238980" y="3068004"/>
            <a:ext cx="2823530" cy="360996"/>
          </a:xfrm>
          <a:prstGeom prst="rect">
            <a:avLst/>
          </a:prstGeom>
        </p:spPr>
        <p:txBody>
          <a:bodyPr wrap="none">
            <a:spAutoFit/>
          </a:bodyPr>
          <a:lstStyle/>
          <a:p>
            <a:pPr marL="397510" marR="45720" indent="5715">
              <a:lnSpc>
                <a:spcPct val="97000"/>
              </a:lnSpc>
              <a:spcBef>
                <a:spcPts val="145"/>
              </a:spcBef>
              <a:spcAft>
                <a:spcPts val="0"/>
              </a:spcAft>
            </a:pPr>
            <a:r>
              <a:rPr lang="en-VN" dirty="0">
                <a:solidFill>
                  <a:srgbClr val="212529"/>
                </a:solidFill>
                <a:latin typeface="Times New Roman" panose="02020603050405020304" pitchFamily="18" charset="0"/>
                <a:ea typeface="Times New Roman" panose="02020603050405020304" pitchFamily="18" charset="0"/>
              </a:rPr>
              <a:t>.     </a:t>
            </a:r>
            <a:r>
              <a:rPr lang="en-VN" dirty="0">
                <a:solidFill>
                  <a:srgbClr val="000000"/>
                </a:solidFill>
                <a:latin typeface="Times New Roman" panose="02020603050405020304" pitchFamily="18" charset="0"/>
                <a:ea typeface="Times New Roman" panose="02020603050405020304" pitchFamily="18" charset="0"/>
              </a:rPr>
              <a:t>Hình 2: Tượng Phật</a:t>
            </a:r>
            <a:endParaRPr lang="en-VN" sz="1400" dirty="0">
              <a:effectLst/>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id="{CEC474EA-F96F-2549-A12B-39057316D778}"/>
              </a:ext>
            </a:extLst>
          </p:cNvPr>
          <p:cNvSpPr/>
          <p:nvPr/>
        </p:nvSpPr>
        <p:spPr>
          <a:xfrm>
            <a:off x="8925623" y="6046923"/>
            <a:ext cx="1866217" cy="369332"/>
          </a:xfrm>
          <a:prstGeom prst="rect">
            <a:avLst/>
          </a:prstGeom>
        </p:spPr>
        <p:txBody>
          <a:bodyPr wrap="none">
            <a:spAutoFit/>
          </a:bodyPr>
          <a:lstStyle/>
          <a:p>
            <a:r>
              <a:rPr lang="en-VN" dirty="0">
                <a:solidFill>
                  <a:srgbClr val="000000"/>
                </a:solidFill>
                <a:latin typeface="Times New Roman" panose="02020603050405020304" pitchFamily="18" charset="0"/>
                <a:ea typeface="Times New Roman" panose="02020603050405020304" pitchFamily="18" charset="0"/>
              </a:rPr>
              <a:t>Tượng thần Shiva</a:t>
            </a:r>
            <a:endParaRPr lang="en-VN" dirty="0"/>
          </a:p>
        </p:txBody>
      </p:sp>
      <p:sp>
        <p:nvSpPr>
          <p:cNvPr id="3" name="Action Button: Help 2">
            <a:hlinkClick r:id="" action="ppaction://noaction" highlightClick="1"/>
            <a:extLst>
              <a:ext uri="{FF2B5EF4-FFF2-40B4-BE49-F238E27FC236}">
                <a16:creationId xmlns:a16="http://schemas.microsoft.com/office/drawing/2014/main" id="{B09DA65D-9F64-7A45-9D12-F17A54C94C2D}"/>
              </a:ext>
            </a:extLst>
          </p:cNvPr>
          <p:cNvSpPr/>
          <p:nvPr/>
        </p:nvSpPr>
        <p:spPr>
          <a:xfrm>
            <a:off x="4999348" y="1209488"/>
            <a:ext cx="2823530" cy="2449254"/>
          </a:xfrm>
          <a:prstGeom prst="actionButtonHelp">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VN" sz="2400" dirty="0">
                <a:solidFill>
                  <a:srgbClr val="2212C0"/>
                </a:solidFill>
                <a:latin typeface="Times New Roman" panose="02020603050405020304" pitchFamily="18" charset="0"/>
                <a:cs typeface="Times New Roman" panose="02020603050405020304" pitchFamily="18" charset="0"/>
              </a:rPr>
              <a:t>Những hình ảnh này gợi cho em biết đến đất nước, quốc gia nào?</a:t>
            </a:r>
          </a:p>
        </p:txBody>
      </p:sp>
      <p:sp>
        <p:nvSpPr>
          <p:cNvPr id="12" name="TextBox 11">
            <a:extLst>
              <a:ext uri="{FF2B5EF4-FFF2-40B4-BE49-F238E27FC236}">
                <a16:creationId xmlns:a16="http://schemas.microsoft.com/office/drawing/2014/main" id="{B99E9254-1A83-5B44-B05E-816DBEA81CD4}"/>
              </a:ext>
            </a:extLst>
          </p:cNvPr>
          <p:cNvSpPr txBox="1"/>
          <p:nvPr/>
        </p:nvSpPr>
        <p:spPr>
          <a:xfrm>
            <a:off x="2557463" y="81969"/>
            <a:ext cx="6684843" cy="707886"/>
          </a:xfrm>
          <a:prstGeom prst="rect">
            <a:avLst/>
          </a:prstGeom>
          <a:noFill/>
        </p:spPr>
        <p:txBody>
          <a:bodyPr wrap="none" rtlCol="0">
            <a:spAutoFit/>
          </a:bodyPr>
          <a:lstStyle/>
          <a:p>
            <a:r>
              <a:rPr lang="en-VN" sz="4000" dirty="0">
                <a:solidFill>
                  <a:srgbClr val="FF0000"/>
                </a:solidFill>
                <a:latin typeface="Apple Chancery" panose="03020702040506060504" pitchFamily="66" charset="-79"/>
                <a:cs typeface="Apple Chancery" panose="03020702040506060504" pitchFamily="66" charset="-79"/>
              </a:rPr>
              <a:t>HOẠT ĐỘNG KHỞI ĐỘNG</a:t>
            </a:r>
          </a:p>
        </p:txBody>
      </p:sp>
      <p:sp>
        <p:nvSpPr>
          <p:cNvPr id="13" name="TextBox 12">
            <a:extLst>
              <a:ext uri="{FF2B5EF4-FFF2-40B4-BE49-F238E27FC236}">
                <a16:creationId xmlns:a16="http://schemas.microsoft.com/office/drawing/2014/main" id="{FA5AFEFB-7650-1B44-B698-1D6213CFBC34}"/>
              </a:ext>
            </a:extLst>
          </p:cNvPr>
          <p:cNvSpPr txBox="1"/>
          <p:nvPr/>
        </p:nvSpPr>
        <p:spPr>
          <a:xfrm>
            <a:off x="4686300" y="4243636"/>
            <a:ext cx="3674404" cy="707886"/>
          </a:xfrm>
          <a:prstGeom prst="rect">
            <a:avLst/>
          </a:prstGeom>
          <a:noFill/>
        </p:spPr>
        <p:txBody>
          <a:bodyPr wrap="none" rtlCol="0">
            <a:spAutoFit/>
          </a:bodyPr>
          <a:lstStyle/>
          <a:p>
            <a:r>
              <a:rPr lang="en-VN" sz="4000" dirty="0">
                <a:solidFill>
                  <a:srgbClr val="FF0000"/>
                </a:solidFill>
                <a:latin typeface="Times New Roman" panose="02020603050405020304" pitchFamily="18" charset="0"/>
                <a:cs typeface="Times New Roman" panose="02020603050405020304" pitchFamily="18" charset="0"/>
              </a:rPr>
              <a:t>ẤN ĐỘ CỔ ĐẠI</a:t>
            </a:r>
          </a:p>
        </p:txBody>
      </p:sp>
    </p:spTree>
    <p:extLst>
      <p:ext uri="{BB962C8B-B14F-4D97-AF65-F5344CB8AC3E}">
        <p14:creationId xmlns:p14="http://schemas.microsoft.com/office/powerpoint/2010/main" val="38320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541" y="1685561"/>
            <a:ext cx="3916907" cy="1846659"/>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4</a:t>
            </a:r>
          </a:p>
          <a:p>
            <a:pPr marL="342900" indent="-342900">
              <a:spcBef>
                <a:spcPts val="600"/>
              </a:spcBef>
              <a:spcAft>
                <a:spcPts val="600"/>
              </a:spcAft>
              <a:buFont typeface="Arial" panose="020B0604020202020204" pitchFamily="34" charset="0"/>
              <a:buChar char="•"/>
            </a:pPr>
            <a:r>
              <a:rPr lang="en-US" sz="2600" dirty="0" err="1">
                <a:latin typeface="Times New Roman" panose="02020603050405020304" pitchFamily="18" charset="0"/>
                <a:cs typeface="Times New Roman" panose="02020603050405020304" pitchFamily="18" charset="0"/>
              </a:rPr>
              <a:t>Liệt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a:t>
            </a:r>
            <a:endParaRPr lang="en-US" sz="2600" dirty="0">
              <a:latin typeface="Times New Roman" panose="02020603050405020304" pitchFamily="18" charset="0"/>
              <a:cs typeface="Times New Roman" panose="02020603050405020304" pitchFamily="18" charset="0"/>
            </a:endParaRPr>
          </a:p>
        </p:txBody>
      </p:sp>
      <p:sp>
        <p:nvSpPr>
          <p:cNvPr id="3" name="Cloud 2"/>
          <p:cNvSpPr/>
          <p:nvPr/>
        </p:nvSpPr>
        <p:spPr>
          <a:xfrm>
            <a:off x="883941" y="392865"/>
            <a:ext cx="2265528" cy="1074325"/>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t-IT" sz="2800" b="1" dirty="0">
                <a:solidFill>
                  <a:srgbClr val="002060"/>
                </a:solidFill>
              </a:rPr>
              <a:t>( 4 phút)</a:t>
            </a:r>
            <a:endParaRPr lang="en-US" sz="2800" dirty="0">
              <a:solidFill>
                <a:srgbClr val="002060"/>
              </a:solidFill>
            </a:endParaRPr>
          </a:p>
        </p:txBody>
      </p:sp>
      <p:pic>
        <p:nvPicPr>
          <p:cNvPr id="7" name="Picture 6"/>
          <p:cNvPicPr>
            <a:picLocks noChangeAspect="1"/>
          </p:cNvPicPr>
          <p:nvPr/>
        </p:nvPicPr>
        <p:blipFill>
          <a:blip r:embed="rId2"/>
          <a:stretch>
            <a:fillRect/>
          </a:stretch>
        </p:blipFill>
        <p:spPr>
          <a:xfrm>
            <a:off x="557283" y="3532220"/>
            <a:ext cx="3916907" cy="271749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26459148"/>
              </p:ext>
            </p:extLst>
          </p:nvPr>
        </p:nvGraphicFramePr>
        <p:xfrm>
          <a:off x="4719933" y="1685561"/>
          <a:ext cx="6664326" cy="4663440"/>
        </p:xfrm>
        <a:graphic>
          <a:graphicData uri="http://schemas.openxmlformats.org/drawingml/2006/table">
            <a:tbl>
              <a:tblPr firstRow="1" bandRow="1">
                <a:tableStyleId>{5C22544A-7EE6-4342-B048-85BDC9FD1C3A}</a:tableStyleId>
              </a:tblPr>
              <a:tblGrid>
                <a:gridCol w="3332163">
                  <a:extLst>
                    <a:ext uri="{9D8B030D-6E8A-4147-A177-3AD203B41FA5}">
                      <a16:colId xmlns:a16="http://schemas.microsoft.com/office/drawing/2014/main" val="20000"/>
                    </a:ext>
                  </a:extLst>
                </a:gridCol>
                <a:gridCol w="3332163">
                  <a:extLst>
                    <a:ext uri="{9D8B030D-6E8A-4147-A177-3AD203B41FA5}">
                      <a16:colId xmlns:a16="http://schemas.microsoft.com/office/drawing/2014/main" val="20001"/>
                    </a:ext>
                  </a:extLst>
                </a:gridCol>
              </a:tblGrid>
              <a:tr h="220161">
                <a:tc>
                  <a:txBody>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Điều</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em</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đã</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biết</a:t>
                      </a: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Điều</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em</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chưa</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biết</a:t>
                      </a: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5639">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F23D55D9-49ED-9B4C-AE93-70AB00C2A37F}"/>
              </a:ext>
            </a:extLst>
          </p:cNvPr>
          <p:cNvSpPr txBox="1"/>
          <p:nvPr/>
        </p:nvSpPr>
        <p:spPr>
          <a:xfrm>
            <a:off x="3258503" y="163495"/>
            <a:ext cx="6684843" cy="707886"/>
          </a:xfrm>
          <a:prstGeom prst="rect">
            <a:avLst/>
          </a:prstGeom>
          <a:noFill/>
        </p:spPr>
        <p:txBody>
          <a:bodyPr wrap="none" rtlCol="0">
            <a:spAutoFit/>
          </a:bodyPr>
          <a:lstStyle/>
          <a:p>
            <a:r>
              <a:rPr lang="en-VN" sz="4000" dirty="0">
                <a:solidFill>
                  <a:srgbClr val="FF0000"/>
                </a:solidFill>
                <a:latin typeface="Apple Chancery" panose="03020702040506060504" pitchFamily="66" charset="-79"/>
                <a:cs typeface="Apple Chancery" panose="03020702040506060504" pitchFamily="66" charset="-79"/>
              </a:rPr>
              <a:t>HOẠT ĐỘNG KHỞI ĐỘNG</a:t>
            </a:r>
          </a:p>
        </p:txBody>
      </p:sp>
      <p:pic>
        <p:nvPicPr>
          <p:cNvPr id="10" name="Picture 2" descr="Hình ảnh Thảo Luận Làm Việc Cùng Nhau đối Tác đồng Nghiệp, Làm, Nhóm Làm  Việc, Công Việc miễn phí tải tập tin PNG PSDComment và Vector">
            <a:extLst>
              <a:ext uri="{FF2B5EF4-FFF2-40B4-BE49-F238E27FC236}">
                <a16:creationId xmlns:a16="http://schemas.microsoft.com/office/drawing/2014/main" id="{17A94AD7-5756-544C-A376-3F6257F2E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3346" y="392865"/>
            <a:ext cx="1813560"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3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ễ hội Kumbh Mela | Tạp chí điện tử Thế giới Di s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935" y="4181153"/>
            <a:ext cx="3659262" cy="24699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điều bạn cần biết về Holi - Lễ hội đầy màu sắc của người Ấn Đ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4066" y="4181153"/>
            <a:ext cx="3659262" cy="23876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C84FCD0-5ED4-0F46-8708-980DC4964877}"/>
              </a:ext>
            </a:extLst>
          </p:cNvPr>
          <p:cNvSpPr/>
          <p:nvPr/>
        </p:nvSpPr>
        <p:spPr>
          <a:xfrm>
            <a:off x="3682519" y="244346"/>
            <a:ext cx="4826962" cy="678327"/>
          </a:xfrm>
          <a:prstGeom prst="rect">
            <a:avLst/>
          </a:prstGeom>
        </p:spPr>
        <p:txBody>
          <a:bodyPr wrap="none">
            <a:spAutoFit/>
          </a:bodyPr>
          <a:lstStyle/>
          <a:p>
            <a:pPr algn="ctr">
              <a:lnSpc>
                <a:spcPct val="115000"/>
              </a:lnSpc>
            </a:pPr>
            <a:r>
              <a:rPr lang="en-VN" sz="3600" b="1" u="sng" dirty="0">
                <a:solidFill>
                  <a:srgbClr val="FF0000"/>
                </a:solidFill>
                <a:latin typeface="Times New Roman" panose="02020603050405020304" pitchFamily="18" charset="0"/>
                <a:ea typeface="Times New Roman" panose="02020603050405020304" pitchFamily="18" charset="0"/>
              </a:rPr>
              <a:t>BÀI 8. ẤN ĐỘ CỔ ĐẠI</a:t>
            </a:r>
            <a:endParaRPr lang="en-VN" sz="3600" u="sng" dirty="0">
              <a:effectLst/>
              <a:latin typeface="Times New Roman" panose="02020603050405020304" pitchFamily="18" charset="0"/>
              <a:ea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1DE00C-C215-AD4B-8044-17C7C2B1019B}"/>
              </a:ext>
            </a:extLst>
          </p:cNvPr>
          <p:cNvCxnSpPr>
            <a:cxnSpLocks/>
          </p:cNvCxnSpPr>
          <p:nvPr/>
        </p:nvCxnSpPr>
        <p:spPr>
          <a:xfrm flipH="1">
            <a:off x="1768332" y="819276"/>
            <a:ext cx="4233707" cy="34230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953D0BBD-045B-4444-97DB-7C6C49AAA183}"/>
              </a:ext>
            </a:extLst>
          </p:cNvPr>
          <p:cNvCxnSpPr>
            <a:cxnSpLocks/>
          </p:cNvCxnSpPr>
          <p:nvPr/>
        </p:nvCxnSpPr>
        <p:spPr>
          <a:xfrm>
            <a:off x="6002039" y="838200"/>
            <a:ext cx="0" cy="33429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1181A24E-ED3B-614C-9C3B-D641562E7046}"/>
              </a:ext>
            </a:extLst>
          </p:cNvPr>
          <p:cNvCxnSpPr>
            <a:cxnSpLocks/>
          </p:cNvCxnSpPr>
          <p:nvPr/>
        </p:nvCxnSpPr>
        <p:spPr>
          <a:xfrm>
            <a:off x="6063144" y="859317"/>
            <a:ext cx="3700057" cy="33429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16D5650E-244F-F447-9979-DC8ED9699E31}"/>
              </a:ext>
            </a:extLst>
          </p:cNvPr>
          <p:cNvSpPr txBox="1"/>
          <p:nvPr/>
        </p:nvSpPr>
        <p:spPr>
          <a:xfrm>
            <a:off x="4920000" y="4178382"/>
            <a:ext cx="1981200" cy="830997"/>
          </a:xfrm>
          <a:prstGeom prst="rect">
            <a:avLst/>
          </a:prstGeom>
          <a:noFill/>
        </p:spPr>
        <p:txBody>
          <a:bodyPr wrap="square" rtlCol="0">
            <a:spAutoFit/>
          </a:bodyPr>
          <a:lstStyle/>
          <a:p>
            <a:pPr algn="ctr"/>
            <a:r>
              <a:rPr lang="en-VN" sz="2400" b="1" dirty="0">
                <a:solidFill>
                  <a:srgbClr val="FFFF00"/>
                </a:solidFill>
                <a:latin typeface="Times New Roman" panose="02020603050405020304" pitchFamily="18" charset="0"/>
                <a:cs typeface="Times New Roman" panose="02020603050405020304" pitchFamily="18" charset="0"/>
              </a:rPr>
              <a:t>XÃ HỘI CỔ ĐẠI</a:t>
            </a:r>
          </a:p>
        </p:txBody>
      </p:sp>
      <p:sp>
        <p:nvSpPr>
          <p:cNvPr id="21" name="TextBox 20">
            <a:extLst>
              <a:ext uri="{FF2B5EF4-FFF2-40B4-BE49-F238E27FC236}">
                <a16:creationId xmlns:a16="http://schemas.microsoft.com/office/drawing/2014/main" id="{9293AFBE-A1DE-BF48-BB0B-7C1752E2CCA9}"/>
              </a:ext>
            </a:extLst>
          </p:cNvPr>
          <p:cNvSpPr txBox="1"/>
          <p:nvPr/>
        </p:nvSpPr>
        <p:spPr>
          <a:xfrm>
            <a:off x="8829480" y="4189296"/>
            <a:ext cx="2230813" cy="830997"/>
          </a:xfrm>
          <a:prstGeom prst="rect">
            <a:avLst/>
          </a:prstGeom>
          <a:noFill/>
        </p:spPr>
        <p:txBody>
          <a:bodyPr wrap="square" rtlCol="0">
            <a:spAutoFit/>
          </a:bodyPr>
          <a:lstStyle/>
          <a:p>
            <a:pPr algn="ctr"/>
            <a:r>
              <a:rPr lang="en-VN" sz="2400" b="1" dirty="0">
                <a:solidFill>
                  <a:srgbClr val="FFFF00"/>
                </a:solidFill>
                <a:latin typeface="Times New Roman" panose="02020603050405020304" pitchFamily="18" charset="0"/>
                <a:cs typeface="Times New Roman" panose="02020603050405020304" pitchFamily="18" charset="0"/>
              </a:rPr>
              <a:t>THÀNH TƯỤ VĂN HOÁ</a:t>
            </a:r>
          </a:p>
        </p:txBody>
      </p:sp>
      <p:pic>
        <p:nvPicPr>
          <p:cNvPr id="23" name="Picture 22">
            <a:extLst>
              <a:ext uri="{FF2B5EF4-FFF2-40B4-BE49-F238E27FC236}">
                <a16:creationId xmlns:a16="http://schemas.microsoft.com/office/drawing/2014/main" id="{3333D561-277B-494C-8AD9-F16D1F654780}"/>
              </a:ext>
            </a:extLst>
          </p:cNvPr>
          <p:cNvPicPr>
            <a:picLocks noChangeAspect="1"/>
          </p:cNvPicPr>
          <p:nvPr/>
        </p:nvPicPr>
        <p:blipFill>
          <a:blip r:embed="rId4"/>
          <a:stretch>
            <a:fillRect/>
          </a:stretch>
        </p:blipFill>
        <p:spPr>
          <a:xfrm>
            <a:off x="261466" y="4202270"/>
            <a:ext cx="3421053" cy="2629298"/>
          </a:xfrm>
          <a:prstGeom prst="rect">
            <a:avLst/>
          </a:prstGeom>
        </p:spPr>
      </p:pic>
      <p:sp>
        <p:nvSpPr>
          <p:cNvPr id="24" name="TextBox 23">
            <a:extLst>
              <a:ext uri="{FF2B5EF4-FFF2-40B4-BE49-F238E27FC236}">
                <a16:creationId xmlns:a16="http://schemas.microsoft.com/office/drawing/2014/main" id="{1BEF0A45-F6B1-114E-99CF-297D58028B54}"/>
              </a:ext>
            </a:extLst>
          </p:cNvPr>
          <p:cNvSpPr txBox="1"/>
          <p:nvPr/>
        </p:nvSpPr>
        <p:spPr>
          <a:xfrm>
            <a:off x="981392" y="4220485"/>
            <a:ext cx="1981200" cy="830997"/>
          </a:xfrm>
          <a:prstGeom prst="rect">
            <a:avLst/>
          </a:prstGeom>
          <a:noFill/>
        </p:spPr>
        <p:txBody>
          <a:bodyPr wrap="square" rtlCol="0">
            <a:spAutoFit/>
          </a:bodyPr>
          <a:lstStyle/>
          <a:p>
            <a:pPr algn="ctr"/>
            <a:r>
              <a:rPr lang="en-VN" sz="2400" b="1" dirty="0">
                <a:solidFill>
                  <a:srgbClr val="FFFF00"/>
                </a:solidFill>
                <a:latin typeface="Times New Roman" panose="02020603050405020304" pitchFamily="18" charset="0"/>
                <a:cs typeface="Times New Roman" panose="02020603050405020304" pitchFamily="18" charset="0"/>
              </a:rPr>
              <a:t>ĐIỀU KIỆN TỰ NHIÊN</a:t>
            </a:r>
          </a:p>
        </p:txBody>
      </p:sp>
      <p:sp>
        <p:nvSpPr>
          <p:cNvPr id="25" name="Horizontal Scroll 24">
            <a:extLst>
              <a:ext uri="{FF2B5EF4-FFF2-40B4-BE49-F238E27FC236}">
                <a16:creationId xmlns:a16="http://schemas.microsoft.com/office/drawing/2014/main" id="{54EAF14F-8C8A-CA4A-A6ED-CBD454718711}"/>
              </a:ext>
            </a:extLst>
          </p:cNvPr>
          <p:cNvSpPr/>
          <p:nvPr/>
        </p:nvSpPr>
        <p:spPr>
          <a:xfrm>
            <a:off x="700402" y="683229"/>
            <a:ext cx="10979122" cy="3537256"/>
          </a:xfrm>
          <a:prstGeom prst="horizontalScroll">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lnSpc>
                <a:spcPct val="125000"/>
              </a:lnSpc>
              <a:tabLst>
                <a:tab pos="180340" algn="l"/>
              </a:tabLst>
            </a:pPr>
            <a:r>
              <a:rPr lang="it-IT" sz="24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Mục tiêu bài học</a:t>
            </a:r>
          </a:p>
          <a:p>
            <a:pPr marL="342900" indent="-342900">
              <a:buFont typeface="Arial" panose="020B0604020202020204" pitchFamily="34" charset="0"/>
              <a:buChar char="•"/>
            </a:pPr>
            <a:r>
              <a:rPr lang="en-AU" sz="2400" i="1" dirty="0" err="1">
                <a:solidFill>
                  <a:srgbClr val="002060"/>
                </a:solidFill>
                <a:latin typeface="Times New Roman" panose="02020603050405020304" pitchFamily="18" charset="0"/>
                <a:cs typeface="Times New Roman" panose="02020603050405020304" pitchFamily="18" charset="0"/>
              </a:rPr>
              <a:t>Trình</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bày</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được</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ít</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nhất</a:t>
            </a:r>
            <a:r>
              <a:rPr lang="en-AU" sz="2400" i="1" dirty="0">
                <a:solidFill>
                  <a:srgbClr val="002060"/>
                </a:solidFill>
                <a:latin typeface="Times New Roman" panose="02020603050405020304" pitchFamily="18" charset="0"/>
                <a:cs typeface="Times New Roman" panose="02020603050405020304" pitchFamily="18" charset="0"/>
              </a:rPr>
              <a:t> 3 </a:t>
            </a:r>
            <a:r>
              <a:rPr lang="en-AU" sz="2400" i="1" dirty="0" err="1">
                <a:solidFill>
                  <a:srgbClr val="002060"/>
                </a:solidFill>
                <a:latin typeface="Times New Roman" panose="02020603050405020304" pitchFamily="18" charset="0"/>
                <a:cs typeface="Times New Roman" panose="02020603050405020304" pitchFamily="18" charset="0"/>
              </a:rPr>
              <a:t>đặc</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điểm</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về</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điều</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kiện</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tự</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nhiên</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và</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tác</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động</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của</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nó</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với</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lịch</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sử</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Ấn</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Độ</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theo</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cách</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hiểu</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của</a:t>
            </a:r>
            <a:r>
              <a:rPr lang="en-AU" sz="2400" i="1" dirty="0">
                <a:solidFill>
                  <a:srgbClr val="002060"/>
                </a:solidFill>
                <a:latin typeface="Times New Roman" panose="02020603050405020304" pitchFamily="18" charset="0"/>
                <a:cs typeface="Times New Roman" panose="02020603050405020304" pitchFamily="18" charset="0"/>
              </a:rPr>
              <a:t> </a:t>
            </a:r>
            <a:r>
              <a:rPr lang="en-AU" sz="2400" i="1" dirty="0" err="1">
                <a:solidFill>
                  <a:srgbClr val="002060"/>
                </a:solidFill>
                <a:latin typeface="Times New Roman" panose="02020603050405020304" pitchFamily="18" charset="0"/>
                <a:cs typeface="Times New Roman" panose="02020603050405020304" pitchFamily="18" charset="0"/>
              </a:rPr>
              <a:t>em</a:t>
            </a:r>
            <a:r>
              <a:rPr lang="en-AU" sz="2400" i="1" dirty="0">
                <a:solidFill>
                  <a:srgbClr val="002060"/>
                </a:solidFill>
                <a:latin typeface="Times New Roman" panose="02020603050405020304" pitchFamily="18" charset="0"/>
                <a:cs typeface="Times New Roman" panose="02020603050405020304" pitchFamily="18" charset="0"/>
              </a:rPr>
              <a:t>.</a:t>
            </a:r>
            <a:endParaRPr lang="en-US" sz="2400" i="1"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sz="2400" i="1" dirty="0" err="1">
                <a:solidFill>
                  <a:srgbClr val="002060"/>
                </a:solidFill>
                <a:latin typeface="Times New Roman" panose="02020603050405020304" pitchFamily="18" charset="0"/>
                <a:cs typeface="Times New Roman" panose="02020603050405020304" pitchFamily="18" charset="0"/>
              </a:rPr>
              <a:t>Nêu</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được</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tên</a:t>
            </a:r>
            <a:r>
              <a:rPr lang="it-IT" sz="2400" i="1" dirty="0">
                <a:solidFill>
                  <a:srgbClr val="002060"/>
                </a:solidFill>
                <a:latin typeface="Times New Roman" panose="02020603050405020304" pitchFamily="18" charset="0"/>
                <a:cs typeface="Times New Roman" panose="02020603050405020304" pitchFamily="18" charset="0"/>
              </a:rPr>
              <a:t> 4 </a:t>
            </a:r>
            <a:r>
              <a:rPr lang="it-IT" sz="2400" i="1" dirty="0" err="1">
                <a:solidFill>
                  <a:srgbClr val="002060"/>
                </a:solidFill>
                <a:latin typeface="Times New Roman" panose="02020603050405020304" pitchFamily="18" charset="0"/>
                <a:cs typeface="Times New Roman" panose="02020603050405020304" pitchFamily="18" charset="0"/>
              </a:rPr>
              <a:t>đẳng</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cấp</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trong</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xã</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hội</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Ấn</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Độ</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và</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ra</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chỉ</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sự</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khác</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biệt</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giữa</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các</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đẳng</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cấp</a:t>
            </a:r>
            <a:r>
              <a:rPr lang="it-IT" sz="2400" i="1" dirty="0">
                <a:solidFill>
                  <a:srgbClr val="002060"/>
                </a:solidFill>
                <a:latin typeface="Times New Roman" panose="02020603050405020304" pitchFamily="18" charset="0"/>
                <a:cs typeface="Times New Roman" panose="02020603050405020304" pitchFamily="18" charset="0"/>
              </a:rPr>
              <a:t>.</a:t>
            </a:r>
            <a:endParaRPr lang="en-US" sz="2400" i="1"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it-IT" sz="2400" i="1" dirty="0" err="1">
                <a:solidFill>
                  <a:srgbClr val="002060"/>
                </a:solidFill>
                <a:latin typeface="Times New Roman" panose="02020603050405020304" pitchFamily="18" charset="0"/>
                <a:cs typeface="Times New Roman" panose="02020603050405020304" pitchFamily="18" charset="0"/>
              </a:rPr>
              <a:t>Liệt</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kê</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những</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thành</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tựu</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chính</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của</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văn</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hoá</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Ấn</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Độ</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cổ</a:t>
            </a:r>
            <a:r>
              <a:rPr lang="it-IT" sz="2400" i="1"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đại</a:t>
            </a:r>
            <a:r>
              <a:rPr lang="it-IT" sz="2400" i="1" dirty="0">
                <a:solidFill>
                  <a:srgbClr val="002060"/>
                </a:solidFill>
                <a:latin typeface="Times New Roman" panose="02020603050405020304" pitchFamily="18" charset="0"/>
                <a:cs typeface="Times New Roman" panose="02020603050405020304" pitchFamily="18" charset="0"/>
              </a:rPr>
              <a:t>.</a:t>
            </a:r>
            <a:endParaRPr lang="en-US" sz="24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47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png">
            <a:extLst>
              <a:ext uri="{FF2B5EF4-FFF2-40B4-BE49-F238E27FC236}">
                <a16:creationId xmlns:a16="http://schemas.microsoft.com/office/drawing/2014/main" id="{55437247-AD82-7049-A7AD-967C57B0ACD0}"/>
              </a:ext>
            </a:extLst>
          </p:cNvPr>
          <p:cNvPicPr/>
          <p:nvPr/>
        </p:nvPicPr>
        <p:blipFill>
          <a:blip r:embed="rId2"/>
          <a:srcRect/>
          <a:stretch>
            <a:fillRect/>
          </a:stretch>
        </p:blipFill>
        <p:spPr>
          <a:xfrm>
            <a:off x="4846320" y="990600"/>
            <a:ext cx="6934200" cy="5503704"/>
          </a:xfrm>
          <a:prstGeom prst="rect">
            <a:avLst/>
          </a:prstGeom>
          <a:ln/>
        </p:spPr>
      </p:pic>
      <p:sp>
        <p:nvSpPr>
          <p:cNvPr id="5" name="Rectangle 4">
            <a:extLst>
              <a:ext uri="{FF2B5EF4-FFF2-40B4-BE49-F238E27FC236}">
                <a16:creationId xmlns:a16="http://schemas.microsoft.com/office/drawing/2014/main" id="{3E6F3B22-242B-B24F-B989-A5EF91C572F3}"/>
              </a:ext>
            </a:extLst>
          </p:cNvPr>
          <p:cNvSpPr/>
          <p:nvPr/>
        </p:nvSpPr>
        <p:spPr>
          <a:xfrm>
            <a:off x="274320" y="2135179"/>
            <a:ext cx="4267200" cy="3252237"/>
          </a:xfrm>
          <a:prstGeom prst="rect">
            <a:avLst/>
          </a:prstGeom>
        </p:spPr>
        <p:txBody>
          <a:bodyPr wrap="square">
            <a:spAutoFit/>
          </a:bodyPr>
          <a:lstStyle/>
          <a:p>
            <a:pPr>
              <a:lnSpc>
                <a:spcPct val="115000"/>
              </a:lnSpc>
            </a:pPr>
            <a:r>
              <a:rPr lang="en-VN" dirty="0">
                <a:latin typeface="Times New Roman" panose="02020603050405020304" pitchFamily="18" charset="0"/>
                <a:ea typeface="Times New Roman" panose="02020603050405020304" pitchFamily="18" charset="0"/>
              </a:rPr>
              <a:t>1. Vị trí địa lý của Ấn Độ (khu vực nào?)</a:t>
            </a:r>
          </a:p>
          <a:p>
            <a:pPr>
              <a:lnSpc>
                <a:spcPct val="115000"/>
              </a:lnSpc>
            </a:pPr>
            <a:r>
              <a:rPr lang="en-VN" dirty="0">
                <a:latin typeface="Times New Roman" panose="02020603050405020304" pitchFamily="18" charset="0"/>
                <a:ea typeface="Times New Roman" panose="02020603050405020304" pitchFamily="18" charset="0"/>
              </a:rPr>
              <a:t>2. Địa hình Ấn Độ như thế nào? (phía Bắc, trung tâm)</a:t>
            </a:r>
          </a:p>
          <a:p>
            <a:pPr>
              <a:lnSpc>
                <a:spcPct val="115000"/>
              </a:lnSpc>
            </a:pPr>
            <a:r>
              <a:rPr lang="en-VN" dirty="0">
                <a:latin typeface="Times New Roman" panose="02020603050405020304" pitchFamily="18" charset="0"/>
                <a:ea typeface="Times New Roman" panose="02020603050405020304" pitchFamily="18" charset="0"/>
              </a:rPr>
              <a:t>3. Nêu tên con sông lớn ở miền Bắc Ấn Độ?</a:t>
            </a:r>
          </a:p>
          <a:p>
            <a:pPr>
              <a:lnSpc>
                <a:spcPct val="115000"/>
              </a:lnSpc>
            </a:pPr>
            <a:r>
              <a:rPr lang="en-VN" dirty="0">
                <a:latin typeface="Times New Roman" panose="02020603050405020304" pitchFamily="18" charset="0"/>
                <a:ea typeface="Times New Roman" panose="02020603050405020304" pitchFamily="18" charset="0"/>
              </a:rPr>
              <a:t>4. Dựa vào vị trí địa lý của Ấn Độ, em hãy cho biết  phần nào của tiểu lục địa Ấn Độ là thích hợp nhất để  định cư? </a:t>
            </a:r>
          </a:p>
          <a:p>
            <a:pPr>
              <a:lnSpc>
                <a:spcPct val="115000"/>
              </a:lnSpc>
            </a:pPr>
            <a:r>
              <a:rPr lang="en-VN" dirty="0">
                <a:latin typeface="Times New Roman" panose="02020603050405020304" pitchFamily="18" charset="0"/>
                <a:ea typeface="Times New Roman" panose="02020603050405020304" pitchFamily="18" charset="0"/>
              </a:rPr>
              <a:t>5. </a:t>
            </a:r>
            <a:r>
              <a:rPr lang="en-AU" i="1" dirty="0" err="1">
                <a:solidFill>
                  <a:srgbClr val="002060"/>
                </a:solidFill>
                <a:latin typeface="Times New Roman" panose="02020603050405020304" pitchFamily="18" charset="0"/>
                <a:cs typeface="Times New Roman" panose="02020603050405020304" pitchFamily="18" charset="0"/>
              </a:rPr>
              <a:t>Phân</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tích</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tác</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động</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của</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điều</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kiện</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tự</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nhiên</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và</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dân</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cư</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tới</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cuộc</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sống</a:t>
            </a:r>
            <a:r>
              <a:rPr lang="en-AU" i="1" dirty="0">
                <a:solidFill>
                  <a:srgbClr val="002060"/>
                </a:solidFill>
                <a:latin typeface="Times New Roman" panose="02020603050405020304" pitchFamily="18" charset="0"/>
                <a:cs typeface="Times New Roman" panose="02020603050405020304" pitchFamily="18" charset="0"/>
              </a:rPr>
              <a:t> con </a:t>
            </a:r>
            <a:r>
              <a:rPr lang="en-AU" i="1" dirty="0" err="1">
                <a:solidFill>
                  <a:srgbClr val="002060"/>
                </a:solidFill>
                <a:latin typeface="Times New Roman" panose="02020603050405020304" pitchFamily="18" charset="0"/>
                <a:cs typeface="Times New Roman" panose="02020603050405020304" pitchFamily="18" charset="0"/>
              </a:rPr>
              <a:t>người</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Ấn</a:t>
            </a:r>
            <a:r>
              <a:rPr lang="en-AU" i="1" dirty="0">
                <a:solidFill>
                  <a:srgbClr val="002060"/>
                </a:solidFill>
                <a:latin typeface="Times New Roman" panose="02020603050405020304" pitchFamily="18" charset="0"/>
                <a:cs typeface="Times New Roman" panose="02020603050405020304" pitchFamily="18" charset="0"/>
              </a:rPr>
              <a:t> </a:t>
            </a:r>
            <a:r>
              <a:rPr lang="en-AU" i="1" dirty="0" err="1">
                <a:solidFill>
                  <a:srgbClr val="002060"/>
                </a:solidFill>
                <a:latin typeface="Times New Roman" panose="02020603050405020304" pitchFamily="18" charset="0"/>
                <a:cs typeface="Times New Roman" panose="02020603050405020304" pitchFamily="18" charset="0"/>
              </a:rPr>
              <a:t>Độ</a:t>
            </a:r>
            <a:r>
              <a:rPr lang="en-AU" i="1" dirty="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a:p>
            <a:pPr>
              <a:lnSpc>
                <a:spcPct val="115000"/>
              </a:lnSpc>
            </a:pPr>
            <a:endParaRPr lang="en-VN" dirty="0">
              <a:latin typeface="Times New Roman" panose="02020603050405020304" pitchFamily="18" charset="0"/>
              <a:ea typeface="Times New Roman" panose="02020603050405020304" pitchFamily="18" charset="0"/>
            </a:endParaRPr>
          </a:p>
        </p:txBody>
      </p:sp>
      <p:pic>
        <p:nvPicPr>
          <p:cNvPr id="6" name="Picture 2" descr="Hình ảnh Học Thảo Luận Viết Bài Tập Về Nhà Làm Bài Toán, Bé, Phiên, Dễ  Thương miễn phí tải tập tin PNG PSDComment và Vector">
            <a:extLst>
              <a:ext uri="{FF2B5EF4-FFF2-40B4-BE49-F238E27FC236}">
                <a16:creationId xmlns:a16="http://schemas.microsoft.com/office/drawing/2014/main" id="{C219D872-42E7-0B49-B197-9D4645D70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6" y="1237980"/>
            <a:ext cx="1130744" cy="8971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2F460A-235D-6548-B53D-735A893E505A}"/>
              </a:ext>
            </a:extLst>
          </p:cNvPr>
          <p:cNvSpPr txBox="1"/>
          <p:nvPr/>
        </p:nvSpPr>
        <p:spPr>
          <a:xfrm>
            <a:off x="913718" y="843696"/>
            <a:ext cx="3780202" cy="461665"/>
          </a:xfrm>
          <a:prstGeom prst="rect">
            <a:avLst/>
          </a:prstGeom>
          <a:noFill/>
        </p:spPr>
        <p:txBody>
          <a:bodyPr wrap="none" rtlCol="0">
            <a:spAutoFit/>
          </a:bodyPr>
          <a:lstStyle/>
          <a:p>
            <a:r>
              <a:rPr lang="en-VN" sz="2400" b="1" dirty="0">
                <a:solidFill>
                  <a:srgbClr val="FF0000"/>
                </a:solidFill>
                <a:latin typeface="Times New Roman" panose="02020603050405020304" pitchFamily="18" charset="0"/>
                <a:cs typeface="Times New Roman" panose="02020603050405020304" pitchFamily="18" charset="0"/>
              </a:rPr>
              <a:t>I. ĐIỀU KIỆN TỰ NHIÊN </a:t>
            </a:r>
          </a:p>
        </p:txBody>
      </p:sp>
      <p:sp>
        <p:nvSpPr>
          <p:cNvPr id="8" name="Rectangle 7">
            <a:extLst>
              <a:ext uri="{FF2B5EF4-FFF2-40B4-BE49-F238E27FC236}">
                <a16:creationId xmlns:a16="http://schemas.microsoft.com/office/drawing/2014/main" id="{032EBB0F-20C5-7949-8190-8F37EF13A2C3}"/>
              </a:ext>
            </a:extLst>
          </p:cNvPr>
          <p:cNvSpPr/>
          <p:nvPr/>
        </p:nvSpPr>
        <p:spPr>
          <a:xfrm>
            <a:off x="3819679" y="142076"/>
            <a:ext cx="4826962" cy="678327"/>
          </a:xfrm>
          <a:prstGeom prst="rect">
            <a:avLst/>
          </a:prstGeom>
        </p:spPr>
        <p:txBody>
          <a:bodyPr wrap="none">
            <a:spAutoFit/>
          </a:bodyPr>
          <a:lstStyle/>
          <a:p>
            <a:pPr algn="ctr">
              <a:lnSpc>
                <a:spcPct val="115000"/>
              </a:lnSpc>
            </a:pPr>
            <a:r>
              <a:rPr lang="en-VN" sz="3600" b="1" u="sng" dirty="0">
                <a:solidFill>
                  <a:srgbClr val="FF0000"/>
                </a:solidFill>
                <a:latin typeface="Times New Roman" panose="02020603050405020304" pitchFamily="18" charset="0"/>
                <a:ea typeface="Times New Roman" panose="02020603050405020304" pitchFamily="18" charset="0"/>
              </a:rPr>
              <a:t>BÀI 8. ẤN ĐỘ CỔ ĐẠI</a:t>
            </a:r>
            <a:endParaRPr lang="en-VN" sz="3600" u="sng"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50FDE74-3092-D540-A06A-62510C5A6D6D}"/>
              </a:ext>
            </a:extLst>
          </p:cNvPr>
          <p:cNvSpPr txBox="1"/>
          <p:nvPr/>
        </p:nvSpPr>
        <p:spPr>
          <a:xfrm>
            <a:off x="1554480" y="1363413"/>
            <a:ext cx="3413760" cy="707886"/>
          </a:xfrm>
          <a:prstGeom prst="rect">
            <a:avLst/>
          </a:prstGeom>
          <a:noFill/>
        </p:spPr>
        <p:txBody>
          <a:bodyPr wrap="square" rtlCol="0">
            <a:spAutoFit/>
          </a:bodyPr>
          <a:lstStyle/>
          <a:p>
            <a:r>
              <a:rPr lang="en-VN" sz="2000" dirty="0">
                <a:latin typeface="Times New Roman" panose="02020603050405020304" pitchFamily="18" charset="0"/>
                <a:cs typeface="Times New Roman" panose="02020603050405020304" pitchFamily="18" charset="0"/>
              </a:rPr>
              <a:t>Quan sát lược đồ và thông tin sgk trả lời các câu hỏi sau: </a:t>
            </a:r>
          </a:p>
        </p:txBody>
      </p:sp>
      <p:sp>
        <p:nvSpPr>
          <p:cNvPr id="10" name="Cloud 9">
            <a:extLst>
              <a:ext uri="{FF2B5EF4-FFF2-40B4-BE49-F238E27FC236}">
                <a16:creationId xmlns:a16="http://schemas.microsoft.com/office/drawing/2014/main" id="{FB208551-D744-6146-B819-D209694BA39A}"/>
              </a:ext>
            </a:extLst>
          </p:cNvPr>
          <p:cNvSpPr/>
          <p:nvPr/>
        </p:nvSpPr>
        <p:spPr>
          <a:xfrm>
            <a:off x="897177" y="75093"/>
            <a:ext cx="2265528" cy="678328"/>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t-IT" sz="2800" b="1" dirty="0">
                <a:solidFill>
                  <a:srgbClr val="002060"/>
                </a:solidFill>
              </a:rPr>
              <a:t>( 4 phút)</a:t>
            </a:r>
            <a:endParaRPr lang="en-US" sz="2800" dirty="0">
              <a:solidFill>
                <a:srgbClr val="002060"/>
              </a:solidFill>
            </a:endParaRPr>
          </a:p>
        </p:txBody>
      </p:sp>
    </p:spTree>
    <p:extLst>
      <p:ext uri="{BB962C8B-B14F-4D97-AF65-F5344CB8AC3E}">
        <p14:creationId xmlns:p14="http://schemas.microsoft.com/office/powerpoint/2010/main" val="11444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1273807"/>
            <a:ext cx="5808157" cy="5078185"/>
          </a:xfrm>
          <a:prstGeom prst="rect">
            <a:avLst/>
          </a:prstGeom>
        </p:spPr>
        <p:txBody>
          <a:bodyPr wrap="square">
            <a:spAutoFit/>
          </a:bodyPr>
          <a:lstStyle/>
          <a:p>
            <a:pPr marL="342900" indent="-342900" algn="just">
              <a:lnSpc>
                <a:spcPct val="150000"/>
              </a:lnSpc>
              <a:spcAft>
                <a:spcPts val="1000"/>
              </a:spcAft>
              <a:buFont typeface="Arial" panose="020B0604020202020204" pitchFamily="34" charset="0"/>
              <a:buChar char="•"/>
            </a:pP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thời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gồm</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nay (India),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Pakitan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(Pakistan),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Bănglađét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(Bangladesh),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Nêpan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(Nepal) ,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Bustan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(Bhutan).</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Arial" panose="020B0604020202020204" pitchFamily="34" charset="0"/>
              <a:buChar char="•"/>
            </a:pP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Vị</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trí</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Phía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Bắc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giáp</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dãy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Himalaya,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mặt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phía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Nam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được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biển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bao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50000"/>
              </a:lnSpc>
              <a:spcAft>
                <a:spcPts val="1000"/>
              </a:spcAft>
              <a:buFont typeface="Arial" panose="020B0604020202020204" pitchFamily="34" charset="0"/>
              <a:buChar char="•"/>
            </a:pPr>
            <a:r>
              <a:rPr lang="en-AU" sz="26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AU" sz="2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 con </a:t>
            </a:r>
            <a:r>
              <a:rPr lang="en-AU" sz="26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AU" sz="2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AU" sz="26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Hằng</a:t>
            </a:r>
            <a:r>
              <a:rPr lang="en-AU" sz="2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AU" sz="26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Ấn</a:t>
            </a:r>
            <a:endParaRPr lang="en-US" sz="2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4.png">
            <a:extLst>
              <a:ext uri="{FF2B5EF4-FFF2-40B4-BE49-F238E27FC236}">
                <a16:creationId xmlns:a16="http://schemas.microsoft.com/office/drawing/2014/main" id="{7F5C2AB5-CC84-7542-A5D3-B5935CB1D233}"/>
              </a:ext>
            </a:extLst>
          </p:cNvPr>
          <p:cNvPicPr/>
          <p:nvPr/>
        </p:nvPicPr>
        <p:blipFill>
          <a:blip r:embed="rId2"/>
          <a:srcRect/>
          <a:stretch>
            <a:fillRect/>
          </a:stretch>
        </p:blipFill>
        <p:spPr>
          <a:xfrm>
            <a:off x="6742675" y="1273807"/>
            <a:ext cx="5195325" cy="4624073"/>
          </a:xfrm>
          <a:prstGeom prst="rect">
            <a:avLst/>
          </a:prstGeom>
          <a:ln/>
        </p:spPr>
      </p:pic>
      <p:sp>
        <p:nvSpPr>
          <p:cNvPr id="7" name="TextBox 6">
            <a:extLst>
              <a:ext uri="{FF2B5EF4-FFF2-40B4-BE49-F238E27FC236}">
                <a16:creationId xmlns:a16="http://schemas.microsoft.com/office/drawing/2014/main" id="{D1D703D4-AFEE-6644-AB0D-2AEF7EED7068}"/>
              </a:ext>
            </a:extLst>
          </p:cNvPr>
          <p:cNvSpPr txBox="1"/>
          <p:nvPr/>
        </p:nvSpPr>
        <p:spPr>
          <a:xfrm>
            <a:off x="981452" y="555829"/>
            <a:ext cx="3780202" cy="461665"/>
          </a:xfrm>
          <a:prstGeom prst="rect">
            <a:avLst/>
          </a:prstGeom>
          <a:noFill/>
        </p:spPr>
        <p:txBody>
          <a:bodyPr wrap="none" rtlCol="0">
            <a:spAutoFit/>
          </a:bodyPr>
          <a:lstStyle/>
          <a:p>
            <a:r>
              <a:rPr lang="en-VN" sz="2400" b="1" dirty="0">
                <a:solidFill>
                  <a:srgbClr val="FF0000"/>
                </a:solidFill>
                <a:latin typeface="Times New Roman" panose="02020603050405020304" pitchFamily="18" charset="0"/>
                <a:cs typeface="Times New Roman" panose="02020603050405020304" pitchFamily="18" charset="0"/>
              </a:rPr>
              <a:t>I. ĐIỀU KIỆN TỰ NHIÊN </a:t>
            </a:r>
          </a:p>
        </p:txBody>
      </p:sp>
    </p:spTree>
    <p:extLst>
      <p:ext uri="{BB962C8B-B14F-4D97-AF65-F5344CB8AC3E}">
        <p14:creationId xmlns:p14="http://schemas.microsoft.com/office/powerpoint/2010/main" val="40120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964" y="826072"/>
            <a:ext cx="11420281" cy="1292662"/>
          </a:xfrm>
          <a:prstGeom prst="rect">
            <a:avLst/>
          </a:prstGeom>
        </p:spPr>
        <p:txBody>
          <a:bodyPr wrap="square">
            <a:spAutoFit/>
          </a:bodyPr>
          <a:lstStyle/>
          <a:p>
            <a:pPr marL="457200" indent="-457200" algn="just">
              <a:buFont typeface="Arial" panose="020B0604020202020204" pitchFamily="34" charset="0"/>
              <a:buChar char="•"/>
            </a:pPr>
            <a:r>
              <a:rPr lang="en-AU" sz="2600" dirty="0" err="1">
                <a:solidFill>
                  <a:srgbClr val="002060"/>
                </a:solidFill>
                <a:latin typeface="Times New Roman" panose="02020603050405020304" pitchFamily="18" charset="0"/>
                <a:cs typeface="Times New Roman" panose="02020603050405020304" pitchFamily="18" charset="0"/>
              </a:rPr>
              <a:t>Miền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Bắc</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có</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những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dãy</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núi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cao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bao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bọc</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đồng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bằng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sông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Ấn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chịu</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tác</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của</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sa</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mạc</a:t>
            </a:r>
            <a:r>
              <a:rPr lang="en-AU" sz="2600" dirty="0">
                <a:solidFill>
                  <a:srgbClr val="002060"/>
                </a:solidFill>
                <a:latin typeface="Times New Roman" panose="02020603050405020304" pitchFamily="18" charset="0"/>
                <a:cs typeface="Times New Roman" panose="02020603050405020304" pitchFamily="18" charset="0"/>
              </a:rPr>
              <a:t> Thar </a:t>
            </a:r>
            <a:r>
              <a:rPr lang="en-AU" sz="2600" dirty="0" err="1">
                <a:solidFill>
                  <a:srgbClr val="002060"/>
                </a:solidFill>
                <a:latin typeface="Times New Roman" panose="02020603050405020304" pitchFamily="18" charset="0"/>
                <a:cs typeface="Times New Roman" panose="02020603050405020304" pitchFamily="18" charset="0"/>
              </a:rPr>
              <a:t>nên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ít</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mưa</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đồng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bằng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sông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Hằng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mưa</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nhiều</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trù</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phú</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sản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xuất</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nông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nghiệp</a:t>
            </a:r>
            <a:r>
              <a:rPr lang="en-AU" sz="2600" dirty="0">
                <a:solidFill>
                  <a:srgbClr val="00206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68015" y="2118734"/>
            <a:ext cx="6491585" cy="2092881"/>
          </a:xfrm>
          <a:prstGeom prst="rect">
            <a:avLst/>
          </a:prstGeom>
        </p:spPr>
        <p:txBody>
          <a:bodyPr wrap="square">
            <a:spAutoFit/>
          </a:bodyPr>
          <a:lstStyle/>
          <a:p>
            <a:pPr marL="457200" indent="-457200" algn="just">
              <a:buFont typeface="Arial" panose="020B0604020202020204" pitchFamily="34" charset="0"/>
              <a:buChar char="•"/>
            </a:pPr>
            <a:r>
              <a:rPr lang="en-AU" sz="2600" dirty="0" err="1">
                <a:solidFill>
                  <a:srgbClr val="002060"/>
                </a:solidFill>
                <a:latin typeface="Times New Roman" panose="02020603050405020304" pitchFamily="18" charset="0"/>
                <a:cs typeface="Times New Roman" panose="02020603050405020304" pitchFamily="18" charset="0"/>
              </a:rPr>
              <a:t>Miền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Trung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miền</a:t>
            </a:r>
            <a:r>
              <a:rPr lang="en-AU" sz="2600" dirty="0">
                <a:solidFill>
                  <a:srgbClr val="002060"/>
                </a:solidFill>
                <a:latin typeface="Times New Roman" panose="02020603050405020304" pitchFamily="18" charset="0"/>
                <a:cs typeface="Times New Roman" panose="02020603050405020304" pitchFamily="18" charset="0"/>
              </a:rPr>
              <a:t> Nam </a:t>
            </a:r>
            <a:r>
              <a:rPr lang="en-AU" sz="2600" dirty="0" err="1">
                <a:solidFill>
                  <a:srgbClr val="002060"/>
                </a:solidFill>
                <a:latin typeface="Times New Roman" panose="02020603050405020304" pitchFamily="18" charset="0"/>
                <a:cs typeface="Times New Roman" panose="02020603050405020304" pitchFamily="18" charset="0"/>
              </a:rPr>
              <a:t>với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cao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nguyên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Đê</a:t>
            </a:r>
            <a:r>
              <a:rPr lang="en-AU" sz="2600" dirty="0">
                <a:solidFill>
                  <a:srgbClr val="002060"/>
                </a:solidFill>
                <a:latin typeface="Times New Roman" panose="02020603050405020304" pitchFamily="18" charset="0"/>
                <a:cs typeface="Times New Roman" panose="02020603050405020304" pitchFamily="18" charset="0"/>
              </a:rPr>
              <a:t> can </a:t>
            </a:r>
            <a:r>
              <a:rPr lang="en-AU" sz="2600" dirty="0" err="1">
                <a:solidFill>
                  <a:srgbClr val="002060"/>
                </a:solidFill>
                <a:latin typeface="Times New Roman" panose="02020603050405020304" pitchFamily="18" charset="0"/>
                <a:cs typeface="Times New Roman" panose="02020603050405020304" pitchFamily="18" charset="0"/>
              </a:rPr>
              <a:t>với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rừng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rậm</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núi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đá</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chăn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nuôi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gia</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súc</a:t>
            </a:r>
            <a:r>
              <a:rPr lang="en-AU" sz="2600" dirty="0">
                <a:solidFill>
                  <a:srgbClr val="002060"/>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AU" sz="2600" dirty="0" err="1">
                <a:solidFill>
                  <a:srgbClr val="002060"/>
                </a:solidFill>
                <a:latin typeface="Times New Roman" panose="02020603050405020304" pitchFamily="18" charset="0"/>
                <a:cs typeface="Times New Roman" panose="02020603050405020304" pitchFamily="18" charset="0"/>
              </a:rPr>
              <a:t>Mỏm</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cực</a:t>
            </a:r>
            <a:r>
              <a:rPr lang="en-AU" sz="2600" dirty="0">
                <a:solidFill>
                  <a:srgbClr val="002060"/>
                </a:solidFill>
                <a:latin typeface="Times New Roman" panose="02020603050405020304" pitchFamily="18" charset="0"/>
                <a:cs typeface="Times New Roman" panose="02020603050405020304" pitchFamily="18" charset="0"/>
              </a:rPr>
              <a:t> Nam </a:t>
            </a:r>
            <a:r>
              <a:rPr lang="en-AU" sz="2600" dirty="0" err="1">
                <a:solidFill>
                  <a:srgbClr val="002060"/>
                </a:solidFill>
                <a:latin typeface="Times New Roman" panose="02020603050405020304" pitchFamily="18" charset="0"/>
                <a:cs typeface="Times New Roman" panose="02020603050405020304" pitchFamily="18" charset="0"/>
              </a:rPr>
              <a:t>và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dọc</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theo</a:t>
            </a:r>
            <a:r>
              <a:rPr lang="en-AU" sz="2600" dirty="0">
                <a:solidFill>
                  <a:srgbClr val="002060"/>
                </a:solidFill>
                <a:latin typeface="Times New Roman" panose="02020603050405020304" pitchFamily="18" charset="0"/>
                <a:cs typeface="Times New Roman" panose="02020603050405020304" pitchFamily="18" charset="0"/>
              </a:rPr>
              <a:t> 2 </a:t>
            </a:r>
            <a:r>
              <a:rPr lang="en-AU" sz="2600" dirty="0" err="1">
                <a:solidFill>
                  <a:srgbClr val="002060"/>
                </a:solidFill>
                <a:latin typeface="Times New Roman" panose="02020603050405020304" pitchFamily="18" charset="0"/>
                <a:cs typeface="Times New Roman" panose="02020603050405020304" pitchFamily="18" charset="0"/>
              </a:rPr>
              <a:t>bờ</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biển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những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đồng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bằng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nhỏ</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hẹp</a:t>
            </a:r>
            <a:r>
              <a:rPr lang="en-AU" sz="2600" dirty="0">
                <a:solidFill>
                  <a:srgbClr val="002060"/>
                </a:solidFill>
                <a:latin typeface="Times New Roman" panose="02020603050405020304" pitchFamily="18" charset="0"/>
                <a:cs typeface="Times New Roman" panose="02020603050405020304" pitchFamily="18" charset="0"/>
              </a:rPr>
              <a:t>.</a:t>
            </a:r>
            <a:endParaRPr lang="en-US" sz="2600" dirty="0">
              <a:solidFill>
                <a:srgbClr val="00206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E879BD7-4CED-D84E-8F42-7C876ED031D9}"/>
              </a:ext>
            </a:extLst>
          </p:cNvPr>
          <p:cNvPicPr>
            <a:picLocks noChangeAspect="1"/>
          </p:cNvPicPr>
          <p:nvPr/>
        </p:nvPicPr>
        <p:blipFill>
          <a:blip r:embed="rId2"/>
          <a:stretch>
            <a:fillRect/>
          </a:stretch>
        </p:blipFill>
        <p:spPr>
          <a:xfrm>
            <a:off x="7179760" y="2118734"/>
            <a:ext cx="4737485" cy="3757133"/>
          </a:xfrm>
          <a:prstGeom prst="rect">
            <a:avLst/>
          </a:prstGeom>
        </p:spPr>
      </p:pic>
      <p:sp>
        <p:nvSpPr>
          <p:cNvPr id="8" name="TextBox 7">
            <a:extLst>
              <a:ext uri="{FF2B5EF4-FFF2-40B4-BE49-F238E27FC236}">
                <a16:creationId xmlns:a16="http://schemas.microsoft.com/office/drawing/2014/main" id="{195C5E5A-3C03-794A-9C71-71698A753F91}"/>
              </a:ext>
            </a:extLst>
          </p:cNvPr>
          <p:cNvSpPr txBox="1"/>
          <p:nvPr/>
        </p:nvSpPr>
        <p:spPr>
          <a:xfrm>
            <a:off x="964518" y="364407"/>
            <a:ext cx="3780202" cy="461665"/>
          </a:xfrm>
          <a:prstGeom prst="rect">
            <a:avLst/>
          </a:prstGeom>
          <a:noFill/>
        </p:spPr>
        <p:txBody>
          <a:bodyPr wrap="none" rtlCol="0">
            <a:spAutoFit/>
          </a:bodyPr>
          <a:lstStyle/>
          <a:p>
            <a:r>
              <a:rPr lang="en-VN" sz="2400" b="1" dirty="0">
                <a:solidFill>
                  <a:srgbClr val="FF0000"/>
                </a:solidFill>
                <a:latin typeface="Times New Roman" panose="02020603050405020304" pitchFamily="18" charset="0"/>
                <a:cs typeface="Times New Roman" panose="02020603050405020304" pitchFamily="18" charset="0"/>
              </a:rPr>
              <a:t>I. ĐIỀU KIỆN TỰ NHIÊN </a:t>
            </a:r>
          </a:p>
        </p:txBody>
      </p:sp>
      <p:sp>
        <p:nvSpPr>
          <p:cNvPr id="9" name="Rectangle 8">
            <a:extLst>
              <a:ext uri="{FF2B5EF4-FFF2-40B4-BE49-F238E27FC236}">
                <a16:creationId xmlns:a16="http://schemas.microsoft.com/office/drawing/2014/main" id="{4FDA2CC8-72F5-044B-91D8-4927E69C5CBD}"/>
              </a:ext>
            </a:extLst>
          </p:cNvPr>
          <p:cNvSpPr/>
          <p:nvPr/>
        </p:nvSpPr>
        <p:spPr>
          <a:xfrm>
            <a:off x="496964" y="4211615"/>
            <a:ext cx="6682796" cy="2356030"/>
          </a:xfrm>
          <a:prstGeom prst="rect">
            <a:avLst/>
          </a:prstGeom>
        </p:spPr>
        <p:txBody>
          <a:bodyPr wrap="square">
            <a:spAutoFit/>
          </a:bodyPr>
          <a:lstStyle/>
          <a:p>
            <a:pPr algn="just">
              <a:lnSpc>
                <a:spcPct val="115000"/>
              </a:lnSpc>
            </a:pPr>
            <a:r>
              <a:rPr lang="en-VN" sz="2600" dirty="0">
                <a:latin typeface="Times New Roman" panose="02020603050405020304" pitchFamily="18" charset="0"/>
                <a:ea typeface="Times New Roman" panose="02020603050405020304" pitchFamily="18" charset="0"/>
              </a:rPr>
              <a:t>=&gt;Hai con sông mang đến nguồn nước, phù sa tạo thành những vùng đồng bằng màu mỡ để cư dân sản xuất nông nghiệp và chăn nuôi. Từ đó, nền văn minh được hình thành sớm ở bắc Ấn Độ. </a:t>
            </a:r>
          </a:p>
        </p:txBody>
      </p:sp>
    </p:spTree>
    <p:extLst>
      <p:ext uri="{BB962C8B-B14F-4D97-AF65-F5344CB8AC3E}">
        <p14:creationId xmlns:p14="http://schemas.microsoft.com/office/powerpoint/2010/main" val="35696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740" y="1313841"/>
            <a:ext cx="5046453" cy="4351338"/>
          </a:xfrm>
        </p:spPr>
        <p:txBody>
          <a:bodyPr>
            <a:normAutofit/>
          </a:bodyPr>
          <a:lstStyle/>
          <a:p>
            <a:pPr marL="0" indent="0">
              <a:lnSpc>
                <a:spcPct val="150000"/>
              </a:lnSpc>
              <a:buNone/>
            </a:pPr>
            <a:r>
              <a:rPr lang="en-US" sz="2600" b="1" u="sng" dirty="0" err="1">
                <a:solidFill>
                  <a:srgbClr val="C00000"/>
                </a:solidFill>
                <a:latin typeface="Times New Roman" panose="02020603050405020304" pitchFamily="18" charset="0"/>
                <a:cs typeface="Times New Roman" panose="02020603050405020304" pitchFamily="18" charset="0"/>
              </a:rPr>
              <a:t>Nhiệm</a:t>
            </a:r>
            <a:r>
              <a:rPr lang="en-US" sz="2600" b="1" u="sng" dirty="0">
                <a:solidFill>
                  <a:srgbClr val="C00000"/>
                </a:solidFill>
                <a:latin typeface="Times New Roman" panose="02020603050405020304" pitchFamily="18" charset="0"/>
                <a:cs typeface="Times New Roman" panose="02020603050405020304" pitchFamily="18" charset="0"/>
              </a:rPr>
              <a:t> </a:t>
            </a:r>
            <a:r>
              <a:rPr lang="en-US" sz="2600" b="1" u="sng" dirty="0" err="1">
                <a:solidFill>
                  <a:srgbClr val="C00000"/>
                </a:solidFill>
                <a:latin typeface="Times New Roman" panose="02020603050405020304" pitchFamily="18" charset="0"/>
                <a:cs typeface="Times New Roman" panose="02020603050405020304" pitchFamily="18" charset="0"/>
              </a:rPr>
              <a:t>vụ</a:t>
            </a:r>
            <a:r>
              <a:rPr lang="en-US" sz="2600" b="1" u="sng" dirty="0">
                <a:solidFill>
                  <a:srgbClr val="C00000"/>
                </a:solidFill>
                <a:latin typeface="Times New Roman" panose="02020603050405020304" pitchFamily="18" charset="0"/>
                <a:cs typeface="Times New Roman" panose="02020603050405020304" pitchFamily="18" charset="0"/>
              </a:rPr>
              <a:t>:</a:t>
            </a:r>
          </a:p>
          <a:p>
            <a:pPr marL="0" indent="0">
              <a:lnSpc>
                <a:spcPct val="150000"/>
              </a:lnSpc>
              <a:buNone/>
            </a:pPr>
            <a:r>
              <a:rPr lang="en-US" sz="2600" i="1" dirty="0" err="1">
                <a:solidFill>
                  <a:srgbClr val="002060"/>
                </a:solidFill>
                <a:latin typeface="Times New Roman" panose="02020603050405020304" pitchFamily="18" charset="0"/>
                <a:cs typeface="Times New Roman" panose="02020603050405020304" pitchFamily="18" charset="0"/>
              </a:rPr>
              <a:t>Hãy</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dựa</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vào</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sách</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giáo</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khoa</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để</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hoàn</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thiện</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sơ</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đồ</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chế</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độ</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đẳng</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cấp</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Vac-na</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và</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vẽ</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lại</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vào</a:t>
            </a:r>
            <a:r>
              <a:rPr lang="en-US" sz="2600" i="1" dirty="0">
                <a:solidFill>
                  <a:srgbClr val="002060"/>
                </a:solidFill>
                <a:latin typeface="Times New Roman" panose="02020603050405020304" pitchFamily="18" charset="0"/>
                <a:cs typeface="Times New Roman" panose="02020603050405020304" pitchFamily="18" charset="0"/>
              </a:rPr>
              <a:t> </a:t>
            </a:r>
            <a:r>
              <a:rPr lang="en-US" sz="2600" i="1" dirty="0" err="1">
                <a:solidFill>
                  <a:srgbClr val="002060"/>
                </a:solidFill>
                <a:latin typeface="Times New Roman" panose="02020603050405020304" pitchFamily="18" charset="0"/>
                <a:cs typeface="Times New Roman" panose="02020603050405020304" pitchFamily="18" charset="0"/>
              </a:rPr>
              <a:t>vở</a:t>
            </a:r>
            <a:r>
              <a:rPr lang="en-US" sz="2600" i="1" dirty="0">
                <a:solidFill>
                  <a:srgbClr val="002060"/>
                </a:solidFill>
                <a:latin typeface="Times New Roman" panose="02020603050405020304" pitchFamily="18" charset="0"/>
                <a:cs typeface="Times New Roman" panose="02020603050405020304" pitchFamily="18" charset="0"/>
              </a:rPr>
              <a:t>.</a:t>
            </a:r>
          </a:p>
          <a:p>
            <a:pPr marL="0" indent="0">
              <a:lnSpc>
                <a:spcPct val="150000"/>
              </a:lnSpc>
              <a:buNone/>
            </a:pPr>
            <a:endParaRPr lang="en-US" sz="2600" dirty="0"/>
          </a:p>
        </p:txBody>
      </p:sp>
      <p:pic>
        <p:nvPicPr>
          <p:cNvPr id="4" name="Picture 3"/>
          <p:cNvPicPr>
            <a:picLocks noChangeAspect="1"/>
          </p:cNvPicPr>
          <p:nvPr/>
        </p:nvPicPr>
        <p:blipFill>
          <a:blip r:embed="rId2"/>
          <a:stretch>
            <a:fillRect/>
          </a:stretch>
        </p:blipFill>
        <p:spPr>
          <a:xfrm>
            <a:off x="6387152" y="1459993"/>
            <a:ext cx="5355416" cy="5086525"/>
          </a:xfrm>
          <a:prstGeom prst="rect">
            <a:avLst/>
          </a:prstGeom>
        </p:spPr>
      </p:pic>
      <p:sp>
        <p:nvSpPr>
          <p:cNvPr id="5" name="Rounded Rectangle 4"/>
          <p:cNvSpPr/>
          <p:nvPr/>
        </p:nvSpPr>
        <p:spPr>
          <a:xfrm>
            <a:off x="8543498" y="2307884"/>
            <a:ext cx="982639"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004412" y="3287731"/>
            <a:ext cx="2154072"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15032" y="4472277"/>
            <a:ext cx="3830471"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09097" y="5324692"/>
            <a:ext cx="4544703" cy="680975"/>
          </a:xfrm>
          <a:prstGeom prst="roundRect">
            <a:avLst/>
          </a:prstGeom>
          <a:solidFill>
            <a:srgbClr val="D28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orizontal Scroll 9"/>
          <p:cNvSpPr/>
          <p:nvPr/>
        </p:nvSpPr>
        <p:spPr>
          <a:xfrm>
            <a:off x="273619" y="3989415"/>
            <a:ext cx="5836693" cy="2670554"/>
          </a:xfrm>
          <a:prstGeom prst="horizontalScroll">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2400" b="1" dirty="0">
                <a:solidFill>
                  <a:srgbClr val="C00000"/>
                </a:solidFill>
                <a:latin typeface="Calibri" panose="020F0502020204030204" pitchFamily="34" charset="0"/>
                <a:cs typeface="Calibri" panose="020F0502020204030204" pitchFamily="34" charset="0"/>
              </a:rPr>
              <a:t>Theo bạn thì “Đẳng cấp” là gì?</a:t>
            </a:r>
          </a:p>
          <a:p>
            <a:pPr>
              <a:spcBef>
                <a:spcPts val="600"/>
              </a:spcBef>
              <a:spcAft>
                <a:spcPts val="600"/>
              </a:spcAft>
            </a:pPr>
            <a:r>
              <a:rPr lang="en-US" sz="2400" i="1" dirty="0" err="1">
                <a:solidFill>
                  <a:srgbClr val="002060"/>
                </a:solidFill>
                <a:latin typeface="Calibri" panose="020F0502020204030204" pitchFamily="34" charset="0"/>
                <a:cs typeface="Calibri" panose="020F0502020204030204" pitchFamily="34" charset="0"/>
              </a:rPr>
              <a:t>Là</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những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nhóm</a:t>
            </a:r>
            <a:r>
              <a:rPr lang="vi-VN" sz="2400" i="1" dirty="0">
                <a:solidFill>
                  <a:srgbClr val="002060"/>
                </a:solidFill>
                <a:latin typeface="Calibri" panose="020F0502020204030204" pitchFamily="34" charset="0"/>
                <a:cs typeface="Calibri" panose="020F0502020204030204" pitchFamily="34" charset="0"/>
              </a:rPr>
              <a:t> người có những đặc quyền riêng, </a:t>
            </a:r>
            <a:r>
              <a:rPr lang="en-US" sz="2400" i="1" dirty="0" err="1">
                <a:solidFill>
                  <a:srgbClr val="002060"/>
                </a:solidFill>
                <a:latin typeface="Calibri" panose="020F0502020204030204" pitchFamily="34" charset="0"/>
                <a:cs typeface="Calibri" panose="020F0502020204030204" pitchFamily="34" charset="0"/>
              </a:rPr>
              <a:t>có</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sự</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phân</a:t>
            </a:r>
            <a:r>
              <a:rPr lang="en-US" sz="2400" i="1" dirty="0">
                <a:solidFill>
                  <a:srgbClr val="002060"/>
                </a:solidFill>
                <a:latin typeface="Calibri" panose="020F0502020204030204" pitchFamily="34" charset="0"/>
                <a:cs typeface="Calibri" panose="020F0502020204030204" pitchFamily="34" charset="0"/>
              </a:rPr>
              <a:t> chia </a:t>
            </a:r>
            <a:r>
              <a:rPr lang="vi-VN" sz="2400" i="1" dirty="0">
                <a:solidFill>
                  <a:srgbClr val="002060"/>
                </a:solidFill>
                <a:latin typeface="Calibri" panose="020F0502020204030204" pitchFamily="34" charset="0"/>
                <a:cs typeface="Calibri" panose="020F0502020204030204" pitchFamily="34" charset="0"/>
              </a:rPr>
              <a:t>về thứ bậc trong xã hội</a:t>
            </a:r>
            <a:r>
              <a:rPr lang="en-US" sz="2400" i="1" dirty="0">
                <a:solidFill>
                  <a:srgbClr val="002060"/>
                </a:solidFill>
                <a:latin typeface="Calibri" panose="020F0502020204030204" pitchFamily="34" charset="0"/>
                <a:cs typeface="Calibri" panose="020F0502020204030204" pitchFamily="34" charset="0"/>
              </a:rPr>
              <a:t>.</a:t>
            </a:r>
            <a:endParaRPr lang="vi-VN" sz="2400" i="1" dirty="0">
              <a:solidFill>
                <a:srgbClr val="002060"/>
              </a:solidFill>
              <a:latin typeface="Calibri" panose="020F0502020204030204" pitchFamily="34" charset="0"/>
              <a:cs typeface="Calibri" panose="020F0502020204030204" pitchFamily="34" charset="0"/>
            </a:endParaRPr>
          </a:p>
        </p:txBody>
      </p:sp>
      <p:sp>
        <p:nvSpPr>
          <p:cNvPr id="11" name="Cloud 10"/>
          <p:cNvSpPr/>
          <p:nvPr/>
        </p:nvSpPr>
        <p:spPr>
          <a:xfrm>
            <a:off x="5854891" y="1313841"/>
            <a:ext cx="1737816" cy="994043"/>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2060"/>
                </a:solidFill>
              </a:rPr>
              <a:t>4 </a:t>
            </a:r>
            <a:r>
              <a:rPr lang="en-US" sz="2600" b="1" dirty="0" err="1">
                <a:solidFill>
                  <a:srgbClr val="002060"/>
                </a:solidFill>
              </a:rPr>
              <a:t>phút</a:t>
            </a:r>
            <a:endParaRPr lang="en-US" sz="2600" b="1" dirty="0">
              <a:solidFill>
                <a:srgbClr val="002060"/>
              </a:solidFill>
            </a:endParaRPr>
          </a:p>
        </p:txBody>
      </p:sp>
      <p:sp>
        <p:nvSpPr>
          <p:cNvPr id="2" name="Rectangle 1">
            <a:extLst>
              <a:ext uri="{FF2B5EF4-FFF2-40B4-BE49-F238E27FC236}">
                <a16:creationId xmlns:a16="http://schemas.microsoft.com/office/drawing/2014/main" id="{90B511FB-DC77-5F40-BD08-14ADF1273F58}"/>
              </a:ext>
            </a:extLst>
          </p:cNvPr>
          <p:cNvSpPr/>
          <p:nvPr/>
        </p:nvSpPr>
        <p:spPr>
          <a:xfrm>
            <a:off x="632075" y="644976"/>
            <a:ext cx="4019049" cy="483017"/>
          </a:xfrm>
          <a:prstGeom prst="rect">
            <a:avLst/>
          </a:prstGeom>
        </p:spPr>
        <p:txBody>
          <a:bodyPr wrap="none">
            <a:spAutoFit/>
          </a:bodyPr>
          <a:lstStyle/>
          <a:p>
            <a:pPr algn="just">
              <a:lnSpc>
                <a:spcPct val="115000"/>
              </a:lnSpc>
            </a:pPr>
            <a:r>
              <a:rPr lang="en-VN" sz="2400" b="1" dirty="0">
                <a:solidFill>
                  <a:srgbClr val="FF0000"/>
                </a:solidFill>
                <a:latin typeface="Times New Roman" panose="02020603050405020304" pitchFamily="18" charset="0"/>
                <a:ea typeface="Times New Roman" panose="02020603050405020304" pitchFamily="18" charset="0"/>
              </a:rPr>
              <a:t>II. XÃ HỘI ẤN ĐỘ CỔ ĐẠI </a:t>
            </a:r>
            <a:endParaRPr lang="en-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29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circle(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grpId="0" nodeType="clickEffect">
                                  <p:stCondLst>
                                    <p:cond delay="0"/>
                                  </p:stCondLst>
                                  <p:childTnLst>
                                    <p:animEffect transition="out" filter="wheel(1)">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0" nodeType="clickEffect">
                                  <p:stCondLst>
                                    <p:cond delay="0"/>
                                  </p:stCondLst>
                                  <p:childTnLst>
                                    <p:animEffect transition="out" filter="barn(inVertic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18912" y="322674"/>
            <a:ext cx="5472753" cy="3315395"/>
          </a:xfrm>
          <a:prstGeom prst="rect">
            <a:avLst/>
          </a:prstGeom>
          <a:solidFill>
            <a:schemeClr val="accent4">
              <a:lumMod val="20000"/>
              <a:lumOff val="80000"/>
            </a:schemeClr>
          </a:solidFill>
          <a:ln>
            <a:solidFill>
              <a:srgbClr val="002060"/>
            </a:solidFill>
          </a:ln>
        </p:spPr>
        <p:txBody>
          <a:bodyPr wrap="square">
            <a:spAutoFit/>
          </a:bodyPr>
          <a:lstStyle/>
          <a:p>
            <a:pPr algn="just">
              <a:lnSpc>
                <a:spcPct val="120000"/>
              </a:lnSpc>
            </a:pPr>
            <a:r>
              <a:rPr lang="en-US" sz="2200" b="1" dirty="0" err="1">
                <a:solidFill>
                  <a:srgbClr val="C00000"/>
                </a:solidFill>
                <a:latin typeface="Times New Roman" panose="02020603050405020304" pitchFamily="18" charset="0"/>
                <a:cs typeface="Times New Roman" panose="02020603050405020304" pitchFamily="18" charset="0"/>
              </a:rPr>
              <a:t>Tư</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liệu</a:t>
            </a:r>
            <a:r>
              <a:rPr lang="en-US" sz="2200" b="1" dirty="0">
                <a:solidFill>
                  <a:srgbClr val="C00000"/>
                </a:solidFill>
                <a:latin typeface="Times New Roman" panose="02020603050405020304" pitchFamily="18" charset="0"/>
                <a:cs typeface="Times New Roman" panose="02020603050405020304" pitchFamily="18" charset="0"/>
              </a:rPr>
              <a:t> 1:</a:t>
            </a:r>
          </a:p>
          <a:p>
            <a:pPr algn="just">
              <a:lnSpc>
                <a:spcPct val="120000"/>
              </a:lnSpc>
            </a:pPr>
            <a:r>
              <a:rPr lang="en-US" sz="2200" dirty="0">
                <a:solidFill>
                  <a:srgbClr val="404040"/>
                </a:solidFill>
                <a:latin typeface="Times New Roman" panose="02020603050405020304" pitchFamily="18" charset="0"/>
                <a:cs typeface="Times New Roman" panose="02020603050405020304" pitchFamily="18" charset="0"/>
              </a:rPr>
              <a:t>“</a:t>
            </a:r>
            <a:r>
              <a:rPr lang="vi-VN" sz="2200" dirty="0">
                <a:solidFill>
                  <a:srgbClr val="404040"/>
                </a:solidFill>
                <a:latin typeface="Times New Roman" panose="02020603050405020304" pitchFamily="18" charset="0"/>
                <a:cs typeface="Times New Roman" panose="02020603050405020304" pitchFamily="18" charset="0"/>
              </a:rPr>
              <a:t>Thần Brahma là đấng tối cao sáng tạo ra vũ trụ và muôn loài. Người đã dùng miệng lưỡi của mình tạo ra ”Brahman”, dùng tay và vai tạo ra ”Kcatrya” dùng đầu gối tạo ra ”Vaicya”, dùng bàn chân tạo ra ”Cudra”. . . đẳng cấp cao thấp đều do Thần quyết định?</a:t>
            </a:r>
            <a:r>
              <a:rPr lang="en-US" sz="2200" dirty="0">
                <a:solidFill>
                  <a:srgbClr val="404040"/>
                </a:solidFill>
                <a:latin typeface="Times New Roman" panose="02020603050405020304" pitchFamily="18" charset="0"/>
                <a:cs typeface="Times New Roman" panose="02020603050405020304" pitchFamily="18" charset="0"/>
              </a:rPr>
              <a:t>”</a:t>
            </a:r>
          </a:p>
          <a:p>
            <a:pPr algn="just">
              <a:lnSpc>
                <a:spcPct val="120000"/>
              </a:lnSpc>
            </a:pPr>
            <a:r>
              <a:rPr lang="en-US" sz="2200" b="1" dirty="0">
                <a:solidFill>
                  <a:srgbClr val="404040"/>
                </a:solidFill>
                <a:latin typeface="Times New Roman" panose="02020603050405020304" pitchFamily="18" charset="0"/>
                <a:cs typeface="Times New Roman" panose="02020603050405020304" pitchFamily="18" charset="0"/>
              </a:rPr>
              <a:t>(</a:t>
            </a:r>
            <a:r>
              <a:rPr lang="en-US" sz="2200" b="1" dirty="0" err="1">
                <a:solidFill>
                  <a:srgbClr val="404040"/>
                </a:solidFill>
                <a:latin typeface="Times New Roman" panose="02020603050405020304" pitchFamily="18" charset="0"/>
                <a:cs typeface="Times New Roman" panose="02020603050405020304" pitchFamily="18" charset="0"/>
              </a:rPr>
              <a:t>Trích</a:t>
            </a:r>
            <a:r>
              <a:rPr lang="en-US" sz="2200" b="1" dirty="0">
                <a:solidFill>
                  <a:srgbClr val="404040"/>
                </a:solidFill>
                <a:latin typeface="Times New Roman" panose="02020603050405020304" pitchFamily="18" charset="0"/>
                <a:cs typeface="Times New Roman" panose="02020603050405020304" pitchFamily="18" charset="0"/>
              </a:rPr>
              <a:t> </a:t>
            </a:r>
            <a:r>
              <a:rPr lang="en-US" sz="2200" b="1" dirty="0" err="1">
                <a:solidFill>
                  <a:srgbClr val="404040"/>
                </a:solidFill>
                <a:latin typeface="Times New Roman" panose="02020603050405020304" pitchFamily="18" charset="0"/>
                <a:cs typeface="Times New Roman" panose="02020603050405020304" pitchFamily="18" charset="0"/>
              </a:rPr>
              <a:t>luật</a:t>
            </a:r>
            <a:r>
              <a:rPr lang="en-US" sz="2200" b="1" dirty="0">
                <a:solidFill>
                  <a:srgbClr val="404040"/>
                </a:solidFill>
                <a:latin typeface="Times New Roman" panose="02020603050405020304" pitchFamily="18" charset="0"/>
                <a:cs typeface="Times New Roman" panose="02020603050405020304" pitchFamily="18" charset="0"/>
              </a:rPr>
              <a:t> Manu)</a:t>
            </a:r>
            <a:endParaRPr lang="en-US" sz="2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6318912" y="3968901"/>
            <a:ext cx="5568288" cy="2502865"/>
          </a:xfrm>
          <a:prstGeom prst="rect">
            <a:avLst/>
          </a:prstGeom>
          <a:solidFill>
            <a:srgbClr val="99FFCC"/>
          </a:solidFill>
          <a:ln>
            <a:solidFill>
              <a:srgbClr val="002060"/>
            </a:solidFill>
          </a:ln>
        </p:spPr>
        <p:txBody>
          <a:bodyPr wrap="square">
            <a:spAutoFit/>
          </a:bodyPr>
          <a:lstStyle/>
          <a:p>
            <a:pPr algn="just">
              <a:lnSpc>
                <a:spcPct val="120000"/>
              </a:lnSpc>
            </a:pPr>
            <a:r>
              <a:rPr lang="en-US" sz="2200" b="1" dirty="0" err="1">
                <a:solidFill>
                  <a:srgbClr val="C00000"/>
                </a:solidFill>
                <a:latin typeface="Times New Roman" panose="02020603050405020304" pitchFamily="18" charset="0"/>
                <a:cs typeface="Times New Roman" panose="02020603050405020304" pitchFamily="18" charset="0"/>
              </a:rPr>
              <a:t>Tư</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liệu</a:t>
            </a:r>
            <a:r>
              <a:rPr lang="en-US" sz="2200" b="1" dirty="0">
                <a:solidFill>
                  <a:srgbClr val="C00000"/>
                </a:solidFill>
                <a:latin typeface="Times New Roman" panose="02020603050405020304" pitchFamily="18" charset="0"/>
                <a:cs typeface="Times New Roman" panose="02020603050405020304" pitchFamily="18" charset="0"/>
              </a:rPr>
              <a:t> 2:</a:t>
            </a:r>
          </a:p>
          <a:p>
            <a:pPr algn="just">
              <a:lnSpc>
                <a:spcPct val="120000"/>
              </a:lnSpc>
            </a:pPr>
            <a:r>
              <a:rPr lang="en-US" sz="2200" i="1" dirty="0">
                <a:solidFill>
                  <a:srgbClr val="404040"/>
                </a:solidFill>
                <a:latin typeface="Times New Roman" panose="02020603050405020304" pitchFamily="18" charset="0"/>
                <a:cs typeface="Times New Roman" panose="02020603050405020304" pitchFamily="18" charset="0"/>
              </a:rPr>
              <a:t>“</a:t>
            </a:r>
            <a:r>
              <a:rPr lang="en-US" sz="2200" i="1" dirty="0" err="1">
                <a:solidFill>
                  <a:srgbClr val="404040"/>
                </a:solidFill>
                <a:latin typeface="Times New Roman" panose="02020603050405020304" pitchFamily="18" charset="0"/>
                <a:cs typeface="Times New Roman" panose="02020603050405020304" pitchFamily="18" charset="0"/>
              </a:rPr>
              <a:t>Giết</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mèo</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cá</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chim</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nhái</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cho</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cá</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sấu</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chim</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cú</a:t>
            </a:r>
            <a:r>
              <a:rPr lang="en-US" sz="2200" i="1" dirty="0">
                <a:solidFill>
                  <a:srgbClr val="404040"/>
                </a:solidFill>
                <a:latin typeface="Times New Roman" panose="02020603050405020304" pitchFamily="18" charset="0"/>
                <a:cs typeface="Times New Roman" panose="02020603050405020304" pitchFamily="18" charset="0"/>
              </a:rPr>
              <a:t> hay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con </a:t>
            </a:r>
            <a:r>
              <a:rPr lang="en-US" sz="2200" i="1" dirty="0" err="1">
                <a:solidFill>
                  <a:srgbClr val="404040"/>
                </a:solidFill>
                <a:latin typeface="Times New Roman" panose="02020603050405020304" pitchFamily="18" charset="0"/>
                <a:cs typeface="Times New Roman" panose="02020603050405020304" pitchFamily="18" charset="0"/>
              </a:rPr>
              <a:t>quạ</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cũng</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bị</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phạt</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như</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giết</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một</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người</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Sudra</a:t>
            </a:r>
            <a:r>
              <a:rPr lang="en-US" sz="2200" i="1" dirty="0">
                <a:solidFill>
                  <a:srgbClr val="404040"/>
                </a:solidFill>
                <a:latin typeface="Times New Roman" panose="02020603050405020304" pitchFamily="18" charset="0"/>
                <a:cs typeface="Times New Roman" panose="02020603050405020304" pitchFamily="18" charset="0"/>
              </a:rPr>
              <a:t>”</a:t>
            </a:r>
          </a:p>
          <a:p>
            <a:pPr algn="just">
              <a:lnSpc>
                <a:spcPct val="120000"/>
              </a:lnSpc>
            </a:pPr>
            <a:r>
              <a:rPr lang="en-US" sz="2200" b="1" i="1" dirty="0">
                <a:solidFill>
                  <a:srgbClr val="404040"/>
                </a:solidFill>
                <a:latin typeface="Times New Roman" panose="02020603050405020304" pitchFamily="18" charset="0"/>
                <a:cs typeface="Times New Roman" panose="02020603050405020304" pitchFamily="18" charset="0"/>
              </a:rPr>
              <a:t>(</a:t>
            </a:r>
            <a:r>
              <a:rPr lang="en-US" sz="2200" b="1" i="1" dirty="0" err="1">
                <a:solidFill>
                  <a:srgbClr val="404040"/>
                </a:solidFill>
                <a:latin typeface="Times New Roman" panose="02020603050405020304" pitchFamily="18" charset="0"/>
                <a:cs typeface="Times New Roman" panose="02020603050405020304" pitchFamily="18" charset="0"/>
              </a:rPr>
              <a:t>Trích</a:t>
            </a:r>
            <a:r>
              <a:rPr lang="en-US" sz="2200" b="1" i="1" dirty="0">
                <a:solidFill>
                  <a:srgbClr val="404040"/>
                </a:solidFill>
                <a:latin typeface="Times New Roman" panose="02020603050405020304" pitchFamily="18" charset="0"/>
                <a:cs typeface="Times New Roman" panose="02020603050405020304" pitchFamily="18" charset="0"/>
              </a:rPr>
              <a:t>, </a:t>
            </a:r>
            <a:r>
              <a:rPr lang="en-US" sz="2200" b="1" i="1" dirty="0" err="1">
                <a:solidFill>
                  <a:srgbClr val="404040"/>
                </a:solidFill>
                <a:latin typeface="Times New Roman" panose="02020603050405020304" pitchFamily="18" charset="0"/>
                <a:cs typeface="Times New Roman" panose="02020603050405020304" pitchFamily="18" charset="0"/>
              </a:rPr>
              <a:t>Điều</a:t>
            </a:r>
            <a:r>
              <a:rPr lang="en-US" sz="2200" b="1" i="1" dirty="0">
                <a:solidFill>
                  <a:srgbClr val="404040"/>
                </a:solidFill>
                <a:latin typeface="Times New Roman" panose="02020603050405020304" pitchFamily="18" charset="0"/>
                <a:cs typeface="Times New Roman" panose="02020603050405020304" pitchFamily="18" charset="0"/>
              </a:rPr>
              <a:t> XI – 132, </a:t>
            </a:r>
            <a:r>
              <a:rPr lang="en-US" sz="2200" b="1" i="1" dirty="0" err="1">
                <a:solidFill>
                  <a:srgbClr val="404040"/>
                </a:solidFill>
                <a:latin typeface="Times New Roman" panose="02020603050405020304" pitchFamily="18" charset="0"/>
                <a:cs typeface="Times New Roman" panose="02020603050405020304" pitchFamily="18" charset="0"/>
              </a:rPr>
              <a:t>Luật</a:t>
            </a:r>
            <a:r>
              <a:rPr lang="en-US" sz="2200" b="1" i="1" dirty="0">
                <a:solidFill>
                  <a:srgbClr val="404040"/>
                </a:solidFill>
                <a:latin typeface="Times New Roman" panose="02020603050405020304" pitchFamily="18" charset="0"/>
                <a:cs typeface="Times New Roman" panose="02020603050405020304" pitchFamily="18" charset="0"/>
              </a:rPr>
              <a:t> Manu)</a:t>
            </a:r>
            <a:endParaRPr lang="en-US" sz="2200" b="1"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4843" y="343210"/>
            <a:ext cx="5595582" cy="6532558"/>
          </a:xfrm>
          <a:prstGeom prst="rect">
            <a:avLst/>
          </a:prstGeom>
          <a:noFill/>
        </p:spPr>
        <p:txBody>
          <a:bodyPr wrap="square" rtlCol="0">
            <a:spAutoFit/>
          </a:bodyPr>
          <a:lstStyle/>
          <a:p>
            <a:r>
              <a:rPr lang="en-US" sz="2400" b="1" u="sng" dirty="0" err="1">
                <a:solidFill>
                  <a:srgbClr val="C00000"/>
                </a:solidFill>
                <a:latin typeface="Times New Roman" panose="02020603050405020304" pitchFamily="18" charset="0"/>
                <a:cs typeface="Times New Roman" panose="02020603050405020304" pitchFamily="18" charset="0"/>
              </a:rPr>
              <a:t>Nhiệm</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vụ</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Hãy</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trả</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lời</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các</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câu</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hỏi</a:t>
            </a:r>
            <a:r>
              <a:rPr lang="en-US" sz="2400" b="1" u="sng" dirty="0">
                <a:solidFill>
                  <a:srgbClr val="C00000"/>
                </a:solidFill>
                <a:latin typeface="Times New Roman" panose="02020603050405020304" pitchFamily="18" charset="0"/>
                <a:cs typeface="Times New Roman" panose="02020603050405020304" pitchFamily="18" charset="0"/>
              </a:rPr>
              <a:t> </a:t>
            </a:r>
            <a:r>
              <a:rPr lang="en-US" sz="2400" b="1" u="sng" dirty="0" err="1">
                <a:solidFill>
                  <a:srgbClr val="C00000"/>
                </a:solidFill>
                <a:latin typeface="Times New Roman" panose="02020603050405020304" pitchFamily="18" charset="0"/>
                <a:cs typeface="Times New Roman" panose="02020603050405020304" pitchFamily="18" charset="0"/>
              </a:rPr>
              <a:t>sau</a:t>
            </a:r>
            <a:r>
              <a:rPr lang="en-US" sz="2400" b="1" u="sng" dirty="0">
                <a:solidFill>
                  <a:srgbClr val="C00000"/>
                </a:solidFill>
                <a:latin typeface="Times New Roman" panose="02020603050405020304" pitchFamily="18" charset="0"/>
                <a:cs typeface="Times New Roman" panose="02020603050405020304" pitchFamily="18" charset="0"/>
              </a:rPr>
              <a:t> – 4 </a:t>
            </a:r>
            <a:r>
              <a:rPr lang="en-US" sz="2400" b="1" u="sng" dirty="0" err="1">
                <a:solidFill>
                  <a:srgbClr val="C00000"/>
                </a:solidFill>
                <a:latin typeface="Times New Roman" panose="02020603050405020304" pitchFamily="18" charset="0"/>
                <a:cs typeface="Times New Roman" panose="02020603050405020304" pitchFamily="18" charset="0"/>
              </a:rPr>
              <a:t>phút</a:t>
            </a:r>
            <a:endParaRPr lang="en-US" sz="2400" b="1" u="sng" dirty="0">
              <a:solidFill>
                <a:srgbClr val="C00000"/>
              </a:solidFill>
              <a:latin typeface="Times New Roman" panose="02020603050405020304" pitchFamily="18" charset="0"/>
              <a:cs typeface="Times New Roman" panose="02020603050405020304" pitchFamily="18" charset="0"/>
            </a:endParaRPr>
          </a:p>
          <a:p>
            <a:endParaRPr lang="en-US" sz="1050" b="1" u="sng" dirty="0">
              <a:solidFill>
                <a:srgbClr val="C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a:solidFill>
                  <a:srgbClr val="002060"/>
                </a:solidFill>
                <a:latin typeface="Times New Roman" panose="02020603050405020304" pitchFamily="18" charset="0"/>
                <a:cs typeface="Times New Roman" panose="02020603050405020304" pitchFamily="18" charset="0"/>
              </a:rPr>
              <a:t>Đoạn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tư</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liệu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số</a:t>
            </a:r>
            <a:r>
              <a:rPr lang="en-US" sz="2400" i="1" dirty="0">
                <a:solidFill>
                  <a:srgbClr val="002060"/>
                </a:solidFill>
                <a:latin typeface="Times New Roman" panose="02020603050405020304" pitchFamily="18" charset="0"/>
                <a:cs typeface="Times New Roman" panose="02020603050405020304" pitchFamily="18" charset="0"/>
              </a:rPr>
              <a:t> 1 </a:t>
            </a:r>
            <a:r>
              <a:rPr lang="en-US" sz="2400" i="1" dirty="0" err="1">
                <a:solidFill>
                  <a:srgbClr val="002060"/>
                </a:solidFill>
                <a:latin typeface="Times New Roman" panose="02020603050405020304" pitchFamily="18" charset="0"/>
                <a:cs typeface="Times New Roman" panose="02020603050405020304" pitchFamily="18" charset="0"/>
              </a:rPr>
              <a:t>cho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biết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nguồn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gốc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của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sự</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phân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biệt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đẳng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cấp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là</a:t>
            </a:r>
            <a:r>
              <a:rPr lang="en-US" sz="2400" i="1" dirty="0">
                <a:solidFill>
                  <a:srgbClr val="002060"/>
                </a:solidFill>
                <a:latin typeface="Times New Roman" panose="02020603050405020304" pitchFamily="18" charset="0"/>
                <a:cs typeface="Times New Roman" panose="02020603050405020304" pitchFamily="18" charset="0"/>
              </a:rPr>
              <a:t> do </a:t>
            </a:r>
            <a:r>
              <a:rPr lang="en-US" sz="2400" i="1" dirty="0" err="1">
                <a:solidFill>
                  <a:srgbClr val="002060"/>
                </a:solidFill>
                <a:latin typeface="Times New Roman" panose="02020603050405020304" pitchFamily="18" charset="0"/>
                <a:cs typeface="Times New Roman" panose="02020603050405020304" pitchFamily="18" charset="0"/>
              </a:rPr>
              <a:t>ai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tạo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ra</a:t>
            </a:r>
            <a:r>
              <a:rPr lang="en-US" sz="2400" i="1" dirty="0">
                <a:solidFill>
                  <a:srgbClr val="002060"/>
                </a:solidFill>
                <a:latin typeface="Times New Roman" panose="02020603050405020304" pitchFamily="18" charset="0"/>
                <a:cs typeface="Times New Roman" panose="02020603050405020304" pitchFamily="18" charset="0"/>
              </a:rPr>
              <a:t>?</a:t>
            </a:r>
          </a:p>
          <a:p>
            <a:r>
              <a:rPr lang="en-US" sz="2400" i="1" dirty="0">
                <a:solidFill>
                  <a:srgbClr val="002060"/>
                </a:solidFill>
                <a:latin typeface="Times New Roman" panose="02020603050405020304" pitchFamily="18" charset="0"/>
                <a:cs typeface="Times New Roman" panose="02020603050405020304" pitchFamily="18" charset="0"/>
              </a:rPr>
              <a:t>______________________________________________________________________</a:t>
            </a:r>
          </a:p>
          <a:p>
            <a:pPr marL="342900" indent="-342900">
              <a:buFont typeface="Arial" panose="020B0604020202020204" pitchFamily="34" charset="0"/>
              <a:buChar char="•"/>
            </a:pPr>
            <a:r>
              <a:rPr lang="en-US" sz="2400" i="1" dirty="0" err="1">
                <a:solidFill>
                  <a:srgbClr val="002060"/>
                </a:solidFill>
                <a:latin typeface="Times New Roman" panose="02020603050405020304" pitchFamily="18" charset="0"/>
                <a:cs typeface="Times New Roman" panose="02020603050405020304" pitchFamily="18" charset="0"/>
              </a:rPr>
              <a:t>Đoạn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tư</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liệu</a:t>
            </a:r>
            <a:r>
              <a:rPr lang="en-US" sz="2400" i="1" dirty="0">
                <a:solidFill>
                  <a:srgbClr val="002060"/>
                </a:solidFill>
                <a:latin typeface="Times New Roman" panose="02020603050405020304" pitchFamily="18" charset="0"/>
                <a:cs typeface="Times New Roman" panose="02020603050405020304" pitchFamily="18" charset="0"/>
              </a:rPr>
              <a:t> 2 </a:t>
            </a:r>
            <a:r>
              <a:rPr lang="en-US" sz="2400" i="1" dirty="0" err="1">
                <a:solidFill>
                  <a:srgbClr val="002060"/>
                </a:solidFill>
                <a:latin typeface="Times New Roman" panose="02020603050405020304" pitchFamily="18" charset="0"/>
                <a:cs typeface="Times New Roman" panose="02020603050405020304" pitchFamily="18" charset="0"/>
              </a:rPr>
              <a:t>cho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biết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điều</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gì</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về</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chế</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độ</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phân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biệt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đẳng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cấp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Vác-na</a:t>
            </a:r>
            <a:r>
              <a:rPr lang="en-US" sz="2400" i="1" dirty="0">
                <a:solidFill>
                  <a:srgbClr val="002060"/>
                </a:solidFill>
                <a:latin typeface="Times New Roman" panose="02020603050405020304" pitchFamily="18" charset="0"/>
                <a:cs typeface="Times New Roman" panose="02020603050405020304" pitchFamily="18" charset="0"/>
              </a:rPr>
              <a:t>?</a:t>
            </a:r>
          </a:p>
          <a:p>
            <a:r>
              <a:rPr lang="en-US" sz="2400" i="1" dirty="0">
                <a:solidFill>
                  <a:srgbClr val="002060"/>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a:t>
            </a:r>
          </a:p>
          <a:p>
            <a:pPr marL="342900" indent="-342900">
              <a:buFont typeface="Arial" panose="020B0604020202020204" pitchFamily="34" charset="0"/>
              <a:buChar char="•"/>
            </a:pPr>
            <a:r>
              <a:rPr lang="en-US" sz="2400" i="1" dirty="0">
                <a:solidFill>
                  <a:srgbClr val="002060"/>
                </a:solidFill>
                <a:latin typeface="Times New Roman" panose="02020603050405020304" pitchFamily="18" charset="0"/>
                <a:cs typeface="Times New Roman" panose="02020603050405020304" pitchFamily="18" charset="0"/>
              </a:rPr>
              <a:t>Theo </a:t>
            </a:r>
            <a:r>
              <a:rPr lang="en-US" sz="2400" i="1" dirty="0" err="1">
                <a:solidFill>
                  <a:srgbClr val="002060"/>
                </a:solidFill>
                <a:latin typeface="Times New Roman" panose="02020603050405020304" pitchFamily="18" charset="0"/>
                <a:cs typeface="Times New Roman" panose="02020603050405020304" pitchFamily="18" charset="0"/>
              </a:rPr>
              <a:t>em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tại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sao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người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dân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chấp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nhận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và</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duy</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trì</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chế</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độ</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phân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biệt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chủng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tộc</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này</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dựa</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vào</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tư</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liệu</a:t>
            </a:r>
            <a:r>
              <a:rPr lang="en-US" sz="2400" i="1" dirty="0">
                <a:solidFill>
                  <a:srgbClr val="002060"/>
                </a:solidFill>
                <a:latin typeface="Times New Roman" panose="02020603050405020304" pitchFamily="18" charset="0"/>
                <a:cs typeface="Times New Roman" panose="02020603050405020304" pitchFamily="18" charset="0"/>
              </a:rPr>
              <a:t> 1)</a:t>
            </a:r>
          </a:p>
          <a:p>
            <a:r>
              <a:rPr lang="en-US" sz="2400" i="1" dirty="0">
                <a:solidFill>
                  <a:srgbClr val="002060"/>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a:t>
            </a:r>
          </a:p>
        </p:txBody>
      </p:sp>
    </p:spTree>
    <p:extLst>
      <p:ext uri="{BB962C8B-B14F-4D97-AF65-F5344CB8AC3E}">
        <p14:creationId xmlns:p14="http://schemas.microsoft.com/office/powerpoint/2010/main" val="2844929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1532</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Apple Chancery</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ASUS</cp:lastModifiedBy>
  <cp:revision>15</cp:revision>
  <dcterms:created xsi:type="dcterms:W3CDTF">2021-07-27T07:46:11Z</dcterms:created>
  <dcterms:modified xsi:type="dcterms:W3CDTF">2023-03-28T08:03:21Z</dcterms:modified>
</cp:coreProperties>
</file>