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7" r:id="rId3"/>
    <p:sldId id="256" r:id="rId4"/>
    <p:sldId id="258" r:id="rId5"/>
    <p:sldId id="259" r:id="rId6"/>
    <p:sldId id="261" r:id="rId7"/>
    <p:sldId id="263" r:id="rId8"/>
    <p:sldId id="262" r:id="rId9"/>
    <p:sldId id="264" r:id="rId10"/>
    <p:sldId id="265" r:id="rId11"/>
    <p:sldId id="266" r:id="rId12"/>
    <p:sldId id="269" r:id="rId13"/>
    <p:sldId id="276" r:id="rId14"/>
    <p:sldId id="267" r:id="rId15"/>
    <p:sldId id="283" r:id="rId16"/>
    <p:sldId id="270" r:id="rId17"/>
    <p:sldId id="281" r:id="rId18"/>
    <p:sldId id="271" r:id="rId19"/>
    <p:sldId id="275" r:id="rId20"/>
    <p:sldId id="272" r:id="rId21"/>
    <p:sldId id="273" r:id="rId22"/>
    <p:sldId id="284" r:id="rId23"/>
    <p:sldId id="274" r:id="rId2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a:srgbClr val="006600"/>
    <a:srgbClr val="FFFFCC"/>
    <a:srgbClr val="99FFCC"/>
    <a:srgbClr val="FF9900"/>
    <a:srgbClr val="990000"/>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56" autoAdjust="0"/>
    <p:restoredTop sz="94761" autoAdjust="0"/>
  </p:normalViewPr>
  <p:slideViewPr>
    <p:cSldViewPr>
      <p:cViewPr varScale="1">
        <p:scale>
          <a:sx n="65" d="100"/>
          <a:sy n="65" d="100"/>
        </p:scale>
        <p:origin x="-1340" y="-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05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vi-V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vi-VN"/>
          </a:p>
        </p:txBody>
      </p:sp>
      <p:sp>
        <p:nvSpPr>
          <p:cNvPr id="6" name="Rectangle 6"/>
          <p:cNvSpPr>
            <a:spLocks noGrp="1" noChangeArrowheads="1"/>
          </p:cNvSpPr>
          <p:nvPr>
            <p:ph type="sldNum" sz="quarter" idx="12"/>
          </p:nvPr>
        </p:nvSpPr>
        <p:spPr>
          <a:ln/>
        </p:spPr>
        <p:txBody>
          <a:bodyPr/>
          <a:lstStyle>
            <a:lvl1pPr>
              <a:defRPr/>
            </a:lvl1pPr>
          </a:lstStyle>
          <a:p>
            <a:pPr>
              <a:defRPr/>
            </a:pPr>
            <a:fld id="{65DED555-3088-4A93-8397-DF45EC229661}" type="slidenum">
              <a:rPr lang="en-US" altLang="vi-VN"/>
              <a:pPr>
                <a:defRPr/>
              </a:pPr>
              <a:t>‹#›</a:t>
            </a:fld>
            <a:endParaRPr lang="en-US" altLang="vi-VN"/>
          </a:p>
        </p:txBody>
      </p:sp>
    </p:spTree>
    <p:extLst>
      <p:ext uri="{BB962C8B-B14F-4D97-AF65-F5344CB8AC3E}">
        <p14:creationId xmlns:p14="http://schemas.microsoft.com/office/powerpoint/2010/main" val="3138916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vi-V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vi-VN"/>
          </a:p>
        </p:txBody>
      </p:sp>
      <p:sp>
        <p:nvSpPr>
          <p:cNvPr id="6" name="Rectangle 6"/>
          <p:cNvSpPr>
            <a:spLocks noGrp="1" noChangeArrowheads="1"/>
          </p:cNvSpPr>
          <p:nvPr>
            <p:ph type="sldNum" sz="quarter" idx="12"/>
          </p:nvPr>
        </p:nvSpPr>
        <p:spPr>
          <a:ln/>
        </p:spPr>
        <p:txBody>
          <a:bodyPr/>
          <a:lstStyle>
            <a:lvl1pPr>
              <a:defRPr/>
            </a:lvl1pPr>
          </a:lstStyle>
          <a:p>
            <a:pPr>
              <a:defRPr/>
            </a:pPr>
            <a:fld id="{A811F00F-61B7-4854-9B8E-A0730F42A987}" type="slidenum">
              <a:rPr lang="en-US" altLang="vi-VN"/>
              <a:pPr>
                <a:defRPr/>
              </a:pPr>
              <a:t>‹#›</a:t>
            </a:fld>
            <a:endParaRPr lang="en-US" altLang="vi-VN"/>
          </a:p>
        </p:txBody>
      </p:sp>
    </p:spTree>
    <p:extLst>
      <p:ext uri="{BB962C8B-B14F-4D97-AF65-F5344CB8AC3E}">
        <p14:creationId xmlns:p14="http://schemas.microsoft.com/office/powerpoint/2010/main" val="2704482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vi-V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vi-VN"/>
          </a:p>
        </p:txBody>
      </p:sp>
      <p:sp>
        <p:nvSpPr>
          <p:cNvPr id="6" name="Rectangle 6"/>
          <p:cNvSpPr>
            <a:spLocks noGrp="1" noChangeArrowheads="1"/>
          </p:cNvSpPr>
          <p:nvPr>
            <p:ph type="sldNum" sz="quarter" idx="12"/>
          </p:nvPr>
        </p:nvSpPr>
        <p:spPr>
          <a:ln/>
        </p:spPr>
        <p:txBody>
          <a:bodyPr/>
          <a:lstStyle>
            <a:lvl1pPr>
              <a:defRPr/>
            </a:lvl1pPr>
          </a:lstStyle>
          <a:p>
            <a:pPr>
              <a:defRPr/>
            </a:pPr>
            <a:fld id="{9578C27E-6796-4D0F-ABF7-F4C4442A7585}" type="slidenum">
              <a:rPr lang="en-US" altLang="vi-VN"/>
              <a:pPr>
                <a:defRPr/>
              </a:pPr>
              <a:t>‹#›</a:t>
            </a:fld>
            <a:endParaRPr lang="en-US" altLang="vi-VN"/>
          </a:p>
        </p:txBody>
      </p:sp>
    </p:spTree>
    <p:extLst>
      <p:ext uri="{BB962C8B-B14F-4D97-AF65-F5344CB8AC3E}">
        <p14:creationId xmlns:p14="http://schemas.microsoft.com/office/powerpoint/2010/main" val="3131743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vi-V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vi-VN"/>
          </a:p>
        </p:txBody>
      </p:sp>
      <p:sp>
        <p:nvSpPr>
          <p:cNvPr id="6" name="Rectangle 6"/>
          <p:cNvSpPr>
            <a:spLocks noGrp="1" noChangeArrowheads="1"/>
          </p:cNvSpPr>
          <p:nvPr>
            <p:ph type="sldNum" sz="quarter" idx="12"/>
          </p:nvPr>
        </p:nvSpPr>
        <p:spPr>
          <a:ln/>
        </p:spPr>
        <p:txBody>
          <a:bodyPr/>
          <a:lstStyle>
            <a:lvl1pPr>
              <a:defRPr/>
            </a:lvl1pPr>
          </a:lstStyle>
          <a:p>
            <a:pPr>
              <a:defRPr/>
            </a:pPr>
            <a:fld id="{0837B2B2-575A-4B99-BBA6-1524B7D6EA55}" type="slidenum">
              <a:rPr lang="en-US" altLang="vi-VN"/>
              <a:pPr>
                <a:defRPr/>
              </a:pPr>
              <a:t>‹#›</a:t>
            </a:fld>
            <a:endParaRPr lang="en-US" altLang="vi-VN"/>
          </a:p>
        </p:txBody>
      </p:sp>
    </p:spTree>
    <p:extLst>
      <p:ext uri="{BB962C8B-B14F-4D97-AF65-F5344CB8AC3E}">
        <p14:creationId xmlns:p14="http://schemas.microsoft.com/office/powerpoint/2010/main" val="779198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vi-V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vi-VN"/>
          </a:p>
        </p:txBody>
      </p:sp>
      <p:sp>
        <p:nvSpPr>
          <p:cNvPr id="6" name="Rectangle 6"/>
          <p:cNvSpPr>
            <a:spLocks noGrp="1" noChangeArrowheads="1"/>
          </p:cNvSpPr>
          <p:nvPr>
            <p:ph type="sldNum" sz="quarter" idx="12"/>
          </p:nvPr>
        </p:nvSpPr>
        <p:spPr>
          <a:ln/>
        </p:spPr>
        <p:txBody>
          <a:bodyPr/>
          <a:lstStyle>
            <a:lvl1pPr>
              <a:defRPr/>
            </a:lvl1pPr>
          </a:lstStyle>
          <a:p>
            <a:pPr>
              <a:defRPr/>
            </a:pPr>
            <a:fld id="{058D9322-BC2B-48D8-988E-5AF7455B5601}" type="slidenum">
              <a:rPr lang="en-US" altLang="vi-VN"/>
              <a:pPr>
                <a:defRPr/>
              </a:pPr>
              <a:t>‹#›</a:t>
            </a:fld>
            <a:endParaRPr lang="en-US" altLang="vi-VN"/>
          </a:p>
        </p:txBody>
      </p:sp>
    </p:spTree>
    <p:extLst>
      <p:ext uri="{BB962C8B-B14F-4D97-AF65-F5344CB8AC3E}">
        <p14:creationId xmlns:p14="http://schemas.microsoft.com/office/powerpoint/2010/main" val="3675950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vi-V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vi-VN"/>
          </a:p>
        </p:txBody>
      </p:sp>
      <p:sp>
        <p:nvSpPr>
          <p:cNvPr id="7" name="Rectangle 6"/>
          <p:cNvSpPr>
            <a:spLocks noGrp="1" noChangeArrowheads="1"/>
          </p:cNvSpPr>
          <p:nvPr>
            <p:ph type="sldNum" sz="quarter" idx="12"/>
          </p:nvPr>
        </p:nvSpPr>
        <p:spPr>
          <a:ln/>
        </p:spPr>
        <p:txBody>
          <a:bodyPr/>
          <a:lstStyle>
            <a:lvl1pPr>
              <a:defRPr/>
            </a:lvl1pPr>
          </a:lstStyle>
          <a:p>
            <a:pPr>
              <a:defRPr/>
            </a:pPr>
            <a:fld id="{C86E38D1-3605-4863-86EC-BA22F213B602}" type="slidenum">
              <a:rPr lang="en-US" altLang="vi-VN"/>
              <a:pPr>
                <a:defRPr/>
              </a:pPr>
              <a:t>‹#›</a:t>
            </a:fld>
            <a:endParaRPr lang="en-US" altLang="vi-VN"/>
          </a:p>
        </p:txBody>
      </p:sp>
    </p:spTree>
    <p:extLst>
      <p:ext uri="{BB962C8B-B14F-4D97-AF65-F5344CB8AC3E}">
        <p14:creationId xmlns:p14="http://schemas.microsoft.com/office/powerpoint/2010/main" val="1625909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vi-V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vi-VN"/>
          </a:p>
        </p:txBody>
      </p:sp>
      <p:sp>
        <p:nvSpPr>
          <p:cNvPr id="9" name="Rectangle 6"/>
          <p:cNvSpPr>
            <a:spLocks noGrp="1" noChangeArrowheads="1"/>
          </p:cNvSpPr>
          <p:nvPr>
            <p:ph type="sldNum" sz="quarter" idx="12"/>
          </p:nvPr>
        </p:nvSpPr>
        <p:spPr>
          <a:ln/>
        </p:spPr>
        <p:txBody>
          <a:bodyPr/>
          <a:lstStyle>
            <a:lvl1pPr>
              <a:defRPr/>
            </a:lvl1pPr>
          </a:lstStyle>
          <a:p>
            <a:pPr>
              <a:defRPr/>
            </a:pPr>
            <a:fld id="{E87A4455-F70E-4C30-AE1F-5EC5CFBB419F}" type="slidenum">
              <a:rPr lang="en-US" altLang="vi-VN"/>
              <a:pPr>
                <a:defRPr/>
              </a:pPr>
              <a:t>‹#›</a:t>
            </a:fld>
            <a:endParaRPr lang="en-US" altLang="vi-VN"/>
          </a:p>
        </p:txBody>
      </p:sp>
    </p:spTree>
    <p:extLst>
      <p:ext uri="{BB962C8B-B14F-4D97-AF65-F5344CB8AC3E}">
        <p14:creationId xmlns:p14="http://schemas.microsoft.com/office/powerpoint/2010/main" val="4021718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vi-V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vi-VN"/>
          </a:p>
        </p:txBody>
      </p:sp>
      <p:sp>
        <p:nvSpPr>
          <p:cNvPr id="5" name="Rectangle 6"/>
          <p:cNvSpPr>
            <a:spLocks noGrp="1" noChangeArrowheads="1"/>
          </p:cNvSpPr>
          <p:nvPr>
            <p:ph type="sldNum" sz="quarter" idx="12"/>
          </p:nvPr>
        </p:nvSpPr>
        <p:spPr>
          <a:ln/>
        </p:spPr>
        <p:txBody>
          <a:bodyPr/>
          <a:lstStyle>
            <a:lvl1pPr>
              <a:defRPr/>
            </a:lvl1pPr>
          </a:lstStyle>
          <a:p>
            <a:pPr>
              <a:defRPr/>
            </a:pPr>
            <a:fld id="{8156499D-178E-4EB7-9E26-F5A85F189EE2}" type="slidenum">
              <a:rPr lang="en-US" altLang="vi-VN"/>
              <a:pPr>
                <a:defRPr/>
              </a:pPr>
              <a:t>‹#›</a:t>
            </a:fld>
            <a:endParaRPr lang="en-US" altLang="vi-VN"/>
          </a:p>
        </p:txBody>
      </p:sp>
    </p:spTree>
    <p:extLst>
      <p:ext uri="{BB962C8B-B14F-4D97-AF65-F5344CB8AC3E}">
        <p14:creationId xmlns:p14="http://schemas.microsoft.com/office/powerpoint/2010/main" val="1777663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vi-V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vi-VN"/>
          </a:p>
        </p:txBody>
      </p:sp>
      <p:sp>
        <p:nvSpPr>
          <p:cNvPr id="4" name="Rectangle 6"/>
          <p:cNvSpPr>
            <a:spLocks noGrp="1" noChangeArrowheads="1"/>
          </p:cNvSpPr>
          <p:nvPr>
            <p:ph type="sldNum" sz="quarter" idx="12"/>
          </p:nvPr>
        </p:nvSpPr>
        <p:spPr>
          <a:ln/>
        </p:spPr>
        <p:txBody>
          <a:bodyPr/>
          <a:lstStyle>
            <a:lvl1pPr>
              <a:defRPr/>
            </a:lvl1pPr>
          </a:lstStyle>
          <a:p>
            <a:pPr>
              <a:defRPr/>
            </a:pPr>
            <a:fld id="{4C584529-9969-4AB5-A318-B7FBDC85242F}" type="slidenum">
              <a:rPr lang="en-US" altLang="vi-VN"/>
              <a:pPr>
                <a:defRPr/>
              </a:pPr>
              <a:t>‹#›</a:t>
            </a:fld>
            <a:endParaRPr lang="en-US" altLang="vi-VN"/>
          </a:p>
        </p:txBody>
      </p:sp>
    </p:spTree>
    <p:extLst>
      <p:ext uri="{BB962C8B-B14F-4D97-AF65-F5344CB8AC3E}">
        <p14:creationId xmlns:p14="http://schemas.microsoft.com/office/powerpoint/2010/main" val="384761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vi-V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vi-VN"/>
          </a:p>
        </p:txBody>
      </p:sp>
      <p:sp>
        <p:nvSpPr>
          <p:cNvPr id="7" name="Rectangle 6"/>
          <p:cNvSpPr>
            <a:spLocks noGrp="1" noChangeArrowheads="1"/>
          </p:cNvSpPr>
          <p:nvPr>
            <p:ph type="sldNum" sz="quarter" idx="12"/>
          </p:nvPr>
        </p:nvSpPr>
        <p:spPr>
          <a:ln/>
        </p:spPr>
        <p:txBody>
          <a:bodyPr/>
          <a:lstStyle>
            <a:lvl1pPr>
              <a:defRPr/>
            </a:lvl1pPr>
          </a:lstStyle>
          <a:p>
            <a:pPr>
              <a:defRPr/>
            </a:pPr>
            <a:fld id="{A2621C9A-BC6A-4ED7-9254-285D381455BF}" type="slidenum">
              <a:rPr lang="en-US" altLang="vi-VN"/>
              <a:pPr>
                <a:defRPr/>
              </a:pPr>
              <a:t>‹#›</a:t>
            </a:fld>
            <a:endParaRPr lang="en-US" altLang="vi-VN"/>
          </a:p>
        </p:txBody>
      </p:sp>
    </p:spTree>
    <p:extLst>
      <p:ext uri="{BB962C8B-B14F-4D97-AF65-F5344CB8AC3E}">
        <p14:creationId xmlns:p14="http://schemas.microsoft.com/office/powerpoint/2010/main" val="336321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vi-VN"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vi-V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vi-VN"/>
          </a:p>
        </p:txBody>
      </p:sp>
      <p:sp>
        <p:nvSpPr>
          <p:cNvPr id="7" name="Rectangle 6"/>
          <p:cNvSpPr>
            <a:spLocks noGrp="1" noChangeArrowheads="1"/>
          </p:cNvSpPr>
          <p:nvPr>
            <p:ph type="sldNum" sz="quarter" idx="12"/>
          </p:nvPr>
        </p:nvSpPr>
        <p:spPr>
          <a:ln/>
        </p:spPr>
        <p:txBody>
          <a:bodyPr/>
          <a:lstStyle>
            <a:lvl1pPr>
              <a:defRPr/>
            </a:lvl1pPr>
          </a:lstStyle>
          <a:p>
            <a:pPr>
              <a:defRPr/>
            </a:pPr>
            <a:fld id="{B05F18E1-021C-41CC-8CA9-FE77A6A27DEC}" type="slidenum">
              <a:rPr lang="en-US" altLang="vi-VN"/>
              <a:pPr>
                <a:defRPr/>
              </a:pPr>
              <a:t>‹#›</a:t>
            </a:fld>
            <a:endParaRPr lang="en-US" altLang="vi-VN"/>
          </a:p>
        </p:txBody>
      </p:sp>
    </p:spTree>
    <p:extLst>
      <p:ext uri="{BB962C8B-B14F-4D97-AF65-F5344CB8AC3E}">
        <p14:creationId xmlns:p14="http://schemas.microsoft.com/office/powerpoint/2010/main" val="3569592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vi-VN"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vi-VN" smtClean="0"/>
              <a:t>Click to edit Master text styles</a:t>
            </a:r>
          </a:p>
          <a:p>
            <a:pPr lvl="1"/>
            <a:r>
              <a:rPr lang="en-US" altLang="vi-VN" smtClean="0"/>
              <a:t>Second level</a:t>
            </a:r>
          </a:p>
          <a:p>
            <a:pPr lvl="2"/>
            <a:r>
              <a:rPr lang="en-US" altLang="vi-VN" smtClean="0"/>
              <a:t>Third level</a:t>
            </a:r>
          </a:p>
          <a:p>
            <a:pPr lvl="3"/>
            <a:r>
              <a:rPr lang="en-US" altLang="vi-VN" smtClean="0"/>
              <a:t>Fourth level</a:t>
            </a:r>
          </a:p>
          <a:p>
            <a:pPr lvl="4"/>
            <a:r>
              <a:rPr lang="en-US" altLang="vi-VN"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pitchFamily="34" charset="0"/>
              </a:defRPr>
            </a:lvl1pPr>
          </a:lstStyle>
          <a:p>
            <a:pPr>
              <a:defRPr/>
            </a:pPr>
            <a:endParaRPr lang="en-US" altLang="vi-VN"/>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pitchFamily="34" charset="0"/>
              </a:defRPr>
            </a:lvl1pPr>
          </a:lstStyle>
          <a:p>
            <a:pPr>
              <a:defRPr/>
            </a:pPr>
            <a:endParaRPr lang="en-US" altLang="vi-VN"/>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atin typeface="Arial" pitchFamily="34" charset="0"/>
              </a:defRPr>
            </a:lvl1pPr>
          </a:lstStyle>
          <a:p>
            <a:pPr>
              <a:defRPr/>
            </a:pPr>
            <a:fld id="{6A2172DD-3C55-4002-8CF9-0551914F6865}" type="slidenum">
              <a:rPr lang="en-US" altLang="vi-VN"/>
              <a:pPr>
                <a:defRPr/>
              </a:pPr>
              <a:t>‹#›</a:t>
            </a:fld>
            <a:endParaRPr lang="en-US" altLang="vi-V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1"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7400" y="0"/>
            <a:ext cx="45466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1" name="Rectangle 7"/>
          <p:cNvSpPr>
            <a:spLocks noChangeArrowheads="1"/>
          </p:cNvSpPr>
          <p:nvPr/>
        </p:nvSpPr>
        <p:spPr bwMode="auto">
          <a:xfrm>
            <a:off x="152400" y="2362200"/>
            <a:ext cx="4267200"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hangingPunct="1">
              <a:buFontTx/>
              <a:buNone/>
            </a:pPr>
            <a:r>
              <a:rPr lang="en-US" altLang="vi-VN" sz="2800" b="1">
                <a:solidFill>
                  <a:srgbClr val="990000"/>
                </a:solidFill>
              </a:rPr>
              <a:t>I- THỰC DÂN PHÁP ĐÁNH BẮC KÌ LẦN THỨ NHẤT. CUỘC KHÁNG CHIẾN Ở HÀ NỘI VÀ CÁC TỈNH ĐỒNG BẰNG BẮC KÌ.</a:t>
            </a:r>
          </a:p>
        </p:txBody>
      </p:sp>
      <p:sp>
        <p:nvSpPr>
          <p:cNvPr id="2052" name="Rectangle 2"/>
          <p:cNvSpPr>
            <a:spLocks noGrp="1" noChangeArrowheads="1"/>
          </p:cNvSpPr>
          <p:nvPr>
            <p:ph type="ctrTitle"/>
          </p:nvPr>
        </p:nvSpPr>
        <p:spPr>
          <a:xfrm>
            <a:off x="304800" y="304800"/>
            <a:ext cx="3276600" cy="917575"/>
          </a:xfrm>
        </p:spPr>
        <p:txBody>
          <a:bodyPr anchor="ctr"/>
          <a:lstStyle/>
          <a:p>
            <a:pPr eaLnBrk="1" hangingPunct="1"/>
            <a:r>
              <a:rPr lang="en-US" altLang="vi-VN" sz="4800" b="1" smtClean="0"/>
              <a:t>LỊCH SỬ 8</a:t>
            </a:r>
          </a:p>
        </p:txBody>
      </p:sp>
      <p:sp>
        <p:nvSpPr>
          <p:cNvPr id="2053" name="Text Box 8"/>
          <p:cNvSpPr txBox="1">
            <a:spLocks noChangeArrowheads="1"/>
          </p:cNvSpPr>
          <p:nvPr/>
        </p:nvSpPr>
        <p:spPr bwMode="auto">
          <a:xfrm>
            <a:off x="228600" y="1752600"/>
            <a:ext cx="3124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vi-VN" sz="2400" b="1" u="sng" dirty="0" err="1">
                <a:solidFill>
                  <a:srgbClr val="0000FF"/>
                </a:solidFill>
              </a:rPr>
              <a:t>Bài</a:t>
            </a:r>
            <a:r>
              <a:rPr lang="en-US" altLang="vi-VN" sz="2400" b="1" u="sng" dirty="0">
                <a:solidFill>
                  <a:srgbClr val="0000FF"/>
                </a:solidFill>
              </a:rPr>
              <a:t> 25 - </a:t>
            </a:r>
            <a:r>
              <a:rPr lang="en-US" altLang="vi-VN" sz="2400" b="1" u="sng" dirty="0" err="1">
                <a:solidFill>
                  <a:srgbClr val="0000FF"/>
                </a:solidFill>
              </a:rPr>
              <a:t>Tiết</a:t>
            </a:r>
            <a:r>
              <a:rPr lang="en-US" altLang="vi-VN" sz="2400" b="1" u="sng">
                <a:solidFill>
                  <a:srgbClr val="0000FF"/>
                </a:solidFill>
              </a:rPr>
              <a:t> </a:t>
            </a:r>
            <a:r>
              <a:rPr lang="en-US" altLang="vi-VN" sz="2400" b="1" u="sng" smtClean="0">
                <a:solidFill>
                  <a:srgbClr val="0000FF"/>
                </a:solidFill>
              </a:rPr>
              <a:t>37+38</a:t>
            </a:r>
            <a:endParaRPr lang="en-US" altLang="vi-VN" sz="2400" b="1" u="sng" dirty="0">
              <a:solidFill>
                <a:srgbClr val="0000FF"/>
              </a:solidFill>
            </a:endParaRPr>
          </a:p>
        </p:txBody>
      </p:sp>
      <p:sp>
        <p:nvSpPr>
          <p:cNvPr id="2054" name="Text Box 10"/>
          <p:cNvSpPr txBox="1">
            <a:spLocks noChangeArrowheads="1"/>
          </p:cNvSpPr>
          <p:nvPr/>
        </p:nvSpPr>
        <p:spPr bwMode="auto">
          <a:xfrm>
            <a:off x="5105400" y="6172200"/>
            <a:ext cx="358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vi-VN" sz="2400" b="1">
                <a:solidFill>
                  <a:schemeClr val="bg1"/>
                </a:solidFill>
              </a:rPr>
              <a:t>C</a:t>
            </a:r>
            <a:r>
              <a:rPr lang="en-US" altLang="vi-VN" sz="1800" b="1">
                <a:solidFill>
                  <a:schemeClr val="bg1"/>
                </a:solidFill>
              </a:rPr>
              <a:t>ửa ô Quan chưởng (Hà Nội)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30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8600" y="152400"/>
            <a:ext cx="8686800" cy="609600"/>
          </a:xfrm>
        </p:spPr>
        <p:txBody>
          <a:bodyPr/>
          <a:lstStyle/>
          <a:p>
            <a:pPr algn="l" eaLnBrk="1" hangingPunct="1"/>
            <a:r>
              <a:rPr lang="en-US" altLang="vi-VN" sz="2400" b="1" u="sng" smtClean="0">
                <a:solidFill>
                  <a:srgbClr val="0000FF"/>
                </a:solidFill>
              </a:rPr>
              <a:t>2. Thực dân  Pháp đánh chiếm Bắc Kì lần thứ nhất</a:t>
            </a:r>
          </a:p>
        </p:txBody>
      </p:sp>
      <p:sp>
        <p:nvSpPr>
          <p:cNvPr id="11267" name="Line 4"/>
          <p:cNvSpPr>
            <a:spLocks noChangeShapeType="1"/>
          </p:cNvSpPr>
          <p:nvPr/>
        </p:nvSpPr>
        <p:spPr bwMode="auto">
          <a:xfrm>
            <a:off x="4267200" y="762000"/>
            <a:ext cx="0" cy="609600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69" name="Text Box 5"/>
          <p:cNvSpPr txBox="1">
            <a:spLocks noChangeArrowheads="1"/>
          </p:cNvSpPr>
          <p:nvPr/>
        </p:nvSpPr>
        <p:spPr bwMode="auto">
          <a:xfrm>
            <a:off x="4343400" y="2133600"/>
            <a:ext cx="4724400" cy="4656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vi-VN" sz="2400"/>
              <a:t>- Âm mưu của Pháp là chiếm toàm bộ Việt Nam để làm thuộc địa, nên chiếm xong Nam Kì, tất nhiên sẽ chiếm Bắc Kì.</a:t>
            </a:r>
          </a:p>
          <a:p>
            <a:pPr eaLnBrk="1" hangingPunct="1">
              <a:spcBef>
                <a:spcPct val="50000"/>
              </a:spcBef>
              <a:buFontTx/>
              <a:buNone/>
            </a:pPr>
            <a:r>
              <a:rPr lang="en-US" altLang="vi-VN" sz="2400"/>
              <a:t>- Bắc Kì là nơi giàu tài nguyên, đông dân, lại có sông Hồng nối liền với vùng Hoa Nam rộng lớn của Trung Quốc... Pháp coi việc đánh chiếm Bắc Kì là vấn đề sống còn cho tương lai quyền thống trị của Pháp ở cùng Viễn Đông.</a:t>
            </a:r>
          </a:p>
        </p:txBody>
      </p:sp>
      <p:sp>
        <p:nvSpPr>
          <p:cNvPr id="2" name="Text Box 6"/>
          <p:cNvSpPr txBox="1">
            <a:spLocks noChangeArrowheads="1"/>
          </p:cNvSpPr>
          <p:nvPr/>
        </p:nvSpPr>
        <p:spPr bwMode="auto">
          <a:xfrm>
            <a:off x="4419600" y="762000"/>
            <a:ext cx="43434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vi-VN" sz="2400">
                <a:solidFill>
                  <a:srgbClr val="FF3300"/>
                </a:solidFill>
              </a:rPr>
              <a:t>Vì sao sau khi chiếm Nam Kì, Pháp lại xúc tiến việc xâm lược Bắc Kì?</a:t>
            </a:r>
          </a:p>
        </p:txBody>
      </p:sp>
      <p:sp>
        <p:nvSpPr>
          <p:cNvPr id="11270" name="Line 7"/>
          <p:cNvSpPr>
            <a:spLocks noChangeShapeType="1"/>
          </p:cNvSpPr>
          <p:nvPr/>
        </p:nvSpPr>
        <p:spPr bwMode="auto">
          <a:xfrm>
            <a:off x="4267200" y="1981200"/>
            <a:ext cx="4876800" cy="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28600" y="152400"/>
            <a:ext cx="8686800" cy="609600"/>
          </a:xfrm>
        </p:spPr>
        <p:txBody>
          <a:bodyPr/>
          <a:lstStyle/>
          <a:p>
            <a:pPr algn="l" eaLnBrk="1" hangingPunct="1"/>
            <a:r>
              <a:rPr lang="en-US" altLang="vi-VN" sz="2400" b="1" u="sng" smtClean="0">
                <a:solidFill>
                  <a:srgbClr val="0000FF"/>
                </a:solidFill>
              </a:rPr>
              <a:t>2. Thực dân  Pháp đánh chiếm Bắc Kì lần thứ nhất</a:t>
            </a:r>
          </a:p>
        </p:txBody>
      </p:sp>
      <p:sp>
        <p:nvSpPr>
          <p:cNvPr id="12291" name="Line 3"/>
          <p:cNvSpPr>
            <a:spLocks noChangeShapeType="1"/>
          </p:cNvSpPr>
          <p:nvPr/>
        </p:nvSpPr>
        <p:spPr bwMode="auto">
          <a:xfrm>
            <a:off x="4267200" y="762000"/>
            <a:ext cx="0" cy="609600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92" name="Text Box 4"/>
          <p:cNvSpPr txBox="1">
            <a:spLocks noChangeArrowheads="1"/>
          </p:cNvSpPr>
          <p:nvPr/>
        </p:nvSpPr>
        <p:spPr bwMode="auto">
          <a:xfrm>
            <a:off x="4343400" y="2138363"/>
            <a:ext cx="4572000" cy="319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vi-VN" sz="2400"/>
              <a:t>- Lợi dụng việc triều đình nhờ đem tàu ra vùng biển Hạ Long đánh dẹp “hải phỉ”, Pháp cho tên lái buôn Đuy-puy vào gây rối ở Hà Nội.</a:t>
            </a:r>
          </a:p>
          <a:p>
            <a:pPr eaLnBrk="1" hangingPunct="1">
              <a:spcBef>
                <a:spcPct val="50000"/>
              </a:spcBef>
              <a:buFontTx/>
              <a:buNone/>
            </a:pPr>
            <a:r>
              <a:rPr lang="en-US" altLang="vi-VN" sz="2400"/>
              <a:t>- Lấy cớ giải quyết vụ Đuy-puy, Pháp cử tướng Gác-ni-ê chỉ huy 200 quân tiến ra Bắc.</a:t>
            </a:r>
          </a:p>
        </p:txBody>
      </p:sp>
      <p:sp>
        <p:nvSpPr>
          <p:cNvPr id="12293" name="Text Box 5"/>
          <p:cNvSpPr txBox="1">
            <a:spLocks noChangeArrowheads="1"/>
          </p:cNvSpPr>
          <p:nvPr/>
        </p:nvSpPr>
        <p:spPr bwMode="auto">
          <a:xfrm>
            <a:off x="4267200" y="1006475"/>
            <a:ext cx="4724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vi-VN" sz="2400">
                <a:solidFill>
                  <a:srgbClr val="FF3300"/>
                </a:solidFill>
              </a:rPr>
              <a:t>Pháp đã xúc tiến kế hoạch đánh chiếm Bắc Kì như thế nào?</a:t>
            </a:r>
          </a:p>
        </p:txBody>
      </p:sp>
      <p:sp>
        <p:nvSpPr>
          <p:cNvPr id="12294" name="Line 6"/>
          <p:cNvSpPr>
            <a:spLocks noChangeShapeType="1"/>
          </p:cNvSpPr>
          <p:nvPr/>
        </p:nvSpPr>
        <p:spPr bwMode="auto">
          <a:xfrm>
            <a:off x="4267200" y="1981200"/>
            <a:ext cx="4876800" cy="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2295" name="Group 7"/>
          <p:cNvGrpSpPr>
            <a:grpSpLocks/>
          </p:cNvGrpSpPr>
          <p:nvPr/>
        </p:nvGrpSpPr>
        <p:grpSpPr bwMode="auto">
          <a:xfrm>
            <a:off x="0" y="838200"/>
            <a:ext cx="4267200" cy="6019800"/>
            <a:chOff x="192" y="192"/>
            <a:chExt cx="2790" cy="3828"/>
          </a:xfrm>
        </p:grpSpPr>
        <p:pic>
          <p:nvPicPr>
            <p:cNvPr id="12296"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 y="192"/>
              <a:ext cx="2742" cy="2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7"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2" y="2400"/>
              <a:ext cx="2778" cy="1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2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7"/>
          <p:cNvPicPr>
            <a:picLocks noChangeAspect="1" noChangeArrowheads="1"/>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4267200" y="762000"/>
            <a:ext cx="4876800" cy="394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2"/>
          <p:cNvSpPr>
            <a:spLocks noGrp="1" noChangeArrowheads="1"/>
          </p:cNvSpPr>
          <p:nvPr>
            <p:ph type="title"/>
          </p:nvPr>
        </p:nvSpPr>
        <p:spPr>
          <a:xfrm>
            <a:off x="228600" y="152400"/>
            <a:ext cx="8686800" cy="609600"/>
          </a:xfrm>
        </p:spPr>
        <p:txBody>
          <a:bodyPr/>
          <a:lstStyle/>
          <a:p>
            <a:pPr algn="l" eaLnBrk="1" hangingPunct="1"/>
            <a:r>
              <a:rPr lang="en-US" altLang="vi-VN" sz="2400" b="1" u="sng" smtClean="0">
                <a:solidFill>
                  <a:srgbClr val="0000FF"/>
                </a:solidFill>
              </a:rPr>
              <a:t>2. Thực dân  Pháp đánh chiếm Bắc Kì lần thứ nhất</a:t>
            </a:r>
          </a:p>
        </p:txBody>
      </p:sp>
      <p:sp>
        <p:nvSpPr>
          <p:cNvPr id="13316" name="Line 3"/>
          <p:cNvSpPr>
            <a:spLocks noChangeShapeType="1"/>
          </p:cNvSpPr>
          <p:nvPr/>
        </p:nvSpPr>
        <p:spPr bwMode="auto">
          <a:xfrm>
            <a:off x="4267200" y="762000"/>
            <a:ext cx="0" cy="609600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17" name="Text Box 4"/>
          <p:cNvSpPr txBox="1">
            <a:spLocks noChangeArrowheads="1"/>
          </p:cNvSpPr>
          <p:nvPr/>
        </p:nvSpPr>
        <p:spPr bwMode="auto">
          <a:xfrm>
            <a:off x="4495800" y="762000"/>
            <a:ext cx="4267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buFontTx/>
              <a:buNone/>
            </a:pPr>
            <a:r>
              <a:rPr lang="en-US" altLang="vi-VN" sz="2000" b="1"/>
              <a:t>Chiến</a:t>
            </a:r>
            <a:r>
              <a:rPr lang="en-US" altLang="vi-VN" sz="1800" b="1"/>
              <a:t> trường Hà Nội 1873, 1882i</a:t>
            </a:r>
          </a:p>
        </p:txBody>
      </p:sp>
      <p:sp>
        <p:nvSpPr>
          <p:cNvPr id="15366" name="Rectangle 6"/>
          <p:cNvSpPr>
            <a:spLocks noChangeArrowheads="1"/>
          </p:cNvSpPr>
          <p:nvPr/>
        </p:nvSpPr>
        <p:spPr bwMode="auto">
          <a:xfrm>
            <a:off x="228600" y="762000"/>
            <a:ext cx="4038600"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Char char="-"/>
            </a:pPr>
            <a:r>
              <a:rPr lang="en-US" altLang="vi-VN" sz="2400">
                <a:solidFill>
                  <a:srgbClr val="0000FF"/>
                </a:solidFill>
              </a:rPr>
              <a:t> Sáng ngày 20-11-1873, quân Pháp nổ súng đánh thành Hà Nội.</a:t>
            </a:r>
            <a:br>
              <a:rPr lang="en-US" altLang="vi-VN" sz="2400">
                <a:solidFill>
                  <a:srgbClr val="0000FF"/>
                </a:solidFill>
              </a:rPr>
            </a:br>
            <a:r>
              <a:rPr lang="en-US" altLang="vi-VN" sz="2400">
                <a:solidFill>
                  <a:srgbClr val="0000FF"/>
                </a:solidFill>
              </a:rPr>
              <a:t>- 7000 quân triều đình dưới sự chỉ huy của Nguyễn Tri Phương chống cự không nổi.</a:t>
            </a:r>
            <a:br>
              <a:rPr lang="en-US" altLang="vi-VN" sz="2400">
                <a:solidFill>
                  <a:srgbClr val="0000FF"/>
                </a:solidFill>
              </a:rPr>
            </a:br>
            <a:r>
              <a:rPr lang="en-US" altLang="vi-VN" sz="2400">
                <a:solidFill>
                  <a:srgbClr val="0000FF"/>
                </a:solidFill>
              </a:rPr>
              <a:t>- Nguyễn Tri Phương bị thương, bị bắt, nhịn ăn mà chết.</a:t>
            </a:r>
          </a:p>
        </p:txBody>
      </p:sp>
      <p:pic>
        <p:nvPicPr>
          <p:cNvPr id="15372"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3736975"/>
            <a:ext cx="48768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73" name="Text Box 13"/>
          <p:cNvSpPr txBox="1">
            <a:spLocks noChangeArrowheads="1"/>
          </p:cNvSpPr>
          <p:nvPr/>
        </p:nvSpPr>
        <p:spPr bwMode="auto">
          <a:xfrm>
            <a:off x="5029200" y="3733800"/>
            <a:ext cx="3733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vi-VN" sz="1800" b="1">
                <a:solidFill>
                  <a:srgbClr val="990000"/>
                </a:solidFill>
              </a:rPr>
              <a:t>Quân Pháp đánh thành Hà Nội</a:t>
            </a:r>
          </a:p>
        </p:txBody>
      </p:sp>
      <p:sp>
        <p:nvSpPr>
          <p:cNvPr id="13321" name="Rectangle 14"/>
          <p:cNvSpPr>
            <a:spLocks noChangeArrowheads="1"/>
          </p:cNvSpPr>
          <p:nvPr/>
        </p:nvSpPr>
        <p:spPr bwMode="auto">
          <a:xfrm rot="984178">
            <a:off x="7148513" y="2057400"/>
            <a:ext cx="620712" cy="673100"/>
          </a:xfrm>
          <a:prstGeom prst="rect">
            <a:avLst/>
          </a:prstGeom>
          <a:noFill/>
          <a:ln w="28575">
            <a:solidFill>
              <a:srgbClr val="990000"/>
            </a:solidFill>
            <a:miter lim="800000"/>
            <a:headEnd/>
            <a:tailEnd/>
          </a:ln>
          <a:effectLst/>
          <a:extLst>
            <a:ext uri="{909E8E84-426E-40DD-AFC4-6F175D3DCCD1}">
              <a14:hiddenFill xmlns:a14="http://schemas.microsoft.com/office/drawing/2010/main">
                <a:solidFill>
                  <a:srgbClr val="0066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vi-VN" altLang="en-US" sz="1800"/>
          </a:p>
        </p:txBody>
      </p:sp>
      <p:sp>
        <p:nvSpPr>
          <p:cNvPr id="15375" name="AutoShape 15"/>
          <p:cNvSpPr>
            <a:spLocks noChangeArrowheads="1"/>
          </p:cNvSpPr>
          <p:nvPr/>
        </p:nvSpPr>
        <p:spPr bwMode="auto">
          <a:xfrm>
            <a:off x="7162800" y="1981200"/>
            <a:ext cx="609600" cy="762000"/>
          </a:xfrm>
          <a:prstGeom prst="irregularSeal2">
            <a:avLst/>
          </a:prstGeom>
          <a:solidFill>
            <a:schemeClr val="bg1"/>
          </a:solidFill>
          <a:ln w="9525">
            <a:solidFill>
              <a:srgbClr val="99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vi-VN" altLang="en-US" sz="1800"/>
          </a:p>
        </p:txBody>
      </p:sp>
      <p:sp>
        <p:nvSpPr>
          <p:cNvPr id="15377" name="AutoShape 17"/>
          <p:cNvSpPr>
            <a:spLocks noChangeArrowheads="1"/>
          </p:cNvSpPr>
          <p:nvPr/>
        </p:nvSpPr>
        <p:spPr bwMode="auto">
          <a:xfrm>
            <a:off x="7467600" y="1447800"/>
            <a:ext cx="228600" cy="609600"/>
          </a:xfrm>
          <a:prstGeom prst="downArrow">
            <a:avLst>
              <a:gd name="adj1" fmla="val 50000"/>
              <a:gd name="adj2" fmla="val 66667"/>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vi-VN" altLang="en-US" sz="1800"/>
          </a:p>
        </p:txBody>
      </p:sp>
      <p:sp>
        <p:nvSpPr>
          <p:cNvPr id="15378" name="AutoShape 18"/>
          <p:cNvSpPr>
            <a:spLocks noChangeArrowheads="1"/>
          </p:cNvSpPr>
          <p:nvPr/>
        </p:nvSpPr>
        <p:spPr bwMode="auto">
          <a:xfrm>
            <a:off x="7772400" y="2286000"/>
            <a:ext cx="685800" cy="228600"/>
          </a:xfrm>
          <a:prstGeom prst="leftArrow">
            <a:avLst>
              <a:gd name="adj1" fmla="val 50000"/>
              <a:gd name="adj2" fmla="val 75000"/>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vi-VN" altLang="en-US" sz="1800"/>
          </a:p>
        </p:txBody>
      </p:sp>
      <p:sp>
        <p:nvSpPr>
          <p:cNvPr id="15379" name="AutoShape 19"/>
          <p:cNvSpPr>
            <a:spLocks noChangeArrowheads="1"/>
          </p:cNvSpPr>
          <p:nvPr/>
        </p:nvSpPr>
        <p:spPr bwMode="auto">
          <a:xfrm>
            <a:off x="7239000" y="2743200"/>
            <a:ext cx="228600" cy="685800"/>
          </a:xfrm>
          <a:prstGeom prst="upArrow">
            <a:avLst>
              <a:gd name="adj1" fmla="val 50000"/>
              <a:gd name="adj2" fmla="val 75000"/>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vi-VN" altLang="en-US" sz="1800"/>
          </a:p>
        </p:txBody>
      </p:sp>
      <p:sp>
        <p:nvSpPr>
          <p:cNvPr id="15381" name="AutoShape 21"/>
          <p:cNvSpPr>
            <a:spLocks noChangeArrowheads="1"/>
          </p:cNvSpPr>
          <p:nvPr/>
        </p:nvSpPr>
        <p:spPr bwMode="auto">
          <a:xfrm rot="3279780">
            <a:off x="6575425" y="1903413"/>
            <a:ext cx="685800" cy="228600"/>
          </a:xfrm>
          <a:prstGeom prst="rightArrow">
            <a:avLst>
              <a:gd name="adj1" fmla="val 50000"/>
              <a:gd name="adj2" fmla="val 75000"/>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vi-VN" altLang="en-US"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5377"/>
                                        </p:tgtEl>
                                        <p:attrNameLst>
                                          <p:attrName>style.visibility</p:attrName>
                                        </p:attrNameLst>
                                      </p:cBhvr>
                                      <p:to>
                                        <p:strVal val="visible"/>
                                      </p:to>
                                    </p:set>
                                    <p:animEffect transition="in" filter="wipe(up)">
                                      <p:cBhvr>
                                        <p:cTn id="7" dur="1000"/>
                                        <p:tgtEl>
                                          <p:spTgt spid="15377"/>
                                        </p:tgtEl>
                                      </p:cBhvr>
                                    </p:animEffect>
                                  </p:childTnLst>
                                </p:cTn>
                              </p:par>
                              <p:par>
                                <p:cTn id="8" presetID="22" presetClass="entr" presetSubtype="2" fill="hold" nodeType="withEffect">
                                  <p:stCondLst>
                                    <p:cond delay="0"/>
                                  </p:stCondLst>
                                  <p:childTnLst>
                                    <p:set>
                                      <p:cBhvr>
                                        <p:cTn id="9" dur="1" fill="hold">
                                          <p:stCondLst>
                                            <p:cond delay="0"/>
                                          </p:stCondLst>
                                        </p:cTn>
                                        <p:tgtEl>
                                          <p:spTgt spid="15378"/>
                                        </p:tgtEl>
                                        <p:attrNameLst>
                                          <p:attrName>style.visibility</p:attrName>
                                        </p:attrNameLst>
                                      </p:cBhvr>
                                      <p:to>
                                        <p:strVal val="visible"/>
                                      </p:to>
                                    </p:set>
                                    <p:animEffect transition="in" filter="wipe(right)">
                                      <p:cBhvr>
                                        <p:cTn id="10" dur="1000"/>
                                        <p:tgtEl>
                                          <p:spTgt spid="15378"/>
                                        </p:tgtEl>
                                      </p:cBhvr>
                                    </p:animEffect>
                                  </p:childTnLst>
                                </p:cTn>
                              </p:par>
                              <p:par>
                                <p:cTn id="11" presetID="22" presetClass="entr" presetSubtype="4" fill="hold" nodeType="withEffect">
                                  <p:stCondLst>
                                    <p:cond delay="0"/>
                                  </p:stCondLst>
                                  <p:childTnLst>
                                    <p:set>
                                      <p:cBhvr>
                                        <p:cTn id="12" dur="1" fill="hold">
                                          <p:stCondLst>
                                            <p:cond delay="0"/>
                                          </p:stCondLst>
                                        </p:cTn>
                                        <p:tgtEl>
                                          <p:spTgt spid="15379"/>
                                        </p:tgtEl>
                                        <p:attrNameLst>
                                          <p:attrName>style.visibility</p:attrName>
                                        </p:attrNameLst>
                                      </p:cBhvr>
                                      <p:to>
                                        <p:strVal val="visible"/>
                                      </p:to>
                                    </p:set>
                                    <p:animEffect transition="in" filter="wipe(down)">
                                      <p:cBhvr>
                                        <p:cTn id="13" dur="1000"/>
                                        <p:tgtEl>
                                          <p:spTgt spid="15379"/>
                                        </p:tgtEl>
                                      </p:cBhvr>
                                    </p:animEffect>
                                  </p:childTnLst>
                                </p:cTn>
                              </p:par>
                              <p:par>
                                <p:cTn id="14" presetID="22" presetClass="entr" presetSubtype="1" fill="hold" nodeType="withEffect">
                                  <p:stCondLst>
                                    <p:cond delay="0"/>
                                  </p:stCondLst>
                                  <p:childTnLst>
                                    <p:set>
                                      <p:cBhvr>
                                        <p:cTn id="15" dur="1" fill="hold">
                                          <p:stCondLst>
                                            <p:cond delay="0"/>
                                          </p:stCondLst>
                                        </p:cTn>
                                        <p:tgtEl>
                                          <p:spTgt spid="15381"/>
                                        </p:tgtEl>
                                        <p:attrNameLst>
                                          <p:attrName>style.visibility</p:attrName>
                                        </p:attrNameLst>
                                      </p:cBhvr>
                                      <p:to>
                                        <p:strVal val="visible"/>
                                      </p:to>
                                    </p:set>
                                    <p:animEffect transition="in" filter="wipe(up)">
                                      <p:cBhvr>
                                        <p:cTn id="16" dur="1000"/>
                                        <p:tgtEl>
                                          <p:spTgt spid="1538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537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37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repeatCount="indefinite" fill="hold" nodeType="clickEffect">
                                  <p:stCondLst>
                                    <p:cond delay="0"/>
                                  </p:stCondLst>
                                  <p:childTnLst>
                                    <p:set>
                                      <p:cBhvr>
                                        <p:cTn id="26" dur="1" fill="hold">
                                          <p:stCondLst>
                                            <p:cond delay="0"/>
                                          </p:stCondLst>
                                        </p:cTn>
                                        <p:tgtEl>
                                          <p:spTgt spid="15375"/>
                                        </p:tgtEl>
                                        <p:attrNameLst>
                                          <p:attrName>style.visibility</p:attrName>
                                        </p:attrNameLst>
                                      </p:cBhvr>
                                      <p:to>
                                        <p:strVal val="visible"/>
                                      </p:to>
                                    </p:set>
                                    <p:animEffect transition="in" filter="fade">
                                      <p:cBhvr>
                                        <p:cTn id="27" dur="500"/>
                                        <p:tgtEl>
                                          <p:spTgt spid="15375"/>
                                        </p:tgtEl>
                                      </p:cBhvr>
                                    </p:animEffect>
                                  </p:childTnLst>
                                </p:cTn>
                              </p:par>
                              <p:par>
                                <p:cTn id="28" presetID="1" presetClass="entr" presetSubtype="0" fill="hold" nodeType="withEffect">
                                  <p:stCondLst>
                                    <p:cond delay="0"/>
                                  </p:stCondLst>
                                  <p:childTnLst>
                                    <p:set>
                                      <p:cBhvr>
                                        <p:cTn id="29" dur="1" fill="hold">
                                          <p:stCondLst>
                                            <p:cond delay="0"/>
                                          </p:stCondLst>
                                        </p:cTn>
                                        <p:tgtEl>
                                          <p:spTgt spid="15366">
                                            <p:txEl>
                                              <p:charRg st="60" end="140"/>
                                            </p:txEl>
                                          </p:spTgt>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15366">
                                            <p:txEl>
                                              <p:charRg st="140" end="19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7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28600" y="152400"/>
            <a:ext cx="8686800" cy="609600"/>
          </a:xfrm>
        </p:spPr>
        <p:txBody>
          <a:bodyPr/>
          <a:lstStyle/>
          <a:p>
            <a:pPr algn="l" eaLnBrk="1" hangingPunct="1"/>
            <a:r>
              <a:rPr lang="en-US" altLang="vi-VN" sz="2400" b="1" u="sng" smtClean="0">
                <a:solidFill>
                  <a:srgbClr val="0000FF"/>
                </a:solidFill>
              </a:rPr>
              <a:t>2. Thực dân  Pháp đánh chiếm Bắc Kì lần thứ nhất</a:t>
            </a:r>
          </a:p>
        </p:txBody>
      </p:sp>
      <p:sp>
        <p:nvSpPr>
          <p:cNvPr id="14339" name="Line 3"/>
          <p:cNvSpPr>
            <a:spLocks noChangeShapeType="1"/>
          </p:cNvSpPr>
          <p:nvPr/>
        </p:nvSpPr>
        <p:spPr bwMode="auto">
          <a:xfrm>
            <a:off x="4800600" y="762000"/>
            <a:ext cx="0" cy="609600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40" name="Text Box 5"/>
          <p:cNvSpPr txBox="1">
            <a:spLocks noChangeArrowheads="1"/>
          </p:cNvSpPr>
          <p:nvPr/>
        </p:nvSpPr>
        <p:spPr bwMode="auto">
          <a:xfrm>
            <a:off x="4800600" y="2117725"/>
            <a:ext cx="4114800" cy="451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vi-VN" sz="2000" b="1" i="1">
                <a:latin typeface="Times New Roman" pitchFamily="18" charset="0"/>
              </a:rPr>
              <a:t>“Vua cha nặng nghĩa nhẹ thân mình</a:t>
            </a:r>
          </a:p>
          <a:p>
            <a:pPr eaLnBrk="1" hangingPunct="1">
              <a:spcBef>
                <a:spcPct val="50000"/>
              </a:spcBef>
              <a:buFontTx/>
              <a:buNone/>
            </a:pPr>
            <a:r>
              <a:rPr lang="en-US" altLang="vi-VN" sz="2000" b="1" i="1">
                <a:latin typeface="Times New Roman" pitchFamily="18" charset="0"/>
              </a:rPr>
              <a:t>Thua được bàn chi việc dụng binh</a:t>
            </a:r>
          </a:p>
          <a:p>
            <a:pPr eaLnBrk="1" hangingPunct="1">
              <a:spcBef>
                <a:spcPct val="50000"/>
              </a:spcBef>
              <a:buFontTx/>
              <a:buNone/>
            </a:pPr>
            <a:r>
              <a:rPr lang="en-US" altLang="vi-VN" sz="2000" b="1" i="1">
                <a:latin typeface="Times New Roman" pitchFamily="18" charset="0"/>
              </a:rPr>
              <a:t>Trăm trận gian nan mà chẳng chết</a:t>
            </a:r>
          </a:p>
          <a:p>
            <a:pPr eaLnBrk="1" hangingPunct="1">
              <a:spcBef>
                <a:spcPct val="50000"/>
              </a:spcBef>
              <a:buFontTx/>
              <a:buNone/>
            </a:pPr>
            <a:r>
              <a:rPr lang="en-US" altLang="vi-VN" sz="2000" b="1" i="1">
                <a:latin typeface="Times New Roman" pitchFamily="18" charset="0"/>
              </a:rPr>
              <a:t>Một hòa tạm bợ lại quyên sinh</a:t>
            </a:r>
          </a:p>
          <a:p>
            <a:pPr eaLnBrk="1" hangingPunct="1">
              <a:spcBef>
                <a:spcPct val="50000"/>
              </a:spcBef>
              <a:buFontTx/>
              <a:buNone/>
            </a:pPr>
            <a:r>
              <a:rPr lang="en-US" altLang="vi-VN" sz="2000" b="1" i="1">
                <a:latin typeface="Times New Roman" pitchFamily="18" charset="0"/>
              </a:rPr>
              <a:t>Cửa trời đã đón người quân tử</a:t>
            </a:r>
          </a:p>
          <a:p>
            <a:pPr eaLnBrk="1" hangingPunct="1">
              <a:spcBef>
                <a:spcPct val="50000"/>
              </a:spcBef>
              <a:buFontTx/>
              <a:buNone/>
            </a:pPr>
            <a:r>
              <a:rPr lang="en-US" altLang="vi-VN" sz="2000" b="1" i="1">
                <a:latin typeface="Times New Roman" pitchFamily="18" charset="0"/>
              </a:rPr>
              <a:t>Bể ngọc khôn trông mặt lão thành</a:t>
            </a:r>
          </a:p>
          <a:p>
            <a:pPr eaLnBrk="1" hangingPunct="1">
              <a:spcBef>
                <a:spcPct val="50000"/>
              </a:spcBef>
              <a:buFontTx/>
              <a:buNone/>
            </a:pPr>
            <a:r>
              <a:rPr lang="en-US" altLang="vi-VN" sz="2000" b="1" i="1">
                <a:latin typeface="Times New Roman" pitchFamily="18" charset="0"/>
              </a:rPr>
              <a:t>Danh vọng thế mà lâm cảnh thế</a:t>
            </a:r>
          </a:p>
          <a:p>
            <a:pPr eaLnBrk="1" hangingPunct="1">
              <a:spcBef>
                <a:spcPct val="50000"/>
              </a:spcBef>
              <a:buFontTx/>
              <a:buNone/>
            </a:pPr>
            <a:r>
              <a:rPr lang="en-US" altLang="vi-VN" sz="2000" b="1" i="1">
                <a:latin typeface="Times New Roman" pitchFamily="18" charset="0"/>
              </a:rPr>
              <a:t>Quả trời không muốn để tròn danh”.</a:t>
            </a:r>
          </a:p>
          <a:p>
            <a:pPr eaLnBrk="1" hangingPunct="1">
              <a:spcBef>
                <a:spcPct val="50000"/>
              </a:spcBef>
              <a:buFontTx/>
              <a:buNone/>
            </a:pPr>
            <a:r>
              <a:rPr lang="en-US" altLang="vi-VN" sz="2000">
                <a:latin typeface="Times New Roman" pitchFamily="18" charset="0"/>
              </a:rPr>
              <a:t>                         Kh</a:t>
            </a:r>
            <a:r>
              <a:rPr lang="en-US" altLang="vi-VN" sz="1800">
                <a:latin typeface="Times New Roman" pitchFamily="18" charset="0"/>
              </a:rPr>
              <a:t>ương Hữu Dụng dịch</a:t>
            </a:r>
            <a:endParaRPr lang="en-US" altLang="vi-VN" sz="2000">
              <a:latin typeface="Times New Roman" pitchFamily="18" charset="0"/>
            </a:endParaRPr>
          </a:p>
          <a:p>
            <a:pPr eaLnBrk="1" hangingPunct="1">
              <a:spcBef>
                <a:spcPct val="50000"/>
              </a:spcBef>
              <a:buFontTx/>
              <a:buNone/>
            </a:pPr>
            <a:r>
              <a:rPr lang="en-US" altLang="vi-VN" sz="2000">
                <a:latin typeface="Times New Roman" pitchFamily="18" charset="0"/>
              </a:rPr>
              <a:t>           (Thơ văn yêu nước thế kỷ XIX)</a:t>
            </a:r>
          </a:p>
        </p:txBody>
      </p:sp>
      <p:sp>
        <p:nvSpPr>
          <p:cNvPr id="14341" name="Rectangle 6"/>
          <p:cNvSpPr>
            <a:spLocks noChangeArrowheads="1"/>
          </p:cNvSpPr>
          <p:nvPr/>
        </p:nvSpPr>
        <p:spPr bwMode="auto">
          <a:xfrm>
            <a:off x="304800" y="838200"/>
            <a:ext cx="4572000"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Char char="-"/>
            </a:pPr>
            <a:r>
              <a:rPr lang="en-US" altLang="vi-VN" sz="2400">
                <a:solidFill>
                  <a:srgbClr val="0000FF"/>
                </a:solidFill>
              </a:rPr>
              <a:t> Sáng ngày 20-11-1873, quân Pháp nổ súng đánh thành Hà Nội.</a:t>
            </a:r>
            <a:br>
              <a:rPr lang="en-US" altLang="vi-VN" sz="2400">
                <a:solidFill>
                  <a:srgbClr val="0000FF"/>
                </a:solidFill>
              </a:rPr>
            </a:br>
            <a:r>
              <a:rPr lang="en-US" altLang="vi-VN" sz="2400">
                <a:solidFill>
                  <a:srgbClr val="0000FF"/>
                </a:solidFill>
              </a:rPr>
              <a:t>- 7000 quân triều đình dưới sự chỉ huy của Nguyễn Tri Phương chống cự không nổi.</a:t>
            </a:r>
            <a:br>
              <a:rPr lang="en-US" altLang="vi-VN" sz="2400">
                <a:solidFill>
                  <a:srgbClr val="0000FF"/>
                </a:solidFill>
              </a:rPr>
            </a:br>
            <a:r>
              <a:rPr lang="en-US" altLang="vi-VN" sz="2400">
                <a:solidFill>
                  <a:srgbClr val="0000FF"/>
                </a:solidFill>
              </a:rPr>
              <a:t>- Nguyễn Tri Phương bị thương, bị bắt, nhịn ăn mà chết.</a:t>
            </a:r>
          </a:p>
        </p:txBody>
      </p:sp>
      <p:sp>
        <p:nvSpPr>
          <p:cNvPr id="14342" name="Text Box 7"/>
          <p:cNvSpPr txBox="1">
            <a:spLocks noChangeArrowheads="1"/>
          </p:cNvSpPr>
          <p:nvPr/>
        </p:nvSpPr>
        <p:spPr bwMode="auto">
          <a:xfrm>
            <a:off x="4953000" y="1143000"/>
            <a:ext cx="3810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vi-VN" sz="2000">
                <a:latin typeface="Times New Roman" pitchFamily="18" charset="0"/>
              </a:rPr>
              <a:t>Thơ điếu Nguyễn Tri Phương </a:t>
            </a:r>
          </a:p>
          <a:p>
            <a:pPr eaLnBrk="1" hangingPunct="1">
              <a:spcBef>
                <a:spcPct val="50000"/>
              </a:spcBef>
              <a:buFontTx/>
              <a:buNone/>
            </a:pPr>
            <a:r>
              <a:rPr lang="en-US" altLang="vi-VN" sz="2000">
                <a:latin typeface="Times New Roman" pitchFamily="18" charset="0"/>
              </a:rPr>
              <a:t>            của Nguyễn Thiện Thuật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28600" y="152400"/>
            <a:ext cx="8686800" cy="609600"/>
          </a:xfrm>
        </p:spPr>
        <p:txBody>
          <a:bodyPr/>
          <a:lstStyle/>
          <a:p>
            <a:pPr algn="l" eaLnBrk="1" hangingPunct="1"/>
            <a:r>
              <a:rPr lang="en-US" altLang="vi-VN" sz="2400" b="1" u="sng" smtClean="0">
                <a:solidFill>
                  <a:srgbClr val="0000FF"/>
                </a:solidFill>
              </a:rPr>
              <a:t>2. Thực dân  Pháp đánh chiếm Bắc Kì lần thứ nhất</a:t>
            </a:r>
          </a:p>
        </p:txBody>
      </p:sp>
      <p:sp>
        <p:nvSpPr>
          <p:cNvPr id="15363" name="Line 3"/>
          <p:cNvSpPr>
            <a:spLocks noChangeShapeType="1"/>
          </p:cNvSpPr>
          <p:nvPr/>
        </p:nvSpPr>
        <p:spPr bwMode="auto">
          <a:xfrm>
            <a:off x="4648200" y="762000"/>
            <a:ext cx="0" cy="609600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4" name="Text Box 5"/>
          <p:cNvSpPr txBox="1">
            <a:spLocks noChangeArrowheads="1"/>
          </p:cNvSpPr>
          <p:nvPr/>
        </p:nvSpPr>
        <p:spPr bwMode="auto">
          <a:xfrm>
            <a:off x="4800600" y="1936750"/>
            <a:ext cx="41148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vi-VN" sz="2400">
                <a:solidFill>
                  <a:srgbClr val="FF3300"/>
                </a:solidFill>
              </a:rPr>
              <a:t>Tại sao quân triều đình ở Hà Nội đông mà vẫn không thắng được giặc?</a:t>
            </a:r>
          </a:p>
        </p:txBody>
      </p:sp>
      <p:sp>
        <p:nvSpPr>
          <p:cNvPr id="15365" name="Line 6"/>
          <p:cNvSpPr>
            <a:spLocks noChangeShapeType="1"/>
          </p:cNvSpPr>
          <p:nvPr/>
        </p:nvSpPr>
        <p:spPr bwMode="auto">
          <a:xfrm>
            <a:off x="4648200" y="3200400"/>
            <a:ext cx="4495800" cy="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5" name="Text Box 13"/>
          <p:cNvSpPr txBox="1">
            <a:spLocks noChangeArrowheads="1"/>
          </p:cNvSpPr>
          <p:nvPr/>
        </p:nvSpPr>
        <p:spPr bwMode="auto">
          <a:xfrm>
            <a:off x="4724400" y="3429000"/>
            <a:ext cx="4191000"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vi-VN" sz="2400"/>
              <a:t>Do thái độ của triều đình hi vọng vào thương lượng để chuộc Nam Kì nên không cương quyết chống giặc. (Triều đình căn dặn các địa phương</a:t>
            </a:r>
            <a:r>
              <a:rPr lang="en-US" altLang="vi-VN" sz="2400" i="1"/>
              <a:t>:”không nên để lộ hình tích tỏ ra bận rộn để tránh người Pháp ngờ vực”.)</a:t>
            </a:r>
          </a:p>
        </p:txBody>
      </p:sp>
      <p:sp>
        <p:nvSpPr>
          <p:cNvPr id="15367" name="Rectangle 14"/>
          <p:cNvSpPr>
            <a:spLocks noChangeArrowheads="1"/>
          </p:cNvSpPr>
          <p:nvPr/>
        </p:nvSpPr>
        <p:spPr bwMode="auto">
          <a:xfrm>
            <a:off x="152400" y="838200"/>
            <a:ext cx="4648200"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Char char="-"/>
            </a:pPr>
            <a:r>
              <a:rPr lang="en-US" altLang="vi-VN" sz="2400">
                <a:solidFill>
                  <a:srgbClr val="0000FF"/>
                </a:solidFill>
              </a:rPr>
              <a:t> Sáng ngày 20-11-1873, quân Pháp nổ súng đánh thành Hà Nội.</a:t>
            </a:r>
            <a:br>
              <a:rPr lang="en-US" altLang="vi-VN" sz="2400">
                <a:solidFill>
                  <a:srgbClr val="0000FF"/>
                </a:solidFill>
              </a:rPr>
            </a:br>
            <a:r>
              <a:rPr lang="en-US" altLang="vi-VN" sz="2400">
                <a:solidFill>
                  <a:srgbClr val="0000FF"/>
                </a:solidFill>
              </a:rPr>
              <a:t>- 7000 quân triều đình dưới sự chỉ huy của Nguyễn Tri Phương chống cự không nổi.</a:t>
            </a:r>
            <a:br>
              <a:rPr lang="en-US" altLang="vi-VN" sz="2400">
                <a:solidFill>
                  <a:srgbClr val="0000FF"/>
                </a:solidFill>
              </a:rPr>
            </a:br>
            <a:r>
              <a:rPr lang="en-US" altLang="vi-VN" sz="2400">
                <a:solidFill>
                  <a:srgbClr val="0000FF"/>
                </a:solidFill>
              </a:rPr>
              <a:t>- Nguyễn Tri Phương bị thương, bị bắt, nhịn ăn mà chết.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28600" y="152400"/>
            <a:ext cx="8686800" cy="609600"/>
          </a:xfrm>
        </p:spPr>
        <p:txBody>
          <a:bodyPr/>
          <a:lstStyle/>
          <a:p>
            <a:pPr algn="l" eaLnBrk="1" hangingPunct="1"/>
            <a:r>
              <a:rPr lang="en-US" altLang="vi-VN" sz="2400" b="1" u="sng" smtClean="0">
                <a:solidFill>
                  <a:srgbClr val="0000FF"/>
                </a:solidFill>
              </a:rPr>
              <a:t>2. Thực dân  Pháp đánh chiếm Bắc Kì lần thứ nhất</a:t>
            </a:r>
          </a:p>
        </p:txBody>
      </p:sp>
      <p:sp>
        <p:nvSpPr>
          <p:cNvPr id="16387" name="Line 3"/>
          <p:cNvSpPr>
            <a:spLocks noChangeShapeType="1"/>
          </p:cNvSpPr>
          <p:nvPr/>
        </p:nvSpPr>
        <p:spPr bwMode="auto">
          <a:xfrm>
            <a:off x="4648200" y="762000"/>
            <a:ext cx="0" cy="609600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8" name="Rectangle 7"/>
          <p:cNvSpPr>
            <a:spLocks noChangeArrowheads="1"/>
          </p:cNvSpPr>
          <p:nvPr/>
        </p:nvSpPr>
        <p:spPr bwMode="auto">
          <a:xfrm>
            <a:off x="152400" y="838200"/>
            <a:ext cx="4648200"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Char char="-"/>
            </a:pPr>
            <a:r>
              <a:rPr lang="en-US" altLang="vi-VN" sz="2400">
                <a:solidFill>
                  <a:srgbClr val="0000FF"/>
                </a:solidFill>
              </a:rPr>
              <a:t> Sáng ngày 20-11-1873, quân Pháp nổ súng đánh thành Hà Nội.</a:t>
            </a:r>
            <a:br>
              <a:rPr lang="en-US" altLang="vi-VN" sz="2400">
                <a:solidFill>
                  <a:srgbClr val="0000FF"/>
                </a:solidFill>
              </a:rPr>
            </a:br>
            <a:r>
              <a:rPr lang="en-US" altLang="vi-VN" sz="2400">
                <a:solidFill>
                  <a:srgbClr val="0000FF"/>
                </a:solidFill>
              </a:rPr>
              <a:t>- 7000 quân triều đình dưới sự chỉ huy của Nguyễn Tri Phương chống cự không nổi.</a:t>
            </a:r>
            <a:br>
              <a:rPr lang="en-US" altLang="vi-VN" sz="2400">
                <a:solidFill>
                  <a:srgbClr val="0000FF"/>
                </a:solidFill>
              </a:rPr>
            </a:br>
            <a:r>
              <a:rPr lang="en-US" altLang="vi-VN" sz="2400">
                <a:solidFill>
                  <a:srgbClr val="0000FF"/>
                </a:solidFill>
              </a:rPr>
              <a:t>- Nguyễn Tri Phương bị thương, bị bắt, nhịn ăn mà chết.</a:t>
            </a:r>
          </a:p>
        </p:txBody>
      </p:sp>
      <p:sp>
        <p:nvSpPr>
          <p:cNvPr id="30728" name="Rectangle 8"/>
          <p:cNvSpPr>
            <a:spLocks noChangeArrowheads="1"/>
          </p:cNvSpPr>
          <p:nvPr/>
        </p:nvSpPr>
        <p:spPr bwMode="auto">
          <a:xfrm>
            <a:off x="228600" y="3886200"/>
            <a:ext cx="46482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Char char="-"/>
            </a:pPr>
            <a:r>
              <a:rPr lang="en-US" altLang="vi-VN" sz="2400">
                <a:solidFill>
                  <a:srgbClr val="0000FF"/>
                </a:solidFill>
              </a:rPr>
              <a:t> Sau khi chiếm được Hà Nội, quân Pháp nhanh chóng chiến Hải Dương, Hưng Yên, Phủ Lý, Ninh Bình, Nam Định.</a:t>
            </a:r>
          </a:p>
        </p:txBody>
      </p:sp>
      <p:pic>
        <p:nvPicPr>
          <p:cNvPr id="30729"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1905000"/>
            <a:ext cx="4495800" cy="367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0" name="AutoShape 10"/>
          <p:cNvSpPr>
            <a:spLocks noChangeArrowheads="1"/>
          </p:cNvSpPr>
          <p:nvPr/>
        </p:nvSpPr>
        <p:spPr bwMode="auto">
          <a:xfrm>
            <a:off x="5867400" y="1524000"/>
            <a:ext cx="1524000" cy="381000"/>
          </a:xfrm>
          <a:prstGeom prst="wedgeRectCallout">
            <a:avLst>
              <a:gd name="adj1" fmla="val 55106"/>
              <a:gd name="adj2" fmla="val 541250"/>
            </a:avLst>
          </a:prstGeom>
          <a:noFill/>
          <a:ln w="952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vi-VN" sz="1800" b="1"/>
              <a:t>Hưng Yên</a:t>
            </a:r>
          </a:p>
        </p:txBody>
      </p:sp>
      <p:sp>
        <p:nvSpPr>
          <p:cNvPr id="30731" name="AutoShape 11"/>
          <p:cNvSpPr>
            <a:spLocks noChangeArrowheads="1"/>
          </p:cNvSpPr>
          <p:nvPr/>
        </p:nvSpPr>
        <p:spPr bwMode="auto">
          <a:xfrm>
            <a:off x="7620000" y="1524000"/>
            <a:ext cx="1143000" cy="381000"/>
          </a:xfrm>
          <a:prstGeom prst="wedgeRectCallout">
            <a:avLst>
              <a:gd name="adj1" fmla="val -50278"/>
              <a:gd name="adj2" fmla="val 514583"/>
            </a:avLst>
          </a:prstGeom>
          <a:noFill/>
          <a:ln w="952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vi-VN" sz="1800" b="1"/>
              <a:t>Phủ Lý</a:t>
            </a:r>
          </a:p>
        </p:txBody>
      </p:sp>
      <p:sp>
        <p:nvSpPr>
          <p:cNvPr id="30732" name="AutoShape 12"/>
          <p:cNvSpPr>
            <a:spLocks noChangeArrowheads="1"/>
          </p:cNvSpPr>
          <p:nvPr/>
        </p:nvSpPr>
        <p:spPr bwMode="auto">
          <a:xfrm>
            <a:off x="6096000" y="5562600"/>
            <a:ext cx="1295400" cy="381000"/>
          </a:xfrm>
          <a:prstGeom prst="wedgeRectCallout">
            <a:avLst>
              <a:gd name="adj1" fmla="val 63727"/>
              <a:gd name="adj2" fmla="val -330833"/>
            </a:avLst>
          </a:prstGeom>
          <a:noFill/>
          <a:ln w="952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vi-VN" sz="1800" b="1"/>
              <a:t>Nam Định</a:t>
            </a:r>
          </a:p>
        </p:txBody>
      </p:sp>
      <p:sp>
        <p:nvSpPr>
          <p:cNvPr id="30733" name="AutoShape 13"/>
          <p:cNvSpPr>
            <a:spLocks noChangeArrowheads="1"/>
          </p:cNvSpPr>
          <p:nvPr/>
        </p:nvSpPr>
        <p:spPr bwMode="auto">
          <a:xfrm>
            <a:off x="4724400" y="5562600"/>
            <a:ext cx="1295400" cy="381000"/>
          </a:xfrm>
          <a:prstGeom prst="wedgeRectCallout">
            <a:avLst>
              <a:gd name="adj1" fmla="val 158944"/>
              <a:gd name="adj2" fmla="val -332500"/>
            </a:avLst>
          </a:prstGeom>
          <a:noFill/>
          <a:ln w="952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vi-VN" sz="1800" b="1"/>
              <a:t>Ninh Bình</a:t>
            </a:r>
          </a:p>
        </p:txBody>
      </p:sp>
      <p:sp>
        <p:nvSpPr>
          <p:cNvPr id="30734" name="AutoShape 14"/>
          <p:cNvSpPr>
            <a:spLocks noChangeArrowheads="1"/>
          </p:cNvSpPr>
          <p:nvPr/>
        </p:nvSpPr>
        <p:spPr bwMode="auto">
          <a:xfrm>
            <a:off x="7467600" y="5562600"/>
            <a:ext cx="1524000" cy="381000"/>
          </a:xfrm>
          <a:prstGeom prst="wedgeRectCallout">
            <a:avLst>
              <a:gd name="adj1" fmla="val -28333"/>
              <a:gd name="adj2" fmla="val -419167"/>
            </a:avLst>
          </a:prstGeom>
          <a:noFill/>
          <a:ln w="952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vi-VN" sz="1800" b="1"/>
              <a:t>Hải Dương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9"/>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30734"/>
                                        </p:tgtEl>
                                        <p:attrNameLst>
                                          <p:attrName>style.visibility</p:attrName>
                                        </p:attrNameLst>
                                      </p:cBhvr>
                                      <p:to>
                                        <p:strVal val="visible"/>
                                      </p:to>
                                    </p:set>
                                    <p:animEffect transition="in" filter="wipe(up)">
                                      <p:cBhvr>
                                        <p:cTn id="13" dur="500"/>
                                        <p:tgtEl>
                                          <p:spTgt spid="30734"/>
                                        </p:tgtEl>
                                      </p:cBhvr>
                                    </p:animEffect>
                                  </p:childTnLst>
                                </p:cTn>
                              </p:par>
                              <p:par>
                                <p:cTn id="14" presetID="22" presetClass="entr" presetSubtype="4" fill="hold" grpId="0" nodeType="withEffect">
                                  <p:stCondLst>
                                    <p:cond delay="500"/>
                                  </p:stCondLst>
                                  <p:childTnLst>
                                    <p:set>
                                      <p:cBhvr>
                                        <p:cTn id="15" dur="1" fill="hold">
                                          <p:stCondLst>
                                            <p:cond delay="0"/>
                                          </p:stCondLst>
                                        </p:cTn>
                                        <p:tgtEl>
                                          <p:spTgt spid="30730"/>
                                        </p:tgtEl>
                                        <p:attrNameLst>
                                          <p:attrName>style.visibility</p:attrName>
                                        </p:attrNameLst>
                                      </p:cBhvr>
                                      <p:to>
                                        <p:strVal val="visible"/>
                                      </p:to>
                                    </p:set>
                                    <p:animEffect transition="in" filter="wipe(down)">
                                      <p:cBhvr>
                                        <p:cTn id="16" dur="500"/>
                                        <p:tgtEl>
                                          <p:spTgt spid="30730"/>
                                        </p:tgtEl>
                                      </p:cBhvr>
                                    </p:animEffect>
                                  </p:childTnLst>
                                </p:cTn>
                              </p:par>
                              <p:par>
                                <p:cTn id="17" presetID="22" presetClass="entr" presetSubtype="4" fill="hold" grpId="0" nodeType="withEffect">
                                  <p:stCondLst>
                                    <p:cond delay="1000"/>
                                  </p:stCondLst>
                                  <p:childTnLst>
                                    <p:set>
                                      <p:cBhvr>
                                        <p:cTn id="18" dur="1" fill="hold">
                                          <p:stCondLst>
                                            <p:cond delay="0"/>
                                          </p:stCondLst>
                                        </p:cTn>
                                        <p:tgtEl>
                                          <p:spTgt spid="30731"/>
                                        </p:tgtEl>
                                        <p:attrNameLst>
                                          <p:attrName>style.visibility</p:attrName>
                                        </p:attrNameLst>
                                      </p:cBhvr>
                                      <p:to>
                                        <p:strVal val="visible"/>
                                      </p:to>
                                    </p:set>
                                    <p:animEffect transition="in" filter="wipe(down)">
                                      <p:cBhvr>
                                        <p:cTn id="19" dur="500"/>
                                        <p:tgtEl>
                                          <p:spTgt spid="30731"/>
                                        </p:tgtEl>
                                      </p:cBhvr>
                                    </p:animEffect>
                                  </p:childTnLst>
                                </p:cTn>
                              </p:par>
                              <p:par>
                                <p:cTn id="20" presetID="22" presetClass="entr" presetSubtype="1" fill="hold" grpId="0" nodeType="withEffect">
                                  <p:stCondLst>
                                    <p:cond delay="1500"/>
                                  </p:stCondLst>
                                  <p:childTnLst>
                                    <p:set>
                                      <p:cBhvr>
                                        <p:cTn id="21" dur="1" fill="hold">
                                          <p:stCondLst>
                                            <p:cond delay="0"/>
                                          </p:stCondLst>
                                        </p:cTn>
                                        <p:tgtEl>
                                          <p:spTgt spid="30733"/>
                                        </p:tgtEl>
                                        <p:attrNameLst>
                                          <p:attrName>style.visibility</p:attrName>
                                        </p:attrNameLst>
                                      </p:cBhvr>
                                      <p:to>
                                        <p:strVal val="visible"/>
                                      </p:to>
                                    </p:set>
                                    <p:animEffect transition="in" filter="wipe(up)">
                                      <p:cBhvr>
                                        <p:cTn id="22" dur="500"/>
                                        <p:tgtEl>
                                          <p:spTgt spid="30733"/>
                                        </p:tgtEl>
                                      </p:cBhvr>
                                    </p:animEffect>
                                  </p:childTnLst>
                                </p:cTn>
                              </p:par>
                              <p:par>
                                <p:cTn id="23" presetID="22" presetClass="entr" presetSubtype="1" fill="hold" grpId="0" nodeType="withEffect">
                                  <p:stCondLst>
                                    <p:cond delay="2000"/>
                                  </p:stCondLst>
                                  <p:childTnLst>
                                    <p:set>
                                      <p:cBhvr>
                                        <p:cTn id="24" dur="1" fill="hold">
                                          <p:stCondLst>
                                            <p:cond delay="0"/>
                                          </p:stCondLst>
                                        </p:cTn>
                                        <p:tgtEl>
                                          <p:spTgt spid="30732"/>
                                        </p:tgtEl>
                                        <p:attrNameLst>
                                          <p:attrName>style.visibility</p:attrName>
                                        </p:attrNameLst>
                                      </p:cBhvr>
                                      <p:to>
                                        <p:strVal val="visible"/>
                                      </p:to>
                                    </p:set>
                                    <p:animEffect transition="in" filter="wipe(up)">
                                      <p:cBhvr>
                                        <p:cTn id="25" dur="500"/>
                                        <p:tgtEl>
                                          <p:spTgt spid="307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8" grpId="0"/>
      <p:bldP spid="30730" grpId="0" animBg="1"/>
      <p:bldP spid="30731" grpId="0" animBg="1"/>
      <p:bldP spid="30732" grpId="0" animBg="1"/>
      <p:bldP spid="30733" grpId="0" animBg="1"/>
      <p:bldP spid="3073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6"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4225" y="685800"/>
            <a:ext cx="4092575" cy="617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411" name="Rectangle 2"/>
          <p:cNvSpPr>
            <a:spLocks noGrp="1" noChangeArrowheads="1"/>
          </p:cNvSpPr>
          <p:nvPr>
            <p:ph type="title"/>
          </p:nvPr>
        </p:nvSpPr>
        <p:spPr>
          <a:xfrm>
            <a:off x="228600" y="152400"/>
            <a:ext cx="8686800" cy="609600"/>
          </a:xfrm>
        </p:spPr>
        <p:txBody>
          <a:bodyPr/>
          <a:lstStyle/>
          <a:p>
            <a:pPr algn="l" eaLnBrk="1" hangingPunct="1"/>
            <a:r>
              <a:rPr lang="en-US" altLang="vi-VN" sz="2400" b="1" u="sng" smtClean="0">
                <a:solidFill>
                  <a:srgbClr val="0000FF"/>
                </a:solidFill>
              </a:rPr>
              <a:t>3. Kháng chiến ở Hà Nội và các tỉnh đồng bằng Bắc Kì</a:t>
            </a:r>
          </a:p>
        </p:txBody>
      </p:sp>
      <p:sp>
        <p:nvSpPr>
          <p:cNvPr id="17412" name="Line 3"/>
          <p:cNvSpPr>
            <a:spLocks noChangeShapeType="1"/>
          </p:cNvSpPr>
          <p:nvPr/>
        </p:nvSpPr>
        <p:spPr bwMode="auto">
          <a:xfrm>
            <a:off x="4572000" y="762000"/>
            <a:ext cx="0" cy="609600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13" name="Rectangle 5"/>
          <p:cNvSpPr>
            <a:spLocks noChangeArrowheads="1"/>
          </p:cNvSpPr>
          <p:nvPr/>
        </p:nvSpPr>
        <p:spPr bwMode="auto">
          <a:xfrm>
            <a:off x="304800" y="762000"/>
            <a:ext cx="40386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Char char="-"/>
            </a:pPr>
            <a:r>
              <a:rPr lang="en-US" altLang="vi-VN" sz="2400">
                <a:solidFill>
                  <a:srgbClr val="0000FF"/>
                </a:solidFill>
              </a:rPr>
              <a:t> Ngay khi quân Pháp kéo đến Hà Nội, nhân dân ta đã anh dũng đứng lên kháng chiến.</a:t>
            </a:r>
            <a:br>
              <a:rPr lang="en-US" altLang="vi-VN" sz="2400">
                <a:solidFill>
                  <a:srgbClr val="0000FF"/>
                </a:solidFill>
              </a:rPr>
            </a:br>
            <a:r>
              <a:rPr lang="en-US" altLang="vi-VN" sz="2400">
                <a:solidFill>
                  <a:srgbClr val="0000FF"/>
                </a:solidFill>
              </a:rPr>
              <a:t>+ Trận chiến đấu ở cửa ô Thanh Hà (Hà Nội)</a:t>
            </a:r>
          </a:p>
        </p:txBody>
      </p:sp>
      <p:sp>
        <p:nvSpPr>
          <p:cNvPr id="17414" name="Text Box 6"/>
          <p:cNvSpPr txBox="1">
            <a:spLocks noChangeArrowheads="1"/>
          </p:cNvSpPr>
          <p:nvPr/>
        </p:nvSpPr>
        <p:spPr bwMode="auto">
          <a:xfrm>
            <a:off x="4953000" y="6248400"/>
            <a:ext cx="358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vi-VN" sz="2400" b="1">
                <a:solidFill>
                  <a:schemeClr val="bg1"/>
                </a:solidFill>
              </a:rPr>
              <a:t>C</a:t>
            </a:r>
            <a:r>
              <a:rPr lang="en-US" altLang="vi-VN" sz="1800" b="1">
                <a:solidFill>
                  <a:schemeClr val="bg1"/>
                </a:solidFill>
              </a:rPr>
              <a:t>ửa ô Quan chưởng (Hà Nội)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413">
                                            <p:txEl>
                                              <p:charRg st="82" end="12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4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 y="152400"/>
            <a:ext cx="8686800" cy="609600"/>
          </a:xfrm>
        </p:spPr>
        <p:txBody>
          <a:bodyPr/>
          <a:lstStyle/>
          <a:p>
            <a:pPr algn="l" eaLnBrk="1" hangingPunct="1"/>
            <a:r>
              <a:rPr lang="en-US" altLang="vi-VN" sz="2400" b="1" u="sng" smtClean="0">
                <a:solidFill>
                  <a:srgbClr val="0000FF"/>
                </a:solidFill>
              </a:rPr>
              <a:t>3. Kháng chiến ở Hà Nội và các tỉnh đồng bằng Bắc Kì</a:t>
            </a:r>
          </a:p>
        </p:txBody>
      </p:sp>
      <p:sp>
        <p:nvSpPr>
          <p:cNvPr id="18435" name="Line 3"/>
          <p:cNvSpPr>
            <a:spLocks noChangeShapeType="1"/>
          </p:cNvSpPr>
          <p:nvPr/>
        </p:nvSpPr>
        <p:spPr bwMode="auto">
          <a:xfrm>
            <a:off x="4267200" y="762000"/>
            <a:ext cx="0" cy="609600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36" name="Rectangle 4"/>
          <p:cNvSpPr>
            <a:spLocks noChangeArrowheads="1"/>
          </p:cNvSpPr>
          <p:nvPr/>
        </p:nvSpPr>
        <p:spPr bwMode="auto">
          <a:xfrm>
            <a:off x="152400" y="762000"/>
            <a:ext cx="4114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Char char="-"/>
            </a:pPr>
            <a:r>
              <a:rPr lang="en-US" altLang="vi-VN" sz="2400">
                <a:solidFill>
                  <a:srgbClr val="0000FF"/>
                </a:solidFill>
              </a:rPr>
              <a:t> Ngay khi quân Pháp kéo đến Hà Nội, nhân dân ta đã anh dũng đứng lên kháng chiến.</a:t>
            </a:r>
            <a:br>
              <a:rPr lang="en-US" altLang="vi-VN" sz="2400">
                <a:solidFill>
                  <a:srgbClr val="0000FF"/>
                </a:solidFill>
              </a:rPr>
            </a:br>
            <a:r>
              <a:rPr lang="en-US" altLang="vi-VN" sz="2400">
                <a:solidFill>
                  <a:srgbClr val="0000FF"/>
                </a:solidFill>
              </a:rPr>
              <a:t>+ Trận chiến đấu ở cửa ô Thanh Hà (Hà Nội)</a:t>
            </a:r>
            <a:br>
              <a:rPr lang="en-US" altLang="vi-VN" sz="2400">
                <a:solidFill>
                  <a:srgbClr val="0000FF"/>
                </a:solidFill>
              </a:rPr>
            </a:br>
            <a:r>
              <a:rPr lang="en-US" altLang="vi-VN" sz="2400">
                <a:solidFill>
                  <a:srgbClr val="0000FF"/>
                </a:solidFill>
              </a:rPr>
              <a:t>+ Căn cứ kháng chiến của Nguyễn Mậu Kiến (Thái Bình).</a:t>
            </a:r>
            <a:br>
              <a:rPr lang="en-US" altLang="vi-VN" sz="2400">
                <a:solidFill>
                  <a:srgbClr val="0000FF"/>
                </a:solidFill>
              </a:rPr>
            </a:br>
            <a:r>
              <a:rPr lang="en-US" altLang="vi-VN" sz="2400">
                <a:solidFill>
                  <a:srgbClr val="0000FF"/>
                </a:solidFill>
              </a:rPr>
              <a:t>+ Căn cứ kháng chiến của Phạm Văn Nghị (Nam Định)</a:t>
            </a:r>
          </a:p>
        </p:txBody>
      </p:sp>
      <p:sp>
        <p:nvSpPr>
          <p:cNvPr id="18437" name="Text Box 5"/>
          <p:cNvSpPr txBox="1">
            <a:spLocks noChangeArrowheads="1"/>
          </p:cNvSpPr>
          <p:nvPr/>
        </p:nvSpPr>
        <p:spPr bwMode="auto">
          <a:xfrm>
            <a:off x="6934200" y="6324600"/>
            <a:ext cx="2057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vi-VN" sz="1800">
                <a:solidFill>
                  <a:schemeClr val="bg1"/>
                </a:solidFill>
              </a:rPr>
              <a:t>Cầu Giấy 1884</a:t>
            </a:r>
          </a:p>
        </p:txBody>
      </p:sp>
      <p:pic>
        <p:nvPicPr>
          <p:cNvPr id="18438"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914400"/>
            <a:ext cx="4876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9" name="AutoShape 7"/>
          <p:cNvSpPr>
            <a:spLocks noChangeArrowheads="1"/>
          </p:cNvSpPr>
          <p:nvPr/>
        </p:nvSpPr>
        <p:spPr bwMode="auto">
          <a:xfrm>
            <a:off x="7335838" y="3290888"/>
            <a:ext cx="228600" cy="457200"/>
          </a:xfrm>
          <a:prstGeom prst="irregularSeal2">
            <a:avLst/>
          </a:prstGeom>
          <a:solidFill>
            <a:schemeClr val="bg1"/>
          </a:solidFill>
          <a:ln w="9525">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vi-VN" altLang="en-US" sz="1800"/>
          </a:p>
        </p:txBody>
      </p:sp>
      <p:sp>
        <p:nvSpPr>
          <p:cNvPr id="28680" name="AutoShape 8"/>
          <p:cNvSpPr>
            <a:spLocks noChangeArrowheads="1"/>
          </p:cNvSpPr>
          <p:nvPr/>
        </p:nvSpPr>
        <p:spPr bwMode="auto">
          <a:xfrm>
            <a:off x="7467600" y="3124200"/>
            <a:ext cx="228600" cy="457200"/>
          </a:xfrm>
          <a:prstGeom prst="irregularSeal2">
            <a:avLst/>
          </a:prstGeom>
          <a:solidFill>
            <a:schemeClr val="bg1"/>
          </a:solidFill>
          <a:ln w="9525">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vi-VN" altLang="en-US" sz="1800"/>
          </a:p>
        </p:txBody>
      </p:sp>
      <p:sp>
        <p:nvSpPr>
          <p:cNvPr id="28681" name="AutoShape 9"/>
          <p:cNvSpPr>
            <a:spLocks noChangeArrowheads="1"/>
          </p:cNvSpPr>
          <p:nvPr/>
        </p:nvSpPr>
        <p:spPr bwMode="auto">
          <a:xfrm>
            <a:off x="4267200" y="5257800"/>
            <a:ext cx="2895600" cy="990600"/>
          </a:xfrm>
          <a:prstGeom prst="wedgeRoundRectCallout">
            <a:avLst>
              <a:gd name="adj1" fmla="val 59046"/>
              <a:gd name="adj2" fmla="val -214102"/>
              <a:gd name="adj3" fmla="val 16667"/>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vi-VN" sz="1800" b="1">
                <a:solidFill>
                  <a:srgbClr val="FF3300"/>
                </a:solidFill>
              </a:rPr>
              <a:t>Căn cứ kháng chiến của Phạm Văn Nghị (Nam Định)</a:t>
            </a:r>
          </a:p>
        </p:txBody>
      </p:sp>
      <p:sp>
        <p:nvSpPr>
          <p:cNvPr id="28682" name="AutoShape 10"/>
          <p:cNvSpPr>
            <a:spLocks noChangeArrowheads="1"/>
          </p:cNvSpPr>
          <p:nvPr/>
        </p:nvSpPr>
        <p:spPr bwMode="auto">
          <a:xfrm>
            <a:off x="4114800" y="1447800"/>
            <a:ext cx="2971800" cy="990600"/>
          </a:xfrm>
          <a:prstGeom prst="wedgeRoundRectCallout">
            <a:avLst>
              <a:gd name="adj1" fmla="val 66241"/>
              <a:gd name="adj2" fmla="val 142306"/>
              <a:gd name="adj3" fmla="val 16667"/>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vi-VN" sz="1800" b="1">
                <a:solidFill>
                  <a:srgbClr val="FF3300"/>
                </a:solidFill>
              </a:rPr>
              <a:t>Căn cứ kháng chiến của Nguyễn Mậu Kiến (Thái Bình)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8680"/>
                                        </p:tgtEl>
                                        <p:attrNameLst>
                                          <p:attrName>style.visibility</p:attrName>
                                        </p:attrNameLst>
                                      </p:cBhvr>
                                      <p:to>
                                        <p:strVal val="visible"/>
                                      </p:to>
                                    </p:set>
                                    <p:animEffect transition="in" filter="fade">
                                      <p:cBhvr>
                                        <p:cTn id="7" dur="500"/>
                                        <p:tgtEl>
                                          <p:spTgt spid="28680"/>
                                        </p:tgtEl>
                                      </p:cBhvr>
                                    </p:animEffect>
                                  </p:childTnLst>
                                </p:cTn>
                              </p:par>
                              <p:par>
                                <p:cTn id="8" presetID="22" presetClass="entr" presetSubtype="4" fill="hold" grpId="0" nodeType="withEffect">
                                  <p:stCondLst>
                                    <p:cond delay="500"/>
                                  </p:stCondLst>
                                  <p:childTnLst>
                                    <p:set>
                                      <p:cBhvr>
                                        <p:cTn id="9" dur="1" fill="hold">
                                          <p:stCondLst>
                                            <p:cond delay="0"/>
                                          </p:stCondLst>
                                        </p:cTn>
                                        <p:tgtEl>
                                          <p:spTgt spid="28682"/>
                                        </p:tgtEl>
                                        <p:attrNameLst>
                                          <p:attrName>style.visibility</p:attrName>
                                        </p:attrNameLst>
                                      </p:cBhvr>
                                      <p:to>
                                        <p:strVal val="visible"/>
                                      </p:to>
                                    </p:set>
                                    <p:animEffect transition="in" filter="wipe(down)">
                                      <p:cBhvr>
                                        <p:cTn id="10" dur="1000"/>
                                        <p:tgtEl>
                                          <p:spTgt spid="2868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28679"/>
                                        </p:tgtEl>
                                        <p:attrNameLst>
                                          <p:attrName>style.visibility</p:attrName>
                                        </p:attrNameLst>
                                      </p:cBhvr>
                                      <p:to>
                                        <p:strVal val="visible"/>
                                      </p:to>
                                    </p:set>
                                    <p:animEffect transition="in" filter="fade">
                                      <p:cBhvr>
                                        <p:cTn id="15" dur="500"/>
                                        <p:tgtEl>
                                          <p:spTgt spid="28679"/>
                                        </p:tgtEl>
                                      </p:cBhvr>
                                    </p:animEffect>
                                  </p:childTnLst>
                                </p:cTn>
                              </p:par>
                              <p:par>
                                <p:cTn id="16" presetID="22" presetClass="entr" presetSubtype="1" fill="hold" grpId="0" nodeType="withEffect">
                                  <p:stCondLst>
                                    <p:cond delay="500"/>
                                  </p:stCondLst>
                                  <p:childTnLst>
                                    <p:set>
                                      <p:cBhvr>
                                        <p:cTn id="17" dur="1" fill="hold">
                                          <p:stCondLst>
                                            <p:cond delay="0"/>
                                          </p:stCondLst>
                                        </p:cTn>
                                        <p:tgtEl>
                                          <p:spTgt spid="28681"/>
                                        </p:tgtEl>
                                        <p:attrNameLst>
                                          <p:attrName>style.visibility</p:attrName>
                                        </p:attrNameLst>
                                      </p:cBhvr>
                                      <p:to>
                                        <p:strVal val="visible"/>
                                      </p:to>
                                    </p:set>
                                    <p:animEffect transition="in" filter="wipe(up)">
                                      <p:cBhvr>
                                        <p:cTn id="18" dur="1000"/>
                                        <p:tgtEl>
                                          <p:spTgt spid="286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1" grpId="0" animBg="1"/>
      <p:bldP spid="2868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28600" y="152400"/>
            <a:ext cx="8686800" cy="609600"/>
          </a:xfrm>
        </p:spPr>
        <p:txBody>
          <a:bodyPr/>
          <a:lstStyle/>
          <a:p>
            <a:pPr algn="l" eaLnBrk="1" hangingPunct="1"/>
            <a:r>
              <a:rPr lang="en-US" altLang="vi-VN" sz="2400" b="1" u="sng" smtClean="0">
                <a:solidFill>
                  <a:srgbClr val="0000FF"/>
                </a:solidFill>
              </a:rPr>
              <a:t>3. Kháng chiến ở Hà Nội và các tỉnh đồng bằng Bắc Kì</a:t>
            </a:r>
          </a:p>
        </p:txBody>
      </p:sp>
      <p:sp>
        <p:nvSpPr>
          <p:cNvPr id="19459" name="Line 3"/>
          <p:cNvSpPr>
            <a:spLocks noChangeShapeType="1"/>
          </p:cNvSpPr>
          <p:nvPr/>
        </p:nvSpPr>
        <p:spPr bwMode="auto">
          <a:xfrm>
            <a:off x="4267200" y="762000"/>
            <a:ext cx="0" cy="609600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60" name="Rectangle 5"/>
          <p:cNvSpPr>
            <a:spLocks noChangeArrowheads="1"/>
          </p:cNvSpPr>
          <p:nvPr/>
        </p:nvSpPr>
        <p:spPr bwMode="auto">
          <a:xfrm>
            <a:off x="152400" y="762000"/>
            <a:ext cx="41148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Char char="-"/>
            </a:pPr>
            <a:r>
              <a:rPr lang="en-US" altLang="vi-VN" sz="2400">
                <a:solidFill>
                  <a:srgbClr val="0000FF"/>
                </a:solidFill>
              </a:rPr>
              <a:t> Ngay khi quân Pháp kéo đến Hà Nội, nhân dân ta đã anh dũng đứng lên kháng chiến.</a:t>
            </a:r>
            <a:br>
              <a:rPr lang="en-US" altLang="vi-VN" sz="2400">
                <a:solidFill>
                  <a:srgbClr val="0000FF"/>
                </a:solidFill>
              </a:rPr>
            </a:br>
            <a:r>
              <a:rPr lang="en-US" altLang="vi-VN" sz="2400">
                <a:solidFill>
                  <a:srgbClr val="0000FF"/>
                </a:solidFill>
              </a:rPr>
              <a:t>+ Trận chiến đấu ở cửa ô Thanh Hà (Hà Nội)</a:t>
            </a:r>
            <a:br>
              <a:rPr lang="en-US" altLang="vi-VN" sz="2400">
                <a:solidFill>
                  <a:srgbClr val="0000FF"/>
                </a:solidFill>
              </a:rPr>
            </a:br>
            <a:r>
              <a:rPr lang="en-US" altLang="vi-VN" sz="2400">
                <a:solidFill>
                  <a:srgbClr val="0000FF"/>
                </a:solidFill>
              </a:rPr>
              <a:t>+ Căn cứ kháng chiến của Nguyễn Mậu Kiến (Thái Bình).</a:t>
            </a:r>
            <a:br>
              <a:rPr lang="en-US" altLang="vi-VN" sz="2400">
                <a:solidFill>
                  <a:srgbClr val="0000FF"/>
                </a:solidFill>
              </a:rPr>
            </a:br>
            <a:r>
              <a:rPr lang="en-US" altLang="vi-VN" sz="2400">
                <a:solidFill>
                  <a:srgbClr val="0000FF"/>
                </a:solidFill>
              </a:rPr>
              <a:t>+ Căn cứ kháng chiến của Phạm Văn Nghị (Nam Định)</a:t>
            </a:r>
            <a:br>
              <a:rPr lang="en-US" altLang="vi-VN" sz="2400">
                <a:solidFill>
                  <a:srgbClr val="0000FF"/>
                </a:solidFill>
              </a:rPr>
            </a:br>
            <a:r>
              <a:rPr lang="en-US" altLang="vi-VN" sz="2400">
                <a:solidFill>
                  <a:srgbClr val="0000FF"/>
                </a:solidFill>
              </a:rPr>
              <a:t>+ Chiến thắng cầu giấy lần thứ nhất (21-12-1873)</a:t>
            </a:r>
          </a:p>
        </p:txBody>
      </p:sp>
      <p:sp>
        <p:nvSpPr>
          <p:cNvPr id="18439" name="Text Box 7"/>
          <p:cNvSpPr txBox="1">
            <a:spLocks noChangeArrowheads="1"/>
          </p:cNvSpPr>
          <p:nvPr/>
        </p:nvSpPr>
        <p:spPr bwMode="auto">
          <a:xfrm>
            <a:off x="304800" y="5730875"/>
            <a:ext cx="3962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vi-VN" sz="2400">
                <a:solidFill>
                  <a:srgbClr val="FF3300"/>
                </a:solidFill>
              </a:rPr>
              <a:t>Tác động của chiến thắng Cầu Giấy?</a:t>
            </a:r>
          </a:p>
        </p:txBody>
      </p:sp>
      <p:pic>
        <p:nvPicPr>
          <p:cNvPr id="19462" name="Picture 8"/>
          <p:cNvPicPr>
            <a:picLocks noChangeAspect="1" noChangeArrowheads="1"/>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4267200" y="762000"/>
            <a:ext cx="4876800" cy="394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1"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3443288"/>
            <a:ext cx="4876800" cy="3414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464" name="Text Box 10"/>
          <p:cNvSpPr txBox="1">
            <a:spLocks noChangeArrowheads="1"/>
          </p:cNvSpPr>
          <p:nvPr/>
        </p:nvSpPr>
        <p:spPr bwMode="auto">
          <a:xfrm>
            <a:off x="6934200" y="6324600"/>
            <a:ext cx="2057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vi-VN" sz="1800">
                <a:solidFill>
                  <a:schemeClr val="bg1"/>
                </a:solidFill>
              </a:rPr>
              <a:t>Cầu Giấy 1884</a:t>
            </a:r>
          </a:p>
        </p:txBody>
      </p:sp>
      <p:sp>
        <p:nvSpPr>
          <p:cNvPr id="19465" name="Text Box 11"/>
          <p:cNvSpPr txBox="1">
            <a:spLocks noChangeArrowheads="1"/>
          </p:cNvSpPr>
          <p:nvPr/>
        </p:nvSpPr>
        <p:spPr bwMode="auto">
          <a:xfrm>
            <a:off x="4495800" y="762000"/>
            <a:ext cx="4267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buFontTx/>
              <a:buNone/>
            </a:pPr>
            <a:r>
              <a:rPr lang="en-US" altLang="vi-VN" sz="2000" b="1"/>
              <a:t>Chiến</a:t>
            </a:r>
            <a:r>
              <a:rPr lang="en-US" altLang="vi-VN" sz="1800" b="1"/>
              <a:t> trường Hà Nội 1873, 1882i</a:t>
            </a:r>
          </a:p>
        </p:txBody>
      </p:sp>
      <p:sp>
        <p:nvSpPr>
          <p:cNvPr id="18444" name="AutoShape 12"/>
          <p:cNvSpPr>
            <a:spLocks noChangeArrowheads="1"/>
          </p:cNvSpPr>
          <p:nvPr/>
        </p:nvSpPr>
        <p:spPr bwMode="auto">
          <a:xfrm>
            <a:off x="5486400" y="2819400"/>
            <a:ext cx="609600" cy="152400"/>
          </a:xfrm>
          <a:prstGeom prst="leftArrow">
            <a:avLst>
              <a:gd name="adj1" fmla="val 50000"/>
              <a:gd name="adj2" fmla="val 100000"/>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vi-VN" altLang="en-US" sz="1800"/>
          </a:p>
        </p:txBody>
      </p:sp>
      <p:sp>
        <p:nvSpPr>
          <p:cNvPr id="18445" name="AutoShape 13"/>
          <p:cNvSpPr>
            <a:spLocks noChangeArrowheads="1"/>
          </p:cNvSpPr>
          <p:nvPr/>
        </p:nvSpPr>
        <p:spPr bwMode="auto">
          <a:xfrm rot="1529854">
            <a:off x="4800600" y="2765425"/>
            <a:ext cx="533400" cy="185738"/>
          </a:xfrm>
          <a:prstGeom prst="leftArrow">
            <a:avLst>
              <a:gd name="adj1" fmla="val 50000"/>
              <a:gd name="adj2" fmla="val 71795"/>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vi-VN" altLang="en-US" sz="1800"/>
          </a:p>
        </p:txBody>
      </p:sp>
      <p:sp>
        <p:nvSpPr>
          <p:cNvPr id="18446" name="AutoShape 14"/>
          <p:cNvSpPr>
            <a:spLocks noChangeArrowheads="1"/>
          </p:cNvSpPr>
          <p:nvPr/>
        </p:nvSpPr>
        <p:spPr bwMode="auto">
          <a:xfrm>
            <a:off x="4800600" y="2133600"/>
            <a:ext cx="152400" cy="533400"/>
          </a:xfrm>
          <a:prstGeom prst="downArrow">
            <a:avLst>
              <a:gd name="adj1" fmla="val 50000"/>
              <a:gd name="adj2" fmla="val 87500"/>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vi-VN" altLang="en-US" sz="1800"/>
          </a:p>
        </p:txBody>
      </p:sp>
      <p:sp>
        <p:nvSpPr>
          <p:cNvPr id="18447" name="AutoShape 15"/>
          <p:cNvSpPr>
            <a:spLocks noChangeArrowheads="1"/>
          </p:cNvSpPr>
          <p:nvPr/>
        </p:nvSpPr>
        <p:spPr bwMode="auto">
          <a:xfrm rot="-1233363">
            <a:off x="5257800" y="2286000"/>
            <a:ext cx="173038" cy="595313"/>
          </a:xfrm>
          <a:prstGeom prst="downArrow">
            <a:avLst>
              <a:gd name="adj1" fmla="val 50000"/>
              <a:gd name="adj2" fmla="val 86009"/>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vi-VN" altLang="en-US" sz="1800"/>
          </a:p>
        </p:txBody>
      </p:sp>
      <p:sp>
        <p:nvSpPr>
          <p:cNvPr id="18448" name="AutoShape 16"/>
          <p:cNvSpPr>
            <a:spLocks noChangeArrowheads="1"/>
          </p:cNvSpPr>
          <p:nvPr/>
        </p:nvSpPr>
        <p:spPr bwMode="auto">
          <a:xfrm rot="10076551">
            <a:off x="5410200" y="2895600"/>
            <a:ext cx="166688" cy="465138"/>
          </a:xfrm>
          <a:prstGeom prst="downArrow">
            <a:avLst>
              <a:gd name="adj1" fmla="val 50000"/>
              <a:gd name="adj2" fmla="val 69762"/>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vi-VN" altLang="en-US" sz="1800"/>
          </a:p>
        </p:txBody>
      </p:sp>
      <p:sp>
        <p:nvSpPr>
          <p:cNvPr id="18449" name="AutoShape 17"/>
          <p:cNvSpPr>
            <a:spLocks noChangeArrowheads="1"/>
          </p:cNvSpPr>
          <p:nvPr/>
        </p:nvSpPr>
        <p:spPr bwMode="auto">
          <a:xfrm>
            <a:off x="4876800" y="1676400"/>
            <a:ext cx="1295400" cy="381000"/>
          </a:xfrm>
          <a:prstGeom prst="wedgeRoundRectCallout">
            <a:avLst>
              <a:gd name="adj1" fmla="val -41056"/>
              <a:gd name="adj2" fmla="val 200417"/>
              <a:gd name="adj3" fmla="val 16667"/>
            </a:avLst>
          </a:prstGeom>
          <a:noFill/>
          <a:ln w="28575">
            <a:solidFill>
              <a:srgbClr val="99F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vi-VN" sz="1800" b="1"/>
              <a:t>Cầu Giấy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18444"/>
                                        </p:tgtEl>
                                        <p:attrNameLst>
                                          <p:attrName>style.visibility</p:attrName>
                                        </p:attrNameLst>
                                      </p:cBhvr>
                                      <p:to>
                                        <p:strVal val="visible"/>
                                      </p:to>
                                    </p:set>
                                    <p:animEffect transition="in" filter="wipe(right)">
                                      <p:cBhvr>
                                        <p:cTn id="7" dur="2000"/>
                                        <p:tgtEl>
                                          <p:spTgt spid="184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18447"/>
                                        </p:tgtEl>
                                        <p:attrNameLst>
                                          <p:attrName>style.visibility</p:attrName>
                                        </p:attrNameLst>
                                      </p:cBhvr>
                                      <p:to>
                                        <p:strVal val="visible"/>
                                      </p:to>
                                    </p:set>
                                    <p:animEffect transition="in" filter="wipe(up)">
                                      <p:cBhvr>
                                        <p:cTn id="12" dur="1000"/>
                                        <p:tgtEl>
                                          <p:spTgt spid="18447"/>
                                        </p:tgtEl>
                                      </p:cBhvr>
                                    </p:animEffect>
                                  </p:childTnLst>
                                </p:cTn>
                              </p:par>
                              <p:par>
                                <p:cTn id="13" presetID="22" presetClass="entr" presetSubtype="4" fill="hold" nodeType="withEffect">
                                  <p:stCondLst>
                                    <p:cond delay="0"/>
                                  </p:stCondLst>
                                  <p:childTnLst>
                                    <p:set>
                                      <p:cBhvr>
                                        <p:cTn id="14" dur="1" fill="hold">
                                          <p:stCondLst>
                                            <p:cond delay="0"/>
                                          </p:stCondLst>
                                        </p:cTn>
                                        <p:tgtEl>
                                          <p:spTgt spid="18448"/>
                                        </p:tgtEl>
                                        <p:attrNameLst>
                                          <p:attrName>style.visibility</p:attrName>
                                        </p:attrNameLst>
                                      </p:cBhvr>
                                      <p:to>
                                        <p:strVal val="visible"/>
                                      </p:to>
                                    </p:set>
                                    <p:animEffect transition="in" filter="wipe(down)">
                                      <p:cBhvr>
                                        <p:cTn id="15" dur="1000"/>
                                        <p:tgtEl>
                                          <p:spTgt spid="18448"/>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2" fill="hold" nodeType="clickEffect">
                                  <p:stCondLst>
                                    <p:cond delay="0"/>
                                  </p:stCondLst>
                                  <p:childTnLst>
                                    <p:set>
                                      <p:cBhvr>
                                        <p:cTn id="19" dur="1" fill="hold">
                                          <p:stCondLst>
                                            <p:cond delay="0"/>
                                          </p:stCondLst>
                                        </p:cTn>
                                        <p:tgtEl>
                                          <p:spTgt spid="18445"/>
                                        </p:tgtEl>
                                        <p:attrNameLst>
                                          <p:attrName>style.visibility</p:attrName>
                                        </p:attrNameLst>
                                      </p:cBhvr>
                                      <p:to>
                                        <p:strVal val="visible"/>
                                      </p:to>
                                    </p:set>
                                    <p:animEffect transition="in" filter="wipe(right)">
                                      <p:cBhvr>
                                        <p:cTn id="20" dur="2000"/>
                                        <p:tgtEl>
                                          <p:spTgt spid="18445"/>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1" fill="hold" nodeType="clickEffect">
                                  <p:stCondLst>
                                    <p:cond delay="0"/>
                                  </p:stCondLst>
                                  <p:childTnLst>
                                    <p:set>
                                      <p:cBhvr>
                                        <p:cTn id="24" dur="1" fill="hold">
                                          <p:stCondLst>
                                            <p:cond delay="0"/>
                                          </p:stCondLst>
                                        </p:cTn>
                                        <p:tgtEl>
                                          <p:spTgt spid="18446"/>
                                        </p:tgtEl>
                                        <p:attrNameLst>
                                          <p:attrName>style.visibility</p:attrName>
                                        </p:attrNameLst>
                                      </p:cBhvr>
                                      <p:to>
                                        <p:strVal val="visible"/>
                                      </p:to>
                                    </p:set>
                                    <p:animEffect transition="in" filter="wipe(up)">
                                      <p:cBhvr>
                                        <p:cTn id="25" dur="1000"/>
                                        <p:tgtEl>
                                          <p:spTgt spid="1844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18449"/>
                                        </p:tgtEl>
                                        <p:attrNameLst>
                                          <p:attrName>style.visibility</p:attrName>
                                        </p:attrNameLst>
                                      </p:cBhvr>
                                      <p:to>
                                        <p:strVal val="visible"/>
                                      </p:to>
                                    </p:set>
                                    <p:animEffect transition="in" filter="wipe(down)">
                                      <p:cBhvr>
                                        <p:cTn id="30" dur="1000"/>
                                        <p:tgtEl>
                                          <p:spTgt spid="18449"/>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8441"/>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4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9" grpId="0"/>
      <p:bldP spid="1844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28600" y="152400"/>
            <a:ext cx="8686800" cy="609600"/>
          </a:xfrm>
        </p:spPr>
        <p:txBody>
          <a:bodyPr/>
          <a:lstStyle/>
          <a:p>
            <a:pPr algn="l" eaLnBrk="1" hangingPunct="1"/>
            <a:r>
              <a:rPr lang="en-US" altLang="vi-VN" sz="2400" b="1" u="sng" smtClean="0">
                <a:solidFill>
                  <a:srgbClr val="0000FF"/>
                </a:solidFill>
              </a:rPr>
              <a:t>3. Kháng chiến ở Hà Nội và các tỉnh đồng bằng Bắc Kì</a:t>
            </a:r>
          </a:p>
        </p:txBody>
      </p:sp>
      <p:sp>
        <p:nvSpPr>
          <p:cNvPr id="20483" name="Line 3"/>
          <p:cNvSpPr>
            <a:spLocks noChangeShapeType="1"/>
          </p:cNvSpPr>
          <p:nvPr/>
        </p:nvSpPr>
        <p:spPr bwMode="auto">
          <a:xfrm>
            <a:off x="4572000" y="762000"/>
            <a:ext cx="0" cy="609600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32" name="Rectangle 4"/>
          <p:cNvSpPr>
            <a:spLocks noChangeArrowheads="1"/>
          </p:cNvSpPr>
          <p:nvPr/>
        </p:nvSpPr>
        <p:spPr bwMode="auto">
          <a:xfrm>
            <a:off x="152400" y="762000"/>
            <a:ext cx="4343400" cy="571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Char char="-"/>
            </a:pPr>
            <a:r>
              <a:rPr lang="en-US" altLang="vi-VN" sz="2400">
                <a:solidFill>
                  <a:srgbClr val="0000FF"/>
                </a:solidFill>
              </a:rPr>
              <a:t> Ngay khi quân Pháp kéo đến Hà Nội, nhân dân ta đã anh dũng đứng lên kháng chiến.</a:t>
            </a:r>
            <a:br>
              <a:rPr lang="en-US" altLang="vi-VN" sz="2400">
                <a:solidFill>
                  <a:srgbClr val="0000FF"/>
                </a:solidFill>
              </a:rPr>
            </a:br>
            <a:r>
              <a:rPr lang="en-US" altLang="vi-VN" sz="2400">
                <a:solidFill>
                  <a:srgbClr val="0000FF"/>
                </a:solidFill>
              </a:rPr>
              <a:t>+ Trận chiến đấu ở cửa ô Thanh Hà (Hà Nội)</a:t>
            </a:r>
            <a:br>
              <a:rPr lang="en-US" altLang="vi-VN" sz="2400">
                <a:solidFill>
                  <a:srgbClr val="0000FF"/>
                </a:solidFill>
              </a:rPr>
            </a:br>
            <a:r>
              <a:rPr lang="en-US" altLang="vi-VN" sz="2400">
                <a:solidFill>
                  <a:srgbClr val="0000FF"/>
                </a:solidFill>
              </a:rPr>
              <a:t>+ Căn cứ kháng chiến của Nguyễn Mậu Kiến (Thái Bình).</a:t>
            </a:r>
            <a:br>
              <a:rPr lang="en-US" altLang="vi-VN" sz="2400">
                <a:solidFill>
                  <a:srgbClr val="0000FF"/>
                </a:solidFill>
              </a:rPr>
            </a:br>
            <a:r>
              <a:rPr lang="en-US" altLang="vi-VN" sz="2400">
                <a:solidFill>
                  <a:srgbClr val="0000FF"/>
                </a:solidFill>
              </a:rPr>
              <a:t>+ Căn cứ kháng chiến của Phạm Văn Nghị (Nam Định)</a:t>
            </a:r>
            <a:br>
              <a:rPr lang="en-US" altLang="vi-VN" sz="2400">
                <a:solidFill>
                  <a:srgbClr val="0000FF"/>
                </a:solidFill>
              </a:rPr>
            </a:br>
            <a:r>
              <a:rPr lang="en-US" altLang="vi-VN" sz="2400">
                <a:solidFill>
                  <a:srgbClr val="0000FF"/>
                </a:solidFill>
              </a:rPr>
              <a:t>+ Chiến thắng cầu giấy lần thứ nhất (21-12-1873)</a:t>
            </a:r>
            <a:br>
              <a:rPr lang="en-US" altLang="vi-VN" sz="2400">
                <a:solidFill>
                  <a:srgbClr val="0000FF"/>
                </a:solidFill>
              </a:rPr>
            </a:br>
            <a:r>
              <a:rPr lang="en-US" altLang="vi-VN" sz="2400">
                <a:solidFill>
                  <a:srgbClr val="0000FF"/>
                </a:solidFill>
              </a:rPr>
              <a:t>- Ngày 15-3-1874, Triều đình Huế ký với Pháp Hiệp ước Giáp Tuất, thừa nhận sáu tỉnh Nam Kì hoàn toàn thuộc Pháp.</a:t>
            </a:r>
          </a:p>
        </p:txBody>
      </p:sp>
      <p:sp>
        <p:nvSpPr>
          <p:cNvPr id="20485" name="Text Box 8"/>
          <p:cNvSpPr txBox="1">
            <a:spLocks noChangeArrowheads="1"/>
          </p:cNvSpPr>
          <p:nvPr/>
        </p:nvSpPr>
        <p:spPr bwMode="auto">
          <a:xfrm>
            <a:off x="6934200" y="6324600"/>
            <a:ext cx="2057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vi-VN" sz="1800">
                <a:solidFill>
                  <a:schemeClr val="bg1"/>
                </a:solidFill>
              </a:rPr>
              <a:t>Cầu Giấy 1884</a:t>
            </a:r>
          </a:p>
        </p:txBody>
      </p:sp>
      <p:pic>
        <p:nvPicPr>
          <p:cNvPr id="22537"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3046413"/>
            <a:ext cx="4419600" cy="38115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grpSp>
        <p:nvGrpSpPr>
          <p:cNvPr id="22550" name="Group 22"/>
          <p:cNvGrpSpPr>
            <a:grpSpLocks/>
          </p:cNvGrpSpPr>
          <p:nvPr/>
        </p:nvGrpSpPr>
        <p:grpSpPr bwMode="auto">
          <a:xfrm>
            <a:off x="4937125" y="3779838"/>
            <a:ext cx="2703513" cy="2662237"/>
            <a:chOff x="3110" y="2381"/>
            <a:chExt cx="1703" cy="1677"/>
          </a:xfrm>
        </p:grpSpPr>
        <p:sp>
          <p:nvSpPr>
            <p:cNvPr id="20490" name="Freeform 19"/>
            <p:cNvSpPr>
              <a:spLocks/>
            </p:cNvSpPr>
            <p:nvPr/>
          </p:nvSpPr>
          <p:spPr bwMode="auto">
            <a:xfrm>
              <a:off x="3494" y="2381"/>
              <a:ext cx="1319" cy="1677"/>
            </a:xfrm>
            <a:custGeom>
              <a:avLst/>
              <a:gdLst>
                <a:gd name="T0" fmla="*/ 1165 w 1319"/>
                <a:gd name="T1" fmla="*/ 0 h 1677"/>
                <a:gd name="T2" fmla="*/ 1242 w 1319"/>
                <a:gd name="T3" fmla="*/ 141 h 1677"/>
                <a:gd name="T4" fmla="*/ 1191 w 1319"/>
                <a:gd name="T5" fmla="*/ 269 h 1677"/>
                <a:gd name="T6" fmla="*/ 1242 w 1319"/>
                <a:gd name="T7" fmla="*/ 333 h 1677"/>
                <a:gd name="T8" fmla="*/ 1255 w 1319"/>
                <a:gd name="T9" fmla="*/ 371 h 1677"/>
                <a:gd name="T10" fmla="*/ 1293 w 1319"/>
                <a:gd name="T11" fmla="*/ 448 h 1677"/>
                <a:gd name="T12" fmla="*/ 1306 w 1319"/>
                <a:gd name="T13" fmla="*/ 627 h 1677"/>
                <a:gd name="T14" fmla="*/ 1319 w 1319"/>
                <a:gd name="T15" fmla="*/ 793 h 1677"/>
                <a:gd name="T16" fmla="*/ 1268 w 1319"/>
                <a:gd name="T17" fmla="*/ 806 h 1677"/>
                <a:gd name="T18" fmla="*/ 1191 w 1319"/>
                <a:gd name="T19" fmla="*/ 857 h 1677"/>
                <a:gd name="T20" fmla="*/ 1101 w 1319"/>
                <a:gd name="T21" fmla="*/ 883 h 1677"/>
                <a:gd name="T22" fmla="*/ 1076 w 1319"/>
                <a:gd name="T23" fmla="*/ 845 h 1677"/>
                <a:gd name="T24" fmla="*/ 1037 w 1319"/>
                <a:gd name="T25" fmla="*/ 819 h 1677"/>
                <a:gd name="T26" fmla="*/ 973 w 1319"/>
                <a:gd name="T27" fmla="*/ 755 h 1677"/>
                <a:gd name="T28" fmla="*/ 935 w 1319"/>
                <a:gd name="T29" fmla="*/ 1024 h 1677"/>
                <a:gd name="T30" fmla="*/ 884 w 1319"/>
                <a:gd name="T31" fmla="*/ 1062 h 1677"/>
                <a:gd name="T32" fmla="*/ 858 w 1319"/>
                <a:gd name="T33" fmla="*/ 1190 h 1677"/>
                <a:gd name="T34" fmla="*/ 743 w 1319"/>
                <a:gd name="T35" fmla="*/ 1254 h 1677"/>
                <a:gd name="T36" fmla="*/ 666 w 1319"/>
                <a:gd name="T37" fmla="*/ 1293 h 1677"/>
                <a:gd name="T38" fmla="*/ 615 w 1319"/>
                <a:gd name="T39" fmla="*/ 1318 h 1677"/>
                <a:gd name="T40" fmla="*/ 589 w 1319"/>
                <a:gd name="T41" fmla="*/ 1357 h 1677"/>
                <a:gd name="T42" fmla="*/ 551 w 1319"/>
                <a:gd name="T43" fmla="*/ 1369 h 1677"/>
                <a:gd name="T44" fmla="*/ 384 w 1319"/>
                <a:gd name="T45" fmla="*/ 1433 h 1677"/>
                <a:gd name="T46" fmla="*/ 269 w 1319"/>
                <a:gd name="T47" fmla="*/ 1523 h 1677"/>
                <a:gd name="T48" fmla="*/ 218 w 1319"/>
                <a:gd name="T49" fmla="*/ 1600 h 1677"/>
                <a:gd name="T50" fmla="*/ 192 w 1319"/>
                <a:gd name="T51" fmla="*/ 1638 h 1677"/>
                <a:gd name="T52" fmla="*/ 116 w 1319"/>
                <a:gd name="T53" fmla="*/ 1677 h 1677"/>
                <a:gd name="T54" fmla="*/ 52 w 1319"/>
                <a:gd name="T55" fmla="*/ 1651 h 1677"/>
                <a:gd name="T56" fmla="*/ 0 w 1319"/>
                <a:gd name="T57" fmla="*/ 1664 h 167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319" h="1677">
                  <a:moveTo>
                    <a:pt x="1165" y="0"/>
                  </a:moveTo>
                  <a:cubicBezTo>
                    <a:pt x="1176" y="76"/>
                    <a:pt x="1168" y="116"/>
                    <a:pt x="1242" y="141"/>
                  </a:cubicBezTo>
                  <a:cubicBezTo>
                    <a:pt x="1261" y="215"/>
                    <a:pt x="1254" y="226"/>
                    <a:pt x="1191" y="269"/>
                  </a:cubicBezTo>
                  <a:cubicBezTo>
                    <a:pt x="1224" y="364"/>
                    <a:pt x="1176" y="250"/>
                    <a:pt x="1242" y="333"/>
                  </a:cubicBezTo>
                  <a:cubicBezTo>
                    <a:pt x="1250" y="343"/>
                    <a:pt x="1249" y="359"/>
                    <a:pt x="1255" y="371"/>
                  </a:cubicBezTo>
                  <a:cubicBezTo>
                    <a:pt x="1303" y="467"/>
                    <a:pt x="1261" y="352"/>
                    <a:pt x="1293" y="448"/>
                  </a:cubicBezTo>
                  <a:cubicBezTo>
                    <a:pt x="1297" y="508"/>
                    <a:pt x="1309" y="567"/>
                    <a:pt x="1306" y="627"/>
                  </a:cubicBezTo>
                  <a:cubicBezTo>
                    <a:pt x="1302" y="700"/>
                    <a:pt x="1242" y="722"/>
                    <a:pt x="1319" y="793"/>
                  </a:cubicBezTo>
                  <a:cubicBezTo>
                    <a:pt x="1302" y="797"/>
                    <a:pt x="1284" y="798"/>
                    <a:pt x="1268" y="806"/>
                  </a:cubicBezTo>
                  <a:cubicBezTo>
                    <a:pt x="1240" y="820"/>
                    <a:pt x="1220" y="847"/>
                    <a:pt x="1191" y="857"/>
                  </a:cubicBezTo>
                  <a:cubicBezTo>
                    <a:pt x="1135" y="876"/>
                    <a:pt x="1165" y="867"/>
                    <a:pt x="1101" y="883"/>
                  </a:cubicBezTo>
                  <a:cubicBezTo>
                    <a:pt x="1093" y="870"/>
                    <a:pt x="1087" y="856"/>
                    <a:pt x="1076" y="845"/>
                  </a:cubicBezTo>
                  <a:cubicBezTo>
                    <a:pt x="1065" y="834"/>
                    <a:pt x="1047" y="831"/>
                    <a:pt x="1037" y="819"/>
                  </a:cubicBezTo>
                  <a:cubicBezTo>
                    <a:pt x="976" y="746"/>
                    <a:pt x="1052" y="781"/>
                    <a:pt x="973" y="755"/>
                  </a:cubicBezTo>
                  <a:cubicBezTo>
                    <a:pt x="916" y="842"/>
                    <a:pt x="988" y="898"/>
                    <a:pt x="935" y="1024"/>
                  </a:cubicBezTo>
                  <a:cubicBezTo>
                    <a:pt x="927" y="1044"/>
                    <a:pt x="901" y="1049"/>
                    <a:pt x="884" y="1062"/>
                  </a:cubicBezTo>
                  <a:cubicBezTo>
                    <a:pt x="875" y="1105"/>
                    <a:pt x="871" y="1148"/>
                    <a:pt x="858" y="1190"/>
                  </a:cubicBezTo>
                  <a:cubicBezTo>
                    <a:pt x="840" y="1247"/>
                    <a:pt x="788" y="1237"/>
                    <a:pt x="743" y="1254"/>
                  </a:cubicBezTo>
                  <a:cubicBezTo>
                    <a:pt x="716" y="1264"/>
                    <a:pt x="692" y="1280"/>
                    <a:pt x="666" y="1293"/>
                  </a:cubicBezTo>
                  <a:cubicBezTo>
                    <a:pt x="649" y="1301"/>
                    <a:pt x="630" y="1306"/>
                    <a:pt x="615" y="1318"/>
                  </a:cubicBezTo>
                  <a:cubicBezTo>
                    <a:pt x="603" y="1328"/>
                    <a:pt x="601" y="1347"/>
                    <a:pt x="589" y="1357"/>
                  </a:cubicBezTo>
                  <a:cubicBezTo>
                    <a:pt x="579" y="1365"/>
                    <a:pt x="563" y="1364"/>
                    <a:pt x="551" y="1369"/>
                  </a:cubicBezTo>
                  <a:cubicBezTo>
                    <a:pt x="496" y="1393"/>
                    <a:pt x="442" y="1415"/>
                    <a:pt x="384" y="1433"/>
                  </a:cubicBezTo>
                  <a:cubicBezTo>
                    <a:pt x="350" y="1486"/>
                    <a:pt x="320" y="1489"/>
                    <a:pt x="269" y="1523"/>
                  </a:cubicBezTo>
                  <a:cubicBezTo>
                    <a:pt x="252" y="1549"/>
                    <a:pt x="235" y="1574"/>
                    <a:pt x="218" y="1600"/>
                  </a:cubicBezTo>
                  <a:cubicBezTo>
                    <a:pt x="209" y="1613"/>
                    <a:pt x="207" y="1633"/>
                    <a:pt x="192" y="1638"/>
                  </a:cubicBezTo>
                  <a:cubicBezTo>
                    <a:pt x="139" y="1656"/>
                    <a:pt x="165" y="1643"/>
                    <a:pt x="116" y="1677"/>
                  </a:cubicBezTo>
                  <a:cubicBezTo>
                    <a:pt x="95" y="1668"/>
                    <a:pt x="75" y="1654"/>
                    <a:pt x="52" y="1651"/>
                  </a:cubicBezTo>
                  <a:cubicBezTo>
                    <a:pt x="34" y="1649"/>
                    <a:pt x="0" y="1664"/>
                    <a:pt x="0" y="1664"/>
                  </a:cubicBez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91" name="Freeform 20"/>
            <p:cNvSpPr>
              <a:spLocks/>
            </p:cNvSpPr>
            <p:nvPr/>
          </p:nvSpPr>
          <p:spPr bwMode="auto">
            <a:xfrm>
              <a:off x="3379" y="2381"/>
              <a:ext cx="1280" cy="1664"/>
            </a:xfrm>
            <a:custGeom>
              <a:avLst/>
              <a:gdLst>
                <a:gd name="T0" fmla="*/ 1280 w 1280"/>
                <a:gd name="T1" fmla="*/ 0 h 1664"/>
                <a:gd name="T2" fmla="*/ 1229 w 1280"/>
                <a:gd name="T3" fmla="*/ 13 h 1664"/>
                <a:gd name="T4" fmla="*/ 1178 w 1280"/>
                <a:gd name="T5" fmla="*/ 102 h 1664"/>
                <a:gd name="T6" fmla="*/ 1127 w 1280"/>
                <a:gd name="T7" fmla="*/ 115 h 1664"/>
                <a:gd name="T8" fmla="*/ 1088 w 1280"/>
                <a:gd name="T9" fmla="*/ 89 h 1664"/>
                <a:gd name="T10" fmla="*/ 1011 w 1280"/>
                <a:gd name="T11" fmla="*/ 141 h 1664"/>
                <a:gd name="T12" fmla="*/ 909 w 1280"/>
                <a:gd name="T13" fmla="*/ 153 h 1664"/>
                <a:gd name="T14" fmla="*/ 819 w 1280"/>
                <a:gd name="T15" fmla="*/ 243 h 1664"/>
                <a:gd name="T16" fmla="*/ 781 w 1280"/>
                <a:gd name="T17" fmla="*/ 230 h 1664"/>
                <a:gd name="T18" fmla="*/ 653 w 1280"/>
                <a:gd name="T19" fmla="*/ 269 h 1664"/>
                <a:gd name="T20" fmla="*/ 627 w 1280"/>
                <a:gd name="T21" fmla="*/ 307 h 1664"/>
                <a:gd name="T22" fmla="*/ 653 w 1280"/>
                <a:gd name="T23" fmla="*/ 384 h 1664"/>
                <a:gd name="T24" fmla="*/ 666 w 1280"/>
                <a:gd name="T25" fmla="*/ 473 h 1664"/>
                <a:gd name="T26" fmla="*/ 768 w 1280"/>
                <a:gd name="T27" fmla="*/ 550 h 1664"/>
                <a:gd name="T28" fmla="*/ 755 w 1280"/>
                <a:gd name="T29" fmla="*/ 665 h 1664"/>
                <a:gd name="T30" fmla="*/ 717 w 1280"/>
                <a:gd name="T31" fmla="*/ 640 h 1664"/>
                <a:gd name="T32" fmla="*/ 679 w 1280"/>
                <a:gd name="T33" fmla="*/ 627 h 1664"/>
                <a:gd name="T34" fmla="*/ 653 w 1280"/>
                <a:gd name="T35" fmla="*/ 576 h 1664"/>
                <a:gd name="T36" fmla="*/ 461 w 1280"/>
                <a:gd name="T37" fmla="*/ 601 h 1664"/>
                <a:gd name="T38" fmla="*/ 410 w 1280"/>
                <a:gd name="T39" fmla="*/ 627 h 1664"/>
                <a:gd name="T40" fmla="*/ 346 w 1280"/>
                <a:gd name="T41" fmla="*/ 601 h 1664"/>
                <a:gd name="T42" fmla="*/ 295 w 1280"/>
                <a:gd name="T43" fmla="*/ 614 h 1664"/>
                <a:gd name="T44" fmla="*/ 269 w 1280"/>
                <a:gd name="T45" fmla="*/ 653 h 1664"/>
                <a:gd name="T46" fmla="*/ 295 w 1280"/>
                <a:gd name="T47" fmla="*/ 691 h 1664"/>
                <a:gd name="T48" fmla="*/ 218 w 1280"/>
                <a:gd name="T49" fmla="*/ 729 h 1664"/>
                <a:gd name="T50" fmla="*/ 205 w 1280"/>
                <a:gd name="T51" fmla="*/ 768 h 1664"/>
                <a:gd name="T52" fmla="*/ 51 w 1280"/>
                <a:gd name="T53" fmla="*/ 806 h 1664"/>
                <a:gd name="T54" fmla="*/ 13 w 1280"/>
                <a:gd name="T55" fmla="*/ 845 h 1664"/>
                <a:gd name="T56" fmla="*/ 51 w 1280"/>
                <a:gd name="T57" fmla="*/ 819 h 1664"/>
                <a:gd name="T58" fmla="*/ 13 w 1280"/>
                <a:gd name="T59" fmla="*/ 793 h 1664"/>
                <a:gd name="T60" fmla="*/ 0 w 1280"/>
                <a:gd name="T61" fmla="*/ 832 h 1664"/>
                <a:gd name="T62" fmla="*/ 90 w 1280"/>
                <a:gd name="T63" fmla="*/ 909 h 1664"/>
                <a:gd name="T64" fmla="*/ 192 w 1280"/>
                <a:gd name="T65" fmla="*/ 973 h 1664"/>
                <a:gd name="T66" fmla="*/ 269 w 1280"/>
                <a:gd name="T67" fmla="*/ 1024 h 1664"/>
                <a:gd name="T68" fmla="*/ 295 w 1280"/>
                <a:gd name="T69" fmla="*/ 1062 h 1664"/>
                <a:gd name="T70" fmla="*/ 231 w 1280"/>
                <a:gd name="T71" fmla="*/ 1075 h 1664"/>
                <a:gd name="T72" fmla="*/ 179 w 1280"/>
                <a:gd name="T73" fmla="*/ 1101 h 1664"/>
                <a:gd name="T74" fmla="*/ 154 w 1280"/>
                <a:gd name="T75" fmla="*/ 1382 h 1664"/>
                <a:gd name="T76" fmla="*/ 179 w 1280"/>
                <a:gd name="T77" fmla="*/ 1600 h 1664"/>
                <a:gd name="T78" fmla="*/ 128 w 1280"/>
                <a:gd name="T79" fmla="*/ 1664 h 166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280" h="1664">
                  <a:moveTo>
                    <a:pt x="1280" y="0"/>
                  </a:moveTo>
                  <a:cubicBezTo>
                    <a:pt x="1263" y="4"/>
                    <a:pt x="1242" y="2"/>
                    <a:pt x="1229" y="13"/>
                  </a:cubicBezTo>
                  <a:cubicBezTo>
                    <a:pt x="1201" y="36"/>
                    <a:pt x="1210" y="81"/>
                    <a:pt x="1178" y="102"/>
                  </a:cubicBezTo>
                  <a:cubicBezTo>
                    <a:pt x="1163" y="112"/>
                    <a:pt x="1144" y="111"/>
                    <a:pt x="1127" y="115"/>
                  </a:cubicBezTo>
                  <a:cubicBezTo>
                    <a:pt x="1114" y="106"/>
                    <a:pt x="1103" y="86"/>
                    <a:pt x="1088" y="89"/>
                  </a:cubicBezTo>
                  <a:cubicBezTo>
                    <a:pt x="1058" y="96"/>
                    <a:pt x="1042" y="137"/>
                    <a:pt x="1011" y="141"/>
                  </a:cubicBezTo>
                  <a:cubicBezTo>
                    <a:pt x="977" y="145"/>
                    <a:pt x="943" y="149"/>
                    <a:pt x="909" y="153"/>
                  </a:cubicBezTo>
                  <a:cubicBezTo>
                    <a:pt x="877" y="295"/>
                    <a:pt x="920" y="282"/>
                    <a:pt x="819" y="243"/>
                  </a:cubicBezTo>
                  <a:cubicBezTo>
                    <a:pt x="806" y="238"/>
                    <a:pt x="794" y="234"/>
                    <a:pt x="781" y="230"/>
                  </a:cubicBezTo>
                  <a:cubicBezTo>
                    <a:pt x="739" y="245"/>
                    <a:pt x="695" y="254"/>
                    <a:pt x="653" y="269"/>
                  </a:cubicBezTo>
                  <a:cubicBezTo>
                    <a:pt x="644" y="282"/>
                    <a:pt x="627" y="292"/>
                    <a:pt x="627" y="307"/>
                  </a:cubicBezTo>
                  <a:cubicBezTo>
                    <a:pt x="627" y="334"/>
                    <a:pt x="653" y="384"/>
                    <a:pt x="653" y="384"/>
                  </a:cubicBezTo>
                  <a:cubicBezTo>
                    <a:pt x="657" y="414"/>
                    <a:pt x="657" y="444"/>
                    <a:pt x="666" y="473"/>
                  </a:cubicBezTo>
                  <a:cubicBezTo>
                    <a:pt x="680" y="520"/>
                    <a:pt x="731" y="526"/>
                    <a:pt x="768" y="550"/>
                  </a:cubicBezTo>
                  <a:cubicBezTo>
                    <a:pt x="781" y="588"/>
                    <a:pt x="802" y="627"/>
                    <a:pt x="755" y="665"/>
                  </a:cubicBezTo>
                  <a:cubicBezTo>
                    <a:pt x="743" y="674"/>
                    <a:pt x="731" y="647"/>
                    <a:pt x="717" y="640"/>
                  </a:cubicBezTo>
                  <a:cubicBezTo>
                    <a:pt x="705" y="634"/>
                    <a:pt x="692" y="631"/>
                    <a:pt x="679" y="627"/>
                  </a:cubicBezTo>
                  <a:cubicBezTo>
                    <a:pt x="670" y="610"/>
                    <a:pt x="672" y="580"/>
                    <a:pt x="653" y="576"/>
                  </a:cubicBezTo>
                  <a:cubicBezTo>
                    <a:pt x="604" y="565"/>
                    <a:pt x="517" y="588"/>
                    <a:pt x="461" y="601"/>
                  </a:cubicBezTo>
                  <a:cubicBezTo>
                    <a:pt x="444" y="610"/>
                    <a:pt x="429" y="627"/>
                    <a:pt x="410" y="627"/>
                  </a:cubicBezTo>
                  <a:cubicBezTo>
                    <a:pt x="387" y="627"/>
                    <a:pt x="369" y="604"/>
                    <a:pt x="346" y="601"/>
                  </a:cubicBezTo>
                  <a:cubicBezTo>
                    <a:pt x="329" y="599"/>
                    <a:pt x="312" y="610"/>
                    <a:pt x="295" y="614"/>
                  </a:cubicBezTo>
                  <a:cubicBezTo>
                    <a:pt x="286" y="627"/>
                    <a:pt x="269" y="637"/>
                    <a:pt x="269" y="653"/>
                  </a:cubicBezTo>
                  <a:cubicBezTo>
                    <a:pt x="269" y="668"/>
                    <a:pt x="298" y="676"/>
                    <a:pt x="295" y="691"/>
                  </a:cubicBezTo>
                  <a:cubicBezTo>
                    <a:pt x="291" y="710"/>
                    <a:pt x="232" y="725"/>
                    <a:pt x="218" y="729"/>
                  </a:cubicBezTo>
                  <a:cubicBezTo>
                    <a:pt x="214" y="742"/>
                    <a:pt x="216" y="759"/>
                    <a:pt x="205" y="768"/>
                  </a:cubicBezTo>
                  <a:cubicBezTo>
                    <a:pt x="182" y="787"/>
                    <a:pt x="87" y="794"/>
                    <a:pt x="51" y="806"/>
                  </a:cubicBezTo>
                  <a:cubicBezTo>
                    <a:pt x="9" y="834"/>
                    <a:pt x="13" y="817"/>
                    <a:pt x="13" y="845"/>
                  </a:cubicBezTo>
                  <a:cubicBezTo>
                    <a:pt x="26" y="836"/>
                    <a:pt x="51" y="834"/>
                    <a:pt x="51" y="819"/>
                  </a:cubicBezTo>
                  <a:cubicBezTo>
                    <a:pt x="51" y="804"/>
                    <a:pt x="28" y="789"/>
                    <a:pt x="13" y="793"/>
                  </a:cubicBezTo>
                  <a:cubicBezTo>
                    <a:pt x="0" y="796"/>
                    <a:pt x="4" y="819"/>
                    <a:pt x="0" y="832"/>
                  </a:cubicBezTo>
                  <a:cubicBezTo>
                    <a:pt x="20" y="889"/>
                    <a:pt x="35" y="891"/>
                    <a:pt x="90" y="909"/>
                  </a:cubicBezTo>
                  <a:cubicBezTo>
                    <a:pt x="149" y="999"/>
                    <a:pt x="66" y="890"/>
                    <a:pt x="192" y="973"/>
                  </a:cubicBezTo>
                  <a:cubicBezTo>
                    <a:pt x="218" y="990"/>
                    <a:pt x="269" y="1024"/>
                    <a:pt x="269" y="1024"/>
                  </a:cubicBezTo>
                  <a:cubicBezTo>
                    <a:pt x="278" y="1037"/>
                    <a:pt x="304" y="1050"/>
                    <a:pt x="295" y="1062"/>
                  </a:cubicBezTo>
                  <a:cubicBezTo>
                    <a:pt x="282" y="1079"/>
                    <a:pt x="252" y="1068"/>
                    <a:pt x="231" y="1075"/>
                  </a:cubicBezTo>
                  <a:cubicBezTo>
                    <a:pt x="213" y="1081"/>
                    <a:pt x="196" y="1092"/>
                    <a:pt x="179" y="1101"/>
                  </a:cubicBezTo>
                  <a:cubicBezTo>
                    <a:pt x="171" y="1195"/>
                    <a:pt x="167" y="1289"/>
                    <a:pt x="154" y="1382"/>
                  </a:cubicBezTo>
                  <a:cubicBezTo>
                    <a:pt x="144" y="1456"/>
                    <a:pt x="73" y="1564"/>
                    <a:pt x="179" y="1600"/>
                  </a:cubicBezTo>
                  <a:cubicBezTo>
                    <a:pt x="134" y="1645"/>
                    <a:pt x="149" y="1622"/>
                    <a:pt x="128" y="1664"/>
                  </a:cubicBez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92" name="Freeform 21"/>
            <p:cNvSpPr>
              <a:spLocks/>
            </p:cNvSpPr>
            <p:nvPr/>
          </p:nvSpPr>
          <p:spPr bwMode="auto">
            <a:xfrm>
              <a:off x="3110" y="3200"/>
              <a:ext cx="131" cy="192"/>
            </a:xfrm>
            <a:custGeom>
              <a:avLst/>
              <a:gdLst>
                <a:gd name="T0" fmla="*/ 77 w 131"/>
                <a:gd name="T1" fmla="*/ 0 h 192"/>
                <a:gd name="T2" fmla="*/ 0 w 131"/>
                <a:gd name="T3" fmla="*/ 51 h 192"/>
                <a:gd name="T4" fmla="*/ 26 w 131"/>
                <a:gd name="T5" fmla="*/ 90 h 192"/>
                <a:gd name="T6" fmla="*/ 90 w 131"/>
                <a:gd name="T7" fmla="*/ 192 h 192"/>
                <a:gd name="T8" fmla="*/ 90 w 131"/>
                <a:gd name="T9" fmla="*/ 38 h 192"/>
                <a:gd name="T10" fmla="*/ 52 w 131"/>
                <a:gd name="T11" fmla="*/ 13 h 192"/>
                <a:gd name="T12" fmla="*/ 77 w 131"/>
                <a:gd name="T13" fmla="*/ 0 h 19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31" h="192">
                  <a:moveTo>
                    <a:pt x="77" y="0"/>
                  </a:moveTo>
                  <a:cubicBezTo>
                    <a:pt x="52" y="6"/>
                    <a:pt x="0" y="8"/>
                    <a:pt x="0" y="51"/>
                  </a:cubicBezTo>
                  <a:cubicBezTo>
                    <a:pt x="0" y="67"/>
                    <a:pt x="20" y="76"/>
                    <a:pt x="26" y="90"/>
                  </a:cubicBezTo>
                  <a:cubicBezTo>
                    <a:pt x="71" y="190"/>
                    <a:pt x="22" y="145"/>
                    <a:pt x="90" y="192"/>
                  </a:cubicBezTo>
                  <a:cubicBezTo>
                    <a:pt x="110" y="134"/>
                    <a:pt x="131" y="96"/>
                    <a:pt x="90" y="38"/>
                  </a:cubicBezTo>
                  <a:cubicBezTo>
                    <a:pt x="81" y="26"/>
                    <a:pt x="57" y="27"/>
                    <a:pt x="52" y="13"/>
                  </a:cubicBezTo>
                  <a:cubicBezTo>
                    <a:pt x="49" y="4"/>
                    <a:pt x="69" y="4"/>
                    <a:pt x="77" y="0"/>
                  </a:cubicBezTo>
                  <a:close/>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2552" name="AutoShape 24"/>
          <p:cNvSpPr>
            <a:spLocks noChangeArrowheads="1"/>
          </p:cNvSpPr>
          <p:nvPr/>
        </p:nvSpPr>
        <p:spPr bwMode="auto">
          <a:xfrm>
            <a:off x="4648200" y="3124200"/>
            <a:ext cx="2209800" cy="685800"/>
          </a:xfrm>
          <a:prstGeom prst="wedgeRoundRectCallout">
            <a:avLst>
              <a:gd name="adj1" fmla="val 5102"/>
              <a:gd name="adj2" fmla="val 184722"/>
              <a:gd name="adj3" fmla="val 16667"/>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vi-VN" sz="1800" b="1"/>
              <a:t>Sáu tỉnh Nam Kì thuộc Pháp</a:t>
            </a:r>
          </a:p>
        </p:txBody>
      </p:sp>
      <p:sp>
        <p:nvSpPr>
          <p:cNvPr id="22553" name="Text Box 25"/>
          <p:cNvSpPr txBox="1">
            <a:spLocks noChangeArrowheads="1"/>
          </p:cNvSpPr>
          <p:nvPr/>
        </p:nvSpPr>
        <p:spPr bwMode="auto">
          <a:xfrm>
            <a:off x="4724400" y="1524000"/>
            <a:ext cx="4114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vi-VN" sz="2000" b="1" i="1">
                <a:latin typeface="Times New Roman" pitchFamily="18" charset="0"/>
              </a:rPr>
              <a:t>Đừng tưởng một lời khuyên bốn cõi</a:t>
            </a:r>
          </a:p>
          <a:p>
            <a:pPr eaLnBrk="1" hangingPunct="1">
              <a:spcBef>
                <a:spcPct val="50000"/>
              </a:spcBef>
              <a:buFontTx/>
              <a:buNone/>
            </a:pPr>
            <a:r>
              <a:rPr lang="en-US" altLang="vi-VN" sz="2000" b="1" i="1">
                <a:latin typeface="Times New Roman" pitchFamily="18" charset="0"/>
              </a:rPr>
              <a:t>Nào hay ba tỉnh lại chầu ba</a:t>
            </a:r>
          </a:p>
          <a:p>
            <a:pPr eaLnBrk="1" hangingPunct="1">
              <a:spcBef>
                <a:spcPct val="50000"/>
              </a:spcBef>
              <a:buFontTx/>
              <a:buNone/>
            </a:pPr>
            <a:r>
              <a:rPr lang="en-US" altLang="vi-VN" sz="2000">
                <a:latin typeface="Times New Roman" pitchFamily="18" charset="0"/>
              </a:rPr>
              <a:t>                                 Phan Thanh Giản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2532">
                                            <p:txEl>
                                              <p:charRg st="278" end="39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537"/>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2" fill="hold" nodeType="clickEffect">
                                  <p:stCondLst>
                                    <p:cond delay="0"/>
                                  </p:stCondLst>
                                  <p:childTnLst>
                                    <p:set>
                                      <p:cBhvr>
                                        <p:cTn id="12" dur="1" fill="hold">
                                          <p:stCondLst>
                                            <p:cond delay="0"/>
                                          </p:stCondLst>
                                        </p:cTn>
                                        <p:tgtEl>
                                          <p:spTgt spid="22550"/>
                                        </p:tgtEl>
                                        <p:attrNameLst>
                                          <p:attrName>style.visibility</p:attrName>
                                        </p:attrNameLst>
                                      </p:cBhvr>
                                      <p:to>
                                        <p:strVal val="visible"/>
                                      </p:to>
                                    </p:set>
                                    <p:animEffect transition="in" filter="wipe(right)">
                                      <p:cBhvr>
                                        <p:cTn id="13" dur="3000"/>
                                        <p:tgtEl>
                                          <p:spTgt spid="22550"/>
                                        </p:tgtEl>
                                      </p:cBhvr>
                                    </p:animEffect>
                                  </p:childTnLst>
                                </p:cTn>
                              </p:par>
                              <p:par>
                                <p:cTn id="14" presetID="22" presetClass="entr" presetSubtype="4" fill="hold" grpId="0" nodeType="withEffect">
                                  <p:stCondLst>
                                    <p:cond delay="3000"/>
                                  </p:stCondLst>
                                  <p:childTnLst>
                                    <p:set>
                                      <p:cBhvr>
                                        <p:cTn id="15" dur="1" fill="hold">
                                          <p:stCondLst>
                                            <p:cond delay="0"/>
                                          </p:stCondLst>
                                        </p:cTn>
                                        <p:tgtEl>
                                          <p:spTgt spid="22552"/>
                                        </p:tgtEl>
                                        <p:attrNameLst>
                                          <p:attrName>style.visibility</p:attrName>
                                        </p:attrNameLst>
                                      </p:cBhvr>
                                      <p:to>
                                        <p:strVal val="visible"/>
                                      </p:to>
                                    </p:set>
                                    <p:animEffect transition="in" filter="wipe(down)">
                                      <p:cBhvr>
                                        <p:cTn id="16" dur="1000"/>
                                        <p:tgtEl>
                                          <p:spTgt spid="2255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25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52" grpId="0" animBg="1"/>
      <p:bldP spid="2255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Text Box 5"/>
          <p:cNvSpPr txBox="1">
            <a:spLocks noChangeArrowheads="1"/>
          </p:cNvSpPr>
          <p:nvPr/>
        </p:nvSpPr>
        <p:spPr bwMode="auto">
          <a:xfrm>
            <a:off x="381000" y="2286000"/>
            <a:ext cx="8534400" cy="429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vi-VN" sz="2400" b="1">
                <a:solidFill>
                  <a:srgbClr val="0000FF"/>
                </a:solidFill>
              </a:rPr>
              <a:t>Nhân dân Nam Kì nêu cao tinh thần quyết tâm chống Pháp. Họ nổi lên khởi nghĩa ở khắp nơi. Nhiều trung tâm kháng chiến được lập ra ở đồng Tháp Mười, Tây Ninh, Bến Tre, Vĩnh Long, ...với nhiều lãnh tụ nổi tiếng như Trương Quyền, Phan Tôn, Phan Liêm, Nguyễn Trung Trực, Nguyễn Hữu Huân...Trong số đó, nhiều người thà chết chứ không chịu hợp tác với giặc; lại có người dùng văn thơ để chiến đấu như Nguyễn Đình Chiểu, Hồ Huấn Nghiệp, Phan Văn Trị...</a:t>
            </a:r>
          </a:p>
          <a:p>
            <a:pPr eaLnBrk="1" hangingPunct="1">
              <a:spcBef>
                <a:spcPct val="50000"/>
              </a:spcBef>
              <a:buFontTx/>
              <a:buNone/>
            </a:pPr>
            <a:r>
              <a:rPr lang="en-US" altLang="vi-VN" sz="2400" b="1">
                <a:solidFill>
                  <a:srgbClr val="0000FF"/>
                </a:solidFill>
              </a:rPr>
              <a:t>Từ năm 1867 đến năm 1875 hàng loạt cuộc khởi nghĩa chống Pháp còn tiếp tục nổ ra ở Nam Kì.</a:t>
            </a:r>
          </a:p>
        </p:txBody>
      </p:sp>
      <p:sp>
        <p:nvSpPr>
          <p:cNvPr id="3075" name="Rectangle 2"/>
          <p:cNvSpPr>
            <a:spLocks noGrp="1" noChangeArrowheads="1"/>
          </p:cNvSpPr>
          <p:nvPr>
            <p:ph type="title"/>
          </p:nvPr>
        </p:nvSpPr>
        <p:spPr>
          <a:xfrm>
            <a:off x="914400" y="152400"/>
            <a:ext cx="7010400" cy="533400"/>
          </a:xfrm>
        </p:spPr>
        <p:txBody>
          <a:bodyPr/>
          <a:lstStyle/>
          <a:p>
            <a:pPr eaLnBrk="1" hangingPunct="1"/>
            <a:r>
              <a:rPr lang="en-US" altLang="vi-VN" sz="3200" b="1" smtClean="0">
                <a:solidFill>
                  <a:srgbClr val="0000FF"/>
                </a:solidFill>
              </a:rPr>
              <a:t>KIỂM TRA BÀI CŨ</a:t>
            </a:r>
          </a:p>
        </p:txBody>
      </p:sp>
      <p:sp>
        <p:nvSpPr>
          <p:cNvPr id="3076" name="Rectangle 3"/>
          <p:cNvSpPr>
            <a:spLocks noGrp="1" noChangeArrowheads="1"/>
          </p:cNvSpPr>
          <p:nvPr>
            <p:ph type="body" sz="half" idx="1"/>
          </p:nvPr>
        </p:nvSpPr>
        <p:spPr>
          <a:xfrm>
            <a:off x="228600" y="838200"/>
            <a:ext cx="8686800" cy="1828800"/>
          </a:xfrm>
        </p:spPr>
        <p:txBody>
          <a:bodyPr/>
          <a:lstStyle/>
          <a:p>
            <a:pPr algn="just" eaLnBrk="1" hangingPunct="1">
              <a:buFontTx/>
              <a:buNone/>
            </a:pPr>
            <a:r>
              <a:rPr lang="en-US" altLang="vi-VN" sz="2400" b="1" smtClean="0">
                <a:solidFill>
                  <a:srgbClr val="FF3300"/>
                </a:solidFill>
              </a:rPr>
              <a:t>Tinh thần kháng chiến chống Pháp xâm lược của nhân</a:t>
            </a:r>
          </a:p>
          <a:p>
            <a:pPr algn="just" eaLnBrk="1" hangingPunct="1">
              <a:buFontTx/>
              <a:buNone/>
            </a:pPr>
            <a:r>
              <a:rPr lang="en-US" altLang="vi-VN" sz="2400" b="1" smtClean="0">
                <a:solidFill>
                  <a:srgbClr val="FF3300"/>
                </a:solidFill>
              </a:rPr>
              <a:t> dân Nam Kì được thể hiện như thế nào từ năm 1858 đến</a:t>
            </a:r>
          </a:p>
          <a:p>
            <a:pPr algn="just" eaLnBrk="1" hangingPunct="1">
              <a:buFontTx/>
              <a:buNone/>
            </a:pPr>
            <a:r>
              <a:rPr lang="en-US" altLang="vi-VN" sz="2400" b="1" smtClean="0">
                <a:solidFill>
                  <a:srgbClr val="FF3300"/>
                </a:solidFill>
              </a:rPr>
              <a:t> năm 1875?</a:t>
            </a:r>
          </a:p>
        </p:txBody>
      </p:sp>
      <p:sp>
        <p:nvSpPr>
          <p:cNvPr id="3077" name="Line 4"/>
          <p:cNvSpPr>
            <a:spLocks noChangeShapeType="1"/>
          </p:cNvSpPr>
          <p:nvPr/>
        </p:nvSpPr>
        <p:spPr bwMode="auto">
          <a:xfrm>
            <a:off x="0" y="685800"/>
            <a:ext cx="9144000" cy="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4597" name="Group 21"/>
          <p:cNvGrpSpPr>
            <a:grpSpLocks/>
          </p:cNvGrpSpPr>
          <p:nvPr/>
        </p:nvGrpSpPr>
        <p:grpSpPr bwMode="auto">
          <a:xfrm>
            <a:off x="457200" y="3048000"/>
            <a:ext cx="8153400" cy="3505200"/>
            <a:chOff x="288" y="1920"/>
            <a:chExt cx="5136" cy="2208"/>
          </a:xfrm>
        </p:grpSpPr>
        <p:sp>
          <p:nvSpPr>
            <p:cNvPr id="3079" name="Line 6"/>
            <p:cNvSpPr>
              <a:spLocks noChangeShapeType="1"/>
            </p:cNvSpPr>
            <p:nvPr/>
          </p:nvSpPr>
          <p:spPr bwMode="auto">
            <a:xfrm>
              <a:off x="1152" y="1920"/>
              <a:ext cx="264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0" name="Line 7"/>
            <p:cNvSpPr>
              <a:spLocks noChangeShapeType="1"/>
            </p:cNvSpPr>
            <p:nvPr/>
          </p:nvSpPr>
          <p:spPr bwMode="auto">
            <a:xfrm>
              <a:off x="4032" y="1920"/>
              <a:ext cx="1296"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1" name="Line 8"/>
            <p:cNvSpPr>
              <a:spLocks noChangeShapeType="1"/>
            </p:cNvSpPr>
            <p:nvPr/>
          </p:nvSpPr>
          <p:spPr bwMode="auto">
            <a:xfrm>
              <a:off x="288" y="2160"/>
              <a:ext cx="2208"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 name="Line 9"/>
            <p:cNvSpPr>
              <a:spLocks noChangeShapeType="1"/>
            </p:cNvSpPr>
            <p:nvPr/>
          </p:nvSpPr>
          <p:spPr bwMode="auto">
            <a:xfrm>
              <a:off x="2640" y="2400"/>
              <a:ext cx="2064"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3" name="Line 10"/>
            <p:cNvSpPr>
              <a:spLocks noChangeShapeType="1"/>
            </p:cNvSpPr>
            <p:nvPr/>
          </p:nvSpPr>
          <p:spPr bwMode="auto">
            <a:xfrm>
              <a:off x="336" y="3072"/>
              <a:ext cx="3312"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4" name="Line 11"/>
            <p:cNvSpPr>
              <a:spLocks noChangeShapeType="1"/>
            </p:cNvSpPr>
            <p:nvPr/>
          </p:nvSpPr>
          <p:spPr bwMode="auto">
            <a:xfrm>
              <a:off x="5040" y="2832"/>
              <a:ext cx="336"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5" name="Line 17"/>
            <p:cNvSpPr>
              <a:spLocks noChangeShapeType="1"/>
            </p:cNvSpPr>
            <p:nvPr/>
          </p:nvSpPr>
          <p:spPr bwMode="auto">
            <a:xfrm>
              <a:off x="4992" y="3072"/>
              <a:ext cx="432"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6" name="Line 18"/>
            <p:cNvSpPr>
              <a:spLocks noChangeShapeType="1"/>
            </p:cNvSpPr>
            <p:nvPr/>
          </p:nvSpPr>
          <p:spPr bwMode="auto">
            <a:xfrm>
              <a:off x="336" y="3312"/>
              <a:ext cx="1872"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7" name="Line 19"/>
            <p:cNvSpPr>
              <a:spLocks noChangeShapeType="1"/>
            </p:cNvSpPr>
            <p:nvPr/>
          </p:nvSpPr>
          <p:spPr bwMode="auto">
            <a:xfrm>
              <a:off x="2832" y="3888"/>
              <a:ext cx="2400"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8" name="Line 20"/>
            <p:cNvSpPr>
              <a:spLocks noChangeShapeType="1"/>
            </p:cNvSpPr>
            <p:nvPr/>
          </p:nvSpPr>
          <p:spPr bwMode="auto">
            <a:xfrm>
              <a:off x="1824" y="4128"/>
              <a:ext cx="1296" cy="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8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nodeType="clickEffect">
                                  <p:stCondLst>
                                    <p:cond delay="0"/>
                                  </p:stCondLst>
                                  <p:childTnLst>
                                    <p:set>
                                      <p:cBhvr>
                                        <p:cTn id="10" dur="1" fill="hold">
                                          <p:stCondLst>
                                            <p:cond delay="0"/>
                                          </p:stCondLst>
                                        </p:cTn>
                                        <p:tgtEl>
                                          <p:spTgt spid="24597"/>
                                        </p:tgtEl>
                                        <p:attrNameLst>
                                          <p:attrName>style.visibility</p:attrName>
                                        </p:attrNameLst>
                                      </p:cBhvr>
                                      <p:to>
                                        <p:strVal val="visible"/>
                                      </p:to>
                                    </p:set>
                                    <p:animEffect transition="in" filter="blinds(horizontal)">
                                      <p:cBhvr>
                                        <p:cTn id="11" dur="500"/>
                                        <p:tgtEl>
                                          <p:spTgt spid="245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28600" y="152400"/>
            <a:ext cx="8686800" cy="609600"/>
          </a:xfrm>
        </p:spPr>
        <p:txBody>
          <a:bodyPr/>
          <a:lstStyle/>
          <a:p>
            <a:pPr algn="l" eaLnBrk="1" hangingPunct="1"/>
            <a:r>
              <a:rPr lang="en-US" altLang="vi-VN" sz="2400" b="1" u="sng" smtClean="0">
                <a:solidFill>
                  <a:srgbClr val="0000FF"/>
                </a:solidFill>
              </a:rPr>
              <a:t>3. Kháng chiến ở Hà Nội và các tỉnh đồng bằng Bắc Kì</a:t>
            </a:r>
          </a:p>
        </p:txBody>
      </p:sp>
      <p:sp>
        <p:nvSpPr>
          <p:cNvPr id="21507" name="Line 3"/>
          <p:cNvSpPr>
            <a:spLocks noChangeShapeType="1"/>
          </p:cNvSpPr>
          <p:nvPr/>
        </p:nvSpPr>
        <p:spPr bwMode="auto">
          <a:xfrm>
            <a:off x="4572000" y="762000"/>
            <a:ext cx="0" cy="609600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08" name="Rectangle 5"/>
          <p:cNvSpPr>
            <a:spLocks noChangeArrowheads="1"/>
          </p:cNvSpPr>
          <p:nvPr/>
        </p:nvSpPr>
        <p:spPr bwMode="auto">
          <a:xfrm>
            <a:off x="152400" y="762000"/>
            <a:ext cx="4419600" cy="563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Char char="-"/>
            </a:pPr>
            <a:r>
              <a:rPr lang="en-US" altLang="vi-VN" sz="2400">
                <a:solidFill>
                  <a:srgbClr val="0000FF"/>
                </a:solidFill>
              </a:rPr>
              <a:t> Ngay khi quân Pháp kéo đến Hà Nội, nhân dân ta đã anh dũng đứng lên kháng chiến.</a:t>
            </a:r>
            <a:br>
              <a:rPr lang="en-US" altLang="vi-VN" sz="2400">
                <a:solidFill>
                  <a:srgbClr val="0000FF"/>
                </a:solidFill>
              </a:rPr>
            </a:br>
            <a:r>
              <a:rPr lang="en-US" altLang="vi-VN" sz="2400">
                <a:solidFill>
                  <a:srgbClr val="0000FF"/>
                </a:solidFill>
              </a:rPr>
              <a:t>+ Trận chiến đấu ở cửa ô Thanh Hà (Hà Nội)</a:t>
            </a:r>
            <a:br>
              <a:rPr lang="en-US" altLang="vi-VN" sz="2400">
                <a:solidFill>
                  <a:srgbClr val="0000FF"/>
                </a:solidFill>
              </a:rPr>
            </a:br>
            <a:r>
              <a:rPr lang="en-US" altLang="vi-VN" sz="2400">
                <a:solidFill>
                  <a:srgbClr val="0000FF"/>
                </a:solidFill>
              </a:rPr>
              <a:t>+ Căn cứ kháng chiến của Nguyễn Mậu Kiến (Thái Bình).</a:t>
            </a:r>
            <a:br>
              <a:rPr lang="en-US" altLang="vi-VN" sz="2400">
                <a:solidFill>
                  <a:srgbClr val="0000FF"/>
                </a:solidFill>
              </a:rPr>
            </a:br>
            <a:r>
              <a:rPr lang="en-US" altLang="vi-VN" sz="2400">
                <a:solidFill>
                  <a:srgbClr val="0000FF"/>
                </a:solidFill>
              </a:rPr>
              <a:t>+ Căn cứ kháng chiến của Phạm Văn Nghị (Nam Định)</a:t>
            </a:r>
            <a:br>
              <a:rPr lang="en-US" altLang="vi-VN" sz="2400">
                <a:solidFill>
                  <a:srgbClr val="0000FF"/>
                </a:solidFill>
              </a:rPr>
            </a:br>
            <a:r>
              <a:rPr lang="en-US" altLang="vi-VN" sz="2400">
                <a:solidFill>
                  <a:srgbClr val="0000FF"/>
                </a:solidFill>
              </a:rPr>
              <a:t>+ Chiến thắng cầu giấy lần thứ nhất (21-12-1873)</a:t>
            </a:r>
            <a:br>
              <a:rPr lang="en-US" altLang="vi-VN" sz="2400">
                <a:solidFill>
                  <a:srgbClr val="0000FF"/>
                </a:solidFill>
              </a:rPr>
            </a:br>
            <a:r>
              <a:rPr lang="en-US" altLang="vi-VN" sz="2400">
                <a:solidFill>
                  <a:srgbClr val="0000FF"/>
                </a:solidFill>
              </a:rPr>
              <a:t>- Ngày 15-3-1874, Triều đình Huế ký với Pháp Hiệp ước Giáp Tuất, thừa nhận sáu tỉnh Nam Kì hoàn toàn thuộc Pháp.</a:t>
            </a:r>
          </a:p>
        </p:txBody>
      </p:sp>
      <p:sp>
        <p:nvSpPr>
          <p:cNvPr id="21509" name="Text Box 6"/>
          <p:cNvSpPr txBox="1">
            <a:spLocks noChangeArrowheads="1"/>
          </p:cNvSpPr>
          <p:nvPr/>
        </p:nvSpPr>
        <p:spPr bwMode="auto">
          <a:xfrm>
            <a:off x="4724400" y="1555750"/>
            <a:ext cx="41148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hangingPunct="1">
              <a:spcBef>
                <a:spcPct val="50000"/>
              </a:spcBef>
              <a:buFontTx/>
              <a:buNone/>
            </a:pPr>
            <a:r>
              <a:rPr lang="en-US" altLang="vi-VN" sz="2400">
                <a:solidFill>
                  <a:srgbClr val="FF3300"/>
                </a:solidFill>
              </a:rPr>
              <a:t>Vì sao triều đình Huế kí Hiệp ước Giáp Tuất (1874). Nhận xét về Hiệp ước này?</a:t>
            </a:r>
          </a:p>
        </p:txBody>
      </p:sp>
      <p:sp>
        <p:nvSpPr>
          <p:cNvPr id="19463" name="Text Box 7"/>
          <p:cNvSpPr txBox="1">
            <a:spLocks noChangeArrowheads="1"/>
          </p:cNvSpPr>
          <p:nvPr/>
        </p:nvSpPr>
        <p:spPr bwMode="auto">
          <a:xfrm>
            <a:off x="4724400" y="3128963"/>
            <a:ext cx="4114800" cy="3560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hangingPunct="1">
              <a:spcBef>
                <a:spcPct val="50000"/>
              </a:spcBef>
              <a:buFontTx/>
              <a:buNone/>
            </a:pPr>
            <a:r>
              <a:rPr lang="en-US" altLang="vi-VN" sz="2400"/>
              <a:t>- Triều đình Huế đã vì lợi ích dòng họ và giai cấp, ảo tưởng vào con đường thương thương lượng nên đã kí Hiệp ước.</a:t>
            </a:r>
          </a:p>
          <a:p>
            <a:pPr algn="just" eaLnBrk="1" hangingPunct="1">
              <a:spcBef>
                <a:spcPct val="50000"/>
              </a:spcBef>
              <a:buFontTx/>
              <a:buNone/>
            </a:pPr>
            <a:r>
              <a:rPr lang="en-US" altLang="vi-VN" sz="2400"/>
              <a:t>- Việt Nam mất một phần quan trọng chủ quyền lãnh thổ, thương mại và ngoại giao.</a:t>
            </a:r>
          </a:p>
        </p:txBody>
      </p:sp>
      <p:sp>
        <p:nvSpPr>
          <p:cNvPr id="21511" name="Line 8"/>
          <p:cNvSpPr>
            <a:spLocks noChangeShapeType="1"/>
          </p:cNvSpPr>
          <p:nvPr/>
        </p:nvSpPr>
        <p:spPr bwMode="auto">
          <a:xfrm>
            <a:off x="4572000" y="2971800"/>
            <a:ext cx="4572000" cy="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4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946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990600" y="685800"/>
            <a:ext cx="7010400" cy="685800"/>
          </a:xfrm>
        </p:spPr>
        <p:txBody>
          <a:bodyPr/>
          <a:lstStyle/>
          <a:p>
            <a:pPr eaLnBrk="1" hangingPunct="1"/>
            <a:r>
              <a:rPr lang="en-US" altLang="vi-VN" sz="3200" b="1" smtClean="0">
                <a:solidFill>
                  <a:srgbClr val="FF3300"/>
                </a:solidFill>
              </a:rPr>
              <a:t>SƠ KẾT BÀI HỌC</a:t>
            </a:r>
          </a:p>
        </p:txBody>
      </p:sp>
      <p:sp>
        <p:nvSpPr>
          <p:cNvPr id="22531" name="Rectangle 3"/>
          <p:cNvSpPr>
            <a:spLocks noGrp="1" noChangeArrowheads="1"/>
          </p:cNvSpPr>
          <p:nvPr>
            <p:ph type="body" sz="half" idx="1"/>
          </p:nvPr>
        </p:nvSpPr>
        <p:spPr>
          <a:xfrm>
            <a:off x="457200" y="1524000"/>
            <a:ext cx="8153400" cy="4191000"/>
          </a:xfrm>
        </p:spPr>
        <p:txBody>
          <a:bodyPr/>
          <a:lstStyle/>
          <a:p>
            <a:pPr algn="just" eaLnBrk="1" hangingPunct="1">
              <a:lnSpc>
                <a:spcPct val="80000"/>
              </a:lnSpc>
              <a:buFontTx/>
              <a:buNone/>
            </a:pPr>
            <a:r>
              <a:rPr lang="en-US" altLang="vi-VN" sz="2800" smtClean="0">
                <a:solidFill>
                  <a:srgbClr val="0000FF"/>
                </a:solidFill>
              </a:rPr>
              <a:t>	Trong việc chống thực dân Pháp xâm lược miền Bắc, triều đình và nhân dân có thái độ và hành động trái ngược nhau.</a:t>
            </a:r>
          </a:p>
          <a:p>
            <a:pPr algn="just" eaLnBrk="1" hangingPunct="1">
              <a:lnSpc>
                <a:spcPct val="80000"/>
              </a:lnSpc>
              <a:buFontTx/>
              <a:buNone/>
            </a:pPr>
            <a:r>
              <a:rPr lang="en-US" altLang="vi-VN" sz="2800" smtClean="0">
                <a:solidFill>
                  <a:srgbClr val="0000FF"/>
                </a:solidFill>
              </a:rPr>
              <a:t>	Trong Khi nhân dân hăng hái chống giặc, lập nên chiến thắng Cầu Giấy, thì triều đình Huế vì quyền lợi ích kỷ của dòng họ, của giai cấp, ảo tưởng vào con đường thương lượng để chuộc lại Nam Kì, đã không kiên quyết chống giặc, cản trở nhân dân kháng chiến, nên dẫn tới hậu quả: Pháp đánh chiếm miền Bắc, triều đình kí Hiệp ước Giáp Tuất.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990600" y="152400"/>
            <a:ext cx="7010400" cy="533400"/>
          </a:xfrm>
        </p:spPr>
        <p:txBody>
          <a:bodyPr/>
          <a:lstStyle/>
          <a:p>
            <a:pPr eaLnBrk="1" hangingPunct="1"/>
            <a:r>
              <a:rPr lang="en-US" altLang="vi-VN" sz="2800" b="1" smtClean="0">
                <a:solidFill>
                  <a:srgbClr val="0000FF"/>
                </a:solidFill>
              </a:rPr>
              <a:t>CỦNG CỐ BÀI HỌC</a:t>
            </a:r>
          </a:p>
        </p:txBody>
      </p:sp>
      <p:sp>
        <p:nvSpPr>
          <p:cNvPr id="23555" name="Text Box 5"/>
          <p:cNvSpPr txBox="1">
            <a:spLocks noChangeArrowheads="1"/>
          </p:cNvSpPr>
          <p:nvPr/>
        </p:nvSpPr>
        <p:spPr bwMode="auto">
          <a:xfrm>
            <a:off x="228600" y="762000"/>
            <a:ext cx="861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vi-VN" sz="2400" b="1">
                <a:solidFill>
                  <a:srgbClr val="FF3300"/>
                </a:solidFill>
              </a:rPr>
              <a:t>1) Sau năm 1867, tình hình Việt Nam có gì nổi bật?</a:t>
            </a:r>
          </a:p>
        </p:txBody>
      </p:sp>
      <p:sp>
        <p:nvSpPr>
          <p:cNvPr id="23556" name="Rectangle 7"/>
          <p:cNvSpPr>
            <a:spLocks noGrp="1" noChangeArrowheads="1"/>
          </p:cNvSpPr>
          <p:nvPr>
            <p:ph type="body" idx="1"/>
          </p:nvPr>
        </p:nvSpPr>
        <p:spPr>
          <a:xfrm>
            <a:off x="838200" y="1295400"/>
            <a:ext cx="8077200" cy="2667000"/>
          </a:xfrm>
          <a:noFill/>
        </p:spPr>
        <p:txBody>
          <a:bodyPr/>
          <a:lstStyle/>
          <a:p>
            <a:pPr eaLnBrk="1" hangingPunct="1">
              <a:lnSpc>
                <a:spcPct val="80000"/>
              </a:lnSpc>
              <a:buFontTx/>
              <a:buNone/>
            </a:pPr>
            <a:r>
              <a:rPr lang="en-US" altLang="vi-VN" sz="2400" smtClean="0">
                <a:solidFill>
                  <a:srgbClr val="0000FF"/>
                </a:solidFill>
              </a:rPr>
              <a:t>a) Ở Nam Kì, thực dân Pháp tiến hành việc xây dựng bộ máy cai trị và bóc lột về kinh tế.</a:t>
            </a:r>
          </a:p>
          <a:p>
            <a:pPr eaLnBrk="1" hangingPunct="1">
              <a:lnSpc>
                <a:spcPct val="80000"/>
              </a:lnSpc>
              <a:buFontTx/>
              <a:buNone/>
            </a:pPr>
            <a:r>
              <a:rPr lang="en-US" altLang="vi-VN" sz="2400" smtClean="0">
                <a:solidFill>
                  <a:srgbClr val="0000FF"/>
                </a:solidFill>
              </a:rPr>
              <a:t>b) Triều đình Huế: đối với Pháp tiếp tục muốn thương lượng đẻ chia xẻ quyền thống trị; đối với nhân dân thì ra sức bóc lột và đàn áp các cuộc khởi nghĩa nông dân.</a:t>
            </a:r>
          </a:p>
          <a:p>
            <a:pPr eaLnBrk="1" hangingPunct="1">
              <a:lnSpc>
                <a:spcPct val="80000"/>
              </a:lnSpc>
              <a:buFontTx/>
              <a:buNone/>
            </a:pPr>
            <a:r>
              <a:rPr lang="en-US" altLang="vi-VN" sz="2400" smtClean="0">
                <a:solidFill>
                  <a:srgbClr val="0000FF"/>
                </a:solidFill>
              </a:rPr>
              <a:t>c) Các ngành kinh tế sa sút, tài chính thiếu hụt, binh lực suy yếu, đời sống nhân dân cơ cực.</a:t>
            </a:r>
          </a:p>
          <a:p>
            <a:pPr eaLnBrk="1" hangingPunct="1">
              <a:lnSpc>
                <a:spcPct val="80000"/>
              </a:lnSpc>
              <a:buFontTx/>
              <a:buNone/>
            </a:pPr>
            <a:r>
              <a:rPr lang="en-US" altLang="vi-VN" sz="2400" smtClean="0">
                <a:solidFill>
                  <a:srgbClr val="0000FF"/>
                </a:solidFill>
              </a:rPr>
              <a:t>d) a, b, c đều đúng.</a:t>
            </a:r>
          </a:p>
        </p:txBody>
      </p:sp>
      <p:sp>
        <p:nvSpPr>
          <p:cNvPr id="31754" name="Text Box 10"/>
          <p:cNvSpPr txBox="1">
            <a:spLocks noChangeArrowheads="1"/>
          </p:cNvSpPr>
          <p:nvPr/>
        </p:nvSpPr>
        <p:spPr bwMode="auto">
          <a:xfrm>
            <a:off x="381000" y="3486150"/>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vi-VN" sz="2400" b="1">
                <a:solidFill>
                  <a:srgbClr val="006600"/>
                </a:solidFill>
              </a:rPr>
              <a:t>Đ</a:t>
            </a:r>
          </a:p>
        </p:txBody>
      </p:sp>
      <p:sp>
        <p:nvSpPr>
          <p:cNvPr id="23558" name="Line 11"/>
          <p:cNvSpPr>
            <a:spLocks noChangeShapeType="1"/>
          </p:cNvSpPr>
          <p:nvPr/>
        </p:nvSpPr>
        <p:spPr bwMode="auto">
          <a:xfrm>
            <a:off x="0" y="609600"/>
            <a:ext cx="9144000" cy="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6" name="Text Box 12"/>
          <p:cNvSpPr txBox="1">
            <a:spLocks noChangeArrowheads="1"/>
          </p:cNvSpPr>
          <p:nvPr/>
        </p:nvSpPr>
        <p:spPr bwMode="auto">
          <a:xfrm>
            <a:off x="228600" y="4038600"/>
            <a:ext cx="86106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vi-VN" sz="2400" b="1">
                <a:solidFill>
                  <a:srgbClr val="FF3300"/>
                </a:solidFill>
              </a:rPr>
              <a:t>2) Vì sao triều đình Huế kí Hiệp ước Giáp Tuất? Nhận xét về Hiệp ước này?</a:t>
            </a:r>
          </a:p>
        </p:txBody>
      </p:sp>
      <p:sp>
        <p:nvSpPr>
          <p:cNvPr id="31757" name="Text Box 13"/>
          <p:cNvSpPr txBox="1">
            <a:spLocks noChangeArrowheads="1"/>
          </p:cNvSpPr>
          <p:nvPr/>
        </p:nvSpPr>
        <p:spPr bwMode="auto">
          <a:xfrm>
            <a:off x="533400" y="4876800"/>
            <a:ext cx="8305800" cy="173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hangingPunct="1">
              <a:spcBef>
                <a:spcPct val="50000"/>
              </a:spcBef>
              <a:buFontTx/>
              <a:buNone/>
            </a:pPr>
            <a:r>
              <a:rPr lang="en-US" altLang="vi-VN" sz="2400">
                <a:solidFill>
                  <a:srgbClr val="0000FF"/>
                </a:solidFill>
              </a:rPr>
              <a:t>- Triều đình Huế đã vì lợi ích dòng họ và giai cấp, ảo tưởng vào con đường thương thương lượng nên đã kí Hiệp ước.</a:t>
            </a:r>
          </a:p>
          <a:p>
            <a:pPr algn="just" eaLnBrk="1" hangingPunct="1">
              <a:spcBef>
                <a:spcPct val="50000"/>
              </a:spcBef>
              <a:buFontTx/>
              <a:buNone/>
            </a:pPr>
            <a:r>
              <a:rPr lang="en-US" altLang="vi-VN" sz="2400">
                <a:solidFill>
                  <a:srgbClr val="0000FF"/>
                </a:solidFill>
              </a:rPr>
              <a:t>- Việt Nam mất một phần quan trọng chủ quyền lãnh thổ, thương mại và ngoại giao.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5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75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7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4" grpId="0"/>
      <p:bldP spid="31756" grpId="0"/>
      <p:bldP spid="3175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00025" y="228600"/>
            <a:ext cx="8715375" cy="533400"/>
          </a:xfrm>
        </p:spPr>
        <p:txBody>
          <a:bodyPr/>
          <a:lstStyle/>
          <a:p>
            <a:pPr eaLnBrk="1" hangingPunct="1"/>
            <a:r>
              <a:rPr lang="en-US" altLang="vi-VN" sz="3200" b="1" smtClean="0">
                <a:solidFill>
                  <a:srgbClr val="FF0000"/>
                </a:solidFill>
              </a:rPr>
              <a:t>CÔNG VIỆC VỀ NHÀ</a:t>
            </a:r>
          </a:p>
        </p:txBody>
      </p:sp>
      <p:sp>
        <p:nvSpPr>
          <p:cNvPr id="24579" name="Rectangle 3"/>
          <p:cNvSpPr>
            <a:spLocks noGrp="1" noChangeArrowheads="1"/>
          </p:cNvSpPr>
          <p:nvPr>
            <p:ph type="body" idx="1"/>
          </p:nvPr>
        </p:nvSpPr>
        <p:spPr>
          <a:xfrm>
            <a:off x="152400" y="990600"/>
            <a:ext cx="8839200" cy="5659438"/>
          </a:xfrm>
          <a:extLst>
            <a:ext uri="{91240B29-F687-4F45-9708-019B960494DF}">
              <a14:hiddenLine xmlns:a14="http://schemas.microsoft.com/office/drawing/2010/main" w="9525">
                <a:solidFill>
                  <a:srgbClr val="0000FF"/>
                </a:solidFill>
                <a:miter lim="800000"/>
                <a:headEnd/>
                <a:tailEnd/>
              </a14:hiddenLine>
            </a:ext>
          </a:extLst>
        </p:spPr>
        <p:txBody>
          <a:bodyPr/>
          <a:lstStyle/>
          <a:p>
            <a:pPr marL="609600" indent="-609600" algn="just" eaLnBrk="1" hangingPunct="1">
              <a:buFontTx/>
              <a:buNone/>
            </a:pPr>
            <a:r>
              <a:rPr lang="en-US" altLang="vi-VN" sz="2800" smtClean="0">
                <a:solidFill>
                  <a:srgbClr val="0000FF"/>
                </a:solidFill>
              </a:rPr>
              <a:t>1. Học bài (các câu hỏi SGK)</a:t>
            </a:r>
          </a:p>
          <a:p>
            <a:pPr marL="609600" indent="-609600" algn="just" eaLnBrk="1" hangingPunct="1">
              <a:buFontTx/>
              <a:buNone/>
            </a:pPr>
            <a:r>
              <a:rPr lang="en-US" altLang="vi-VN" sz="2800" smtClean="0">
                <a:solidFill>
                  <a:srgbClr val="0000FF"/>
                </a:solidFill>
              </a:rPr>
              <a:t>2. Chuẩn bị bài 25, phần II</a:t>
            </a:r>
          </a:p>
          <a:p>
            <a:pPr marL="609600" indent="-609600" eaLnBrk="1" hangingPunct="1">
              <a:buFontTx/>
              <a:buNone/>
            </a:pPr>
            <a:r>
              <a:rPr lang="en-US" altLang="vi-VN" sz="2800" b="1" smtClean="0">
                <a:solidFill>
                  <a:srgbClr val="0000FF"/>
                </a:solidFill>
              </a:rPr>
              <a:t>	THỰC DÂN PHÁP ĐÁNH BẮC KÌ LẦN THỨHAI. NHÂN DÂN BẮC KÌ TIẾP TỤC KHÁNGCHIẾN TRONG NHỮNG NĂM 1882-1884</a:t>
            </a:r>
          </a:p>
          <a:p>
            <a:pPr marL="609600" indent="-609600" algn="just" eaLnBrk="1" hangingPunct="1">
              <a:buFontTx/>
              <a:buChar char="-"/>
            </a:pPr>
            <a:r>
              <a:rPr lang="en-US" altLang="vi-VN" sz="2800" smtClean="0">
                <a:solidFill>
                  <a:srgbClr val="0000FF"/>
                </a:solidFill>
              </a:rPr>
              <a:t>Thực dân Pháp đánh chiếm Bắc Kì lần thứ hai như thế nào?</a:t>
            </a:r>
          </a:p>
          <a:p>
            <a:pPr marL="609600" indent="-609600" algn="just" eaLnBrk="1" hangingPunct="1">
              <a:buFontTx/>
              <a:buChar char="-"/>
            </a:pPr>
            <a:r>
              <a:rPr lang="en-US" altLang="vi-VN" sz="2800" smtClean="0">
                <a:solidFill>
                  <a:srgbClr val="0000FF"/>
                </a:solidFill>
              </a:rPr>
              <a:t>Cuộc kháng chiến chống Pháp của nhân dân Bắc Kì?</a:t>
            </a:r>
          </a:p>
          <a:p>
            <a:pPr marL="609600" indent="-609600" algn="just" eaLnBrk="1" hangingPunct="1">
              <a:buFontTx/>
              <a:buChar char="-"/>
            </a:pPr>
            <a:r>
              <a:rPr lang="en-US" altLang="vi-VN" sz="2800" smtClean="0">
                <a:solidFill>
                  <a:srgbClr val="0000FF"/>
                </a:solidFill>
              </a:rPr>
              <a:t>Tại sao nói từ năm 1858 đến năm 1884 là quá trình triều đình Huế đi từ đầu hàng từng bước đến đầu hàng toàn bộ trước quân xâm lược?</a:t>
            </a:r>
          </a:p>
        </p:txBody>
      </p:sp>
      <p:sp>
        <p:nvSpPr>
          <p:cNvPr id="24580" name="Line 4"/>
          <p:cNvSpPr>
            <a:spLocks noChangeShapeType="1"/>
          </p:cNvSpPr>
          <p:nvPr/>
        </p:nvSpPr>
        <p:spPr bwMode="auto">
          <a:xfrm>
            <a:off x="0" y="838200"/>
            <a:ext cx="9144000" cy="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52400" y="838200"/>
            <a:ext cx="8915400" cy="1219200"/>
          </a:xfrm>
        </p:spPr>
        <p:txBody>
          <a:bodyPr anchor="ctr"/>
          <a:lstStyle/>
          <a:p>
            <a:pPr algn="l" eaLnBrk="1" hangingPunct="1"/>
            <a:r>
              <a:rPr lang="en-US" altLang="vi-VN" sz="3200" b="1" smtClean="0">
                <a:solidFill>
                  <a:srgbClr val="0000FF"/>
                </a:solidFill>
              </a:rPr>
              <a:t>KHÁNG CHIẾN LAN RỘNG RA TOÀN QUỐC (1873 - 1884)</a:t>
            </a:r>
          </a:p>
        </p:txBody>
      </p:sp>
      <p:sp>
        <p:nvSpPr>
          <p:cNvPr id="4099" name="Rectangle 3"/>
          <p:cNvSpPr>
            <a:spLocks noGrp="1" noChangeArrowheads="1"/>
          </p:cNvSpPr>
          <p:nvPr>
            <p:ph type="subTitle" idx="1"/>
          </p:nvPr>
        </p:nvSpPr>
        <p:spPr>
          <a:xfrm>
            <a:off x="152400" y="2743200"/>
            <a:ext cx="8839200" cy="1447800"/>
          </a:xfrm>
        </p:spPr>
        <p:txBody>
          <a:bodyPr/>
          <a:lstStyle/>
          <a:p>
            <a:pPr algn="l" eaLnBrk="1" hangingPunct="1"/>
            <a:r>
              <a:rPr lang="en-US" altLang="vi-VN" sz="2800" b="1" smtClean="0">
                <a:solidFill>
                  <a:srgbClr val="FF3300"/>
                </a:solidFill>
              </a:rPr>
              <a:t>I- THỰC DÂN PHÁP ĐÁNH BẮC KÌ LẦN THỨ NHẤT.</a:t>
            </a:r>
          </a:p>
          <a:p>
            <a:pPr algn="l" eaLnBrk="1" hangingPunct="1"/>
            <a:r>
              <a:rPr lang="en-US" altLang="vi-VN" sz="2800" b="1" smtClean="0">
                <a:solidFill>
                  <a:srgbClr val="FF3300"/>
                </a:solidFill>
              </a:rPr>
              <a:t>   CUỘC KHÁNG CHIẾN Ở HÀ NỘI VÀ CÁC TỈNH </a:t>
            </a:r>
          </a:p>
          <a:p>
            <a:pPr algn="l" eaLnBrk="1" hangingPunct="1"/>
            <a:r>
              <a:rPr lang="en-US" altLang="vi-VN" sz="2800" b="1" smtClean="0">
                <a:solidFill>
                  <a:srgbClr val="FF3300"/>
                </a:solidFill>
              </a:rPr>
              <a:t>   ĐỒNG BẰNG BẮC KÌ</a:t>
            </a:r>
          </a:p>
        </p:txBody>
      </p:sp>
      <p:sp>
        <p:nvSpPr>
          <p:cNvPr id="4100" name="Text Box 4"/>
          <p:cNvSpPr txBox="1">
            <a:spLocks noChangeArrowheads="1"/>
          </p:cNvSpPr>
          <p:nvPr/>
        </p:nvSpPr>
        <p:spPr bwMode="auto">
          <a:xfrm>
            <a:off x="304800" y="304800"/>
            <a:ext cx="31242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vi-VN" sz="2400" u="sng">
                <a:solidFill>
                  <a:srgbClr val="0000FF"/>
                </a:solidFill>
              </a:rPr>
              <a:t>Tiết 37+38: Bài 25</a:t>
            </a:r>
          </a:p>
        </p:txBody>
      </p:sp>
      <p:sp>
        <p:nvSpPr>
          <p:cNvPr id="4101" name="Rectangle 6"/>
          <p:cNvSpPr>
            <a:spLocks noChangeArrowheads="1"/>
          </p:cNvSpPr>
          <p:nvPr/>
        </p:nvSpPr>
        <p:spPr bwMode="auto">
          <a:xfrm>
            <a:off x="304800" y="4572000"/>
            <a:ext cx="85344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r>
              <a:rPr lang="en-US" altLang="vi-VN" sz="2400" b="1">
                <a:solidFill>
                  <a:srgbClr val="0000FF"/>
                </a:solidFill>
              </a:rPr>
              <a:t>1. Tình hình Việt Nam trước khi Pháp đánh chiếm Bắc Kì</a:t>
            </a:r>
          </a:p>
          <a:p>
            <a:pPr eaLnBrk="1" hangingPunct="1">
              <a:buFontTx/>
              <a:buNone/>
            </a:pPr>
            <a:r>
              <a:rPr lang="en-US" altLang="vi-VN" sz="2400" b="1">
                <a:solidFill>
                  <a:srgbClr val="0000FF"/>
                </a:solidFill>
              </a:rPr>
              <a:t>2. Thực dân Pháp đánh chiếm Bắc Kì lần thứ nhất</a:t>
            </a:r>
          </a:p>
          <a:p>
            <a:pPr eaLnBrk="1" hangingPunct="1">
              <a:buFontTx/>
              <a:buNone/>
            </a:pPr>
            <a:r>
              <a:rPr lang="en-US" altLang="vi-VN" sz="2400" b="1">
                <a:solidFill>
                  <a:srgbClr val="0000FF"/>
                </a:solidFill>
              </a:rPr>
              <a:t>3. Kháng chiến ở Hà Nội và các tỉnh đồng bằng Bắc Kì</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28600" y="152400"/>
            <a:ext cx="8686800" cy="609600"/>
          </a:xfrm>
        </p:spPr>
        <p:txBody>
          <a:bodyPr/>
          <a:lstStyle/>
          <a:p>
            <a:pPr algn="l" eaLnBrk="1" hangingPunct="1"/>
            <a:r>
              <a:rPr lang="en-US" altLang="vi-VN" sz="2400" b="1" u="sng" smtClean="0">
                <a:solidFill>
                  <a:srgbClr val="0000FF"/>
                </a:solidFill>
              </a:rPr>
              <a:t>1. Tình hình Việt Nam trước khi Pháp đánh chiếm Bắc Kì</a:t>
            </a:r>
          </a:p>
        </p:txBody>
      </p:sp>
      <p:sp>
        <p:nvSpPr>
          <p:cNvPr id="5123" name="Rectangle 3"/>
          <p:cNvSpPr>
            <a:spLocks noGrp="1" noChangeArrowheads="1"/>
          </p:cNvSpPr>
          <p:nvPr>
            <p:ph type="body" idx="1"/>
          </p:nvPr>
        </p:nvSpPr>
        <p:spPr>
          <a:xfrm>
            <a:off x="4495800" y="838200"/>
            <a:ext cx="4419600" cy="1752600"/>
          </a:xfrm>
        </p:spPr>
        <p:txBody>
          <a:bodyPr/>
          <a:lstStyle/>
          <a:p>
            <a:pPr algn="just" eaLnBrk="1" hangingPunct="1">
              <a:lnSpc>
                <a:spcPct val="90000"/>
              </a:lnSpc>
              <a:buFontTx/>
              <a:buNone/>
            </a:pPr>
            <a:r>
              <a:rPr lang="en-US" altLang="vi-VN" sz="2400" smtClean="0">
                <a:solidFill>
                  <a:srgbClr val="FF3300"/>
                </a:solidFill>
              </a:rPr>
              <a:t>	Sau khi chiếm được ba tỉnh miền Đông Nam Kì, thực dân Pháp tiến hành ngay việc xây dựng bộ máy cai trị như thế nào?.</a:t>
            </a:r>
          </a:p>
        </p:txBody>
      </p:sp>
      <p:sp>
        <p:nvSpPr>
          <p:cNvPr id="5124" name="Line 5"/>
          <p:cNvSpPr>
            <a:spLocks noChangeShapeType="1"/>
          </p:cNvSpPr>
          <p:nvPr/>
        </p:nvSpPr>
        <p:spPr bwMode="auto">
          <a:xfrm>
            <a:off x="4648200" y="762000"/>
            <a:ext cx="0" cy="609600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5" name="Line 8"/>
          <p:cNvSpPr>
            <a:spLocks noChangeShapeType="1"/>
          </p:cNvSpPr>
          <p:nvPr/>
        </p:nvSpPr>
        <p:spPr bwMode="auto">
          <a:xfrm>
            <a:off x="4648200" y="2667000"/>
            <a:ext cx="4495800" cy="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5" name="Text Box 9"/>
          <p:cNvSpPr txBox="1">
            <a:spLocks noChangeArrowheads="1"/>
          </p:cNvSpPr>
          <p:nvPr/>
        </p:nvSpPr>
        <p:spPr bwMode="auto">
          <a:xfrm>
            <a:off x="4800600" y="2971800"/>
            <a:ext cx="4114800"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hangingPunct="1">
              <a:spcBef>
                <a:spcPct val="50000"/>
              </a:spcBef>
              <a:buFontTx/>
              <a:buNone/>
            </a:pPr>
            <a:r>
              <a:rPr lang="en-US" altLang="vi-VN" sz="2400"/>
              <a:t>Pháp xây dựng bộ máy cai trị có tính chất quân sự từ trên xuống dưới, đặt chế độ thuế khóa, bắt đầu cho xây dựng thành phố Sài Gòn, vơ vét lúa gạo để xuất khẩu, mở trường đào tạo tay sai, xuất bản báo chí để tuyên truyền...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28600" y="152400"/>
            <a:ext cx="8686800" cy="609600"/>
          </a:xfrm>
        </p:spPr>
        <p:txBody>
          <a:bodyPr/>
          <a:lstStyle/>
          <a:p>
            <a:pPr algn="l" eaLnBrk="1" hangingPunct="1"/>
            <a:r>
              <a:rPr lang="en-US" altLang="vi-VN" sz="2400" b="1" u="sng" smtClean="0">
                <a:solidFill>
                  <a:srgbClr val="0000FF"/>
                </a:solidFill>
              </a:rPr>
              <a:t>1. Tình hình Việt Nam trước khi Pháp đánh chiếm Bắc Kì</a:t>
            </a:r>
          </a:p>
        </p:txBody>
      </p:sp>
      <p:sp>
        <p:nvSpPr>
          <p:cNvPr id="6147" name="Line 4"/>
          <p:cNvSpPr>
            <a:spLocks noChangeShapeType="1"/>
          </p:cNvSpPr>
          <p:nvPr/>
        </p:nvSpPr>
        <p:spPr bwMode="auto">
          <a:xfrm>
            <a:off x="4648200" y="762000"/>
            <a:ext cx="0" cy="609600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48" name="Line 7"/>
          <p:cNvSpPr>
            <a:spLocks noChangeShapeType="1"/>
          </p:cNvSpPr>
          <p:nvPr/>
        </p:nvSpPr>
        <p:spPr bwMode="auto">
          <a:xfrm>
            <a:off x="4648200" y="1905000"/>
            <a:ext cx="4495800" cy="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8" name="Text Box 8"/>
          <p:cNvSpPr txBox="1">
            <a:spLocks noChangeArrowheads="1"/>
          </p:cNvSpPr>
          <p:nvPr/>
        </p:nvSpPr>
        <p:spPr bwMode="auto">
          <a:xfrm>
            <a:off x="4800600" y="2133600"/>
            <a:ext cx="41148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vi-VN" sz="2400"/>
              <a:t>Để tiến hành bóc lột về kinh tế, biến nơi đây thành bàn đạp để đánh chiếm Cam-pu-chia, rồi chiếm nốt ba tỉnh miền Tây Nam Kì (1867)</a:t>
            </a:r>
          </a:p>
        </p:txBody>
      </p:sp>
      <p:sp>
        <p:nvSpPr>
          <p:cNvPr id="6150" name="Rectangle 9"/>
          <p:cNvSpPr>
            <a:spLocks noGrp="1" noChangeArrowheads="1"/>
          </p:cNvSpPr>
          <p:nvPr>
            <p:ph type="body" idx="1"/>
          </p:nvPr>
        </p:nvSpPr>
        <p:spPr>
          <a:xfrm>
            <a:off x="4800600" y="838200"/>
            <a:ext cx="4114800" cy="990600"/>
          </a:xfrm>
        </p:spPr>
        <p:txBody>
          <a:bodyPr/>
          <a:lstStyle/>
          <a:p>
            <a:pPr eaLnBrk="1" hangingPunct="1">
              <a:buFontTx/>
              <a:buNone/>
            </a:pPr>
            <a:r>
              <a:rPr lang="en-US" altLang="vi-VN" sz="2400" smtClean="0">
                <a:solidFill>
                  <a:srgbClr val="FF3300"/>
                </a:solidFill>
              </a:rPr>
              <a:t>	Mục đích của thực dân Pháp Là gì?</a:t>
            </a:r>
          </a:p>
        </p:txBody>
      </p:sp>
      <p:sp>
        <p:nvSpPr>
          <p:cNvPr id="5130" name="Rectangle 10"/>
          <p:cNvSpPr>
            <a:spLocks noChangeArrowheads="1"/>
          </p:cNvSpPr>
          <p:nvPr/>
        </p:nvSpPr>
        <p:spPr bwMode="auto">
          <a:xfrm>
            <a:off x="152400" y="838200"/>
            <a:ext cx="441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lnSpc>
                <a:spcPct val="80000"/>
              </a:lnSpc>
              <a:buFontTx/>
              <a:buChar char="-"/>
            </a:pPr>
            <a:r>
              <a:rPr lang="en-US" altLang="vi-VN" sz="2400">
                <a:solidFill>
                  <a:srgbClr val="0000FF"/>
                </a:solidFill>
              </a:rPr>
              <a:t>Ở Nam Kì, thực dân Pháp tiến hành việc xây dựng bộ máy cai trị và bóc lột về kinh tế.</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8" grpId="0"/>
      <p:bldP spid="513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8600" y="152400"/>
            <a:ext cx="8686800" cy="609600"/>
          </a:xfrm>
        </p:spPr>
        <p:txBody>
          <a:bodyPr/>
          <a:lstStyle/>
          <a:p>
            <a:pPr algn="l" eaLnBrk="1" hangingPunct="1"/>
            <a:r>
              <a:rPr lang="en-US" altLang="vi-VN" sz="2400" b="1" u="sng" smtClean="0">
                <a:solidFill>
                  <a:srgbClr val="0000FF"/>
                </a:solidFill>
              </a:rPr>
              <a:t>1. Tình hình Việt Nam trước khi Pháp đánh chiếm Bắc Kì</a:t>
            </a:r>
          </a:p>
        </p:txBody>
      </p:sp>
      <p:sp>
        <p:nvSpPr>
          <p:cNvPr id="7171" name="Rectangle 3"/>
          <p:cNvSpPr>
            <a:spLocks noGrp="1" noChangeArrowheads="1"/>
          </p:cNvSpPr>
          <p:nvPr>
            <p:ph type="body" idx="1"/>
          </p:nvPr>
        </p:nvSpPr>
        <p:spPr>
          <a:xfrm>
            <a:off x="152400" y="838200"/>
            <a:ext cx="4419600" cy="3657600"/>
          </a:xfrm>
        </p:spPr>
        <p:txBody>
          <a:bodyPr/>
          <a:lstStyle/>
          <a:p>
            <a:pPr eaLnBrk="1" hangingPunct="1">
              <a:lnSpc>
                <a:spcPct val="80000"/>
              </a:lnSpc>
              <a:buFontTx/>
              <a:buChar char="-"/>
            </a:pPr>
            <a:r>
              <a:rPr lang="en-US" altLang="vi-VN" sz="2400" smtClean="0">
                <a:solidFill>
                  <a:srgbClr val="0000FF"/>
                </a:solidFill>
              </a:rPr>
              <a:t>Ở Nam Kì, thực dân Pháp tiến hành việc xây dựng bộ máy cai trị và bóc lột về kinh tế.</a:t>
            </a:r>
          </a:p>
          <a:p>
            <a:pPr eaLnBrk="1" hangingPunct="1">
              <a:lnSpc>
                <a:spcPct val="80000"/>
              </a:lnSpc>
              <a:buFontTx/>
              <a:buChar char="-"/>
            </a:pPr>
            <a:r>
              <a:rPr lang="en-US" altLang="vi-VN" sz="2400" smtClean="0">
                <a:solidFill>
                  <a:srgbClr val="0000FF"/>
                </a:solidFill>
              </a:rPr>
              <a:t>Triều đình Huế vẫn tiếp tục thi hành các chính sách đối nội, đối ngọai lỗi thời</a:t>
            </a:r>
          </a:p>
        </p:txBody>
      </p:sp>
      <p:sp>
        <p:nvSpPr>
          <p:cNvPr id="7172" name="Line 4"/>
          <p:cNvSpPr>
            <a:spLocks noChangeShapeType="1"/>
          </p:cNvSpPr>
          <p:nvPr/>
        </p:nvSpPr>
        <p:spPr bwMode="auto">
          <a:xfrm>
            <a:off x="4648200" y="762000"/>
            <a:ext cx="0" cy="609600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73" name="Text Box 5"/>
          <p:cNvSpPr txBox="1">
            <a:spLocks noChangeArrowheads="1"/>
          </p:cNvSpPr>
          <p:nvPr/>
        </p:nvSpPr>
        <p:spPr bwMode="auto">
          <a:xfrm>
            <a:off x="4724400" y="1981200"/>
            <a:ext cx="41910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vi-VN" sz="2400">
                <a:solidFill>
                  <a:srgbClr val="FF3300"/>
                </a:solidFill>
              </a:rPr>
              <a:t>Thái độ và hành động của triều đình Huế từ sau năm 1867?</a:t>
            </a:r>
          </a:p>
        </p:txBody>
      </p:sp>
      <p:sp>
        <p:nvSpPr>
          <p:cNvPr id="7174" name="Line 6"/>
          <p:cNvSpPr>
            <a:spLocks noChangeShapeType="1"/>
          </p:cNvSpPr>
          <p:nvPr/>
        </p:nvSpPr>
        <p:spPr bwMode="auto">
          <a:xfrm>
            <a:off x="4648200" y="3276600"/>
            <a:ext cx="4495800" cy="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75" name="Rectangle 7"/>
          <p:cNvSpPr>
            <a:spLocks noChangeArrowheads="1"/>
          </p:cNvSpPr>
          <p:nvPr/>
        </p:nvSpPr>
        <p:spPr bwMode="auto">
          <a:xfrm>
            <a:off x="4800600" y="3429000"/>
            <a:ext cx="4038600"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lnSpc>
                <a:spcPct val="80000"/>
              </a:lnSpc>
              <a:buFontTx/>
              <a:buNone/>
            </a:pPr>
            <a:r>
              <a:rPr lang="en-US" altLang="vi-VN" sz="2400"/>
              <a:t>+	Đối với Pháp, tiếp tục thương lượng để chia sẻ quyền thống trị.</a:t>
            </a:r>
          </a:p>
          <a:p>
            <a:pPr eaLnBrk="1" hangingPunct="1">
              <a:lnSpc>
                <a:spcPct val="80000"/>
              </a:lnSpc>
              <a:buFontTx/>
              <a:buNone/>
            </a:pPr>
            <a:r>
              <a:rPr lang="en-US" altLang="vi-VN" sz="2400"/>
              <a:t>+	Đối với nhân dân, ra sức vơ vét  tiền của để phục vụ cho cuộc sống xa hoa, bồi thường chiến phí cho Pháp và đàn áp các cuộc khởi nghĩa nông dân.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28600" y="152400"/>
            <a:ext cx="8686800" cy="609600"/>
          </a:xfrm>
        </p:spPr>
        <p:txBody>
          <a:bodyPr/>
          <a:lstStyle/>
          <a:p>
            <a:pPr algn="l" eaLnBrk="1" hangingPunct="1"/>
            <a:r>
              <a:rPr lang="en-US" altLang="vi-VN" sz="2400" b="1" u="sng" smtClean="0">
                <a:solidFill>
                  <a:srgbClr val="0000FF"/>
                </a:solidFill>
              </a:rPr>
              <a:t>1. Tình hình Việt Nam trước khi Pháp đánh chiếm Bắc Kì</a:t>
            </a:r>
          </a:p>
        </p:txBody>
      </p:sp>
      <p:sp>
        <p:nvSpPr>
          <p:cNvPr id="8195" name="Rectangle 3"/>
          <p:cNvSpPr>
            <a:spLocks noGrp="1" noChangeArrowheads="1"/>
          </p:cNvSpPr>
          <p:nvPr>
            <p:ph type="body" idx="1"/>
          </p:nvPr>
        </p:nvSpPr>
        <p:spPr>
          <a:xfrm>
            <a:off x="152400" y="838200"/>
            <a:ext cx="4419600" cy="3657600"/>
          </a:xfrm>
        </p:spPr>
        <p:txBody>
          <a:bodyPr/>
          <a:lstStyle/>
          <a:p>
            <a:pPr eaLnBrk="1" hangingPunct="1">
              <a:lnSpc>
                <a:spcPct val="80000"/>
              </a:lnSpc>
              <a:buFontTx/>
              <a:buChar char="-"/>
            </a:pPr>
            <a:r>
              <a:rPr lang="en-US" altLang="vi-VN" sz="2400" smtClean="0">
                <a:solidFill>
                  <a:srgbClr val="0000FF"/>
                </a:solidFill>
              </a:rPr>
              <a:t>Ở Nam Kì, thực dân Pháp tiến hành việc xây dựng bộ máy cai trị và bóc lột về kinh tế.</a:t>
            </a:r>
          </a:p>
          <a:p>
            <a:pPr eaLnBrk="1" hangingPunct="1">
              <a:lnSpc>
                <a:spcPct val="80000"/>
              </a:lnSpc>
              <a:buFontTx/>
              <a:buChar char="-"/>
            </a:pPr>
            <a:r>
              <a:rPr lang="en-US" altLang="vi-VN" sz="2400" smtClean="0">
                <a:solidFill>
                  <a:srgbClr val="0000FF"/>
                </a:solidFill>
              </a:rPr>
              <a:t>Triều đình Huế vẫn tiếp tục thi hành các chính sách đối nội, đối ngọai lỗi thời</a:t>
            </a:r>
          </a:p>
        </p:txBody>
      </p:sp>
      <p:sp>
        <p:nvSpPr>
          <p:cNvPr id="8196" name="Line 4"/>
          <p:cNvSpPr>
            <a:spLocks noChangeShapeType="1"/>
          </p:cNvSpPr>
          <p:nvPr/>
        </p:nvSpPr>
        <p:spPr bwMode="auto">
          <a:xfrm>
            <a:off x="4419600" y="762000"/>
            <a:ext cx="0" cy="609600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3" name="Rectangle 7"/>
          <p:cNvSpPr>
            <a:spLocks noChangeArrowheads="1"/>
          </p:cNvSpPr>
          <p:nvPr/>
        </p:nvSpPr>
        <p:spPr bwMode="auto">
          <a:xfrm>
            <a:off x="4267200" y="4343400"/>
            <a:ext cx="4724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ct val="80000"/>
              </a:lnSpc>
              <a:buFontTx/>
              <a:buNone/>
            </a:pPr>
            <a:r>
              <a:rPr lang="en-US" altLang="vi-VN" sz="2000" i="1">
                <a:latin typeface="Times New Roman" pitchFamily="18" charset="0"/>
              </a:rPr>
              <a:t>	Vạn niên là vạn niên nào</a:t>
            </a:r>
          </a:p>
          <a:p>
            <a:pPr algn="ctr" eaLnBrk="1" hangingPunct="1">
              <a:lnSpc>
                <a:spcPct val="80000"/>
              </a:lnSpc>
              <a:buFontTx/>
              <a:buNone/>
            </a:pPr>
            <a:r>
              <a:rPr lang="en-US" altLang="vi-VN" sz="2000" i="1">
                <a:latin typeface="Times New Roman" pitchFamily="18" charset="0"/>
              </a:rPr>
              <a:t>	Thành xây xương lính, hào đào máu dân.</a:t>
            </a:r>
          </a:p>
          <a:p>
            <a:pPr algn="ctr" eaLnBrk="1" hangingPunct="1">
              <a:lnSpc>
                <a:spcPct val="80000"/>
              </a:lnSpc>
              <a:buFontTx/>
              <a:buNone/>
            </a:pPr>
            <a:r>
              <a:rPr lang="en-US" altLang="vi-VN" sz="2000">
                <a:latin typeface="Times New Roman" pitchFamily="18" charset="0"/>
              </a:rPr>
              <a:t>                                                    (Ca dao)</a:t>
            </a:r>
          </a:p>
        </p:txBody>
      </p:sp>
      <p:pic>
        <p:nvPicPr>
          <p:cNvPr id="819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914400"/>
            <a:ext cx="4724400" cy="328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199" name="Text Box 10"/>
          <p:cNvSpPr txBox="1">
            <a:spLocks noChangeArrowheads="1"/>
          </p:cNvSpPr>
          <p:nvPr/>
        </p:nvSpPr>
        <p:spPr bwMode="auto">
          <a:xfrm>
            <a:off x="4495800" y="3810000"/>
            <a:ext cx="3276600" cy="3667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vi-VN" sz="1800" b="1">
                <a:solidFill>
                  <a:schemeClr val="bg1"/>
                </a:solidFill>
              </a:rPr>
              <a:t>Lăng Tự Đức (Khiêm Lăng)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28600" y="152400"/>
            <a:ext cx="8686800" cy="609600"/>
          </a:xfrm>
        </p:spPr>
        <p:txBody>
          <a:bodyPr/>
          <a:lstStyle/>
          <a:p>
            <a:pPr algn="l" eaLnBrk="1" hangingPunct="1"/>
            <a:r>
              <a:rPr lang="en-US" altLang="vi-VN" sz="2400" b="1" u="sng" smtClean="0">
                <a:solidFill>
                  <a:srgbClr val="0000FF"/>
                </a:solidFill>
              </a:rPr>
              <a:t>1. Tình hình Việt Nam trước khi Pháp đánh chiếm Bắc Kì</a:t>
            </a:r>
          </a:p>
        </p:txBody>
      </p:sp>
      <p:sp>
        <p:nvSpPr>
          <p:cNvPr id="8195" name="Rectangle 3"/>
          <p:cNvSpPr>
            <a:spLocks noGrp="1" noChangeArrowheads="1"/>
          </p:cNvSpPr>
          <p:nvPr>
            <p:ph type="body" idx="1"/>
          </p:nvPr>
        </p:nvSpPr>
        <p:spPr>
          <a:xfrm>
            <a:off x="152400" y="838200"/>
            <a:ext cx="4419600" cy="3657600"/>
          </a:xfrm>
        </p:spPr>
        <p:txBody>
          <a:bodyPr/>
          <a:lstStyle/>
          <a:p>
            <a:pPr eaLnBrk="1" hangingPunct="1">
              <a:lnSpc>
                <a:spcPct val="80000"/>
              </a:lnSpc>
              <a:buFontTx/>
              <a:buChar char="-"/>
            </a:pPr>
            <a:r>
              <a:rPr lang="en-US" altLang="vi-VN" sz="2400" smtClean="0">
                <a:solidFill>
                  <a:srgbClr val="0000FF"/>
                </a:solidFill>
              </a:rPr>
              <a:t>Ở Nam Kì, thực dân Pháp tiến hành việc xây dựng bộ máy cai trị và bóc lột về kinh tế.</a:t>
            </a:r>
          </a:p>
          <a:p>
            <a:pPr eaLnBrk="1" hangingPunct="1">
              <a:lnSpc>
                <a:spcPct val="80000"/>
              </a:lnSpc>
              <a:buFontTx/>
              <a:buChar char="-"/>
            </a:pPr>
            <a:r>
              <a:rPr lang="en-US" altLang="vi-VN" sz="2400" smtClean="0">
                <a:solidFill>
                  <a:srgbClr val="0000FF"/>
                </a:solidFill>
              </a:rPr>
              <a:t>Triều đình Huế vẫn tiếp tục thi hành các chính sách đối nội, đối ngọai lỗi thời</a:t>
            </a:r>
          </a:p>
          <a:p>
            <a:pPr eaLnBrk="1" hangingPunct="1">
              <a:lnSpc>
                <a:spcPct val="80000"/>
              </a:lnSpc>
              <a:buFontTx/>
              <a:buChar char="-"/>
            </a:pPr>
            <a:r>
              <a:rPr lang="en-US" altLang="vi-VN" sz="2400" smtClean="0">
                <a:solidFill>
                  <a:srgbClr val="0000FF"/>
                </a:solidFill>
              </a:rPr>
              <a:t>Các ngành kinh tế sa sút, tài chính thiếu hụt,, binh lực suy yếu, đời sống nhân dân cơ cực.</a:t>
            </a:r>
          </a:p>
        </p:txBody>
      </p:sp>
      <p:sp>
        <p:nvSpPr>
          <p:cNvPr id="9220" name="Line 4"/>
          <p:cNvSpPr>
            <a:spLocks noChangeShapeType="1"/>
          </p:cNvSpPr>
          <p:nvPr/>
        </p:nvSpPr>
        <p:spPr bwMode="auto">
          <a:xfrm>
            <a:off x="4648200" y="762000"/>
            <a:ext cx="0" cy="609600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1" name="Text Box 5"/>
          <p:cNvSpPr txBox="1">
            <a:spLocks noChangeArrowheads="1"/>
          </p:cNvSpPr>
          <p:nvPr/>
        </p:nvSpPr>
        <p:spPr bwMode="auto">
          <a:xfrm>
            <a:off x="4648200" y="2971800"/>
            <a:ext cx="41910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vi-VN" sz="2400">
                <a:solidFill>
                  <a:srgbClr val="FF3300"/>
                </a:solidFill>
              </a:rPr>
              <a:t>Thái độ và hành động của triều đình Huế từ sau năm 1867 đã đem lại hậu quả gì cho đất nước?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28600" y="152400"/>
            <a:ext cx="8686800" cy="609600"/>
          </a:xfrm>
        </p:spPr>
        <p:txBody>
          <a:bodyPr/>
          <a:lstStyle/>
          <a:p>
            <a:pPr algn="l" eaLnBrk="1" hangingPunct="1"/>
            <a:r>
              <a:rPr lang="en-US" altLang="vi-VN" sz="2400" b="1" u="sng" smtClean="0">
                <a:solidFill>
                  <a:srgbClr val="0000FF"/>
                </a:solidFill>
              </a:rPr>
              <a:t>1. Tình hình Việt Nam trước khi Pháp đánh chiếm Bắc Kì</a:t>
            </a:r>
          </a:p>
        </p:txBody>
      </p:sp>
      <p:sp>
        <p:nvSpPr>
          <p:cNvPr id="10243" name="Rectangle 3"/>
          <p:cNvSpPr>
            <a:spLocks noGrp="1" noChangeArrowheads="1"/>
          </p:cNvSpPr>
          <p:nvPr>
            <p:ph type="body" idx="1"/>
          </p:nvPr>
        </p:nvSpPr>
        <p:spPr>
          <a:xfrm>
            <a:off x="152400" y="838200"/>
            <a:ext cx="4419600" cy="3657600"/>
          </a:xfrm>
        </p:spPr>
        <p:txBody>
          <a:bodyPr/>
          <a:lstStyle/>
          <a:p>
            <a:pPr eaLnBrk="1" hangingPunct="1">
              <a:lnSpc>
                <a:spcPct val="80000"/>
              </a:lnSpc>
              <a:buFontTx/>
              <a:buChar char="-"/>
            </a:pPr>
            <a:r>
              <a:rPr lang="en-US" altLang="vi-VN" sz="2400" smtClean="0">
                <a:solidFill>
                  <a:srgbClr val="0000FF"/>
                </a:solidFill>
              </a:rPr>
              <a:t>Ở Nam Kì, thực dân Pháp tiến hành việc xây dựng bộ máy cai trị và bóc lột về kinh tế.</a:t>
            </a:r>
          </a:p>
          <a:p>
            <a:pPr eaLnBrk="1" hangingPunct="1">
              <a:lnSpc>
                <a:spcPct val="80000"/>
              </a:lnSpc>
              <a:buFontTx/>
              <a:buChar char="-"/>
            </a:pPr>
            <a:r>
              <a:rPr lang="en-US" altLang="vi-VN" sz="2400" smtClean="0">
                <a:solidFill>
                  <a:srgbClr val="0000FF"/>
                </a:solidFill>
              </a:rPr>
              <a:t>Triều đình Huế vẫn tiếp tục thi hành các chính sách đối nội, đối ngọai lỗi thời</a:t>
            </a:r>
          </a:p>
          <a:p>
            <a:pPr eaLnBrk="1" hangingPunct="1">
              <a:lnSpc>
                <a:spcPct val="80000"/>
              </a:lnSpc>
              <a:buFontTx/>
              <a:buChar char="-"/>
            </a:pPr>
            <a:r>
              <a:rPr lang="en-US" altLang="vi-VN" sz="2400" smtClean="0">
                <a:solidFill>
                  <a:srgbClr val="0000FF"/>
                </a:solidFill>
              </a:rPr>
              <a:t>Các ngành kinh tế sa sút, tài chính thiếu hụt,, binh lực suy yếu, đời sống nhân dân cơ cực.</a:t>
            </a:r>
          </a:p>
        </p:txBody>
      </p:sp>
      <p:sp>
        <p:nvSpPr>
          <p:cNvPr id="10244" name="Line 4"/>
          <p:cNvSpPr>
            <a:spLocks noChangeShapeType="1"/>
          </p:cNvSpPr>
          <p:nvPr/>
        </p:nvSpPr>
        <p:spPr bwMode="auto">
          <a:xfrm>
            <a:off x="4648200" y="762000"/>
            <a:ext cx="0" cy="609600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5" name="Text Box 5"/>
          <p:cNvSpPr txBox="1">
            <a:spLocks noChangeArrowheads="1"/>
          </p:cNvSpPr>
          <p:nvPr/>
        </p:nvSpPr>
        <p:spPr bwMode="auto">
          <a:xfrm>
            <a:off x="4800600" y="762000"/>
            <a:ext cx="3886200" cy="582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vi-VN" sz="2400" b="1" i="1">
                <a:latin typeface="Times New Roman" pitchFamily="18" charset="0"/>
              </a:rPr>
              <a:t>...C</a:t>
            </a:r>
            <a:r>
              <a:rPr lang="en-US" altLang="vi-VN" sz="1800" b="1" i="1">
                <a:latin typeface="Times New Roman" pitchFamily="18" charset="0"/>
              </a:rPr>
              <a:t>ơm thì nỏ (chẳng) có</a:t>
            </a:r>
          </a:p>
          <a:p>
            <a:pPr eaLnBrk="1" hangingPunct="1">
              <a:spcBef>
                <a:spcPct val="50000"/>
              </a:spcBef>
              <a:buFontTx/>
              <a:buNone/>
            </a:pPr>
            <a:r>
              <a:rPr lang="en-US" altLang="vi-VN" sz="1800" b="1" i="1">
                <a:latin typeface="Times New Roman" pitchFamily="18" charset="0"/>
              </a:rPr>
              <a:t>Rau cháo cũng không</a:t>
            </a:r>
          </a:p>
          <a:p>
            <a:pPr eaLnBrk="1" hangingPunct="1">
              <a:spcBef>
                <a:spcPct val="50000"/>
              </a:spcBef>
              <a:buFontTx/>
              <a:buNone/>
            </a:pPr>
            <a:r>
              <a:rPr lang="en-US" altLang="vi-VN" sz="1800" b="1" i="1">
                <a:latin typeface="Times New Roman" pitchFamily="18" charset="0"/>
              </a:rPr>
              <a:t>Đất trắng xoá ngoài đồng</a:t>
            </a:r>
          </a:p>
          <a:p>
            <a:pPr eaLnBrk="1" hangingPunct="1">
              <a:spcBef>
                <a:spcPct val="50000"/>
              </a:spcBef>
              <a:buFontTx/>
              <a:buNone/>
            </a:pPr>
            <a:r>
              <a:rPr lang="en-US" altLang="vi-VN" sz="1800" b="1" i="1">
                <a:latin typeface="Times New Roman" pitchFamily="18" charset="0"/>
              </a:rPr>
              <a:t>Nhà giàu niêm kín cổng</a:t>
            </a:r>
          </a:p>
          <a:p>
            <a:pPr eaLnBrk="1" hangingPunct="1">
              <a:spcBef>
                <a:spcPct val="50000"/>
              </a:spcBef>
              <a:buFontTx/>
              <a:buNone/>
            </a:pPr>
            <a:r>
              <a:rPr lang="en-US" altLang="vi-VN" sz="1800" b="1" i="1">
                <a:latin typeface="Times New Roman" pitchFamily="18" charset="0"/>
              </a:rPr>
              <a:t>Còn một bộ xương sống </a:t>
            </a:r>
          </a:p>
          <a:p>
            <a:pPr eaLnBrk="1" hangingPunct="1">
              <a:spcBef>
                <a:spcPct val="50000"/>
              </a:spcBef>
              <a:buFontTx/>
              <a:buNone/>
            </a:pPr>
            <a:r>
              <a:rPr lang="en-US" altLang="vi-VN" sz="1800" b="1" i="1">
                <a:latin typeface="Times New Roman" pitchFamily="18" charset="0"/>
              </a:rPr>
              <a:t>Vơ vất đi ăn mày</a:t>
            </a:r>
          </a:p>
          <a:p>
            <a:pPr eaLnBrk="1" hangingPunct="1">
              <a:spcBef>
                <a:spcPct val="50000"/>
              </a:spcBef>
              <a:buFontTx/>
              <a:buNone/>
            </a:pPr>
            <a:r>
              <a:rPr lang="en-US" altLang="vi-VN" sz="1800" b="1" i="1">
                <a:latin typeface="Times New Roman" pitchFamily="18" charset="0"/>
              </a:rPr>
              <a:t>Ngồi xó chợ, lùm cây</a:t>
            </a:r>
          </a:p>
          <a:p>
            <a:pPr eaLnBrk="1" hangingPunct="1">
              <a:spcBef>
                <a:spcPct val="50000"/>
              </a:spcBef>
              <a:buFontTx/>
              <a:buNone/>
            </a:pPr>
            <a:r>
              <a:rPr lang="en-US" altLang="vi-VN" sz="1800" b="1" i="1">
                <a:latin typeface="Times New Roman" pitchFamily="18" charset="0"/>
              </a:rPr>
              <a:t>Quạ kêu vang bốn phía</a:t>
            </a:r>
          </a:p>
          <a:p>
            <a:pPr eaLnBrk="1" hangingPunct="1">
              <a:spcBef>
                <a:spcPct val="50000"/>
              </a:spcBef>
              <a:buFontTx/>
              <a:buNone/>
            </a:pPr>
            <a:r>
              <a:rPr lang="en-US" altLang="vi-VN" sz="1800" b="1" i="1">
                <a:latin typeface="Times New Roman" pitchFamily="18" charset="0"/>
              </a:rPr>
              <a:t>Xác đầy nghĩa địa</a:t>
            </a:r>
          </a:p>
          <a:p>
            <a:pPr eaLnBrk="1" hangingPunct="1">
              <a:spcBef>
                <a:spcPct val="50000"/>
              </a:spcBef>
              <a:buFontTx/>
              <a:buNone/>
            </a:pPr>
            <a:r>
              <a:rPr lang="en-US" altLang="vi-VN" sz="1800" b="1" i="1">
                <a:latin typeface="Times New Roman" pitchFamily="18" charset="0"/>
              </a:rPr>
              <a:t>Thây thối bên cầu</a:t>
            </a:r>
          </a:p>
          <a:p>
            <a:pPr eaLnBrk="1" hangingPunct="1">
              <a:spcBef>
                <a:spcPct val="50000"/>
              </a:spcBef>
              <a:buFontTx/>
              <a:buNone/>
            </a:pPr>
            <a:r>
              <a:rPr lang="en-US" altLang="vi-VN" sz="1800" b="1" i="1">
                <a:latin typeface="Times New Roman" pitchFamily="18" charset="0"/>
              </a:rPr>
              <a:t>Trời ảm đạm u sầu</a:t>
            </a:r>
          </a:p>
          <a:p>
            <a:pPr eaLnBrk="1" hangingPunct="1">
              <a:spcBef>
                <a:spcPct val="50000"/>
              </a:spcBef>
              <a:buFontTx/>
              <a:buNone/>
            </a:pPr>
            <a:r>
              <a:rPr lang="en-US" altLang="vi-VN" sz="1800" b="1" i="1">
                <a:latin typeface="Times New Roman" pitchFamily="18" charset="0"/>
              </a:rPr>
              <a:t>Cảnh hoang tàn đói rét</a:t>
            </a:r>
          </a:p>
          <a:p>
            <a:pPr eaLnBrk="1" hangingPunct="1">
              <a:spcBef>
                <a:spcPct val="50000"/>
              </a:spcBef>
              <a:buFontTx/>
              <a:buNone/>
            </a:pPr>
            <a:r>
              <a:rPr lang="en-US" altLang="vi-VN" sz="1800" b="1" i="1">
                <a:latin typeface="Times New Roman" pitchFamily="18" charset="0"/>
              </a:rPr>
              <a:t>Dân nghèo cùng kiệt...”</a:t>
            </a:r>
          </a:p>
          <a:p>
            <a:pPr eaLnBrk="1" hangingPunct="1">
              <a:spcBef>
                <a:spcPct val="50000"/>
              </a:spcBef>
              <a:buFontTx/>
              <a:buNone/>
            </a:pPr>
            <a:r>
              <a:rPr lang="en-US" altLang="vi-VN" sz="1800">
                <a:latin typeface="Times New Roman" pitchFamily="18" charset="0"/>
              </a:rPr>
              <a:t>                          (Vè cái thời Tự Đức)</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953</TotalTime>
  <Words>1836</Words>
  <Application>Microsoft Office PowerPoint</Application>
  <PresentationFormat>On-screen Show (4:3)</PresentationFormat>
  <Paragraphs>145</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Times New Roman</vt:lpstr>
      <vt:lpstr>Default Design</vt:lpstr>
      <vt:lpstr>LỊCH SỬ 8</vt:lpstr>
      <vt:lpstr>KIỂM TRA BÀI CŨ</vt:lpstr>
      <vt:lpstr>KHÁNG CHIẾN LAN RỘNG RA TOÀN QUỐC (1873 - 1884)</vt:lpstr>
      <vt:lpstr>1. Tình hình Việt Nam trước khi Pháp đánh chiếm Bắc Kì</vt:lpstr>
      <vt:lpstr>1. Tình hình Việt Nam trước khi Pháp đánh chiếm Bắc Kì</vt:lpstr>
      <vt:lpstr>1. Tình hình Việt Nam trước khi Pháp đánh chiếm Bắc Kì</vt:lpstr>
      <vt:lpstr>1. Tình hình Việt Nam trước khi Pháp đánh chiếm Bắc Kì</vt:lpstr>
      <vt:lpstr>1. Tình hình Việt Nam trước khi Pháp đánh chiếm Bắc Kì</vt:lpstr>
      <vt:lpstr>1. Tình hình Việt Nam trước khi Pháp đánh chiếm Bắc Kì</vt:lpstr>
      <vt:lpstr>2. Thực dân  Pháp đánh chiếm Bắc Kì lần thứ nhất</vt:lpstr>
      <vt:lpstr>2. Thực dân  Pháp đánh chiếm Bắc Kì lần thứ nhất</vt:lpstr>
      <vt:lpstr>2. Thực dân  Pháp đánh chiếm Bắc Kì lần thứ nhất</vt:lpstr>
      <vt:lpstr>2. Thực dân  Pháp đánh chiếm Bắc Kì lần thứ nhất</vt:lpstr>
      <vt:lpstr>2. Thực dân  Pháp đánh chiếm Bắc Kì lần thứ nhất</vt:lpstr>
      <vt:lpstr>2. Thực dân  Pháp đánh chiếm Bắc Kì lần thứ nhất</vt:lpstr>
      <vt:lpstr>3. Kháng chiến ở Hà Nội và các tỉnh đồng bằng Bắc Kì</vt:lpstr>
      <vt:lpstr>3. Kháng chiến ở Hà Nội và các tỉnh đồng bằng Bắc Kì</vt:lpstr>
      <vt:lpstr>3. Kháng chiến ở Hà Nội và các tỉnh đồng bằng Bắc Kì</vt:lpstr>
      <vt:lpstr>3. Kháng chiến ở Hà Nội và các tỉnh đồng bằng Bắc Kì</vt:lpstr>
      <vt:lpstr>3. Kháng chiến ở Hà Nội và các tỉnh đồng bằng Bắc Kì</vt:lpstr>
      <vt:lpstr>SƠ KẾT BÀI HỌC</vt:lpstr>
      <vt:lpstr>CỦNG CỐ BÀI HỌC</vt:lpstr>
      <vt:lpstr>CÔNG VIỆC VỀ NHÀ</vt:lpstr>
    </vt:vector>
  </TitlesOfParts>
  <Company>LNC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KHÁNG CHIẾN LAN RỘNG RA TOÀN QUỐC (1873 - 1884)</dc:title>
  <dc:creator>LINHNHAN</dc:creator>
  <cp:lastModifiedBy>Administrator</cp:lastModifiedBy>
  <cp:revision>113</cp:revision>
  <dcterms:created xsi:type="dcterms:W3CDTF">2008-02-14T01:25:45Z</dcterms:created>
  <dcterms:modified xsi:type="dcterms:W3CDTF">2023-03-29T03:17:51Z</dcterms:modified>
</cp:coreProperties>
</file>