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6"/>
  </p:notesMasterIdLst>
  <p:sldIdLst>
    <p:sldId id="348" r:id="rId2"/>
    <p:sldId id="347" r:id="rId3"/>
    <p:sldId id="349" r:id="rId4"/>
    <p:sldId id="328" r:id="rId5"/>
    <p:sldId id="329" r:id="rId6"/>
    <p:sldId id="326" r:id="rId7"/>
    <p:sldId id="262" r:id="rId8"/>
    <p:sldId id="321" r:id="rId9"/>
    <p:sldId id="350" r:id="rId10"/>
    <p:sldId id="342" r:id="rId11"/>
    <p:sldId id="340" r:id="rId12"/>
    <p:sldId id="318" r:id="rId13"/>
    <p:sldId id="319" r:id="rId14"/>
    <p:sldId id="333" r:id="rId15"/>
    <p:sldId id="268" r:id="rId16"/>
    <p:sldId id="332" r:id="rId17"/>
    <p:sldId id="331" r:id="rId18"/>
    <p:sldId id="351" r:id="rId19"/>
    <p:sldId id="343" r:id="rId20"/>
    <p:sldId id="344" r:id="rId21"/>
    <p:sldId id="345" r:id="rId22"/>
    <p:sldId id="346" r:id="rId23"/>
    <p:sldId id="325" r:id="rId24"/>
    <p:sldId id="335" r:id="rId25"/>
  </p:sldIdLst>
  <p:sldSz cx="9144000" cy="6858000" type="screen4x3"/>
  <p:notesSz cx="6858000" cy="9144000"/>
  <p:custDataLst>
    <p:tags r:id="rId27"/>
  </p:custDataLst>
  <p:defaultTextStyle>
    <a:defPPr>
      <a:defRPr lang="en-US"/>
    </a:defPPr>
    <a:lvl1pPr algn="l" rtl="0" eaLnBrk="0" fontAlgn="base" hangingPunct="0">
      <a:spcBef>
        <a:spcPct val="0"/>
      </a:spcBef>
      <a:spcAft>
        <a:spcPct val="0"/>
      </a:spcAft>
      <a:defRPr sz="2400" b="1" u="sng"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u="sng"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u="sng"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u="sng"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u="sng" kern="1200">
        <a:solidFill>
          <a:schemeClr val="tx1"/>
        </a:solidFill>
        <a:latin typeface="Times New Roman" pitchFamily="18" charset="0"/>
        <a:ea typeface="+mn-ea"/>
        <a:cs typeface="+mn-cs"/>
      </a:defRPr>
    </a:lvl5pPr>
    <a:lvl6pPr marL="2286000" algn="l" defTabSz="914400" rtl="0" eaLnBrk="1" latinLnBrk="0" hangingPunct="1">
      <a:defRPr sz="2400" b="1" u="sng" kern="1200">
        <a:solidFill>
          <a:schemeClr val="tx1"/>
        </a:solidFill>
        <a:latin typeface="Times New Roman" pitchFamily="18" charset="0"/>
        <a:ea typeface="+mn-ea"/>
        <a:cs typeface="+mn-cs"/>
      </a:defRPr>
    </a:lvl6pPr>
    <a:lvl7pPr marL="2743200" algn="l" defTabSz="914400" rtl="0" eaLnBrk="1" latinLnBrk="0" hangingPunct="1">
      <a:defRPr sz="2400" b="1" u="sng" kern="1200">
        <a:solidFill>
          <a:schemeClr val="tx1"/>
        </a:solidFill>
        <a:latin typeface="Times New Roman" pitchFamily="18" charset="0"/>
        <a:ea typeface="+mn-ea"/>
        <a:cs typeface="+mn-cs"/>
      </a:defRPr>
    </a:lvl7pPr>
    <a:lvl8pPr marL="3200400" algn="l" defTabSz="914400" rtl="0" eaLnBrk="1" latinLnBrk="0" hangingPunct="1">
      <a:defRPr sz="2400" b="1" u="sng" kern="1200">
        <a:solidFill>
          <a:schemeClr val="tx1"/>
        </a:solidFill>
        <a:latin typeface="Times New Roman" pitchFamily="18" charset="0"/>
        <a:ea typeface="+mn-ea"/>
        <a:cs typeface="+mn-cs"/>
      </a:defRPr>
    </a:lvl8pPr>
    <a:lvl9pPr marL="3657600" algn="l" defTabSz="914400" rtl="0" eaLnBrk="1" latinLnBrk="0" hangingPunct="1">
      <a:defRPr sz="2400" b="1" u="sng"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0066"/>
    <a:srgbClr val="66FFFF"/>
    <a:srgbClr val="9900CC"/>
    <a:srgbClr val="CCCCFF"/>
    <a:srgbClr val="DDDDDD"/>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1" autoAdjust="0"/>
    <p:restoredTop sz="94660"/>
  </p:normalViewPr>
  <p:slideViewPr>
    <p:cSldViewPr>
      <p:cViewPr varScale="1">
        <p:scale>
          <a:sx n="65" d="100"/>
          <a:sy n="65" d="100"/>
        </p:scale>
        <p:origin x="-1432"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spcBef>
                <a:spcPct val="50000"/>
              </a:spcBef>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spcBef>
                <a:spcPct val="50000"/>
              </a:spcBef>
              <a:defRPr sz="1200"/>
            </a:lvl1pPr>
          </a:lstStyle>
          <a:p>
            <a:pPr>
              <a:defRPr/>
            </a:pPr>
            <a:fld id="{4B6980BC-C0A7-4E2A-A4AD-01FA670CA3D8}" type="datetimeFigureOut">
              <a:rPr lang="en-US"/>
              <a:pPr>
                <a:defRPr/>
              </a:pPr>
              <a:t>3/29/2023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spcBef>
                <a:spcPct val="50000"/>
              </a:spcBef>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spcBef>
                <a:spcPct val="50000"/>
              </a:spcBef>
              <a:defRPr sz="1200" smtClean="0"/>
            </a:lvl1pPr>
          </a:lstStyle>
          <a:p>
            <a:pPr>
              <a:defRPr/>
            </a:pPr>
            <a:fld id="{916A51B3-89E6-4E89-A61E-04BE09BCA582}" type="slidenum">
              <a:rPr lang="en-US" altLang="vi-VN"/>
              <a:pPr>
                <a:defRPr/>
              </a:pPr>
              <a:t>‹#›</a:t>
            </a:fld>
            <a:endParaRPr lang="en-US" altLang="vi-VN"/>
          </a:p>
        </p:txBody>
      </p:sp>
    </p:spTree>
    <p:extLst>
      <p:ext uri="{BB962C8B-B14F-4D97-AF65-F5344CB8AC3E}">
        <p14:creationId xmlns:p14="http://schemas.microsoft.com/office/powerpoint/2010/main" val="24370907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itchFamily="34"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50000"/>
              </a:spcBef>
            </a:pPr>
            <a:fld id="{7BE5590E-31BA-453B-BD0C-2F2061A3B3B1}" type="slidenum">
              <a:rPr lang="en-US" altLang="vi-VN">
                <a:latin typeface="Times New Roman" pitchFamily="18" charset="0"/>
              </a:rPr>
              <a:pPr>
                <a:spcBef>
                  <a:spcPct val="50000"/>
                </a:spcBef>
              </a:pPr>
              <a:t>10</a:t>
            </a:fld>
            <a:endParaRPr lang="en-US" altLang="vi-VN">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1" hangingPunct="1">
                <a:spcBef>
                  <a:spcPct val="50000"/>
                </a:spcBef>
                <a:defRPr/>
              </a:pPr>
              <a:endParaRPr lang="en-US"/>
            </a:p>
          </p:txBody>
        </p:sp>
      </p:grpSp>
      <p:sp>
        <p:nvSpPr>
          <p:cNvPr id="7" name="Freeform 5"/>
          <p:cNvSpPr>
            <a:spLocks/>
          </p:cNvSpPr>
          <p:nvPr/>
        </p:nvSpPr>
        <p:spPr bwMode="hidden">
          <a:xfrm>
            <a:off x="6242050" y="626903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1" hangingPunct="1">
                <a:spcBef>
                  <a:spcPct val="50000"/>
                </a:spcBef>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1" hangingPunct="1">
                <a:spcBef>
                  <a:spcPct val="50000"/>
                </a:spcBef>
                <a:defRPr/>
              </a:pPr>
              <a:endParaRPr 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8934"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38935"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C0C0C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smtClean="0"/>
            </a:lvl1pPr>
          </a:lstStyle>
          <a:p>
            <a:pPr>
              <a:defRPr/>
            </a:pPr>
            <a:fld id="{954BA421-A7E7-45F3-8C60-354CA0BB3595}" type="slidenum">
              <a:rPr lang="en-US" altLang="vi-VN"/>
              <a:pPr>
                <a:defRPr/>
              </a:pPr>
              <a:t>‹#›</a:t>
            </a:fld>
            <a:endParaRPr lang="en-US" altLang="vi-VN"/>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42398867"/>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p:txBody>
          <a:bodyPr/>
          <a:lstStyle>
            <a:lvl1pPr>
              <a:defRPr/>
            </a:lvl1pPr>
          </a:lstStyle>
          <a:p>
            <a:pPr>
              <a:defRPr/>
            </a:pPr>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smtClean="0"/>
            </a:lvl1pPr>
          </a:lstStyle>
          <a:p>
            <a:pPr>
              <a:defRPr/>
            </a:pPr>
            <a:fld id="{BA7DAACA-9670-45AB-9867-9CD939C560B7}" type="slidenum">
              <a:rPr lang="en-US" altLang="vi-VN"/>
              <a:pPr>
                <a:defRPr/>
              </a:pPr>
              <a:t>‹#›</a:t>
            </a:fld>
            <a:endParaRPr lang="en-US" altLang="vi-VN"/>
          </a:p>
        </p:txBody>
      </p:sp>
    </p:spTree>
    <p:extLst>
      <p:ext uri="{BB962C8B-B14F-4D97-AF65-F5344CB8AC3E}">
        <p14:creationId xmlns:p14="http://schemas.microsoft.com/office/powerpoint/2010/main" val="41836784"/>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p:txBody>
          <a:bodyPr/>
          <a:lstStyle>
            <a:lvl1pPr>
              <a:defRPr/>
            </a:lvl1pPr>
          </a:lstStyle>
          <a:p>
            <a:pPr>
              <a:defRPr/>
            </a:pPr>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smtClean="0"/>
            </a:lvl1pPr>
          </a:lstStyle>
          <a:p>
            <a:pPr>
              <a:defRPr/>
            </a:pPr>
            <a:fld id="{C6D38B0C-A4A1-43ED-8141-3E94F2D4C1D1}" type="slidenum">
              <a:rPr lang="en-US" altLang="vi-VN"/>
              <a:pPr>
                <a:defRPr/>
              </a:pPr>
              <a:t>‹#›</a:t>
            </a:fld>
            <a:endParaRPr lang="en-US" altLang="vi-VN"/>
          </a:p>
        </p:txBody>
      </p:sp>
    </p:spTree>
    <p:extLst>
      <p:ext uri="{BB962C8B-B14F-4D97-AF65-F5344CB8AC3E}">
        <p14:creationId xmlns:p14="http://schemas.microsoft.com/office/powerpoint/2010/main" val="1824977023"/>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4"/>
          <p:cNvSpPr>
            <a:spLocks noGrp="1" noChangeArrowheads="1"/>
          </p:cNvSpPr>
          <p:nvPr>
            <p:ph type="dt" sz="half" idx="10"/>
          </p:nvPr>
        </p:nvSpPr>
        <p:spPr/>
        <p:txBody>
          <a:bodyPr/>
          <a:lstStyle>
            <a:lvl1pPr>
              <a:defRPr/>
            </a:lvl1pPr>
          </a:lstStyle>
          <a:p>
            <a:pPr>
              <a:defRPr/>
            </a:pPr>
            <a:endParaRPr lang="en-US"/>
          </a:p>
        </p:txBody>
      </p:sp>
      <p:sp>
        <p:nvSpPr>
          <p:cNvPr id="4" name="Rectangle 25"/>
          <p:cNvSpPr>
            <a:spLocks noGrp="1" noChangeArrowheads="1"/>
          </p:cNvSpPr>
          <p:nvPr>
            <p:ph type="ftr" sz="quarter" idx="11"/>
          </p:nvPr>
        </p:nvSpPr>
        <p:spPr/>
        <p:txBody>
          <a:bodyPr/>
          <a:lstStyle>
            <a:lvl1pPr>
              <a:defRPr/>
            </a:lvl1pPr>
          </a:lstStyle>
          <a:p>
            <a:pPr>
              <a:defRPr/>
            </a:pPr>
            <a:endParaRPr lang="en-US"/>
          </a:p>
        </p:txBody>
      </p:sp>
      <p:sp>
        <p:nvSpPr>
          <p:cNvPr id="5" name="Rectangle 26"/>
          <p:cNvSpPr>
            <a:spLocks noGrp="1" noChangeArrowheads="1"/>
          </p:cNvSpPr>
          <p:nvPr>
            <p:ph type="sldNum" sz="quarter" idx="12"/>
          </p:nvPr>
        </p:nvSpPr>
        <p:spPr/>
        <p:txBody>
          <a:bodyPr/>
          <a:lstStyle>
            <a:lvl1pPr>
              <a:defRPr smtClean="0"/>
            </a:lvl1pPr>
          </a:lstStyle>
          <a:p>
            <a:pPr>
              <a:defRPr/>
            </a:pPr>
            <a:fld id="{D89E396C-DCDA-4FE8-889E-CAC885D8F2CE}" type="slidenum">
              <a:rPr lang="en-US" altLang="vi-VN"/>
              <a:pPr>
                <a:defRPr/>
              </a:pPr>
              <a:t>‹#›</a:t>
            </a:fld>
            <a:endParaRPr lang="en-US" altLang="vi-VN"/>
          </a:p>
        </p:txBody>
      </p:sp>
    </p:spTree>
    <p:extLst>
      <p:ext uri="{BB962C8B-B14F-4D97-AF65-F5344CB8AC3E}">
        <p14:creationId xmlns:p14="http://schemas.microsoft.com/office/powerpoint/2010/main" val="1293421687"/>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p:txBody>
          <a:bodyPr/>
          <a:lstStyle>
            <a:lvl1pPr>
              <a:defRPr/>
            </a:lvl1pPr>
          </a:lstStyle>
          <a:p>
            <a:pPr>
              <a:defRPr/>
            </a:pPr>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smtClean="0"/>
            </a:lvl1pPr>
          </a:lstStyle>
          <a:p>
            <a:pPr>
              <a:defRPr/>
            </a:pPr>
            <a:fld id="{F12D11A8-3A23-46F5-9E08-0E4A3BCC8E9B}" type="slidenum">
              <a:rPr lang="en-US" altLang="vi-VN"/>
              <a:pPr>
                <a:defRPr/>
              </a:pPr>
              <a:t>‹#›</a:t>
            </a:fld>
            <a:endParaRPr lang="en-US" altLang="vi-VN"/>
          </a:p>
        </p:txBody>
      </p:sp>
    </p:spTree>
    <p:extLst>
      <p:ext uri="{BB962C8B-B14F-4D97-AF65-F5344CB8AC3E}">
        <p14:creationId xmlns:p14="http://schemas.microsoft.com/office/powerpoint/2010/main" val="3727667106"/>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p:txBody>
          <a:bodyPr/>
          <a:lstStyle>
            <a:lvl1pPr>
              <a:defRPr/>
            </a:lvl1pPr>
          </a:lstStyle>
          <a:p>
            <a:pPr>
              <a:defRPr/>
            </a:pPr>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smtClean="0"/>
            </a:lvl1pPr>
          </a:lstStyle>
          <a:p>
            <a:pPr>
              <a:defRPr/>
            </a:pPr>
            <a:fld id="{103071BA-E8C2-4EB3-996A-B147613AED83}" type="slidenum">
              <a:rPr lang="en-US" altLang="vi-VN"/>
              <a:pPr>
                <a:defRPr/>
              </a:pPr>
              <a:t>‹#›</a:t>
            </a:fld>
            <a:endParaRPr lang="en-US" altLang="vi-VN"/>
          </a:p>
        </p:txBody>
      </p:sp>
    </p:spTree>
    <p:extLst>
      <p:ext uri="{BB962C8B-B14F-4D97-AF65-F5344CB8AC3E}">
        <p14:creationId xmlns:p14="http://schemas.microsoft.com/office/powerpoint/2010/main" val="516131012"/>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p:txBody>
          <a:bodyPr/>
          <a:lstStyle>
            <a:lvl1pPr>
              <a:defRPr/>
            </a:lvl1pPr>
          </a:lstStyle>
          <a:p>
            <a:pPr>
              <a:defRPr/>
            </a:pPr>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smtClean="0"/>
            </a:lvl1pPr>
          </a:lstStyle>
          <a:p>
            <a:pPr>
              <a:defRPr/>
            </a:pPr>
            <a:fld id="{CD9176A0-BAAE-47C6-8FE1-D06FB1E65747}" type="slidenum">
              <a:rPr lang="en-US" altLang="vi-VN"/>
              <a:pPr>
                <a:defRPr/>
              </a:pPr>
              <a:t>‹#›</a:t>
            </a:fld>
            <a:endParaRPr lang="en-US" altLang="vi-VN"/>
          </a:p>
        </p:txBody>
      </p:sp>
    </p:spTree>
    <p:extLst>
      <p:ext uri="{BB962C8B-B14F-4D97-AF65-F5344CB8AC3E}">
        <p14:creationId xmlns:p14="http://schemas.microsoft.com/office/powerpoint/2010/main" val="3100630190"/>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p:txBody>
          <a:bodyPr/>
          <a:lstStyle>
            <a:lvl1pPr>
              <a:defRPr/>
            </a:lvl1pPr>
          </a:lstStyle>
          <a:p>
            <a:pPr>
              <a:defRPr/>
            </a:pPr>
            <a:endParaRPr lang="en-US"/>
          </a:p>
        </p:txBody>
      </p:sp>
      <p:sp>
        <p:nvSpPr>
          <p:cNvPr id="8" name="Rectangle 25"/>
          <p:cNvSpPr>
            <a:spLocks noGrp="1" noChangeArrowheads="1"/>
          </p:cNvSpPr>
          <p:nvPr>
            <p:ph type="ftr" sz="quarter" idx="11"/>
          </p:nvPr>
        </p:nvSpPr>
        <p:spPr/>
        <p:txBody>
          <a:bodyPr/>
          <a:lstStyle>
            <a:lvl1pPr>
              <a:defRPr/>
            </a:lvl1pPr>
          </a:lstStyle>
          <a:p>
            <a:pPr>
              <a:defRPr/>
            </a:pPr>
            <a:endParaRPr lang="en-US"/>
          </a:p>
        </p:txBody>
      </p:sp>
      <p:sp>
        <p:nvSpPr>
          <p:cNvPr id="9" name="Rectangle 26"/>
          <p:cNvSpPr>
            <a:spLocks noGrp="1" noChangeArrowheads="1"/>
          </p:cNvSpPr>
          <p:nvPr>
            <p:ph type="sldNum" sz="quarter" idx="12"/>
          </p:nvPr>
        </p:nvSpPr>
        <p:spPr/>
        <p:txBody>
          <a:bodyPr/>
          <a:lstStyle>
            <a:lvl1pPr>
              <a:defRPr smtClean="0"/>
            </a:lvl1pPr>
          </a:lstStyle>
          <a:p>
            <a:pPr>
              <a:defRPr/>
            </a:pPr>
            <a:fld id="{3B998D68-11CB-4FB3-A871-47BAF258B813}" type="slidenum">
              <a:rPr lang="en-US" altLang="vi-VN"/>
              <a:pPr>
                <a:defRPr/>
              </a:pPr>
              <a:t>‹#›</a:t>
            </a:fld>
            <a:endParaRPr lang="en-US" altLang="vi-VN"/>
          </a:p>
        </p:txBody>
      </p:sp>
    </p:spTree>
    <p:extLst>
      <p:ext uri="{BB962C8B-B14F-4D97-AF65-F5344CB8AC3E}">
        <p14:creationId xmlns:p14="http://schemas.microsoft.com/office/powerpoint/2010/main" val="179569090"/>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p:txBody>
          <a:bodyPr/>
          <a:lstStyle>
            <a:lvl1pPr>
              <a:defRPr/>
            </a:lvl1pPr>
          </a:lstStyle>
          <a:p>
            <a:pPr>
              <a:defRPr/>
            </a:pPr>
            <a:endParaRPr lang="en-US"/>
          </a:p>
        </p:txBody>
      </p:sp>
      <p:sp>
        <p:nvSpPr>
          <p:cNvPr id="4" name="Rectangle 25"/>
          <p:cNvSpPr>
            <a:spLocks noGrp="1" noChangeArrowheads="1"/>
          </p:cNvSpPr>
          <p:nvPr>
            <p:ph type="ftr" sz="quarter" idx="11"/>
          </p:nvPr>
        </p:nvSpPr>
        <p:spPr/>
        <p:txBody>
          <a:bodyPr/>
          <a:lstStyle>
            <a:lvl1pPr>
              <a:defRPr/>
            </a:lvl1pPr>
          </a:lstStyle>
          <a:p>
            <a:pPr>
              <a:defRPr/>
            </a:pPr>
            <a:endParaRPr lang="en-US"/>
          </a:p>
        </p:txBody>
      </p:sp>
      <p:sp>
        <p:nvSpPr>
          <p:cNvPr id="5" name="Rectangle 26"/>
          <p:cNvSpPr>
            <a:spLocks noGrp="1" noChangeArrowheads="1"/>
          </p:cNvSpPr>
          <p:nvPr>
            <p:ph type="sldNum" sz="quarter" idx="12"/>
          </p:nvPr>
        </p:nvSpPr>
        <p:spPr/>
        <p:txBody>
          <a:bodyPr/>
          <a:lstStyle>
            <a:lvl1pPr>
              <a:defRPr smtClean="0"/>
            </a:lvl1pPr>
          </a:lstStyle>
          <a:p>
            <a:pPr>
              <a:defRPr/>
            </a:pPr>
            <a:fld id="{F2E6E406-E796-4397-AAA8-589B9F335F96}" type="slidenum">
              <a:rPr lang="en-US" altLang="vi-VN"/>
              <a:pPr>
                <a:defRPr/>
              </a:pPr>
              <a:t>‹#›</a:t>
            </a:fld>
            <a:endParaRPr lang="en-US" altLang="vi-VN"/>
          </a:p>
        </p:txBody>
      </p:sp>
    </p:spTree>
    <p:extLst>
      <p:ext uri="{BB962C8B-B14F-4D97-AF65-F5344CB8AC3E}">
        <p14:creationId xmlns:p14="http://schemas.microsoft.com/office/powerpoint/2010/main" val="1134237947"/>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p:txBody>
          <a:bodyPr/>
          <a:lstStyle>
            <a:lvl1pPr>
              <a:defRPr/>
            </a:lvl1pPr>
          </a:lstStyle>
          <a:p>
            <a:pPr>
              <a:defRPr/>
            </a:pPr>
            <a:endParaRPr lang="en-US"/>
          </a:p>
        </p:txBody>
      </p:sp>
      <p:sp>
        <p:nvSpPr>
          <p:cNvPr id="3" name="Rectangle 25"/>
          <p:cNvSpPr>
            <a:spLocks noGrp="1" noChangeArrowheads="1"/>
          </p:cNvSpPr>
          <p:nvPr>
            <p:ph type="ftr" sz="quarter" idx="11"/>
          </p:nvPr>
        </p:nvSpPr>
        <p:spPr/>
        <p:txBody>
          <a:bodyPr/>
          <a:lstStyle>
            <a:lvl1pPr>
              <a:defRPr/>
            </a:lvl1pPr>
          </a:lstStyle>
          <a:p>
            <a:pPr>
              <a:defRPr/>
            </a:pPr>
            <a:endParaRPr lang="en-US"/>
          </a:p>
        </p:txBody>
      </p:sp>
      <p:sp>
        <p:nvSpPr>
          <p:cNvPr id="4" name="Rectangle 26"/>
          <p:cNvSpPr>
            <a:spLocks noGrp="1" noChangeArrowheads="1"/>
          </p:cNvSpPr>
          <p:nvPr>
            <p:ph type="sldNum" sz="quarter" idx="12"/>
          </p:nvPr>
        </p:nvSpPr>
        <p:spPr/>
        <p:txBody>
          <a:bodyPr/>
          <a:lstStyle>
            <a:lvl1pPr>
              <a:defRPr smtClean="0"/>
            </a:lvl1pPr>
          </a:lstStyle>
          <a:p>
            <a:pPr>
              <a:defRPr/>
            </a:pPr>
            <a:fld id="{4DDE3F71-F298-44B5-B290-33E34573A64A}" type="slidenum">
              <a:rPr lang="en-US" altLang="vi-VN"/>
              <a:pPr>
                <a:defRPr/>
              </a:pPr>
              <a:t>‹#›</a:t>
            </a:fld>
            <a:endParaRPr lang="en-US" altLang="vi-VN"/>
          </a:p>
        </p:txBody>
      </p:sp>
    </p:spTree>
    <p:extLst>
      <p:ext uri="{BB962C8B-B14F-4D97-AF65-F5344CB8AC3E}">
        <p14:creationId xmlns:p14="http://schemas.microsoft.com/office/powerpoint/2010/main" val="1722900015"/>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p:txBody>
          <a:bodyPr/>
          <a:lstStyle>
            <a:lvl1pPr>
              <a:defRPr/>
            </a:lvl1pPr>
          </a:lstStyle>
          <a:p>
            <a:pPr>
              <a:defRPr/>
            </a:pPr>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smtClean="0"/>
            </a:lvl1pPr>
          </a:lstStyle>
          <a:p>
            <a:pPr>
              <a:defRPr/>
            </a:pPr>
            <a:fld id="{8CC69085-DDE7-4B37-B133-D550F1F094FB}" type="slidenum">
              <a:rPr lang="en-US" altLang="vi-VN"/>
              <a:pPr>
                <a:defRPr/>
              </a:pPr>
              <a:t>‹#›</a:t>
            </a:fld>
            <a:endParaRPr lang="en-US" altLang="vi-VN"/>
          </a:p>
        </p:txBody>
      </p:sp>
    </p:spTree>
    <p:extLst>
      <p:ext uri="{BB962C8B-B14F-4D97-AF65-F5344CB8AC3E}">
        <p14:creationId xmlns:p14="http://schemas.microsoft.com/office/powerpoint/2010/main" val="2723243060"/>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p:txBody>
          <a:bodyPr/>
          <a:lstStyle>
            <a:lvl1pPr>
              <a:defRPr/>
            </a:lvl1pPr>
          </a:lstStyle>
          <a:p>
            <a:pPr>
              <a:defRPr/>
            </a:pPr>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smtClean="0"/>
            </a:lvl1pPr>
          </a:lstStyle>
          <a:p>
            <a:pPr>
              <a:defRPr/>
            </a:pPr>
            <a:fld id="{C2319BDB-CD54-43E8-A032-89ABE8359AFF}" type="slidenum">
              <a:rPr lang="en-US" altLang="vi-VN"/>
              <a:pPr>
                <a:defRPr/>
              </a:pPr>
              <a:t>‹#›</a:t>
            </a:fld>
            <a:endParaRPr lang="en-US" altLang="vi-VN"/>
          </a:p>
        </p:txBody>
      </p:sp>
    </p:spTree>
    <p:extLst>
      <p:ext uri="{BB962C8B-B14F-4D97-AF65-F5344CB8AC3E}">
        <p14:creationId xmlns:p14="http://schemas.microsoft.com/office/powerpoint/2010/main" val="3040951865"/>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1" hangingPunct="1">
                <a:spcBef>
                  <a:spcPct val="50000"/>
                </a:spcBef>
                <a:defRPr/>
              </a:pPr>
              <a:endParaRPr lang="en-US"/>
            </a:p>
          </p:txBody>
        </p:sp>
      </p:grpSp>
      <p:sp>
        <p:nvSpPr>
          <p:cNvPr id="1027" name="Freeform 5"/>
          <p:cNvSpPr>
            <a:spLocks/>
          </p:cNvSpPr>
          <p:nvPr/>
        </p:nvSpPr>
        <p:spPr bwMode="hidden">
          <a:xfrm>
            <a:off x="6248400" y="626268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8" name="Group 6"/>
          <p:cNvGrpSpPr>
            <a:grpSpLocks/>
          </p:cNvGrpSpPr>
          <p:nvPr/>
        </p:nvGrpSpPr>
        <p:grpSpPr bwMode="auto">
          <a:xfrm>
            <a:off x="0" y="6019800"/>
            <a:ext cx="7848600" cy="857250"/>
            <a:chOff x="0" y="3792"/>
            <a:chExt cx="4944" cy="540"/>
          </a:xfrm>
        </p:grpSpPr>
        <p:sp>
          <p:nvSpPr>
            <p:cNvPr id="37895"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1" hangingPunct="1">
                <a:spcBef>
                  <a:spcPct val="50000"/>
                </a:spcBef>
                <a:defRPr/>
              </a:pPr>
              <a:endParaRPr lang="en-US"/>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7902"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1" hangingPunct="1">
                <a:spcBef>
                  <a:spcPct val="50000"/>
                </a:spcBef>
                <a:defRPr/>
              </a:pPr>
              <a:endParaRPr lang="en-US"/>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20"/>
            <p:cNvSpPr>
              <a:spLocks/>
            </p:cNvSpPr>
            <p:nvPr/>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1"/>
            <p:cNvSpPr>
              <a:spLocks/>
            </p:cNvSpPr>
            <p:nvPr/>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7910"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37912"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b="0" u="none">
                <a:effectLst>
                  <a:outerShdw blurRad="38100" dist="38100" dir="2700000" algn="tl">
                    <a:srgbClr val="C0C0C0"/>
                  </a:outerShdw>
                </a:effectLst>
                <a:latin typeface="+mn-lt"/>
              </a:defRPr>
            </a:lvl1pPr>
          </a:lstStyle>
          <a:p>
            <a:pPr>
              <a:defRPr/>
            </a:pPr>
            <a:endParaRPr lang="en-US"/>
          </a:p>
        </p:txBody>
      </p:sp>
      <p:sp>
        <p:nvSpPr>
          <p:cNvPr id="37913"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spcBef>
                <a:spcPct val="0"/>
              </a:spcBef>
              <a:defRPr sz="1200" b="0" u="none">
                <a:effectLst>
                  <a:outerShdw blurRad="38100" dist="38100" dir="2700000" algn="tl">
                    <a:srgbClr val="C0C0C0"/>
                  </a:outerShdw>
                </a:effectLst>
                <a:latin typeface="+mn-lt"/>
              </a:defRPr>
            </a:lvl1pPr>
          </a:lstStyle>
          <a:p>
            <a:pPr>
              <a:defRPr/>
            </a:pPr>
            <a:endParaRPr lang="en-US"/>
          </a:p>
        </p:txBody>
      </p:sp>
      <p:sp>
        <p:nvSpPr>
          <p:cNvPr id="37914"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u="none" smtClean="0">
                <a:effectLst>
                  <a:outerShdw blurRad="38100" dist="38100" dir="2700000" algn="tl">
                    <a:srgbClr val="C0C0C0"/>
                  </a:outerShdw>
                </a:effectLst>
                <a:latin typeface="Arial" charset="0"/>
              </a:defRPr>
            </a:lvl1pPr>
          </a:lstStyle>
          <a:p>
            <a:pPr>
              <a:defRPr/>
            </a:pPr>
            <a:fld id="{55A31197-CD95-4745-9A1F-4D88AAF91451}" type="slidenum">
              <a:rPr lang="en-US" altLang="vi-VN"/>
              <a:pPr>
                <a:defRPr/>
              </a:pPr>
              <a:t>‹#›</a:t>
            </a:fld>
            <a:endParaRPr lang="en-US" altLang="vi-VN"/>
          </a:p>
        </p:txBody>
      </p:sp>
    </p:spTree>
  </p:cSld>
  <p:clrMap bg1="dk2" tx1="lt1" bg2="dk1"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p:random/>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NGUYEN%20TRUONG%20TO-0.mp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video" Target="file:///D:\TU%20LIEU%20LICH%20SU\co%20Thu%201\Cuoc%20song%20cua%20nguoi%20dan%20VN%20duoi%20thoi%20thuoc%20Phap.MPG" TargetMode="Externa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8"/>
          <p:cNvSpPr txBox="1">
            <a:spLocks noChangeArrowheads="1"/>
          </p:cNvSpPr>
          <p:nvPr/>
        </p:nvSpPr>
        <p:spPr bwMode="gray">
          <a:xfrm>
            <a:off x="5507038" y="1331913"/>
            <a:ext cx="18415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50000"/>
              </a:spcBef>
              <a:defRPr/>
            </a:pPr>
            <a:endParaRPr lang="en-US" sz="2800">
              <a:solidFill>
                <a:srgbClr val="FFFFFF"/>
              </a:solidFill>
              <a:effectLst>
                <a:outerShdw blurRad="38100" dist="38100" dir="2700000" algn="tl">
                  <a:srgbClr val="000000"/>
                </a:outerShdw>
              </a:effectLst>
            </a:endParaRPr>
          </a:p>
        </p:txBody>
      </p:sp>
      <p:sp>
        <p:nvSpPr>
          <p:cNvPr id="38" name="Text Box 17"/>
          <p:cNvSpPr txBox="1">
            <a:spLocks noChangeArrowheads="1"/>
          </p:cNvSpPr>
          <p:nvPr/>
        </p:nvSpPr>
        <p:spPr bwMode="gray">
          <a:xfrm>
            <a:off x="5480050" y="3868738"/>
            <a:ext cx="1841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50000"/>
              </a:spcBef>
              <a:defRPr/>
            </a:pPr>
            <a:endParaRPr lang="en-US" sz="2800">
              <a:solidFill>
                <a:srgbClr val="FFFFFF"/>
              </a:solidFill>
              <a:effectLst>
                <a:outerShdw blurRad="38100" dist="38100" dir="2700000" algn="tl">
                  <a:srgbClr val="000000"/>
                </a:outerShdw>
              </a:effectLst>
            </a:endParaRPr>
          </a:p>
        </p:txBody>
      </p:sp>
      <p:sp>
        <p:nvSpPr>
          <p:cNvPr id="42" name="Text Box 18"/>
          <p:cNvSpPr txBox="1">
            <a:spLocks noChangeArrowheads="1"/>
          </p:cNvSpPr>
          <p:nvPr/>
        </p:nvSpPr>
        <p:spPr bwMode="gray">
          <a:xfrm>
            <a:off x="5480050" y="5926138"/>
            <a:ext cx="1841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50000"/>
              </a:spcBef>
              <a:defRPr/>
            </a:pPr>
            <a:endParaRPr lang="en-US" sz="2800">
              <a:solidFill>
                <a:srgbClr val="FFFFFF"/>
              </a:solidFill>
              <a:effectLst>
                <a:outerShdw blurRad="38100" dist="38100" dir="2700000" algn="tl">
                  <a:srgbClr val="000000"/>
                </a:outerShdw>
              </a:effectLst>
            </a:endParaRPr>
          </a:p>
        </p:txBody>
      </p:sp>
      <p:grpSp>
        <p:nvGrpSpPr>
          <p:cNvPr id="14341" name="Group 10"/>
          <p:cNvGrpSpPr>
            <a:grpSpLocks/>
          </p:cNvGrpSpPr>
          <p:nvPr/>
        </p:nvGrpSpPr>
        <p:grpSpPr bwMode="auto">
          <a:xfrm>
            <a:off x="2095500" y="1192213"/>
            <a:ext cx="3695700" cy="954087"/>
            <a:chOff x="2057400" y="1411873"/>
            <a:chExt cx="1752600" cy="950872"/>
          </a:xfrm>
        </p:grpSpPr>
        <p:pic>
          <p:nvPicPr>
            <p:cNvPr id="14344"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7400" y="1438275"/>
              <a:ext cx="17526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Box 2"/>
            <p:cNvSpPr txBox="1">
              <a:spLocks noChangeArrowheads="1"/>
            </p:cNvSpPr>
            <p:nvPr/>
          </p:nvSpPr>
          <p:spPr bwMode="auto">
            <a:xfrm>
              <a:off x="2073373" y="1411873"/>
              <a:ext cx="1676400" cy="95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eaLnBrk="1" hangingPunct="1">
                <a:spcBef>
                  <a:spcPct val="50000"/>
                </a:spcBef>
                <a:buClrTx/>
                <a:buFontTx/>
                <a:buNone/>
              </a:pPr>
              <a:r>
                <a:rPr lang="en-US" altLang="vi-VN" sz="2800">
                  <a:solidFill>
                    <a:srgbClr val="422100"/>
                  </a:solidFill>
                  <a:latin typeface="Times New Roman" pitchFamily="18" charset="0"/>
                  <a:cs typeface="Times New Roman" pitchFamily="18" charset="0"/>
                </a:rPr>
                <a:t>Tiết 43 – Bài 28</a:t>
              </a:r>
            </a:p>
          </p:txBody>
        </p:sp>
      </p:grpSp>
      <p:sp>
        <p:nvSpPr>
          <p:cNvPr id="15366" name="TextBox 3"/>
          <p:cNvSpPr txBox="1">
            <a:spLocks noChangeArrowheads="1"/>
          </p:cNvSpPr>
          <p:nvPr/>
        </p:nvSpPr>
        <p:spPr bwMode="auto">
          <a:xfrm>
            <a:off x="1752600" y="2401888"/>
            <a:ext cx="5943600" cy="181610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eaLnBrk="1" hangingPunct="1">
              <a:spcBef>
                <a:spcPct val="50000"/>
              </a:spcBef>
              <a:buClrTx/>
              <a:buFontTx/>
              <a:buNone/>
              <a:defRPr/>
            </a:pPr>
            <a:r>
              <a:rPr lang="en-US" altLang="vi-VN" sz="2800" dirty="0" smtClean="0">
                <a:solidFill>
                  <a:srgbClr val="422100"/>
                </a:solidFill>
                <a:latin typeface="Times New Roman" pitchFamily="18" charset="0"/>
                <a:cs typeface="Times New Roman" pitchFamily="18" charset="0"/>
              </a:rPr>
              <a:t>TRÀO L</a:t>
            </a:r>
            <a:r>
              <a:rPr lang="vi-VN" altLang="vi-VN" sz="2800" dirty="0" smtClean="0">
                <a:solidFill>
                  <a:srgbClr val="422100"/>
                </a:solidFill>
                <a:latin typeface="Times New Roman" pitchFamily="18" charset="0"/>
                <a:cs typeface="Times New Roman" pitchFamily="18" charset="0"/>
              </a:rPr>
              <a:t>Ư</a:t>
            </a:r>
            <a:r>
              <a:rPr lang="en-US" altLang="vi-VN" sz="2800" dirty="0" smtClean="0">
                <a:solidFill>
                  <a:srgbClr val="422100"/>
                </a:solidFill>
                <a:latin typeface="Times New Roman" pitchFamily="18" charset="0"/>
                <a:cs typeface="Times New Roman" pitchFamily="18" charset="0"/>
              </a:rPr>
              <a:t>U CẢI CÁCH DUY TÂN  </a:t>
            </a:r>
          </a:p>
          <a:p>
            <a:pPr algn="ctr" eaLnBrk="1" hangingPunct="1">
              <a:spcBef>
                <a:spcPct val="50000"/>
              </a:spcBef>
              <a:buClrTx/>
              <a:buFontTx/>
              <a:buNone/>
              <a:defRPr/>
            </a:pPr>
            <a:r>
              <a:rPr lang="en-US" altLang="vi-VN" sz="2800" dirty="0" smtClean="0">
                <a:solidFill>
                  <a:srgbClr val="422100"/>
                </a:solidFill>
                <a:latin typeface="Times New Roman" pitchFamily="18" charset="0"/>
                <a:cs typeface="Times New Roman" pitchFamily="18" charset="0"/>
              </a:rPr>
              <a:t>Ở VIỆT NAM </a:t>
            </a:r>
          </a:p>
          <a:p>
            <a:pPr algn="ctr" eaLnBrk="1" hangingPunct="1">
              <a:spcBef>
                <a:spcPct val="50000"/>
              </a:spcBef>
              <a:buClrTx/>
              <a:buFontTx/>
              <a:buNone/>
              <a:defRPr/>
            </a:pPr>
            <a:r>
              <a:rPr lang="en-US" altLang="vi-VN" sz="2800" dirty="0" smtClean="0">
                <a:solidFill>
                  <a:srgbClr val="422100"/>
                </a:solidFill>
                <a:latin typeface="Times New Roman" pitchFamily="18" charset="0"/>
                <a:cs typeface="Times New Roman" pitchFamily="18" charset="0"/>
              </a:rPr>
              <a:t>NỬA CUỐI THẾ KỈ XIX</a:t>
            </a:r>
          </a:p>
        </p:txBody>
      </p:sp>
      <p:pic>
        <p:nvPicPr>
          <p:cNvPr id="15" name="Picture 14"/>
          <p:cNvPicPr>
            <a:picLocks noChangeAspect="1"/>
          </p:cNvPicPr>
          <p:nvPr/>
        </p:nvPicPr>
        <p:blipFill>
          <a:blip r:embed="rId3">
            <a:clrChange>
              <a:clrFrom>
                <a:srgbClr val="FEFFFF"/>
              </a:clrFrom>
              <a:clrTo>
                <a:srgbClr val="FE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390900" y="3548069"/>
            <a:ext cx="2552700" cy="261937"/>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9"/>
          <p:cNvPicPr>
            <a:picLocks noChangeAspect="1" noChangeArrowheads="1"/>
          </p:cNvPicPr>
          <p:nvPr>
            <p:ph/>
          </p:nvPr>
        </p:nvPicPr>
        <p:blipFill>
          <a:blip r:embed="rId3">
            <a:extLst>
              <a:ext uri="{28A0092B-C50C-407E-A947-70E740481C1C}">
                <a14:useLocalDpi xmlns:a14="http://schemas.microsoft.com/office/drawing/2010/main" val="0"/>
              </a:ext>
            </a:extLst>
          </a:blip>
          <a:srcRect l="33723" t="28464" r="34824" b="37079"/>
          <a:stretch>
            <a:fillRect/>
          </a:stretch>
        </p:blipFill>
        <p:spPr>
          <a:xfrm>
            <a:off x="4648200" y="838200"/>
            <a:ext cx="4495800" cy="5562600"/>
          </a:xfrm>
          <a:noFill/>
        </p:spPr>
      </p:pic>
      <p:sp>
        <p:nvSpPr>
          <p:cNvPr id="16395" name="AutoShape 11"/>
          <p:cNvSpPr>
            <a:spLocks noChangeArrowheads="1"/>
          </p:cNvSpPr>
          <p:nvPr/>
        </p:nvSpPr>
        <p:spPr bwMode="auto">
          <a:xfrm flipH="1">
            <a:off x="304800" y="2438400"/>
            <a:ext cx="4267200" cy="2057400"/>
          </a:xfrm>
          <a:prstGeom prst="cloudCallout">
            <a:avLst>
              <a:gd name="adj1" fmla="val -50412"/>
              <a:gd name="adj2" fmla="val -42208"/>
            </a:avLst>
          </a:prstGeom>
          <a:solidFill>
            <a:schemeClr val="accent1"/>
          </a:solidFill>
          <a:ln w="9525">
            <a:solidFill>
              <a:schemeClr val="tx1"/>
            </a:solidFill>
            <a:round/>
            <a:headEnd/>
            <a:tailEnd/>
          </a:ln>
        </p:spPr>
        <p:txBody>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2400" u="none">
                <a:solidFill>
                  <a:srgbClr val="CC0000"/>
                </a:solidFill>
                <a:latin typeface=".VnTime" pitchFamily="34" charset="0"/>
              </a:rPr>
              <a:t>Em biÕt g× vÒ NguyÔn Tr­êng Té?</a:t>
            </a:r>
          </a:p>
        </p:txBody>
      </p:sp>
      <p:sp>
        <p:nvSpPr>
          <p:cNvPr id="23556" name="Text Box 13"/>
          <p:cNvSpPr txBox="1">
            <a:spLocks noChangeArrowheads="1"/>
          </p:cNvSpPr>
          <p:nvPr/>
        </p:nvSpPr>
        <p:spPr bwMode="auto">
          <a:xfrm>
            <a:off x="0" y="457200"/>
            <a:ext cx="5105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2000" u="none">
                <a:solidFill>
                  <a:schemeClr val="bg1"/>
                </a:solidFill>
                <a:latin typeface="Times New Roman" pitchFamily="18" charset="0"/>
              </a:rPr>
              <a:t>I.</a:t>
            </a:r>
            <a:r>
              <a:rPr lang="en-US" altLang="vi-VN" sz="2000">
                <a:solidFill>
                  <a:schemeClr val="bg1"/>
                </a:solidFill>
                <a:latin typeface="Times New Roman" pitchFamily="18" charset="0"/>
              </a:rPr>
              <a:t> Tình hình Việt Nam nửa cuối thế kỉ XIX</a:t>
            </a:r>
          </a:p>
          <a:p>
            <a:pPr>
              <a:spcBef>
                <a:spcPct val="0"/>
              </a:spcBef>
              <a:buClrTx/>
              <a:buFontTx/>
              <a:buNone/>
            </a:pPr>
            <a:r>
              <a:rPr lang="en-US" altLang="vi-VN" sz="2000" u="none">
                <a:solidFill>
                  <a:schemeClr val="bg1"/>
                </a:solidFill>
                <a:latin typeface="Times New Roman" pitchFamily="18" charset="0"/>
              </a:rPr>
              <a:t>II. </a:t>
            </a:r>
            <a:r>
              <a:rPr lang="en-US" altLang="vi-VN" sz="2000">
                <a:solidFill>
                  <a:schemeClr val="bg1"/>
                </a:solidFill>
                <a:latin typeface="Times New Roman" pitchFamily="18" charset="0"/>
              </a:rPr>
              <a:t>Những đề nghị cải cách ở Việt Nam vào nửa cuối thế kỉ  XIX</a:t>
            </a:r>
            <a:r>
              <a:rPr lang="en-US" altLang="vi-VN" sz="2000" u="none">
                <a:solidFill>
                  <a:schemeClr val="bg1"/>
                </a:solidFill>
                <a:latin typeface="Times New Roman" pitchFamily="18" charset="0"/>
              </a:rPr>
              <a:t> </a:t>
            </a:r>
            <a:endParaRPr lang="en-US" altLang="vi-VN" sz="2000">
              <a:solidFill>
                <a:schemeClr val="bg1"/>
              </a:solidFill>
              <a:latin typeface="Times New Roman" pitchFamily="18" charset="0"/>
            </a:endParaRPr>
          </a:p>
        </p:txBody>
      </p:sp>
      <p:sp>
        <p:nvSpPr>
          <p:cNvPr id="23557" name="Line 14"/>
          <p:cNvSpPr>
            <a:spLocks noChangeShapeType="1"/>
          </p:cNvSpPr>
          <p:nvPr/>
        </p:nvSpPr>
        <p:spPr bwMode="auto">
          <a:xfrm flipH="1">
            <a:off x="4648200" y="1066800"/>
            <a:ext cx="0" cy="53340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8" name="Text Box 15"/>
          <p:cNvSpPr txBox="1">
            <a:spLocks noChangeArrowheads="1"/>
          </p:cNvSpPr>
          <p:nvPr/>
        </p:nvSpPr>
        <p:spPr bwMode="auto">
          <a:xfrm>
            <a:off x="5029200" y="5597525"/>
            <a:ext cx="3886200" cy="650875"/>
          </a:xfrm>
          <a:prstGeom prst="rect">
            <a:avLst/>
          </a:prstGeom>
          <a:solidFill>
            <a:schemeClr val="tx1"/>
          </a:solidFill>
          <a:ln w="9525">
            <a:solidFill>
              <a:schemeClr val="bg1"/>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a:spcBef>
                <a:spcPct val="0"/>
              </a:spcBef>
              <a:buClrTx/>
              <a:buFontTx/>
              <a:buNone/>
            </a:pPr>
            <a:r>
              <a:rPr lang="en-US" altLang="vi-VN" sz="1800" u="none">
                <a:solidFill>
                  <a:srgbClr val="FF0000"/>
                </a:solidFill>
                <a:latin typeface=".VnTimeH" pitchFamily="34" charset="0"/>
              </a:rPr>
              <a:t>NguyÔn tr­êng té</a:t>
            </a:r>
          </a:p>
          <a:p>
            <a:pPr algn="ctr">
              <a:spcBef>
                <a:spcPct val="0"/>
              </a:spcBef>
              <a:buClrTx/>
              <a:buFontTx/>
              <a:buNone/>
            </a:pPr>
            <a:r>
              <a:rPr lang="en-US" altLang="vi-VN" sz="1800" u="none">
                <a:solidFill>
                  <a:srgbClr val="FF0000"/>
                </a:solidFill>
                <a:latin typeface=".VnTimeH" pitchFamily="34" charset="0"/>
              </a:rPr>
              <a:t> </a:t>
            </a:r>
            <a:r>
              <a:rPr lang="en-US" altLang="vi-VN" sz="1800" i="1" u="none">
                <a:solidFill>
                  <a:srgbClr val="FF0000"/>
                </a:solidFill>
                <a:latin typeface=".VnTime" pitchFamily="34" charset="0"/>
              </a:rPr>
              <a:t>(1828-1871)</a:t>
            </a:r>
          </a:p>
        </p:txBody>
      </p:sp>
      <p:sp>
        <p:nvSpPr>
          <p:cNvPr id="16402" name="Rectangle 18"/>
          <p:cNvSpPr>
            <a:spLocks noChangeArrowheads="1"/>
          </p:cNvSpPr>
          <p:nvPr/>
        </p:nvSpPr>
        <p:spPr bwMode="auto">
          <a:xfrm>
            <a:off x="0" y="2971800"/>
            <a:ext cx="403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pt-BR" altLang="vi-VN" sz="2400" u="none">
                <a:solidFill>
                  <a:srgbClr val="FF0000"/>
                </a:solidFill>
                <a:latin typeface="Times New Roman" pitchFamily="18" charset="0"/>
                <a:sym typeface="Wingdings" pitchFamily="2" charset="2"/>
              </a:rPr>
              <a:t>- Em có suy nghĩ gì về cải cách của Nguyễn Trường Tộ? </a:t>
            </a:r>
            <a:r>
              <a:rPr lang="en-US" altLang="vi-VN" sz="2400" u="none">
                <a:solidFill>
                  <a:srgbClr val="FF0000"/>
                </a:solidFill>
                <a:latin typeface="Times New Roman" pitchFamily="18" charset="0"/>
              </a:rPr>
              <a:t> </a:t>
            </a:r>
          </a:p>
        </p:txBody>
      </p:sp>
      <p:sp>
        <p:nvSpPr>
          <p:cNvPr id="23560" name="Text Box 19"/>
          <p:cNvSpPr txBox="1">
            <a:spLocks noChangeArrowheads="1"/>
          </p:cNvSpPr>
          <p:nvPr/>
        </p:nvSpPr>
        <p:spPr bwMode="auto">
          <a:xfrm>
            <a:off x="0" y="107950"/>
            <a:ext cx="9144000" cy="384175"/>
          </a:xfrm>
          <a:prstGeom prst="rect">
            <a:avLst/>
          </a:prstGeom>
          <a:solidFill>
            <a:srgbClr val="FFFF00"/>
          </a:solidFill>
          <a:ln w="28575">
            <a:solidFill>
              <a:srgbClr val="DDDDDD"/>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50000"/>
              </a:spcBef>
              <a:buClrTx/>
              <a:buFontTx/>
              <a:buNone/>
            </a:pPr>
            <a:r>
              <a:rPr lang="en-US" altLang="vi-VN" sz="1900" u="none">
                <a:solidFill>
                  <a:srgbClr val="0000FF"/>
                </a:solidFill>
                <a:latin typeface="Times New Roman" pitchFamily="18" charset="0"/>
              </a:rPr>
              <a:t>BÀI 28: TRÀO LƯU CẢI CÁCH DUY TÂN Ở VIỆT NAMNỬA CUỐI THẾ KỈ XIX</a:t>
            </a:r>
          </a:p>
        </p:txBody>
      </p:sp>
      <p:sp>
        <p:nvSpPr>
          <p:cNvPr id="10" name="Rectangle 18">
            <a:hlinkClick r:id="rId4" action="ppaction://hlinkfile"/>
          </p:cNvPr>
          <p:cNvSpPr>
            <a:spLocks noChangeArrowheads="1"/>
          </p:cNvSpPr>
          <p:nvPr/>
        </p:nvSpPr>
        <p:spPr bwMode="auto">
          <a:xfrm>
            <a:off x="3657600" y="6305550"/>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pt-BR" altLang="vi-VN" sz="2000" u="none">
                <a:solidFill>
                  <a:srgbClr val="0000FF"/>
                </a:solidFill>
                <a:latin typeface="Times New Roman" pitchFamily="18" charset="0"/>
                <a:sym typeface="Wingdings" pitchFamily="2" charset="2"/>
              </a:rPr>
              <a:t>PHIM</a:t>
            </a:r>
            <a:endParaRPr lang="en-US" altLang="vi-VN" sz="2000" u="none">
              <a:solidFill>
                <a:schemeClr val="bg2"/>
              </a:solidFill>
              <a:latin typeface="Times New Roman" pitchFamily="18" charset="0"/>
            </a:endParaRPr>
          </a:p>
        </p:txBody>
      </p:sp>
      <p:sp>
        <p:nvSpPr>
          <p:cNvPr id="11" name="Text Box 4"/>
          <p:cNvSpPr txBox="1">
            <a:spLocks noChangeArrowheads="1"/>
          </p:cNvSpPr>
          <p:nvPr/>
        </p:nvSpPr>
        <p:spPr bwMode="auto">
          <a:xfrm>
            <a:off x="76200" y="1492250"/>
            <a:ext cx="4343400" cy="4832350"/>
          </a:xfrm>
          <a:prstGeom prst="rect">
            <a:avLst/>
          </a:prstGeom>
          <a:solidFill>
            <a:schemeClr val="tx1"/>
          </a:solidFill>
          <a:ln w="9525">
            <a:solidFill>
              <a:schemeClr val="bg1"/>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en-US" altLang="vi-VN" sz="2200" u="none">
                <a:solidFill>
                  <a:schemeClr val="bg1"/>
                </a:solidFill>
                <a:latin typeface="Times New Roman" pitchFamily="18" charset="0"/>
              </a:rPr>
              <a:t>Nguyễn Trường Tộ: </a:t>
            </a:r>
            <a:r>
              <a:rPr lang="en-US" altLang="vi-VN" sz="2200" u="none">
                <a:solidFill>
                  <a:schemeClr val="bg2"/>
                </a:solidFill>
                <a:latin typeface="Times New Roman" pitchFamily="18" charset="0"/>
              </a:rPr>
              <a:t>(1828-1871), quê ở làng Bùi Chu, huyện Hưng Nguyên, tỉnh Nghệ An. Từ nhỏ ông đã nổi tiếng thông minh. Năm 1860, ông có dịp cùng một giám mục Pháp qua Rô -ma và Pa-ri. Ở đó, ông chú ý khảo sát kinh tế và văn hoá phương Tây rồi về nước năm 1863. Từ năm 1863 đến năm 1871, Nguyễn Trường Tộ đã đệ trình vua Tự Đức 30 bản điều trần (dày trên 100 trang). Ông là người tận tụy với đất nước, thương dân, không màng danh lợi…</a:t>
            </a:r>
            <a:endParaRPr lang="en-US" altLang="vi-VN" sz="2200">
              <a:solidFill>
                <a:schemeClr val="bg2"/>
              </a:solidFill>
              <a:latin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395"/>
                                        </p:tgtEl>
                                        <p:attrNameLst>
                                          <p:attrName>style.visibility</p:attrName>
                                        </p:attrNameLst>
                                      </p:cBhvr>
                                      <p:to>
                                        <p:strVal val="visible"/>
                                      </p:to>
                                    </p:set>
                                    <p:animEffect transition="in" filter="box(in)">
                                      <p:cBhvr>
                                        <p:cTn id="12" dur="500"/>
                                        <p:tgtEl>
                                          <p:spTgt spid="16395"/>
                                        </p:tgtEl>
                                      </p:cBhvr>
                                    </p:animEffect>
                                  </p:childTnLst>
                                </p:cTn>
                              </p:par>
                              <p:par>
                                <p:cTn id="13" presetID="3" presetClass="exit" presetSubtype="10" fill="hold" grpId="1" nodeType="withEffect">
                                  <p:stCondLst>
                                    <p:cond delay="0"/>
                                  </p:stCondLst>
                                  <p:childTnLst>
                                    <p:animEffect transition="out" filter="blinds(horizontal)">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xit" presetSubtype="10" fill="hold" grpId="1" nodeType="clickEffect">
                                  <p:stCondLst>
                                    <p:cond delay="0"/>
                                  </p:stCondLst>
                                  <p:childTnLst>
                                    <p:animEffect transition="out" filter="blinds(horizontal)">
                                      <p:cBhvr>
                                        <p:cTn id="19" dur="500"/>
                                        <p:tgtEl>
                                          <p:spTgt spid="16395"/>
                                        </p:tgtEl>
                                      </p:cBhvr>
                                    </p:animEffect>
                                    <p:set>
                                      <p:cBhvr>
                                        <p:cTn id="20" dur="1" fill="hold">
                                          <p:stCondLst>
                                            <p:cond delay="499"/>
                                          </p:stCondLst>
                                        </p:cTn>
                                        <p:tgtEl>
                                          <p:spTgt spid="16395"/>
                                        </p:tgtEl>
                                        <p:attrNameLst>
                                          <p:attrName>style.visibility</p:attrName>
                                        </p:attrNameLst>
                                      </p:cBhvr>
                                      <p:to>
                                        <p:strVal val="hidden"/>
                                      </p:to>
                                    </p:set>
                                  </p:childTnLst>
                                </p:cTn>
                              </p:par>
                              <p:par>
                                <p:cTn id="21" presetID="8"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amond(in)">
                                      <p:cBhvr>
                                        <p:cTn id="23" dur="2000"/>
                                        <p:tgtEl>
                                          <p:spTgt spid="1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xit" presetSubtype="10" fill="hold" grpId="1" nodeType="clickEffect">
                                  <p:stCondLst>
                                    <p:cond delay="0"/>
                                  </p:stCondLst>
                                  <p:childTnLst>
                                    <p:animEffect transition="out" filter="blinds(horizontal)">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402"/>
                                        </p:tgtEl>
                                        <p:attrNameLst>
                                          <p:attrName>style.visibility</p:attrName>
                                        </p:attrNameLst>
                                      </p:cBhvr>
                                      <p:to>
                                        <p:strVal val="visible"/>
                                      </p:to>
                                    </p:set>
                                    <p:animEffect transition="in" filter="blinds(horizontal)">
                                      <p:cBhvr>
                                        <p:cTn id="33" dur="500"/>
                                        <p:tgtEl>
                                          <p:spTgt spid="16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animBg="1"/>
      <p:bldP spid="16395" grpId="1" animBg="1"/>
      <p:bldP spid="16402" grpId="0"/>
      <p:bldP spid="10" grpId="0"/>
      <p:bldP spid="10" grpId="1"/>
      <p:bldP spid="11" grpId="0" animBg="1"/>
      <p:bldP spid="11"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28600" y="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endParaRPr lang="vi-VN" altLang="vi-VN" sz="2400" b="0" u="none"/>
          </a:p>
        </p:txBody>
      </p:sp>
      <p:sp>
        <p:nvSpPr>
          <p:cNvPr id="24579" name="Text Box 3"/>
          <p:cNvSpPr txBox="1">
            <a:spLocks noChangeArrowheads="1"/>
          </p:cNvSpPr>
          <p:nvPr/>
        </p:nvSpPr>
        <p:spPr bwMode="auto">
          <a:xfrm>
            <a:off x="381000" y="3048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endParaRPr lang="vi-VN" altLang="vi-VN" sz="2400" b="0" u="none"/>
          </a:p>
        </p:txBody>
      </p:sp>
      <p:sp>
        <p:nvSpPr>
          <p:cNvPr id="122884" name="Text Box 4"/>
          <p:cNvSpPr txBox="1">
            <a:spLocks noChangeArrowheads="1"/>
          </p:cNvSpPr>
          <p:nvPr/>
        </p:nvSpPr>
        <p:spPr bwMode="auto">
          <a:xfrm>
            <a:off x="3429000" y="1828800"/>
            <a:ext cx="4724400" cy="1108075"/>
          </a:xfrm>
          <a:prstGeom prst="rect">
            <a:avLst/>
          </a:prstGeom>
          <a:solidFill>
            <a:srgbClr val="66FFFF"/>
          </a:solidFill>
          <a:ln w="9525">
            <a:solidFill>
              <a:srgbClr val="FF0066"/>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en-US" altLang="vi-VN" sz="2200" u="none">
                <a:solidFill>
                  <a:srgbClr val="FF0000"/>
                </a:solidFill>
                <a:latin typeface="Times New Roman" pitchFamily="18" charset="0"/>
              </a:rPr>
              <a:t>Là sự kết hợp của 3 yếu tố: Yêu nước, kính chúa, có kiến thức sâu rộng do sớm đi ra nước ngoài.</a:t>
            </a:r>
            <a:endParaRPr lang="en-US" altLang="vi-VN" sz="2200">
              <a:solidFill>
                <a:srgbClr val="FF0000"/>
              </a:solidFill>
              <a:latin typeface="Times New Roman" pitchFamily="18" charset="0"/>
            </a:endParaRPr>
          </a:p>
        </p:txBody>
      </p:sp>
      <p:sp>
        <p:nvSpPr>
          <p:cNvPr id="24581" name="Text Box 13"/>
          <p:cNvSpPr txBox="1">
            <a:spLocks noChangeArrowheads="1"/>
          </p:cNvSpPr>
          <p:nvPr/>
        </p:nvSpPr>
        <p:spPr bwMode="auto">
          <a:xfrm>
            <a:off x="0" y="669925"/>
            <a:ext cx="5562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2200" u="none">
                <a:solidFill>
                  <a:schemeClr val="bg1"/>
                </a:solidFill>
                <a:latin typeface="Times New Roman" pitchFamily="18" charset="0"/>
              </a:rPr>
              <a:t>I.</a:t>
            </a:r>
            <a:r>
              <a:rPr lang="en-US" altLang="vi-VN" sz="2200">
                <a:solidFill>
                  <a:schemeClr val="bg1"/>
                </a:solidFill>
                <a:latin typeface="Times New Roman" pitchFamily="18" charset="0"/>
              </a:rPr>
              <a:t> Tình hình Việt Nam nửa cuối thế kỉ XIX</a:t>
            </a:r>
          </a:p>
          <a:p>
            <a:pPr>
              <a:spcBef>
                <a:spcPct val="0"/>
              </a:spcBef>
              <a:buClrTx/>
              <a:buFontTx/>
              <a:buNone/>
            </a:pPr>
            <a:r>
              <a:rPr lang="en-US" altLang="vi-VN" sz="2200" u="none">
                <a:solidFill>
                  <a:schemeClr val="bg1"/>
                </a:solidFill>
                <a:latin typeface="Times New Roman" pitchFamily="18" charset="0"/>
              </a:rPr>
              <a:t>II. </a:t>
            </a:r>
            <a:r>
              <a:rPr lang="en-US" altLang="vi-VN" sz="2200">
                <a:solidFill>
                  <a:schemeClr val="bg1"/>
                </a:solidFill>
                <a:latin typeface="Times New Roman" pitchFamily="18" charset="0"/>
              </a:rPr>
              <a:t>Những đề nghị cải cách ở Việt Nam vào nửa cuối thế kỉ  XIX</a:t>
            </a:r>
            <a:r>
              <a:rPr lang="en-US" altLang="vi-VN" sz="2200" u="none">
                <a:solidFill>
                  <a:schemeClr val="bg1"/>
                </a:solidFill>
                <a:latin typeface="Times New Roman" pitchFamily="18" charset="0"/>
              </a:rPr>
              <a:t> </a:t>
            </a:r>
            <a:endParaRPr lang="en-US" altLang="vi-VN" sz="2200">
              <a:solidFill>
                <a:schemeClr val="bg1"/>
              </a:solidFill>
              <a:latin typeface="Times New Roman" pitchFamily="18" charset="0"/>
            </a:endParaRPr>
          </a:p>
        </p:txBody>
      </p:sp>
      <p:sp>
        <p:nvSpPr>
          <p:cNvPr id="24582" name="Text Box 19"/>
          <p:cNvSpPr txBox="1">
            <a:spLocks noChangeArrowheads="1"/>
          </p:cNvSpPr>
          <p:nvPr/>
        </p:nvSpPr>
        <p:spPr bwMode="auto">
          <a:xfrm>
            <a:off x="0" y="107950"/>
            <a:ext cx="9144000" cy="384175"/>
          </a:xfrm>
          <a:prstGeom prst="rect">
            <a:avLst/>
          </a:prstGeom>
          <a:solidFill>
            <a:srgbClr val="FFFF00"/>
          </a:solidFill>
          <a:ln w="28575">
            <a:solidFill>
              <a:srgbClr val="DDDDDD"/>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50000"/>
              </a:spcBef>
              <a:buClrTx/>
              <a:buFontTx/>
              <a:buNone/>
            </a:pPr>
            <a:r>
              <a:rPr lang="en-US" altLang="vi-VN" sz="1900" u="none">
                <a:solidFill>
                  <a:srgbClr val="0000FF"/>
                </a:solidFill>
                <a:latin typeface="Times New Roman" pitchFamily="18" charset="0"/>
              </a:rPr>
              <a:t>BÀI 28: TRÀO LƯU CẢI CÁCH DUY TÂN Ở VIỆT NAMNỬA CUỐI THẾ KỈ XIX</a:t>
            </a:r>
          </a:p>
        </p:txBody>
      </p:sp>
      <p:sp>
        <p:nvSpPr>
          <p:cNvPr id="9" name="Rectangle 18"/>
          <p:cNvSpPr>
            <a:spLocks noChangeArrowheads="1"/>
          </p:cNvSpPr>
          <p:nvPr/>
        </p:nvSpPr>
        <p:spPr bwMode="auto">
          <a:xfrm>
            <a:off x="152400" y="3124200"/>
            <a:ext cx="2743200" cy="1631950"/>
          </a:xfrm>
          <a:prstGeom prst="rect">
            <a:avLst/>
          </a:prstGeom>
          <a:solidFill>
            <a:srgbClr val="FFFF00"/>
          </a:solidFill>
          <a:ln w="9525">
            <a:solidFill>
              <a:schemeClr val="tx2">
                <a:lumMod val="50000"/>
              </a:schemeClr>
            </a:solidFill>
            <a:miter lim="800000"/>
            <a:headEnd/>
            <a:tailEnd/>
          </a:ln>
        </p:spPr>
        <p:txBody>
          <a:bodyPr>
            <a:spAutoFit/>
          </a:bodyPr>
          <a:lstStyle/>
          <a:p>
            <a:pPr algn="just">
              <a:defRPr/>
            </a:pPr>
            <a:r>
              <a:rPr lang="pt-BR" sz="2500" u="none" dirty="0">
                <a:solidFill>
                  <a:srgbClr val="FF0000"/>
                </a:solidFill>
                <a:sym typeface="Wingdings" pitchFamily="2" charset="2"/>
              </a:rPr>
              <a:t>? Em có suy nghĩ gì về cải cách của Nguyễn Trường Tộ? </a:t>
            </a:r>
            <a:r>
              <a:rPr lang="en-US" sz="2500" u="none" dirty="0">
                <a:solidFill>
                  <a:srgbClr val="FF0000"/>
                </a:solidFill>
              </a:rPr>
              <a:t> </a:t>
            </a:r>
          </a:p>
        </p:txBody>
      </p:sp>
      <p:sp>
        <p:nvSpPr>
          <p:cNvPr id="10" name="Text Box 4"/>
          <p:cNvSpPr txBox="1">
            <a:spLocks noChangeArrowheads="1"/>
          </p:cNvSpPr>
          <p:nvPr/>
        </p:nvSpPr>
        <p:spPr bwMode="auto">
          <a:xfrm>
            <a:off x="3505200" y="3276600"/>
            <a:ext cx="4724400" cy="1446213"/>
          </a:xfrm>
          <a:prstGeom prst="rect">
            <a:avLst/>
          </a:prstGeom>
          <a:solidFill>
            <a:schemeClr val="bg2">
              <a:lumMod val="10000"/>
              <a:lumOff val="90000"/>
            </a:schemeClr>
          </a:solidFill>
          <a:ln w="9525">
            <a:solidFill>
              <a:schemeClr val="bg1"/>
            </a:solidFill>
            <a:miter lim="800000"/>
            <a:headEnd/>
            <a:tailEnd/>
          </a:ln>
        </p:spPr>
        <p:txBody>
          <a:bodyPr>
            <a:spAutoFit/>
          </a:bodyPr>
          <a:lstStyle/>
          <a:p>
            <a:pPr algn="just">
              <a:defRPr/>
            </a:pPr>
            <a:r>
              <a:rPr lang="en-US" sz="2200" u="none" dirty="0">
                <a:solidFill>
                  <a:srgbClr val="0000FF"/>
                </a:solidFill>
              </a:rPr>
              <a:t>Rất toàn diện, đề cập đến vấn đề kinh tế, chính trị, pháp luật, tôn giáo, giáo dục…có những đề nghị có thể thực hiện được.</a:t>
            </a:r>
            <a:endParaRPr lang="en-US" sz="2200" dirty="0">
              <a:solidFill>
                <a:srgbClr val="0000FF"/>
              </a:solidFill>
            </a:endParaRPr>
          </a:p>
        </p:txBody>
      </p:sp>
      <p:sp>
        <p:nvSpPr>
          <p:cNvPr id="11" name="Text Box 4"/>
          <p:cNvSpPr txBox="1">
            <a:spLocks noChangeArrowheads="1"/>
          </p:cNvSpPr>
          <p:nvPr/>
        </p:nvSpPr>
        <p:spPr bwMode="auto">
          <a:xfrm>
            <a:off x="3505200" y="5029200"/>
            <a:ext cx="4724400" cy="1108075"/>
          </a:xfrm>
          <a:prstGeom prst="rect">
            <a:avLst/>
          </a:prstGeom>
          <a:solidFill>
            <a:schemeClr val="tx1"/>
          </a:solidFill>
          <a:ln w="9525">
            <a:solidFill>
              <a:srgbClr val="FF0066"/>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en-US" altLang="vi-VN" sz="2200" u="none">
                <a:solidFill>
                  <a:schemeClr val="bg1"/>
                </a:solidFill>
                <a:latin typeface="Times New Roman" pitchFamily="18" charset="0"/>
              </a:rPr>
              <a:t>Không đòi hỏi quá nhiều vào tiền của mà chỉ cần lòng quyết tâm cao vì sự nghiệp đổi mới đất nước. </a:t>
            </a:r>
            <a:endParaRPr lang="en-US" altLang="vi-VN" sz="2200">
              <a:solidFill>
                <a:schemeClr val="bg2"/>
              </a:solidFill>
              <a:latin typeface="Times New Roman" pitchFamily="18" charset="0"/>
            </a:endParaRPr>
          </a:p>
        </p:txBody>
      </p:sp>
      <p:cxnSp>
        <p:nvCxnSpPr>
          <p:cNvPr id="14" name="Straight Arrow Connector 13"/>
          <p:cNvCxnSpPr>
            <a:cxnSpLocks noChangeShapeType="1"/>
            <a:stCxn id="9" idx="3"/>
          </p:cNvCxnSpPr>
          <p:nvPr/>
        </p:nvCxnSpPr>
        <p:spPr bwMode="auto">
          <a:xfrm flipV="1">
            <a:off x="2895600" y="2590800"/>
            <a:ext cx="457200" cy="1349375"/>
          </a:xfrm>
          <a:prstGeom prst="straightConnector1">
            <a:avLst/>
          </a:prstGeom>
          <a:noFill/>
          <a:ln w="57150" cmpd="thickThin"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7" name="Straight Arrow Connector 16"/>
          <p:cNvCxnSpPr>
            <a:cxnSpLocks noChangeShapeType="1"/>
            <a:stCxn id="9" idx="3"/>
          </p:cNvCxnSpPr>
          <p:nvPr/>
        </p:nvCxnSpPr>
        <p:spPr bwMode="auto">
          <a:xfrm>
            <a:off x="2895600" y="3940175"/>
            <a:ext cx="609600" cy="22225"/>
          </a:xfrm>
          <a:prstGeom prst="straightConnector1">
            <a:avLst/>
          </a:prstGeom>
          <a:noFill/>
          <a:ln w="57150" cmpd="thickThin"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8" name="Straight Arrow Connector 17"/>
          <p:cNvCxnSpPr>
            <a:cxnSpLocks noChangeShapeType="1"/>
            <a:stCxn id="9" idx="3"/>
            <a:endCxn id="11" idx="1"/>
          </p:cNvCxnSpPr>
          <p:nvPr/>
        </p:nvCxnSpPr>
        <p:spPr bwMode="auto">
          <a:xfrm>
            <a:off x="2895600" y="3940175"/>
            <a:ext cx="609600" cy="1643063"/>
          </a:xfrm>
          <a:prstGeom prst="straightConnector1">
            <a:avLst/>
          </a:prstGeom>
          <a:noFill/>
          <a:ln w="57150" cmpd="thickThin" algn="ctr">
            <a:solidFill>
              <a:srgbClr val="FF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2884"/>
                                        </p:tgtEl>
                                        <p:attrNameLst>
                                          <p:attrName>style.visibility</p:attrName>
                                        </p:attrNameLst>
                                      </p:cBhvr>
                                      <p:to>
                                        <p:strVal val="visible"/>
                                      </p:to>
                                    </p:set>
                                    <p:animEffect transition="in" filter="box(in)">
                                      <p:cBhvr>
                                        <p:cTn id="10" dur="500"/>
                                        <p:tgtEl>
                                          <p:spTgt spid="12288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in)">
                                      <p:cBhvr>
                                        <p:cTn id="15" dur="500"/>
                                        <p:tgtEl>
                                          <p:spTgt spid="17"/>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ox(in)">
                                      <p:cBhvr>
                                        <p:cTn id="18" dur="500"/>
                                        <p:tgtEl>
                                          <p:spTgt spid="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ox(in)">
                                      <p:cBhvr>
                                        <p:cTn id="23" dur="500"/>
                                        <p:tgtEl>
                                          <p:spTgt spid="1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in)">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Line 3"/>
          <p:cNvSpPr>
            <a:spLocks noChangeShapeType="1"/>
          </p:cNvSpPr>
          <p:nvPr/>
        </p:nvSpPr>
        <p:spPr bwMode="auto">
          <a:xfrm>
            <a:off x="4800600" y="1219200"/>
            <a:ext cx="0" cy="52578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12" name="Text Box 4"/>
          <p:cNvSpPr txBox="1">
            <a:spLocks noChangeArrowheads="1"/>
          </p:cNvSpPr>
          <p:nvPr/>
        </p:nvSpPr>
        <p:spPr bwMode="auto">
          <a:xfrm>
            <a:off x="0" y="24384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400">
                <a:latin typeface="Times New Roman" pitchFamily="18" charset="0"/>
              </a:rPr>
              <a:t> </a:t>
            </a:r>
            <a:r>
              <a:rPr lang="en-US" altLang="vi-VN" sz="2000" u="none">
                <a:solidFill>
                  <a:schemeClr val="bg2"/>
                </a:solidFill>
                <a:latin typeface="Times New Roman" pitchFamily="18" charset="0"/>
              </a:rPr>
              <a:t>* </a:t>
            </a:r>
            <a:r>
              <a:rPr lang="en-US" altLang="vi-VN" sz="2000">
                <a:solidFill>
                  <a:schemeClr val="bg2"/>
                </a:solidFill>
                <a:latin typeface="Times New Roman" pitchFamily="18" charset="0"/>
              </a:rPr>
              <a:t>Tích cực:</a:t>
            </a:r>
          </a:p>
        </p:txBody>
      </p:sp>
      <p:sp>
        <p:nvSpPr>
          <p:cNvPr id="94213" name="Text Box 5"/>
          <p:cNvSpPr txBox="1">
            <a:spLocks noChangeArrowheads="1"/>
          </p:cNvSpPr>
          <p:nvPr/>
        </p:nvSpPr>
        <p:spPr bwMode="auto">
          <a:xfrm>
            <a:off x="0" y="5334000"/>
            <a:ext cx="449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400">
                <a:latin typeface="Times New Roman" pitchFamily="18" charset="0"/>
              </a:rPr>
              <a:t> </a:t>
            </a:r>
            <a:r>
              <a:rPr lang="en-US" altLang="vi-VN" sz="2000" u="none">
                <a:solidFill>
                  <a:schemeClr val="bg2"/>
                </a:solidFill>
                <a:latin typeface="Times New Roman" pitchFamily="18" charset="0"/>
              </a:rPr>
              <a:t>- Triều đình Huế bảo thủ,</a:t>
            </a:r>
            <a:r>
              <a:rPr lang="en-US" altLang="vi-VN" sz="2000">
                <a:latin typeface="Times New Roman" pitchFamily="18" charset="0"/>
              </a:rPr>
              <a:t> </a:t>
            </a:r>
            <a:r>
              <a:rPr lang="en-US" altLang="vi-VN" sz="2000" u="none">
                <a:solidFill>
                  <a:schemeClr val="bg2"/>
                </a:solidFill>
                <a:latin typeface="Times New Roman" pitchFamily="18" charset="0"/>
              </a:rPr>
              <a:t>cự tuyệt, không chấp nhận các đề nghị cải cách.</a:t>
            </a:r>
          </a:p>
        </p:txBody>
      </p:sp>
      <p:sp>
        <p:nvSpPr>
          <p:cNvPr id="94214" name="Text Box 6"/>
          <p:cNvSpPr txBox="1">
            <a:spLocks noChangeArrowheads="1"/>
          </p:cNvSpPr>
          <p:nvPr/>
        </p:nvSpPr>
        <p:spPr bwMode="auto">
          <a:xfrm>
            <a:off x="0" y="2803525"/>
            <a:ext cx="464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400">
                <a:latin typeface="Times New Roman" pitchFamily="18" charset="0"/>
              </a:rPr>
              <a:t> </a:t>
            </a:r>
            <a:r>
              <a:rPr lang="en-US" altLang="vi-VN" sz="2000" u="none">
                <a:solidFill>
                  <a:schemeClr val="bg2"/>
                </a:solidFill>
                <a:latin typeface="Times New Roman" pitchFamily="18" charset="0"/>
              </a:rPr>
              <a:t>- Các đề nghị cải cách đáp ứng phần nào yêu cầu của nước ta lúc đó.</a:t>
            </a:r>
          </a:p>
        </p:txBody>
      </p:sp>
      <p:sp>
        <p:nvSpPr>
          <p:cNvPr id="94215" name="Text Box 7"/>
          <p:cNvSpPr txBox="1">
            <a:spLocks noChangeArrowheads="1"/>
          </p:cNvSpPr>
          <p:nvPr/>
        </p:nvSpPr>
        <p:spPr bwMode="auto">
          <a:xfrm>
            <a:off x="0" y="3519488"/>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400">
                <a:latin typeface="Times New Roman" pitchFamily="18" charset="0"/>
              </a:rPr>
              <a:t> </a:t>
            </a:r>
            <a:r>
              <a:rPr lang="en-US" altLang="vi-VN" sz="2000" u="none">
                <a:solidFill>
                  <a:schemeClr val="bg2"/>
                </a:solidFill>
                <a:latin typeface="Times New Roman" pitchFamily="18" charset="0"/>
              </a:rPr>
              <a:t>* </a:t>
            </a:r>
            <a:r>
              <a:rPr lang="en-US" altLang="vi-VN" sz="2000">
                <a:solidFill>
                  <a:schemeClr val="bg2"/>
                </a:solidFill>
                <a:latin typeface="Times New Roman" pitchFamily="18" charset="0"/>
              </a:rPr>
              <a:t>Hạn chế:</a:t>
            </a:r>
            <a:r>
              <a:rPr lang="en-US" altLang="vi-VN" sz="2000" u="none">
                <a:solidFill>
                  <a:schemeClr val="bg2"/>
                </a:solidFill>
                <a:latin typeface="Times New Roman" pitchFamily="18" charset="0"/>
              </a:rPr>
              <a:t> </a:t>
            </a:r>
          </a:p>
        </p:txBody>
      </p:sp>
      <p:sp>
        <p:nvSpPr>
          <p:cNvPr id="94216" name="Text Box 8"/>
          <p:cNvSpPr txBox="1">
            <a:spLocks noChangeArrowheads="1"/>
          </p:cNvSpPr>
          <p:nvPr/>
        </p:nvSpPr>
        <p:spPr bwMode="auto">
          <a:xfrm>
            <a:off x="0" y="3886200"/>
            <a:ext cx="449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400">
                <a:latin typeface="Times New Roman" pitchFamily="18" charset="0"/>
              </a:rPr>
              <a:t> </a:t>
            </a:r>
            <a:r>
              <a:rPr lang="en-US" altLang="vi-VN" sz="2000" u="none">
                <a:solidFill>
                  <a:schemeClr val="bg2"/>
                </a:solidFill>
                <a:latin typeface="Times New Roman" pitchFamily="18" charset="0"/>
              </a:rPr>
              <a:t>- Mang tính chất lẻ tẻ, rời rạc, chưa giải quyết được những mâu thuẫn chủ yếu của của xã hội  Việt Nam. </a:t>
            </a:r>
          </a:p>
        </p:txBody>
      </p:sp>
      <p:sp>
        <p:nvSpPr>
          <p:cNvPr id="94218" name="Text Box 10"/>
          <p:cNvSpPr txBox="1">
            <a:spLocks noChangeArrowheads="1"/>
          </p:cNvSpPr>
          <p:nvPr/>
        </p:nvSpPr>
        <p:spPr bwMode="auto">
          <a:xfrm>
            <a:off x="0" y="4860925"/>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400">
                <a:latin typeface="Times New Roman" pitchFamily="18" charset="0"/>
              </a:rPr>
              <a:t> </a:t>
            </a:r>
            <a:r>
              <a:rPr lang="en-US" altLang="vi-VN" sz="2000" u="none">
                <a:solidFill>
                  <a:schemeClr val="bg2"/>
                </a:solidFill>
              </a:rPr>
              <a:t>* </a:t>
            </a:r>
            <a:r>
              <a:rPr lang="en-US" altLang="vi-VN" sz="2000">
                <a:solidFill>
                  <a:schemeClr val="bg2"/>
                </a:solidFill>
                <a:latin typeface="Times New Roman" pitchFamily="18" charset="0"/>
              </a:rPr>
              <a:t>Kết quả:</a:t>
            </a:r>
          </a:p>
        </p:txBody>
      </p:sp>
      <p:sp>
        <p:nvSpPr>
          <p:cNvPr id="25609" name="Text Box 11"/>
          <p:cNvSpPr txBox="1">
            <a:spLocks noChangeArrowheads="1"/>
          </p:cNvSpPr>
          <p:nvPr/>
        </p:nvSpPr>
        <p:spPr bwMode="auto">
          <a:xfrm>
            <a:off x="0" y="838200"/>
            <a:ext cx="4800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2000" u="none">
                <a:solidFill>
                  <a:srgbClr val="0000FF"/>
                </a:solidFill>
                <a:latin typeface="Times New Roman" pitchFamily="18" charset="0"/>
              </a:rPr>
              <a:t>I. </a:t>
            </a:r>
            <a:r>
              <a:rPr lang="en-US" altLang="vi-VN" sz="2000">
                <a:solidFill>
                  <a:srgbClr val="0000FF"/>
                </a:solidFill>
                <a:latin typeface="Times New Roman" pitchFamily="18" charset="0"/>
              </a:rPr>
              <a:t>Tình hình Việt Nam nửa cuối thế kỉ XIX</a:t>
            </a:r>
          </a:p>
          <a:p>
            <a:pPr algn="just">
              <a:spcBef>
                <a:spcPct val="0"/>
              </a:spcBef>
              <a:buClrTx/>
              <a:buFontTx/>
              <a:buNone/>
            </a:pPr>
            <a:r>
              <a:rPr lang="en-US" altLang="vi-VN" sz="2000" u="none">
                <a:solidFill>
                  <a:srgbClr val="0000FF"/>
                </a:solidFill>
                <a:latin typeface="Times New Roman" pitchFamily="18" charset="0"/>
              </a:rPr>
              <a:t>II.</a:t>
            </a:r>
            <a:r>
              <a:rPr lang="en-US" altLang="vi-VN" sz="2000">
                <a:solidFill>
                  <a:srgbClr val="0000FF"/>
                </a:solidFill>
                <a:latin typeface="Times New Roman" pitchFamily="18" charset="0"/>
              </a:rPr>
              <a:t> Những đề nghị cải cách ở Việt Nam vào nửa thế kỉ XIX</a:t>
            </a:r>
          </a:p>
        </p:txBody>
      </p:sp>
      <p:sp>
        <p:nvSpPr>
          <p:cNvPr id="25610" name="Text Box 12"/>
          <p:cNvSpPr txBox="1">
            <a:spLocks noChangeArrowheads="1"/>
          </p:cNvSpPr>
          <p:nvPr/>
        </p:nvSpPr>
        <p:spPr bwMode="auto">
          <a:xfrm>
            <a:off x="0" y="1905000"/>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000" u="none">
                <a:solidFill>
                  <a:srgbClr val="0000FF"/>
                </a:solidFill>
                <a:latin typeface="Times New Roman" pitchFamily="18" charset="0"/>
              </a:rPr>
              <a:t>III.</a:t>
            </a:r>
            <a:r>
              <a:rPr lang="en-US" altLang="vi-VN" sz="2000">
                <a:solidFill>
                  <a:srgbClr val="0000FF"/>
                </a:solidFill>
                <a:latin typeface="Times New Roman" pitchFamily="18" charset="0"/>
              </a:rPr>
              <a:t> Kết cục của các đề nghị cải cách</a:t>
            </a:r>
          </a:p>
        </p:txBody>
      </p:sp>
      <p:sp>
        <p:nvSpPr>
          <p:cNvPr id="94222" name="Text Box 14"/>
          <p:cNvSpPr txBox="1">
            <a:spLocks noChangeArrowheads="1"/>
          </p:cNvSpPr>
          <p:nvPr/>
        </p:nvSpPr>
        <p:spPr bwMode="auto">
          <a:xfrm>
            <a:off x="5562600" y="8382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2400" u="none">
                <a:solidFill>
                  <a:srgbClr val="FF0000"/>
                </a:solidFill>
                <a:latin typeface="Times New Roman" pitchFamily="18" charset="0"/>
              </a:rPr>
              <a:t>* </a:t>
            </a:r>
            <a:r>
              <a:rPr lang="en-US" altLang="vi-VN" sz="2400">
                <a:solidFill>
                  <a:srgbClr val="FF0000"/>
                </a:solidFill>
                <a:latin typeface="Times New Roman" pitchFamily="18" charset="0"/>
              </a:rPr>
              <a:t>Thảo luận nhóm</a:t>
            </a:r>
          </a:p>
        </p:txBody>
      </p:sp>
      <p:sp>
        <p:nvSpPr>
          <p:cNvPr id="94223" name="Text Box 15"/>
          <p:cNvSpPr txBox="1">
            <a:spLocks noChangeArrowheads="1"/>
          </p:cNvSpPr>
          <p:nvPr/>
        </p:nvSpPr>
        <p:spPr bwMode="auto">
          <a:xfrm>
            <a:off x="4876800" y="1447800"/>
            <a:ext cx="41910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en-US" altLang="vi-VN" sz="1800" u="none">
                <a:solidFill>
                  <a:srgbClr val="0000FF"/>
                </a:solidFill>
                <a:latin typeface="Times New Roman" pitchFamily="18" charset="0"/>
              </a:rPr>
              <a:t>- </a:t>
            </a:r>
            <a:r>
              <a:rPr lang="en-US" altLang="vi-VN" sz="1800">
                <a:solidFill>
                  <a:srgbClr val="0000FF"/>
                </a:solidFill>
                <a:latin typeface="Times New Roman" pitchFamily="18" charset="0"/>
              </a:rPr>
              <a:t>Nhóm 1:</a:t>
            </a:r>
            <a:r>
              <a:rPr lang="en-US" altLang="vi-VN" sz="1800" u="none">
                <a:solidFill>
                  <a:srgbClr val="0000FF"/>
                </a:solidFill>
                <a:latin typeface="Times New Roman" pitchFamily="18" charset="0"/>
              </a:rPr>
              <a:t> Trình bày những mặt </a:t>
            </a:r>
            <a:r>
              <a:rPr lang="en-US" altLang="vi-VN" sz="2000">
                <a:solidFill>
                  <a:srgbClr val="FF0000"/>
                </a:solidFill>
                <a:latin typeface="Times New Roman" pitchFamily="18" charset="0"/>
              </a:rPr>
              <a:t>tích cực</a:t>
            </a:r>
            <a:r>
              <a:rPr lang="en-US" altLang="vi-VN" sz="1800" u="none">
                <a:solidFill>
                  <a:srgbClr val="0000FF"/>
                </a:solidFill>
                <a:latin typeface="Times New Roman" pitchFamily="18" charset="0"/>
              </a:rPr>
              <a:t> của các đề nghị cải cách nửa cuối thế kỉ XIX?</a:t>
            </a:r>
            <a:endParaRPr lang="en-US" altLang="vi-VN" sz="1800">
              <a:solidFill>
                <a:srgbClr val="0000FF"/>
              </a:solidFill>
              <a:latin typeface="Times New Roman" pitchFamily="18" charset="0"/>
            </a:endParaRPr>
          </a:p>
        </p:txBody>
      </p:sp>
      <p:sp>
        <p:nvSpPr>
          <p:cNvPr id="94224" name="Text Box 16"/>
          <p:cNvSpPr txBox="1">
            <a:spLocks noChangeArrowheads="1"/>
          </p:cNvSpPr>
          <p:nvPr/>
        </p:nvSpPr>
        <p:spPr bwMode="auto">
          <a:xfrm>
            <a:off x="4876800" y="2514600"/>
            <a:ext cx="4191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en-US" altLang="vi-VN" sz="2000" u="none">
                <a:solidFill>
                  <a:srgbClr val="0000FF"/>
                </a:solidFill>
                <a:latin typeface="Times New Roman" pitchFamily="18" charset="0"/>
              </a:rPr>
              <a:t>- </a:t>
            </a:r>
            <a:r>
              <a:rPr lang="en-US" altLang="vi-VN" sz="2000">
                <a:solidFill>
                  <a:srgbClr val="0000FF"/>
                </a:solidFill>
                <a:latin typeface="Times New Roman" pitchFamily="18" charset="0"/>
              </a:rPr>
              <a:t>Nhóm 2:</a:t>
            </a:r>
            <a:r>
              <a:rPr lang="en-US" altLang="vi-VN" sz="2000" u="none">
                <a:solidFill>
                  <a:srgbClr val="0000FF"/>
                </a:solidFill>
                <a:latin typeface="Times New Roman" pitchFamily="18" charset="0"/>
              </a:rPr>
              <a:t> Trình bày những mặt </a:t>
            </a:r>
            <a:r>
              <a:rPr lang="en-US" altLang="vi-VN" sz="2000">
                <a:solidFill>
                  <a:srgbClr val="FF0000"/>
                </a:solidFill>
                <a:latin typeface="Times New Roman" pitchFamily="18" charset="0"/>
              </a:rPr>
              <a:t>hạn chế</a:t>
            </a:r>
            <a:r>
              <a:rPr lang="en-US" altLang="vi-VN" sz="2000" u="none">
                <a:solidFill>
                  <a:srgbClr val="0000FF"/>
                </a:solidFill>
                <a:latin typeface="Times New Roman" pitchFamily="18" charset="0"/>
              </a:rPr>
              <a:t> của các đề nghị cải cách nửa cuối thế kỉ XIX?</a:t>
            </a:r>
            <a:endParaRPr lang="en-US" altLang="vi-VN" sz="2000">
              <a:solidFill>
                <a:srgbClr val="0000FF"/>
              </a:solidFill>
              <a:latin typeface="Times New Roman" pitchFamily="18" charset="0"/>
            </a:endParaRPr>
          </a:p>
        </p:txBody>
      </p:sp>
      <p:sp>
        <p:nvSpPr>
          <p:cNvPr id="94225" name="Text Box 17"/>
          <p:cNvSpPr txBox="1">
            <a:spLocks noChangeArrowheads="1"/>
          </p:cNvSpPr>
          <p:nvPr/>
        </p:nvSpPr>
        <p:spPr bwMode="auto">
          <a:xfrm>
            <a:off x="4876800" y="3581400"/>
            <a:ext cx="4191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en-US" altLang="vi-VN" sz="2000" u="none">
                <a:solidFill>
                  <a:srgbClr val="0000FF"/>
                </a:solidFill>
                <a:latin typeface="Times New Roman" pitchFamily="18" charset="0"/>
              </a:rPr>
              <a:t>- </a:t>
            </a:r>
            <a:r>
              <a:rPr lang="en-US" altLang="vi-VN" sz="2000">
                <a:solidFill>
                  <a:srgbClr val="0000FF"/>
                </a:solidFill>
                <a:latin typeface="Times New Roman" pitchFamily="18" charset="0"/>
              </a:rPr>
              <a:t>Nhóm 3:</a:t>
            </a:r>
            <a:r>
              <a:rPr lang="en-US" altLang="vi-VN" sz="2000" u="none">
                <a:solidFill>
                  <a:srgbClr val="0000FF"/>
                </a:solidFill>
                <a:latin typeface="Times New Roman" pitchFamily="18" charset="0"/>
              </a:rPr>
              <a:t> Trình bày </a:t>
            </a:r>
            <a:r>
              <a:rPr lang="en-US" altLang="vi-VN" sz="2000">
                <a:solidFill>
                  <a:srgbClr val="FF0000"/>
                </a:solidFill>
                <a:latin typeface="Times New Roman" pitchFamily="18" charset="0"/>
              </a:rPr>
              <a:t>kết quả</a:t>
            </a:r>
            <a:r>
              <a:rPr lang="en-US" altLang="vi-VN" sz="2000" u="none">
                <a:solidFill>
                  <a:srgbClr val="0000FF"/>
                </a:solidFill>
                <a:latin typeface="Times New Roman" pitchFamily="18" charset="0"/>
              </a:rPr>
              <a:t>  của các đề nghị cải cách nửa cuối thế kỉ XIX?</a:t>
            </a:r>
            <a:endParaRPr lang="en-US" altLang="vi-VN" sz="2000">
              <a:solidFill>
                <a:srgbClr val="0000FF"/>
              </a:solidFill>
              <a:latin typeface="Times New Roman" pitchFamily="18" charset="0"/>
            </a:endParaRPr>
          </a:p>
        </p:txBody>
      </p:sp>
      <p:sp>
        <p:nvSpPr>
          <p:cNvPr id="94226" name="Text Box 18"/>
          <p:cNvSpPr txBox="1">
            <a:spLocks noChangeArrowheads="1"/>
          </p:cNvSpPr>
          <p:nvPr/>
        </p:nvSpPr>
        <p:spPr bwMode="auto">
          <a:xfrm>
            <a:off x="4876800" y="4724400"/>
            <a:ext cx="4114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en-US" altLang="vi-VN" sz="2000" u="none">
                <a:solidFill>
                  <a:schemeClr val="bg1"/>
                </a:solidFill>
                <a:latin typeface="Times New Roman" pitchFamily="18" charset="0"/>
              </a:rPr>
              <a:t>- </a:t>
            </a:r>
            <a:r>
              <a:rPr lang="en-US" altLang="vi-VN" sz="2000">
                <a:solidFill>
                  <a:schemeClr val="bg1"/>
                </a:solidFill>
                <a:latin typeface="Times New Roman" pitchFamily="18" charset="0"/>
              </a:rPr>
              <a:t>Nhóm 4:</a:t>
            </a:r>
            <a:r>
              <a:rPr lang="en-US" altLang="vi-VN" sz="2000" u="none">
                <a:solidFill>
                  <a:schemeClr val="bg1"/>
                </a:solidFill>
                <a:latin typeface="Times New Roman" pitchFamily="18" charset="0"/>
              </a:rPr>
              <a:t> Trình bày </a:t>
            </a:r>
            <a:r>
              <a:rPr lang="en-US" altLang="vi-VN" sz="2200">
                <a:solidFill>
                  <a:srgbClr val="FF0000"/>
                </a:solidFill>
                <a:latin typeface="Times New Roman" pitchFamily="18" charset="0"/>
              </a:rPr>
              <a:t>ý nghĩa</a:t>
            </a:r>
            <a:r>
              <a:rPr lang="en-US" altLang="vi-VN" sz="2000" u="none">
                <a:solidFill>
                  <a:schemeClr val="bg1"/>
                </a:solidFill>
                <a:latin typeface="Times New Roman" pitchFamily="18" charset="0"/>
              </a:rPr>
              <a:t> của các đề nghị cải cách nửa cuối thế kỉ XIX?</a:t>
            </a:r>
            <a:endParaRPr lang="en-US" altLang="vi-VN" sz="2000">
              <a:solidFill>
                <a:schemeClr val="bg1"/>
              </a:solidFill>
              <a:latin typeface="Times New Roman" pitchFamily="18" charset="0"/>
            </a:endParaRPr>
          </a:p>
        </p:txBody>
      </p:sp>
      <p:sp>
        <p:nvSpPr>
          <p:cNvPr id="25616" name="Text Box 19"/>
          <p:cNvSpPr txBox="1">
            <a:spLocks noChangeArrowheads="1"/>
          </p:cNvSpPr>
          <p:nvPr/>
        </p:nvSpPr>
        <p:spPr bwMode="auto">
          <a:xfrm>
            <a:off x="0" y="107950"/>
            <a:ext cx="9144000" cy="409575"/>
          </a:xfrm>
          <a:prstGeom prst="rect">
            <a:avLst/>
          </a:prstGeom>
          <a:solidFill>
            <a:srgbClr val="FFFF00"/>
          </a:solidFill>
          <a:ln w="28575">
            <a:solidFill>
              <a:srgbClr val="DDDDDD"/>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50000"/>
              </a:spcBef>
              <a:buClrTx/>
              <a:buFontTx/>
              <a:buNone/>
            </a:pPr>
            <a:r>
              <a:rPr lang="en-US" altLang="vi-VN" sz="1900" u="none">
                <a:solidFill>
                  <a:srgbClr val="0000FF"/>
                </a:solidFill>
                <a:latin typeface="Times New Roman" pitchFamily="18" charset="0"/>
              </a:rPr>
              <a:t>BÀI 28: TRÀO LƯU CẢI CÁCH DUY TÂN Ở VIỆT NAM NỬA CUỐI THẾ KỈ XIX</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4222"/>
                                        </p:tgtEl>
                                        <p:attrNameLst>
                                          <p:attrName>style.visibility</p:attrName>
                                        </p:attrNameLst>
                                      </p:cBhvr>
                                      <p:to>
                                        <p:strVal val="visible"/>
                                      </p:to>
                                    </p:set>
                                    <p:animEffect transition="in" filter="blinds(horizontal)">
                                      <p:cBhvr>
                                        <p:cTn id="7" dur="500"/>
                                        <p:tgtEl>
                                          <p:spTgt spid="942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4223"/>
                                        </p:tgtEl>
                                        <p:attrNameLst>
                                          <p:attrName>style.visibility</p:attrName>
                                        </p:attrNameLst>
                                      </p:cBhvr>
                                      <p:to>
                                        <p:strVal val="visible"/>
                                      </p:to>
                                    </p:set>
                                    <p:animEffect transition="in" filter="blinds(horizontal)">
                                      <p:cBhvr>
                                        <p:cTn id="12" dur="500"/>
                                        <p:tgtEl>
                                          <p:spTgt spid="9422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4224">
                                            <p:txEl>
                                              <p:pRg st="0" end="0"/>
                                            </p:txEl>
                                          </p:spTgt>
                                        </p:tgtEl>
                                        <p:attrNameLst>
                                          <p:attrName>style.visibility</p:attrName>
                                        </p:attrNameLst>
                                      </p:cBhvr>
                                      <p:to>
                                        <p:strVal val="visible"/>
                                      </p:to>
                                    </p:set>
                                    <p:animEffect transition="in" filter="blinds(horizontal)">
                                      <p:cBhvr>
                                        <p:cTn id="15" dur="500"/>
                                        <p:tgtEl>
                                          <p:spTgt spid="94224">
                                            <p:txEl>
                                              <p:pRg st="0" end="0"/>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4226"/>
                                        </p:tgtEl>
                                        <p:attrNameLst>
                                          <p:attrName>style.visibility</p:attrName>
                                        </p:attrNameLst>
                                      </p:cBhvr>
                                      <p:to>
                                        <p:strVal val="visible"/>
                                      </p:to>
                                    </p:set>
                                    <p:animEffect transition="in" filter="blinds(horizontal)">
                                      <p:cBhvr>
                                        <p:cTn id="18" dur="500"/>
                                        <p:tgtEl>
                                          <p:spTgt spid="9422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4225"/>
                                        </p:tgtEl>
                                        <p:attrNameLst>
                                          <p:attrName>style.visibility</p:attrName>
                                        </p:attrNameLst>
                                      </p:cBhvr>
                                      <p:to>
                                        <p:strVal val="visible"/>
                                      </p:to>
                                    </p:set>
                                    <p:animEffect transition="in" filter="blinds(horizontal)">
                                      <p:cBhvr>
                                        <p:cTn id="21" dur="500"/>
                                        <p:tgtEl>
                                          <p:spTgt spid="9422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xit" presetSubtype="10" fill="hold" nodeType="clickEffect">
                                  <p:stCondLst>
                                    <p:cond delay="0"/>
                                  </p:stCondLst>
                                  <p:childTnLst>
                                    <p:animEffect transition="out" filter="blinds(horizontal)">
                                      <p:cBhvr>
                                        <p:cTn id="25" dur="500"/>
                                        <p:tgtEl>
                                          <p:spTgt spid="94223"/>
                                        </p:tgtEl>
                                      </p:cBhvr>
                                    </p:animEffect>
                                    <p:set>
                                      <p:cBhvr>
                                        <p:cTn id="26" dur="1" fill="hold">
                                          <p:stCondLst>
                                            <p:cond delay="499"/>
                                          </p:stCondLst>
                                        </p:cTn>
                                        <p:tgtEl>
                                          <p:spTgt spid="94223"/>
                                        </p:tgtEl>
                                        <p:attrNameLst>
                                          <p:attrName>style.visibility</p:attrName>
                                        </p:attrNameLst>
                                      </p:cBhvr>
                                      <p:to>
                                        <p:strVal val="hidden"/>
                                      </p:to>
                                    </p:set>
                                  </p:childTnLst>
                                </p:cTn>
                              </p:par>
                              <p:par>
                                <p:cTn id="27" presetID="3" presetClass="entr" presetSubtype="10" fill="hold" nodeType="withEffect">
                                  <p:stCondLst>
                                    <p:cond delay="0"/>
                                  </p:stCondLst>
                                  <p:childTnLst>
                                    <p:set>
                                      <p:cBhvr>
                                        <p:cTn id="28" dur="1" fill="hold">
                                          <p:stCondLst>
                                            <p:cond delay="0"/>
                                          </p:stCondLst>
                                        </p:cTn>
                                        <p:tgtEl>
                                          <p:spTgt spid="94212">
                                            <p:txEl>
                                              <p:pRg st="0" end="0"/>
                                            </p:txEl>
                                          </p:spTgt>
                                        </p:tgtEl>
                                        <p:attrNameLst>
                                          <p:attrName>style.visibility</p:attrName>
                                        </p:attrNameLst>
                                      </p:cBhvr>
                                      <p:to>
                                        <p:strVal val="visible"/>
                                      </p:to>
                                    </p:set>
                                    <p:animEffect transition="in" filter="blinds(horizontal)">
                                      <p:cBhvr>
                                        <p:cTn id="29" dur="500"/>
                                        <p:tgtEl>
                                          <p:spTgt spid="94212">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94214"/>
                                        </p:tgtEl>
                                        <p:attrNameLst>
                                          <p:attrName>style.visibility</p:attrName>
                                        </p:attrNameLst>
                                      </p:cBhvr>
                                      <p:to>
                                        <p:strVal val="visible"/>
                                      </p:to>
                                    </p:set>
                                    <p:animEffect transition="in" filter="blinds(horizontal)">
                                      <p:cBhvr>
                                        <p:cTn id="34" dur="500"/>
                                        <p:tgtEl>
                                          <p:spTgt spid="9421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xit" presetSubtype="10" fill="hold" grpId="1" nodeType="clickEffect">
                                  <p:stCondLst>
                                    <p:cond delay="0"/>
                                  </p:stCondLst>
                                  <p:childTnLst>
                                    <p:animEffect transition="out" filter="blinds(horizontal)">
                                      <p:cBhvr>
                                        <p:cTn id="38" dur="500"/>
                                        <p:tgtEl>
                                          <p:spTgt spid="94224">
                                            <p:txEl>
                                              <p:pRg st="0" end="0"/>
                                            </p:txEl>
                                          </p:spTgt>
                                        </p:tgtEl>
                                      </p:cBhvr>
                                    </p:animEffect>
                                    <p:set>
                                      <p:cBhvr>
                                        <p:cTn id="39" dur="1" fill="hold">
                                          <p:stCondLst>
                                            <p:cond delay="499"/>
                                          </p:stCondLst>
                                        </p:cTn>
                                        <p:tgtEl>
                                          <p:spTgt spid="94224">
                                            <p:txEl>
                                              <p:pRg st="0" end="0"/>
                                            </p:txEl>
                                          </p:spTgt>
                                        </p:tgtEl>
                                        <p:attrNameLst>
                                          <p:attrName>style.visibility</p:attrName>
                                        </p:attrNameLst>
                                      </p:cBhvr>
                                      <p:to>
                                        <p:strVal val="hidden"/>
                                      </p:to>
                                    </p:set>
                                  </p:childTnLst>
                                </p:cTn>
                              </p:par>
                              <p:par>
                                <p:cTn id="40" presetID="3" presetClass="entr" presetSubtype="10" fill="hold" nodeType="withEffect">
                                  <p:stCondLst>
                                    <p:cond delay="0"/>
                                  </p:stCondLst>
                                  <p:childTnLst>
                                    <p:set>
                                      <p:cBhvr>
                                        <p:cTn id="41" dur="1" fill="hold">
                                          <p:stCondLst>
                                            <p:cond delay="0"/>
                                          </p:stCondLst>
                                        </p:cTn>
                                        <p:tgtEl>
                                          <p:spTgt spid="94215"/>
                                        </p:tgtEl>
                                        <p:attrNameLst>
                                          <p:attrName>style.visibility</p:attrName>
                                        </p:attrNameLst>
                                      </p:cBhvr>
                                      <p:to>
                                        <p:strVal val="visible"/>
                                      </p:to>
                                    </p:set>
                                    <p:animEffect transition="in" filter="blinds(horizontal)">
                                      <p:cBhvr>
                                        <p:cTn id="42" dur="500"/>
                                        <p:tgtEl>
                                          <p:spTgt spid="942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94216"/>
                                        </p:tgtEl>
                                        <p:attrNameLst>
                                          <p:attrName>style.visibility</p:attrName>
                                        </p:attrNameLst>
                                      </p:cBhvr>
                                      <p:to>
                                        <p:strVal val="visible"/>
                                      </p:to>
                                    </p:set>
                                    <p:animEffect transition="in" filter="blinds(horizontal)">
                                      <p:cBhvr>
                                        <p:cTn id="47" dur="500"/>
                                        <p:tgtEl>
                                          <p:spTgt spid="942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xit" presetSubtype="10" fill="hold" grpId="1" nodeType="clickEffect">
                                  <p:stCondLst>
                                    <p:cond delay="0"/>
                                  </p:stCondLst>
                                  <p:childTnLst>
                                    <p:animEffect transition="out" filter="blinds(horizontal)">
                                      <p:cBhvr>
                                        <p:cTn id="51" dur="500"/>
                                        <p:tgtEl>
                                          <p:spTgt spid="94225"/>
                                        </p:tgtEl>
                                      </p:cBhvr>
                                    </p:animEffect>
                                    <p:set>
                                      <p:cBhvr>
                                        <p:cTn id="52" dur="1" fill="hold">
                                          <p:stCondLst>
                                            <p:cond delay="499"/>
                                          </p:stCondLst>
                                        </p:cTn>
                                        <p:tgtEl>
                                          <p:spTgt spid="94225"/>
                                        </p:tgtEl>
                                        <p:attrNameLst>
                                          <p:attrName>style.visibility</p:attrName>
                                        </p:attrNameLst>
                                      </p:cBhvr>
                                      <p:to>
                                        <p:strVal val="hidden"/>
                                      </p:to>
                                    </p:set>
                                  </p:childTnLst>
                                </p:cTn>
                              </p:par>
                              <p:par>
                                <p:cTn id="53" presetID="3" presetClass="entr" presetSubtype="10" fill="hold" nodeType="withEffect">
                                  <p:stCondLst>
                                    <p:cond delay="0"/>
                                  </p:stCondLst>
                                  <p:childTnLst>
                                    <p:set>
                                      <p:cBhvr>
                                        <p:cTn id="54" dur="1" fill="hold">
                                          <p:stCondLst>
                                            <p:cond delay="0"/>
                                          </p:stCondLst>
                                        </p:cTn>
                                        <p:tgtEl>
                                          <p:spTgt spid="94218"/>
                                        </p:tgtEl>
                                        <p:attrNameLst>
                                          <p:attrName>style.visibility</p:attrName>
                                        </p:attrNameLst>
                                      </p:cBhvr>
                                      <p:to>
                                        <p:strVal val="visible"/>
                                      </p:to>
                                    </p:set>
                                    <p:animEffect transition="in" filter="blinds(horizontal)">
                                      <p:cBhvr>
                                        <p:cTn id="55" dur="500"/>
                                        <p:tgtEl>
                                          <p:spTgt spid="9421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nodeType="clickEffect">
                                  <p:stCondLst>
                                    <p:cond delay="0"/>
                                  </p:stCondLst>
                                  <p:childTnLst>
                                    <p:set>
                                      <p:cBhvr>
                                        <p:cTn id="59" dur="1" fill="hold">
                                          <p:stCondLst>
                                            <p:cond delay="0"/>
                                          </p:stCondLst>
                                        </p:cTn>
                                        <p:tgtEl>
                                          <p:spTgt spid="94213"/>
                                        </p:tgtEl>
                                        <p:attrNameLst>
                                          <p:attrName>style.visibility</p:attrName>
                                        </p:attrNameLst>
                                      </p:cBhvr>
                                      <p:to>
                                        <p:strVal val="visible"/>
                                      </p:to>
                                    </p:set>
                                    <p:animEffect transition="in" filter="blinds(horizontal)">
                                      <p:cBhvr>
                                        <p:cTn id="60" dur="500"/>
                                        <p:tgtEl>
                                          <p:spTgt spid="94213"/>
                                        </p:tgtEl>
                                      </p:cBhvr>
                                    </p:animEffect>
                                  </p:childTnLst>
                                </p:cTn>
                              </p:par>
                              <p:par>
                                <p:cTn id="61" presetID="3" presetClass="exit" presetSubtype="10" fill="hold" grpId="1" nodeType="withEffect">
                                  <p:stCondLst>
                                    <p:cond delay="0"/>
                                  </p:stCondLst>
                                  <p:childTnLst>
                                    <p:animEffect transition="out" filter="blinds(horizontal)">
                                      <p:cBhvr>
                                        <p:cTn id="62" dur="500"/>
                                        <p:tgtEl>
                                          <p:spTgt spid="94226"/>
                                        </p:tgtEl>
                                      </p:cBhvr>
                                    </p:animEffect>
                                    <p:set>
                                      <p:cBhvr>
                                        <p:cTn id="63" dur="1" fill="hold">
                                          <p:stCondLst>
                                            <p:cond delay="499"/>
                                          </p:stCondLst>
                                        </p:cTn>
                                        <p:tgtEl>
                                          <p:spTgt spid="94226"/>
                                        </p:tgtEl>
                                        <p:attrNameLst>
                                          <p:attrName>style.visibility</p:attrName>
                                        </p:attrNameLst>
                                      </p:cBhvr>
                                      <p:to>
                                        <p:strVal val="hidden"/>
                                      </p:to>
                                    </p:set>
                                  </p:childTnLst>
                                </p:cTn>
                              </p:par>
                              <p:par>
                                <p:cTn id="64" presetID="3" presetClass="exit" presetSubtype="10" fill="hold" nodeType="withEffect">
                                  <p:stCondLst>
                                    <p:cond delay="0"/>
                                  </p:stCondLst>
                                  <p:childTnLst>
                                    <p:animEffect transition="out" filter="blinds(horizontal)">
                                      <p:cBhvr>
                                        <p:cTn id="65" dur="500"/>
                                        <p:tgtEl>
                                          <p:spTgt spid="94222"/>
                                        </p:tgtEl>
                                      </p:cBhvr>
                                    </p:animEffect>
                                    <p:set>
                                      <p:cBhvr>
                                        <p:cTn id="66" dur="1" fill="hold">
                                          <p:stCondLst>
                                            <p:cond delay="499"/>
                                          </p:stCondLst>
                                        </p:cTn>
                                        <p:tgtEl>
                                          <p:spTgt spid="942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2" grpId="0"/>
      <p:bldP spid="94223" grpId="0"/>
      <p:bldP spid="94224" grpId="0" build="allAtOnce"/>
      <p:bldP spid="94224" grpId="1" build="allAtOnce"/>
      <p:bldP spid="94225" grpId="0"/>
      <p:bldP spid="94225" grpId="1"/>
      <p:bldP spid="94226" grpId="0"/>
      <p:bldP spid="94226"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Line 3"/>
          <p:cNvSpPr>
            <a:spLocks noChangeShapeType="1"/>
          </p:cNvSpPr>
          <p:nvPr/>
        </p:nvSpPr>
        <p:spPr bwMode="auto">
          <a:xfrm>
            <a:off x="5181600" y="990600"/>
            <a:ext cx="0" cy="58674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27" name="Text Box 4"/>
          <p:cNvSpPr txBox="1">
            <a:spLocks noChangeArrowheads="1"/>
          </p:cNvSpPr>
          <p:nvPr/>
        </p:nvSpPr>
        <p:spPr bwMode="auto">
          <a:xfrm>
            <a:off x="0" y="1981200"/>
            <a:ext cx="5181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400">
                <a:latin typeface="Times New Roman" pitchFamily="18" charset="0"/>
              </a:rPr>
              <a:t> </a:t>
            </a:r>
            <a:r>
              <a:rPr lang="en-US" altLang="vi-VN" sz="2000" u="none">
                <a:solidFill>
                  <a:schemeClr val="bg2"/>
                </a:solidFill>
                <a:latin typeface="Times New Roman" pitchFamily="18" charset="0"/>
              </a:rPr>
              <a:t>* </a:t>
            </a:r>
            <a:r>
              <a:rPr lang="en-US" altLang="vi-VN" sz="2000">
                <a:solidFill>
                  <a:schemeClr val="bg2"/>
                </a:solidFill>
                <a:latin typeface="Times New Roman" pitchFamily="18" charset="0"/>
              </a:rPr>
              <a:t>Tích cực:</a:t>
            </a:r>
            <a:r>
              <a:rPr lang="en-US" altLang="vi-VN" sz="2000" u="none">
                <a:solidFill>
                  <a:schemeClr val="bg2"/>
                </a:solidFill>
                <a:latin typeface="Times New Roman" pitchFamily="18" charset="0"/>
              </a:rPr>
              <a:t> Các đề nghị cải cách đáp ứng phần nào yêu cầu của nước ta lúc đó.</a:t>
            </a:r>
          </a:p>
          <a:p>
            <a:pPr>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400">
                <a:latin typeface="Times New Roman" pitchFamily="18" charset="0"/>
              </a:rPr>
              <a:t> </a:t>
            </a:r>
            <a:r>
              <a:rPr lang="en-US" altLang="vi-VN" sz="2000" u="none">
                <a:solidFill>
                  <a:schemeClr val="bg2"/>
                </a:solidFill>
                <a:latin typeface="Times New Roman" pitchFamily="18" charset="0"/>
              </a:rPr>
              <a:t>* </a:t>
            </a:r>
            <a:r>
              <a:rPr lang="en-US" altLang="vi-VN" sz="2000">
                <a:solidFill>
                  <a:schemeClr val="bg2"/>
                </a:solidFill>
                <a:latin typeface="Times New Roman" pitchFamily="18" charset="0"/>
              </a:rPr>
              <a:t>Hạn chế:</a:t>
            </a:r>
            <a:r>
              <a:rPr lang="en-US" altLang="vi-VN" sz="2000" u="none">
                <a:solidFill>
                  <a:schemeClr val="bg2"/>
                </a:solidFill>
                <a:latin typeface="Times New Roman" pitchFamily="18" charset="0"/>
              </a:rPr>
              <a:t> </a:t>
            </a:r>
          </a:p>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400" u="none">
                <a:solidFill>
                  <a:schemeClr val="bg2"/>
                </a:solidFill>
                <a:latin typeface="Times New Roman" pitchFamily="18" charset="0"/>
              </a:rPr>
              <a:t>- M</a:t>
            </a:r>
            <a:r>
              <a:rPr lang="en-US" altLang="vi-VN" sz="2000" u="none">
                <a:solidFill>
                  <a:schemeClr val="bg2"/>
                </a:solidFill>
                <a:latin typeface="Times New Roman" pitchFamily="18" charset="0"/>
              </a:rPr>
              <a:t>ang tính chất lẻ tẻ, rời rạc, chưa giải quyết được những mâu thuẫn chủ yếu của của xã hội  Việt Nam. </a:t>
            </a:r>
          </a:p>
          <a:p>
            <a:pPr>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400">
                <a:latin typeface="Times New Roman" pitchFamily="18" charset="0"/>
              </a:rPr>
              <a:t> </a:t>
            </a:r>
            <a:r>
              <a:rPr lang="en-US" altLang="vi-VN" sz="2000" u="none">
                <a:solidFill>
                  <a:schemeClr val="bg2"/>
                </a:solidFill>
                <a:latin typeface="Times New Roman" pitchFamily="18" charset="0"/>
              </a:rPr>
              <a:t>* </a:t>
            </a:r>
            <a:r>
              <a:rPr lang="en-US" altLang="vi-VN" sz="2000">
                <a:solidFill>
                  <a:schemeClr val="bg2"/>
                </a:solidFill>
                <a:latin typeface="Times New Roman" pitchFamily="18" charset="0"/>
              </a:rPr>
              <a:t>Kết quả:</a:t>
            </a:r>
            <a:r>
              <a:rPr lang="en-US" altLang="vi-VN" sz="2000" u="none">
                <a:solidFill>
                  <a:schemeClr val="bg2"/>
                </a:solidFill>
                <a:latin typeface="Times New Roman" pitchFamily="18" charset="0"/>
              </a:rPr>
              <a:t> Triều đình Huế bảo thủ,</a:t>
            </a:r>
            <a:r>
              <a:rPr lang="en-US" altLang="vi-VN" sz="2000">
                <a:latin typeface="Times New Roman" pitchFamily="18" charset="0"/>
              </a:rPr>
              <a:t> </a:t>
            </a:r>
            <a:r>
              <a:rPr lang="en-US" altLang="vi-VN" sz="2000" u="none">
                <a:solidFill>
                  <a:schemeClr val="bg2"/>
                </a:solidFill>
                <a:latin typeface="Times New Roman" pitchFamily="18" charset="0"/>
              </a:rPr>
              <a:t>cự tuyệt, không chấp nhận các đề nghị cải cách.</a:t>
            </a:r>
          </a:p>
        </p:txBody>
      </p:sp>
      <p:sp>
        <p:nvSpPr>
          <p:cNvPr id="95238" name="Text Box 6"/>
          <p:cNvSpPr txBox="1">
            <a:spLocks noChangeArrowheads="1"/>
          </p:cNvSpPr>
          <p:nvPr/>
        </p:nvSpPr>
        <p:spPr bwMode="auto">
          <a:xfrm>
            <a:off x="0" y="47244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400">
                <a:latin typeface="Times New Roman" pitchFamily="18" charset="0"/>
              </a:rPr>
              <a:t> </a:t>
            </a:r>
            <a:r>
              <a:rPr lang="en-US" altLang="vi-VN" sz="2000" u="none">
                <a:solidFill>
                  <a:schemeClr val="bg2"/>
                </a:solidFill>
                <a:latin typeface="Times New Roman" pitchFamily="18" charset="0"/>
              </a:rPr>
              <a:t>* </a:t>
            </a:r>
            <a:r>
              <a:rPr lang="en-US" altLang="vi-VN" sz="2000">
                <a:solidFill>
                  <a:schemeClr val="bg2"/>
                </a:solidFill>
                <a:latin typeface="Times New Roman" pitchFamily="18" charset="0"/>
              </a:rPr>
              <a:t>Ý nghĩa:</a:t>
            </a:r>
          </a:p>
        </p:txBody>
      </p:sp>
      <p:sp>
        <p:nvSpPr>
          <p:cNvPr id="95239" name="Text Box 7"/>
          <p:cNvSpPr txBox="1">
            <a:spLocks noChangeArrowheads="1"/>
          </p:cNvSpPr>
          <p:nvPr/>
        </p:nvSpPr>
        <p:spPr bwMode="auto">
          <a:xfrm>
            <a:off x="0" y="5791200"/>
            <a:ext cx="518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400">
                <a:latin typeface="Times New Roman" pitchFamily="18" charset="0"/>
              </a:rPr>
              <a:t> </a:t>
            </a:r>
            <a:r>
              <a:rPr lang="en-US" altLang="vi-VN" sz="2000" u="none">
                <a:solidFill>
                  <a:schemeClr val="bg2"/>
                </a:solidFill>
                <a:latin typeface="Times New Roman" pitchFamily="18" charset="0"/>
              </a:rPr>
              <a:t>- Thể hiện trình độ nhận thức của những người Việt Nam.</a:t>
            </a:r>
          </a:p>
        </p:txBody>
      </p:sp>
      <p:sp>
        <p:nvSpPr>
          <p:cNvPr id="95240" name="Text Box 8"/>
          <p:cNvSpPr txBox="1">
            <a:spLocks noChangeArrowheads="1"/>
          </p:cNvSpPr>
          <p:nvPr/>
        </p:nvSpPr>
        <p:spPr bwMode="auto">
          <a:xfrm>
            <a:off x="0" y="510540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400">
                <a:latin typeface="Times New Roman" pitchFamily="18" charset="0"/>
              </a:rPr>
              <a:t> </a:t>
            </a:r>
            <a:r>
              <a:rPr lang="en-US" altLang="vi-VN" sz="2000" u="none">
                <a:solidFill>
                  <a:schemeClr val="bg2"/>
                </a:solidFill>
                <a:latin typeface="Times New Roman" pitchFamily="18" charset="0"/>
              </a:rPr>
              <a:t>- Tấn công vào những tư tưởng bảo thủ của triều đình.</a:t>
            </a:r>
          </a:p>
        </p:txBody>
      </p:sp>
      <p:sp>
        <p:nvSpPr>
          <p:cNvPr id="26631" name="Text Box 11"/>
          <p:cNvSpPr txBox="1">
            <a:spLocks noChangeArrowheads="1"/>
          </p:cNvSpPr>
          <p:nvPr/>
        </p:nvSpPr>
        <p:spPr bwMode="auto">
          <a:xfrm>
            <a:off x="0" y="685800"/>
            <a:ext cx="5257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2000" u="none">
                <a:solidFill>
                  <a:srgbClr val="0000FF"/>
                </a:solidFill>
                <a:latin typeface="Times New Roman" pitchFamily="18" charset="0"/>
              </a:rPr>
              <a:t>I. </a:t>
            </a:r>
            <a:r>
              <a:rPr lang="en-US" altLang="vi-VN" sz="2000">
                <a:solidFill>
                  <a:srgbClr val="0000FF"/>
                </a:solidFill>
                <a:latin typeface="Times New Roman" pitchFamily="18" charset="0"/>
              </a:rPr>
              <a:t>Tình hình Việt Nam nửa cuối thế kỉ </a:t>
            </a:r>
            <a:r>
              <a:rPr lang="en-US" altLang="vi-VN" sz="1600">
                <a:solidFill>
                  <a:srgbClr val="0000FF"/>
                </a:solidFill>
                <a:latin typeface="Times New Roman" pitchFamily="18" charset="0"/>
              </a:rPr>
              <a:t>XIX</a:t>
            </a:r>
          </a:p>
          <a:p>
            <a:pPr>
              <a:spcBef>
                <a:spcPct val="0"/>
              </a:spcBef>
              <a:buClrTx/>
              <a:buFontTx/>
              <a:buNone/>
            </a:pPr>
            <a:r>
              <a:rPr lang="en-US" altLang="vi-VN" sz="2000" u="none">
                <a:solidFill>
                  <a:srgbClr val="0000FF"/>
                </a:solidFill>
                <a:latin typeface="Times New Roman" pitchFamily="18" charset="0"/>
              </a:rPr>
              <a:t>II.</a:t>
            </a:r>
            <a:r>
              <a:rPr lang="en-US" altLang="vi-VN" sz="2000">
                <a:solidFill>
                  <a:srgbClr val="0000FF"/>
                </a:solidFill>
                <a:latin typeface="Times New Roman" pitchFamily="18" charset="0"/>
              </a:rPr>
              <a:t> Những đề nghị cải cách ở Việt Nam vào nửa cuối thế kỉ XIX</a:t>
            </a:r>
          </a:p>
          <a:p>
            <a:pPr>
              <a:spcBef>
                <a:spcPct val="0"/>
              </a:spcBef>
              <a:buClrTx/>
              <a:buFontTx/>
              <a:buNone/>
            </a:pPr>
            <a:r>
              <a:rPr lang="en-US" altLang="vi-VN" sz="2000" u="none">
                <a:solidFill>
                  <a:srgbClr val="0000FF"/>
                </a:solidFill>
                <a:latin typeface="Times New Roman" pitchFamily="18" charset="0"/>
              </a:rPr>
              <a:t>III.</a:t>
            </a:r>
            <a:r>
              <a:rPr lang="en-US" altLang="vi-VN" sz="2000">
                <a:solidFill>
                  <a:srgbClr val="0000FF"/>
                </a:solidFill>
                <a:latin typeface="Times New Roman" pitchFamily="18" charset="0"/>
              </a:rPr>
              <a:t> Kết cục của các đề nghị cải cách</a:t>
            </a:r>
          </a:p>
        </p:txBody>
      </p:sp>
      <p:sp>
        <p:nvSpPr>
          <p:cNvPr id="95248" name="Text Box 16"/>
          <p:cNvSpPr txBox="1">
            <a:spLocks noChangeArrowheads="1"/>
          </p:cNvSpPr>
          <p:nvPr/>
        </p:nvSpPr>
        <p:spPr bwMode="auto">
          <a:xfrm>
            <a:off x="5334000" y="1371600"/>
            <a:ext cx="3810000" cy="1016000"/>
          </a:xfrm>
          <a:prstGeom prst="rect">
            <a:avLst/>
          </a:prstGeom>
          <a:solidFill>
            <a:schemeClr val="tx1"/>
          </a:solidFill>
          <a:ln w="9525">
            <a:solidFill>
              <a:srgbClr val="FF0000"/>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en-US" altLang="vi-VN" sz="2000" u="none">
                <a:solidFill>
                  <a:srgbClr val="FF0066"/>
                </a:solidFill>
                <a:latin typeface="Times New Roman" pitchFamily="18" charset="0"/>
              </a:rPr>
              <a:t>? Vì sao các đề nghị cải cách ở Việt Nam nửa cuối thế kỉ XIX không thể thực hiện?</a:t>
            </a:r>
            <a:endParaRPr lang="en-US" altLang="vi-VN" sz="2000">
              <a:solidFill>
                <a:srgbClr val="FF0066"/>
              </a:solidFill>
              <a:latin typeface="Times New Roman" pitchFamily="18" charset="0"/>
            </a:endParaRPr>
          </a:p>
        </p:txBody>
      </p:sp>
      <p:sp>
        <p:nvSpPr>
          <p:cNvPr id="95249" name="Line 17"/>
          <p:cNvSpPr>
            <a:spLocks noChangeShapeType="1"/>
          </p:cNvSpPr>
          <p:nvPr/>
        </p:nvSpPr>
        <p:spPr bwMode="auto">
          <a:xfrm>
            <a:off x="7848600" y="2362200"/>
            <a:ext cx="533400" cy="457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95250" name="Text Box 18"/>
          <p:cNvSpPr txBox="1">
            <a:spLocks noChangeArrowheads="1"/>
          </p:cNvSpPr>
          <p:nvPr/>
        </p:nvSpPr>
        <p:spPr bwMode="auto">
          <a:xfrm>
            <a:off x="8001000" y="2743200"/>
            <a:ext cx="1066800" cy="19383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en-US" altLang="vi-VN" sz="2000" u="none">
                <a:solidFill>
                  <a:schemeClr val="bg2"/>
                </a:solidFill>
                <a:latin typeface="Times New Roman" pitchFamily="18" charset="0"/>
              </a:rPr>
              <a:t>Triều đình nhà Nguyễn bảo thủ. </a:t>
            </a:r>
            <a:endParaRPr lang="en-US" altLang="vi-VN" sz="2000" u="none">
              <a:solidFill>
                <a:srgbClr val="FF0000"/>
              </a:solidFill>
              <a:latin typeface="Times New Roman" pitchFamily="18" charset="0"/>
            </a:endParaRPr>
          </a:p>
        </p:txBody>
      </p:sp>
      <p:pic>
        <p:nvPicPr>
          <p:cNvPr id="95263" name="Picture 31" descr="vu tu du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6670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64" name="AutoShape 32"/>
          <p:cNvSpPr>
            <a:spLocks noChangeArrowheads="1"/>
          </p:cNvSpPr>
          <p:nvPr/>
        </p:nvSpPr>
        <p:spPr bwMode="auto">
          <a:xfrm>
            <a:off x="5257800" y="4953000"/>
            <a:ext cx="3810000" cy="1752600"/>
          </a:xfrm>
          <a:prstGeom prst="wedgeRoundRectCallout">
            <a:avLst>
              <a:gd name="adj1" fmla="val 16810"/>
              <a:gd name="adj2" fmla="val -99366"/>
              <a:gd name="adj3" fmla="val 16667"/>
            </a:avLst>
          </a:prstGeom>
          <a:solidFill>
            <a:srgbClr val="FFFF99"/>
          </a:solidFill>
          <a:ln w="9525">
            <a:solidFill>
              <a:srgbClr val="FF0000"/>
            </a:solidFill>
            <a:miter lim="800000"/>
            <a:headEnd/>
            <a:tailEnd/>
          </a:ln>
        </p:spPr>
        <p:txBody>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a:spcBef>
                <a:spcPct val="0"/>
              </a:spcBef>
              <a:buClrTx/>
              <a:buFontTx/>
              <a:buNone/>
            </a:pPr>
            <a:r>
              <a:rPr lang="en-US" altLang="vi-VN" sz="1800">
                <a:solidFill>
                  <a:srgbClr val="0000FF"/>
                </a:solidFill>
                <a:latin typeface="Times New Roman" pitchFamily="18" charset="0"/>
              </a:rPr>
              <a:t>Vua Tự Đức phán rằng:</a:t>
            </a:r>
          </a:p>
          <a:p>
            <a:pPr algn="just">
              <a:spcBef>
                <a:spcPct val="0"/>
              </a:spcBef>
              <a:buClrTx/>
              <a:buFontTx/>
              <a:buNone/>
            </a:pPr>
            <a:r>
              <a:rPr lang="en-US" altLang="vi-VN" sz="1800" u="none">
                <a:solidFill>
                  <a:srgbClr val="0000FF"/>
                </a:solidFill>
                <a:latin typeface="Times New Roman" pitchFamily="18" charset="0"/>
              </a:rPr>
              <a:t>“ Nguyễn Trường Tộ quá tin ở các điều y đề nghị…Tại sao lại thúc dục nhiều đến thế, khi mà các phương pháp cũ của trẫm đã rất đủ để điều khiển quốc gia rồi”.</a:t>
            </a:r>
          </a:p>
        </p:txBody>
      </p:sp>
      <p:sp>
        <p:nvSpPr>
          <p:cNvPr id="95265" name="Text Box 33"/>
          <p:cNvSpPr txBox="1">
            <a:spLocks noChangeArrowheads="1"/>
          </p:cNvSpPr>
          <p:nvPr/>
        </p:nvSpPr>
        <p:spPr bwMode="auto">
          <a:xfrm>
            <a:off x="5257800" y="593725"/>
            <a:ext cx="3810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en-US" altLang="vi-VN" sz="2000" u="none">
                <a:solidFill>
                  <a:schemeClr val="bg1"/>
                </a:solidFill>
                <a:latin typeface="Times New Roman" pitchFamily="18" charset="0"/>
              </a:rPr>
              <a:t>- </a:t>
            </a:r>
            <a:r>
              <a:rPr lang="en-US" altLang="vi-VN" sz="2000">
                <a:solidFill>
                  <a:srgbClr val="FF0066"/>
                </a:solidFill>
                <a:latin typeface="Times New Roman" pitchFamily="18" charset="0"/>
              </a:rPr>
              <a:t>Nhóm 4:</a:t>
            </a:r>
            <a:r>
              <a:rPr lang="en-US" altLang="vi-VN" sz="2000" u="none">
                <a:solidFill>
                  <a:srgbClr val="FF0066"/>
                </a:solidFill>
                <a:latin typeface="Times New Roman" pitchFamily="18" charset="0"/>
              </a:rPr>
              <a:t> Trình bày </a:t>
            </a:r>
            <a:r>
              <a:rPr lang="en-US" altLang="vi-VN" sz="2000">
                <a:solidFill>
                  <a:srgbClr val="FF0066"/>
                </a:solidFill>
                <a:latin typeface="Times New Roman" pitchFamily="18" charset="0"/>
              </a:rPr>
              <a:t>ý nghĩa</a:t>
            </a:r>
            <a:r>
              <a:rPr lang="en-US" altLang="vi-VN" sz="2000" u="none">
                <a:solidFill>
                  <a:srgbClr val="FF0066"/>
                </a:solidFill>
                <a:latin typeface="Times New Roman" pitchFamily="18" charset="0"/>
              </a:rPr>
              <a:t> của các đề nghị cải cách nửa cuối thế kỉ XIX?</a:t>
            </a:r>
            <a:endParaRPr lang="en-US" altLang="vi-VN" sz="2000">
              <a:solidFill>
                <a:srgbClr val="FF0066"/>
              </a:solidFill>
              <a:latin typeface="Times New Roman" pitchFamily="18" charset="0"/>
            </a:endParaRPr>
          </a:p>
        </p:txBody>
      </p:sp>
      <p:sp>
        <p:nvSpPr>
          <p:cNvPr id="26638" name="Text Box 34"/>
          <p:cNvSpPr txBox="1">
            <a:spLocks noChangeArrowheads="1"/>
          </p:cNvSpPr>
          <p:nvPr/>
        </p:nvSpPr>
        <p:spPr bwMode="auto">
          <a:xfrm>
            <a:off x="0" y="123825"/>
            <a:ext cx="9144000" cy="409575"/>
          </a:xfrm>
          <a:prstGeom prst="rect">
            <a:avLst/>
          </a:prstGeom>
          <a:solidFill>
            <a:srgbClr val="FFFF00"/>
          </a:solidFill>
          <a:ln w="28575">
            <a:solidFill>
              <a:srgbClr val="DDDDDD"/>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50000"/>
              </a:spcBef>
              <a:buClrTx/>
              <a:buFontTx/>
              <a:buNone/>
            </a:pPr>
            <a:r>
              <a:rPr lang="en-US" altLang="vi-VN" sz="1900" u="none">
                <a:solidFill>
                  <a:srgbClr val="0000FF"/>
                </a:solidFill>
                <a:latin typeface="Times New Roman" pitchFamily="18" charset="0"/>
              </a:rPr>
              <a:t>BÀI 28: TRÀO LƯU CẢI CÁCH DUY TÂN Ở VIỆT NAM NỬA CUỐI THẾ KỈ XIX</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95265">
                                            <p:txEl>
                                              <p:pRg st="0" end="0"/>
                                            </p:txEl>
                                          </p:spTgt>
                                        </p:tgtEl>
                                      </p:cBhvr>
                                    </p:animEffect>
                                    <p:set>
                                      <p:cBhvr>
                                        <p:cTn id="7" dur="1" fill="hold">
                                          <p:stCondLst>
                                            <p:cond delay="499"/>
                                          </p:stCondLst>
                                        </p:cTn>
                                        <p:tgtEl>
                                          <p:spTgt spid="95265">
                                            <p:txEl>
                                              <p:pRg st="0" end="0"/>
                                            </p:txEl>
                                          </p:spTgt>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5238"/>
                                        </p:tgtEl>
                                        <p:attrNameLst>
                                          <p:attrName>style.visibility</p:attrName>
                                        </p:attrNameLst>
                                      </p:cBhvr>
                                      <p:to>
                                        <p:strVal val="visible"/>
                                      </p:to>
                                    </p:set>
                                    <p:animEffect transition="in" filter="blinds(horizontal)">
                                      <p:cBhvr>
                                        <p:cTn id="12" dur="500"/>
                                        <p:tgtEl>
                                          <p:spTgt spid="952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5240"/>
                                        </p:tgtEl>
                                        <p:attrNameLst>
                                          <p:attrName>style.visibility</p:attrName>
                                        </p:attrNameLst>
                                      </p:cBhvr>
                                      <p:to>
                                        <p:strVal val="visible"/>
                                      </p:to>
                                    </p:set>
                                    <p:animEffect transition="in" filter="blinds(horizontal)">
                                      <p:cBhvr>
                                        <p:cTn id="17" dur="500"/>
                                        <p:tgtEl>
                                          <p:spTgt spid="952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5239"/>
                                        </p:tgtEl>
                                        <p:attrNameLst>
                                          <p:attrName>style.visibility</p:attrName>
                                        </p:attrNameLst>
                                      </p:cBhvr>
                                      <p:to>
                                        <p:strVal val="visible"/>
                                      </p:to>
                                    </p:set>
                                    <p:animEffect transition="in" filter="blinds(horizontal)">
                                      <p:cBhvr>
                                        <p:cTn id="22" dur="500"/>
                                        <p:tgtEl>
                                          <p:spTgt spid="952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5248"/>
                                        </p:tgtEl>
                                        <p:attrNameLst>
                                          <p:attrName>style.visibility</p:attrName>
                                        </p:attrNameLst>
                                      </p:cBhvr>
                                      <p:to>
                                        <p:strVal val="visible"/>
                                      </p:to>
                                    </p:set>
                                    <p:animEffect transition="in" filter="blinds(horizontal)">
                                      <p:cBhvr>
                                        <p:cTn id="27" dur="500"/>
                                        <p:tgtEl>
                                          <p:spTgt spid="9524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5250"/>
                                        </p:tgtEl>
                                        <p:attrNameLst>
                                          <p:attrName>style.visibility</p:attrName>
                                        </p:attrNameLst>
                                      </p:cBhvr>
                                      <p:to>
                                        <p:strVal val="visible"/>
                                      </p:to>
                                    </p:set>
                                    <p:animEffect transition="in" filter="blinds(horizontal)">
                                      <p:cBhvr>
                                        <p:cTn id="32" dur="500"/>
                                        <p:tgtEl>
                                          <p:spTgt spid="9525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95249"/>
                                        </p:tgtEl>
                                        <p:attrNameLst>
                                          <p:attrName>style.visibility</p:attrName>
                                        </p:attrNameLst>
                                      </p:cBhvr>
                                      <p:to>
                                        <p:strVal val="visible"/>
                                      </p:to>
                                    </p:set>
                                    <p:animEffect transition="in" filter="blinds(horizontal)">
                                      <p:cBhvr>
                                        <p:cTn id="35" dur="500"/>
                                        <p:tgtEl>
                                          <p:spTgt spid="9524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95263"/>
                                        </p:tgtEl>
                                        <p:attrNameLst>
                                          <p:attrName>style.visibility</p:attrName>
                                        </p:attrNameLst>
                                      </p:cBhvr>
                                      <p:to>
                                        <p:strVal val="visible"/>
                                      </p:to>
                                    </p:set>
                                    <p:animEffect transition="in" filter="blinds(horizontal)">
                                      <p:cBhvr>
                                        <p:cTn id="40" dur="500"/>
                                        <p:tgtEl>
                                          <p:spTgt spid="9526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95264"/>
                                        </p:tgtEl>
                                        <p:attrNameLst>
                                          <p:attrName>style.visibility</p:attrName>
                                        </p:attrNameLst>
                                      </p:cBhvr>
                                      <p:to>
                                        <p:strVal val="visible"/>
                                      </p:to>
                                    </p:set>
                                    <p:animEffect transition="in" filter="blinds(horizontal)">
                                      <p:cBhvr>
                                        <p:cTn id="45" dur="500"/>
                                        <p:tgtEl>
                                          <p:spTgt spid="95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8" grpId="0"/>
      <p:bldP spid="95239" grpId="0"/>
      <p:bldP spid="95240" grpId="0"/>
      <p:bldP spid="95248" grpId="0" animBg="1"/>
      <p:bldP spid="95249" grpId="0" animBg="1"/>
      <p:bldP spid="95250" grpId="0" animBg="1"/>
      <p:bldP spid="9526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Line 2"/>
          <p:cNvSpPr>
            <a:spLocks noChangeShapeType="1"/>
          </p:cNvSpPr>
          <p:nvPr/>
        </p:nvSpPr>
        <p:spPr bwMode="auto">
          <a:xfrm>
            <a:off x="5486400" y="990600"/>
            <a:ext cx="0" cy="58674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1" name="Text Box 3"/>
          <p:cNvSpPr txBox="1">
            <a:spLocks noChangeArrowheads="1"/>
          </p:cNvSpPr>
          <p:nvPr/>
        </p:nvSpPr>
        <p:spPr bwMode="auto">
          <a:xfrm>
            <a:off x="0" y="2271713"/>
            <a:ext cx="5638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1800" u="none">
                <a:solidFill>
                  <a:schemeClr val="bg2"/>
                </a:solidFill>
                <a:latin typeface="Times New Roman" pitchFamily="18" charset="0"/>
              </a:rPr>
              <a:t>* </a:t>
            </a:r>
            <a:r>
              <a:rPr lang="en-US" altLang="vi-VN" sz="1800">
                <a:solidFill>
                  <a:schemeClr val="bg2"/>
                </a:solidFill>
                <a:latin typeface="Times New Roman" pitchFamily="18" charset="0"/>
              </a:rPr>
              <a:t>Tích cực</a:t>
            </a:r>
            <a:r>
              <a:rPr lang="en-US" altLang="vi-VN" sz="1800" u="none">
                <a:solidFill>
                  <a:schemeClr val="bg2"/>
                </a:solidFill>
                <a:latin typeface="Times New Roman" pitchFamily="18" charset="0"/>
              </a:rPr>
              <a:t>: Các đề nghị cải cách đáp ứng phần nào yêu cầu của nước ta lúc đó.</a:t>
            </a:r>
          </a:p>
          <a:p>
            <a:pPr>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1800" u="none">
                <a:solidFill>
                  <a:schemeClr val="bg2"/>
                </a:solidFill>
                <a:latin typeface="Times New Roman" pitchFamily="18" charset="0"/>
              </a:rPr>
              <a:t>* </a:t>
            </a:r>
            <a:r>
              <a:rPr lang="en-US" altLang="vi-VN" sz="1800">
                <a:solidFill>
                  <a:schemeClr val="bg2"/>
                </a:solidFill>
                <a:latin typeface="Times New Roman" pitchFamily="18" charset="0"/>
              </a:rPr>
              <a:t>Hạn chế:</a:t>
            </a:r>
            <a:r>
              <a:rPr lang="en-US" altLang="vi-VN" sz="1800" u="none">
                <a:solidFill>
                  <a:schemeClr val="bg2"/>
                </a:solidFill>
                <a:latin typeface="Times New Roman" pitchFamily="18" charset="0"/>
              </a:rPr>
              <a:t> </a:t>
            </a:r>
          </a:p>
          <a:p>
            <a:pPr>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1800" u="none">
                <a:solidFill>
                  <a:schemeClr val="bg2"/>
                </a:solidFill>
                <a:latin typeface="Times New Roman" pitchFamily="18" charset="0"/>
              </a:rPr>
              <a:t>- Mang tính chất lẻ tẻ, rời rạc, chưa giải quyết được những mâu thuẫn chủ yếu của của xã hội  Việt Nam. </a:t>
            </a:r>
          </a:p>
          <a:p>
            <a:pPr>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1800" u="none">
                <a:solidFill>
                  <a:schemeClr val="bg2"/>
                </a:solidFill>
                <a:latin typeface="Times New Roman" pitchFamily="18" charset="0"/>
              </a:rPr>
              <a:t>* </a:t>
            </a:r>
            <a:r>
              <a:rPr lang="en-US" altLang="vi-VN" sz="1800">
                <a:solidFill>
                  <a:schemeClr val="bg2"/>
                </a:solidFill>
                <a:latin typeface="Times New Roman" pitchFamily="18" charset="0"/>
              </a:rPr>
              <a:t>Kết quả:</a:t>
            </a:r>
            <a:r>
              <a:rPr lang="en-US" altLang="vi-VN" sz="1800" u="none">
                <a:solidFill>
                  <a:schemeClr val="bg2"/>
                </a:solidFill>
                <a:latin typeface="Times New Roman" pitchFamily="18" charset="0"/>
              </a:rPr>
              <a:t> Triều đình Huế bảo thủ</a:t>
            </a:r>
            <a:r>
              <a:rPr lang="en-US" altLang="vi-VN" sz="2000" u="none">
                <a:solidFill>
                  <a:schemeClr val="bg2"/>
                </a:solidFill>
                <a:latin typeface="Times New Roman" pitchFamily="18" charset="0"/>
              </a:rPr>
              <a:t>,</a:t>
            </a:r>
            <a:r>
              <a:rPr lang="en-US" altLang="vi-VN" sz="2400">
                <a:latin typeface="Times New Roman" pitchFamily="18" charset="0"/>
              </a:rPr>
              <a:t> </a:t>
            </a:r>
            <a:r>
              <a:rPr lang="en-US" altLang="vi-VN" sz="1800" u="none">
                <a:solidFill>
                  <a:schemeClr val="bg2"/>
                </a:solidFill>
                <a:latin typeface="Times New Roman" pitchFamily="18" charset="0"/>
              </a:rPr>
              <a:t>cự tuyệt, không chấp nhận các đề nghị cải cách.</a:t>
            </a:r>
          </a:p>
        </p:txBody>
      </p:sp>
      <p:sp>
        <p:nvSpPr>
          <p:cNvPr id="27652" name="Text Box 4"/>
          <p:cNvSpPr txBox="1">
            <a:spLocks noChangeArrowheads="1"/>
          </p:cNvSpPr>
          <p:nvPr/>
        </p:nvSpPr>
        <p:spPr bwMode="auto">
          <a:xfrm>
            <a:off x="0" y="46482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1800" u="none">
                <a:solidFill>
                  <a:schemeClr val="bg2"/>
                </a:solidFill>
                <a:latin typeface="Times New Roman" pitchFamily="18" charset="0"/>
              </a:rPr>
              <a:t>* </a:t>
            </a:r>
            <a:r>
              <a:rPr lang="en-US" altLang="vi-VN" sz="1800">
                <a:solidFill>
                  <a:schemeClr val="bg2"/>
                </a:solidFill>
                <a:latin typeface="Times New Roman" pitchFamily="18" charset="0"/>
              </a:rPr>
              <a:t>Ý nghĩa:</a:t>
            </a:r>
          </a:p>
        </p:txBody>
      </p:sp>
      <p:sp>
        <p:nvSpPr>
          <p:cNvPr id="27653" name="Text Box 5"/>
          <p:cNvSpPr txBox="1">
            <a:spLocks noChangeArrowheads="1"/>
          </p:cNvSpPr>
          <p:nvPr/>
        </p:nvSpPr>
        <p:spPr bwMode="auto">
          <a:xfrm>
            <a:off x="0" y="5715000"/>
            <a:ext cx="5715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1800" u="none">
                <a:solidFill>
                  <a:schemeClr val="bg2"/>
                </a:solidFill>
                <a:latin typeface="Times New Roman" pitchFamily="18" charset="0"/>
              </a:rPr>
              <a:t>- Thể hiện trình độ nhận thức của những người Việt Nam.</a:t>
            </a:r>
          </a:p>
        </p:txBody>
      </p:sp>
      <p:sp>
        <p:nvSpPr>
          <p:cNvPr id="27654" name="Text Box 6"/>
          <p:cNvSpPr txBox="1">
            <a:spLocks noChangeArrowheads="1"/>
          </p:cNvSpPr>
          <p:nvPr/>
        </p:nvSpPr>
        <p:spPr bwMode="auto">
          <a:xfrm>
            <a:off x="0" y="5029200"/>
            <a:ext cx="54102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1800" u="none">
                <a:solidFill>
                  <a:schemeClr val="bg2"/>
                </a:solidFill>
                <a:latin typeface="Times New Roman" pitchFamily="18" charset="0"/>
              </a:rPr>
              <a:t>- Tấn công vào những tư tưởng bảo thủ của triều đình.</a:t>
            </a:r>
          </a:p>
        </p:txBody>
      </p:sp>
      <p:sp>
        <p:nvSpPr>
          <p:cNvPr id="27655" name="Text Box 8"/>
          <p:cNvSpPr txBox="1">
            <a:spLocks noChangeArrowheads="1"/>
          </p:cNvSpPr>
          <p:nvPr/>
        </p:nvSpPr>
        <p:spPr bwMode="auto">
          <a:xfrm>
            <a:off x="0" y="1066800"/>
            <a:ext cx="5867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2000" u="none">
                <a:solidFill>
                  <a:srgbClr val="0000FF"/>
                </a:solidFill>
                <a:latin typeface="Times New Roman" pitchFamily="18" charset="0"/>
              </a:rPr>
              <a:t>I. </a:t>
            </a:r>
            <a:r>
              <a:rPr lang="en-US" altLang="vi-VN" sz="2000">
                <a:solidFill>
                  <a:srgbClr val="0000FF"/>
                </a:solidFill>
                <a:latin typeface="Times New Roman" pitchFamily="18" charset="0"/>
              </a:rPr>
              <a:t>Tình hình Việt Nam nửa cuối thế kỉ XIX</a:t>
            </a:r>
          </a:p>
          <a:p>
            <a:pPr algn="just">
              <a:spcBef>
                <a:spcPct val="0"/>
              </a:spcBef>
              <a:buClrTx/>
              <a:buFontTx/>
              <a:buNone/>
            </a:pPr>
            <a:r>
              <a:rPr lang="en-US" altLang="vi-VN" sz="2000" u="none">
                <a:solidFill>
                  <a:srgbClr val="0000FF"/>
                </a:solidFill>
                <a:latin typeface="Times New Roman" pitchFamily="18" charset="0"/>
              </a:rPr>
              <a:t>II.</a:t>
            </a:r>
            <a:r>
              <a:rPr lang="en-US" altLang="vi-VN" sz="2000">
                <a:solidFill>
                  <a:srgbClr val="0000FF"/>
                </a:solidFill>
                <a:latin typeface="Times New Roman" pitchFamily="18" charset="0"/>
              </a:rPr>
              <a:t> Những đề nghị cải cách ở Việt Nam vào nửa </a:t>
            </a:r>
          </a:p>
          <a:p>
            <a:pPr>
              <a:spcBef>
                <a:spcPct val="0"/>
              </a:spcBef>
              <a:buClrTx/>
              <a:buFontTx/>
              <a:buNone/>
            </a:pPr>
            <a:r>
              <a:rPr lang="en-US" altLang="vi-VN" sz="2000">
                <a:solidFill>
                  <a:srgbClr val="0000FF"/>
                </a:solidFill>
                <a:latin typeface="Times New Roman" pitchFamily="18" charset="0"/>
              </a:rPr>
              <a:t>cuối thế kỉ XIX</a:t>
            </a:r>
          </a:p>
          <a:p>
            <a:pPr>
              <a:spcBef>
                <a:spcPct val="0"/>
              </a:spcBef>
              <a:buClrTx/>
              <a:buFontTx/>
              <a:buNone/>
            </a:pPr>
            <a:r>
              <a:rPr lang="en-US" altLang="vi-VN" sz="2000" u="none">
                <a:solidFill>
                  <a:srgbClr val="0000FF"/>
                </a:solidFill>
                <a:latin typeface="Times New Roman" pitchFamily="18" charset="0"/>
              </a:rPr>
              <a:t>III.</a:t>
            </a:r>
            <a:r>
              <a:rPr lang="en-US" altLang="vi-VN" sz="2000">
                <a:solidFill>
                  <a:srgbClr val="0000FF"/>
                </a:solidFill>
                <a:latin typeface="Times New Roman" pitchFamily="18" charset="0"/>
              </a:rPr>
              <a:t> Kết cục của các đề nghị cải cách</a:t>
            </a:r>
          </a:p>
        </p:txBody>
      </p:sp>
      <p:sp>
        <p:nvSpPr>
          <p:cNvPr id="27656" name="Text Box 9"/>
          <p:cNvSpPr txBox="1">
            <a:spLocks noChangeArrowheads="1"/>
          </p:cNvSpPr>
          <p:nvPr/>
        </p:nvSpPr>
        <p:spPr bwMode="auto">
          <a:xfrm>
            <a:off x="5562600" y="1295400"/>
            <a:ext cx="3352800" cy="1016000"/>
          </a:xfrm>
          <a:prstGeom prst="rect">
            <a:avLst/>
          </a:prstGeom>
          <a:solidFill>
            <a:schemeClr val="tx1"/>
          </a:solidFill>
          <a:ln w="9525">
            <a:solidFill>
              <a:srgbClr val="FF0000"/>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en-US" altLang="vi-VN" sz="2000" u="none">
                <a:solidFill>
                  <a:srgbClr val="FF0000"/>
                </a:solidFill>
                <a:latin typeface="Times New Roman" pitchFamily="18" charset="0"/>
              </a:rPr>
              <a:t>? Vì sao các đề nghị cải cách ở Việt Nam nửa cuối thế kỉ XIX không thể thực hiện?</a:t>
            </a:r>
            <a:endParaRPr lang="en-US" altLang="vi-VN" sz="2000">
              <a:solidFill>
                <a:srgbClr val="FF0000"/>
              </a:solidFill>
              <a:latin typeface="Times New Roman" pitchFamily="18" charset="0"/>
            </a:endParaRPr>
          </a:p>
        </p:txBody>
      </p:sp>
      <p:sp>
        <p:nvSpPr>
          <p:cNvPr id="13321" name="Line 10"/>
          <p:cNvSpPr>
            <a:spLocks noChangeShapeType="1"/>
          </p:cNvSpPr>
          <p:nvPr/>
        </p:nvSpPr>
        <p:spPr bwMode="auto">
          <a:xfrm flipH="1">
            <a:off x="6172200" y="2362200"/>
            <a:ext cx="838200" cy="609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3322" name="Text Box 11"/>
          <p:cNvSpPr txBox="1">
            <a:spLocks noChangeArrowheads="1"/>
          </p:cNvSpPr>
          <p:nvPr/>
        </p:nvSpPr>
        <p:spPr bwMode="auto">
          <a:xfrm>
            <a:off x="5562600" y="2974975"/>
            <a:ext cx="990600" cy="14779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a:spcBef>
                <a:spcPct val="0"/>
              </a:spcBef>
              <a:buClrTx/>
              <a:buFontTx/>
              <a:buNone/>
            </a:pPr>
            <a:r>
              <a:rPr lang="en-US" altLang="vi-VN" sz="1800" u="none">
                <a:solidFill>
                  <a:schemeClr val="bg2"/>
                </a:solidFill>
                <a:latin typeface="Times New Roman" pitchFamily="18" charset="0"/>
              </a:rPr>
              <a:t>Triều đình nhà Nguyễn bảo thủ. </a:t>
            </a:r>
            <a:endParaRPr lang="en-US" altLang="vi-VN" sz="1800" u="none">
              <a:solidFill>
                <a:srgbClr val="FF0000"/>
              </a:solidFill>
              <a:latin typeface="Times New Roman" pitchFamily="18" charset="0"/>
            </a:endParaRPr>
          </a:p>
        </p:txBody>
      </p:sp>
      <p:sp>
        <p:nvSpPr>
          <p:cNvPr id="121868" name="Line 12"/>
          <p:cNvSpPr>
            <a:spLocks noChangeShapeType="1"/>
          </p:cNvSpPr>
          <p:nvPr/>
        </p:nvSpPr>
        <p:spPr bwMode="auto">
          <a:xfrm>
            <a:off x="7010400" y="2362200"/>
            <a:ext cx="152400" cy="609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21869" name="Line 13"/>
          <p:cNvSpPr>
            <a:spLocks noChangeShapeType="1"/>
          </p:cNvSpPr>
          <p:nvPr/>
        </p:nvSpPr>
        <p:spPr bwMode="auto">
          <a:xfrm>
            <a:off x="7010400" y="2362200"/>
            <a:ext cx="990600" cy="609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21870" name="Text Box 14"/>
          <p:cNvSpPr txBox="1">
            <a:spLocks noChangeArrowheads="1"/>
          </p:cNvSpPr>
          <p:nvPr/>
        </p:nvSpPr>
        <p:spPr bwMode="auto">
          <a:xfrm>
            <a:off x="6553200" y="2971800"/>
            <a:ext cx="1295400" cy="17541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en-US" altLang="vi-VN" sz="1800" u="none">
                <a:solidFill>
                  <a:schemeClr val="bg2"/>
                </a:solidFill>
                <a:latin typeface="Times New Roman" pitchFamily="18" charset="0"/>
              </a:rPr>
              <a:t> Các đề nghị vượt quá khả năng có thể thực hiện.</a:t>
            </a:r>
          </a:p>
        </p:txBody>
      </p:sp>
      <p:sp>
        <p:nvSpPr>
          <p:cNvPr id="121871" name="Text Box 15"/>
          <p:cNvSpPr txBox="1">
            <a:spLocks noChangeArrowheads="1"/>
          </p:cNvSpPr>
          <p:nvPr/>
        </p:nvSpPr>
        <p:spPr bwMode="auto">
          <a:xfrm>
            <a:off x="7848600" y="2971800"/>
            <a:ext cx="1219200" cy="17541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en-US" altLang="vi-VN" sz="1800" u="none">
                <a:solidFill>
                  <a:schemeClr val="bg2"/>
                </a:solidFill>
                <a:latin typeface="Times New Roman" pitchFamily="18" charset="0"/>
              </a:rPr>
              <a:t>Chưa có sự đồng thuận từ trên xuống dưới.</a:t>
            </a:r>
            <a:endParaRPr lang="en-US" altLang="vi-VN" sz="1800">
              <a:solidFill>
                <a:schemeClr val="bg2"/>
              </a:solidFill>
              <a:latin typeface="Times New Roman" pitchFamily="18" charset="0"/>
            </a:endParaRPr>
          </a:p>
        </p:txBody>
      </p:sp>
      <p:sp>
        <p:nvSpPr>
          <p:cNvPr id="121872" name="Text Box 16"/>
          <p:cNvSpPr txBox="1">
            <a:spLocks noChangeArrowheads="1"/>
          </p:cNvSpPr>
          <p:nvPr/>
        </p:nvSpPr>
        <p:spPr bwMode="auto">
          <a:xfrm>
            <a:off x="5562600" y="5257800"/>
            <a:ext cx="3429000" cy="13239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en-US" altLang="vi-VN" sz="2000" u="none">
                <a:solidFill>
                  <a:schemeClr val="bg2"/>
                </a:solidFill>
                <a:latin typeface="Times New Roman" pitchFamily="18" charset="0"/>
              </a:rPr>
              <a:t>Làm cản trở sự phát triển, xã hội Việt Nam còn luẩn quẩn trong chế độ thuộc địa nửa phong kiến.</a:t>
            </a:r>
          </a:p>
        </p:txBody>
      </p:sp>
      <p:sp>
        <p:nvSpPr>
          <p:cNvPr id="121873" name="Line 17"/>
          <p:cNvSpPr>
            <a:spLocks noChangeShapeType="1"/>
          </p:cNvSpPr>
          <p:nvPr/>
        </p:nvSpPr>
        <p:spPr bwMode="auto">
          <a:xfrm>
            <a:off x="6019800" y="4495800"/>
            <a:ext cx="1295400" cy="762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21874" name="Line 18"/>
          <p:cNvSpPr>
            <a:spLocks noChangeShapeType="1"/>
          </p:cNvSpPr>
          <p:nvPr/>
        </p:nvSpPr>
        <p:spPr bwMode="auto">
          <a:xfrm>
            <a:off x="7315200" y="4724400"/>
            <a:ext cx="46038" cy="53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21875" name="Line 19"/>
          <p:cNvSpPr>
            <a:spLocks noChangeShapeType="1"/>
          </p:cNvSpPr>
          <p:nvPr/>
        </p:nvSpPr>
        <p:spPr bwMode="auto">
          <a:xfrm flipH="1">
            <a:off x="7391400" y="4724400"/>
            <a:ext cx="914400" cy="53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7667" name="Text Box 20"/>
          <p:cNvSpPr txBox="1">
            <a:spLocks noChangeArrowheads="1"/>
          </p:cNvSpPr>
          <p:nvPr/>
        </p:nvSpPr>
        <p:spPr bwMode="auto">
          <a:xfrm>
            <a:off x="0" y="123825"/>
            <a:ext cx="9144000" cy="409575"/>
          </a:xfrm>
          <a:prstGeom prst="rect">
            <a:avLst/>
          </a:prstGeom>
          <a:solidFill>
            <a:srgbClr val="FFFF00"/>
          </a:solidFill>
          <a:ln w="28575">
            <a:solidFill>
              <a:srgbClr val="DDDDDD"/>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50000"/>
              </a:spcBef>
              <a:buClrTx/>
              <a:buFontTx/>
              <a:buNone/>
            </a:pPr>
            <a:r>
              <a:rPr lang="en-US" altLang="vi-VN" sz="1900" u="none">
                <a:solidFill>
                  <a:srgbClr val="0000FF"/>
                </a:solidFill>
                <a:latin typeface="Times New Roman" pitchFamily="18" charset="0"/>
              </a:rPr>
              <a:t>BÀI 28: TRÀO LƯU CẢI CÁCH DUY TÂN Ở VIỆT NAM NỬA CUỐI THẾ KỈ XIX</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21"/>
                                        </p:tgtEl>
                                        <p:attrNameLst>
                                          <p:attrName>style.visibility</p:attrName>
                                        </p:attrNameLst>
                                      </p:cBhvr>
                                      <p:to>
                                        <p:strVal val="visible"/>
                                      </p:to>
                                    </p:set>
                                    <p:animEffect transition="in" filter="box(in)">
                                      <p:cBhvr>
                                        <p:cTn id="7" dur="500"/>
                                        <p:tgtEl>
                                          <p:spTgt spid="1332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322"/>
                                        </p:tgtEl>
                                        <p:attrNameLst>
                                          <p:attrName>style.visibility</p:attrName>
                                        </p:attrNameLst>
                                      </p:cBhvr>
                                      <p:to>
                                        <p:strVal val="visible"/>
                                      </p:to>
                                    </p:set>
                                    <p:animEffect transition="in" filter="box(in)">
                                      <p:cBhvr>
                                        <p:cTn id="10" dur="500"/>
                                        <p:tgtEl>
                                          <p:spTgt spid="133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21868"/>
                                        </p:tgtEl>
                                        <p:attrNameLst>
                                          <p:attrName>style.visibility</p:attrName>
                                        </p:attrNameLst>
                                      </p:cBhvr>
                                      <p:to>
                                        <p:strVal val="visible"/>
                                      </p:to>
                                    </p:set>
                                    <p:animEffect transition="in" filter="box(in)">
                                      <p:cBhvr>
                                        <p:cTn id="15" dur="500"/>
                                        <p:tgtEl>
                                          <p:spTgt spid="12186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21870"/>
                                        </p:tgtEl>
                                        <p:attrNameLst>
                                          <p:attrName>style.visibility</p:attrName>
                                        </p:attrNameLst>
                                      </p:cBhvr>
                                      <p:to>
                                        <p:strVal val="visible"/>
                                      </p:to>
                                    </p:set>
                                    <p:animEffect transition="in" filter="box(in)">
                                      <p:cBhvr>
                                        <p:cTn id="18" dur="500"/>
                                        <p:tgtEl>
                                          <p:spTgt spid="12187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21869"/>
                                        </p:tgtEl>
                                        <p:attrNameLst>
                                          <p:attrName>style.visibility</p:attrName>
                                        </p:attrNameLst>
                                      </p:cBhvr>
                                      <p:to>
                                        <p:strVal val="visible"/>
                                      </p:to>
                                    </p:set>
                                    <p:animEffect transition="in" filter="box(in)">
                                      <p:cBhvr>
                                        <p:cTn id="23" dur="500"/>
                                        <p:tgtEl>
                                          <p:spTgt spid="121869"/>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21871"/>
                                        </p:tgtEl>
                                        <p:attrNameLst>
                                          <p:attrName>style.visibility</p:attrName>
                                        </p:attrNameLst>
                                      </p:cBhvr>
                                      <p:to>
                                        <p:strVal val="visible"/>
                                      </p:to>
                                    </p:set>
                                    <p:animEffect transition="in" filter="box(in)">
                                      <p:cBhvr>
                                        <p:cTn id="26" dur="500"/>
                                        <p:tgtEl>
                                          <p:spTgt spid="12187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21873"/>
                                        </p:tgtEl>
                                        <p:attrNameLst>
                                          <p:attrName>style.visibility</p:attrName>
                                        </p:attrNameLst>
                                      </p:cBhvr>
                                      <p:to>
                                        <p:strVal val="visible"/>
                                      </p:to>
                                    </p:set>
                                    <p:animEffect transition="in" filter="box(in)">
                                      <p:cBhvr>
                                        <p:cTn id="31" dur="500"/>
                                        <p:tgtEl>
                                          <p:spTgt spid="121873"/>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21874"/>
                                        </p:tgtEl>
                                        <p:attrNameLst>
                                          <p:attrName>style.visibility</p:attrName>
                                        </p:attrNameLst>
                                      </p:cBhvr>
                                      <p:to>
                                        <p:strVal val="visible"/>
                                      </p:to>
                                    </p:set>
                                    <p:animEffect transition="in" filter="box(in)">
                                      <p:cBhvr>
                                        <p:cTn id="34" dur="500"/>
                                        <p:tgtEl>
                                          <p:spTgt spid="121874"/>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21875"/>
                                        </p:tgtEl>
                                        <p:attrNameLst>
                                          <p:attrName>style.visibility</p:attrName>
                                        </p:attrNameLst>
                                      </p:cBhvr>
                                      <p:to>
                                        <p:strVal val="visible"/>
                                      </p:to>
                                    </p:set>
                                    <p:animEffect transition="in" filter="box(in)">
                                      <p:cBhvr>
                                        <p:cTn id="37" dur="500"/>
                                        <p:tgtEl>
                                          <p:spTgt spid="121875"/>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21872"/>
                                        </p:tgtEl>
                                        <p:attrNameLst>
                                          <p:attrName>style.visibility</p:attrName>
                                        </p:attrNameLst>
                                      </p:cBhvr>
                                      <p:to>
                                        <p:strVal val="visible"/>
                                      </p:to>
                                    </p:set>
                                    <p:animEffect transition="in" filter="box(in)">
                                      <p:cBhvr>
                                        <p:cTn id="40" dur="500"/>
                                        <p:tgtEl>
                                          <p:spTgt spid="121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animBg="1"/>
      <p:bldP spid="13322" grpId="0" animBg="1"/>
      <p:bldP spid="121868" grpId="0" animBg="1"/>
      <p:bldP spid="121869" grpId="0" animBg="1"/>
      <p:bldP spid="121870" grpId="0" animBg="1"/>
      <p:bldP spid="121871" grpId="0" animBg="1"/>
      <p:bldP spid="121872" grpId="0" animBg="1"/>
      <p:bldP spid="121873" grpId="0" animBg="1"/>
      <p:bldP spid="121874" grpId="0" animBg="1"/>
      <p:bldP spid="12187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50" name="Text Box 22"/>
          <p:cNvSpPr txBox="1">
            <a:spLocks noChangeArrowheads="1"/>
          </p:cNvSpPr>
          <p:nvPr/>
        </p:nvSpPr>
        <p:spPr bwMode="auto">
          <a:xfrm>
            <a:off x="0" y="5918200"/>
            <a:ext cx="9144000" cy="711200"/>
          </a:xfrm>
          <a:prstGeom prst="rect">
            <a:avLst/>
          </a:prstGeom>
          <a:solidFill>
            <a:schemeClr val="tx1"/>
          </a:solidFill>
          <a:ln w="9525">
            <a:solidFill>
              <a:srgbClr val="FF0000"/>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2000" u="none">
                <a:solidFill>
                  <a:srgbClr val="FF0000"/>
                </a:solidFill>
                <a:latin typeface="Times New Roman" pitchFamily="18" charset="0"/>
              </a:rPr>
              <a:t>?</a:t>
            </a:r>
            <a:r>
              <a:rPr lang="en-US" altLang="vi-VN" sz="2000" u="none">
                <a:solidFill>
                  <a:schemeClr val="bg2"/>
                </a:solidFill>
                <a:latin typeface="Times New Roman" pitchFamily="18" charset="0"/>
              </a:rPr>
              <a:t> </a:t>
            </a:r>
            <a:r>
              <a:rPr lang="en-US" altLang="vi-VN" sz="2000" u="none">
                <a:solidFill>
                  <a:srgbClr val="FF0000"/>
                </a:solidFill>
                <a:latin typeface="Times New Roman" pitchFamily="18" charset="0"/>
              </a:rPr>
              <a:t>Quan sát vào các bức tranh sau em hãy so sánh đời sống của nhân dân trong</a:t>
            </a:r>
            <a:r>
              <a:rPr lang="en-US" altLang="vi-VN" sz="2000" u="none">
                <a:solidFill>
                  <a:schemeClr val="bg2"/>
                </a:solidFill>
                <a:latin typeface="Times New Roman" pitchFamily="18" charset="0"/>
              </a:rPr>
              <a:t> </a:t>
            </a:r>
            <a:r>
              <a:rPr lang="en-US" altLang="vi-VN" sz="2000">
                <a:solidFill>
                  <a:srgbClr val="0000FF"/>
                </a:solidFill>
                <a:latin typeface="Times New Roman" pitchFamily="18" charset="0"/>
              </a:rPr>
              <a:t>thế kỉ XXI</a:t>
            </a:r>
            <a:r>
              <a:rPr lang="en-US" altLang="vi-VN" sz="2000" u="none">
                <a:solidFill>
                  <a:schemeClr val="bg2"/>
                </a:solidFill>
                <a:latin typeface="Times New Roman" pitchFamily="18" charset="0"/>
              </a:rPr>
              <a:t> </a:t>
            </a:r>
            <a:r>
              <a:rPr lang="en-US" altLang="vi-VN" sz="2000" u="none">
                <a:solidFill>
                  <a:srgbClr val="FF0000"/>
                </a:solidFill>
                <a:latin typeface="Times New Roman" pitchFamily="18" charset="0"/>
              </a:rPr>
              <a:t>có những điểm gì</a:t>
            </a:r>
            <a:r>
              <a:rPr lang="en-US" altLang="vi-VN" sz="2000" u="none">
                <a:solidFill>
                  <a:schemeClr val="bg2"/>
                </a:solidFill>
                <a:latin typeface="Times New Roman" pitchFamily="18" charset="0"/>
              </a:rPr>
              <a:t> </a:t>
            </a:r>
            <a:r>
              <a:rPr lang="en-US" altLang="vi-VN" sz="2000">
                <a:solidFill>
                  <a:srgbClr val="0000FF"/>
                </a:solidFill>
                <a:latin typeface="Times New Roman" pitchFamily="18" charset="0"/>
              </a:rPr>
              <a:t>khác</a:t>
            </a:r>
            <a:r>
              <a:rPr lang="en-US" altLang="vi-VN" sz="2000" u="none">
                <a:solidFill>
                  <a:schemeClr val="bg2"/>
                </a:solidFill>
                <a:latin typeface="Times New Roman" pitchFamily="18" charset="0"/>
              </a:rPr>
              <a:t> </a:t>
            </a:r>
            <a:r>
              <a:rPr lang="en-US" altLang="vi-VN" sz="2000" u="none">
                <a:solidFill>
                  <a:srgbClr val="FF0000"/>
                </a:solidFill>
                <a:latin typeface="Times New Roman" pitchFamily="18" charset="0"/>
              </a:rPr>
              <a:t>với đời sống của nhân dân</a:t>
            </a:r>
            <a:r>
              <a:rPr lang="en-US" altLang="vi-VN" sz="2000" u="none">
                <a:solidFill>
                  <a:schemeClr val="bg2"/>
                </a:solidFill>
                <a:latin typeface="Times New Roman" pitchFamily="18" charset="0"/>
              </a:rPr>
              <a:t> </a:t>
            </a:r>
            <a:r>
              <a:rPr lang="en-US" altLang="vi-VN" sz="2000">
                <a:solidFill>
                  <a:srgbClr val="0000FF"/>
                </a:solidFill>
                <a:latin typeface="Times New Roman" pitchFamily="18" charset="0"/>
              </a:rPr>
              <a:t>nửa cuối thế kỉ XIX</a:t>
            </a:r>
            <a:r>
              <a:rPr lang="en-US" altLang="vi-VN" sz="2000" u="none">
                <a:solidFill>
                  <a:srgbClr val="0000FF"/>
                </a:solidFill>
                <a:latin typeface="Times New Roman" pitchFamily="18" charset="0"/>
              </a:rPr>
              <a:t>?</a:t>
            </a:r>
          </a:p>
        </p:txBody>
      </p:sp>
      <p:pic>
        <p:nvPicPr>
          <p:cNvPr id="22558" name="Picture 30" descr="big_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838200"/>
            <a:ext cx="4267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0" name="Picture 32" descr="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838200"/>
            <a:ext cx="4343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1" name="Text Box 33"/>
          <p:cNvSpPr txBox="1">
            <a:spLocks noChangeArrowheads="1"/>
          </p:cNvSpPr>
          <p:nvPr/>
        </p:nvSpPr>
        <p:spPr bwMode="auto">
          <a:xfrm>
            <a:off x="0" y="5334000"/>
            <a:ext cx="4572000" cy="330200"/>
          </a:xfrm>
          <a:prstGeom prst="rect">
            <a:avLst/>
          </a:prstGeom>
          <a:solidFill>
            <a:schemeClr val="tx1"/>
          </a:solidFill>
          <a:ln w="9525">
            <a:solidFill>
              <a:schemeClr val="tx1"/>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1500" u="none">
                <a:solidFill>
                  <a:srgbClr val="0000FF"/>
                </a:solidFill>
                <a:latin typeface="Times New Roman" pitchFamily="18" charset="0"/>
              </a:rPr>
              <a:t>Hình: Đời sống của nhân dân ta nửa cuối thế kỉ XIX</a:t>
            </a:r>
          </a:p>
        </p:txBody>
      </p:sp>
      <p:sp>
        <p:nvSpPr>
          <p:cNvPr id="22562" name="Text Box 34"/>
          <p:cNvSpPr txBox="1">
            <a:spLocks noChangeArrowheads="1"/>
          </p:cNvSpPr>
          <p:nvPr/>
        </p:nvSpPr>
        <p:spPr bwMode="auto">
          <a:xfrm>
            <a:off x="4648200" y="5334000"/>
            <a:ext cx="4495800" cy="346075"/>
          </a:xfrm>
          <a:prstGeom prst="rect">
            <a:avLst/>
          </a:prstGeom>
          <a:solidFill>
            <a:schemeClr val="tx1"/>
          </a:solidFill>
          <a:ln w="9525">
            <a:solidFill>
              <a:schemeClr val="tx1"/>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1600" u="none">
                <a:solidFill>
                  <a:srgbClr val="0000FF"/>
                </a:solidFill>
                <a:latin typeface="Times New Roman" pitchFamily="18" charset="0"/>
              </a:rPr>
              <a:t>Hình: Đời sống của nhân dân ta trong thế kỉ XXI</a:t>
            </a:r>
          </a:p>
        </p:txBody>
      </p:sp>
      <p:sp>
        <p:nvSpPr>
          <p:cNvPr id="28679" name="Text Box 35"/>
          <p:cNvSpPr txBox="1">
            <a:spLocks noChangeArrowheads="1"/>
          </p:cNvSpPr>
          <p:nvPr/>
        </p:nvSpPr>
        <p:spPr bwMode="auto">
          <a:xfrm>
            <a:off x="0" y="107950"/>
            <a:ext cx="9144000" cy="409575"/>
          </a:xfrm>
          <a:prstGeom prst="rect">
            <a:avLst/>
          </a:prstGeom>
          <a:solidFill>
            <a:srgbClr val="FFFF00"/>
          </a:solidFill>
          <a:ln w="28575">
            <a:solidFill>
              <a:srgbClr val="DDDDDD"/>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50000"/>
              </a:spcBef>
              <a:buClrTx/>
              <a:buFontTx/>
              <a:buNone/>
            </a:pPr>
            <a:r>
              <a:rPr lang="en-US" altLang="vi-VN" sz="1900" u="none">
                <a:solidFill>
                  <a:srgbClr val="0000FF"/>
                </a:solidFill>
                <a:latin typeface="Times New Roman" pitchFamily="18" charset="0"/>
              </a:rPr>
              <a:t>BÀI 28: TRÀO LƯU CẢI CÁCH DUY TÂN Ở VIỆT NAM NỬA CUỐI THẾ KỈ XIX</a:t>
            </a:r>
          </a:p>
        </p:txBody>
      </p:sp>
      <p:pic>
        <p:nvPicPr>
          <p:cNvPr id="22564" name="Cuoc song cua nguoi dan VN duoi thoi thuoc Phap.MPG">
            <a:hlinkClick r:id="" action="ppaction://media"/>
          </p:cNvPr>
          <p:cNvPicPr>
            <a:picLocks noRot="1" noChangeAspect="1"/>
          </p:cNvPicPr>
          <p:nvPr>
            <p:ph/>
            <a:videoFile r:link="rId1"/>
          </p:nvPr>
        </p:nvPicPr>
        <p:blipFill>
          <a:blip r:embed="rId5">
            <a:lum bright="18000" contrast="48000"/>
            <a:extLst>
              <a:ext uri="{28A0092B-C50C-407E-A947-70E740481C1C}">
                <a14:useLocalDpi xmlns:a14="http://schemas.microsoft.com/office/drawing/2010/main" val="0"/>
              </a:ext>
            </a:extLst>
          </a:blip>
          <a:srcRect/>
          <a:stretch>
            <a:fillRect/>
          </a:stretch>
        </p:blipFill>
        <p:spPr>
          <a:xfrm>
            <a:off x="76200" y="3048000"/>
            <a:ext cx="4343400" cy="2209800"/>
          </a:xfrm>
          <a:ln w="38100">
            <a:solidFill>
              <a:schemeClr val="accent1"/>
            </a:solidFill>
            <a:miter lim="800000"/>
            <a:headEnd/>
            <a:tailEnd/>
          </a:ln>
        </p:spPr>
      </p:pic>
      <p:pic>
        <p:nvPicPr>
          <p:cNvPr id="22566" name="Picture 25" descr="normal_IMG_5426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124200"/>
            <a:ext cx="4267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Line 39"/>
          <p:cNvSpPr>
            <a:spLocks noChangeShapeType="1"/>
          </p:cNvSpPr>
          <p:nvPr/>
        </p:nvSpPr>
        <p:spPr bwMode="auto">
          <a:xfrm>
            <a:off x="4572000" y="838200"/>
            <a:ext cx="0" cy="49530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2560"/>
                                        </p:tgtEl>
                                        <p:attrNameLst>
                                          <p:attrName>style.visibility</p:attrName>
                                        </p:attrNameLst>
                                      </p:cBhvr>
                                      <p:to>
                                        <p:strVal val="visible"/>
                                      </p:to>
                                    </p:set>
                                    <p:animEffect transition="in" filter="blinds(horizontal)">
                                      <p:cBhvr>
                                        <p:cTn id="7" dur="500"/>
                                        <p:tgtEl>
                                          <p:spTgt spid="22560"/>
                                        </p:tgtEl>
                                      </p:cBhvr>
                                    </p:animEffect>
                                  </p:childTnLst>
                                </p:cTn>
                              </p:par>
                              <p:par>
                                <p:cTn id="8" presetID="3" presetClass="entr" presetSubtype="10" fill="hold" nodeType="withEffect">
                                  <p:stCondLst>
                                    <p:cond delay="0"/>
                                  </p:stCondLst>
                                  <p:childTnLst>
                                    <p:set>
                                      <p:cBhvr>
                                        <p:cTn id="9" dur="1" fill="hold">
                                          <p:stCondLst>
                                            <p:cond delay="0"/>
                                          </p:stCondLst>
                                        </p:cTn>
                                        <p:tgtEl>
                                          <p:spTgt spid="22558"/>
                                        </p:tgtEl>
                                        <p:attrNameLst>
                                          <p:attrName>style.visibility</p:attrName>
                                        </p:attrNameLst>
                                      </p:cBhvr>
                                      <p:to>
                                        <p:strVal val="visible"/>
                                      </p:to>
                                    </p:set>
                                    <p:animEffect transition="in" filter="blinds(horizontal)">
                                      <p:cBhvr>
                                        <p:cTn id="10" dur="500"/>
                                        <p:tgtEl>
                                          <p:spTgt spid="2255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561"/>
                                        </p:tgtEl>
                                        <p:attrNameLst>
                                          <p:attrName>style.visibility</p:attrName>
                                        </p:attrNameLst>
                                      </p:cBhvr>
                                      <p:to>
                                        <p:strVal val="visible"/>
                                      </p:to>
                                    </p:set>
                                    <p:animEffect transition="in" filter="blinds(horizontal)">
                                      <p:cBhvr>
                                        <p:cTn id="13" dur="500"/>
                                        <p:tgtEl>
                                          <p:spTgt spid="2256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2562"/>
                                        </p:tgtEl>
                                        <p:attrNameLst>
                                          <p:attrName>style.visibility</p:attrName>
                                        </p:attrNameLst>
                                      </p:cBhvr>
                                      <p:to>
                                        <p:strVal val="visible"/>
                                      </p:to>
                                    </p:set>
                                    <p:animEffect transition="in" filter="blinds(horizontal)">
                                      <p:cBhvr>
                                        <p:cTn id="16" dur="500"/>
                                        <p:tgtEl>
                                          <p:spTgt spid="22562"/>
                                        </p:tgtEl>
                                      </p:cBhvr>
                                    </p:animEffect>
                                  </p:childTnLst>
                                </p:cTn>
                              </p:par>
                              <p:par>
                                <p:cTn id="17" presetID="4" presetClass="entr" presetSubtype="16" fill="hold" nodeType="withEffect">
                                  <p:stCondLst>
                                    <p:cond delay="0"/>
                                  </p:stCondLst>
                                  <p:childTnLst>
                                    <p:set>
                                      <p:cBhvr>
                                        <p:cTn id="18" dur="1" fill="hold">
                                          <p:stCondLst>
                                            <p:cond delay="0"/>
                                          </p:stCondLst>
                                        </p:cTn>
                                        <p:tgtEl>
                                          <p:spTgt spid="22560"/>
                                        </p:tgtEl>
                                        <p:attrNameLst>
                                          <p:attrName>style.visibility</p:attrName>
                                        </p:attrNameLst>
                                      </p:cBhvr>
                                      <p:to>
                                        <p:strVal val="visible"/>
                                      </p:to>
                                    </p:set>
                                    <p:animEffect transition="in" filter="box(in)">
                                      <p:cBhvr>
                                        <p:cTn id="19" dur="500"/>
                                        <p:tgtEl>
                                          <p:spTgt spid="22560"/>
                                        </p:tgtEl>
                                      </p:cBhvr>
                                    </p:animEffect>
                                  </p:childTnLst>
                                </p:cTn>
                              </p:par>
                              <p:par>
                                <p:cTn id="20" presetID="4" presetClass="entr" presetSubtype="16" fill="hold" nodeType="withEffect">
                                  <p:stCondLst>
                                    <p:cond delay="0"/>
                                  </p:stCondLst>
                                  <p:childTnLst>
                                    <p:set>
                                      <p:cBhvr>
                                        <p:cTn id="21" dur="1" fill="hold">
                                          <p:stCondLst>
                                            <p:cond delay="0"/>
                                          </p:stCondLst>
                                        </p:cTn>
                                        <p:tgtEl>
                                          <p:spTgt spid="22566"/>
                                        </p:tgtEl>
                                        <p:attrNameLst>
                                          <p:attrName>style.visibility</p:attrName>
                                        </p:attrNameLst>
                                      </p:cBhvr>
                                      <p:to>
                                        <p:strVal val="visible"/>
                                      </p:to>
                                    </p:set>
                                    <p:animEffect transition="in" filter="box(in)">
                                      <p:cBhvr>
                                        <p:cTn id="22" dur="500"/>
                                        <p:tgtEl>
                                          <p:spTgt spid="22566"/>
                                        </p:tgtEl>
                                      </p:cBhvr>
                                    </p:animEffect>
                                  </p:childTnLst>
                                </p:cTn>
                              </p:par>
                              <p:par>
                                <p:cTn id="23" presetID="4" presetClass="entr" presetSubtype="16" fill="hold" nodeType="withEffect">
                                  <p:stCondLst>
                                    <p:cond delay="0"/>
                                  </p:stCondLst>
                                  <p:childTnLst>
                                    <p:set>
                                      <p:cBhvr>
                                        <p:cTn id="24" dur="1" fill="hold">
                                          <p:stCondLst>
                                            <p:cond delay="0"/>
                                          </p:stCondLst>
                                        </p:cTn>
                                        <p:tgtEl>
                                          <p:spTgt spid="22564"/>
                                        </p:tgtEl>
                                        <p:attrNameLst>
                                          <p:attrName>style.visibility</p:attrName>
                                        </p:attrNameLst>
                                      </p:cBhvr>
                                      <p:to>
                                        <p:strVal val="visible"/>
                                      </p:to>
                                    </p:set>
                                    <p:animEffect transition="in" filter="box(in)">
                                      <p:cBhvr>
                                        <p:cTn id="25" dur="500"/>
                                        <p:tgtEl>
                                          <p:spTgt spid="2256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2550"/>
                                        </p:tgtEl>
                                        <p:attrNameLst>
                                          <p:attrName>style.visibility</p:attrName>
                                        </p:attrNameLst>
                                      </p:cBhvr>
                                      <p:to>
                                        <p:strVal val="visible"/>
                                      </p:to>
                                    </p:set>
                                    <p:animEffect transition="in" filter="blinds(horizontal)">
                                      <p:cBhvr>
                                        <p:cTn id="30" dur="500"/>
                                        <p:tgtEl>
                                          <p:spTgt spid="22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0" grpId="0" animBg="1"/>
      <p:bldP spid="22561" grpId="0" animBg="1"/>
      <p:bldP spid="2256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0" y="838200"/>
            <a:ext cx="5867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2000" u="none">
                <a:solidFill>
                  <a:srgbClr val="0000FF"/>
                </a:solidFill>
                <a:latin typeface="Times New Roman" pitchFamily="18" charset="0"/>
              </a:rPr>
              <a:t>I. </a:t>
            </a:r>
            <a:r>
              <a:rPr lang="en-US" altLang="vi-VN" sz="2000">
                <a:solidFill>
                  <a:srgbClr val="0000FF"/>
                </a:solidFill>
                <a:latin typeface="Times New Roman" pitchFamily="18" charset="0"/>
              </a:rPr>
              <a:t>Tình hình Việt Nam nửa cuối thế kỉ XIX</a:t>
            </a:r>
          </a:p>
          <a:p>
            <a:pPr>
              <a:spcBef>
                <a:spcPct val="0"/>
              </a:spcBef>
              <a:buClrTx/>
              <a:buFontTx/>
              <a:buNone/>
            </a:pPr>
            <a:r>
              <a:rPr lang="en-US" altLang="vi-VN" sz="2000" u="none">
                <a:solidFill>
                  <a:srgbClr val="0000FF"/>
                </a:solidFill>
                <a:latin typeface="Times New Roman" pitchFamily="18" charset="0"/>
              </a:rPr>
              <a:t>II.</a:t>
            </a:r>
            <a:r>
              <a:rPr lang="en-US" altLang="vi-VN" sz="2000">
                <a:solidFill>
                  <a:srgbClr val="0000FF"/>
                </a:solidFill>
                <a:latin typeface="Times New Roman" pitchFamily="18" charset="0"/>
              </a:rPr>
              <a:t> Những đề nghị cải cách ở Việt Nam vào nửa </a:t>
            </a:r>
          </a:p>
          <a:p>
            <a:pPr>
              <a:spcBef>
                <a:spcPct val="0"/>
              </a:spcBef>
              <a:buClrTx/>
              <a:buFontTx/>
              <a:buNone/>
            </a:pPr>
            <a:r>
              <a:rPr lang="en-US" altLang="vi-VN" sz="2000">
                <a:solidFill>
                  <a:srgbClr val="0000FF"/>
                </a:solidFill>
                <a:latin typeface="Times New Roman" pitchFamily="18" charset="0"/>
              </a:rPr>
              <a:t>cuối thế kỉ XIX</a:t>
            </a:r>
          </a:p>
          <a:p>
            <a:pPr>
              <a:spcBef>
                <a:spcPct val="0"/>
              </a:spcBef>
              <a:buClrTx/>
              <a:buFontTx/>
              <a:buNone/>
            </a:pPr>
            <a:r>
              <a:rPr lang="en-US" altLang="vi-VN" sz="2000" u="none">
                <a:solidFill>
                  <a:srgbClr val="0000FF"/>
                </a:solidFill>
                <a:latin typeface="Times New Roman" pitchFamily="18" charset="0"/>
              </a:rPr>
              <a:t>III.</a:t>
            </a:r>
            <a:r>
              <a:rPr lang="en-US" altLang="vi-VN" sz="2000">
                <a:solidFill>
                  <a:srgbClr val="0000FF"/>
                </a:solidFill>
                <a:latin typeface="Times New Roman" pitchFamily="18" charset="0"/>
              </a:rPr>
              <a:t> Kết cục của các đề nghị cải cách</a:t>
            </a:r>
          </a:p>
        </p:txBody>
      </p:sp>
      <p:sp>
        <p:nvSpPr>
          <p:cNvPr id="29699" name="Line 4"/>
          <p:cNvSpPr>
            <a:spLocks noChangeShapeType="1"/>
          </p:cNvSpPr>
          <p:nvPr/>
        </p:nvSpPr>
        <p:spPr bwMode="auto">
          <a:xfrm>
            <a:off x="5486400" y="1219200"/>
            <a:ext cx="0" cy="54864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0" name="Text Box 5"/>
          <p:cNvSpPr txBox="1">
            <a:spLocks noChangeArrowheads="1"/>
          </p:cNvSpPr>
          <p:nvPr/>
        </p:nvSpPr>
        <p:spPr bwMode="auto">
          <a:xfrm>
            <a:off x="0" y="2133600"/>
            <a:ext cx="54864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1900" u="none">
                <a:solidFill>
                  <a:schemeClr val="bg2"/>
                </a:solidFill>
                <a:latin typeface="Times New Roman" pitchFamily="18" charset="0"/>
              </a:rPr>
              <a:t>* </a:t>
            </a:r>
            <a:r>
              <a:rPr lang="en-US" altLang="vi-VN" sz="1900">
                <a:solidFill>
                  <a:schemeClr val="bg2"/>
                </a:solidFill>
                <a:latin typeface="Times New Roman" pitchFamily="18" charset="0"/>
              </a:rPr>
              <a:t>Tích cực:</a:t>
            </a:r>
            <a:r>
              <a:rPr lang="en-US" altLang="vi-VN" sz="1900" u="none">
                <a:solidFill>
                  <a:schemeClr val="bg2"/>
                </a:solidFill>
                <a:latin typeface="Times New Roman" pitchFamily="18" charset="0"/>
              </a:rPr>
              <a:t> Các đề nghị cải cách đáp ứng phần nào yêu cầu của nước ta lúc đó.</a:t>
            </a:r>
          </a:p>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1900" u="none">
                <a:solidFill>
                  <a:schemeClr val="bg2"/>
                </a:solidFill>
                <a:latin typeface="Times New Roman" pitchFamily="18" charset="0"/>
              </a:rPr>
              <a:t>* </a:t>
            </a:r>
            <a:r>
              <a:rPr lang="en-US" altLang="vi-VN" sz="1900">
                <a:solidFill>
                  <a:schemeClr val="bg2"/>
                </a:solidFill>
                <a:latin typeface="Times New Roman" pitchFamily="18" charset="0"/>
              </a:rPr>
              <a:t>Hạn chế:</a:t>
            </a:r>
            <a:r>
              <a:rPr lang="en-US" altLang="vi-VN" sz="1900" u="none">
                <a:solidFill>
                  <a:schemeClr val="bg2"/>
                </a:solidFill>
                <a:latin typeface="Times New Roman" pitchFamily="18" charset="0"/>
              </a:rPr>
              <a:t> </a:t>
            </a:r>
          </a:p>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1900" u="none">
                <a:solidFill>
                  <a:schemeClr val="bg2"/>
                </a:solidFill>
                <a:latin typeface="Times New Roman" pitchFamily="18" charset="0"/>
              </a:rPr>
              <a:t>- Mang tính chất lẻ tẻ, rời rạc, chưa giải quyết được những mâu thuẫn chủ yếu của của xã hội  Việt Nam. </a:t>
            </a:r>
          </a:p>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1900" u="none">
                <a:solidFill>
                  <a:schemeClr val="bg2"/>
                </a:solidFill>
                <a:latin typeface="Times New Roman" pitchFamily="18" charset="0"/>
              </a:rPr>
              <a:t>* </a:t>
            </a:r>
            <a:r>
              <a:rPr lang="en-US" altLang="vi-VN" sz="1900">
                <a:solidFill>
                  <a:schemeClr val="bg2"/>
                </a:solidFill>
                <a:latin typeface="Times New Roman" pitchFamily="18" charset="0"/>
              </a:rPr>
              <a:t>Kết quả:</a:t>
            </a:r>
            <a:r>
              <a:rPr lang="en-US" altLang="vi-VN" sz="1900" u="none">
                <a:solidFill>
                  <a:schemeClr val="bg2"/>
                </a:solidFill>
                <a:latin typeface="Times New Roman" pitchFamily="18" charset="0"/>
              </a:rPr>
              <a:t> Triều đình Huế bảo thủ,</a:t>
            </a:r>
            <a:r>
              <a:rPr lang="en-US" altLang="vi-VN" sz="1900">
                <a:latin typeface="Times New Roman" pitchFamily="18" charset="0"/>
              </a:rPr>
              <a:t> </a:t>
            </a:r>
            <a:r>
              <a:rPr lang="en-US" altLang="vi-VN" sz="1900" u="none">
                <a:solidFill>
                  <a:schemeClr val="bg2"/>
                </a:solidFill>
                <a:latin typeface="Times New Roman" pitchFamily="18" charset="0"/>
              </a:rPr>
              <a:t>cự tuyệt, không chấp nhận các đề nghị cải cách.</a:t>
            </a:r>
          </a:p>
        </p:txBody>
      </p:sp>
      <p:sp>
        <p:nvSpPr>
          <p:cNvPr id="29701" name="Text Box 6"/>
          <p:cNvSpPr txBox="1">
            <a:spLocks noChangeArrowheads="1"/>
          </p:cNvSpPr>
          <p:nvPr/>
        </p:nvSpPr>
        <p:spPr bwMode="auto">
          <a:xfrm>
            <a:off x="0" y="48768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1900" u="none">
                <a:solidFill>
                  <a:schemeClr val="bg2"/>
                </a:solidFill>
                <a:latin typeface="Times New Roman" pitchFamily="18" charset="0"/>
              </a:rPr>
              <a:t>* </a:t>
            </a:r>
            <a:r>
              <a:rPr lang="en-US" altLang="vi-VN" sz="1900">
                <a:solidFill>
                  <a:schemeClr val="bg2"/>
                </a:solidFill>
                <a:latin typeface="Times New Roman" pitchFamily="18" charset="0"/>
              </a:rPr>
              <a:t>Ý nghĩa:</a:t>
            </a:r>
          </a:p>
        </p:txBody>
      </p:sp>
      <p:sp>
        <p:nvSpPr>
          <p:cNvPr id="29702" name="Text Box 7"/>
          <p:cNvSpPr txBox="1">
            <a:spLocks noChangeArrowheads="1"/>
          </p:cNvSpPr>
          <p:nvPr/>
        </p:nvSpPr>
        <p:spPr bwMode="auto">
          <a:xfrm>
            <a:off x="0" y="5257800"/>
            <a:ext cx="556260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1900" u="none">
                <a:solidFill>
                  <a:schemeClr val="bg2"/>
                </a:solidFill>
                <a:latin typeface="Times New Roman" pitchFamily="18" charset="0"/>
              </a:rPr>
              <a:t>- Tấn công vào những tư tưởng bảo thủ của triều đình.</a:t>
            </a:r>
          </a:p>
        </p:txBody>
      </p:sp>
      <p:sp>
        <p:nvSpPr>
          <p:cNvPr id="29703" name="Text Box 8"/>
          <p:cNvSpPr txBox="1">
            <a:spLocks noChangeArrowheads="1"/>
          </p:cNvSpPr>
          <p:nvPr/>
        </p:nvSpPr>
        <p:spPr bwMode="auto">
          <a:xfrm>
            <a:off x="0" y="5867400"/>
            <a:ext cx="541020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1900" u="none">
                <a:solidFill>
                  <a:schemeClr val="bg2"/>
                </a:solidFill>
                <a:latin typeface="Times New Roman" pitchFamily="18" charset="0"/>
              </a:rPr>
              <a:t>- Thể hiện trình độ nhận thức của những người Việt Nam.</a:t>
            </a:r>
          </a:p>
        </p:txBody>
      </p:sp>
      <p:sp>
        <p:nvSpPr>
          <p:cNvPr id="120842" name="Text Box 10"/>
          <p:cNvSpPr txBox="1">
            <a:spLocks noChangeArrowheads="1"/>
          </p:cNvSpPr>
          <p:nvPr/>
        </p:nvSpPr>
        <p:spPr bwMode="auto">
          <a:xfrm>
            <a:off x="5562600" y="1371600"/>
            <a:ext cx="3429000" cy="1016000"/>
          </a:xfrm>
          <a:prstGeom prst="rect">
            <a:avLst/>
          </a:prstGeom>
          <a:solidFill>
            <a:srgbClr val="CCFFFF"/>
          </a:solidFill>
          <a:ln w="9525">
            <a:solidFill>
              <a:srgbClr val="FF0000"/>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en-US" altLang="vi-VN" sz="2000" u="none">
                <a:solidFill>
                  <a:srgbClr val="FF0000"/>
                </a:solidFill>
                <a:latin typeface="Times New Roman" pitchFamily="18" charset="0"/>
              </a:rPr>
              <a:t>?</a:t>
            </a:r>
            <a:r>
              <a:rPr lang="en-US" altLang="vi-VN" sz="2000" u="none">
                <a:solidFill>
                  <a:schemeClr val="bg2"/>
                </a:solidFill>
                <a:latin typeface="Times New Roman" pitchFamily="18" charset="0"/>
              </a:rPr>
              <a:t> Vì sao ngày nay nhân dân ta lại đạt được những thành tựu rực rỡ như vậy? </a:t>
            </a:r>
          </a:p>
        </p:txBody>
      </p:sp>
      <p:sp>
        <p:nvSpPr>
          <p:cNvPr id="120843" name="Text Box 11"/>
          <p:cNvSpPr txBox="1">
            <a:spLocks noChangeArrowheads="1"/>
          </p:cNvSpPr>
          <p:nvPr/>
        </p:nvSpPr>
        <p:spPr bwMode="auto">
          <a:xfrm>
            <a:off x="5562600" y="3124200"/>
            <a:ext cx="990600" cy="3478213"/>
          </a:xfrm>
          <a:prstGeom prst="rect">
            <a:avLst/>
          </a:prstGeom>
          <a:solidFill>
            <a:schemeClr val="tx1"/>
          </a:solidFill>
          <a:ln w="9525">
            <a:solidFill>
              <a:schemeClr val="bg1"/>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2000" u="none">
                <a:solidFill>
                  <a:srgbClr val="000000"/>
                </a:solidFill>
                <a:latin typeface="Times New Roman" pitchFamily="18" charset="0"/>
              </a:rPr>
              <a:t>Những thay đổi của ta xuất phát từ nhu cầu thiết yếu trong nước.</a:t>
            </a:r>
          </a:p>
        </p:txBody>
      </p:sp>
      <p:sp>
        <p:nvSpPr>
          <p:cNvPr id="120844" name="Text Box 12"/>
          <p:cNvSpPr txBox="1">
            <a:spLocks noChangeArrowheads="1"/>
          </p:cNvSpPr>
          <p:nvPr/>
        </p:nvSpPr>
        <p:spPr bwMode="auto">
          <a:xfrm>
            <a:off x="6553200" y="3124200"/>
            <a:ext cx="1219200" cy="3140075"/>
          </a:xfrm>
          <a:prstGeom prst="rect">
            <a:avLst/>
          </a:prstGeom>
          <a:solidFill>
            <a:schemeClr val="tx1"/>
          </a:solidFill>
          <a:ln w="9525">
            <a:solidFill>
              <a:schemeClr val="bg1"/>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en-US" altLang="vi-VN" sz="1800" u="none">
                <a:solidFill>
                  <a:srgbClr val="000000"/>
                </a:solidFill>
                <a:latin typeface="Times New Roman" pitchFamily="18" charset="0"/>
              </a:rPr>
              <a:t>Đội ngũ trí thức đông đảo, tiếp thu các thành tựu khoa học công nghệ tiến bộ để phát triển kinh tế, xã hội.</a:t>
            </a:r>
          </a:p>
        </p:txBody>
      </p:sp>
      <p:sp>
        <p:nvSpPr>
          <p:cNvPr id="120845" name="Text Box 13"/>
          <p:cNvSpPr txBox="1">
            <a:spLocks noChangeArrowheads="1"/>
          </p:cNvSpPr>
          <p:nvPr/>
        </p:nvSpPr>
        <p:spPr bwMode="auto">
          <a:xfrm>
            <a:off x="7772400" y="3124200"/>
            <a:ext cx="1295400" cy="3416300"/>
          </a:xfrm>
          <a:prstGeom prst="rect">
            <a:avLst/>
          </a:prstGeom>
          <a:solidFill>
            <a:schemeClr val="tx1"/>
          </a:solidFill>
          <a:ln w="9525">
            <a:solidFill>
              <a:schemeClr val="bg1"/>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en-US" altLang="vi-VN" sz="1800" u="none">
                <a:solidFill>
                  <a:srgbClr val="000000"/>
                </a:solidFill>
                <a:latin typeface="Times New Roman" pitchFamily="18" charset="0"/>
              </a:rPr>
              <a:t>Đảng và nhà nước chủ trì đổi mới, được dân ủng hộ với mục tiêu dân giàu, nước mạnh, xã hội công bằng và văn minh.</a:t>
            </a:r>
            <a:r>
              <a:rPr lang="en-US" altLang="vi-VN" sz="1800">
                <a:solidFill>
                  <a:srgbClr val="000000"/>
                </a:solidFill>
                <a:latin typeface="Times New Roman" pitchFamily="18" charset="0"/>
              </a:rPr>
              <a:t> </a:t>
            </a:r>
            <a:endParaRPr lang="en-US" altLang="vi-VN" sz="1800" u="none">
              <a:solidFill>
                <a:srgbClr val="000000"/>
              </a:solidFill>
              <a:latin typeface="Times New Roman" pitchFamily="18" charset="0"/>
            </a:endParaRPr>
          </a:p>
        </p:txBody>
      </p:sp>
      <p:sp>
        <p:nvSpPr>
          <p:cNvPr id="120846" name="Line 14"/>
          <p:cNvSpPr>
            <a:spLocks noChangeShapeType="1"/>
          </p:cNvSpPr>
          <p:nvPr/>
        </p:nvSpPr>
        <p:spPr bwMode="auto">
          <a:xfrm flipH="1">
            <a:off x="6248400" y="2438400"/>
            <a:ext cx="685800" cy="6096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20847" name="Line 15"/>
          <p:cNvSpPr>
            <a:spLocks noChangeShapeType="1"/>
          </p:cNvSpPr>
          <p:nvPr/>
        </p:nvSpPr>
        <p:spPr bwMode="auto">
          <a:xfrm>
            <a:off x="6934200" y="2514600"/>
            <a:ext cx="228600" cy="6096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20848" name="Line 16"/>
          <p:cNvSpPr>
            <a:spLocks noChangeShapeType="1"/>
          </p:cNvSpPr>
          <p:nvPr/>
        </p:nvSpPr>
        <p:spPr bwMode="auto">
          <a:xfrm>
            <a:off x="6934200" y="2438400"/>
            <a:ext cx="990600" cy="6096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9711" name="Text Box 17"/>
          <p:cNvSpPr txBox="1">
            <a:spLocks noChangeArrowheads="1"/>
          </p:cNvSpPr>
          <p:nvPr/>
        </p:nvSpPr>
        <p:spPr bwMode="auto">
          <a:xfrm>
            <a:off x="0" y="200025"/>
            <a:ext cx="9144000" cy="409575"/>
          </a:xfrm>
          <a:prstGeom prst="rect">
            <a:avLst/>
          </a:prstGeom>
          <a:solidFill>
            <a:srgbClr val="FFFF00"/>
          </a:solidFill>
          <a:ln w="28575">
            <a:solidFill>
              <a:srgbClr val="DDDDDD"/>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50000"/>
              </a:spcBef>
              <a:buClrTx/>
              <a:buFontTx/>
              <a:buNone/>
            </a:pPr>
            <a:r>
              <a:rPr lang="en-US" altLang="vi-VN" sz="1900" u="none">
                <a:solidFill>
                  <a:srgbClr val="0000FF"/>
                </a:solidFill>
                <a:latin typeface="Times New Roman" pitchFamily="18" charset="0"/>
              </a:rPr>
              <a:t>BÀI 28: TRÀO LƯU CẢI CÁCH DUY TÂN Ở VIỆT NAM NỬA CUỐI THẾ KỈ XIX</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0842"/>
                                        </p:tgtEl>
                                        <p:attrNameLst>
                                          <p:attrName>style.visibility</p:attrName>
                                        </p:attrNameLst>
                                      </p:cBhvr>
                                      <p:to>
                                        <p:strVal val="visible"/>
                                      </p:to>
                                    </p:set>
                                    <p:animEffect transition="in" filter="blinds(horizontal)">
                                      <p:cBhvr>
                                        <p:cTn id="7" dur="500"/>
                                        <p:tgtEl>
                                          <p:spTgt spid="120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0846"/>
                                        </p:tgtEl>
                                        <p:attrNameLst>
                                          <p:attrName>style.visibility</p:attrName>
                                        </p:attrNameLst>
                                      </p:cBhvr>
                                      <p:to>
                                        <p:strVal val="visible"/>
                                      </p:to>
                                    </p:set>
                                    <p:animEffect transition="in" filter="blinds(horizontal)">
                                      <p:cBhvr>
                                        <p:cTn id="12" dur="500"/>
                                        <p:tgtEl>
                                          <p:spTgt spid="12084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0843"/>
                                        </p:tgtEl>
                                        <p:attrNameLst>
                                          <p:attrName>style.visibility</p:attrName>
                                        </p:attrNameLst>
                                      </p:cBhvr>
                                      <p:to>
                                        <p:strVal val="visible"/>
                                      </p:to>
                                    </p:set>
                                    <p:animEffect transition="in" filter="blinds(horizontal)">
                                      <p:cBhvr>
                                        <p:cTn id="15" dur="500"/>
                                        <p:tgtEl>
                                          <p:spTgt spid="12084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0847"/>
                                        </p:tgtEl>
                                        <p:attrNameLst>
                                          <p:attrName>style.visibility</p:attrName>
                                        </p:attrNameLst>
                                      </p:cBhvr>
                                      <p:to>
                                        <p:strVal val="visible"/>
                                      </p:to>
                                    </p:set>
                                    <p:animEffect transition="in" filter="blinds(horizontal)">
                                      <p:cBhvr>
                                        <p:cTn id="20" dur="500"/>
                                        <p:tgtEl>
                                          <p:spTgt spid="12084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20844"/>
                                        </p:tgtEl>
                                        <p:attrNameLst>
                                          <p:attrName>style.visibility</p:attrName>
                                        </p:attrNameLst>
                                      </p:cBhvr>
                                      <p:to>
                                        <p:strVal val="visible"/>
                                      </p:to>
                                    </p:set>
                                    <p:animEffect transition="in" filter="blinds(horizontal)">
                                      <p:cBhvr>
                                        <p:cTn id="23" dur="500"/>
                                        <p:tgtEl>
                                          <p:spTgt spid="12084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20848"/>
                                        </p:tgtEl>
                                        <p:attrNameLst>
                                          <p:attrName>style.visibility</p:attrName>
                                        </p:attrNameLst>
                                      </p:cBhvr>
                                      <p:to>
                                        <p:strVal val="visible"/>
                                      </p:to>
                                    </p:set>
                                    <p:animEffect transition="in" filter="blinds(horizontal)">
                                      <p:cBhvr>
                                        <p:cTn id="28" dur="500"/>
                                        <p:tgtEl>
                                          <p:spTgt spid="12084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0845"/>
                                        </p:tgtEl>
                                        <p:attrNameLst>
                                          <p:attrName>style.visibility</p:attrName>
                                        </p:attrNameLst>
                                      </p:cBhvr>
                                      <p:to>
                                        <p:strVal val="visible"/>
                                      </p:to>
                                    </p:set>
                                    <p:animEffect transition="in" filter="blinds(horizontal)">
                                      <p:cBhvr>
                                        <p:cTn id="31" dur="500"/>
                                        <p:tgtEl>
                                          <p:spTgt spid="120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2" grpId="0" animBg="1"/>
      <p:bldP spid="120843" grpId="0" animBg="1"/>
      <p:bldP spid="120844" grpId="0" animBg="1"/>
      <p:bldP spid="120845" grpId="0" animBg="1"/>
      <p:bldP spid="120846" grpId="0" animBg="1"/>
      <p:bldP spid="120847" grpId="0" animBg="1"/>
      <p:bldP spid="12084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0" y="9144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400">
                <a:latin typeface="Times New Roman" pitchFamily="18" charset="0"/>
              </a:rPr>
              <a:t> </a:t>
            </a:r>
            <a:r>
              <a:rPr lang="en-US" altLang="vi-VN" sz="1800" u="none">
                <a:solidFill>
                  <a:srgbClr val="0000FF"/>
                </a:solidFill>
                <a:latin typeface="Times New Roman" pitchFamily="18" charset="0"/>
              </a:rPr>
              <a:t>I. </a:t>
            </a:r>
            <a:r>
              <a:rPr lang="en-US" altLang="vi-VN" sz="1800">
                <a:solidFill>
                  <a:srgbClr val="0000FF"/>
                </a:solidFill>
                <a:latin typeface="Times New Roman" pitchFamily="18" charset="0"/>
              </a:rPr>
              <a:t>Tình hình Việt Nam nửa cuối thế</a:t>
            </a:r>
            <a:r>
              <a:rPr lang="en-US" altLang="vi-VN" sz="1600">
                <a:solidFill>
                  <a:srgbClr val="0000FF"/>
                </a:solidFill>
                <a:latin typeface="Times New Roman" pitchFamily="18" charset="0"/>
              </a:rPr>
              <a:t> kỉ  XIX</a:t>
            </a:r>
          </a:p>
        </p:txBody>
      </p:sp>
      <p:sp>
        <p:nvSpPr>
          <p:cNvPr id="30723" name="Line 4"/>
          <p:cNvSpPr>
            <a:spLocks noChangeShapeType="1"/>
          </p:cNvSpPr>
          <p:nvPr/>
        </p:nvSpPr>
        <p:spPr bwMode="auto">
          <a:xfrm>
            <a:off x="5105400" y="1219200"/>
            <a:ext cx="0" cy="54864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4" name="Text Box 17"/>
          <p:cNvSpPr txBox="1">
            <a:spLocks noChangeArrowheads="1"/>
          </p:cNvSpPr>
          <p:nvPr/>
        </p:nvSpPr>
        <p:spPr bwMode="auto">
          <a:xfrm>
            <a:off x="5105400" y="1219200"/>
            <a:ext cx="4038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1800" u="none">
                <a:solidFill>
                  <a:schemeClr val="bg2"/>
                </a:solidFill>
                <a:latin typeface="Times New Roman" pitchFamily="18" charset="0"/>
              </a:rPr>
              <a:t>* </a:t>
            </a:r>
            <a:r>
              <a:rPr lang="en-US" altLang="vi-VN" sz="1800">
                <a:solidFill>
                  <a:schemeClr val="bg2"/>
                </a:solidFill>
                <a:latin typeface="Times New Roman" pitchFamily="18" charset="0"/>
              </a:rPr>
              <a:t>Tích cực:</a:t>
            </a:r>
          </a:p>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1800" u="none">
                <a:solidFill>
                  <a:schemeClr val="bg2"/>
                </a:solidFill>
                <a:latin typeface="Times New Roman" pitchFamily="18" charset="0"/>
              </a:rPr>
              <a:t>- Các đề nghị cải cách đáp ứng phần nào yêu cầu của nước ta lúc đó.</a:t>
            </a:r>
          </a:p>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1800" u="none">
                <a:solidFill>
                  <a:schemeClr val="bg2"/>
                </a:solidFill>
                <a:latin typeface="Times New Roman" pitchFamily="18" charset="0"/>
              </a:rPr>
              <a:t>* </a:t>
            </a:r>
            <a:r>
              <a:rPr lang="en-US" altLang="vi-VN" sz="1800">
                <a:solidFill>
                  <a:schemeClr val="bg2"/>
                </a:solidFill>
                <a:latin typeface="Times New Roman" pitchFamily="18" charset="0"/>
              </a:rPr>
              <a:t>Hạn chế:</a:t>
            </a:r>
            <a:r>
              <a:rPr lang="en-US" altLang="vi-VN" sz="1800" u="none">
                <a:solidFill>
                  <a:schemeClr val="bg2"/>
                </a:solidFill>
                <a:latin typeface="Times New Roman" pitchFamily="18" charset="0"/>
              </a:rPr>
              <a:t> </a:t>
            </a:r>
          </a:p>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1800" u="none">
                <a:solidFill>
                  <a:schemeClr val="bg2"/>
                </a:solidFill>
                <a:latin typeface="Times New Roman" pitchFamily="18" charset="0"/>
              </a:rPr>
              <a:t>- Mang tính chất lẻ tẻ, rời rạc, chưa giải quyết được những mâu thuẫn chủ yếu của của xã hội  Việt Nam. </a:t>
            </a:r>
          </a:p>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1800" u="none">
                <a:solidFill>
                  <a:schemeClr val="bg2"/>
                </a:solidFill>
                <a:latin typeface="Times New Roman" pitchFamily="18" charset="0"/>
              </a:rPr>
              <a:t>* </a:t>
            </a:r>
            <a:r>
              <a:rPr lang="en-US" altLang="vi-VN" sz="1800">
                <a:solidFill>
                  <a:schemeClr val="bg2"/>
                </a:solidFill>
                <a:latin typeface="Times New Roman" pitchFamily="18" charset="0"/>
              </a:rPr>
              <a:t>Kết quả:</a:t>
            </a:r>
          </a:p>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1800" u="none">
                <a:solidFill>
                  <a:schemeClr val="bg2"/>
                </a:solidFill>
                <a:latin typeface="Times New Roman" pitchFamily="18" charset="0"/>
              </a:rPr>
              <a:t>- Triều đình Huế bảo thủ,</a:t>
            </a:r>
            <a:r>
              <a:rPr lang="en-US" altLang="vi-VN" sz="1800">
                <a:latin typeface="Times New Roman" pitchFamily="18" charset="0"/>
              </a:rPr>
              <a:t> </a:t>
            </a:r>
            <a:r>
              <a:rPr lang="en-US" altLang="vi-VN" sz="1800" u="none">
                <a:solidFill>
                  <a:schemeClr val="bg2"/>
                </a:solidFill>
                <a:latin typeface="Times New Roman" pitchFamily="18" charset="0"/>
              </a:rPr>
              <a:t>cự tuyệt, không chấp nhận các đề nghị cải cách.</a:t>
            </a:r>
          </a:p>
        </p:txBody>
      </p:sp>
      <p:sp>
        <p:nvSpPr>
          <p:cNvPr id="30725" name="Text Box 18"/>
          <p:cNvSpPr txBox="1">
            <a:spLocks noChangeArrowheads="1"/>
          </p:cNvSpPr>
          <p:nvPr/>
        </p:nvSpPr>
        <p:spPr bwMode="auto">
          <a:xfrm>
            <a:off x="5181600" y="45720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1800" u="none">
                <a:solidFill>
                  <a:schemeClr val="bg2"/>
                </a:solidFill>
                <a:latin typeface="Times New Roman" pitchFamily="18" charset="0"/>
              </a:rPr>
              <a:t>* </a:t>
            </a:r>
            <a:r>
              <a:rPr lang="en-US" altLang="vi-VN" sz="1800">
                <a:solidFill>
                  <a:schemeClr val="bg2"/>
                </a:solidFill>
                <a:latin typeface="Times New Roman" pitchFamily="18" charset="0"/>
              </a:rPr>
              <a:t>Ý nghĩa:</a:t>
            </a:r>
          </a:p>
        </p:txBody>
      </p:sp>
      <p:sp>
        <p:nvSpPr>
          <p:cNvPr id="30726" name="Text Box 19"/>
          <p:cNvSpPr txBox="1">
            <a:spLocks noChangeArrowheads="1"/>
          </p:cNvSpPr>
          <p:nvPr/>
        </p:nvSpPr>
        <p:spPr bwMode="auto">
          <a:xfrm>
            <a:off x="5181600" y="4953000"/>
            <a:ext cx="3962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1800" u="none">
                <a:solidFill>
                  <a:schemeClr val="bg2"/>
                </a:solidFill>
                <a:latin typeface="Times New Roman" pitchFamily="18" charset="0"/>
              </a:rPr>
              <a:t>- Tấn công vào những tư tưởng bảo thủ của triều đình.</a:t>
            </a:r>
          </a:p>
        </p:txBody>
      </p:sp>
      <p:sp>
        <p:nvSpPr>
          <p:cNvPr id="30727" name="Text Box 20"/>
          <p:cNvSpPr txBox="1">
            <a:spLocks noChangeArrowheads="1"/>
          </p:cNvSpPr>
          <p:nvPr/>
        </p:nvSpPr>
        <p:spPr bwMode="auto">
          <a:xfrm>
            <a:off x="5181600" y="5562600"/>
            <a:ext cx="3810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1800" u="none">
                <a:solidFill>
                  <a:schemeClr val="bg2"/>
                </a:solidFill>
                <a:latin typeface="Times New Roman" pitchFamily="18" charset="0"/>
              </a:rPr>
              <a:t>- Thể hiện trình độ nhận thức của những người Việt Nam.</a:t>
            </a:r>
          </a:p>
        </p:txBody>
      </p:sp>
      <p:sp>
        <p:nvSpPr>
          <p:cNvPr id="30728" name="Text Box 21"/>
          <p:cNvSpPr txBox="1">
            <a:spLocks noChangeArrowheads="1"/>
          </p:cNvSpPr>
          <p:nvPr/>
        </p:nvSpPr>
        <p:spPr bwMode="auto">
          <a:xfrm>
            <a:off x="5029200" y="9144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400">
                <a:latin typeface="Times New Roman" pitchFamily="18" charset="0"/>
              </a:rPr>
              <a:t> </a:t>
            </a:r>
            <a:r>
              <a:rPr lang="en-US" altLang="vi-VN" sz="1800" u="none">
                <a:solidFill>
                  <a:srgbClr val="0000FF"/>
                </a:solidFill>
                <a:latin typeface="Times New Roman" pitchFamily="18" charset="0"/>
              </a:rPr>
              <a:t>III.</a:t>
            </a:r>
            <a:r>
              <a:rPr lang="en-US" altLang="vi-VN" sz="1800">
                <a:solidFill>
                  <a:srgbClr val="0000FF"/>
                </a:solidFill>
                <a:latin typeface="Times New Roman" pitchFamily="18" charset="0"/>
              </a:rPr>
              <a:t> Kết cục của các đề nghị cải cách</a:t>
            </a:r>
          </a:p>
        </p:txBody>
      </p:sp>
      <p:sp>
        <p:nvSpPr>
          <p:cNvPr id="30729" name="Text Box 22"/>
          <p:cNvSpPr txBox="1">
            <a:spLocks noChangeArrowheads="1"/>
          </p:cNvSpPr>
          <p:nvPr/>
        </p:nvSpPr>
        <p:spPr bwMode="auto">
          <a:xfrm>
            <a:off x="0" y="1219200"/>
            <a:ext cx="5105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1800" u="none">
                <a:solidFill>
                  <a:schemeClr val="bg2"/>
                </a:solidFill>
                <a:latin typeface="Times New Roman" pitchFamily="18" charset="0"/>
              </a:rPr>
              <a:t>- Vào những năm 60 của thế kỉ XIX, triều đình Huế thực hiện các chính sách đối nội, đối ngoại lỗi thời lạc hậu. </a:t>
            </a:r>
          </a:p>
        </p:txBody>
      </p:sp>
      <p:sp>
        <p:nvSpPr>
          <p:cNvPr id="30730" name="Text Box 23"/>
          <p:cNvSpPr txBox="1">
            <a:spLocks noChangeArrowheads="1"/>
          </p:cNvSpPr>
          <p:nvPr/>
        </p:nvSpPr>
        <p:spPr bwMode="auto">
          <a:xfrm>
            <a:off x="0" y="2133600"/>
            <a:ext cx="5181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1800" u="none">
                <a:solidFill>
                  <a:schemeClr val="bg2"/>
                </a:solidFill>
                <a:latin typeface="Times New Roman" pitchFamily="18" charset="0"/>
              </a:rPr>
              <a:t>+ Kinh tế: Nông nghiệp, công thương nghiệp đình trệ, tài chính cạn kiệt. </a:t>
            </a:r>
          </a:p>
        </p:txBody>
      </p:sp>
      <p:sp>
        <p:nvSpPr>
          <p:cNvPr id="30731" name="Text Box 24"/>
          <p:cNvSpPr txBox="1">
            <a:spLocks noChangeArrowheads="1"/>
          </p:cNvSpPr>
          <p:nvPr/>
        </p:nvSpPr>
        <p:spPr bwMode="auto">
          <a:xfrm>
            <a:off x="0" y="2743200"/>
            <a:ext cx="518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1800" u="none">
                <a:solidFill>
                  <a:schemeClr val="bg2"/>
                </a:solidFill>
                <a:latin typeface="Times New Roman" pitchFamily="18" charset="0"/>
              </a:rPr>
              <a:t>+ Xã hội: rơi vào khủng hoảng nghiêm trọng. Đời sống nhân dân đói khổ =&gt; mâu thuẫn dân tộc và giai cấp sâu sắc. </a:t>
            </a:r>
          </a:p>
        </p:txBody>
      </p:sp>
      <p:sp>
        <p:nvSpPr>
          <p:cNvPr id="30732" name="Text Box 25"/>
          <p:cNvSpPr txBox="1">
            <a:spLocks noChangeArrowheads="1"/>
          </p:cNvSpPr>
          <p:nvPr/>
        </p:nvSpPr>
        <p:spPr bwMode="auto">
          <a:xfrm>
            <a:off x="0" y="3657600"/>
            <a:ext cx="5486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1800" u="none">
                <a:solidFill>
                  <a:srgbClr val="0000FF"/>
                </a:solidFill>
                <a:latin typeface="Times New Roman" pitchFamily="18" charset="0"/>
              </a:rPr>
              <a:t>II. </a:t>
            </a:r>
            <a:r>
              <a:rPr lang="en-US" altLang="vi-VN" sz="1800">
                <a:solidFill>
                  <a:srgbClr val="0000FF"/>
                </a:solidFill>
                <a:latin typeface="Times New Roman" pitchFamily="18" charset="0"/>
              </a:rPr>
              <a:t>Những đề nghị cải cách ở Việt Nam vào nửa cuối thế kỉ  XIX</a:t>
            </a:r>
            <a:r>
              <a:rPr lang="en-US" altLang="vi-VN" sz="1800" u="none">
                <a:solidFill>
                  <a:srgbClr val="0000FF"/>
                </a:solidFill>
                <a:latin typeface="Times New Roman" pitchFamily="18" charset="0"/>
              </a:rPr>
              <a:t> </a:t>
            </a:r>
          </a:p>
        </p:txBody>
      </p:sp>
      <p:sp>
        <p:nvSpPr>
          <p:cNvPr id="30733" name="Text Box 26"/>
          <p:cNvSpPr txBox="1">
            <a:spLocks noChangeArrowheads="1"/>
          </p:cNvSpPr>
          <p:nvPr/>
        </p:nvSpPr>
        <p:spPr bwMode="auto">
          <a:xfrm>
            <a:off x="0" y="44196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1800" u="none">
                <a:solidFill>
                  <a:schemeClr val="bg2"/>
                </a:solidFill>
                <a:latin typeface="Times New Roman" pitchFamily="18" charset="0"/>
              </a:rPr>
              <a:t>* </a:t>
            </a:r>
            <a:r>
              <a:rPr lang="en-US" altLang="vi-VN" sz="1800">
                <a:solidFill>
                  <a:schemeClr val="bg2"/>
                </a:solidFill>
                <a:latin typeface="Times New Roman" pitchFamily="18" charset="0"/>
              </a:rPr>
              <a:t>Bối cảnh:</a:t>
            </a:r>
          </a:p>
        </p:txBody>
      </p:sp>
      <p:sp>
        <p:nvSpPr>
          <p:cNvPr id="30734" name="Text Box 27"/>
          <p:cNvSpPr txBox="1">
            <a:spLocks noChangeArrowheads="1"/>
          </p:cNvSpPr>
          <p:nvPr/>
        </p:nvSpPr>
        <p:spPr bwMode="auto">
          <a:xfrm>
            <a:off x="0" y="4419600"/>
            <a:ext cx="5181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eaLnBrk="1" hangingPunct="1">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1800" u="none">
                <a:solidFill>
                  <a:schemeClr val="bg2"/>
                </a:solidFill>
                <a:latin typeface="Times New Roman" pitchFamily="18" charset="0"/>
              </a:rPr>
              <a:t>-  Xuất phát từ lòng yêu nước, thương dân, một số sĩ phu, quan lại đã đưa ra các đề nghị cải cách.</a:t>
            </a:r>
          </a:p>
        </p:txBody>
      </p:sp>
      <p:sp>
        <p:nvSpPr>
          <p:cNvPr id="30735" name="Text Box 28"/>
          <p:cNvSpPr txBox="1">
            <a:spLocks noChangeArrowheads="1"/>
          </p:cNvSpPr>
          <p:nvPr/>
        </p:nvSpPr>
        <p:spPr bwMode="auto">
          <a:xfrm>
            <a:off x="0" y="51054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1800" u="none">
                <a:solidFill>
                  <a:schemeClr val="bg2"/>
                </a:solidFill>
                <a:latin typeface="Times New Roman" pitchFamily="18" charset="0"/>
              </a:rPr>
              <a:t>* </a:t>
            </a:r>
            <a:r>
              <a:rPr lang="en-US" altLang="vi-VN" sz="1800">
                <a:solidFill>
                  <a:schemeClr val="bg2"/>
                </a:solidFill>
                <a:latin typeface="Times New Roman" pitchFamily="18" charset="0"/>
              </a:rPr>
              <a:t>Nội dung cải cách:</a:t>
            </a:r>
            <a:r>
              <a:rPr lang="en-US" altLang="vi-VN" sz="1800" u="none">
                <a:solidFill>
                  <a:schemeClr val="bg2"/>
                </a:solidFill>
                <a:latin typeface="Times New Roman" pitchFamily="18" charset="0"/>
              </a:rPr>
              <a:t> </a:t>
            </a:r>
          </a:p>
        </p:txBody>
      </p:sp>
      <p:sp>
        <p:nvSpPr>
          <p:cNvPr id="30736" name="Rectangle 29"/>
          <p:cNvSpPr>
            <a:spLocks noChangeArrowheads="1"/>
          </p:cNvSpPr>
          <p:nvPr/>
        </p:nvSpPr>
        <p:spPr bwMode="auto">
          <a:xfrm>
            <a:off x="0" y="54102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1800" u="none">
                <a:solidFill>
                  <a:schemeClr val="bg2"/>
                </a:solidFill>
                <a:latin typeface="Times New Roman" pitchFamily="18" charset="0"/>
              </a:rPr>
              <a:t>- Đổi mới về nội trị, ngoại giao, kinh tế, văn hóa.</a:t>
            </a:r>
          </a:p>
        </p:txBody>
      </p:sp>
      <p:sp>
        <p:nvSpPr>
          <p:cNvPr id="30737" name="Rectangle 30"/>
          <p:cNvSpPr>
            <a:spLocks noChangeArrowheads="1"/>
          </p:cNvSpPr>
          <p:nvPr/>
        </p:nvSpPr>
        <p:spPr bwMode="auto">
          <a:xfrm>
            <a:off x="0" y="57912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1800" u="none">
                <a:solidFill>
                  <a:schemeClr val="bg2"/>
                </a:solidFill>
                <a:latin typeface="Times New Roman" pitchFamily="18" charset="0"/>
              </a:rPr>
              <a:t>* </a:t>
            </a:r>
            <a:r>
              <a:rPr lang="en-US" altLang="vi-VN" sz="1800">
                <a:solidFill>
                  <a:schemeClr val="bg2"/>
                </a:solidFill>
                <a:latin typeface="Times New Roman" pitchFamily="18" charset="0"/>
              </a:rPr>
              <a:t>Các nhà cải cách tiêu biểu:</a:t>
            </a:r>
          </a:p>
        </p:txBody>
      </p:sp>
      <p:sp>
        <p:nvSpPr>
          <p:cNvPr id="30738" name="Rectangle 31"/>
          <p:cNvSpPr>
            <a:spLocks noChangeArrowheads="1"/>
          </p:cNvSpPr>
          <p:nvPr/>
        </p:nvSpPr>
        <p:spPr bwMode="auto">
          <a:xfrm>
            <a:off x="0" y="60960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1800" u="none">
                <a:solidFill>
                  <a:schemeClr val="bg2"/>
                </a:solidFill>
                <a:latin typeface="Times New Roman" pitchFamily="18" charset="0"/>
              </a:rPr>
              <a:t>- Nguyễn Trường Tộ, Nguyễn Lộ Trạch….</a:t>
            </a:r>
          </a:p>
        </p:txBody>
      </p:sp>
      <p:sp>
        <p:nvSpPr>
          <p:cNvPr id="30739" name="Text Box 32"/>
          <p:cNvSpPr txBox="1">
            <a:spLocks noChangeArrowheads="1"/>
          </p:cNvSpPr>
          <p:nvPr/>
        </p:nvSpPr>
        <p:spPr bwMode="auto">
          <a:xfrm>
            <a:off x="0" y="107950"/>
            <a:ext cx="9144000" cy="409575"/>
          </a:xfrm>
          <a:prstGeom prst="rect">
            <a:avLst/>
          </a:prstGeom>
          <a:solidFill>
            <a:srgbClr val="FFFF00"/>
          </a:solidFill>
          <a:ln w="28575">
            <a:solidFill>
              <a:srgbClr val="DDDDDD"/>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50000"/>
              </a:spcBef>
              <a:buClrTx/>
              <a:buFontTx/>
              <a:buNone/>
            </a:pPr>
            <a:r>
              <a:rPr lang="en-US" altLang="vi-VN" sz="1900" u="none">
                <a:solidFill>
                  <a:srgbClr val="0000FF"/>
                </a:solidFill>
                <a:latin typeface="Times New Roman" pitchFamily="18" charset="0"/>
              </a:rPr>
              <a:t>BÀI 28: TRÀO LƯU CẢI CÁCH DUY TÂN Ở VIỆT NAM NỬA CUỐI THẾ KỈ XIX</a:t>
            </a: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62000" y="152400"/>
            <a:ext cx="762000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spcBef>
                <a:spcPct val="50000"/>
              </a:spcBef>
              <a:defRPr/>
            </a:pPr>
            <a:r>
              <a:rPr lang="en-US" dirty="0">
                <a:solidFill>
                  <a:schemeClr val="tx1"/>
                </a:solidFill>
                <a:latin typeface="Times New Roman" pitchFamily="18" charset="0"/>
                <a:cs typeface="Times New Roman" pitchFamily="18" charset="0"/>
              </a:rPr>
              <a:t>                            </a:t>
            </a:r>
          </a:p>
          <a:p>
            <a:pPr algn="ctr" eaLnBrk="1" hangingPunct="1">
              <a:spcBef>
                <a:spcPct val="50000"/>
              </a:spcBef>
              <a:defRPr/>
            </a:pPr>
            <a:r>
              <a:rPr lang="en-US" dirty="0">
                <a:solidFill>
                  <a:schemeClr val="accent6">
                    <a:lumMod val="60000"/>
                    <a:lumOff val="40000"/>
                  </a:schemeClr>
                </a:solidFill>
                <a:latin typeface="Times New Roman" pitchFamily="18" charset="0"/>
                <a:cs typeface="Times New Roman" pitchFamily="18" charset="0"/>
              </a:rPr>
              <a:t>THẢO LUẬN NHÓM: </a:t>
            </a:r>
            <a:r>
              <a:rPr lang="en-US" dirty="0">
                <a:solidFill>
                  <a:schemeClr val="bg1"/>
                </a:solidFill>
                <a:latin typeface="Times New Roman" pitchFamily="18" charset="0"/>
                <a:cs typeface="Times New Roman" pitchFamily="18" charset="0"/>
              </a:rPr>
              <a:t>( 4 Phút )</a:t>
            </a:r>
          </a:p>
          <a:p>
            <a:pPr algn="just" eaLnBrk="1" hangingPunct="1">
              <a:spcBef>
                <a:spcPct val="50000"/>
              </a:spcBef>
              <a:defRPr/>
            </a:pPr>
            <a:endParaRPr lang="en-US" dirty="0">
              <a:solidFill>
                <a:schemeClr val="bg1"/>
              </a:solidFill>
              <a:latin typeface="Times New Roman" pitchFamily="18" charset="0"/>
              <a:cs typeface="Times New Roman" pitchFamily="18" charset="0"/>
            </a:endParaRPr>
          </a:p>
          <a:p>
            <a:pPr algn="just" eaLnBrk="1" hangingPunct="1">
              <a:spcBef>
                <a:spcPct val="50000"/>
              </a:spcBef>
              <a:defRPr/>
            </a:pPr>
            <a:r>
              <a:rPr lang="en-US" dirty="0">
                <a:solidFill>
                  <a:schemeClr val="bg1"/>
                </a:solidFill>
                <a:latin typeface="Times New Roman" pitchFamily="18" charset="0"/>
                <a:cs typeface="Times New Roman" pitchFamily="18" charset="0"/>
              </a:rPr>
              <a:t>  - So sánh trào l</a:t>
            </a:r>
            <a:r>
              <a:rPr lang="vi-VN" dirty="0">
                <a:solidFill>
                  <a:schemeClr val="bg1"/>
                </a:solidFill>
                <a:latin typeface="Times New Roman" pitchFamily="18" charset="0"/>
                <a:cs typeface="Times New Roman" pitchFamily="18" charset="0"/>
              </a:rPr>
              <a:t>ư</a:t>
            </a:r>
            <a:r>
              <a:rPr lang="en-US" dirty="0">
                <a:solidFill>
                  <a:schemeClr val="bg1"/>
                </a:solidFill>
                <a:latin typeface="Times New Roman" pitchFamily="18" charset="0"/>
                <a:cs typeface="Times New Roman" pitchFamily="18" charset="0"/>
              </a:rPr>
              <a:t>u cải cách Duy tân ở Việt Nam nửa cuối thế kỉ XIX với cuộc Duy tân Minh Trị ở Nhật Bản (1868) giống và khác nhau như thế nào ?</a:t>
            </a:r>
          </a:p>
        </p:txBody>
      </p:sp>
      <p:sp>
        <p:nvSpPr>
          <p:cNvPr id="3" name="Rectangle 2"/>
          <p:cNvSpPr/>
          <p:nvPr/>
        </p:nvSpPr>
        <p:spPr>
          <a:xfrm>
            <a:off x="762000" y="2362200"/>
            <a:ext cx="3671888"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vi-VN"/>
          </a:p>
        </p:txBody>
      </p:sp>
      <p:sp>
        <p:nvSpPr>
          <p:cNvPr id="4" name="Rectangle 3"/>
          <p:cNvSpPr/>
          <p:nvPr/>
        </p:nvSpPr>
        <p:spPr>
          <a:xfrm>
            <a:off x="4481513" y="2362200"/>
            <a:ext cx="3900487"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vi-VN"/>
          </a:p>
        </p:txBody>
      </p:sp>
      <p:sp>
        <p:nvSpPr>
          <p:cNvPr id="5" name="TextBox 4"/>
          <p:cNvSpPr txBox="1">
            <a:spLocks noChangeArrowheads="1"/>
          </p:cNvSpPr>
          <p:nvPr/>
        </p:nvSpPr>
        <p:spPr bwMode="auto">
          <a:xfrm>
            <a:off x="1905000" y="2747963"/>
            <a:ext cx="243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r>
              <a:rPr lang="en-US" altLang="vi-VN" sz="2000">
                <a:solidFill>
                  <a:srgbClr val="FFFF00"/>
                </a:solidFill>
                <a:latin typeface="Times New Roman" pitchFamily="18" charset="0"/>
                <a:cs typeface="Times New Roman" pitchFamily="18" charset="0"/>
              </a:rPr>
              <a:t>VIỆT NAM</a:t>
            </a:r>
            <a:endParaRPr lang="vi-VN" altLang="vi-VN" sz="2000">
              <a:solidFill>
                <a:srgbClr val="FFFF00"/>
              </a:solidFill>
              <a:latin typeface="Times New Roman" pitchFamily="18" charset="0"/>
              <a:cs typeface="Times New Roman" pitchFamily="18" charset="0"/>
            </a:endParaRPr>
          </a:p>
        </p:txBody>
      </p:sp>
      <p:sp>
        <p:nvSpPr>
          <p:cNvPr id="6" name="TextBox 5"/>
          <p:cNvSpPr txBox="1">
            <a:spLocks noChangeArrowheads="1"/>
          </p:cNvSpPr>
          <p:nvPr/>
        </p:nvSpPr>
        <p:spPr bwMode="auto">
          <a:xfrm>
            <a:off x="1066800" y="3148013"/>
            <a:ext cx="304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r>
              <a:rPr lang="en-US" altLang="vi-VN" sz="2000">
                <a:solidFill>
                  <a:schemeClr val="bg1"/>
                </a:solidFill>
                <a:latin typeface="Times New Roman" pitchFamily="18" charset="0"/>
                <a:cs typeface="Times New Roman" pitchFamily="18" charset="0"/>
              </a:rPr>
              <a:t>- Người đề xướng là quan lại , sĩ phu nhưng bị triều đình cự tuyệt </a:t>
            </a:r>
            <a:endParaRPr lang="vi-VN" altLang="vi-VN" sz="2000">
              <a:solidFill>
                <a:schemeClr val="bg1"/>
              </a:solidFill>
              <a:latin typeface="Calibri" pitchFamily="34" charset="0"/>
            </a:endParaRPr>
          </a:p>
        </p:txBody>
      </p:sp>
      <p:sp>
        <p:nvSpPr>
          <p:cNvPr id="7" name="TextBox 6"/>
          <p:cNvSpPr txBox="1">
            <a:spLocks noChangeArrowheads="1"/>
          </p:cNvSpPr>
          <p:nvPr/>
        </p:nvSpPr>
        <p:spPr bwMode="auto">
          <a:xfrm>
            <a:off x="5138738" y="2747963"/>
            <a:ext cx="3090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r>
              <a:rPr lang="en-US" altLang="vi-VN" sz="2000">
                <a:solidFill>
                  <a:srgbClr val="FFFF00"/>
                </a:solidFill>
                <a:latin typeface="Times New Roman" pitchFamily="18" charset="0"/>
                <a:cs typeface="Times New Roman" pitchFamily="18" charset="0"/>
              </a:rPr>
              <a:t>NHẬT BẢN</a:t>
            </a:r>
            <a:endParaRPr lang="vi-VN" altLang="vi-VN" sz="2000">
              <a:solidFill>
                <a:srgbClr val="FFFF00"/>
              </a:solidFill>
              <a:latin typeface="Times New Roman" pitchFamily="18" charset="0"/>
              <a:cs typeface="Times New Roman" pitchFamily="18" charset="0"/>
            </a:endParaRPr>
          </a:p>
        </p:txBody>
      </p:sp>
      <p:sp>
        <p:nvSpPr>
          <p:cNvPr id="8" name="TextBox 7"/>
          <p:cNvSpPr txBox="1">
            <a:spLocks noChangeArrowheads="1"/>
          </p:cNvSpPr>
          <p:nvPr/>
        </p:nvSpPr>
        <p:spPr bwMode="auto">
          <a:xfrm>
            <a:off x="4529138" y="3148013"/>
            <a:ext cx="37004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r>
              <a:rPr lang="en-US" altLang="vi-VN" sz="2000">
                <a:solidFill>
                  <a:schemeClr val="bg1"/>
                </a:solidFill>
                <a:latin typeface="Times New Roman" pitchFamily="18" charset="0"/>
                <a:cs typeface="Times New Roman" pitchFamily="18" charset="0"/>
              </a:rPr>
              <a:t>- Người khởi xướng và thực hiện là vua Minh Trị</a:t>
            </a:r>
            <a:endParaRPr lang="vi-VN" altLang="vi-VN" sz="2000">
              <a:solidFill>
                <a:schemeClr val="bg1"/>
              </a:solidFill>
              <a:latin typeface="Times New Roman" pitchFamily="18" charset="0"/>
              <a:cs typeface="Times New Roman" pitchFamily="18" charset="0"/>
            </a:endParaRPr>
          </a:p>
        </p:txBody>
      </p:sp>
      <p:sp>
        <p:nvSpPr>
          <p:cNvPr id="9" name="TextBox 8"/>
          <p:cNvSpPr txBox="1">
            <a:spLocks noChangeArrowheads="1"/>
          </p:cNvSpPr>
          <p:nvPr/>
        </p:nvSpPr>
        <p:spPr bwMode="auto">
          <a:xfrm>
            <a:off x="1066800" y="4159250"/>
            <a:ext cx="321468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r>
              <a:rPr lang="en-US" altLang="vi-VN" sz="2000">
                <a:solidFill>
                  <a:schemeClr val="bg1"/>
                </a:solidFill>
                <a:latin typeface="Times New Roman" pitchFamily="18" charset="0"/>
                <a:cs typeface="Times New Roman" pitchFamily="18" charset="0"/>
              </a:rPr>
              <a:t>- Kết cục: Cải cách không thực hiện được </a:t>
            </a:r>
            <a:r>
              <a:rPr lang="en-US" altLang="vi-VN" sz="2000">
                <a:solidFill>
                  <a:schemeClr val="bg1"/>
                </a:solidFill>
                <a:latin typeface="Times New Roman" pitchFamily="18" charset="0"/>
                <a:cs typeface="Times New Roman" pitchFamily="18" charset="0"/>
                <a:sym typeface="Wingdings" pitchFamily="2" charset="2"/>
              </a:rPr>
              <a:t></a:t>
            </a:r>
            <a:r>
              <a:rPr lang="en-US" altLang="vi-VN" sz="2000">
                <a:solidFill>
                  <a:schemeClr val="bg1"/>
                </a:solidFill>
                <a:latin typeface="Times New Roman" pitchFamily="18" charset="0"/>
                <a:cs typeface="Times New Roman" pitchFamily="18" charset="0"/>
              </a:rPr>
              <a:t>Việt Nam vẫn lạc hậu và khủng hoảng và bị Thực dân Pháp xâm lược ,thống trị</a:t>
            </a:r>
            <a:endParaRPr lang="vi-VN" altLang="vi-VN" sz="2000">
              <a:solidFill>
                <a:schemeClr val="bg1"/>
              </a:solidFill>
              <a:latin typeface="Times New Roman" pitchFamily="18" charset="0"/>
              <a:cs typeface="Times New Roman" pitchFamily="18" charset="0"/>
            </a:endParaRPr>
          </a:p>
        </p:txBody>
      </p:sp>
      <p:sp>
        <p:nvSpPr>
          <p:cNvPr id="10" name="TextBox 9"/>
          <p:cNvSpPr txBox="1">
            <a:spLocks noChangeArrowheads="1"/>
          </p:cNvSpPr>
          <p:nvPr/>
        </p:nvSpPr>
        <p:spPr bwMode="auto">
          <a:xfrm>
            <a:off x="4572000" y="4191000"/>
            <a:ext cx="3505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r>
              <a:rPr lang="en-US" altLang="vi-VN" sz="2000">
                <a:solidFill>
                  <a:schemeClr val="bg1"/>
                </a:solidFill>
                <a:latin typeface="Times New Roman" pitchFamily="18" charset="0"/>
                <a:cs typeface="Times New Roman" pitchFamily="18" charset="0"/>
              </a:rPr>
              <a:t>- Kết quả: Cải cách đã thực hiện được </a:t>
            </a:r>
            <a:r>
              <a:rPr lang="en-US" altLang="vi-VN" sz="2000">
                <a:solidFill>
                  <a:schemeClr val="bg1"/>
                </a:solidFill>
                <a:latin typeface="Times New Roman" pitchFamily="18" charset="0"/>
                <a:cs typeface="Times New Roman" pitchFamily="18" charset="0"/>
                <a:sym typeface="Wingdings" pitchFamily="2" charset="2"/>
              </a:rPr>
              <a:t></a:t>
            </a:r>
            <a:r>
              <a:rPr lang="en-US" altLang="vi-VN" sz="2000">
                <a:solidFill>
                  <a:schemeClr val="bg1"/>
                </a:solidFill>
                <a:latin typeface="Times New Roman" pitchFamily="18" charset="0"/>
                <a:cs typeface="Times New Roman" pitchFamily="18" charset="0"/>
              </a:rPr>
              <a:t>Nhật Bản phát triển thành một nước đế quốc hùng mạnh.</a:t>
            </a:r>
            <a:endParaRPr lang="vi-VN" altLang="vi-VN" sz="2000">
              <a:solidFill>
                <a:schemeClr val="bg1"/>
              </a:solidFill>
              <a:latin typeface="Times New Roman" pitchFamily="18" charset="0"/>
              <a:cs typeface="Times New Roman" pitchFamily="18" charset="0"/>
            </a:endParaRPr>
          </a:p>
        </p:txBody>
      </p:sp>
      <p:sp>
        <p:nvSpPr>
          <p:cNvPr id="11" name="Rectangle 10"/>
          <p:cNvSpPr/>
          <p:nvPr/>
        </p:nvSpPr>
        <p:spPr>
          <a:xfrm>
            <a:off x="762000" y="1066800"/>
            <a:ext cx="7620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vi-VN"/>
          </a:p>
        </p:txBody>
      </p:sp>
      <p:sp>
        <p:nvSpPr>
          <p:cNvPr id="12" name="TextBox 11"/>
          <p:cNvSpPr txBox="1">
            <a:spLocks noChangeArrowheads="1"/>
          </p:cNvSpPr>
          <p:nvPr/>
        </p:nvSpPr>
        <p:spPr bwMode="auto">
          <a:xfrm>
            <a:off x="762000" y="677863"/>
            <a:ext cx="8153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r>
              <a:rPr lang="en-US" altLang="vi-VN" sz="2000">
                <a:solidFill>
                  <a:srgbClr val="FFFF00"/>
                </a:solidFill>
                <a:latin typeface="Times New Roman" pitchFamily="18" charset="0"/>
                <a:cs typeface="Times New Roman" pitchFamily="18" charset="0"/>
              </a:rPr>
              <a:t>* Giống nhau: </a:t>
            </a:r>
            <a:r>
              <a:rPr lang="en-US" altLang="vi-VN" sz="2000">
                <a:solidFill>
                  <a:schemeClr val="bg1"/>
                </a:solidFill>
                <a:latin typeface="Times New Roman" pitchFamily="18" charset="0"/>
                <a:cs typeface="Times New Roman" pitchFamily="18" charset="0"/>
              </a:rPr>
              <a:t>- Thời điểm: Nửa cuối thế kỉ XIX.</a:t>
            </a:r>
          </a:p>
          <a:p>
            <a:pPr eaLnBrk="1" hangingPunct="1">
              <a:spcBef>
                <a:spcPct val="50000"/>
              </a:spcBef>
              <a:buClrTx/>
              <a:buFontTx/>
              <a:buNone/>
            </a:pPr>
            <a:r>
              <a:rPr lang="en-US" altLang="vi-VN" sz="2000">
                <a:solidFill>
                  <a:schemeClr val="bg1"/>
                </a:solidFill>
                <a:latin typeface="Times New Roman" pitchFamily="18" charset="0"/>
                <a:cs typeface="Times New Roman" pitchFamily="18" charset="0"/>
              </a:rPr>
              <a:t>                         -  Hoàn cảnh: Chính trị, kinh tế, xã hội khủng hoảng.</a:t>
            </a:r>
          </a:p>
          <a:p>
            <a:pPr eaLnBrk="1" hangingPunct="1">
              <a:spcBef>
                <a:spcPct val="50000"/>
              </a:spcBef>
              <a:buClrTx/>
              <a:buFontTx/>
              <a:buNone/>
            </a:pPr>
            <a:r>
              <a:rPr lang="en-US" altLang="vi-VN" sz="2000">
                <a:solidFill>
                  <a:schemeClr val="bg1"/>
                </a:solidFill>
                <a:latin typeface="Times New Roman" pitchFamily="18" charset="0"/>
                <a:cs typeface="Times New Roman" pitchFamily="18" charset="0"/>
              </a:rPr>
              <a:t>                         -  Nội dung: Đều cải cách trên nhiều lĩnh vực....</a:t>
            </a:r>
            <a:endParaRPr lang="vi-VN" altLang="vi-VN" sz="2000">
              <a:solidFill>
                <a:schemeClr val="bg1"/>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838200" y="2362200"/>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r>
              <a:rPr lang="en-US" altLang="vi-VN" sz="2000">
                <a:solidFill>
                  <a:srgbClr val="FFFF00"/>
                </a:solidFill>
                <a:latin typeface="Calibri" pitchFamily="34" charset="0"/>
              </a:rPr>
              <a:t>* </a:t>
            </a:r>
            <a:r>
              <a:rPr lang="en-US" altLang="vi-VN" sz="2000">
                <a:solidFill>
                  <a:srgbClr val="FFFF00"/>
                </a:solidFill>
                <a:latin typeface="Times New Roman" pitchFamily="18" charset="0"/>
                <a:cs typeface="Times New Roman" pitchFamily="18" charset="0"/>
              </a:rPr>
              <a:t>Khác nhau:</a:t>
            </a:r>
            <a:endParaRPr lang="vi-VN" altLang="vi-VN" sz="2000">
              <a:solidFill>
                <a:srgbClr val="FFFF00"/>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anim calcmode="lin" valueType="num">
                                      <p:cBhvr>
                                        <p:cTn id="58" dur="1000" fill="hold"/>
                                        <p:tgtEl>
                                          <p:spTgt spid="10"/>
                                        </p:tgtEl>
                                        <p:attrNameLst>
                                          <p:attrName>ppt_x</p:attrName>
                                        </p:attrNameLst>
                                      </p:cBhvr>
                                      <p:tavLst>
                                        <p:tav tm="0">
                                          <p:val>
                                            <p:strVal val="#ppt_x"/>
                                          </p:val>
                                        </p:tav>
                                        <p:tav tm="100000">
                                          <p:val>
                                            <p:strVal val="#ppt_x"/>
                                          </p:val>
                                        </p:tav>
                                      </p:tavLst>
                                    </p:anim>
                                    <p:anim calcmode="lin" valueType="num">
                                      <p:cBhvr>
                                        <p:cTn id="59" dur="1000" fill="hold"/>
                                        <p:tgtEl>
                                          <p:spTgt spid="1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anim calcmode="lin" valueType="num">
                                      <p:cBhvr>
                                        <p:cTn id="63" dur="1000" fill="hold"/>
                                        <p:tgtEl>
                                          <p:spTgt spid="4"/>
                                        </p:tgtEl>
                                        <p:attrNameLst>
                                          <p:attrName>ppt_x</p:attrName>
                                        </p:attrNameLst>
                                      </p:cBhvr>
                                      <p:tavLst>
                                        <p:tav tm="0">
                                          <p:val>
                                            <p:strVal val="#ppt_x"/>
                                          </p:val>
                                        </p:tav>
                                        <p:tav tm="100000">
                                          <p:val>
                                            <p:strVal val="#ppt_x"/>
                                          </p:val>
                                        </p:tav>
                                      </p:tavLst>
                                    </p:anim>
                                    <p:anim calcmode="lin" valueType="num">
                                      <p:cBhvr>
                                        <p:cTn id="6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p:bldP spid="9" grpId="0"/>
      <p:bldP spid="10" grpId="0"/>
      <p:bldP spid="11" grpId="0" animBg="1"/>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28600" y="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endParaRPr lang="vi-VN" altLang="vi-VN" sz="2400" b="0" u="none"/>
          </a:p>
        </p:txBody>
      </p:sp>
      <p:sp>
        <p:nvSpPr>
          <p:cNvPr id="32771" name="Text Box 3"/>
          <p:cNvSpPr txBox="1">
            <a:spLocks noChangeArrowheads="1"/>
          </p:cNvSpPr>
          <p:nvPr/>
        </p:nvSpPr>
        <p:spPr bwMode="auto">
          <a:xfrm>
            <a:off x="381000" y="3048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endParaRPr lang="vi-VN" altLang="vi-VN" sz="2400" b="0" u="none"/>
          </a:p>
        </p:txBody>
      </p:sp>
      <p:sp>
        <p:nvSpPr>
          <p:cNvPr id="7" name="Text Box 25"/>
          <p:cNvSpPr txBox="1">
            <a:spLocks noChangeArrowheads="1"/>
          </p:cNvSpPr>
          <p:nvPr/>
        </p:nvSpPr>
        <p:spPr bwMode="auto">
          <a:xfrm>
            <a:off x="609600" y="3652838"/>
            <a:ext cx="548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r>
              <a:rPr lang="en-US" altLang="vi-VN" sz="2400" u="none">
                <a:solidFill>
                  <a:schemeClr val="bg2"/>
                </a:solidFill>
                <a:latin typeface="Times New Roman" pitchFamily="18" charset="0"/>
              </a:rPr>
              <a:t>d. chấn chỉnh bộ máy quan lại.</a:t>
            </a:r>
          </a:p>
        </p:txBody>
      </p:sp>
      <p:sp>
        <p:nvSpPr>
          <p:cNvPr id="8" name="Text Box 25"/>
          <p:cNvSpPr txBox="1">
            <a:spLocks noChangeArrowheads="1"/>
          </p:cNvSpPr>
          <p:nvPr/>
        </p:nvSpPr>
        <p:spPr bwMode="auto">
          <a:xfrm>
            <a:off x="609600" y="3195638"/>
            <a:ext cx="7162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r>
              <a:rPr lang="en-US" altLang="vi-VN" sz="2300" u="none">
                <a:solidFill>
                  <a:schemeClr val="bg2"/>
                </a:solidFill>
                <a:latin typeface="Times New Roman" pitchFamily="18" charset="0"/>
              </a:rPr>
              <a:t>c. muốn kinh tế đất nước phát triển theo nước ngoài.</a:t>
            </a:r>
          </a:p>
        </p:txBody>
      </p:sp>
      <p:sp>
        <p:nvSpPr>
          <p:cNvPr id="9" name="Text Box 25"/>
          <p:cNvSpPr txBox="1">
            <a:spLocks noChangeArrowheads="1"/>
          </p:cNvSpPr>
          <p:nvPr/>
        </p:nvSpPr>
        <p:spPr bwMode="auto">
          <a:xfrm>
            <a:off x="609600" y="2052638"/>
            <a:ext cx="548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r>
              <a:rPr lang="en-US" altLang="vi-VN" sz="2400" u="none">
                <a:solidFill>
                  <a:schemeClr val="bg2"/>
                </a:solidFill>
                <a:latin typeface="Times New Roman" pitchFamily="18" charset="0"/>
              </a:rPr>
              <a:t>a. muốn thay đổi hiện trạng đất nước.</a:t>
            </a:r>
          </a:p>
        </p:txBody>
      </p:sp>
      <p:sp>
        <p:nvSpPr>
          <p:cNvPr id="10" name="Text Box 25"/>
          <p:cNvSpPr txBox="1">
            <a:spLocks noChangeArrowheads="1"/>
          </p:cNvSpPr>
          <p:nvPr/>
        </p:nvSpPr>
        <p:spPr bwMode="auto">
          <a:xfrm>
            <a:off x="609600" y="2662238"/>
            <a:ext cx="5791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2400" u="none">
                <a:solidFill>
                  <a:schemeClr val="bg2"/>
                </a:solidFill>
                <a:latin typeface="Times New Roman" pitchFamily="18" charset="0"/>
              </a:rPr>
              <a:t>b. xuất phát từ lòng yêu nước, thương dân.</a:t>
            </a:r>
            <a:endParaRPr lang="en-US" altLang="vi-VN" sz="1800" u="none">
              <a:solidFill>
                <a:schemeClr val="bg2"/>
              </a:solidFill>
              <a:latin typeface="Times New Roman" pitchFamily="18" charset="0"/>
            </a:endParaRPr>
          </a:p>
        </p:txBody>
      </p:sp>
      <p:sp>
        <p:nvSpPr>
          <p:cNvPr id="11" name="Text Box 25"/>
          <p:cNvSpPr txBox="1">
            <a:spLocks noChangeArrowheads="1"/>
          </p:cNvSpPr>
          <p:nvPr/>
        </p:nvSpPr>
        <p:spPr bwMode="auto">
          <a:xfrm>
            <a:off x="914400" y="998538"/>
            <a:ext cx="6781800" cy="830262"/>
          </a:xfrm>
          <a:prstGeom prst="rect">
            <a:avLst/>
          </a:prstGeom>
          <a:solidFill>
            <a:schemeClr val="accent6">
              <a:lumMod val="20000"/>
              <a:lumOff val="80000"/>
            </a:schemeClr>
          </a:solidFill>
          <a:ln w="9525">
            <a:solidFill>
              <a:srgbClr val="0000FF"/>
            </a:solidFill>
            <a:miter lim="800000"/>
            <a:headEnd/>
            <a:tailEnd/>
          </a:ln>
        </p:spPr>
        <p:txBody>
          <a:bodyPr>
            <a:spAutoFit/>
          </a:bodyPr>
          <a:lstStyle/>
          <a:p>
            <a:pPr eaLnBrk="1" hangingPunct="1">
              <a:spcBef>
                <a:spcPct val="50000"/>
              </a:spcBef>
              <a:defRPr/>
            </a:pPr>
            <a:r>
              <a:rPr lang="en-US" u="none" dirty="0">
                <a:solidFill>
                  <a:srgbClr val="FF0000"/>
                </a:solidFill>
              </a:rPr>
              <a:t>Câu 1: Nguyên nhân nào các sĩ phu quan lại đưa ra các đề nghị cải cách?</a:t>
            </a:r>
          </a:p>
        </p:txBody>
      </p:sp>
      <p:sp>
        <p:nvSpPr>
          <p:cNvPr id="12" name="Rectangle 404"/>
          <p:cNvSpPr>
            <a:spLocks noChangeArrowheads="1"/>
          </p:cNvSpPr>
          <p:nvPr/>
        </p:nvSpPr>
        <p:spPr bwMode="auto">
          <a:xfrm>
            <a:off x="3276600" y="228600"/>
            <a:ext cx="2819400" cy="609600"/>
          </a:xfrm>
          <a:prstGeom prst="rect">
            <a:avLst/>
          </a:prstGeom>
          <a:solidFill>
            <a:srgbClr val="FFC000"/>
          </a:solidFill>
          <a:ln w="9525">
            <a:solidFill>
              <a:srgbClr val="0000FF"/>
            </a:solidFill>
            <a:miter lim="800000"/>
            <a:headEnd/>
            <a:tailEnd/>
          </a:ln>
          <a:effectLst/>
        </p:spPr>
        <p:txBody>
          <a:bodyPr anchor="ctr"/>
          <a:lstStyle/>
          <a:p>
            <a:pPr algn="ctr" eaLnBrk="1" hangingPunct="1">
              <a:defRPr/>
            </a:pPr>
            <a:r>
              <a:rPr lang="en-US" sz="2800" u="none" dirty="0">
                <a:solidFill>
                  <a:srgbClr val="FF0000"/>
                </a:solidFill>
                <a:effectLst>
                  <a:outerShdw blurRad="38100" dist="38100" dir="2700000" algn="tl">
                    <a:srgbClr val="000000"/>
                  </a:outerShdw>
                </a:effectLst>
              </a:rPr>
              <a:t>CỦNG CỐ</a:t>
            </a:r>
          </a:p>
        </p:txBody>
      </p:sp>
      <p:sp>
        <p:nvSpPr>
          <p:cNvPr id="13" name="Oval 12"/>
          <p:cNvSpPr>
            <a:spLocks noChangeArrowheads="1"/>
          </p:cNvSpPr>
          <p:nvPr/>
        </p:nvSpPr>
        <p:spPr bwMode="auto">
          <a:xfrm>
            <a:off x="533400" y="2735263"/>
            <a:ext cx="457200" cy="388937"/>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endParaRPr lang="vi-VN" altLang="vi-VN" sz="1200">
              <a:latin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ox(in)">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5" y="0"/>
            <a:ext cx="105918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3200400" y="990600"/>
            <a:ext cx="3276600" cy="71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a:latin typeface="Times New Roman" pitchFamily="18" charset="0"/>
                <a:cs typeface="Times New Roman" pitchFamily="18" charset="0"/>
              </a:rPr>
              <a:t>KIỂM TRA BÀI CŨ</a:t>
            </a:r>
            <a:endParaRPr lang="vi-VN">
              <a:latin typeface="Times New Roman" pitchFamily="18" charset="0"/>
              <a:cs typeface="Times New Roman" pitchFamily="18" charset="0"/>
            </a:endParaRPr>
          </a:p>
        </p:txBody>
      </p:sp>
      <p:sp>
        <p:nvSpPr>
          <p:cNvPr id="16388" name="TextBox 2"/>
          <p:cNvSpPr txBox="1">
            <a:spLocks noChangeArrowheads="1"/>
          </p:cNvSpPr>
          <p:nvPr/>
        </p:nvSpPr>
        <p:spPr bwMode="auto">
          <a:xfrm>
            <a:off x="1066800" y="1778000"/>
            <a:ext cx="7620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eaLnBrk="1" hangingPunct="1">
              <a:spcBef>
                <a:spcPct val="50000"/>
              </a:spcBef>
              <a:buClrTx/>
              <a:buFontTx/>
              <a:buNone/>
            </a:pPr>
            <a:r>
              <a:rPr lang="en-US" altLang="vi-VN" sz="2800">
                <a:solidFill>
                  <a:schemeClr val="bg2"/>
                </a:solidFill>
                <a:latin typeface="Times New Roman" pitchFamily="18" charset="0"/>
                <a:cs typeface="Times New Roman" pitchFamily="18" charset="0"/>
              </a:rPr>
              <a:t>-Em hãy nêu diễn biến cuộc khởi nghĩa Yên Thế ( 1884- 1913).</a:t>
            </a:r>
            <a:endParaRPr lang="vi-VN" altLang="vi-VN" sz="2800">
              <a:solidFill>
                <a:schemeClr val="bg2"/>
              </a:solidFill>
              <a:latin typeface="Times New Roman" pitchFamily="18" charset="0"/>
              <a:cs typeface="Times New Roman" pitchFamily="18" charset="0"/>
            </a:endParaRPr>
          </a:p>
        </p:txBody>
      </p:sp>
      <p:sp>
        <p:nvSpPr>
          <p:cNvPr id="16389" name="TextBox 5"/>
          <p:cNvSpPr txBox="1">
            <a:spLocks noChangeArrowheads="1"/>
          </p:cNvSpPr>
          <p:nvPr/>
        </p:nvSpPr>
        <p:spPr bwMode="auto">
          <a:xfrm>
            <a:off x="1295400" y="2732088"/>
            <a:ext cx="70866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r>
              <a:rPr lang="en-US" altLang="vi-VN" sz="2400">
                <a:solidFill>
                  <a:schemeClr val="bg2"/>
                </a:solidFill>
                <a:latin typeface="Times New Roman" pitchFamily="18" charset="0"/>
                <a:cs typeface="Times New Roman" pitchFamily="18" charset="0"/>
              </a:rPr>
              <a:t>            Diễn biến chia làm 3 giai đoạn:</a:t>
            </a:r>
          </a:p>
          <a:p>
            <a:pPr eaLnBrk="1" hangingPunct="1">
              <a:spcBef>
                <a:spcPct val="50000"/>
              </a:spcBef>
              <a:buClrTx/>
              <a:buFontTx/>
              <a:buNone/>
            </a:pPr>
            <a:r>
              <a:rPr lang="en-US" altLang="vi-VN" sz="2400">
                <a:solidFill>
                  <a:schemeClr val="bg2"/>
                </a:solidFill>
                <a:latin typeface="Times New Roman" pitchFamily="18" charset="0"/>
                <a:cs typeface="Times New Roman" pitchFamily="18" charset="0"/>
              </a:rPr>
              <a:t>- Giai đoạn 1( 1884- 1892): Nghĩa quân hoạt động riêng lẻ, chưa có sự chỉ huy thống nhất.</a:t>
            </a:r>
          </a:p>
          <a:p>
            <a:pPr eaLnBrk="1" hangingPunct="1">
              <a:spcBef>
                <a:spcPct val="50000"/>
              </a:spcBef>
              <a:buClrTx/>
              <a:buFontTx/>
              <a:buNone/>
            </a:pPr>
            <a:r>
              <a:rPr lang="en-US" altLang="vi-VN" sz="2400">
                <a:solidFill>
                  <a:schemeClr val="bg2"/>
                </a:solidFill>
                <a:latin typeface="Times New Roman" pitchFamily="18" charset="0"/>
                <a:cs typeface="Times New Roman" pitchFamily="18" charset="0"/>
              </a:rPr>
              <a:t>- Giai đoạn 2( 1893- 1908): Nghĩa quân vừa chiến đấu , vừa xây dựng cơ sở . Hai lần giảng hòa với Pháp.</a:t>
            </a:r>
          </a:p>
          <a:p>
            <a:pPr eaLnBrk="1" hangingPunct="1">
              <a:spcBef>
                <a:spcPct val="50000"/>
              </a:spcBef>
              <a:buClrTx/>
              <a:buFontTx/>
              <a:buNone/>
            </a:pPr>
            <a:r>
              <a:rPr lang="en-US" altLang="vi-VN" sz="2400">
                <a:solidFill>
                  <a:schemeClr val="bg2"/>
                </a:solidFill>
                <a:latin typeface="Times New Roman" pitchFamily="18" charset="0"/>
                <a:cs typeface="Times New Roman" pitchFamily="18" charset="0"/>
              </a:rPr>
              <a:t>- Giai đoạn 3( 1909 -1913): Thực dân Pháp tập trung lực lượng tấn công Yên Thế </a:t>
            </a:r>
            <a:r>
              <a:rPr lang="en-US" altLang="vi-VN" sz="2400">
                <a:solidFill>
                  <a:schemeClr val="bg2"/>
                </a:solidFill>
                <a:latin typeface="Times New Roman" pitchFamily="18" charset="0"/>
                <a:cs typeface="Times New Roman" pitchFamily="18" charset="0"/>
                <a:sym typeface="Wingdings" pitchFamily="2" charset="2"/>
              </a:rPr>
              <a:t> 12/2/1913 Đề Thám hi sinh, khởi nghĩa tan rã.</a:t>
            </a:r>
            <a:endParaRPr lang="vi-VN" altLang="vi-VN" sz="2400">
              <a:solidFill>
                <a:schemeClr val="bg2"/>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arn(inVertical)">
                                      <p:cBhvr>
                                        <p:cTn id="7" dur="5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fade">
                                      <p:cBhvr>
                                        <p:cTn id="12" dur="1000"/>
                                        <p:tgtEl>
                                          <p:spTgt spid="16389"/>
                                        </p:tgtEl>
                                      </p:cBhvr>
                                    </p:animEffect>
                                    <p:anim calcmode="lin" valueType="num">
                                      <p:cBhvr>
                                        <p:cTn id="13" dur="1000" fill="hold"/>
                                        <p:tgtEl>
                                          <p:spTgt spid="16389"/>
                                        </p:tgtEl>
                                        <p:attrNameLst>
                                          <p:attrName>ppt_x</p:attrName>
                                        </p:attrNameLst>
                                      </p:cBhvr>
                                      <p:tavLst>
                                        <p:tav tm="0">
                                          <p:val>
                                            <p:strVal val="#ppt_x"/>
                                          </p:val>
                                        </p:tav>
                                        <p:tav tm="100000">
                                          <p:val>
                                            <p:strVal val="#ppt_x"/>
                                          </p:val>
                                        </p:tav>
                                      </p:tavLst>
                                    </p:anim>
                                    <p:anim calcmode="lin" valueType="num">
                                      <p:cBhvr>
                                        <p:cTn id="14" dur="1000" fill="hold"/>
                                        <p:tgtEl>
                                          <p:spTgt spid="163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28600" y="10668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endParaRPr lang="vi-VN" altLang="vi-VN" sz="2400" b="0" u="none"/>
          </a:p>
        </p:txBody>
      </p:sp>
      <p:sp>
        <p:nvSpPr>
          <p:cNvPr id="33795" name="Text Box 3"/>
          <p:cNvSpPr txBox="1">
            <a:spLocks noChangeArrowheads="1"/>
          </p:cNvSpPr>
          <p:nvPr/>
        </p:nvSpPr>
        <p:spPr bwMode="auto">
          <a:xfrm>
            <a:off x="381000" y="13716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endParaRPr lang="vi-VN" altLang="vi-VN" sz="2400" b="0" u="none"/>
          </a:p>
        </p:txBody>
      </p:sp>
      <p:sp>
        <p:nvSpPr>
          <p:cNvPr id="7" name="Text Box 25"/>
          <p:cNvSpPr txBox="1">
            <a:spLocks noChangeArrowheads="1"/>
          </p:cNvSpPr>
          <p:nvPr/>
        </p:nvSpPr>
        <p:spPr bwMode="auto">
          <a:xfrm>
            <a:off x="609600" y="3276600"/>
            <a:ext cx="548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r>
              <a:rPr lang="en-US" altLang="vi-VN" sz="2400" u="none">
                <a:solidFill>
                  <a:schemeClr val="bg2"/>
                </a:solidFill>
                <a:latin typeface="Times New Roman" pitchFamily="18" charset="0"/>
              </a:rPr>
              <a:t>d. đổi mới về lĩnh vực chính trị, giáo dục</a:t>
            </a:r>
          </a:p>
        </p:txBody>
      </p:sp>
      <p:sp>
        <p:nvSpPr>
          <p:cNvPr id="8" name="Text Box 25"/>
          <p:cNvSpPr txBox="1">
            <a:spLocks noChangeArrowheads="1"/>
          </p:cNvSpPr>
          <p:nvPr/>
        </p:nvSpPr>
        <p:spPr bwMode="auto">
          <a:xfrm>
            <a:off x="609600" y="2128838"/>
            <a:ext cx="7162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r>
              <a:rPr lang="en-US" altLang="vi-VN" sz="2400" u="none">
                <a:solidFill>
                  <a:schemeClr val="bg2"/>
                </a:solidFill>
                <a:latin typeface="Times New Roman" pitchFamily="18" charset="0"/>
              </a:rPr>
              <a:t>b. đổi mới về văn hóa, giáo dục.</a:t>
            </a:r>
          </a:p>
        </p:txBody>
      </p:sp>
      <p:sp>
        <p:nvSpPr>
          <p:cNvPr id="9" name="Text Box 25"/>
          <p:cNvSpPr txBox="1">
            <a:spLocks noChangeArrowheads="1"/>
          </p:cNvSpPr>
          <p:nvPr/>
        </p:nvSpPr>
        <p:spPr bwMode="auto">
          <a:xfrm>
            <a:off x="609600" y="2667000"/>
            <a:ext cx="693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r>
              <a:rPr lang="en-US" altLang="vi-VN" sz="2400" u="none">
                <a:solidFill>
                  <a:schemeClr val="bg2"/>
                </a:solidFill>
                <a:latin typeface="Times New Roman" pitchFamily="18" charset="0"/>
              </a:rPr>
              <a:t>c. đổi mới về nội trị, ngoại giao, kinh tế, văn hoá…</a:t>
            </a:r>
          </a:p>
        </p:txBody>
      </p:sp>
      <p:sp>
        <p:nvSpPr>
          <p:cNvPr id="10" name="Text Box 25"/>
          <p:cNvSpPr txBox="1">
            <a:spLocks noChangeArrowheads="1"/>
          </p:cNvSpPr>
          <p:nvPr/>
        </p:nvSpPr>
        <p:spPr bwMode="auto">
          <a:xfrm>
            <a:off x="609600" y="1600200"/>
            <a:ext cx="579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r>
              <a:rPr lang="en-US" altLang="vi-VN" sz="2400" u="none">
                <a:solidFill>
                  <a:schemeClr val="bg2"/>
                </a:solidFill>
                <a:latin typeface="Times New Roman" pitchFamily="18" charset="0"/>
              </a:rPr>
              <a:t>a. đổi mới vế kinh tế, chính trị.</a:t>
            </a:r>
          </a:p>
        </p:txBody>
      </p:sp>
      <p:sp>
        <p:nvSpPr>
          <p:cNvPr id="11" name="Text Box 25"/>
          <p:cNvSpPr txBox="1">
            <a:spLocks noChangeArrowheads="1"/>
          </p:cNvSpPr>
          <p:nvPr/>
        </p:nvSpPr>
        <p:spPr bwMode="auto">
          <a:xfrm>
            <a:off x="533400" y="990600"/>
            <a:ext cx="6781800" cy="461963"/>
          </a:xfrm>
          <a:prstGeom prst="rect">
            <a:avLst/>
          </a:prstGeom>
          <a:solidFill>
            <a:schemeClr val="bg2">
              <a:lumMod val="10000"/>
              <a:lumOff val="90000"/>
            </a:schemeClr>
          </a:solidFill>
          <a:ln w="9525">
            <a:solidFill>
              <a:srgbClr val="FF0000"/>
            </a:solidFill>
            <a:miter lim="800000"/>
            <a:headEnd/>
            <a:tailEnd/>
          </a:ln>
        </p:spPr>
        <p:txBody>
          <a:bodyPr>
            <a:spAutoFit/>
          </a:bodyPr>
          <a:lstStyle/>
          <a:p>
            <a:pPr eaLnBrk="1" hangingPunct="1">
              <a:spcBef>
                <a:spcPct val="50000"/>
              </a:spcBef>
              <a:defRPr/>
            </a:pPr>
            <a:r>
              <a:rPr lang="en-US" u="none" dirty="0">
                <a:solidFill>
                  <a:srgbClr val="FF0000"/>
                </a:solidFill>
              </a:rPr>
              <a:t>Câu 2: Nội dung cơ bản của các đề nghị cải cách?</a:t>
            </a:r>
          </a:p>
        </p:txBody>
      </p:sp>
      <p:sp>
        <p:nvSpPr>
          <p:cNvPr id="13" name="Oval 12"/>
          <p:cNvSpPr>
            <a:spLocks noChangeArrowheads="1"/>
          </p:cNvSpPr>
          <p:nvPr/>
        </p:nvSpPr>
        <p:spPr bwMode="auto">
          <a:xfrm>
            <a:off x="609600" y="2743200"/>
            <a:ext cx="381000" cy="388938"/>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endParaRPr lang="vi-VN" altLang="vi-VN" sz="1200">
              <a:latin typeface="Times New Roman" pitchFamily="18" charset="0"/>
            </a:endParaRPr>
          </a:p>
        </p:txBody>
      </p:sp>
      <p:sp>
        <p:nvSpPr>
          <p:cNvPr id="14" name="Rectangle 404"/>
          <p:cNvSpPr>
            <a:spLocks noChangeArrowheads="1"/>
          </p:cNvSpPr>
          <p:nvPr/>
        </p:nvSpPr>
        <p:spPr bwMode="auto">
          <a:xfrm>
            <a:off x="3048000" y="304800"/>
            <a:ext cx="2819400" cy="381000"/>
          </a:xfrm>
          <a:prstGeom prst="rect">
            <a:avLst/>
          </a:prstGeom>
          <a:solidFill>
            <a:srgbClr val="FFC000"/>
          </a:solidFill>
          <a:ln w="9525">
            <a:solidFill>
              <a:srgbClr val="0000FF"/>
            </a:solidFill>
            <a:miter lim="800000"/>
            <a:headEnd/>
            <a:tailEnd/>
          </a:ln>
          <a:effectLst/>
        </p:spPr>
        <p:txBody>
          <a:bodyPr anchor="ctr"/>
          <a:lstStyle/>
          <a:p>
            <a:pPr algn="ctr" eaLnBrk="1" hangingPunct="1">
              <a:defRPr/>
            </a:pPr>
            <a:r>
              <a:rPr lang="en-US" sz="2800" u="none" dirty="0">
                <a:solidFill>
                  <a:srgbClr val="FF0000"/>
                </a:solidFill>
                <a:effectLst>
                  <a:outerShdw blurRad="38100" dist="38100" dir="2700000" algn="tl">
                    <a:srgbClr val="000000"/>
                  </a:outerShdw>
                </a:effectLst>
              </a:rPr>
              <a:t>CỦNG CỐ</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28600" y="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endParaRPr lang="vi-VN" altLang="vi-VN" sz="2400" b="0" u="none"/>
          </a:p>
        </p:txBody>
      </p:sp>
      <p:sp>
        <p:nvSpPr>
          <p:cNvPr id="34819" name="Text Box 3"/>
          <p:cNvSpPr txBox="1">
            <a:spLocks noChangeArrowheads="1"/>
          </p:cNvSpPr>
          <p:nvPr/>
        </p:nvSpPr>
        <p:spPr bwMode="auto">
          <a:xfrm>
            <a:off x="381000" y="3048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endParaRPr lang="vi-VN" altLang="vi-VN" sz="2400" b="0" u="none"/>
          </a:p>
        </p:txBody>
      </p:sp>
      <p:sp>
        <p:nvSpPr>
          <p:cNvPr id="7" name="Text Box 25"/>
          <p:cNvSpPr txBox="1">
            <a:spLocks noChangeArrowheads="1"/>
          </p:cNvSpPr>
          <p:nvPr/>
        </p:nvSpPr>
        <p:spPr bwMode="auto">
          <a:xfrm>
            <a:off x="685800" y="3429000"/>
            <a:ext cx="548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r>
              <a:rPr lang="en-US" altLang="vi-VN" sz="2400" u="none">
                <a:solidFill>
                  <a:schemeClr val="bg2"/>
                </a:solidFill>
                <a:latin typeface="Times New Roman" pitchFamily="18" charset="0"/>
              </a:rPr>
              <a:t>c. Triều đình Huế bảo thủ, cự tuyệt.</a:t>
            </a:r>
          </a:p>
        </p:txBody>
      </p:sp>
      <p:sp>
        <p:nvSpPr>
          <p:cNvPr id="8" name="Text Box 25"/>
          <p:cNvSpPr txBox="1">
            <a:spLocks noChangeArrowheads="1"/>
          </p:cNvSpPr>
          <p:nvPr/>
        </p:nvSpPr>
        <p:spPr bwMode="auto">
          <a:xfrm>
            <a:off x="762000" y="22098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r>
              <a:rPr lang="en-US" altLang="vi-VN" sz="2400" u="none">
                <a:solidFill>
                  <a:schemeClr val="bg2"/>
                </a:solidFill>
                <a:latin typeface="Times New Roman" pitchFamily="18" charset="0"/>
              </a:rPr>
              <a:t>b. rập khuôn theo nước ngoài.</a:t>
            </a:r>
          </a:p>
        </p:txBody>
      </p:sp>
      <p:sp>
        <p:nvSpPr>
          <p:cNvPr id="9" name="Text Box 25"/>
          <p:cNvSpPr txBox="1">
            <a:spLocks noChangeArrowheads="1"/>
          </p:cNvSpPr>
          <p:nvPr/>
        </p:nvSpPr>
        <p:spPr bwMode="auto">
          <a:xfrm>
            <a:off x="685800" y="4033838"/>
            <a:ext cx="6324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r>
              <a:rPr lang="en-US" altLang="vi-VN" sz="2400" u="none">
                <a:solidFill>
                  <a:schemeClr val="bg2"/>
                </a:solidFill>
                <a:latin typeface="Times New Roman" pitchFamily="18" charset="0"/>
              </a:rPr>
              <a:t>d. điều kiện nước ta có những điểm khác biệt.</a:t>
            </a:r>
          </a:p>
        </p:txBody>
      </p:sp>
      <p:sp>
        <p:nvSpPr>
          <p:cNvPr id="10" name="Text Box 25"/>
          <p:cNvSpPr txBox="1">
            <a:spLocks noChangeArrowheads="1"/>
          </p:cNvSpPr>
          <p:nvPr/>
        </p:nvSpPr>
        <p:spPr bwMode="auto">
          <a:xfrm>
            <a:off x="762000" y="2819400"/>
            <a:ext cx="342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r>
              <a:rPr lang="en-US" altLang="vi-VN" sz="2400" u="none">
                <a:solidFill>
                  <a:schemeClr val="bg2"/>
                </a:solidFill>
                <a:latin typeface="Times New Roman" pitchFamily="18" charset="0"/>
              </a:rPr>
              <a:t>a. chưa hợp thời thế.</a:t>
            </a:r>
          </a:p>
        </p:txBody>
      </p:sp>
      <p:sp>
        <p:nvSpPr>
          <p:cNvPr id="11" name="Text Box 25"/>
          <p:cNvSpPr txBox="1">
            <a:spLocks noChangeArrowheads="1"/>
          </p:cNvSpPr>
          <p:nvPr/>
        </p:nvSpPr>
        <p:spPr bwMode="auto">
          <a:xfrm>
            <a:off x="533400" y="1227138"/>
            <a:ext cx="7543800" cy="830262"/>
          </a:xfrm>
          <a:prstGeom prst="rect">
            <a:avLst/>
          </a:prstGeom>
          <a:solidFill>
            <a:schemeClr val="accent3">
              <a:lumMod val="20000"/>
              <a:lumOff val="80000"/>
            </a:schemeClr>
          </a:solidFill>
          <a:ln w="9525">
            <a:noFill/>
            <a:miter lim="800000"/>
            <a:headEnd/>
            <a:tailEnd/>
          </a:ln>
        </p:spPr>
        <p:txBody>
          <a:bodyPr>
            <a:spAutoFit/>
          </a:bodyPr>
          <a:lstStyle/>
          <a:p>
            <a:pPr eaLnBrk="1" hangingPunct="1">
              <a:spcBef>
                <a:spcPct val="50000"/>
              </a:spcBef>
              <a:defRPr/>
            </a:pPr>
            <a:r>
              <a:rPr lang="en-US" u="none" dirty="0">
                <a:solidFill>
                  <a:srgbClr val="FF0000"/>
                </a:solidFill>
              </a:rPr>
              <a:t>Câu 3: Lý do cơ bản nào khiến các đề nghị không thể trở thành hiện thực?</a:t>
            </a:r>
          </a:p>
        </p:txBody>
      </p:sp>
      <p:sp>
        <p:nvSpPr>
          <p:cNvPr id="13" name="Oval 12"/>
          <p:cNvSpPr>
            <a:spLocks noChangeArrowheads="1"/>
          </p:cNvSpPr>
          <p:nvPr/>
        </p:nvSpPr>
        <p:spPr bwMode="auto">
          <a:xfrm>
            <a:off x="685800" y="3505200"/>
            <a:ext cx="381000" cy="388938"/>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endParaRPr lang="vi-VN" altLang="vi-VN" sz="1200">
              <a:latin typeface="Times New Roman" pitchFamily="18" charset="0"/>
            </a:endParaRPr>
          </a:p>
        </p:txBody>
      </p:sp>
      <p:sp>
        <p:nvSpPr>
          <p:cNvPr id="15" name="Rectangle 404"/>
          <p:cNvSpPr>
            <a:spLocks noChangeArrowheads="1"/>
          </p:cNvSpPr>
          <p:nvPr/>
        </p:nvSpPr>
        <p:spPr bwMode="auto">
          <a:xfrm>
            <a:off x="3276600" y="228600"/>
            <a:ext cx="2819400" cy="609600"/>
          </a:xfrm>
          <a:prstGeom prst="rect">
            <a:avLst/>
          </a:prstGeom>
          <a:solidFill>
            <a:srgbClr val="FFC000"/>
          </a:solidFill>
          <a:ln w="9525">
            <a:solidFill>
              <a:srgbClr val="0000FF"/>
            </a:solidFill>
            <a:miter lim="800000"/>
            <a:headEnd/>
            <a:tailEnd/>
          </a:ln>
          <a:effectLst/>
        </p:spPr>
        <p:txBody>
          <a:bodyPr anchor="ctr"/>
          <a:lstStyle/>
          <a:p>
            <a:pPr algn="ctr" eaLnBrk="1" hangingPunct="1">
              <a:defRPr/>
            </a:pPr>
            <a:r>
              <a:rPr lang="en-US" sz="2800" u="none" dirty="0">
                <a:solidFill>
                  <a:srgbClr val="FF0000"/>
                </a:solidFill>
                <a:effectLst>
                  <a:outerShdw blurRad="38100" dist="38100" dir="2700000" algn="tl">
                    <a:srgbClr val="000000"/>
                  </a:outerShdw>
                </a:effectLst>
              </a:rPr>
              <a:t>CỦNG CỐ</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28600" y="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endParaRPr lang="vi-VN" altLang="vi-VN" sz="2400" b="0" u="none"/>
          </a:p>
        </p:txBody>
      </p:sp>
      <p:sp>
        <p:nvSpPr>
          <p:cNvPr id="7" name="Text Box 25"/>
          <p:cNvSpPr txBox="1">
            <a:spLocks noChangeArrowheads="1"/>
          </p:cNvSpPr>
          <p:nvPr/>
        </p:nvSpPr>
        <p:spPr bwMode="auto">
          <a:xfrm>
            <a:off x="914400" y="4406900"/>
            <a:ext cx="5486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r>
              <a:rPr lang="en-US" altLang="vi-VN" sz="2400" u="none">
                <a:solidFill>
                  <a:schemeClr val="bg2"/>
                </a:solidFill>
                <a:latin typeface="Times New Roman" pitchFamily="18" charset="0"/>
              </a:rPr>
              <a:t>d. cả 3 câu trên đều đúng.</a:t>
            </a:r>
          </a:p>
        </p:txBody>
      </p:sp>
      <p:sp>
        <p:nvSpPr>
          <p:cNvPr id="8" name="Text Box 25"/>
          <p:cNvSpPr txBox="1">
            <a:spLocks noChangeArrowheads="1"/>
          </p:cNvSpPr>
          <p:nvPr/>
        </p:nvSpPr>
        <p:spPr bwMode="auto">
          <a:xfrm>
            <a:off x="838200" y="2120900"/>
            <a:ext cx="6934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r>
              <a:rPr lang="en-US" altLang="vi-VN" sz="2400" u="none">
                <a:solidFill>
                  <a:schemeClr val="bg2"/>
                </a:solidFill>
                <a:latin typeface="Times New Roman" pitchFamily="18" charset="0"/>
              </a:rPr>
              <a:t>a. tấn công vào hệ tư tưởng bảo thủ của triều đình. </a:t>
            </a:r>
          </a:p>
        </p:txBody>
      </p:sp>
      <p:sp>
        <p:nvSpPr>
          <p:cNvPr id="9" name="Text Box 25"/>
          <p:cNvSpPr txBox="1">
            <a:spLocks noChangeArrowheads="1"/>
          </p:cNvSpPr>
          <p:nvPr/>
        </p:nvSpPr>
        <p:spPr bwMode="auto">
          <a:xfrm>
            <a:off x="838200" y="3492500"/>
            <a:ext cx="6324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r>
              <a:rPr lang="en-US" altLang="vi-VN" sz="2400" u="none">
                <a:solidFill>
                  <a:schemeClr val="bg2"/>
                </a:solidFill>
                <a:latin typeface="Times New Roman" pitchFamily="18" charset="0"/>
              </a:rPr>
              <a:t>c. chuẩn bị cho sự ra đời của trào lưu Duy tân đầu XX ở Việt Nam. </a:t>
            </a:r>
          </a:p>
          <a:p>
            <a:pPr eaLnBrk="1" hangingPunct="1">
              <a:spcBef>
                <a:spcPct val="50000"/>
              </a:spcBef>
              <a:buClrTx/>
              <a:buFontTx/>
              <a:buNone/>
            </a:pPr>
            <a:endParaRPr lang="en-US" altLang="vi-VN" sz="2400" u="none">
              <a:solidFill>
                <a:schemeClr val="bg2"/>
              </a:solidFill>
              <a:latin typeface="Times New Roman" pitchFamily="18" charset="0"/>
            </a:endParaRPr>
          </a:p>
        </p:txBody>
      </p:sp>
      <p:sp>
        <p:nvSpPr>
          <p:cNvPr id="10" name="Text Box 25"/>
          <p:cNvSpPr txBox="1">
            <a:spLocks noChangeArrowheads="1"/>
          </p:cNvSpPr>
          <p:nvPr/>
        </p:nvSpPr>
        <p:spPr bwMode="auto">
          <a:xfrm>
            <a:off x="838200" y="2654300"/>
            <a:ext cx="6324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r>
              <a:rPr lang="en-US" altLang="vi-VN" sz="2400" u="none">
                <a:solidFill>
                  <a:schemeClr val="bg2"/>
                </a:solidFill>
                <a:latin typeface="Times New Roman" pitchFamily="18" charset="0"/>
              </a:rPr>
              <a:t>b. thể hiện trình độ nhận thức, thức thời của người Việt Nam lúc bấy giờ.</a:t>
            </a:r>
          </a:p>
        </p:txBody>
      </p:sp>
      <p:sp>
        <p:nvSpPr>
          <p:cNvPr id="35847" name="Text Box 25"/>
          <p:cNvSpPr txBox="1">
            <a:spLocks noChangeArrowheads="1"/>
          </p:cNvSpPr>
          <p:nvPr/>
        </p:nvSpPr>
        <p:spPr bwMode="auto">
          <a:xfrm>
            <a:off x="762000" y="1282700"/>
            <a:ext cx="6934200" cy="83026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r>
              <a:rPr lang="en-US" altLang="vi-VN" sz="2400" u="none">
                <a:solidFill>
                  <a:srgbClr val="FF0000"/>
                </a:solidFill>
                <a:latin typeface="Times New Roman" pitchFamily="18" charset="0"/>
              </a:rPr>
              <a:t>Câu 4: Trào lưu cải cách duy tân ở Việt Nam có ý nghĩa như thế nào?</a:t>
            </a:r>
          </a:p>
        </p:txBody>
      </p:sp>
      <p:sp>
        <p:nvSpPr>
          <p:cNvPr id="3584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nchor="ctr">
            <a:spAutoFit/>
          </a:bodyPr>
          <a:lstStyle>
            <a:lvl1pPr indent="457200">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50000"/>
              </a:spcBef>
              <a:buClrTx/>
              <a:buFontTx/>
              <a:buNone/>
            </a:pPr>
            <a:r>
              <a:rPr lang="en-US" altLang="vi-VN" sz="1400">
                <a:latin typeface="Times New Roman" pitchFamily="18" charset="0"/>
                <a:cs typeface="Times New Roman" pitchFamily="18" charset="0"/>
              </a:rPr>
              <a:t>a. đổi mới vế kinh tế, chính trị.</a:t>
            </a:r>
            <a:endParaRPr lang="en-US" altLang="vi-VN" sz="2400">
              <a:latin typeface="Times New Roman" pitchFamily="18" charset="0"/>
            </a:endParaRPr>
          </a:p>
        </p:txBody>
      </p:sp>
      <p:sp>
        <p:nvSpPr>
          <p:cNvPr id="13" name="Oval 12"/>
          <p:cNvSpPr>
            <a:spLocks noChangeArrowheads="1"/>
          </p:cNvSpPr>
          <p:nvPr/>
        </p:nvSpPr>
        <p:spPr bwMode="auto">
          <a:xfrm>
            <a:off x="914400" y="4483100"/>
            <a:ext cx="381000" cy="388938"/>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endParaRPr lang="vi-VN" altLang="vi-VN" sz="1200">
              <a:latin typeface="Times New Roman" pitchFamily="18" charset="0"/>
            </a:endParaRPr>
          </a:p>
        </p:txBody>
      </p:sp>
      <p:sp>
        <p:nvSpPr>
          <p:cNvPr id="12" name="Rectangle 404"/>
          <p:cNvSpPr>
            <a:spLocks noChangeArrowheads="1"/>
          </p:cNvSpPr>
          <p:nvPr/>
        </p:nvSpPr>
        <p:spPr bwMode="auto">
          <a:xfrm>
            <a:off x="3276600" y="381000"/>
            <a:ext cx="2819400" cy="609600"/>
          </a:xfrm>
          <a:prstGeom prst="rect">
            <a:avLst/>
          </a:prstGeom>
          <a:solidFill>
            <a:srgbClr val="FFC000"/>
          </a:solidFill>
          <a:ln w="9525">
            <a:solidFill>
              <a:srgbClr val="0000FF"/>
            </a:solidFill>
            <a:miter lim="800000"/>
            <a:headEnd/>
            <a:tailEnd/>
          </a:ln>
          <a:effectLst/>
        </p:spPr>
        <p:txBody>
          <a:bodyPr anchor="ctr"/>
          <a:lstStyle/>
          <a:p>
            <a:pPr algn="ctr" eaLnBrk="1" hangingPunct="1">
              <a:defRPr/>
            </a:pPr>
            <a:r>
              <a:rPr lang="en-US" sz="2800" u="none" dirty="0">
                <a:solidFill>
                  <a:srgbClr val="FF0000"/>
                </a:solidFill>
                <a:effectLst>
                  <a:outerShdw blurRad="38100" dist="38100" dir="2700000" algn="tl">
                    <a:srgbClr val="000000"/>
                  </a:outerShdw>
                </a:effectLst>
              </a:rPr>
              <a:t>CỦNG CỐ</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7" name="AutoShape 3">
            <a:hlinkClick r:id="" action="ppaction://noaction" highlightClick="1"/>
          </p:cNvPr>
          <p:cNvSpPr>
            <a:spLocks noChangeArrowheads="1"/>
          </p:cNvSpPr>
          <p:nvPr/>
        </p:nvSpPr>
        <p:spPr bwMode="auto">
          <a:xfrm>
            <a:off x="0" y="1454150"/>
            <a:ext cx="533400" cy="533400"/>
          </a:xfrm>
          <a:prstGeom prst="actionButtonBlank">
            <a:avLst/>
          </a:prstGeom>
          <a:solidFill>
            <a:srgbClr val="9900FF"/>
          </a:solidFill>
          <a:ln w="9525">
            <a:solidFill>
              <a:srgbClr val="FFFF00"/>
            </a:solidFill>
            <a:miter lim="800000"/>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eaLnBrk="1" hangingPunct="1">
              <a:spcBef>
                <a:spcPct val="0"/>
              </a:spcBef>
              <a:buClrTx/>
              <a:buFontTx/>
              <a:buNone/>
            </a:pPr>
            <a:r>
              <a:rPr lang="en-US" altLang="vi-VN" sz="2400" u="none">
                <a:latin typeface="VNI-Times" pitchFamily="2" charset="0"/>
              </a:rPr>
              <a:t>1</a:t>
            </a:r>
          </a:p>
        </p:txBody>
      </p:sp>
      <p:sp>
        <p:nvSpPr>
          <p:cNvPr id="108548" name="AutoShape 4">
            <a:hlinkClick r:id="" action="ppaction://noaction" highlightClick="1"/>
          </p:cNvPr>
          <p:cNvSpPr>
            <a:spLocks noChangeArrowheads="1"/>
          </p:cNvSpPr>
          <p:nvPr/>
        </p:nvSpPr>
        <p:spPr bwMode="auto">
          <a:xfrm>
            <a:off x="0" y="2057400"/>
            <a:ext cx="533400" cy="533400"/>
          </a:xfrm>
          <a:prstGeom prst="actionButtonBlank">
            <a:avLst/>
          </a:prstGeom>
          <a:solidFill>
            <a:srgbClr val="9900FF"/>
          </a:solidFill>
          <a:ln w="9525">
            <a:solidFill>
              <a:srgbClr val="FFFF00"/>
            </a:solidFill>
            <a:miter lim="800000"/>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eaLnBrk="1" hangingPunct="1">
              <a:spcBef>
                <a:spcPct val="0"/>
              </a:spcBef>
              <a:buClrTx/>
              <a:buFontTx/>
              <a:buNone/>
            </a:pPr>
            <a:r>
              <a:rPr lang="en-US" altLang="vi-VN" sz="2400" u="none">
                <a:latin typeface="VNI-Times" pitchFamily="2" charset="0"/>
              </a:rPr>
              <a:t>2</a:t>
            </a:r>
          </a:p>
        </p:txBody>
      </p:sp>
      <p:sp>
        <p:nvSpPr>
          <p:cNvPr id="108549" name="AutoShape 5">
            <a:hlinkClick r:id="" action="ppaction://noaction" highlightClick="1"/>
          </p:cNvPr>
          <p:cNvSpPr>
            <a:spLocks noChangeArrowheads="1"/>
          </p:cNvSpPr>
          <p:nvPr/>
        </p:nvSpPr>
        <p:spPr bwMode="auto">
          <a:xfrm>
            <a:off x="0" y="2673350"/>
            <a:ext cx="533400" cy="533400"/>
          </a:xfrm>
          <a:prstGeom prst="actionButtonBlank">
            <a:avLst/>
          </a:prstGeom>
          <a:solidFill>
            <a:srgbClr val="9900FF"/>
          </a:solidFill>
          <a:ln w="9525">
            <a:solidFill>
              <a:srgbClr val="FFFF00"/>
            </a:solidFill>
            <a:miter lim="800000"/>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eaLnBrk="1" hangingPunct="1">
              <a:spcBef>
                <a:spcPct val="0"/>
              </a:spcBef>
              <a:buClrTx/>
              <a:buFontTx/>
              <a:buNone/>
            </a:pPr>
            <a:r>
              <a:rPr lang="en-US" altLang="vi-VN" sz="2400" u="none">
                <a:latin typeface="VNI-Times" pitchFamily="2" charset="0"/>
              </a:rPr>
              <a:t>3</a:t>
            </a:r>
          </a:p>
        </p:txBody>
      </p:sp>
      <p:sp>
        <p:nvSpPr>
          <p:cNvPr id="108550" name="AutoShape 6">
            <a:hlinkClick r:id="" action="ppaction://noaction" highlightClick="1"/>
          </p:cNvPr>
          <p:cNvSpPr>
            <a:spLocks noChangeArrowheads="1"/>
          </p:cNvSpPr>
          <p:nvPr/>
        </p:nvSpPr>
        <p:spPr bwMode="auto">
          <a:xfrm>
            <a:off x="0" y="3282950"/>
            <a:ext cx="533400" cy="533400"/>
          </a:xfrm>
          <a:prstGeom prst="actionButtonBlank">
            <a:avLst/>
          </a:prstGeom>
          <a:solidFill>
            <a:srgbClr val="9900FF"/>
          </a:solidFill>
          <a:ln w="9525">
            <a:solidFill>
              <a:srgbClr val="FFFF00"/>
            </a:solidFill>
            <a:miter lim="800000"/>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eaLnBrk="1" hangingPunct="1">
              <a:spcBef>
                <a:spcPct val="0"/>
              </a:spcBef>
              <a:buClrTx/>
              <a:buFontTx/>
              <a:buNone/>
            </a:pPr>
            <a:r>
              <a:rPr lang="en-US" altLang="vi-VN" sz="2400" u="none">
                <a:latin typeface="VNI-Times" pitchFamily="2" charset="0"/>
              </a:rPr>
              <a:t>4</a:t>
            </a:r>
          </a:p>
        </p:txBody>
      </p:sp>
      <p:sp>
        <p:nvSpPr>
          <p:cNvPr id="108551" name="AutoShape 7">
            <a:hlinkClick r:id="" action="ppaction://noaction" highlightClick="1"/>
          </p:cNvPr>
          <p:cNvSpPr>
            <a:spLocks noChangeArrowheads="1"/>
          </p:cNvSpPr>
          <p:nvPr/>
        </p:nvSpPr>
        <p:spPr bwMode="auto">
          <a:xfrm>
            <a:off x="0" y="3892550"/>
            <a:ext cx="533400" cy="533400"/>
          </a:xfrm>
          <a:prstGeom prst="actionButtonBlank">
            <a:avLst/>
          </a:prstGeom>
          <a:solidFill>
            <a:srgbClr val="9900FF"/>
          </a:solidFill>
          <a:ln w="9525">
            <a:solidFill>
              <a:srgbClr val="FFFF00"/>
            </a:solidFill>
            <a:miter lim="800000"/>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eaLnBrk="1" hangingPunct="1">
              <a:spcBef>
                <a:spcPct val="0"/>
              </a:spcBef>
              <a:buClrTx/>
              <a:buFontTx/>
              <a:buNone/>
            </a:pPr>
            <a:r>
              <a:rPr lang="en-US" altLang="vi-VN" sz="2400" u="none">
                <a:latin typeface="VNI-Times" pitchFamily="2" charset="0"/>
              </a:rPr>
              <a:t>5</a:t>
            </a:r>
          </a:p>
        </p:txBody>
      </p:sp>
      <p:sp>
        <p:nvSpPr>
          <p:cNvPr id="108552" name="AutoShape 8">
            <a:hlinkClick r:id="" action="ppaction://noaction" highlightClick="1"/>
          </p:cNvPr>
          <p:cNvSpPr>
            <a:spLocks noChangeArrowheads="1"/>
          </p:cNvSpPr>
          <p:nvPr/>
        </p:nvSpPr>
        <p:spPr bwMode="auto">
          <a:xfrm>
            <a:off x="0" y="4502150"/>
            <a:ext cx="533400" cy="533400"/>
          </a:xfrm>
          <a:prstGeom prst="actionButtonBlank">
            <a:avLst/>
          </a:prstGeom>
          <a:solidFill>
            <a:srgbClr val="9900FF"/>
          </a:solidFill>
          <a:ln w="9525">
            <a:solidFill>
              <a:srgbClr val="FFFF00"/>
            </a:solidFill>
            <a:miter lim="800000"/>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eaLnBrk="1" hangingPunct="1">
              <a:spcBef>
                <a:spcPct val="0"/>
              </a:spcBef>
              <a:buClrTx/>
              <a:buFontTx/>
              <a:buNone/>
            </a:pPr>
            <a:r>
              <a:rPr lang="en-US" altLang="vi-VN" sz="2400" u="none">
                <a:latin typeface="VNI-Times" pitchFamily="2" charset="0"/>
              </a:rPr>
              <a:t>6</a:t>
            </a:r>
          </a:p>
        </p:txBody>
      </p:sp>
      <p:sp>
        <p:nvSpPr>
          <p:cNvPr id="108553" name="AutoShape 9">
            <a:hlinkClick r:id="" action="ppaction://noaction" highlightClick="1"/>
          </p:cNvPr>
          <p:cNvSpPr>
            <a:spLocks noChangeArrowheads="1"/>
          </p:cNvSpPr>
          <p:nvPr/>
        </p:nvSpPr>
        <p:spPr bwMode="auto">
          <a:xfrm>
            <a:off x="0" y="5492750"/>
            <a:ext cx="609600" cy="533400"/>
          </a:xfrm>
          <a:prstGeom prst="actionButtonBlank">
            <a:avLst/>
          </a:prstGeom>
          <a:solidFill>
            <a:srgbClr val="9900FF"/>
          </a:solidFill>
          <a:ln w="9525">
            <a:solidFill>
              <a:srgbClr val="FFFF00"/>
            </a:solidFill>
            <a:miter lim="800000"/>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eaLnBrk="1" hangingPunct="1">
              <a:spcBef>
                <a:spcPct val="0"/>
              </a:spcBef>
              <a:buClrTx/>
              <a:buFontTx/>
              <a:buNone/>
            </a:pPr>
            <a:r>
              <a:rPr lang="en-US" altLang="vi-VN" sz="1800" u="none">
                <a:latin typeface="VNI-Times" pitchFamily="2" charset="0"/>
              </a:rPr>
              <a:t>Gôïi yù</a:t>
            </a:r>
          </a:p>
        </p:txBody>
      </p:sp>
      <p:sp>
        <p:nvSpPr>
          <p:cNvPr id="108554" name="AutoShape 10">
            <a:hlinkClick r:id="" action="ppaction://noaction" highlightClick="1"/>
          </p:cNvPr>
          <p:cNvSpPr>
            <a:spLocks noChangeArrowheads="1"/>
          </p:cNvSpPr>
          <p:nvPr/>
        </p:nvSpPr>
        <p:spPr bwMode="auto">
          <a:xfrm>
            <a:off x="0" y="6192838"/>
            <a:ext cx="609600" cy="533400"/>
          </a:xfrm>
          <a:prstGeom prst="actionButtonBlank">
            <a:avLst/>
          </a:prstGeom>
          <a:solidFill>
            <a:srgbClr val="9900FF"/>
          </a:solidFill>
          <a:ln w="9525">
            <a:solidFill>
              <a:srgbClr val="FFFF00"/>
            </a:solidFill>
            <a:miter lim="800000"/>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eaLnBrk="1" hangingPunct="1">
              <a:spcBef>
                <a:spcPct val="0"/>
              </a:spcBef>
              <a:buClrTx/>
              <a:buFontTx/>
              <a:buNone/>
            </a:pPr>
            <a:r>
              <a:rPr lang="en-US" altLang="vi-VN" sz="1800" u="none">
                <a:latin typeface="VNI-Times" pitchFamily="2" charset="0"/>
              </a:rPr>
              <a:t>Khoaù</a:t>
            </a:r>
          </a:p>
        </p:txBody>
      </p:sp>
      <p:graphicFrame>
        <p:nvGraphicFramePr>
          <p:cNvPr id="108555" name="Group 11"/>
          <p:cNvGraphicFramePr>
            <a:graphicFrameLocks noGrp="1"/>
          </p:cNvGraphicFramePr>
          <p:nvPr/>
        </p:nvGraphicFramePr>
        <p:xfrm>
          <a:off x="1371600" y="1492250"/>
          <a:ext cx="7075488" cy="609600"/>
        </p:xfrm>
        <a:graphic>
          <a:graphicData uri="http://schemas.openxmlformats.org/drawingml/2006/table">
            <a:tbl>
              <a:tblPr/>
              <a:tblGrid>
                <a:gridCol w="544513">
                  <a:extLst>
                    <a:ext uri="{9D8B030D-6E8A-4147-A177-3AD203B41FA5}"/>
                  </a:extLst>
                </a:gridCol>
                <a:gridCol w="544512">
                  <a:extLst>
                    <a:ext uri="{9D8B030D-6E8A-4147-A177-3AD203B41FA5}"/>
                  </a:extLst>
                </a:gridCol>
                <a:gridCol w="544513">
                  <a:extLst>
                    <a:ext uri="{9D8B030D-6E8A-4147-A177-3AD203B41FA5}"/>
                  </a:extLst>
                </a:gridCol>
                <a:gridCol w="542925">
                  <a:extLst>
                    <a:ext uri="{9D8B030D-6E8A-4147-A177-3AD203B41FA5}"/>
                  </a:extLst>
                </a:gridCol>
                <a:gridCol w="544512">
                  <a:extLst>
                    <a:ext uri="{9D8B030D-6E8A-4147-A177-3AD203B41FA5}"/>
                  </a:extLst>
                </a:gridCol>
                <a:gridCol w="544513">
                  <a:extLst>
                    <a:ext uri="{9D8B030D-6E8A-4147-A177-3AD203B41FA5}"/>
                  </a:extLst>
                </a:gridCol>
                <a:gridCol w="544512">
                  <a:extLst>
                    <a:ext uri="{9D8B030D-6E8A-4147-A177-3AD203B41FA5}"/>
                  </a:extLst>
                </a:gridCol>
                <a:gridCol w="544513">
                  <a:extLst>
                    <a:ext uri="{9D8B030D-6E8A-4147-A177-3AD203B41FA5}"/>
                  </a:extLst>
                </a:gridCol>
                <a:gridCol w="544512">
                  <a:extLst>
                    <a:ext uri="{9D8B030D-6E8A-4147-A177-3AD203B41FA5}"/>
                  </a:extLst>
                </a:gridCol>
                <a:gridCol w="544513">
                  <a:extLst>
                    <a:ext uri="{9D8B030D-6E8A-4147-A177-3AD203B41FA5}"/>
                  </a:extLst>
                </a:gridCol>
                <a:gridCol w="542925">
                  <a:extLst>
                    <a:ext uri="{9D8B030D-6E8A-4147-A177-3AD203B41FA5}"/>
                  </a:extLst>
                </a:gridCol>
                <a:gridCol w="544512">
                  <a:extLst>
                    <a:ext uri="{9D8B030D-6E8A-4147-A177-3AD203B41FA5}"/>
                  </a:extLst>
                </a:gridCol>
                <a:gridCol w="544513">
                  <a:extLst>
                    <a:ext uri="{9D8B030D-6E8A-4147-A177-3AD203B41FA5}"/>
                  </a:extLst>
                </a:gridCol>
              </a:tblGrid>
              <a:tr h="43180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rgbClr val="00FF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extLst>
              </a:tr>
            </a:tbl>
          </a:graphicData>
        </a:graphic>
      </p:graphicFrame>
      <p:graphicFrame>
        <p:nvGraphicFramePr>
          <p:cNvPr id="108585" name="Group 41"/>
          <p:cNvGraphicFramePr>
            <a:graphicFrameLocks noGrp="1"/>
          </p:cNvGraphicFramePr>
          <p:nvPr/>
        </p:nvGraphicFramePr>
        <p:xfrm>
          <a:off x="2484438" y="2097088"/>
          <a:ext cx="4354512" cy="609600"/>
        </p:xfrm>
        <a:graphic>
          <a:graphicData uri="http://schemas.openxmlformats.org/drawingml/2006/table">
            <a:tbl>
              <a:tblPr/>
              <a:tblGrid>
                <a:gridCol w="544512">
                  <a:extLst>
                    <a:ext uri="{9D8B030D-6E8A-4147-A177-3AD203B41FA5}"/>
                  </a:extLst>
                </a:gridCol>
                <a:gridCol w="544513">
                  <a:extLst>
                    <a:ext uri="{9D8B030D-6E8A-4147-A177-3AD203B41FA5}"/>
                  </a:extLst>
                </a:gridCol>
                <a:gridCol w="544512">
                  <a:extLst>
                    <a:ext uri="{9D8B030D-6E8A-4147-A177-3AD203B41FA5}"/>
                  </a:extLst>
                </a:gridCol>
                <a:gridCol w="542925">
                  <a:extLst>
                    <a:ext uri="{9D8B030D-6E8A-4147-A177-3AD203B41FA5}"/>
                  </a:extLst>
                </a:gridCol>
                <a:gridCol w="544513">
                  <a:extLst>
                    <a:ext uri="{9D8B030D-6E8A-4147-A177-3AD203B41FA5}"/>
                  </a:extLst>
                </a:gridCol>
                <a:gridCol w="544512">
                  <a:extLst>
                    <a:ext uri="{9D8B030D-6E8A-4147-A177-3AD203B41FA5}"/>
                  </a:extLst>
                </a:gridCol>
                <a:gridCol w="544513">
                  <a:extLst>
                    <a:ext uri="{9D8B030D-6E8A-4147-A177-3AD203B41FA5}"/>
                  </a:extLst>
                </a:gridCol>
                <a:gridCol w="544512">
                  <a:extLst>
                    <a:ext uri="{9D8B030D-6E8A-4147-A177-3AD203B41FA5}"/>
                  </a:extLst>
                </a:gridCol>
              </a:tblGrid>
              <a:tr h="43180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rgbClr val="00FF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extLst>
              </a:tr>
            </a:tbl>
          </a:graphicData>
        </a:graphic>
      </p:graphicFrame>
      <p:graphicFrame>
        <p:nvGraphicFramePr>
          <p:cNvPr id="108605" name="Group 61"/>
          <p:cNvGraphicFramePr>
            <a:graphicFrameLocks noGrp="1"/>
          </p:cNvGraphicFramePr>
          <p:nvPr/>
        </p:nvGraphicFramePr>
        <p:xfrm>
          <a:off x="1371600" y="2701925"/>
          <a:ext cx="6530975" cy="609600"/>
        </p:xfrm>
        <a:graphic>
          <a:graphicData uri="http://schemas.openxmlformats.org/drawingml/2006/table">
            <a:tbl>
              <a:tblPr/>
              <a:tblGrid>
                <a:gridCol w="544513">
                  <a:extLst>
                    <a:ext uri="{9D8B030D-6E8A-4147-A177-3AD203B41FA5}"/>
                  </a:extLst>
                </a:gridCol>
                <a:gridCol w="544512">
                  <a:extLst>
                    <a:ext uri="{9D8B030D-6E8A-4147-A177-3AD203B41FA5}"/>
                  </a:extLst>
                </a:gridCol>
                <a:gridCol w="544513">
                  <a:extLst>
                    <a:ext uri="{9D8B030D-6E8A-4147-A177-3AD203B41FA5}"/>
                  </a:extLst>
                </a:gridCol>
                <a:gridCol w="542925">
                  <a:extLst>
                    <a:ext uri="{9D8B030D-6E8A-4147-A177-3AD203B41FA5}"/>
                  </a:extLst>
                </a:gridCol>
                <a:gridCol w="544512">
                  <a:extLst>
                    <a:ext uri="{9D8B030D-6E8A-4147-A177-3AD203B41FA5}"/>
                  </a:extLst>
                </a:gridCol>
                <a:gridCol w="544513">
                  <a:extLst>
                    <a:ext uri="{9D8B030D-6E8A-4147-A177-3AD203B41FA5}"/>
                  </a:extLst>
                </a:gridCol>
                <a:gridCol w="544512">
                  <a:extLst>
                    <a:ext uri="{9D8B030D-6E8A-4147-A177-3AD203B41FA5}"/>
                  </a:extLst>
                </a:gridCol>
                <a:gridCol w="544513">
                  <a:extLst>
                    <a:ext uri="{9D8B030D-6E8A-4147-A177-3AD203B41FA5}"/>
                  </a:extLst>
                </a:gridCol>
                <a:gridCol w="544512">
                  <a:extLst>
                    <a:ext uri="{9D8B030D-6E8A-4147-A177-3AD203B41FA5}"/>
                  </a:extLst>
                </a:gridCol>
                <a:gridCol w="544513">
                  <a:extLst>
                    <a:ext uri="{9D8B030D-6E8A-4147-A177-3AD203B41FA5}"/>
                  </a:extLst>
                </a:gridCol>
                <a:gridCol w="542925">
                  <a:extLst>
                    <a:ext uri="{9D8B030D-6E8A-4147-A177-3AD203B41FA5}"/>
                  </a:extLst>
                </a:gridCol>
                <a:gridCol w="544512">
                  <a:extLst>
                    <a:ext uri="{9D8B030D-6E8A-4147-A177-3AD203B41FA5}"/>
                  </a:extLst>
                </a:gridCol>
              </a:tblGrid>
              <a:tr h="43180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rgbClr val="00FF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extLst>
              </a:tr>
            </a:tbl>
          </a:graphicData>
        </a:graphic>
      </p:graphicFrame>
      <p:graphicFrame>
        <p:nvGraphicFramePr>
          <p:cNvPr id="108633" name="Group 89"/>
          <p:cNvGraphicFramePr>
            <a:graphicFrameLocks noGrp="1"/>
          </p:cNvGraphicFramePr>
          <p:nvPr/>
        </p:nvGraphicFramePr>
        <p:xfrm>
          <a:off x="1371600" y="3352800"/>
          <a:ext cx="7075488" cy="609600"/>
        </p:xfrm>
        <a:graphic>
          <a:graphicData uri="http://schemas.openxmlformats.org/drawingml/2006/table">
            <a:tbl>
              <a:tblPr/>
              <a:tblGrid>
                <a:gridCol w="544513">
                  <a:extLst>
                    <a:ext uri="{9D8B030D-6E8A-4147-A177-3AD203B41FA5}"/>
                  </a:extLst>
                </a:gridCol>
                <a:gridCol w="544512">
                  <a:extLst>
                    <a:ext uri="{9D8B030D-6E8A-4147-A177-3AD203B41FA5}"/>
                  </a:extLst>
                </a:gridCol>
                <a:gridCol w="542925">
                  <a:extLst>
                    <a:ext uri="{9D8B030D-6E8A-4147-A177-3AD203B41FA5}"/>
                  </a:extLst>
                </a:gridCol>
                <a:gridCol w="544513">
                  <a:extLst>
                    <a:ext uri="{9D8B030D-6E8A-4147-A177-3AD203B41FA5}"/>
                  </a:extLst>
                </a:gridCol>
                <a:gridCol w="544512">
                  <a:extLst>
                    <a:ext uri="{9D8B030D-6E8A-4147-A177-3AD203B41FA5}"/>
                  </a:extLst>
                </a:gridCol>
                <a:gridCol w="544513">
                  <a:extLst>
                    <a:ext uri="{9D8B030D-6E8A-4147-A177-3AD203B41FA5}"/>
                  </a:extLst>
                </a:gridCol>
                <a:gridCol w="544512">
                  <a:extLst>
                    <a:ext uri="{9D8B030D-6E8A-4147-A177-3AD203B41FA5}"/>
                  </a:extLst>
                </a:gridCol>
                <a:gridCol w="544513">
                  <a:extLst>
                    <a:ext uri="{9D8B030D-6E8A-4147-A177-3AD203B41FA5}"/>
                  </a:extLst>
                </a:gridCol>
                <a:gridCol w="544512">
                  <a:extLst>
                    <a:ext uri="{9D8B030D-6E8A-4147-A177-3AD203B41FA5}"/>
                  </a:extLst>
                </a:gridCol>
                <a:gridCol w="542925">
                  <a:extLst>
                    <a:ext uri="{9D8B030D-6E8A-4147-A177-3AD203B41FA5}"/>
                  </a:extLst>
                </a:gridCol>
                <a:gridCol w="544513">
                  <a:extLst>
                    <a:ext uri="{9D8B030D-6E8A-4147-A177-3AD203B41FA5}"/>
                  </a:extLst>
                </a:gridCol>
                <a:gridCol w="544512">
                  <a:extLst>
                    <a:ext uri="{9D8B030D-6E8A-4147-A177-3AD203B41FA5}"/>
                  </a:extLst>
                </a:gridCol>
                <a:gridCol w="544513">
                  <a:extLst>
                    <a:ext uri="{9D8B030D-6E8A-4147-A177-3AD203B41FA5}"/>
                  </a:extLst>
                </a:gridCol>
              </a:tblGrid>
              <a:tr h="43180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rgbClr val="00FF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extLst>
              </a:tr>
            </a:tbl>
          </a:graphicData>
        </a:graphic>
      </p:graphicFrame>
      <p:graphicFrame>
        <p:nvGraphicFramePr>
          <p:cNvPr id="108663" name="Group 119"/>
          <p:cNvGraphicFramePr>
            <a:graphicFrameLocks noGrp="1"/>
          </p:cNvGraphicFramePr>
          <p:nvPr/>
        </p:nvGraphicFramePr>
        <p:xfrm>
          <a:off x="1925638" y="3927475"/>
          <a:ext cx="5986462" cy="609600"/>
        </p:xfrm>
        <a:graphic>
          <a:graphicData uri="http://schemas.openxmlformats.org/drawingml/2006/table">
            <a:tbl>
              <a:tblPr/>
              <a:tblGrid>
                <a:gridCol w="542925">
                  <a:extLst>
                    <a:ext uri="{9D8B030D-6E8A-4147-A177-3AD203B41FA5}"/>
                  </a:extLst>
                </a:gridCol>
                <a:gridCol w="544512">
                  <a:extLst>
                    <a:ext uri="{9D8B030D-6E8A-4147-A177-3AD203B41FA5}"/>
                  </a:extLst>
                </a:gridCol>
                <a:gridCol w="544513">
                  <a:extLst>
                    <a:ext uri="{9D8B030D-6E8A-4147-A177-3AD203B41FA5}"/>
                  </a:extLst>
                </a:gridCol>
                <a:gridCol w="544512">
                  <a:extLst>
                    <a:ext uri="{9D8B030D-6E8A-4147-A177-3AD203B41FA5}"/>
                  </a:extLst>
                </a:gridCol>
                <a:gridCol w="544513">
                  <a:extLst>
                    <a:ext uri="{9D8B030D-6E8A-4147-A177-3AD203B41FA5}"/>
                  </a:extLst>
                </a:gridCol>
                <a:gridCol w="544512">
                  <a:extLst>
                    <a:ext uri="{9D8B030D-6E8A-4147-A177-3AD203B41FA5}"/>
                  </a:extLst>
                </a:gridCol>
                <a:gridCol w="544513">
                  <a:extLst>
                    <a:ext uri="{9D8B030D-6E8A-4147-A177-3AD203B41FA5}"/>
                  </a:extLst>
                </a:gridCol>
                <a:gridCol w="542925">
                  <a:extLst>
                    <a:ext uri="{9D8B030D-6E8A-4147-A177-3AD203B41FA5}"/>
                  </a:extLst>
                </a:gridCol>
                <a:gridCol w="544512">
                  <a:extLst>
                    <a:ext uri="{9D8B030D-6E8A-4147-A177-3AD203B41FA5}"/>
                  </a:extLst>
                </a:gridCol>
                <a:gridCol w="544513">
                  <a:extLst>
                    <a:ext uri="{9D8B030D-6E8A-4147-A177-3AD203B41FA5}"/>
                  </a:extLst>
                </a:gridCol>
                <a:gridCol w="544512">
                  <a:extLst>
                    <a:ext uri="{9D8B030D-6E8A-4147-A177-3AD203B41FA5}"/>
                  </a:extLst>
                </a:gridCol>
              </a:tblGrid>
              <a:tr h="43180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rgbClr val="00FF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extLst>
              </a:tr>
            </a:tbl>
          </a:graphicData>
        </a:graphic>
      </p:graphicFrame>
      <p:graphicFrame>
        <p:nvGraphicFramePr>
          <p:cNvPr id="108689" name="Group 145"/>
          <p:cNvGraphicFramePr>
            <a:graphicFrameLocks noGrp="1"/>
          </p:cNvGraphicFramePr>
          <p:nvPr/>
        </p:nvGraphicFramePr>
        <p:xfrm>
          <a:off x="1931988" y="4537075"/>
          <a:ext cx="5441950" cy="609600"/>
        </p:xfrm>
        <a:graphic>
          <a:graphicData uri="http://schemas.openxmlformats.org/drawingml/2006/table">
            <a:tbl>
              <a:tblPr/>
              <a:tblGrid>
                <a:gridCol w="542925">
                  <a:extLst>
                    <a:ext uri="{9D8B030D-6E8A-4147-A177-3AD203B41FA5}"/>
                  </a:extLst>
                </a:gridCol>
                <a:gridCol w="544512">
                  <a:extLst>
                    <a:ext uri="{9D8B030D-6E8A-4147-A177-3AD203B41FA5}"/>
                  </a:extLst>
                </a:gridCol>
                <a:gridCol w="544513">
                  <a:extLst>
                    <a:ext uri="{9D8B030D-6E8A-4147-A177-3AD203B41FA5}"/>
                  </a:extLst>
                </a:gridCol>
                <a:gridCol w="544512">
                  <a:extLst>
                    <a:ext uri="{9D8B030D-6E8A-4147-A177-3AD203B41FA5}"/>
                  </a:extLst>
                </a:gridCol>
                <a:gridCol w="544513">
                  <a:extLst>
                    <a:ext uri="{9D8B030D-6E8A-4147-A177-3AD203B41FA5}"/>
                  </a:extLst>
                </a:gridCol>
                <a:gridCol w="544512">
                  <a:extLst>
                    <a:ext uri="{9D8B030D-6E8A-4147-A177-3AD203B41FA5}"/>
                  </a:extLst>
                </a:gridCol>
                <a:gridCol w="544513">
                  <a:extLst>
                    <a:ext uri="{9D8B030D-6E8A-4147-A177-3AD203B41FA5}"/>
                  </a:extLst>
                </a:gridCol>
                <a:gridCol w="542925">
                  <a:extLst>
                    <a:ext uri="{9D8B030D-6E8A-4147-A177-3AD203B41FA5}"/>
                  </a:extLst>
                </a:gridCol>
                <a:gridCol w="544512">
                  <a:extLst>
                    <a:ext uri="{9D8B030D-6E8A-4147-A177-3AD203B41FA5}"/>
                  </a:extLst>
                </a:gridCol>
                <a:gridCol w="544513">
                  <a:extLst>
                    <a:ext uri="{9D8B030D-6E8A-4147-A177-3AD203B41FA5}"/>
                  </a:extLst>
                </a:gridCol>
              </a:tblGrid>
              <a:tr h="43180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rgbClr val="00FF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3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extLst>
              </a:tr>
            </a:tbl>
          </a:graphicData>
        </a:graphic>
      </p:graphicFrame>
      <p:graphicFrame>
        <p:nvGraphicFramePr>
          <p:cNvPr id="108935" name="Group 391"/>
          <p:cNvGraphicFramePr>
            <a:graphicFrameLocks noGrp="1"/>
          </p:cNvGraphicFramePr>
          <p:nvPr/>
        </p:nvGraphicFramePr>
        <p:xfrm>
          <a:off x="1371600" y="1479550"/>
          <a:ext cx="7075488" cy="609600"/>
        </p:xfrm>
        <a:graphic>
          <a:graphicData uri="http://schemas.openxmlformats.org/drawingml/2006/table">
            <a:tbl>
              <a:tblPr/>
              <a:tblGrid>
                <a:gridCol w="544513">
                  <a:extLst>
                    <a:ext uri="{9D8B030D-6E8A-4147-A177-3AD203B41FA5}"/>
                  </a:extLst>
                </a:gridCol>
                <a:gridCol w="544512">
                  <a:extLst>
                    <a:ext uri="{9D8B030D-6E8A-4147-A177-3AD203B41FA5}"/>
                  </a:extLst>
                </a:gridCol>
                <a:gridCol w="544513">
                  <a:extLst>
                    <a:ext uri="{9D8B030D-6E8A-4147-A177-3AD203B41FA5}"/>
                  </a:extLst>
                </a:gridCol>
                <a:gridCol w="542925">
                  <a:extLst>
                    <a:ext uri="{9D8B030D-6E8A-4147-A177-3AD203B41FA5}"/>
                  </a:extLst>
                </a:gridCol>
                <a:gridCol w="544512">
                  <a:extLst>
                    <a:ext uri="{9D8B030D-6E8A-4147-A177-3AD203B41FA5}"/>
                  </a:extLst>
                </a:gridCol>
                <a:gridCol w="544513">
                  <a:extLst>
                    <a:ext uri="{9D8B030D-6E8A-4147-A177-3AD203B41FA5}"/>
                  </a:extLst>
                </a:gridCol>
                <a:gridCol w="544512">
                  <a:extLst>
                    <a:ext uri="{9D8B030D-6E8A-4147-A177-3AD203B41FA5}"/>
                  </a:extLst>
                </a:gridCol>
                <a:gridCol w="544513">
                  <a:extLst>
                    <a:ext uri="{9D8B030D-6E8A-4147-A177-3AD203B41FA5}"/>
                  </a:extLst>
                </a:gridCol>
                <a:gridCol w="544512">
                  <a:extLst>
                    <a:ext uri="{9D8B030D-6E8A-4147-A177-3AD203B41FA5}"/>
                  </a:extLst>
                </a:gridCol>
                <a:gridCol w="544513">
                  <a:extLst>
                    <a:ext uri="{9D8B030D-6E8A-4147-A177-3AD203B41FA5}"/>
                  </a:extLst>
                </a:gridCol>
                <a:gridCol w="542925">
                  <a:extLst>
                    <a:ext uri="{9D8B030D-6E8A-4147-A177-3AD203B41FA5}"/>
                  </a:extLst>
                </a:gridCol>
                <a:gridCol w="544512">
                  <a:extLst>
                    <a:ext uri="{9D8B030D-6E8A-4147-A177-3AD203B41FA5}"/>
                  </a:extLst>
                </a:gridCol>
                <a:gridCol w="544513">
                  <a:extLst>
                    <a:ext uri="{9D8B030D-6E8A-4147-A177-3AD203B41FA5}"/>
                  </a:extLst>
                </a:gridCol>
              </a:tblGrid>
              <a:tr h="43180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rgbClr val="FF0000"/>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extLst>
              </a:tr>
            </a:tbl>
          </a:graphicData>
        </a:graphic>
      </p:graphicFrame>
      <p:graphicFrame>
        <p:nvGraphicFramePr>
          <p:cNvPr id="108937" name="Group 393"/>
          <p:cNvGraphicFramePr>
            <a:graphicFrameLocks noGrp="1"/>
          </p:cNvGraphicFramePr>
          <p:nvPr/>
        </p:nvGraphicFramePr>
        <p:xfrm>
          <a:off x="2484438" y="2084388"/>
          <a:ext cx="4354512" cy="609600"/>
        </p:xfrm>
        <a:graphic>
          <a:graphicData uri="http://schemas.openxmlformats.org/drawingml/2006/table">
            <a:tbl>
              <a:tblPr/>
              <a:tblGrid>
                <a:gridCol w="544512">
                  <a:extLst>
                    <a:ext uri="{9D8B030D-6E8A-4147-A177-3AD203B41FA5}"/>
                  </a:extLst>
                </a:gridCol>
                <a:gridCol w="544513">
                  <a:extLst>
                    <a:ext uri="{9D8B030D-6E8A-4147-A177-3AD203B41FA5}"/>
                  </a:extLst>
                </a:gridCol>
                <a:gridCol w="544512">
                  <a:extLst>
                    <a:ext uri="{9D8B030D-6E8A-4147-A177-3AD203B41FA5}"/>
                  </a:extLst>
                </a:gridCol>
                <a:gridCol w="542925">
                  <a:extLst>
                    <a:ext uri="{9D8B030D-6E8A-4147-A177-3AD203B41FA5}"/>
                  </a:extLst>
                </a:gridCol>
                <a:gridCol w="544513">
                  <a:extLst>
                    <a:ext uri="{9D8B030D-6E8A-4147-A177-3AD203B41FA5}"/>
                  </a:extLst>
                </a:gridCol>
                <a:gridCol w="544512">
                  <a:extLst>
                    <a:ext uri="{9D8B030D-6E8A-4147-A177-3AD203B41FA5}"/>
                  </a:extLst>
                </a:gridCol>
                <a:gridCol w="544513">
                  <a:extLst>
                    <a:ext uri="{9D8B030D-6E8A-4147-A177-3AD203B41FA5}"/>
                  </a:extLst>
                </a:gridCol>
                <a:gridCol w="544512">
                  <a:extLst>
                    <a:ext uri="{9D8B030D-6E8A-4147-A177-3AD203B41FA5}"/>
                  </a:extLst>
                </a:gridCol>
              </a:tblGrid>
              <a:tr h="43180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Q</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rgbClr val="FF0000"/>
                          </a:solidFill>
                          <a:effectLst/>
                          <a:latin typeface="Arial" charset="0"/>
                        </a:rPr>
                        <a:t>Ả</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Ê</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extLst>
              </a:tr>
            </a:tbl>
          </a:graphicData>
        </a:graphic>
      </p:graphicFrame>
      <p:graphicFrame>
        <p:nvGraphicFramePr>
          <p:cNvPr id="108939" name="Group 395"/>
          <p:cNvGraphicFramePr>
            <a:graphicFrameLocks noGrp="1"/>
          </p:cNvGraphicFramePr>
          <p:nvPr/>
        </p:nvGraphicFramePr>
        <p:xfrm>
          <a:off x="1371600" y="2673350"/>
          <a:ext cx="6530975" cy="609600"/>
        </p:xfrm>
        <a:graphic>
          <a:graphicData uri="http://schemas.openxmlformats.org/drawingml/2006/table">
            <a:tbl>
              <a:tblPr/>
              <a:tblGrid>
                <a:gridCol w="544513">
                  <a:extLst>
                    <a:ext uri="{9D8B030D-6E8A-4147-A177-3AD203B41FA5}"/>
                  </a:extLst>
                </a:gridCol>
                <a:gridCol w="544512">
                  <a:extLst>
                    <a:ext uri="{9D8B030D-6E8A-4147-A177-3AD203B41FA5}"/>
                  </a:extLst>
                </a:gridCol>
                <a:gridCol w="544513">
                  <a:extLst>
                    <a:ext uri="{9D8B030D-6E8A-4147-A177-3AD203B41FA5}"/>
                  </a:extLst>
                </a:gridCol>
                <a:gridCol w="542925">
                  <a:extLst>
                    <a:ext uri="{9D8B030D-6E8A-4147-A177-3AD203B41FA5}"/>
                  </a:extLst>
                </a:gridCol>
                <a:gridCol w="544512">
                  <a:extLst>
                    <a:ext uri="{9D8B030D-6E8A-4147-A177-3AD203B41FA5}"/>
                  </a:extLst>
                </a:gridCol>
                <a:gridCol w="544513">
                  <a:extLst>
                    <a:ext uri="{9D8B030D-6E8A-4147-A177-3AD203B41FA5}"/>
                  </a:extLst>
                </a:gridCol>
                <a:gridCol w="544512">
                  <a:extLst>
                    <a:ext uri="{9D8B030D-6E8A-4147-A177-3AD203B41FA5}"/>
                  </a:extLst>
                </a:gridCol>
                <a:gridCol w="544513">
                  <a:extLst>
                    <a:ext uri="{9D8B030D-6E8A-4147-A177-3AD203B41FA5}"/>
                  </a:extLst>
                </a:gridCol>
                <a:gridCol w="544512">
                  <a:extLst>
                    <a:ext uri="{9D8B030D-6E8A-4147-A177-3AD203B41FA5}"/>
                  </a:extLst>
                </a:gridCol>
                <a:gridCol w="544513">
                  <a:extLst>
                    <a:ext uri="{9D8B030D-6E8A-4147-A177-3AD203B41FA5}"/>
                  </a:extLst>
                </a:gridCol>
                <a:gridCol w="542925">
                  <a:extLst>
                    <a:ext uri="{9D8B030D-6E8A-4147-A177-3AD203B41FA5}"/>
                  </a:extLst>
                </a:gridCol>
                <a:gridCol w="544512">
                  <a:extLst>
                    <a:ext uri="{9D8B030D-6E8A-4147-A177-3AD203B41FA5}"/>
                  </a:extLst>
                </a:gridCol>
              </a:tblGrid>
              <a:tr h="43180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À</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rgbClr val="FF0000"/>
                          </a:solidFill>
                          <a:effectLst/>
                          <a:latin typeface="Arial"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extLst>
              </a:tr>
            </a:tbl>
          </a:graphicData>
        </a:graphic>
      </p:graphicFrame>
      <p:graphicFrame>
        <p:nvGraphicFramePr>
          <p:cNvPr id="108942" name="Group 398"/>
          <p:cNvGraphicFramePr>
            <a:graphicFrameLocks noGrp="1"/>
          </p:cNvGraphicFramePr>
          <p:nvPr/>
        </p:nvGraphicFramePr>
        <p:xfrm>
          <a:off x="1379538" y="3305175"/>
          <a:ext cx="7075487" cy="609600"/>
        </p:xfrm>
        <a:graphic>
          <a:graphicData uri="http://schemas.openxmlformats.org/drawingml/2006/table">
            <a:tbl>
              <a:tblPr/>
              <a:tblGrid>
                <a:gridCol w="544512">
                  <a:extLst>
                    <a:ext uri="{9D8B030D-6E8A-4147-A177-3AD203B41FA5}"/>
                  </a:extLst>
                </a:gridCol>
                <a:gridCol w="544513">
                  <a:extLst>
                    <a:ext uri="{9D8B030D-6E8A-4147-A177-3AD203B41FA5}"/>
                  </a:extLst>
                </a:gridCol>
                <a:gridCol w="542925">
                  <a:extLst>
                    <a:ext uri="{9D8B030D-6E8A-4147-A177-3AD203B41FA5}"/>
                  </a:extLst>
                </a:gridCol>
                <a:gridCol w="544512">
                  <a:extLst>
                    <a:ext uri="{9D8B030D-6E8A-4147-A177-3AD203B41FA5}"/>
                  </a:extLst>
                </a:gridCol>
                <a:gridCol w="544513">
                  <a:extLst>
                    <a:ext uri="{9D8B030D-6E8A-4147-A177-3AD203B41FA5}"/>
                  </a:extLst>
                </a:gridCol>
                <a:gridCol w="544512">
                  <a:extLst>
                    <a:ext uri="{9D8B030D-6E8A-4147-A177-3AD203B41FA5}"/>
                  </a:extLst>
                </a:gridCol>
                <a:gridCol w="544513">
                  <a:extLst>
                    <a:ext uri="{9D8B030D-6E8A-4147-A177-3AD203B41FA5}"/>
                  </a:extLst>
                </a:gridCol>
                <a:gridCol w="525462">
                  <a:extLst>
                    <a:ext uri="{9D8B030D-6E8A-4147-A177-3AD203B41FA5}"/>
                  </a:extLst>
                </a:gridCol>
                <a:gridCol w="563563">
                  <a:extLst>
                    <a:ext uri="{9D8B030D-6E8A-4147-A177-3AD203B41FA5}"/>
                  </a:extLst>
                </a:gridCol>
                <a:gridCol w="542925">
                  <a:extLst>
                    <a:ext uri="{9D8B030D-6E8A-4147-A177-3AD203B41FA5}"/>
                  </a:extLst>
                </a:gridCol>
                <a:gridCol w="544512">
                  <a:extLst>
                    <a:ext uri="{9D8B030D-6E8A-4147-A177-3AD203B41FA5}"/>
                  </a:extLst>
                </a:gridCol>
                <a:gridCol w="544513">
                  <a:extLst>
                    <a:ext uri="{9D8B030D-6E8A-4147-A177-3AD203B41FA5}"/>
                  </a:extLst>
                </a:gridCol>
                <a:gridCol w="544512">
                  <a:extLst>
                    <a:ext uri="{9D8B030D-6E8A-4147-A177-3AD203B41FA5}"/>
                  </a:extLst>
                </a:gridCol>
              </a:tblGrid>
              <a:tr h="43180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Ộ</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rgbClr val="FF0000"/>
                          </a:solidFill>
                          <a:effectLst/>
                          <a:latin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extLst>
              </a:tr>
            </a:tbl>
          </a:graphicData>
        </a:graphic>
      </p:graphicFrame>
      <p:graphicFrame>
        <p:nvGraphicFramePr>
          <p:cNvPr id="108944" name="Group 400"/>
          <p:cNvGraphicFramePr>
            <a:graphicFrameLocks noGrp="1"/>
          </p:cNvGraphicFramePr>
          <p:nvPr/>
        </p:nvGraphicFramePr>
        <p:xfrm>
          <a:off x="1925638" y="3914775"/>
          <a:ext cx="5986462" cy="609600"/>
        </p:xfrm>
        <a:graphic>
          <a:graphicData uri="http://schemas.openxmlformats.org/drawingml/2006/table">
            <a:tbl>
              <a:tblPr/>
              <a:tblGrid>
                <a:gridCol w="542925">
                  <a:extLst>
                    <a:ext uri="{9D8B030D-6E8A-4147-A177-3AD203B41FA5}"/>
                  </a:extLst>
                </a:gridCol>
                <a:gridCol w="544512">
                  <a:extLst>
                    <a:ext uri="{9D8B030D-6E8A-4147-A177-3AD203B41FA5}"/>
                  </a:extLst>
                </a:gridCol>
                <a:gridCol w="544513">
                  <a:extLst>
                    <a:ext uri="{9D8B030D-6E8A-4147-A177-3AD203B41FA5}"/>
                  </a:extLst>
                </a:gridCol>
                <a:gridCol w="544512">
                  <a:extLst>
                    <a:ext uri="{9D8B030D-6E8A-4147-A177-3AD203B41FA5}"/>
                  </a:extLst>
                </a:gridCol>
                <a:gridCol w="544513">
                  <a:extLst>
                    <a:ext uri="{9D8B030D-6E8A-4147-A177-3AD203B41FA5}"/>
                  </a:extLst>
                </a:gridCol>
                <a:gridCol w="544512">
                  <a:extLst>
                    <a:ext uri="{9D8B030D-6E8A-4147-A177-3AD203B41FA5}"/>
                  </a:extLst>
                </a:gridCol>
                <a:gridCol w="544513">
                  <a:extLst>
                    <a:ext uri="{9D8B030D-6E8A-4147-A177-3AD203B41FA5}"/>
                  </a:extLst>
                </a:gridCol>
                <a:gridCol w="542925">
                  <a:extLst>
                    <a:ext uri="{9D8B030D-6E8A-4147-A177-3AD203B41FA5}"/>
                  </a:extLst>
                </a:gridCol>
                <a:gridCol w="544512">
                  <a:extLst>
                    <a:ext uri="{9D8B030D-6E8A-4147-A177-3AD203B41FA5}"/>
                  </a:extLst>
                </a:gridCol>
                <a:gridCol w="544513">
                  <a:extLst>
                    <a:ext uri="{9D8B030D-6E8A-4147-A177-3AD203B41FA5}"/>
                  </a:extLst>
                </a:gridCol>
                <a:gridCol w="544512">
                  <a:extLst>
                    <a:ext uri="{9D8B030D-6E8A-4147-A177-3AD203B41FA5}"/>
                  </a:extLst>
                </a:gridCol>
              </a:tblGrid>
              <a:tr h="43180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Ì</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rgbClr val="FF0000"/>
                          </a:solidFill>
                          <a:effectLst/>
                          <a:latin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extLst>
              </a:tr>
            </a:tbl>
          </a:graphicData>
        </a:graphic>
      </p:graphicFrame>
      <p:graphicFrame>
        <p:nvGraphicFramePr>
          <p:cNvPr id="108946" name="Group 402"/>
          <p:cNvGraphicFramePr>
            <a:graphicFrameLocks noGrp="1"/>
          </p:cNvGraphicFramePr>
          <p:nvPr/>
        </p:nvGraphicFramePr>
        <p:xfrm>
          <a:off x="1931988" y="4524375"/>
          <a:ext cx="5441950" cy="609600"/>
        </p:xfrm>
        <a:graphic>
          <a:graphicData uri="http://schemas.openxmlformats.org/drawingml/2006/table">
            <a:tbl>
              <a:tblPr/>
              <a:tblGrid>
                <a:gridCol w="542925">
                  <a:extLst>
                    <a:ext uri="{9D8B030D-6E8A-4147-A177-3AD203B41FA5}"/>
                  </a:extLst>
                </a:gridCol>
                <a:gridCol w="544512">
                  <a:extLst>
                    <a:ext uri="{9D8B030D-6E8A-4147-A177-3AD203B41FA5}"/>
                  </a:extLst>
                </a:gridCol>
                <a:gridCol w="544513">
                  <a:extLst>
                    <a:ext uri="{9D8B030D-6E8A-4147-A177-3AD203B41FA5}"/>
                  </a:extLst>
                </a:gridCol>
                <a:gridCol w="544512">
                  <a:extLst>
                    <a:ext uri="{9D8B030D-6E8A-4147-A177-3AD203B41FA5}"/>
                  </a:extLst>
                </a:gridCol>
                <a:gridCol w="544513">
                  <a:extLst>
                    <a:ext uri="{9D8B030D-6E8A-4147-A177-3AD203B41FA5}"/>
                  </a:extLst>
                </a:gridCol>
                <a:gridCol w="544512">
                  <a:extLst>
                    <a:ext uri="{9D8B030D-6E8A-4147-A177-3AD203B41FA5}"/>
                  </a:extLst>
                </a:gridCol>
                <a:gridCol w="544513">
                  <a:extLst>
                    <a:ext uri="{9D8B030D-6E8A-4147-A177-3AD203B41FA5}"/>
                  </a:extLst>
                </a:gridCol>
                <a:gridCol w="542925">
                  <a:extLst>
                    <a:ext uri="{9D8B030D-6E8A-4147-A177-3AD203B41FA5}"/>
                  </a:extLst>
                </a:gridCol>
                <a:gridCol w="544512">
                  <a:extLst>
                    <a:ext uri="{9D8B030D-6E8A-4147-A177-3AD203B41FA5}"/>
                  </a:extLst>
                </a:gridCol>
                <a:gridCol w="544513">
                  <a:extLst>
                    <a:ext uri="{9D8B030D-6E8A-4147-A177-3AD203B41FA5}"/>
                  </a:extLst>
                </a:gridCol>
              </a:tblGrid>
              <a:tr h="43180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rgbClr val="FF0000"/>
                          </a:solidFill>
                          <a:effectLst/>
                          <a:latin typeface="Arial" charset="0"/>
                        </a:rPr>
                        <a:t>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Ả</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400" b="1" i="0" u="none" strike="noStrike" cap="none" normalizeH="0" baseline="0" smtClean="0">
                          <a:ln>
                            <a:noFill/>
                          </a:ln>
                          <a:solidFill>
                            <a:schemeClr val="tx1"/>
                          </a:solidFill>
                          <a:effectLst/>
                          <a:latin typeface="Arial" charset="0"/>
                        </a:rPr>
                        <a:t>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extLst>
              </a:tr>
            </a:tbl>
          </a:graphicData>
        </a:graphic>
      </p:graphicFrame>
      <p:sp>
        <p:nvSpPr>
          <p:cNvPr id="108871" name="Rectangle 327"/>
          <p:cNvSpPr>
            <a:spLocks noChangeArrowheads="1"/>
          </p:cNvSpPr>
          <p:nvPr/>
        </p:nvSpPr>
        <p:spPr bwMode="auto">
          <a:xfrm>
            <a:off x="762000" y="5181600"/>
            <a:ext cx="7924800" cy="381000"/>
          </a:xfrm>
          <a:prstGeom prst="rect">
            <a:avLst/>
          </a:prstGeom>
          <a:noFill/>
          <a:ln w="9525">
            <a:noFill/>
            <a:miter lim="800000"/>
            <a:headEnd/>
            <a:tailEnd/>
          </a:ln>
          <a:effectLst/>
        </p:spPr>
        <p:txBody>
          <a:bodyPr anchor="ctr"/>
          <a:lstStyle/>
          <a:p>
            <a:pPr algn="just" eaLnBrk="1" hangingPunct="1">
              <a:defRPr/>
            </a:pPr>
            <a:r>
              <a:rPr lang="en-US" sz="2800" u="none">
                <a:solidFill>
                  <a:schemeClr val="bg1"/>
                </a:solidFill>
                <a:effectLst>
                  <a:outerShdw blurRad="38100" dist="38100" dir="2700000" algn="tl">
                    <a:srgbClr val="C0C0C0"/>
                  </a:outerShdw>
                </a:effectLst>
                <a:latin typeface="Arial" charset="0"/>
              </a:rPr>
              <a:t>? Cơ quan này xin mở ba cửa biển.</a:t>
            </a:r>
          </a:p>
        </p:txBody>
      </p:sp>
      <p:sp>
        <p:nvSpPr>
          <p:cNvPr id="108872" name="Rectangle 328"/>
          <p:cNvSpPr>
            <a:spLocks noChangeArrowheads="1"/>
          </p:cNvSpPr>
          <p:nvPr/>
        </p:nvSpPr>
        <p:spPr bwMode="auto">
          <a:xfrm>
            <a:off x="685800" y="5334000"/>
            <a:ext cx="7924800" cy="609600"/>
          </a:xfrm>
          <a:prstGeom prst="rect">
            <a:avLst/>
          </a:prstGeom>
          <a:noFill/>
          <a:ln w="9525">
            <a:noFill/>
            <a:miter lim="800000"/>
            <a:headEnd/>
            <a:tailEnd/>
          </a:ln>
          <a:effectLst/>
        </p:spPr>
        <p:txBody>
          <a:bodyPr anchor="ctr"/>
          <a:lstStyle/>
          <a:p>
            <a:pPr algn="just" eaLnBrk="1" hangingPunct="1">
              <a:defRPr/>
            </a:pPr>
            <a:r>
              <a:rPr lang="en-US" sz="2800" u="none">
                <a:solidFill>
                  <a:schemeClr val="bg1"/>
                </a:solidFill>
                <a:effectLst>
                  <a:outerShdw blurRad="38100" dist="38100" dir="2700000" algn="tl">
                    <a:srgbClr val="C0C0C0"/>
                  </a:outerShdw>
                </a:effectLst>
                <a:latin typeface="Arial" charset="0"/>
              </a:rPr>
              <a:t>? Nơi nổ ra các cuộc bạo loạn của Tạ Văn Phụng</a:t>
            </a:r>
          </a:p>
        </p:txBody>
      </p:sp>
      <p:sp>
        <p:nvSpPr>
          <p:cNvPr id="108873" name="Rectangle 329"/>
          <p:cNvSpPr>
            <a:spLocks noChangeArrowheads="1"/>
          </p:cNvSpPr>
          <p:nvPr/>
        </p:nvSpPr>
        <p:spPr bwMode="auto">
          <a:xfrm>
            <a:off x="838200" y="5334000"/>
            <a:ext cx="7924800" cy="533400"/>
          </a:xfrm>
          <a:prstGeom prst="rect">
            <a:avLst/>
          </a:prstGeom>
          <a:noFill/>
          <a:ln w="9525">
            <a:noFill/>
            <a:miter lim="800000"/>
            <a:headEnd/>
            <a:tailEnd/>
          </a:ln>
          <a:effectLst/>
        </p:spPr>
        <p:txBody>
          <a:bodyPr anchor="ctr"/>
          <a:lstStyle/>
          <a:p>
            <a:pPr algn="just" eaLnBrk="1" hangingPunct="1">
              <a:defRPr/>
            </a:pPr>
            <a:r>
              <a:rPr lang="en-US" sz="2800" u="none">
                <a:solidFill>
                  <a:schemeClr val="bg1"/>
                </a:solidFill>
                <a:effectLst>
                  <a:outerShdw blurRad="38100" dist="38100" dir="2700000" algn="tl">
                    <a:srgbClr val="C0C0C0"/>
                  </a:outerShdw>
                </a:effectLst>
                <a:latin typeface="Arial" charset="0"/>
              </a:rPr>
              <a:t>? Lãnh đạo cuộc khởi nghĩa Yên Thế.</a:t>
            </a:r>
          </a:p>
        </p:txBody>
      </p:sp>
      <p:sp>
        <p:nvSpPr>
          <p:cNvPr id="108874" name="Rectangle 330"/>
          <p:cNvSpPr>
            <a:spLocks noChangeArrowheads="1"/>
          </p:cNvSpPr>
          <p:nvPr/>
        </p:nvSpPr>
        <p:spPr bwMode="auto">
          <a:xfrm>
            <a:off x="762000" y="5410200"/>
            <a:ext cx="7924800" cy="609600"/>
          </a:xfrm>
          <a:prstGeom prst="rect">
            <a:avLst/>
          </a:prstGeom>
          <a:noFill/>
          <a:ln w="9525">
            <a:noFill/>
            <a:miter lim="800000"/>
            <a:headEnd/>
            <a:tailEnd/>
          </a:ln>
          <a:effectLst/>
        </p:spPr>
        <p:txBody>
          <a:bodyPr anchor="ctr"/>
          <a:lstStyle/>
          <a:p>
            <a:pPr algn="just" eaLnBrk="1" hangingPunct="1">
              <a:defRPr/>
            </a:pPr>
            <a:r>
              <a:rPr lang="en-US" sz="2800" u="none">
                <a:solidFill>
                  <a:schemeClr val="bg1"/>
                </a:solidFill>
                <a:effectLst>
                  <a:outerShdw blurRad="38100" dist="38100" dir="2700000" algn="tl">
                    <a:srgbClr val="C0C0C0"/>
                  </a:outerShdw>
                </a:effectLst>
                <a:latin typeface="Arial" charset="0"/>
              </a:rPr>
              <a:t>? Người đã dâng hai bản “ thời vụ sách” lên vua Tự Đức.</a:t>
            </a:r>
          </a:p>
        </p:txBody>
      </p:sp>
      <p:sp>
        <p:nvSpPr>
          <p:cNvPr id="108875" name="Rectangle 331"/>
          <p:cNvSpPr>
            <a:spLocks noChangeArrowheads="1"/>
          </p:cNvSpPr>
          <p:nvPr/>
        </p:nvSpPr>
        <p:spPr bwMode="auto">
          <a:xfrm>
            <a:off x="762000" y="5562600"/>
            <a:ext cx="7924800" cy="381000"/>
          </a:xfrm>
          <a:prstGeom prst="rect">
            <a:avLst/>
          </a:prstGeom>
          <a:noFill/>
          <a:ln w="9525">
            <a:noFill/>
            <a:miter lim="800000"/>
            <a:headEnd/>
            <a:tailEnd/>
          </a:ln>
          <a:effectLst/>
        </p:spPr>
        <p:txBody>
          <a:bodyPr anchor="ctr"/>
          <a:lstStyle/>
          <a:p>
            <a:pPr algn="just" eaLnBrk="1" hangingPunct="1">
              <a:defRPr/>
            </a:pPr>
            <a:r>
              <a:rPr lang="en-US" sz="2800" u="none">
                <a:solidFill>
                  <a:schemeClr val="bg1"/>
                </a:solidFill>
                <a:effectLst>
                  <a:outerShdw blurRad="38100" dist="38100" dir="2700000" algn="tl">
                    <a:srgbClr val="C0C0C0"/>
                  </a:outerShdw>
                </a:effectLst>
                <a:latin typeface="Arial" charset="0"/>
              </a:rPr>
              <a:t>? Người xin mở cửa biển Trà Lí ( Nam Định).</a:t>
            </a:r>
          </a:p>
        </p:txBody>
      </p:sp>
      <p:sp>
        <p:nvSpPr>
          <p:cNvPr id="108876" name="Rectangle 332"/>
          <p:cNvSpPr>
            <a:spLocks noChangeArrowheads="1"/>
          </p:cNvSpPr>
          <p:nvPr/>
        </p:nvSpPr>
        <p:spPr bwMode="auto">
          <a:xfrm>
            <a:off x="685800" y="5334000"/>
            <a:ext cx="7924800" cy="609600"/>
          </a:xfrm>
          <a:prstGeom prst="rect">
            <a:avLst/>
          </a:prstGeom>
          <a:noFill/>
          <a:ln w="9525">
            <a:noFill/>
            <a:miter lim="800000"/>
            <a:headEnd/>
            <a:tailEnd/>
          </a:ln>
          <a:effectLst/>
        </p:spPr>
        <p:txBody>
          <a:bodyPr anchor="ctr"/>
          <a:lstStyle/>
          <a:p>
            <a:pPr algn="just" eaLnBrk="1" hangingPunct="1">
              <a:defRPr/>
            </a:pPr>
            <a:r>
              <a:rPr lang="en-US" sz="2800" u="none">
                <a:solidFill>
                  <a:schemeClr val="bg1"/>
                </a:solidFill>
                <a:effectLst>
                  <a:outerShdw blurRad="38100" dist="38100" dir="2700000" algn="tl">
                    <a:srgbClr val="C0C0C0"/>
                  </a:outerShdw>
                </a:effectLst>
                <a:latin typeface="Arial" charset="0"/>
              </a:rPr>
              <a:t>? Tình hình Việt Nam nửa cuối thế kỉ XIX rơi vào tình trạng này.</a:t>
            </a:r>
          </a:p>
        </p:txBody>
      </p:sp>
      <p:sp>
        <p:nvSpPr>
          <p:cNvPr id="108877" name="Rectangle 333"/>
          <p:cNvSpPr>
            <a:spLocks noChangeArrowheads="1"/>
          </p:cNvSpPr>
          <p:nvPr/>
        </p:nvSpPr>
        <p:spPr bwMode="auto">
          <a:xfrm>
            <a:off x="990600" y="5334000"/>
            <a:ext cx="7924800" cy="685800"/>
          </a:xfrm>
          <a:prstGeom prst="rect">
            <a:avLst/>
          </a:prstGeom>
          <a:noFill/>
          <a:ln w="9525">
            <a:noFill/>
            <a:miter lim="800000"/>
            <a:headEnd/>
            <a:tailEnd/>
          </a:ln>
          <a:effectLst/>
        </p:spPr>
        <p:txBody>
          <a:bodyPr anchor="ctr"/>
          <a:lstStyle/>
          <a:p>
            <a:pPr algn="just" eaLnBrk="1" hangingPunct="1">
              <a:defRPr/>
            </a:pPr>
            <a:r>
              <a:rPr lang="en-US" sz="2800" u="none">
                <a:solidFill>
                  <a:schemeClr val="bg1"/>
                </a:solidFill>
                <a:effectLst>
                  <a:outerShdw blurRad="38100" dist="38100" dir="2700000" algn="tl">
                    <a:srgbClr val="C0C0C0"/>
                  </a:outerShdw>
                </a:effectLst>
                <a:latin typeface="Arial" charset="0"/>
              </a:rPr>
              <a:t>? Thái độ này của nhà Nguyễn trước các đề nghị cải cách nửa cuối thế kỉ XIX.</a:t>
            </a:r>
          </a:p>
        </p:txBody>
      </p:sp>
      <p:graphicFrame>
        <p:nvGraphicFramePr>
          <p:cNvPr id="108878" name="Group 334"/>
          <p:cNvGraphicFramePr>
            <a:graphicFrameLocks noGrp="1"/>
          </p:cNvGraphicFramePr>
          <p:nvPr/>
        </p:nvGraphicFramePr>
        <p:xfrm>
          <a:off x="2514600" y="6167438"/>
          <a:ext cx="609600" cy="517525"/>
        </p:xfrm>
        <a:graphic>
          <a:graphicData uri="http://schemas.openxmlformats.org/drawingml/2006/table">
            <a:tbl>
              <a:tblPr/>
              <a:tblGrid>
                <a:gridCol w="609600">
                  <a:extLst>
                    <a:ext uri="{9D8B030D-6E8A-4147-A177-3AD203B41FA5}"/>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rgbClr val="00FF00"/>
                          </a:solidFill>
                          <a:effectLst/>
                          <a:latin typeface="Arial" charset="0"/>
                        </a:rPr>
                        <a:t>B</a:t>
                      </a:r>
                    </a:p>
                  </a:txBody>
                  <a:tcPr marT="45580" marB="455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FF"/>
                    </a:solidFill>
                  </a:tcPr>
                </a:tc>
                <a:extLst>
                  <a:ext uri="{0D108BD9-81ED-4DB2-BD59-A6C34878D82A}"/>
                </a:extLst>
              </a:tr>
            </a:tbl>
          </a:graphicData>
        </a:graphic>
      </p:graphicFrame>
      <p:graphicFrame>
        <p:nvGraphicFramePr>
          <p:cNvPr id="108884" name="Group 340"/>
          <p:cNvGraphicFramePr>
            <a:graphicFrameLocks noGrp="1"/>
          </p:cNvGraphicFramePr>
          <p:nvPr/>
        </p:nvGraphicFramePr>
        <p:xfrm>
          <a:off x="1752600" y="6143625"/>
          <a:ext cx="609600" cy="517525"/>
        </p:xfrm>
        <a:graphic>
          <a:graphicData uri="http://schemas.openxmlformats.org/drawingml/2006/table">
            <a:tbl>
              <a:tblPr/>
              <a:tblGrid>
                <a:gridCol w="609600">
                  <a:extLst>
                    <a:ext uri="{9D8B030D-6E8A-4147-A177-3AD203B41FA5}"/>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rgbClr val="00FF00"/>
                          </a:solidFill>
                          <a:effectLst/>
                          <a:latin typeface="Arial" charset="0"/>
                        </a:rPr>
                        <a:t>A</a:t>
                      </a:r>
                    </a:p>
                  </a:txBody>
                  <a:tcPr marT="45580" marB="455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FF"/>
                    </a:solidFill>
                  </a:tcPr>
                </a:tc>
                <a:extLst>
                  <a:ext uri="{0D108BD9-81ED-4DB2-BD59-A6C34878D82A}"/>
                </a:extLst>
              </a:tr>
            </a:tbl>
          </a:graphicData>
        </a:graphic>
      </p:graphicFrame>
      <p:graphicFrame>
        <p:nvGraphicFramePr>
          <p:cNvPr id="108890" name="Group 346"/>
          <p:cNvGraphicFramePr>
            <a:graphicFrameLocks noGrp="1"/>
          </p:cNvGraphicFramePr>
          <p:nvPr/>
        </p:nvGraphicFramePr>
        <p:xfrm>
          <a:off x="4094163" y="6167438"/>
          <a:ext cx="609600" cy="517525"/>
        </p:xfrm>
        <a:graphic>
          <a:graphicData uri="http://schemas.openxmlformats.org/drawingml/2006/table">
            <a:tbl>
              <a:tblPr/>
              <a:tblGrid>
                <a:gridCol w="609600">
                  <a:extLst>
                    <a:ext uri="{9D8B030D-6E8A-4147-A177-3AD203B41FA5}"/>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rgbClr val="00FF00"/>
                          </a:solidFill>
                          <a:effectLst/>
                          <a:latin typeface="Arial" charset="0"/>
                        </a:rPr>
                        <a:t>O</a:t>
                      </a:r>
                    </a:p>
                  </a:txBody>
                  <a:tcPr marT="45580" marB="455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FF"/>
                    </a:solidFill>
                  </a:tcPr>
                </a:tc>
                <a:extLst>
                  <a:ext uri="{0D108BD9-81ED-4DB2-BD59-A6C34878D82A}"/>
                </a:extLst>
              </a:tr>
            </a:tbl>
          </a:graphicData>
        </a:graphic>
      </p:graphicFrame>
      <p:graphicFrame>
        <p:nvGraphicFramePr>
          <p:cNvPr id="108896" name="Group 352"/>
          <p:cNvGraphicFramePr>
            <a:graphicFrameLocks noGrp="1"/>
          </p:cNvGraphicFramePr>
          <p:nvPr/>
        </p:nvGraphicFramePr>
        <p:xfrm>
          <a:off x="5729288" y="6157913"/>
          <a:ext cx="609600" cy="517525"/>
        </p:xfrm>
        <a:graphic>
          <a:graphicData uri="http://schemas.openxmlformats.org/drawingml/2006/table">
            <a:tbl>
              <a:tblPr/>
              <a:tblGrid>
                <a:gridCol w="609600">
                  <a:extLst>
                    <a:ext uri="{9D8B030D-6E8A-4147-A177-3AD203B41FA5}"/>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rgbClr val="00FF00"/>
                          </a:solidFill>
                          <a:effectLst/>
                          <a:latin typeface="Arial" charset="0"/>
                        </a:rPr>
                        <a:t>T</a:t>
                      </a:r>
                    </a:p>
                  </a:txBody>
                  <a:tcPr marT="45580" marB="455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FF"/>
                    </a:solidFill>
                  </a:tcPr>
                </a:tc>
                <a:extLst>
                  <a:ext uri="{0D108BD9-81ED-4DB2-BD59-A6C34878D82A}"/>
                </a:extLst>
              </a:tr>
            </a:tbl>
          </a:graphicData>
        </a:graphic>
      </p:graphicFrame>
      <p:graphicFrame>
        <p:nvGraphicFramePr>
          <p:cNvPr id="108902" name="Group 358"/>
          <p:cNvGraphicFramePr>
            <a:graphicFrameLocks noGrp="1"/>
          </p:cNvGraphicFramePr>
          <p:nvPr/>
        </p:nvGraphicFramePr>
        <p:xfrm>
          <a:off x="3276600" y="6157913"/>
          <a:ext cx="609600" cy="517525"/>
        </p:xfrm>
        <a:graphic>
          <a:graphicData uri="http://schemas.openxmlformats.org/drawingml/2006/table">
            <a:tbl>
              <a:tblPr/>
              <a:tblGrid>
                <a:gridCol w="609600">
                  <a:extLst>
                    <a:ext uri="{9D8B030D-6E8A-4147-A177-3AD203B41FA5}"/>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rgbClr val="00FF00"/>
                          </a:solidFill>
                          <a:effectLst/>
                          <a:latin typeface="Arial" charset="0"/>
                        </a:rPr>
                        <a:t>H</a:t>
                      </a:r>
                    </a:p>
                  </a:txBody>
                  <a:tcPr marT="45580" marB="455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FF"/>
                    </a:solidFill>
                  </a:tcPr>
                </a:tc>
                <a:extLst>
                  <a:ext uri="{0D108BD9-81ED-4DB2-BD59-A6C34878D82A}"/>
                </a:extLst>
              </a:tr>
            </a:tbl>
          </a:graphicData>
        </a:graphic>
      </p:graphicFrame>
      <p:graphicFrame>
        <p:nvGraphicFramePr>
          <p:cNvPr id="108908" name="Group 364"/>
          <p:cNvGraphicFramePr>
            <a:graphicFrameLocks noGrp="1"/>
          </p:cNvGraphicFramePr>
          <p:nvPr/>
        </p:nvGraphicFramePr>
        <p:xfrm>
          <a:off x="4876800" y="6157913"/>
          <a:ext cx="609600" cy="517525"/>
        </p:xfrm>
        <a:graphic>
          <a:graphicData uri="http://schemas.openxmlformats.org/drawingml/2006/table">
            <a:tbl>
              <a:tblPr/>
              <a:tblGrid>
                <a:gridCol w="609600">
                  <a:extLst>
                    <a:ext uri="{9D8B030D-6E8A-4147-A177-3AD203B41FA5}"/>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rgbClr val="00FF00"/>
                          </a:solidFill>
                          <a:effectLst/>
                          <a:latin typeface="Arial" charset="0"/>
                        </a:rPr>
                        <a:t>U</a:t>
                      </a:r>
                    </a:p>
                  </a:txBody>
                  <a:tcPr marT="45580" marB="455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FF"/>
                    </a:solidFill>
                  </a:tcPr>
                </a:tc>
                <a:extLst>
                  <a:ext uri="{0D108BD9-81ED-4DB2-BD59-A6C34878D82A}"/>
                </a:extLst>
              </a:tr>
            </a:tbl>
          </a:graphicData>
        </a:graphic>
      </p:graphicFrame>
      <p:graphicFrame>
        <p:nvGraphicFramePr>
          <p:cNvPr id="108947" name="Group 403"/>
          <p:cNvGraphicFramePr>
            <a:graphicFrameLocks noGrp="1"/>
          </p:cNvGraphicFramePr>
          <p:nvPr/>
        </p:nvGraphicFramePr>
        <p:xfrm>
          <a:off x="1752600" y="6096000"/>
          <a:ext cx="4724400" cy="609600"/>
        </p:xfrm>
        <a:graphic>
          <a:graphicData uri="http://schemas.openxmlformats.org/drawingml/2006/table">
            <a:tbl>
              <a:tblPr/>
              <a:tblGrid>
                <a:gridCol w="787400">
                  <a:extLst>
                    <a:ext uri="{9D8B030D-6E8A-4147-A177-3AD203B41FA5}"/>
                  </a:extLst>
                </a:gridCol>
                <a:gridCol w="787400">
                  <a:extLst>
                    <a:ext uri="{9D8B030D-6E8A-4147-A177-3AD203B41FA5}"/>
                  </a:extLst>
                </a:gridCol>
                <a:gridCol w="787400">
                  <a:extLst>
                    <a:ext uri="{9D8B030D-6E8A-4147-A177-3AD203B41FA5}"/>
                  </a:extLst>
                </a:gridCol>
                <a:gridCol w="787400">
                  <a:extLst>
                    <a:ext uri="{9D8B030D-6E8A-4147-A177-3AD203B41FA5}"/>
                  </a:extLst>
                </a:gridCol>
                <a:gridCol w="787400">
                  <a:extLst>
                    <a:ext uri="{9D8B030D-6E8A-4147-A177-3AD203B41FA5}"/>
                  </a:extLst>
                </a:gridCol>
                <a:gridCol w="787400">
                  <a:extLst>
                    <a:ext uri="{9D8B030D-6E8A-4147-A177-3AD203B41FA5}"/>
                  </a:extLst>
                </a:gridCol>
              </a:tblGrid>
              <a:tr h="60960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rgbClr val="00FF00"/>
                          </a:solidFill>
                          <a:effectLst/>
                          <a:latin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rgbClr val="00FF00"/>
                          </a:solidFill>
                          <a:effectLst/>
                          <a:latin typeface="Arial" charset="0"/>
                        </a:rPr>
                        <a:t>Ả</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rgbClr val="00FF00"/>
                          </a:solidFill>
                          <a:effectLst/>
                          <a:latin typeface="Arial"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rgbClr val="00FF00"/>
                          </a:solidFill>
                          <a:effectLst/>
                          <a:latin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rgbClr val="00FF00"/>
                          </a:solidFill>
                          <a:effectLst/>
                          <a:latin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rgbClr val="00FF00"/>
                          </a:solidFill>
                          <a:effectLst/>
                          <a:latin typeface="Arial" charset="0"/>
                        </a:rPr>
                        <a:t>Ủ</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FF"/>
                    </a:solidFill>
                  </a:tcPr>
                </a:tc>
                <a:extLst>
                  <a:ext uri="{0D108BD9-81ED-4DB2-BD59-A6C34878D82A}"/>
                </a:extLst>
              </a:tr>
            </a:tbl>
          </a:graphicData>
        </a:graphic>
      </p:graphicFrame>
      <p:sp>
        <p:nvSpPr>
          <p:cNvPr id="108931" name="Rectangle 387"/>
          <p:cNvSpPr>
            <a:spLocks noChangeArrowheads="1"/>
          </p:cNvSpPr>
          <p:nvPr/>
        </p:nvSpPr>
        <p:spPr bwMode="auto">
          <a:xfrm>
            <a:off x="152400" y="685800"/>
            <a:ext cx="2819400" cy="381000"/>
          </a:xfrm>
          <a:prstGeom prst="rect">
            <a:avLst/>
          </a:prstGeom>
          <a:solidFill>
            <a:schemeClr val="hlink"/>
          </a:solidFill>
          <a:ln w="9525">
            <a:solidFill>
              <a:srgbClr val="800080"/>
            </a:solidFill>
            <a:miter lim="800000"/>
            <a:headEnd/>
            <a:tailEnd/>
          </a:ln>
          <a:effectLst/>
        </p:spPr>
        <p:txBody>
          <a:bodyPr anchor="ctr"/>
          <a:lstStyle/>
          <a:p>
            <a:pPr algn="ctr" eaLnBrk="1" hangingPunct="1">
              <a:defRPr/>
            </a:pPr>
            <a:r>
              <a:rPr lang="en-US" sz="1800" u="none">
                <a:solidFill>
                  <a:srgbClr val="FF0066"/>
                </a:solidFill>
                <a:effectLst>
                  <a:outerShdw blurRad="38100" dist="38100" dir="2700000" algn="tl">
                    <a:srgbClr val="000000"/>
                  </a:outerShdw>
                </a:effectLst>
                <a:latin typeface="Arial" charset="0"/>
              </a:rPr>
              <a:t>TRÒ CHƠI GIẢI Ô CHỮ</a:t>
            </a:r>
          </a:p>
        </p:txBody>
      </p:sp>
      <p:sp>
        <p:nvSpPr>
          <p:cNvPr id="108948" name="Rectangle 404"/>
          <p:cNvSpPr>
            <a:spLocks noChangeArrowheads="1"/>
          </p:cNvSpPr>
          <p:nvPr/>
        </p:nvSpPr>
        <p:spPr bwMode="auto">
          <a:xfrm>
            <a:off x="3276600" y="76200"/>
            <a:ext cx="2819400" cy="381000"/>
          </a:xfrm>
          <a:prstGeom prst="rect">
            <a:avLst/>
          </a:prstGeom>
          <a:solidFill>
            <a:srgbClr val="FF00FF"/>
          </a:solidFill>
          <a:ln w="9525">
            <a:solidFill>
              <a:srgbClr val="0000FF"/>
            </a:solidFill>
            <a:miter lim="800000"/>
            <a:headEnd/>
            <a:tailEnd/>
          </a:ln>
          <a:effectLst/>
        </p:spPr>
        <p:txBody>
          <a:bodyPr anchor="ctr"/>
          <a:lstStyle/>
          <a:p>
            <a:pPr algn="ctr" eaLnBrk="1" hangingPunct="1">
              <a:defRPr/>
            </a:pPr>
            <a:r>
              <a:rPr lang="en-US" sz="2600" u="none">
                <a:solidFill>
                  <a:schemeClr val="bg1"/>
                </a:solidFill>
                <a:effectLst>
                  <a:outerShdw blurRad="38100" dist="38100" dir="2700000" algn="tl">
                    <a:srgbClr val="000000"/>
                  </a:outerShdw>
                </a:effectLst>
              </a:rPr>
              <a:t>CỦNG CỐ</a:t>
            </a: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108547"/>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8871"/>
                                        </p:tgtEl>
                                        <p:attrNameLst>
                                          <p:attrName>style.visibility</p:attrName>
                                        </p:attrNameLst>
                                      </p:cBhvr>
                                      <p:to>
                                        <p:strVal val="visible"/>
                                      </p:to>
                                    </p:set>
                                    <p:animEffect transition="in" filter="box(in)">
                                      <p:cBhvr>
                                        <p:cTn id="7" dur="500"/>
                                        <p:tgtEl>
                                          <p:spTgt spid="1088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08871"/>
                                        </p:tgtEl>
                                      </p:cBhvr>
                                    </p:animEffect>
                                    <p:set>
                                      <p:cBhvr>
                                        <p:cTn id="12" dur="1" fill="hold">
                                          <p:stCondLst>
                                            <p:cond delay="499"/>
                                          </p:stCondLst>
                                        </p:cTn>
                                        <p:tgtEl>
                                          <p:spTgt spid="108871"/>
                                        </p:tgtEl>
                                        <p:attrNameLst>
                                          <p:attrName>style.visibility</p:attrName>
                                        </p:attrNameLst>
                                      </p:cBhvr>
                                      <p:to>
                                        <p:strVal val="hidden"/>
                                      </p:to>
                                    </p:set>
                                  </p:childTnLst>
                                </p:cTn>
                              </p:par>
                              <p:par>
                                <p:cTn id="13" presetID="4" presetClass="entr" presetSubtype="16" fill="hold" nodeType="withEffect">
                                  <p:stCondLst>
                                    <p:cond delay="0"/>
                                  </p:stCondLst>
                                  <p:childTnLst>
                                    <p:set>
                                      <p:cBhvr>
                                        <p:cTn id="14" dur="1" fill="hold">
                                          <p:stCondLst>
                                            <p:cond delay="0"/>
                                          </p:stCondLst>
                                        </p:cTn>
                                        <p:tgtEl>
                                          <p:spTgt spid="108935"/>
                                        </p:tgtEl>
                                        <p:attrNameLst>
                                          <p:attrName>style.visibility</p:attrName>
                                        </p:attrNameLst>
                                      </p:cBhvr>
                                      <p:to>
                                        <p:strVal val="visible"/>
                                      </p:to>
                                    </p:set>
                                    <p:animEffect transition="in" filter="box(in)">
                                      <p:cBhvr>
                                        <p:cTn id="15" dur="500"/>
                                        <p:tgtEl>
                                          <p:spTgt spid="108935"/>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par>
                                <p:cTn id="16" presetID="4" presetClass="entr" presetSubtype="16" fill="hold" nodeType="withEffect">
                                  <p:stCondLst>
                                    <p:cond delay="0"/>
                                  </p:stCondLst>
                                  <p:childTnLst>
                                    <p:set>
                                      <p:cBhvr>
                                        <p:cTn id="17" dur="1" fill="hold">
                                          <p:stCondLst>
                                            <p:cond delay="0"/>
                                          </p:stCondLst>
                                        </p:cTn>
                                        <p:tgtEl>
                                          <p:spTgt spid="108878"/>
                                        </p:tgtEl>
                                        <p:attrNameLst>
                                          <p:attrName>style.visibility</p:attrName>
                                        </p:attrNameLst>
                                      </p:cBhvr>
                                      <p:to>
                                        <p:strVal val="visible"/>
                                      </p:to>
                                    </p:set>
                                    <p:animEffect transition="in" filter="box(in)">
                                      <p:cBhvr>
                                        <p:cTn id="18" dur="500"/>
                                        <p:tgtEl>
                                          <p:spTgt spid="108878"/>
                                        </p:tgtEl>
                                      </p:cBhvr>
                                    </p:animEffect>
                                  </p:childTnLst>
                                </p:cTn>
                              </p:par>
                            </p:childTnLst>
                          </p:cTn>
                        </p:par>
                      </p:childTnLst>
                    </p:cTn>
                  </p:par>
                </p:childTnLst>
              </p:cTn>
              <p:nextCondLst>
                <p:cond evt="onClick" delay="0">
                  <p:tgtEl>
                    <p:spTgt spid="108547"/>
                  </p:tgtEl>
                </p:cond>
              </p:nextCondLst>
            </p:seq>
            <p:seq concurrent="1" nextAc="seek">
              <p:cTn id="19" restart="whenNotActive" fill="hold" evtFilter="cancelBubble" nodeType="interactiveSeq">
                <p:stCondLst>
                  <p:cond evt="onClick" delay="0">
                    <p:tgtEl>
                      <p:spTgt spid="108548"/>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08872"/>
                                        </p:tgtEl>
                                        <p:attrNameLst>
                                          <p:attrName>style.visibility</p:attrName>
                                        </p:attrNameLst>
                                      </p:cBhvr>
                                      <p:to>
                                        <p:strVal val="visible"/>
                                      </p:to>
                                    </p:set>
                                    <p:animEffect transition="in" filter="box(in)">
                                      <p:cBhvr>
                                        <p:cTn id="24" dur="500"/>
                                        <p:tgtEl>
                                          <p:spTgt spid="10887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xit" presetSubtype="16" fill="hold" grpId="1" nodeType="clickEffect">
                                  <p:stCondLst>
                                    <p:cond delay="0"/>
                                  </p:stCondLst>
                                  <p:childTnLst>
                                    <p:animEffect transition="out" filter="box(in)">
                                      <p:cBhvr>
                                        <p:cTn id="28" dur="500"/>
                                        <p:tgtEl>
                                          <p:spTgt spid="108872"/>
                                        </p:tgtEl>
                                      </p:cBhvr>
                                    </p:animEffect>
                                    <p:set>
                                      <p:cBhvr>
                                        <p:cTn id="29" dur="1" fill="hold">
                                          <p:stCondLst>
                                            <p:cond delay="499"/>
                                          </p:stCondLst>
                                        </p:cTn>
                                        <p:tgtEl>
                                          <p:spTgt spid="108872"/>
                                        </p:tgtEl>
                                        <p:attrNameLst>
                                          <p:attrName>style.visibility</p:attrName>
                                        </p:attrNameLst>
                                      </p:cBhvr>
                                      <p:to>
                                        <p:strVal val="hidden"/>
                                      </p:to>
                                    </p:set>
                                  </p:childTnLst>
                                </p:cTn>
                              </p:par>
                              <p:par>
                                <p:cTn id="30" presetID="4" presetClass="entr" presetSubtype="16" fill="hold" nodeType="withEffect">
                                  <p:stCondLst>
                                    <p:cond delay="0"/>
                                  </p:stCondLst>
                                  <p:childTnLst>
                                    <p:set>
                                      <p:cBhvr>
                                        <p:cTn id="31" dur="1" fill="hold">
                                          <p:stCondLst>
                                            <p:cond delay="0"/>
                                          </p:stCondLst>
                                        </p:cTn>
                                        <p:tgtEl>
                                          <p:spTgt spid="108937"/>
                                        </p:tgtEl>
                                        <p:attrNameLst>
                                          <p:attrName>style.visibility</p:attrName>
                                        </p:attrNameLst>
                                      </p:cBhvr>
                                      <p:to>
                                        <p:strVal val="visible"/>
                                      </p:to>
                                    </p:set>
                                    <p:animEffect transition="in" filter="box(in)">
                                      <p:cBhvr>
                                        <p:cTn id="32" dur="500"/>
                                        <p:tgtEl>
                                          <p:spTgt spid="108937"/>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par>
                                <p:cTn id="33" presetID="4" presetClass="entr" presetSubtype="16" fill="hold" nodeType="withEffect">
                                  <p:stCondLst>
                                    <p:cond delay="0"/>
                                  </p:stCondLst>
                                  <p:childTnLst>
                                    <p:set>
                                      <p:cBhvr>
                                        <p:cTn id="34" dur="1" fill="hold">
                                          <p:stCondLst>
                                            <p:cond delay="0"/>
                                          </p:stCondLst>
                                        </p:cTn>
                                        <p:tgtEl>
                                          <p:spTgt spid="108884"/>
                                        </p:tgtEl>
                                        <p:attrNameLst>
                                          <p:attrName>style.visibility</p:attrName>
                                        </p:attrNameLst>
                                      </p:cBhvr>
                                      <p:to>
                                        <p:strVal val="visible"/>
                                      </p:to>
                                    </p:set>
                                    <p:animEffect transition="in" filter="box(in)">
                                      <p:cBhvr>
                                        <p:cTn id="35" dur="500"/>
                                        <p:tgtEl>
                                          <p:spTgt spid="108884"/>
                                        </p:tgtEl>
                                      </p:cBhvr>
                                    </p:animEffect>
                                  </p:childTnLst>
                                </p:cTn>
                              </p:par>
                            </p:childTnLst>
                          </p:cTn>
                        </p:par>
                      </p:childTnLst>
                    </p:cTn>
                  </p:par>
                </p:childTnLst>
              </p:cTn>
              <p:nextCondLst>
                <p:cond evt="onClick" delay="0">
                  <p:tgtEl>
                    <p:spTgt spid="108548"/>
                  </p:tgtEl>
                </p:cond>
              </p:nextCondLst>
            </p:seq>
            <p:seq concurrent="1" nextAc="seek">
              <p:cTn id="36" restart="whenNotActive" fill="hold" evtFilter="cancelBubble" nodeType="interactiveSeq">
                <p:stCondLst>
                  <p:cond evt="onClick" delay="0">
                    <p:tgtEl>
                      <p:spTgt spid="108549"/>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08873"/>
                                        </p:tgtEl>
                                        <p:attrNameLst>
                                          <p:attrName>style.visibility</p:attrName>
                                        </p:attrNameLst>
                                      </p:cBhvr>
                                      <p:to>
                                        <p:strVal val="visible"/>
                                      </p:to>
                                    </p:set>
                                    <p:animEffect transition="in" filter="box(in)">
                                      <p:cBhvr>
                                        <p:cTn id="41" dur="500"/>
                                        <p:tgtEl>
                                          <p:spTgt spid="10887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xit" presetSubtype="16" fill="hold" grpId="1" nodeType="clickEffect">
                                  <p:stCondLst>
                                    <p:cond delay="0"/>
                                  </p:stCondLst>
                                  <p:childTnLst>
                                    <p:animEffect transition="out" filter="box(in)">
                                      <p:cBhvr>
                                        <p:cTn id="45" dur="500"/>
                                        <p:tgtEl>
                                          <p:spTgt spid="108873"/>
                                        </p:tgtEl>
                                      </p:cBhvr>
                                    </p:animEffect>
                                    <p:set>
                                      <p:cBhvr>
                                        <p:cTn id="46" dur="1" fill="hold">
                                          <p:stCondLst>
                                            <p:cond delay="499"/>
                                          </p:stCondLst>
                                        </p:cTn>
                                        <p:tgtEl>
                                          <p:spTgt spid="108873"/>
                                        </p:tgtEl>
                                        <p:attrNameLst>
                                          <p:attrName>style.visibility</p:attrName>
                                        </p:attrNameLst>
                                      </p:cBhvr>
                                      <p:to>
                                        <p:strVal val="hidden"/>
                                      </p:to>
                                    </p:set>
                                  </p:childTnLst>
                                </p:cTn>
                              </p:par>
                              <p:par>
                                <p:cTn id="47" presetID="4" presetClass="entr" presetSubtype="16" fill="hold" nodeType="withEffect">
                                  <p:stCondLst>
                                    <p:cond delay="0"/>
                                  </p:stCondLst>
                                  <p:childTnLst>
                                    <p:set>
                                      <p:cBhvr>
                                        <p:cTn id="48" dur="1" fill="hold">
                                          <p:stCondLst>
                                            <p:cond delay="0"/>
                                          </p:stCondLst>
                                        </p:cTn>
                                        <p:tgtEl>
                                          <p:spTgt spid="108939"/>
                                        </p:tgtEl>
                                        <p:attrNameLst>
                                          <p:attrName>style.visibility</p:attrName>
                                        </p:attrNameLst>
                                      </p:cBhvr>
                                      <p:to>
                                        <p:strVal val="visible"/>
                                      </p:to>
                                    </p:set>
                                    <p:animEffect transition="in" filter="box(in)">
                                      <p:cBhvr>
                                        <p:cTn id="49" dur="500"/>
                                        <p:tgtEl>
                                          <p:spTgt spid="108939"/>
                                        </p:tgtEl>
                                      </p:cBhvr>
                                    </p:animEffec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par>
                                <p:cTn id="50" presetID="4" presetClass="entr" presetSubtype="16" fill="hold" nodeType="withEffect">
                                  <p:stCondLst>
                                    <p:cond delay="0"/>
                                  </p:stCondLst>
                                  <p:childTnLst>
                                    <p:set>
                                      <p:cBhvr>
                                        <p:cTn id="51" dur="1" fill="hold">
                                          <p:stCondLst>
                                            <p:cond delay="0"/>
                                          </p:stCondLst>
                                        </p:cTn>
                                        <p:tgtEl>
                                          <p:spTgt spid="108890"/>
                                        </p:tgtEl>
                                        <p:attrNameLst>
                                          <p:attrName>style.visibility</p:attrName>
                                        </p:attrNameLst>
                                      </p:cBhvr>
                                      <p:to>
                                        <p:strVal val="visible"/>
                                      </p:to>
                                    </p:set>
                                    <p:animEffect transition="in" filter="box(in)">
                                      <p:cBhvr>
                                        <p:cTn id="52" dur="500"/>
                                        <p:tgtEl>
                                          <p:spTgt spid="108890"/>
                                        </p:tgtEl>
                                      </p:cBhvr>
                                    </p:animEffect>
                                  </p:childTnLst>
                                </p:cTn>
                              </p:par>
                            </p:childTnLst>
                          </p:cTn>
                        </p:par>
                      </p:childTnLst>
                    </p:cTn>
                  </p:par>
                </p:childTnLst>
              </p:cTn>
              <p:nextCondLst>
                <p:cond evt="onClick" delay="0">
                  <p:tgtEl>
                    <p:spTgt spid="108549"/>
                  </p:tgtEl>
                </p:cond>
              </p:nextCondLst>
            </p:seq>
            <p:seq concurrent="1" nextAc="seek">
              <p:cTn id="53" restart="whenNotActive" fill="hold" evtFilter="cancelBubble" nodeType="interactiveSeq">
                <p:stCondLst>
                  <p:cond evt="onClick" delay="0">
                    <p:tgtEl>
                      <p:spTgt spid="108550"/>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108874"/>
                                        </p:tgtEl>
                                        <p:attrNameLst>
                                          <p:attrName>style.visibility</p:attrName>
                                        </p:attrNameLst>
                                      </p:cBhvr>
                                      <p:to>
                                        <p:strVal val="visible"/>
                                      </p:to>
                                    </p:set>
                                    <p:animEffect transition="in" filter="box(in)">
                                      <p:cBhvr>
                                        <p:cTn id="58" dur="500"/>
                                        <p:tgtEl>
                                          <p:spTgt spid="10887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xit" presetSubtype="16" fill="hold" grpId="1" nodeType="clickEffect">
                                  <p:stCondLst>
                                    <p:cond delay="0"/>
                                  </p:stCondLst>
                                  <p:childTnLst>
                                    <p:animEffect transition="out" filter="box(in)">
                                      <p:cBhvr>
                                        <p:cTn id="62" dur="500"/>
                                        <p:tgtEl>
                                          <p:spTgt spid="108874"/>
                                        </p:tgtEl>
                                      </p:cBhvr>
                                    </p:animEffect>
                                    <p:set>
                                      <p:cBhvr>
                                        <p:cTn id="63" dur="1" fill="hold">
                                          <p:stCondLst>
                                            <p:cond delay="499"/>
                                          </p:stCondLst>
                                        </p:cTn>
                                        <p:tgtEl>
                                          <p:spTgt spid="108874"/>
                                        </p:tgtEl>
                                        <p:attrNameLst>
                                          <p:attrName>style.visibility</p:attrName>
                                        </p:attrNameLst>
                                      </p:cBhvr>
                                      <p:to>
                                        <p:strVal val="hidden"/>
                                      </p:to>
                                    </p:set>
                                  </p:childTnLst>
                                </p:cTn>
                              </p:par>
                              <p:par>
                                <p:cTn id="64" presetID="4" presetClass="entr" presetSubtype="16" fill="hold" nodeType="withEffect">
                                  <p:stCondLst>
                                    <p:cond delay="0"/>
                                  </p:stCondLst>
                                  <p:childTnLst>
                                    <p:set>
                                      <p:cBhvr>
                                        <p:cTn id="65" dur="1" fill="hold">
                                          <p:stCondLst>
                                            <p:cond delay="0"/>
                                          </p:stCondLst>
                                        </p:cTn>
                                        <p:tgtEl>
                                          <p:spTgt spid="108942"/>
                                        </p:tgtEl>
                                        <p:attrNameLst>
                                          <p:attrName>style.visibility</p:attrName>
                                        </p:attrNameLst>
                                      </p:cBhvr>
                                      <p:to>
                                        <p:strVal val="visible"/>
                                      </p:to>
                                    </p:set>
                                    <p:animEffect transition="in" filter="box(in)">
                                      <p:cBhvr>
                                        <p:cTn id="66" dur="500"/>
                                        <p:tgtEl>
                                          <p:spTgt spid="108942"/>
                                        </p:tgtEl>
                                      </p:cBhvr>
                                    </p:animEffect>
                                  </p:childTnLst>
                                  <p:subTnLst>
                                    <p:audio>
                                      <p:cMediaNode>
                                        <p:cTn display="0" masterRel="sameClick">
                                          <p:stCondLst>
                                            <p:cond evt="begin" delay="0">
                                              <p:tn val="64"/>
                                            </p:cond>
                                          </p:stCondLst>
                                          <p:endCondLst>
                                            <p:cond evt="onStopAudio" delay="0">
                                              <p:tgtEl>
                                                <p:sldTgt/>
                                              </p:tgtEl>
                                            </p:cond>
                                          </p:endCondLst>
                                        </p:cTn>
                                        <p:tgtEl>
                                          <p:sndTgt r:embed="rId2" name="chimes.wav"/>
                                        </p:tgtEl>
                                      </p:cMediaNode>
                                    </p:audio>
                                  </p:subTnLst>
                                </p:cTn>
                              </p:par>
                              <p:par>
                                <p:cTn id="67" presetID="4" presetClass="entr" presetSubtype="16" fill="hold" nodeType="withEffect">
                                  <p:stCondLst>
                                    <p:cond delay="0"/>
                                  </p:stCondLst>
                                  <p:childTnLst>
                                    <p:set>
                                      <p:cBhvr>
                                        <p:cTn id="68" dur="1" fill="hold">
                                          <p:stCondLst>
                                            <p:cond delay="0"/>
                                          </p:stCondLst>
                                        </p:cTn>
                                        <p:tgtEl>
                                          <p:spTgt spid="108896"/>
                                        </p:tgtEl>
                                        <p:attrNameLst>
                                          <p:attrName>style.visibility</p:attrName>
                                        </p:attrNameLst>
                                      </p:cBhvr>
                                      <p:to>
                                        <p:strVal val="visible"/>
                                      </p:to>
                                    </p:set>
                                    <p:animEffect transition="in" filter="box(in)">
                                      <p:cBhvr>
                                        <p:cTn id="69" dur="500"/>
                                        <p:tgtEl>
                                          <p:spTgt spid="108896"/>
                                        </p:tgtEl>
                                      </p:cBhvr>
                                    </p:animEffect>
                                  </p:childTnLst>
                                </p:cTn>
                              </p:par>
                            </p:childTnLst>
                          </p:cTn>
                        </p:par>
                      </p:childTnLst>
                    </p:cTn>
                  </p:par>
                </p:childTnLst>
              </p:cTn>
              <p:nextCondLst>
                <p:cond evt="onClick" delay="0">
                  <p:tgtEl>
                    <p:spTgt spid="108550"/>
                  </p:tgtEl>
                </p:cond>
              </p:nextCondLst>
            </p:seq>
            <p:seq concurrent="1" nextAc="seek">
              <p:cTn id="70" restart="whenNotActive" fill="hold" evtFilter="cancelBubble" nodeType="interactiveSeq">
                <p:stCondLst>
                  <p:cond evt="onClick" delay="0">
                    <p:tgtEl>
                      <p:spTgt spid="108551"/>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108875"/>
                                        </p:tgtEl>
                                        <p:attrNameLst>
                                          <p:attrName>style.visibility</p:attrName>
                                        </p:attrNameLst>
                                      </p:cBhvr>
                                      <p:to>
                                        <p:strVal val="visible"/>
                                      </p:to>
                                    </p:set>
                                    <p:animEffect transition="in" filter="box(in)">
                                      <p:cBhvr>
                                        <p:cTn id="75" dur="500"/>
                                        <p:tgtEl>
                                          <p:spTgt spid="108875"/>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xit" presetSubtype="16" fill="hold" grpId="1" nodeType="clickEffect">
                                  <p:stCondLst>
                                    <p:cond delay="0"/>
                                  </p:stCondLst>
                                  <p:childTnLst>
                                    <p:animEffect transition="out" filter="box(in)">
                                      <p:cBhvr>
                                        <p:cTn id="79" dur="500"/>
                                        <p:tgtEl>
                                          <p:spTgt spid="108875"/>
                                        </p:tgtEl>
                                      </p:cBhvr>
                                    </p:animEffect>
                                    <p:set>
                                      <p:cBhvr>
                                        <p:cTn id="80" dur="1" fill="hold">
                                          <p:stCondLst>
                                            <p:cond delay="499"/>
                                          </p:stCondLst>
                                        </p:cTn>
                                        <p:tgtEl>
                                          <p:spTgt spid="108875"/>
                                        </p:tgtEl>
                                        <p:attrNameLst>
                                          <p:attrName>style.visibility</p:attrName>
                                        </p:attrNameLst>
                                      </p:cBhvr>
                                      <p:to>
                                        <p:strVal val="hidden"/>
                                      </p:to>
                                    </p:set>
                                  </p:childTnLst>
                                </p:cTn>
                              </p:par>
                              <p:par>
                                <p:cTn id="81" presetID="4" presetClass="entr" presetSubtype="16" fill="hold" nodeType="withEffect">
                                  <p:stCondLst>
                                    <p:cond delay="0"/>
                                  </p:stCondLst>
                                  <p:childTnLst>
                                    <p:set>
                                      <p:cBhvr>
                                        <p:cTn id="82" dur="1" fill="hold">
                                          <p:stCondLst>
                                            <p:cond delay="0"/>
                                          </p:stCondLst>
                                        </p:cTn>
                                        <p:tgtEl>
                                          <p:spTgt spid="108944"/>
                                        </p:tgtEl>
                                        <p:attrNameLst>
                                          <p:attrName>style.visibility</p:attrName>
                                        </p:attrNameLst>
                                      </p:cBhvr>
                                      <p:to>
                                        <p:strVal val="visible"/>
                                      </p:to>
                                    </p:set>
                                    <p:animEffect transition="in" filter="box(in)">
                                      <p:cBhvr>
                                        <p:cTn id="83" dur="500"/>
                                        <p:tgtEl>
                                          <p:spTgt spid="108944"/>
                                        </p:tgtEl>
                                      </p:cBhvr>
                                    </p:animEffect>
                                  </p:childTnLst>
                                  <p:subTnLst>
                                    <p:audio>
                                      <p:cMediaNode>
                                        <p:cTn display="0" masterRel="sameClick">
                                          <p:stCondLst>
                                            <p:cond evt="begin" delay="0">
                                              <p:tn val="81"/>
                                            </p:cond>
                                          </p:stCondLst>
                                          <p:endCondLst>
                                            <p:cond evt="onStopAudio" delay="0">
                                              <p:tgtEl>
                                                <p:sldTgt/>
                                              </p:tgtEl>
                                            </p:cond>
                                          </p:endCondLst>
                                        </p:cTn>
                                        <p:tgtEl>
                                          <p:sndTgt r:embed="rId2" name="chimes.wav"/>
                                        </p:tgtEl>
                                      </p:cMediaNode>
                                    </p:audio>
                                  </p:subTnLst>
                                </p:cTn>
                              </p:par>
                              <p:par>
                                <p:cTn id="84" presetID="4" presetClass="entr" presetSubtype="16" fill="hold" nodeType="withEffect">
                                  <p:stCondLst>
                                    <p:cond delay="0"/>
                                  </p:stCondLst>
                                  <p:childTnLst>
                                    <p:set>
                                      <p:cBhvr>
                                        <p:cTn id="85" dur="1" fill="hold">
                                          <p:stCondLst>
                                            <p:cond delay="0"/>
                                          </p:stCondLst>
                                        </p:cTn>
                                        <p:tgtEl>
                                          <p:spTgt spid="108902"/>
                                        </p:tgtEl>
                                        <p:attrNameLst>
                                          <p:attrName>style.visibility</p:attrName>
                                        </p:attrNameLst>
                                      </p:cBhvr>
                                      <p:to>
                                        <p:strVal val="visible"/>
                                      </p:to>
                                    </p:set>
                                    <p:animEffect transition="in" filter="box(in)">
                                      <p:cBhvr>
                                        <p:cTn id="86" dur="500"/>
                                        <p:tgtEl>
                                          <p:spTgt spid="108902"/>
                                        </p:tgtEl>
                                      </p:cBhvr>
                                    </p:animEffect>
                                  </p:childTnLst>
                                </p:cTn>
                              </p:par>
                            </p:childTnLst>
                          </p:cTn>
                        </p:par>
                      </p:childTnLst>
                    </p:cTn>
                  </p:par>
                </p:childTnLst>
              </p:cTn>
              <p:nextCondLst>
                <p:cond evt="onClick" delay="0">
                  <p:tgtEl>
                    <p:spTgt spid="108551"/>
                  </p:tgtEl>
                </p:cond>
              </p:nextCondLst>
            </p:seq>
            <p:seq concurrent="1" nextAc="seek">
              <p:cTn id="87" restart="whenNotActive" fill="hold" evtFilter="cancelBubble" nodeType="interactiveSeq">
                <p:stCondLst>
                  <p:cond evt="onClick" delay="0">
                    <p:tgtEl>
                      <p:spTgt spid="108552"/>
                    </p:tgtEl>
                  </p:cond>
                </p:stCondLst>
                <p:endSync evt="end" delay="0">
                  <p:rtn val="all"/>
                </p:endSync>
                <p:childTnLst>
                  <p:par>
                    <p:cTn id="88" fill="hold" nodeType="clickPar">
                      <p:stCondLst>
                        <p:cond delay="0"/>
                      </p:stCondLst>
                      <p:childTnLst>
                        <p:par>
                          <p:cTn id="89" fill="hold" nodeType="withGroup">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108876"/>
                                        </p:tgtEl>
                                        <p:attrNameLst>
                                          <p:attrName>style.visibility</p:attrName>
                                        </p:attrNameLst>
                                      </p:cBhvr>
                                      <p:to>
                                        <p:strVal val="visible"/>
                                      </p:to>
                                    </p:set>
                                    <p:animEffect transition="in" filter="box(in)">
                                      <p:cBhvr>
                                        <p:cTn id="92" dur="500"/>
                                        <p:tgtEl>
                                          <p:spTgt spid="108876"/>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4" presetClass="exit" presetSubtype="16" fill="hold" grpId="1" nodeType="clickEffect">
                                  <p:stCondLst>
                                    <p:cond delay="0"/>
                                  </p:stCondLst>
                                  <p:childTnLst>
                                    <p:animEffect transition="out" filter="box(in)">
                                      <p:cBhvr>
                                        <p:cTn id="96" dur="500"/>
                                        <p:tgtEl>
                                          <p:spTgt spid="108876"/>
                                        </p:tgtEl>
                                      </p:cBhvr>
                                    </p:animEffect>
                                    <p:set>
                                      <p:cBhvr>
                                        <p:cTn id="97" dur="1" fill="hold">
                                          <p:stCondLst>
                                            <p:cond delay="499"/>
                                          </p:stCondLst>
                                        </p:cTn>
                                        <p:tgtEl>
                                          <p:spTgt spid="108876"/>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2" name="chimes.wav"/>
                                        </p:tgtEl>
                                      </p:cMediaNode>
                                    </p:audio>
                                  </p:subTnLst>
                                </p:cTn>
                              </p:par>
                              <p:par>
                                <p:cTn id="98" presetID="4" presetClass="entr" presetSubtype="16" fill="hold" nodeType="withEffect">
                                  <p:stCondLst>
                                    <p:cond delay="0"/>
                                  </p:stCondLst>
                                  <p:childTnLst>
                                    <p:set>
                                      <p:cBhvr>
                                        <p:cTn id="99" dur="1" fill="hold">
                                          <p:stCondLst>
                                            <p:cond delay="0"/>
                                          </p:stCondLst>
                                        </p:cTn>
                                        <p:tgtEl>
                                          <p:spTgt spid="108946"/>
                                        </p:tgtEl>
                                        <p:attrNameLst>
                                          <p:attrName>style.visibility</p:attrName>
                                        </p:attrNameLst>
                                      </p:cBhvr>
                                      <p:to>
                                        <p:strVal val="visible"/>
                                      </p:to>
                                    </p:set>
                                    <p:animEffect transition="in" filter="box(in)">
                                      <p:cBhvr>
                                        <p:cTn id="100" dur="500"/>
                                        <p:tgtEl>
                                          <p:spTgt spid="108946"/>
                                        </p:tgtEl>
                                      </p:cBhvr>
                                    </p:animEffect>
                                  </p:childTnLst>
                                  <p:subTnLst>
                                    <p:audio>
                                      <p:cMediaNode>
                                        <p:cTn display="0" masterRel="sameClick">
                                          <p:stCondLst>
                                            <p:cond evt="begin" delay="0">
                                              <p:tn val="98"/>
                                            </p:cond>
                                          </p:stCondLst>
                                          <p:endCondLst>
                                            <p:cond evt="onStopAudio" delay="0">
                                              <p:tgtEl>
                                                <p:sldTgt/>
                                              </p:tgtEl>
                                            </p:cond>
                                          </p:endCondLst>
                                        </p:cTn>
                                        <p:tgtEl>
                                          <p:sndTgt r:embed="rId2" name="chimes.wav"/>
                                        </p:tgtEl>
                                      </p:cMediaNode>
                                    </p:audio>
                                  </p:subTnLst>
                                </p:cTn>
                              </p:par>
                              <p:par>
                                <p:cTn id="101" presetID="4" presetClass="entr" presetSubtype="16" fill="hold" nodeType="withEffect">
                                  <p:stCondLst>
                                    <p:cond delay="0"/>
                                  </p:stCondLst>
                                  <p:childTnLst>
                                    <p:set>
                                      <p:cBhvr>
                                        <p:cTn id="102" dur="1" fill="hold">
                                          <p:stCondLst>
                                            <p:cond delay="0"/>
                                          </p:stCondLst>
                                        </p:cTn>
                                        <p:tgtEl>
                                          <p:spTgt spid="108908"/>
                                        </p:tgtEl>
                                        <p:attrNameLst>
                                          <p:attrName>style.visibility</p:attrName>
                                        </p:attrNameLst>
                                      </p:cBhvr>
                                      <p:to>
                                        <p:strVal val="visible"/>
                                      </p:to>
                                    </p:set>
                                    <p:animEffect transition="in" filter="box(in)">
                                      <p:cBhvr>
                                        <p:cTn id="103" dur="500"/>
                                        <p:tgtEl>
                                          <p:spTgt spid="108908"/>
                                        </p:tgtEl>
                                      </p:cBhvr>
                                    </p:animEffect>
                                  </p:childTnLst>
                                </p:cTn>
                              </p:par>
                            </p:childTnLst>
                          </p:cTn>
                        </p:par>
                      </p:childTnLst>
                    </p:cTn>
                  </p:par>
                </p:childTnLst>
              </p:cTn>
              <p:nextCondLst>
                <p:cond evt="onClick" delay="0">
                  <p:tgtEl>
                    <p:spTgt spid="108552"/>
                  </p:tgtEl>
                </p:cond>
              </p:nextCondLst>
            </p:seq>
            <p:seq concurrent="1" nextAc="seek">
              <p:cTn id="104" restart="whenNotActive" fill="hold" evtFilter="cancelBubble" nodeType="interactiveSeq">
                <p:stCondLst>
                  <p:cond evt="onClick" delay="0">
                    <p:tgtEl>
                      <p:spTgt spid="108553"/>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4" presetClass="entr" presetSubtype="16" fill="hold" grpId="0" nodeType="clickEffect">
                                  <p:stCondLst>
                                    <p:cond delay="0"/>
                                  </p:stCondLst>
                                  <p:childTnLst>
                                    <p:set>
                                      <p:cBhvr>
                                        <p:cTn id="108" dur="1" fill="hold">
                                          <p:stCondLst>
                                            <p:cond delay="0"/>
                                          </p:stCondLst>
                                        </p:cTn>
                                        <p:tgtEl>
                                          <p:spTgt spid="108877"/>
                                        </p:tgtEl>
                                        <p:attrNameLst>
                                          <p:attrName>style.visibility</p:attrName>
                                        </p:attrNameLst>
                                      </p:cBhvr>
                                      <p:to>
                                        <p:strVal val="visible"/>
                                      </p:to>
                                    </p:set>
                                    <p:animEffect transition="in" filter="box(in)">
                                      <p:cBhvr>
                                        <p:cTn id="109" dur="500"/>
                                        <p:tgtEl>
                                          <p:spTgt spid="108877"/>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4" presetClass="exit" presetSubtype="16" fill="hold" grpId="1" nodeType="clickEffect">
                                  <p:stCondLst>
                                    <p:cond delay="0"/>
                                  </p:stCondLst>
                                  <p:childTnLst>
                                    <p:animEffect transition="out" filter="box(in)">
                                      <p:cBhvr>
                                        <p:cTn id="113" dur="500"/>
                                        <p:tgtEl>
                                          <p:spTgt spid="108877"/>
                                        </p:tgtEl>
                                      </p:cBhvr>
                                    </p:animEffect>
                                    <p:set>
                                      <p:cBhvr>
                                        <p:cTn id="114" dur="1" fill="hold">
                                          <p:stCondLst>
                                            <p:cond delay="499"/>
                                          </p:stCondLst>
                                        </p:cTn>
                                        <p:tgtEl>
                                          <p:spTgt spid="108877"/>
                                        </p:tgtEl>
                                        <p:attrNameLst>
                                          <p:attrName>style.visibility</p:attrName>
                                        </p:attrNameLst>
                                      </p:cBhvr>
                                      <p:to>
                                        <p:strVal val="hidden"/>
                                      </p:to>
                                    </p:set>
                                  </p:childTnLst>
                                </p:cTn>
                              </p:par>
                            </p:childTnLst>
                          </p:cTn>
                        </p:par>
                      </p:childTnLst>
                    </p:cTn>
                  </p:par>
                </p:childTnLst>
              </p:cTn>
              <p:nextCondLst>
                <p:cond evt="onClick" delay="0">
                  <p:tgtEl>
                    <p:spTgt spid="108553"/>
                  </p:tgtEl>
                </p:cond>
              </p:nextCondLst>
            </p:seq>
            <p:seq concurrent="1" nextAc="seek">
              <p:cTn id="115" restart="whenNotActive" fill="hold" evtFilter="cancelBubble" nodeType="interactiveSeq">
                <p:stCondLst>
                  <p:cond evt="onClick" delay="0">
                    <p:tgtEl>
                      <p:spTgt spid="108554"/>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4" presetClass="entr" presetSubtype="16" fill="hold" nodeType="clickEffect">
                                  <p:stCondLst>
                                    <p:cond delay="0"/>
                                  </p:stCondLst>
                                  <p:childTnLst>
                                    <p:set>
                                      <p:cBhvr>
                                        <p:cTn id="119" dur="1" fill="hold">
                                          <p:stCondLst>
                                            <p:cond delay="0"/>
                                          </p:stCondLst>
                                        </p:cTn>
                                        <p:tgtEl>
                                          <p:spTgt spid="108947"/>
                                        </p:tgtEl>
                                        <p:attrNameLst>
                                          <p:attrName>style.visibility</p:attrName>
                                        </p:attrNameLst>
                                      </p:cBhvr>
                                      <p:to>
                                        <p:strVal val="visible"/>
                                      </p:to>
                                    </p:set>
                                    <p:animEffect transition="in" filter="box(in)">
                                      <p:cBhvr>
                                        <p:cTn id="120" dur="500"/>
                                        <p:tgtEl>
                                          <p:spTgt spid="108947"/>
                                        </p:tgtEl>
                                      </p:cBhvr>
                                    </p:animEffect>
                                  </p:childTnLst>
                                  <p:subTnLst>
                                    <p:audio>
                                      <p:cMediaNode>
                                        <p:cTn display="0" masterRel="sameClick">
                                          <p:stCondLst>
                                            <p:cond evt="begin" delay="0">
                                              <p:tn val="11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8554"/>
                  </p:tgtEl>
                </p:cond>
              </p:nextCondLst>
            </p:seq>
          </p:childTnLst>
        </p:cTn>
      </p:par>
    </p:tnLst>
    <p:bldLst>
      <p:bldP spid="108871" grpId="0"/>
      <p:bldP spid="108871" grpId="1"/>
      <p:bldP spid="108872" grpId="0"/>
      <p:bldP spid="108872" grpId="1"/>
      <p:bldP spid="108873" grpId="0"/>
      <p:bldP spid="108873" grpId="1"/>
      <p:bldP spid="108874" grpId="0"/>
      <p:bldP spid="108874" grpId="1"/>
      <p:bldP spid="108875" grpId="0"/>
      <p:bldP spid="108875" grpId="1"/>
      <p:bldP spid="108876" grpId="0"/>
      <p:bldP spid="108876" grpId="1"/>
      <p:bldP spid="108877" grpId="0"/>
      <p:bldP spid="108877"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76200" y="2514600"/>
            <a:ext cx="1219200" cy="2298700"/>
          </a:xfrm>
          <a:prstGeom prst="rect">
            <a:avLst/>
          </a:prstGeom>
          <a:solidFill>
            <a:srgbClr val="FFFF99"/>
          </a:solidFill>
          <a:ln w="9525">
            <a:solidFill>
              <a:srgbClr val="FF0000"/>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a:spcBef>
                <a:spcPct val="0"/>
              </a:spcBef>
              <a:buClrTx/>
              <a:buFontTx/>
              <a:buNone/>
            </a:pPr>
            <a:r>
              <a:rPr lang="en-US" altLang="vi-VN" sz="1800" u="none">
                <a:solidFill>
                  <a:schemeClr val="bg1"/>
                </a:solidFill>
                <a:latin typeface="Times New Roman" pitchFamily="18" charset="0"/>
              </a:rPr>
              <a:t>BẢN ĐIỀU TRẦN CỦA NGUYỄN TRƯỜNG TỘ</a:t>
            </a:r>
          </a:p>
          <a:p>
            <a:pPr algn="ctr">
              <a:spcBef>
                <a:spcPct val="0"/>
              </a:spcBef>
              <a:buClrTx/>
              <a:buFontTx/>
              <a:buNone/>
            </a:pPr>
            <a:endParaRPr lang="en-US" altLang="vi-VN" sz="1800" u="none">
              <a:latin typeface="Times New Roman" pitchFamily="18" charset="0"/>
            </a:endParaRPr>
          </a:p>
        </p:txBody>
      </p:sp>
      <p:sp>
        <p:nvSpPr>
          <p:cNvPr id="123907" name="Text Box 3"/>
          <p:cNvSpPr txBox="1">
            <a:spLocks noChangeArrowheads="1"/>
          </p:cNvSpPr>
          <p:nvPr/>
        </p:nvSpPr>
        <p:spPr bwMode="auto">
          <a:xfrm>
            <a:off x="2286000" y="2743200"/>
            <a:ext cx="1371600" cy="406400"/>
          </a:xfrm>
          <a:prstGeom prst="rect">
            <a:avLst/>
          </a:prstGeom>
          <a:solidFill>
            <a:srgbClr val="FFFF99"/>
          </a:solidFill>
          <a:ln w="9525">
            <a:solidFill>
              <a:srgbClr val="FF0000"/>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2000" u="none">
                <a:solidFill>
                  <a:schemeClr val="bg1"/>
                </a:solidFill>
                <a:latin typeface="Times New Roman" pitchFamily="18" charset="0"/>
              </a:rPr>
              <a:t>Về kinh tế</a:t>
            </a:r>
            <a:endParaRPr lang="en-US" altLang="vi-VN" sz="2000" u="none">
              <a:latin typeface="Times New Roman" pitchFamily="18" charset="0"/>
            </a:endParaRPr>
          </a:p>
        </p:txBody>
      </p:sp>
      <p:sp>
        <p:nvSpPr>
          <p:cNvPr id="123908" name="Text Box 4"/>
          <p:cNvSpPr txBox="1">
            <a:spLocks noChangeArrowheads="1"/>
          </p:cNvSpPr>
          <p:nvPr/>
        </p:nvSpPr>
        <p:spPr bwMode="auto">
          <a:xfrm>
            <a:off x="1905000" y="1371600"/>
            <a:ext cx="2743200" cy="406400"/>
          </a:xfrm>
          <a:prstGeom prst="rect">
            <a:avLst/>
          </a:prstGeom>
          <a:solidFill>
            <a:srgbClr val="FFFF99"/>
          </a:solidFill>
          <a:ln w="9525">
            <a:solidFill>
              <a:srgbClr val="FF0000"/>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en-US" altLang="vi-VN" sz="2000" u="none">
                <a:solidFill>
                  <a:schemeClr val="bg1"/>
                </a:solidFill>
                <a:latin typeface="Times New Roman" pitchFamily="18" charset="0"/>
              </a:rPr>
              <a:t>Về chính trị - giáo dục</a:t>
            </a:r>
          </a:p>
        </p:txBody>
      </p:sp>
      <p:sp>
        <p:nvSpPr>
          <p:cNvPr id="123909" name="Text Box 5"/>
          <p:cNvSpPr txBox="1">
            <a:spLocks noChangeArrowheads="1"/>
          </p:cNvSpPr>
          <p:nvPr/>
        </p:nvSpPr>
        <p:spPr bwMode="auto">
          <a:xfrm>
            <a:off x="2438400" y="4343400"/>
            <a:ext cx="1752600" cy="466725"/>
          </a:xfrm>
          <a:prstGeom prst="rect">
            <a:avLst/>
          </a:prstGeom>
          <a:solidFill>
            <a:srgbClr val="FFFF99"/>
          </a:solidFill>
          <a:ln w="9525">
            <a:solidFill>
              <a:srgbClr val="FF0000"/>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2400" u="none">
                <a:solidFill>
                  <a:schemeClr val="bg1"/>
                </a:solidFill>
                <a:latin typeface="Times New Roman" pitchFamily="18" charset="0"/>
              </a:rPr>
              <a:t>Về xã hội</a:t>
            </a:r>
            <a:endParaRPr lang="en-US" altLang="vi-VN" sz="2400" u="none">
              <a:latin typeface="Times New Roman" pitchFamily="18" charset="0"/>
            </a:endParaRPr>
          </a:p>
        </p:txBody>
      </p:sp>
      <p:sp>
        <p:nvSpPr>
          <p:cNvPr id="123910" name="Text Box 6"/>
          <p:cNvSpPr txBox="1">
            <a:spLocks noChangeArrowheads="1"/>
          </p:cNvSpPr>
          <p:nvPr/>
        </p:nvSpPr>
        <p:spPr bwMode="auto">
          <a:xfrm>
            <a:off x="2362200" y="5105400"/>
            <a:ext cx="1828800" cy="466725"/>
          </a:xfrm>
          <a:prstGeom prst="rect">
            <a:avLst/>
          </a:prstGeom>
          <a:solidFill>
            <a:srgbClr val="FFFF99"/>
          </a:solidFill>
          <a:ln w="9525">
            <a:solidFill>
              <a:srgbClr val="FF0000"/>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2400" u="none">
                <a:solidFill>
                  <a:schemeClr val="bg1"/>
                </a:solidFill>
                <a:latin typeface="Times New Roman" pitchFamily="18" charset="0"/>
              </a:rPr>
              <a:t>Về quân sự</a:t>
            </a:r>
            <a:endParaRPr lang="en-US" altLang="vi-VN" sz="2400" u="none">
              <a:latin typeface="Times New Roman" pitchFamily="18" charset="0"/>
            </a:endParaRPr>
          </a:p>
        </p:txBody>
      </p:sp>
      <p:sp>
        <p:nvSpPr>
          <p:cNvPr id="123912" name="Text Box 8"/>
          <p:cNvSpPr txBox="1">
            <a:spLocks noChangeArrowheads="1"/>
          </p:cNvSpPr>
          <p:nvPr/>
        </p:nvSpPr>
        <p:spPr bwMode="auto">
          <a:xfrm>
            <a:off x="4572000" y="2971800"/>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2000" u="none">
                <a:solidFill>
                  <a:schemeClr val="bg1"/>
                </a:solidFill>
                <a:latin typeface="Times New Roman" pitchFamily="18" charset="0"/>
              </a:rPr>
              <a:t>Về công nghiệp:</a:t>
            </a:r>
            <a:endParaRPr lang="en-US" altLang="vi-VN" sz="2000" u="none">
              <a:latin typeface="Times New Roman" pitchFamily="18" charset="0"/>
            </a:endParaRPr>
          </a:p>
        </p:txBody>
      </p:sp>
      <p:sp>
        <p:nvSpPr>
          <p:cNvPr id="123913" name="Text Box 9"/>
          <p:cNvSpPr txBox="1">
            <a:spLocks noChangeArrowheads="1"/>
          </p:cNvSpPr>
          <p:nvPr/>
        </p:nvSpPr>
        <p:spPr bwMode="auto">
          <a:xfrm>
            <a:off x="4191000" y="3733800"/>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2000" u="none">
                <a:solidFill>
                  <a:schemeClr val="bg1"/>
                </a:solidFill>
                <a:latin typeface="Times New Roman" pitchFamily="18" charset="0"/>
              </a:rPr>
              <a:t>Về thương nghiệp:</a:t>
            </a:r>
            <a:endParaRPr lang="en-US" altLang="vi-VN" sz="2000" u="none">
              <a:latin typeface="Times New Roman" pitchFamily="18" charset="0"/>
            </a:endParaRPr>
          </a:p>
        </p:txBody>
      </p:sp>
      <p:sp>
        <p:nvSpPr>
          <p:cNvPr id="123914" name="Text Box 10"/>
          <p:cNvSpPr txBox="1">
            <a:spLocks noChangeArrowheads="1"/>
          </p:cNvSpPr>
          <p:nvPr/>
        </p:nvSpPr>
        <p:spPr bwMode="auto">
          <a:xfrm>
            <a:off x="4495800" y="2057400"/>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2000" u="none">
                <a:solidFill>
                  <a:schemeClr val="bg1"/>
                </a:solidFill>
                <a:latin typeface="Times New Roman" pitchFamily="18" charset="0"/>
              </a:rPr>
              <a:t>Về nông nghiệp:</a:t>
            </a:r>
            <a:endParaRPr lang="en-US" altLang="vi-VN" sz="2000" u="none">
              <a:latin typeface="Times New Roman" pitchFamily="18" charset="0"/>
            </a:endParaRPr>
          </a:p>
        </p:txBody>
      </p:sp>
      <p:sp>
        <p:nvSpPr>
          <p:cNvPr id="123915" name="Line 11"/>
          <p:cNvSpPr>
            <a:spLocks noChangeShapeType="1"/>
          </p:cNvSpPr>
          <p:nvPr/>
        </p:nvSpPr>
        <p:spPr bwMode="auto">
          <a:xfrm flipV="1">
            <a:off x="1295400" y="3048000"/>
            <a:ext cx="9906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23916" name="Line 12"/>
          <p:cNvSpPr>
            <a:spLocks noChangeShapeType="1"/>
          </p:cNvSpPr>
          <p:nvPr/>
        </p:nvSpPr>
        <p:spPr bwMode="auto">
          <a:xfrm>
            <a:off x="1295400" y="3048000"/>
            <a:ext cx="1219200" cy="1219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23917" name="Line 13"/>
          <p:cNvSpPr>
            <a:spLocks noChangeShapeType="1"/>
          </p:cNvSpPr>
          <p:nvPr/>
        </p:nvSpPr>
        <p:spPr bwMode="auto">
          <a:xfrm>
            <a:off x="1295400" y="3048000"/>
            <a:ext cx="1066800" cy="21336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23918" name="Line 14"/>
          <p:cNvSpPr>
            <a:spLocks noChangeShapeType="1"/>
          </p:cNvSpPr>
          <p:nvPr/>
        </p:nvSpPr>
        <p:spPr bwMode="auto">
          <a:xfrm flipV="1">
            <a:off x="3657600" y="2438400"/>
            <a:ext cx="914400" cy="4572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23919" name="Line 15"/>
          <p:cNvSpPr>
            <a:spLocks noChangeShapeType="1"/>
          </p:cNvSpPr>
          <p:nvPr/>
        </p:nvSpPr>
        <p:spPr bwMode="auto">
          <a:xfrm flipV="1">
            <a:off x="1295400" y="1752600"/>
            <a:ext cx="609600" cy="12954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23920" name="Line 16"/>
          <p:cNvSpPr>
            <a:spLocks noChangeShapeType="1"/>
          </p:cNvSpPr>
          <p:nvPr/>
        </p:nvSpPr>
        <p:spPr bwMode="auto">
          <a:xfrm>
            <a:off x="3657600" y="2895600"/>
            <a:ext cx="914400" cy="2286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23921" name="Line 17"/>
          <p:cNvSpPr>
            <a:spLocks noChangeShapeType="1"/>
          </p:cNvSpPr>
          <p:nvPr/>
        </p:nvSpPr>
        <p:spPr bwMode="auto">
          <a:xfrm>
            <a:off x="3657600" y="2895600"/>
            <a:ext cx="533400" cy="9144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23922" name="Text Box 18"/>
          <p:cNvSpPr txBox="1">
            <a:spLocks noChangeArrowheads="1"/>
          </p:cNvSpPr>
          <p:nvPr/>
        </p:nvSpPr>
        <p:spPr bwMode="auto">
          <a:xfrm>
            <a:off x="5181600" y="121920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en-US" altLang="vi-VN" sz="1800" u="none">
                <a:solidFill>
                  <a:srgbClr val="0000FF"/>
                </a:solidFill>
                <a:latin typeface="Times New Roman" pitchFamily="18" charset="0"/>
              </a:rPr>
              <a:t>Cải tạo quan lại, cải cách chế độ giáo dục, học ngoại ngữ.</a:t>
            </a:r>
            <a:endParaRPr lang="en-US" altLang="vi-VN" sz="1800" u="none">
              <a:solidFill>
                <a:srgbClr val="0000FF"/>
              </a:solidFill>
              <a:latin typeface=".VnArial" pitchFamily="34" charset="0"/>
            </a:endParaRPr>
          </a:p>
        </p:txBody>
      </p:sp>
      <p:sp>
        <p:nvSpPr>
          <p:cNvPr id="123923" name="Text Box 19"/>
          <p:cNvSpPr txBox="1">
            <a:spLocks noChangeArrowheads="1"/>
          </p:cNvSpPr>
          <p:nvPr/>
        </p:nvSpPr>
        <p:spPr bwMode="auto">
          <a:xfrm>
            <a:off x="6705600" y="2819400"/>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en-US" altLang="vi-VN" sz="1800" u="none">
                <a:solidFill>
                  <a:srgbClr val="0000FF"/>
                </a:solidFill>
                <a:latin typeface="Times New Roman" pitchFamily="18" charset="0"/>
              </a:rPr>
              <a:t> Khai mỏ có quy mô, hợp tác với nước ngoài. </a:t>
            </a:r>
          </a:p>
        </p:txBody>
      </p:sp>
      <p:sp>
        <p:nvSpPr>
          <p:cNvPr id="123924" name="Text Box 20"/>
          <p:cNvSpPr txBox="1">
            <a:spLocks noChangeArrowheads="1"/>
          </p:cNvSpPr>
          <p:nvPr/>
        </p:nvSpPr>
        <p:spPr bwMode="auto">
          <a:xfrm>
            <a:off x="6858000" y="1981200"/>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en-US" altLang="vi-VN" sz="1800" u="none">
                <a:solidFill>
                  <a:srgbClr val="0000FF"/>
                </a:solidFill>
                <a:latin typeface="Times New Roman" pitchFamily="18" charset="0"/>
              </a:rPr>
              <a:t>Áp dụng KH-KT, thủy lợi, bảo vệ rừng. </a:t>
            </a:r>
          </a:p>
        </p:txBody>
      </p:sp>
      <p:sp>
        <p:nvSpPr>
          <p:cNvPr id="123925" name="Text Box 21"/>
          <p:cNvSpPr txBox="1">
            <a:spLocks noChangeArrowheads="1"/>
          </p:cNvSpPr>
          <p:nvPr/>
        </p:nvSpPr>
        <p:spPr bwMode="auto">
          <a:xfrm>
            <a:off x="6705600" y="3656013"/>
            <a:ext cx="24384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en-US" altLang="vi-VN" sz="1800" u="none">
                <a:solidFill>
                  <a:srgbClr val="0000FF"/>
                </a:solidFill>
                <a:latin typeface="Times New Roman" pitchFamily="18" charset="0"/>
              </a:rPr>
              <a:t> Hợp tác buôn bán với các nước, phát triển nội thương. </a:t>
            </a:r>
          </a:p>
        </p:txBody>
      </p:sp>
      <p:sp>
        <p:nvSpPr>
          <p:cNvPr id="123926" name="Text Box 22"/>
          <p:cNvSpPr txBox="1">
            <a:spLocks noChangeArrowheads="1"/>
          </p:cNvSpPr>
          <p:nvPr/>
        </p:nvSpPr>
        <p:spPr bwMode="auto">
          <a:xfrm>
            <a:off x="4572000" y="4540250"/>
            <a:ext cx="457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1800" u="none">
                <a:solidFill>
                  <a:srgbClr val="0000FF"/>
                </a:solidFill>
                <a:latin typeface="Times New Roman" pitchFamily="18" charset="0"/>
              </a:rPr>
              <a:t>Bải bỏ các tập tục phong kiến lạc hậu, mê tín dị đoan. Về xã hội</a:t>
            </a:r>
          </a:p>
        </p:txBody>
      </p:sp>
      <p:sp>
        <p:nvSpPr>
          <p:cNvPr id="123927" name="Text Box 23"/>
          <p:cNvSpPr txBox="1">
            <a:spLocks noChangeArrowheads="1"/>
          </p:cNvSpPr>
          <p:nvPr/>
        </p:nvSpPr>
        <p:spPr bwMode="auto">
          <a:xfrm>
            <a:off x="4648200" y="5257800"/>
            <a:ext cx="464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1800" u="none">
                <a:solidFill>
                  <a:srgbClr val="0000FF"/>
                </a:solidFill>
                <a:latin typeface="Times New Roman" pitchFamily="18" charset="0"/>
              </a:rPr>
              <a:t>Xây dựng quân đội vững mạnh, trang bị đầy đủ kiến thức, vũ khí quân sự.Về quân sự.</a:t>
            </a:r>
          </a:p>
        </p:txBody>
      </p:sp>
      <p:sp>
        <p:nvSpPr>
          <p:cNvPr id="123928" name="Line 24"/>
          <p:cNvSpPr>
            <a:spLocks noChangeShapeType="1"/>
          </p:cNvSpPr>
          <p:nvPr/>
        </p:nvSpPr>
        <p:spPr bwMode="auto">
          <a:xfrm>
            <a:off x="1295400" y="3048000"/>
            <a:ext cx="914400" cy="28956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23929" name="Text Box 25"/>
          <p:cNvSpPr txBox="1">
            <a:spLocks noChangeArrowheads="1"/>
          </p:cNvSpPr>
          <p:nvPr/>
        </p:nvSpPr>
        <p:spPr bwMode="auto">
          <a:xfrm>
            <a:off x="2133600" y="6019800"/>
            <a:ext cx="2057400" cy="466725"/>
          </a:xfrm>
          <a:prstGeom prst="rect">
            <a:avLst/>
          </a:prstGeom>
          <a:solidFill>
            <a:srgbClr val="FFFF99"/>
          </a:solidFill>
          <a:ln w="9525">
            <a:solidFill>
              <a:srgbClr val="FF0000"/>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2400" u="none">
                <a:solidFill>
                  <a:schemeClr val="bg1"/>
                </a:solidFill>
                <a:latin typeface="Times New Roman" pitchFamily="18" charset="0"/>
              </a:rPr>
              <a:t>Về ngoại giao</a:t>
            </a:r>
            <a:endParaRPr lang="en-US" altLang="vi-VN" sz="2400" u="none">
              <a:latin typeface="Times New Roman" pitchFamily="18" charset="0"/>
            </a:endParaRPr>
          </a:p>
        </p:txBody>
      </p:sp>
      <p:sp>
        <p:nvSpPr>
          <p:cNvPr id="123930" name="Text Box 26"/>
          <p:cNvSpPr txBox="1">
            <a:spLocks noChangeArrowheads="1"/>
          </p:cNvSpPr>
          <p:nvPr/>
        </p:nvSpPr>
        <p:spPr bwMode="auto">
          <a:xfrm>
            <a:off x="4876800" y="6096000"/>
            <a:ext cx="426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1800" u="none">
                <a:solidFill>
                  <a:srgbClr val="0000FF"/>
                </a:solidFill>
                <a:latin typeface="Times New Roman" pitchFamily="18" charset="0"/>
              </a:rPr>
              <a:t>Nên giao hảo với nhiều nước tư bản khác.</a:t>
            </a:r>
          </a:p>
        </p:txBody>
      </p:sp>
      <p:sp>
        <p:nvSpPr>
          <p:cNvPr id="123931" name="Line 27"/>
          <p:cNvSpPr>
            <a:spLocks noChangeShapeType="1"/>
          </p:cNvSpPr>
          <p:nvPr/>
        </p:nvSpPr>
        <p:spPr bwMode="auto">
          <a:xfrm flipV="1">
            <a:off x="4724400" y="1600200"/>
            <a:ext cx="457200"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23932" name="Line 28"/>
          <p:cNvSpPr>
            <a:spLocks noChangeShapeType="1"/>
          </p:cNvSpPr>
          <p:nvPr/>
        </p:nvSpPr>
        <p:spPr bwMode="auto">
          <a:xfrm flipV="1">
            <a:off x="6400800" y="2209800"/>
            <a:ext cx="533400"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23933" name="Line 29"/>
          <p:cNvSpPr>
            <a:spLocks noChangeShapeType="1"/>
          </p:cNvSpPr>
          <p:nvPr/>
        </p:nvSpPr>
        <p:spPr bwMode="auto">
          <a:xfrm flipV="1">
            <a:off x="6400800" y="3124200"/>
            <a:ext cx="381000"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23934" name="Line 30"/>
          <p:cNvSpPr>
            <a:spLocks noChangeShapeType="1"/>
          </p:cNvSpPr>
          <p:nvPr/>
        </p:nvSpPr>
        <p:spPr bwMode="auto">
          <a:xfrm flipV="1">
            <a:off x="6324600" y="3962400"/>
            <a:ext cx="457200"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23935" name="Line 31"/>
          <p:cNvSpPr>
            <a:spLocks noChangeShapeType="1"/>
          </p:cNvSpPr>
          <p:nvPr/>
        </p:nvSpPr>
        <p:spPr bwMode="auto">
          <a:xfrm flipV="1">
            <a:off x="4191000" y="4648200"/>
            <a:ext cx="457200"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23936" name="Line 32"/>
          <p:cNvSpPr>
            <a:spLocks noChangeShapeType="1"/>
          </p:cNvSpPr>
          <p:nvPr/>
        </p:nvSpPr>
        <p:spPr bwMode="auto">
          <a:xfrm flipV="1">
            <a:off x="4267200" y="5410200"/>
            <a:ext cx="381000"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23937" name="Line 33"/>
          <p:cNvSpPr>
            <a:spLocks noChangeShapeType="1"/>
          </p:cNvSpPr>
          <p:nvPr/>
        </p:nvSpPr>
        <p:spPr bwMode="auto">
          <a:xfrm flipV="1">
            <a:off x="4267200" y="6324600"/>
            <a:ext cx="457200"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7921" name="Text Box 34"/>
          <p:cNvSpPr txBox="1">
            <a:spLocks noChangeArrowheads="1"/>
          </p:cNvSpPr>
          <p:nvPr/>
        </p:nvSpPr>
        <p:spPr bwMode="auto">
          <a:xfrm>
            <a:off x="0" y="123825"/>
            <a:ext cx="9144000" cy="409575"/>
          </a:xfrm>
          <a:prstGeom prst="rect">
            <a:avLst/>
          </a:prstGeom>
          <a:solidFill>
            <a:srgbClr val="FFFF00"/>
          </a:solidFill>
          <a:ln w="28575">
            <a:solidFill>
              <a:srgbClr val="DDDDDD"/>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50000"/>
              </a:spcBef>
              <a:buClrTx/>
              <a:buFontTx/>
              <a:buNone/>
            </a:pPr>
            <a:r>
              <a:rPr lang="en-US" altLang="vi-VN" sz="1900" u="none">
                <a:solidFill>
                  <a:srgbClr val="0000FF"/>
                </a:solidFill>
                <a:latin typeface="Times New Roman" pitchFamily="18" charset="0"/>
              </a:rPr>
              <a:t>BÀI 28: TRÀO LƯU CẢI CÁCH DUY TÂN Ở VIỆT NAM NỬA CUỐI THẾ KỈ XIX</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blinds(horizontal)">
                                      <p:cBhvr>
                                        <p:cTn id="7" dur="500"/>
                                        <p:tgtEl>
                                          <p:spTgt spid="1239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3919"/>
                                        </p:tgtEl>
                                        <p:attrNameLst>
                                          <p:attrName>style.visibility</p:attrName>
                                        </p:attrNameLst>
                                      </p:cBhvr>
                                      <p:to>
                                        <p:strVal val="visible"/>
                                      </p:to>
                                    </p:set>
                                    <p:animEffect transition="in" filter="blinds(horizontal)">
                                      <p:cBhvr>
                                        <p:cTn id="12" dur="500"/>
                                        <p:tgtEl>
                                          <p:spTgt spid="12391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3908"/>
                                        </p:tgtEl>
                                        <p:attrNameLst>
                                          <p:attrName>style.visibility</p:attrName>
                                        </p:attrNameLst>
                                      </p:cBhvr>
                                      <p:to>
                                        <p:strVal val="visible"/>
                                      </p:to>
                                    </p:set>
                                    <p:animEffect transition="in" filter="blinds(horizontal)">
                                      <p:cBhvr>
                                        <p:cTn id="15" dur="500"/>
                                        <p:tgtEl>
                                          <p:spTgt spid="12390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3915"/>
                                        </p:tgtEl>
                                        <p:attrNameLst>
                                          <p:attrName>style.visibility</p:attrName>
                                        </p:attrNameLst>
                                      </p:cBhvr>
                                      <p:to>
                                        <p:strVal val="visible"/>
                                      </p:to>
                                    </p:set>
                                    <p:animEffect transition="in" filter="blinds(horizontal)">
                                      <p:cBhvr>
                                        <p:cTn id="20" dur="500"/>
                                        <p:tgtEl>
                                          <p:spTgt spid="12391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23907"/>
                                        </p:tgtEl>
                                        <p:attrNameLst>
                                          <p:attrName>style.visibility</p:attrName>
                                        </p:attrNameLst>
                                      </p:cBhvr>
                                      <p:to>
                                        <p:strVal val="visible"/>
                                      </p:to>
                                    </p:set>
                                    <p:animEffect transition="in" filter="blinds(horizontal)">
                                      <p:cBhvr>
                                        <p:cTn id="23" dur="500"/>
                                        <p:tgtEl>
                                          <p:spTgt spid="12390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23918"/>
                                        </p:tgtEl>
                                        <p:attrNameLst>
                                          <p:attrName>style.visibility</p:attrName>
                                        </p:attrNameLst>
                                      </p:cBhvr>
                                      <p:to>
                                        <p:strVal val="visible"/>
                                      </p:to>
                                    </p:set>
                                    <p:animEffect transition="in" filter="blinds(horizontal)">
                                      <p:cBhvr>
                                        <p:cTn id="28" dur="500"/>
                                        <p:tgtEl>
                                          <p:spTgt spid="12391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3914"/>
                                        </p:tgtEl>
                                        <p:attrNameLst>
                                          <p:attrName>style.visibility</p:attrName>
                                        </p:attrNameLst>
                                      </p:cBhvr>
                                      <p:to>
                                        <p:strVal val="visible"/>
                                      </p:to>
                                    </p:set>
                                    <p:animEffect transition="in" filter="blinds(horizontal)">
                                      <p:cBhvr>
                                        <p:cTn id="31" dur="500"/>
                                        <p:tgtEl>
                                          <p:spTgt spid="12391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23920"/>
                                        </p:tgtEl>
                                        <p:attrNameLst>
                                          <p:attrName>style.visibility</p:attrName>
                                        </p:attrNameLst>
                                      </p:cBhvr>
                                      <p:to>
                                        <p:strVal val="visible"/>
                                      </p:to>
                                    </p:set>
                                    <p:animEffect transition="in" filter="blinds(horizontal)">
                                      <p:cBhvr>
                                        <p:cTn id="36" dur="500"/>
                                        <p:tgtEl>
                                          <p:spTgt spid="123920"/>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23912"/>
                                        </p:tgtEl>
                                        <p:attrNameLst>
                                          <p:attrName>style.visibility</p:attrName>
                                        </p:attrNameLst>
                                      </p:cBhvr>
                                      <p:to>
                                        <p:strVal val="visible"/>
                                      </p:to>
                                    </p:set>
                                    <p:animEffect transition="in" filter="blinds(horizontal)">
                                      <p:cBhvr>
                                        <p:cTn id="39" dur="500"/>
                                        <p:tgtEl>
                                          <p:spTgt spid="12391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23921"/>
                                        </p:tgtEl>
                                        <p:attrNameLst>
                                          <p:attrName>style.visibility</p:attrName>
                                        </p:attrNameLst>
                                      </p:cBhvr>
                                      <p:to>
                                        <p:strVal val="visible"/>
                                      </p:to>
                                    </p:set>
                                    <p:animEffect transition="in" filter="blinds(horizontal)">
                                      <p:cBhvr>
                                        <p:cTn id="44" dur="500"/>
                                        <p:tgtEl>
                                          <p:spTgt spid="123921"/>
                                        </p:tgtEl>
                                      </p:cBhvr>
                                    </p:animEffect>
                                  </p:childTnLst>
                                </p:cTn>
                              </p:par>
                              <p:par>
                                <p:cTn id="45" presetID="3" presetClass="entr" presetSubtype="10" fill="hold" nodeType="withEffect">
                                  <p:stCondLst>
                                    <p:cond delay="0"/>
                                  </p:stCondLst>
                                  <p:childTnLst>
                                    <p:set>
                                      <p:cBhvr>
                                        <p:cTn id="46" dur="1" fill="hold">
                                          <p:stCondLst>
                                            <p:cond delay="0"/>
                                          </p:stCondLst>
                                        </p:cTn>
                                        <p:tgtEl>
                                          <p:spTgt spid="123913"/>
                                        </p:tgtEl>
                                        <p:attrNameLst>
                                          <p:attrName>style.visibility</p:attrName>
                                        </p:attrNameLst>
                                      </p:cBhvr>
                                      <p:to>
                                        <p:strVal val="visible"/>
                                      </p:to>
                                    </p:set>
                                    <p:animEffect transition="in" filter="blinds(horizontal)">
                                      <p:cBhvr>
                                        <p:cTn id="47" dur="500"/>
                                        <p:tgtEl>
                                          <p:spTgt spid="12391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23916"/>
                                        </p:tgtEl>
                                        <p:attrNameLst>
                                          <p:attrName>style.visibility</p:attrName>
                                        </p:attrNameLst>
                                      </p:cBhvr>
                                      <p:to>
                                        <p:strVal val="visible"/>
                                      </p:to>
                                    </p:set>
                                    <p:animEffect transition="in" filter="blinds(horizontal)">
                                      <p:cBhvr>
                                        <p:cTn id="52" dur="500"/>
                                        <p:tgtEl>
                                          <p:spTgt spid="123916"/>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23909"/>
                                        </p:tgtEl>
                                        <p:attrNameLst>
                                          <p:attrName>style.visibility</p:attrName>
                                        </p:attrNameLst>
                                      </p:cBhvr>
                                      <p:to>
                                        <p:strVal val="visible"/>
                                      </p:to>
                                    </p:set>
                                    <p:animEffect transition="in" filter="blinds(horizontal)">
                                      <p:cBhvr>
                                        <p:cTn id="55" dur="500"/>
                                        <p:tgtEl>
                                          <p:spTgt spid="123909"/>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23917"/>
                                        </p:tgtEl>
                                        <p:attrNameLst>
                                          <p:attrName>style.visibility</p:attrName>
                                        </p:attrNameLst>
                                      </p:cBhvr>
                                      <p:to>
                                        <p:strVal val="visible"/>
                                      </p:to>
                                    </p:set>
                                    <p:animEffect transition="in" filter="blinds(horizontal)">
                                      <p:cBhvr>
                                        <p:cTn id="60" dur="500"/>
                                        <p:tgtEl>
                                          <p:spTgt spid="123917"/>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23910"/>
                                        </p:tgtEl>
                                        <p:attrNameLst>
                                          <p:attrName>style.visibility</p:attrName>
                                        </p:attrNameLst>
                                      </p:cBhvr>
                                      <p:to>
                                        <p:strVal val="visible"/>
                                      </p:to>
                                    </p:set>
                                    <p:animEffect transition="in" filter="blinds(horizontal)">
                                      <p:cBhvr>
                                        <p:cTn id="63" dur="500"/>
                                        <p:tgtEl>
                                          <p:spTgt spid="12391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23928"/>
                                        </p:tgtEl>
                                        <p:attrNameLst>
                                          <p:attrName>style.visibility</p:attrName>
                                        </p:attrNameLst>
                                      </p:cBhvr>
                                      <p:to>
                                        <p:strVal val="visible"/>
                                      </p:to>
                                    </p:set>
                                    <p:animEffect transition="in" filter="blinds(horizontal)">
                                      <p:cBhvr>
                                        <p:cTn id="68" dur="500"/>
                                        <p:tgtEl>
                                          <p:spTgt spid="123928"/>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23929"/>
                                        </p:tgtEl>
                                        <p:attrNameLst>
                                          <p:attrName>style.visibility</p:attrName>
                                        </p:attrNameLst>
                                      </p:cBhvr>
                                      <p:to>
                                        <p:strVal val="visible"/>
                                      </p:to>
                                    </p:set>
                                    <p:animEffect transition="in" filter="blinds(horizontal)">
                                      <p:cBhvr>
                                        <p:cTn id="71" dur="500"/>
                                        <p:tgtEl>
                                          <p:spTgt spid="123929"/>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123931"/>
                                        </p:tgtEl>
                                        <p:attrNameLst>
                                          <p:attrName>style.visibility</p:attrName>
                                        </p:attrNameLst>
                                      </p:cBhvr>
                                      <p:to>
                                        <p:strVal val="visible"/>
                                      </p:to>
                                    </p:set>
                                    <p:animEffect transition="in" filter="blinds(horizontal)">
                                      <p:cBhvr>
                                        <p:cTn id="76" dur="500"/>
                                        <p:tgtEl>
                                          <p:spTgt spid="123931"/>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123922"/>
                                        </p:tgtEl>
                                        <p:attrNameLst>
                                          <p:attrName>style.visibility</p:attrName>
                                        </p:attrNameLst>
                                      </p:cBhvr>
                                      <p:to>
                                        <p:strVal val="visible"/>
                                      </p:to>
                                    </p:set>
                                    <p:animEffect transition="in" filter="blinds(horizontal)">
                                      <p:cBhvr>
                                        <p:cTn id="79" dur="500"/>
                                        <p:tgtEl>
                                          <p:spTgt spid="12392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123924"/>
                                        </p:tgtEl>
                                        <p:attrNameLst>
                                          <p:attrName>style.visibility</p:attrName>
                                        </p:attrNameLst>
                                      </p:cBhvr>
                                      <p:to>
                                        <p:strVal val="visible"/>
                                      </p:to>
                                    </p:set>
                                    <p:animEffect transition="in" filter="blinds(horizontal)">
                                      <p:cBhvr>
                                        <p:cTn id="84" dur="500"/>
                                        <p:tgtEl>
                                          <p:spTgt spid="123924"/>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123932"/>
                                        </p:tgtEl>
                                        <p:attrNameLst>
                                          <p:attrName>style.visibility</p:attrName>
                                        </p:attrNameLst>
                                      </p:cBhvr>
                                      <p:to>
                                        <p:strVal val="visible"/>
                                      </p:to>
                                    </p:set>
                                    <p:animEffect transition="in" filter="blinds(horizontal)">
                                      <p:cBhvr>
                                        <p:cTn id="87" dur="500"/>
                                        <p:tgtEl>
                                          <p:spTgt spid="12393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23923"/>
                                        </p:tgtEl>
                                        <p:attrNameLst>
                                          <p:attrName>style.visibility</p:attrName>
                                        </p:attrNameLst>
                                      </p:cBhvr>
                                      <p:to>
                                        <p:strVal val="visible"/>
                                      </p:to>
                                    </p:set>
                                    <p:animEffect transition="in" filter="blinds(horizontal)">
                                      <p:cBhvr>
                                        <p:cTn id="92" dur="500"/>
                                        <p:tgtEl>
                                          <p:spTgt spid="123923"/>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123933"/>
                                        </p:tgtEl>
                                        <p:attrNameLst>
                                          <p:attrName>style.visibility</p:attrName>
                                        </p:attrNameLst>
                                      </p:cBhvr>
                                      <p:to>
                                        <p:strVal val="visible"/>
                                      </p:to>
                                    </p:set>
                                    <p:animEffect transition="in" filter="blinds(horizontal)">
                                      <p:cBhvr>
                                        <p:cTn id="95" dur="500"/>
                                        <p:tgtEl>
                                          <p:spTgt spid="123933"/>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123925"/>
                                        </p:tgtEl>
                                        <p:attrNameLst>
                                          <p:attrName>style.visibility</p:attrName>
                                        </p:attrNameLst>
                                      </p:cBhvr>
                                      <p:to>
                                        <p:strVal val="visible"/>
                                      </p:to>
                                    </p:set>
                                    <p:animEffect transition="in" filter="blinds(horizontal)">
                                      <p:cBhvr>
                                        <p:cTn id="100" dur="500"/>
                                        <p:tgtEl>
                                          <p:spTgt spid="123925"/>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123934"/>
                                        </p:tgtEl>
                                        <p:attrNameLst>
                                          <p:attrName>style.visibility</p:attrName>
                                        </p:attrNameLst>
                                      </p:cBhvr>
                                      <p:to>
                                        <p:strVal val="visible"/>
                                      </p:to>
                                    </p:set>
                                    <p:animEffect transition="in" filter="blinds(horizontal)">
                                      <p:cBhvr>
                                        <p:cTn id="103" dur="500"/>
                                        <p:tgtEl>
                                          <p:spTgt spid="123934"/>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123926"/>
                                        </p:tgtEl>
                                        <p:attrNameLst>
                                          <p:attrName>style.visibility</p:attrName>
                                        </p:attrNameLst>
                                      </p:cBhvr>
                                      <p:to>
                                        <p:strVal val="visible"/>
                                      </p:to>
                                    </p:set>
                                    <p:animEffect transition="in" filter="blinds(horizontal)">
                                      <p:cBhvr>
                                        <p:cTn id="108" dur="500"/>
                                        <p:tgtEl>
                                          <p:spTgt spid="123926"/>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123935"/>
                                        </p:tgtEl>
                                        <p:attrNameLst>
                                          <p:attrName>style.visibility</p:attrName>
                                        </p:attrNameLst>
                                      </p:cBhvr>
                                      <p:to>
                                        <p:strVal val="visible"/>
                                      </p:to>
                                    </p:set>
                                    <p:animEffect transition="in" filter="blinds(horizontal)">
                                      <p:cBhvr>
                                        <p:cTn id="111" dur="500"/>
                                        <p:tgtEl>
                                          <p:spTgt spid="123935"/>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123936"/>
                                        </p:tgtEl>
                                        <p:attrNameLst>
                                          <p:attrName>style.visibility</p:attrName>
                                        </p:attrNameLst>
                                      </p:cBhvr>
                                      <p:to>
                                        <p:strVal val="visible"/>
                                      </p:to>
                                    </p:set>
                                    <p:animEffect transition="in" filter="blinds(horizontal)">
                                      <p:cBhvr>
                                        <p:cTn id="116" dur="500"/>
                                        <p:tgtEl>
                                          <p:spTgt spid="123936"/>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123927"/>
                                        </p:tgtEl>
                                        <p:attrNameLst>
                                          <p:attrName>style.visibility</p:attrName>
                                        </p:attrNameLst>
                                      </p:cBhvr>
                                      <p:to>
                                        <p:strVal val="visible"/>
                                      </p:to>
                                    </p:set>
                                    <p:animEffect transition="in" filter="blinds(horizontal)">
                                      <p:cBhvr>
                                        <p:cTn id="119" dur="500"/>
                                        <p:tgtEl>
                                          <p:spTgt spid="123927"/>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123930"/>
                                        </p:tgtEl>
                                        <p:attrNameLst>
                                          <p:attrName>style.visibility</p:attrName>
                                        </p:attrNameLst>
                                      </p:cBhvr>
                                      <p:to>
                                        <p:strVal val="visible"/>
                                      </p:to>
                                    </p:set>
                                    <p:animEffect transition="in" filter="blinds(horizontal)">
                                      <p:cBhvr>
                                        <p:cTn id="124" dur="500"/>
                                        <p:tgtEl>
                                          <p:spTgt spid="123930"/>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123937"/>
                                        </p:tgtEl>
                                        <p:attrNameLst>
                                          <p:attrName>style.visibility</p:attrName>
                                        </p:attrNameLst>
                                      </p:cBhvr>
                                      <p:to>
                                        <p:strVal val="visible"/>
                                      </p:to>
                                    </p:set>
                                    <p:animEffect transition="in" filter="blinds(horizontal)">
                                      <p:cBhvr>
                                        <p:cTn id="127" dur="500"/>
                                        <p:tgtEl>
                                          <p:spTgt spid="123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nimBg="1"/>
      <p:bldP spid="123907" grpId="0" animBg="1"/>
      <p:bldP spid="123908" grpId="0" animBg="1"/>
      <p:bldP spid="123909" grpId="0" animBg="1"/>
      <p:bldP spid="123910" grpId="0" animBg="1"/>
      <p:bldP spid="123912" grpId="0"/>
      <p:bldP spid="123914" grpId="0"/>
      <p:bldP spid="123915" grpId="0" animBg="1"/>
      <p:bldP spid="123916" grpId="0" animBg="1"/>
      <p:bldP spid="123917" grpId="0" animBg="1"/>
      <p:bldP spid="123918" grpId="0" animBg="1"/>
      <p:bldP spid="123919" grpId="0" animBg="1"/>
      <p:bldP spid="123920" grpId="0" animBg="1"/>
      <p:bldP spid="123921" grpId="0" animBg="1"/>
      <p:bldP spid="123922" grpId="0"/>
      <p:bldP spid="123923" grpId="0"/>
      <p:bldP spid="123924" grpId="0"/>
      <p:bldP spid="123925" grpId="0"/>
      <p:bldP spid="123926" grpId="0"/>
      <p:bldP spid="123927" grpId="0"/>
      <p:bldP spid="123928" grpId="0" animBg="1"/>
      <p:bldP spid="123929" grpId="0" animBg="1"/>
      <p:bldP spid="123930" grpId="0"/>
      <p:bldP spid="123931" grpId="0" animBg="1"/>
      <p:bldP spid="123932" grpId="0" animBg="1"/>
      <p:bldP spid="123933" grpId="0" animBg="1"/>
      <p:bldP spid="123934" grpId="0" animBg="1"/>
      <p:bldP spid="123935" grpId="0" animBg="1"/>
      <p:bldP spid="123936" grpId="0" animBg="1"/>
      <p:bldP spid="1239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7"/>
          <p:cNvGrpSpPr>
            <a:grpSpLocks/>
          </p:cNvGrpSpPr>
          <p:nvPr/>
        </p:nvGrpSpPr>
        <p:grpSpPr bwMode="auto">
          <a:xfrm>
            <a:off x="-66675" y="0"/>
            <a:ext cx="9525000" cy="6883400"/>
            <a:chOff x="-297788" y="-25400"/>
            <a:chExt cx="9305925" cy="6883400"/>
          </a:xfrm>
        </p:grpSpPr>
        <p:pic>
          <p:nvPicPr>
            <p:cNvPr id="16393" name="Picture 2" descr="D:\POWERPOINT\templates master 2\cf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788" y="-25400"/>
              <a:ext cx="9305925" cy="685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2" descr="D:\POWERPOINT\templates master 2\cfr3.png"/>
            <p:cNvPicPr>
              <a:picLocks noChangeAspect="1" noChangeArrowheads="1"/>
            </p:cNvPicPr>
            <p:nvPr/>
          </p:nvPicPr>
          <p:blipFill>
            <a:blip r:embed="rId2">
              <a:extLst>
                <a:ext uri="{28A0092B-C50C-407E-A947-70E740481C1C}">
                  <a14:useLocalDpi xmlns:a14="http://schemas.microsoft.com/office/drawing/2010/main" val="0"/>
                </a:ext>
              </a:extLst>
            </a:blip>
            <a:srcRect l="7768" t="94182" r="67726"/>
            <a:stretch>
              <a:fillRect/>
            </a:stretch>
          </p:blipFill>
          <p:spPr bwMode="auto">
            <a:xfrm>
              <a:off x="0" y="6459393"/>
              <a:ext cx="2319843" cy="398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nip Diagonal Corner Rectangle 1"/>
          <p:cNvSpPr/>
          <p:nvPr/>
        </p:nvSpPr>
        <p:spPr>
          <a:xfrm>
            <a:off x="1828800" y="381000"/>
            <a:ext cx="1325880" cy="3124200"/>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outerShdw blurRad="76200" dist="12700" dir="2700000" sy="-23000" kx="-800400" algn="bl" rotWithShape="0">
              <a:prstClr val="black">
                <a:alpha val="20000"/>
              </a:prstClr>
            </a:outerShdw>
            <a:reflection blurRad="6350" stA="52000" endA="300" endPos="35000" dir="5400000" sy="-100000" algn="bl" rotWithShape="0"/>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a:p>
        </p:txBody>
      </p:sp>
      <p:sp>
        <p:nvSpPr>
          <p:cNvPr id="13" name="TextBox 12"/>
          <p:cNvSpPr txBox="1"/>
          <p:nvPr/>
        </p:nvSpPr>
        <p:spPr>
          <a:xfrm>
            <a:off x="1905000" y="280988"/>
            <a:ext cx="3962400" cy="1323975"/>
          </a:xfrm>
          <a:prstGeom prst="rect">
            <a:avLst/>
          </a:prstGeom>
          <a:noFill/>
        </p:spPr>
        <p:txBody>
          <a:bodyPr>
            <a:spAutoFit/>
          </a:bodyPr>
          <a:lstStyle/>
          <a:p>
            <a:pPr algn="ctr" eaLnBrk="1" fontAlgn="auto" hangingPunct="1">
              <a:spcBef>
                <a:spcPts val="0"/>
              </a:spcBef>
              <a:spcAft>
                <a:spcPts val="0"/>
              </a:spcAft>
              <a:defRPr/>
            </a:pPr>
            <a:r>
              <a:rPr lang="en-US" sz="8000">
                <a:solidFill>
                  <a:srgbClr val="C00000"/>
                </a:solidFill>
                <a:effectLst>
                  <a:outerShdw blurRad="38100" dist="38100" dir="2700000" algn="tl">
                    <a:srgbClr val="000000">
                      <a:alpha val="43137"/>
                    </a:srgbClr>
                  </a:outerShdw>
                </a:effectLst>
                <a:latin typeface="Arial" pitchFamily="34" charset="0"/>
                <a:cs typeface="Arial" pitchFamily="34" charset="0"/>
              </a:rPr>
              <a:t>N</a:t>
            </a:r>
            <a:r>
              <a:rPr lang="en-US" sz="4400">
                <a:solidFill>
                  <a:srgbClr val="C00000"/>
                </a:solidFill>
                <a:effectLst>
                  <a:outerShdw blurRad="38100" dist="38100" dir="2700000" algn="tl">
                    <a:srgbClr val="000000">
                      <a:alpha val="43137"/>
                    </a:srgbClr>
                  </a:outerShdw>
                </a:effectLst>
                <a:latin typeface="Arial" pitchFamily="34" charset="0"/>
                <a:cs typeface="Arial" pitchFamily="34" charset="0"/>
              </a:rPr>
              <a:t>ỘI DUNG</a:t>
            </a:r>
          </a:p>
        </p:txBody>
      </p:sp>
      <p:pic>
        <p:nvPicPr>
          <p:cNvPr id="10" name="Picture 6" descr="QUADIACAU"/>
          <p:cNvPicPr>
            <a:picLocks noChangeAspect="1" noChangeArrowheads="1" noCrop="1"/>
          </p:cNvPicPr>
          <p:nvPr/>
        </p:nvPicPr>
        <p:blipFill>
          <a:blip r:embed="rId3"/>
          <a:srcRect/>
          <a:stretch>
            <a:fillRect/>
          </a:stretch>
        </p:blipFill>
        <p:spPr bwMode="auto">
          <a:xfrm>
            <a:off x="2133600" y="2108200"/>
            <a:ext cx="914400" cy="914400"/>
          </a:xfrm>
          <a:prstGeom prst="rect">
            <a:avLst/>
          </a:prstGeom>
          <a:noFill/>
          <a:ln>
            <a:noFill/>
          </a:ln>
          <a:effectLst>
            <a:outerShdw blurRad="76200" dist="12700" dir="2700000" sy="-23000" kx="-8004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22"/>
          <p:cNvSpPr txBox="1">
            <a:spLocks noChangeArrowheads="1"/>
          </p:cNvSpPr>
          <p:nvPr/>
        </p:nvSpPr>
        <p:spPr bwMode="auto">
          <a:xfrm>
            <a:off x="3124200" y="1879600"/>
            <a:ext cx="632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r>
              <a:rPr lang="en-US" altLang="vi-VN" sz="2000">
                <a:solidFill>
                  <a:srgbClr val="452103"/>
                </a:solidFill>
                <a:latin typeface="Times New Roman" pitchFamily="18" charset="0"/>
                <a:cs typeface="Times New Roman" pitchFamily="18" charset="0"/>
              </a:rPr>
              <a:t> I</a:t>
            </a:r>
            <a:r>
              <a:rPr lang="en-US" altLang="vi-VN" sz="1800">
                <a:solidFill>
                  <a:srgbClr val="452103"/>
                </a:solidFill>
                <a:latin typeface="Times New Roman" pitchFamily="18" charset="0"/>
                <a:cs typeface="Times New Roman" pitchFamily="18" charset="0"/>
              </a:rPr>
              <a:t>. TÌNH HÌNH VIỆT NAM NỬA CUỐI THẾ KỈ XIX</a:t>
            </a:r>
          </a:p>
        </p:txBody>
      </p:sp>
      <p:sp>
        <p:nvSpPr>
          <p:cNvPr id="18439" name="TextBox 27"/>
          <p:cNvSpPr txBox="1">
            <a:spLocks noChangeArrowheads="1"/>
          </p:cNvSpPr>
          <p:nvPr/>
        </p:nvSpPr>
        <p:spPr bwMode="auto">
          <a:xfrm>
            <a:off x="3200400" y="2413000"/>
            <a:ext cx="5908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r>
              <a:rPr lang="en-US" altLang="vi-VN" sz="1800">
                <a:solidFill>
                  <a:srgbClr val="452103"/>
                </a:solidFill>
                <a:latin typeface="Times New Roman" pitchFamily="18" charset="0"/>
                <a:cs typeface="Times New Roman" pitchFamily="18" charset="0"/>
              </a:rPr>
              <a:t>II. NHỮNG ĐỀ NGHỊ CẢI CÁCH Ở VIỆT NAM VÀO </a:t>
            </a:r>
          </a:p>
          <a:p>
            <a:pPr eaLnBrk="1" hangingPunct="1">
              <a:spcBef>
                <a:spcPct val="50000"/>
              </a:spcBef>
              <a:buClrTx/>
              <a:buFontTx/>
              <a:buNone/>
            </a:pPr>
            <a:r>
              <a:rPr lang="en-US" altLang="vi-VN" sz="1800">
                <a:solidFill>
                  <a:srgbClr val="452103"/>
                </a:solidFill>
                <a:latin typeface="Times New Roman" pitchFamily="18" charset="0"/>
                <a:cs typeface="Times New Roman" pitchFamily="18" charset="0"/>
              </a:rPr>
              <a:t>NỬA CUỐI THẾ KỈ XIX</a:t>
            </a:r>
          </a:p>
        </p:txBody>
      </p:sp>
      <p:sp>
        <p:nvSpPr>
          <p:cNvPr id="18440" name="TextBox 32"/>
          <p:cNvSpPr txBox="1">
            <a:spLocks noChangeArrowheads="1"/>
          </p:cNvSpPr>
          <p:nvPr/>
        </p:nvSpPr>
        <p:spPr bwMode="auto">
          <a:xfrm>
            <a:off x="3168650" y="3124200"/>
            <a:ext cx="6127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r>
              <a:rPr lang="en-US" altLang="vi-VN" sz="2000">
                <a:solidFill>
                  <a:srgbClr val="452103"/>
                </a:solidFill>
                <a:latin typeface="Times New Roman" pitchFamily="18" charset="0"/>
                <a:cs typeface="Times New Roman" pitchFamily="18" charset="0"/>
              </a:rPr>
              <a:t> III</a:t>
            </a:r>
            <a:r>
              <a:rPr lang="en-US" altLang="vi-VN" sz="1800">
                <a:solidFill>
                  <a:srgbClr val="452103"/>
                </a:solidFill>
                <a:latin typeface="Times New Roman" pitchFamily="18" charset="0"/>
                <a:cs typeface="Times New Roman" pitchFamily="18" charset="0"/>
              </a:rPr>
              <a:t>. KẾT CỤC CỦA CÁC ĐỀ NGHỊ CẢI CÁCH</a:t>
            </a:r>
            <a:endParaRPr lang="en-US" altLang="vi-VN" sz="2000">
              <a:solidFill>
                <a:srgbClr val="452103"/>
              </a:solidFill>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438"/>
                                        </p:tgtEl>
                                        <p:attrNameLst>
                                          <p:attrName>style.visibility</p:attrName>
                                        </p:attrNameLst>
                                      </p:cBhvr>
                                      <p:to>
                                        <p:strVal val="visible"/>
                                      </p:to>
                                    </p:set>
                                    <p:animEffect transition="in" filter="barn(inVertical)">
                                      <p:cBhvr>
                                        <p:cTn id="12" dur="500"/>
                                        <p:tgtEl>
                                          <p:spTgt spid="184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439"/>
                                        </p:tgtEl>
                                        <p:attrNameLst>
                                          <p:attrName>style.visibility</p:attrName>
                                        </p:attrNameLst>
                                      </p:cBhvr>
                                      <p:to>
                                        <p:strVal val="visible"/>
                                      </p:to>
                                    </p:set>
                                    <p:animEffect transition="in" filter="barn(inVertical)">
                                      <p:cBhvr>
                                        <p:cTn id="17" dur="500"/>
                                        <p:tgtEl>
                                          <p:spTgt spid="184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440"/>
                                        </p:tgtEl>
                                        <p:attrNameLst>
                                          <p:attrName>style.visibility</p:attrName>
                                        </p:attrNameLst>
                                      </p:cBhvr>
                                      <p:to>
                                        <p:strVal val="visible"/>
                                      </p:to>
                                    </p:set>
                                    <p:animEffect transition="in" filter="barn(inVertical)">
                                      <p:cBhvr>
                                        <p:cTn id="22" dur="5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438" grpId="0"/>
      <p:bldP spid="18439" grpId="0"/>
      <p:bldP spid="1844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4" name="Text Box 6"/>
          <p:cNvSpPr txBox="1">
            <a:spLocks noChangeArrowheads="1"/>
          </p:cNvSpPr>
          <p:nvPr/>
        </p:nvSpPr>
        <p:spPr bwMode="auto">
          <a:xfrm>
            <a:off x="0" y="947738"/>
            <a:ext cx="5257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400" u="none">
                <a:solidFill>
                  <a:srgbClr val="0000FF"/>
                </a:solidFill>
                <a:latin typeface="Times New Roman" pitchFamily="18" charset="0"/>
              </a:rPr>
              <a:t>I.</a:t>
            </a:r>
            <a:r>
              <a:rPr lang="en-US" altLang="vi-VN" sz="2400">
                <a:solidFill>
                  <a:srgbClr val="0000FF"/>
                </a:solidFill>
                <a:latin typeface="Times New Roman" pitchFamily="18" charset="0"/>
              </a:rPr>
              <a:t> Tình hình Việt Nam nửa cuối thế kỉ XIX</a:t>
            </a:r>
          </a:p>
        </p:txBody>
      </p:sp>
      <p:sp>
        <p:nvSpPr>
          <p:cNvPr id="114695" name="Line 7"/>
          <p:cNvSpPr>
            <a:spLocks noChangeShapeType="1"/>
          </p:cNvSpPr>
          <p:nvPr/>
        </p:nvSpPr>
        <p:spPr bwMode="auto">
          <a:xfrm flipH="1">
            <a:off x="5029200" y="1371600"/>
            <a:ext cx="0" cy="52578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2" name="Text Box 8"/>
          <p:cNvSpPr txBox="1">
            <a:spLocks noChangeArrowheads="1"/>
          </p:cNvSpPr>
          <p:nvPr/>
        </p:nvSpPr>
        <p:spPr bwMode="auto">
          <a:xfrm>
            <a:off x="0" y="123825"/>
            <a:ext cx="9144000" cy="823913"/>
          </a:xfrm>
          <a:prstGeom prst="rect">
            <a:avLst/>
          </a:prstGeom>
          <a:solidFill>
            <a:srgbClr val="FFFF00"/>
          </a:solidFill>
          <a:ln w="28575">
            <a:solidFill>
              <a:srgbClr val="DDDDDD"/>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50000"/>
              </a:spcBef>
              <a:buClrTx/>
              <a:buFontTx/>
              <a:buNone/>
            </a:pPr>
            <a:r>
              <a:rPr lang="en-US" altLang="vi-VN" sz="1900" u="none">
                <a:solidFill>
                  <a:srgbClr val="0000FF"/>
                </a:solidFill>
                <a:latin typeface="Times New Roman" pitchFamily="18" charset="0"/>
              </a:rPr>
              <a:t>Tiết 43 - BÀI 28: TRÀO LƯU CẢI CÁCH DUY TÂN Ở VIỆT NAM </a:t>
            </a:r>
          </a:p>
          <a:p>
            <a:pPr algn="ctr">
              <a:spcBef>
                <a:spcPct val="50000"/>
              </a:spcBef>
              <a:buClrTx/>
              <a:buFontTx/>
              <a:buNone/>
            </a:pPr>
            <a:r>
              <a:rPr lang="en-US" altLang="vi-VN" sz="1900" u="none">
                <a:solidFill>
                  <a:srgbClr val="0000FF"/>
                </a:solidFill>
                <a:latin typeface="Times New Roman" pitchFamily="18" charset="0"/>
              </a:rPr>
              <a:t>NỬA CUỐI THẾ KỈ XIX</a:t>
            </a:r>
          </a:p>
        </p:txBody>
      </p:sp>
      <p:sp>
        <p:nvSpPr>
          <p:cNvPr id="114712" name="Text Box 24"/>
          <p:cNvSpPr txBox="1">
            <a:spLocks noChangeArrowheads="1"/>
          </p:cNvSpPr>
          <p:nvPr/>
        </p:nvSpPr>
        <p:spPr bwMode="auto">
          <a:xfrm>
            <a:off x="-31750" y="3397250"/>
            <a:ext cx="5105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400" u="none">
                <a:solidFill>
                  <a:schemeClr val="bg2"/>
                </a:solidFill>
                <a:latin typeface="Times New Roman" pitchFamily="18" charset="0"/>
              </a:rPr>
              <a:t>+Kinh tế:nông nghiệp, công thương nghiệp đình trệ, tài chính cạn kiệt.</a:t>
            </a:r>
            <a:r>
              <a:rPr lang="en-US" altLang="vi-VN" sz="2400">
                <a:latin typeface="Times New Roman" pitchFamily="18" charset="0"/>
              </a:rPr>
              <a:t> </a:t>
            </a:r>
            <a:endParaRPr lang="en-US" altLang="vi-VN" sz="2400" u="none">
              <a:solidFill>
                <a:schemeClr val="bg2"/>
              </a:solidFill>
              <a:latin typeface="Times New Roman" pitchFamily="18" charset="0"/>
            </a:endParaRPr>
          </a:p>
        </p:txBody>
      </p:sp>
      <p:sp>
        <p:nvSpPr>
          <p:cNvPr id="114713" name="Text Box 25"/>
          <p:cNvSpPr txBox="1">
            <a:spLocks noChangeArrowheads="1"/>
          </p:cNvSpPr>
          <p:nvPr/>
        </p:nvSpPr>
        <p:spPr bwMode="auto">
          <a:xfrm>
            <a:off x="-15875" y="4362450"/>
            <a:ext cx="510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400" u="none">
                <a:solidFill>
                  <a:schemeClr val="bg2"/>
                </a:solidFill>
                <a:latin typeface="Times New Roman" pitchFamily="18" charset="0"/>
              </a:rPr>
              <a:t>+ Xã hội: rơi vào khủng hoảng nghiêm trọng. </a:t>
            </a:r>
          </a:p>
        </p:txBody>
      </p:sp>
      <p:sp>
        <p:nvSpPr>
          <p:cNvPr id="114716" name="Text Box 28"/>
          <p:cNvSpPr txBox="1">
            <a:spLocks noChangeArrowheads="1"/>
          </p:cNvSpPr>
          <p:nvPr/>
        </p:nvSpPr>
        <p:spPr bwMode="auto">
          <a:xfrm>
            <a:off x="0" y="1855788"/>
            <a:ext cx="4953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pt-BR" altLang="vi-VN" sz="2400" u="none">
                <a:solidFill>
                  <a:schemeClr val="bg1"/>
                </a:solidFill>
                <a:latin typeface="Times New Roman" pitchFamily="18" charset="0"/>
                <a:sym typeface="Wingdings" pitchFamily="2" charset="2"/>
              </a:rPr>
              <a:t>-</a:t>
            </a:r>
            <a:r>
              <a:rPr lang="en-US" altLang="vi-VN" sz="2400">
                <a:latin typeface="Times New Roman" pitchFamily="18" charset="0"/>
              </a:rPr>
              <a:t> </a:t>
            </a:r>
            <a:r>
              <a:rPr lang="en-US" altLang="vi-VN" sz="2400" u="none">
                <a:solidFill>
                  <a:schemeClr val="bg2"/>
                </a:solidFill>
                <a:latin typeface="Times New Roman" pitchFamily="18" charset="0"/>
              </a:rPr>
              <a:t>Vào những năm 60 của thế kỉ XIX, triều đình Huế thực hiện các chính sách đối nội, đối ngoại lỗi thời, lạc hậu. </a:t>
            </a:r>
          </a:p>
        </p:txBody>
      </p:sp>
      <p:sp>
        <p:nvSpPr>
          <p:cNvPr id="114721" name="Text Box 33"/>
          <p:cNvSpPr txBox="1">
            <a:spLocks noChangeArrowheads="1"/>
          </p:cNvSpPr>
          <p:nvPr/>
        </p:nvSpPr>
        <p:spPr bwMode="auto">
          <a:xfrm>
            <a:off x="5049838" y="909638"/>
            <a:ext cx="411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en-US" altLang="vi-VN" sz="2400" u="none">
                <a:solidFill>
                  <a:srgbClr val="FF0066"/>
                </a:solidFill>
                <a:latin typeface="Times New Roman" pitchFamily="18" charset="0"/>
              </a:rPr>
              <a:t>- Hỏi: Nêu những nét chính về tình hình kinh tế, xã hội Việt Nam giữa thế kỉ XIX? </a:t>
            </a:r>
          </a:p>
        </p:txBody>
      </p:sp>
      <p:pic>
        <p:nvPicPr>
          <p:cNvPr id="114722" name="Picture 34" descr="DSCF2588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200400"/>
            <a:ext cx="4038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723" name="Text Box 35"/>
          <p:cNvSpPr txBox="1">
            <a:spLocks noChangeArrowheads="1"/>
          </p:cNvSpPr>
          <p:nvPr/>
        </p:nvSpPr>
        <p:spPr bwMode="auto">
          <a:xfrm>
            <a:off x="5181600" y="6445250"/>
            <a:ext cx="3657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r>
              <a:rPr lang="en-US" altLang="vi-VN" sz="1600" u="none">
                <a:solidFill>
                  <a:srgbClr val="FF0066"/>
                </a:solidFill>
                <a:latin typeface="Times New Roman" pitchFamily="18" charset="0"/>
              </a:rPr>
              <a:t>Nông dân Việt Nam chịu 3 tầng áp bức</a:t>
            </a:r>
            <a:endParaRPr lang="vi-VN" altLang="vi-VN" sz="1600" u="none">
              <a:solidFill>
                <a:srgbClr val="FF0066"/>
              </a:solidFill>
              <a:latin typeface="Times New Roman" pitchFamily="18" charset="0"/>
            </a:endParaRPr>
          </a:p>
        </p:txBody>
      </p:sp>
      <p:sp>
        <p:nvSpPr>
          <p:cNvPr id="114724" name="Text Box 36"/>
          <p:cNvSpPr txBox="1">
            <a:spLocks noChangeArrowheads="1"/>
          </p:cNvSpPr>
          <p:nvPr/>
        </p:nvSpPr>
        <p:spPr bwMode="auto">
          <a:xfrm>
            <a:off x="5060950" y="1781175"/>
            <a:ext cx="4114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pt-BR" altLang="vi-VN" sz="2400" u="none">
                <a:solidFill>
                  <a:srgbClr val="0000FF"/>
                </a:solidFill>
                <a:latin typeface="Times New Roman" pitchFamily="18" charset="0"/>
                <a:sym typeface="Wingdings" pitchFamily="2" charset="2"/>
              </a:rPr>
              <a:t>- Hỏi: Quan sát vào bức tranh em hãy mô tả đời sống của nông dân Việt Nam nửa cuối thế kỉ XIX?</a:t>
            </a:r>
            <a:r>
              <a:rPr lang="en-US" altLang="vi-VN" sz="2400" u="none">
                <a:solidFill>
                  <a:schemeClr val="bg2"/>
                </a:solidFill>
                <a:latin typeface="Times New Roman" pitchFamily="18" charset="0"/>
              </a:rPr>
              <a:t> </a:t>
            </a:r>
          </a:p>
        </p:txBody>
      </p:sp>
      <p:sp>
        <p:nvSpPr>
          <p:cNvPr id="13" name="Text Box 12"/>
          <p:cNvSpPr txBox="1">
            <a:spLocks noChangeArrowheads="1"/>
          </p:cNvSpPr>
          <p:nvPr/>
        </p:nvSpPr>
        <p:spPr bwMode="auto">
          <a:xfrm>
            <a:off x="-15875" y="5327650"/>
            <a:ext cx="495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400">
                <a:latin typeface="Times New Roman" pitchFamily="18" charset="0"/>
              </a:rPr>
              <a:t> </a:t>
            </a:r>
            <a:r>
              <a:rPr lang="en-US" altLang="vi-VN" sz="2400" u="none">
                <a:solidFill>
                  <a:schemeClr val="bg2"/>
                </a:solidFill>
                <a:latin typeface="Times New Roman" pitchFamily="18" charset="0"/>
              </a:rPr>
              <a:t>Đời sống nhân dân đói khổ =&gt; mâu thuẫn dân tộc và giai cấp sâu sắc.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4694"/>
                                        </p:tgtEl>
                                        <p:attrNameLst>
                                          <p:attrName>style.visibility</p:attrName>
                                        </p:attrNameLst>
                                      </p:cBhvr>
                                      <p:to>
                                        <p:strVal val="visible"/>
                                      </p:to>
                                    </p:set>
                                    <p:animEffect transition="in" filter="blinds(horizontal)">
                                      <p:cBhvr>
                                        <p:cTn id="7" dur="500"/>
                                        <p:tgtEl>
                                          <p:spTgt spid="11469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4695"/>
                                        </p:tgtEl>
                                        <p:attrNameLst>
                                          <p:attrName>style.visibility</p:attrName>
                                        </p:attrNameLst>
                                      </p:cBhvr>
                                      <p:to>
                                        <p:strVal val="visible"/>
                                      </p:to>
                                    </p:set>
                                    <p:animEffect transition="in" filter="box(in)">
                                      <p:cBhvr>
                                        <p:cTn id="10" dur="500"/>
                                        <p:tgtEl>
                                          <p:spTgt spid="1146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14721"/>
                                        </p:tgtEl>
                                        <p:attrNameLst>
                                          <p:attrName>style.visibility</p:attrName>
                                        </p:attrNameLst>
                                      </p:cBhvr>
                                      <p:to>
                                        <p:strVal val="visible"/>
                                      </p:to>
                                    </p:set>
                                    <p:animEffect transition="in" filter="blinds(horizontal)">
                                      <p:cBhvr>
                                        <p:cTn id="15" dur="500"/>
                                        <p:tgtEl>
                                          <p:spTgt spid="1147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xit" presetSubtype="10" fill="hold" grpId="0" nodeType="clickEffect">
                                  <p:stCondLst>
                                    <p:cond delay="0"/>
                                  </p:stCondLst>
                                  <p:childTnLst>
                                    <p:animEffect transition="out" filter="blinds(horizontal)">
                                      <p:cBhvr>
                                        <p:cTn id="19" dur="500"/>
                                        <p:tgtEl>
                                          <p:spTgt spid="114721"/>
                                        </p:tgtEl>
                                      </p:cBhvr>
                                    </p:animEffect>
                                    <p:set>
                                      <p:cBhvr>
                                        <p:cTn id="20" dur="1" fill="hold">
                                          <p:stCondLst>
                                            <p:cond delay="499"/>
                                          </p:stCondLst>
                                        </p:cTn>
                                        <p:tgtEl>
                                          <p:spTgt spid="114721"/>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4716"/>
                                        </p:tgtEl>
                                        <p:attrNameLst>
                                          <p:attrName>style.visibility</p:attrName>
                                        </p:attrNameLst>
                                      </p:cBhvr>
                                      <p:to>
                                        <p:strVal val="visible"/>
                                      </p:to>
                                    </p:set>
                                    <p:animEffect transition="in" filter="blinds(horizontal)">
                                      <p:cBhvr>
                                        <p:cTn id="25" dur="500"/>
                                        <p:tgtEl>
                                          <p:spTgt spid="11471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4712"/>
                                        </p:tgtEl>
                                        <p:attrNameLst>
                                          <p:attrName>style.visibility</p:attrName>
                                        </p:attrNameLst>
                                      </p:cBhvr>
                                      <p:to>
                                        <p:strVal val="visible"/>
                                      </p:to>
                                    </p:set>
                                    <p:animEffect transition="in" filter="blinds(horizontal)">
                                      <p:cBhvr>
                                        <p:cTn id="30" dur="500"/>
                                        <p:tgtEl>
                                          <p:spTgt spid="11471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14713"/>
                                        </p:tgtEl>
                                        <p:attrNameLst>
                                          <p:attrName>style.visibility</p:attrName>
                                        </p:attrNameLst>
                                      </p:cBhvr>
                                      <p:to>
                                        <p:strVal val="visible"/>
                                      </p:to>
                                    </p:set>
                                    <p:animEffect transition="in" filter="blinds(horizontal)">
                                      <p:cBhvr>
                                        <p:cTn id="35" dur="500"/>
                                        <p:tgtEl>
                                          <p:spTgt spid="1147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114724"/>
                                        </p:tgtEl>
                                        <p:attrNameLst>
                                          <p:attrName>style.visibility</p:attrName>
                                        </p:attrNameLst>
                                      </p:cBhvr>
                                      <p:to>
                                        <p:strVal val="visible"/>
                                      </p:to>
                                    </p:set>
                                    <p:animEffect transition="in" filter="blinds(horizontal)">
                                      <p:cBhvr>
                                        <p:cTn id="40" dur="500"/>
                                        <p:tgtEl>
                                          <p:spTgt spid="11472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114722"/>
                                        </p:tgtEl>
                                        <p:attrNameLst>
                                          <p:attrName>style.visibility</p:attrName>
                                        </p:attrNameLst>
                                      </p:cBhvr>
                                      <p:to>
                                        <p:strVal val="visible"/>
                                      </p:to>
                                    </p:set>
                                    <p:animEffect transition="in" filter="blinds(horizontal)">
                                      <p:cBhvr>
                                        <p:cTn id="45" dur="500"/>
                                        <p:tgtEl>
                                          <p:spTgt spid="11472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14723"/>
                                        </p:tgtEl>
                                        <p:attrNameLst>
                                          <p:attrName>style.visibility</p:attrName>
                                        </p:attrNameLst>
                                      </p:cBhvr>
                                      <p:to>
                                        <p:strVal val="visible"/>
                                      </p:to>
                                    </p:set>
                                    <p:animEffect transition="in" filter="box(in)">
                                      <p:cBhvr>
                                        <p:cTn id="50" dur="500"/>
                                        <p:tgtEl>
                                          <p:spTgt spid="11472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linds(horizontal)">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4" grpId="0"/>
      <p:bldP spid="114695" grpId="0" animBg="1"/>
      <p:bldP spid="114712" grpId="0"/>
      <p:bldP spid="114716" grpId="0"/>
      <p:bldP spid="114721" grpId="0"/>
      <p:bldP spid="114723"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1447800"/>
            <a:ext cx="5410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400">
                <a:latin typeface="Times New Roman" pitchFamily="18" charset="0"/>
              </a:rPr>
              <a:t> </a:t>
            </a:r>
            <a:r>
              <a:rPr lang="en-US" altLang="vi-VN" sz="2000" u="none">
                <a:solidFill>
                  <a:schemeClr val="bg2"/>
                </a:solidFill>
                <a:latin typeface="Times New Roman" pitchFamily="18" charset="0"/>
              </a:rPr>
              <a:t>- Vào những năm 60 của thế kỉ XIX, triều đình Huế thực hiện các chính sách đối nội, đối ngoại lỗi thời, lạc hậu. </a:t>
            </a:r>
          </a:p>
        </p:txBody>
      </p:sp>
      <p:sp>
        <p:nvSpPr>
          <p:cNvPr id="18435" name="Text Box 3"/>
          <p:cNvSpPr txBox="1">
            <a:spLocks noChangeArrowheads="1"/>
          </p:cNvSpPr>
          <p:nvPr/>
        </p:nvSpPr>
        <p:spPr bwMode="auto">
          <a:xfrm>
            <a:off x="0" y="2438400"/>
            <a:ext cx="5257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400">
                <a:latin typeface="Times New Roman" pitchFamily="18" charset="0"/>
              </a:rPr>
              <a:t> </a:t>
            </a:r>
            <a:r>
              <a:rPr lang="en-US" altLang="vi-VN" sz="2000" u="none">
                <a:solidFill>
                  <a:schemeClr val="bg2"/>
                </a:solidFill>
                <a:latin typeface="Times New Roman" pitchFamily="18" charset="0"/>
              </a:rPr>
              <a:t>+ Kinh tế: Nông nghiệp, công thương nghiệp đình trệ, tài chính cạn kiệt.</a:t>
            </a:r>
            <a:r>
              <a:rPr lang="en-US" altLang="vi-VN" sz="2000">
                <a:latin typeface="Times New Roman" pitchFamily="18" charset="0"/>
              </a:rPr>
              <a:t> </a:t>
            </a:r>
          </a:p>
        </p:txBody>
      </p:sp>
      <p:sp>
        <p:nvSpPr>
          <p:cNvPr id="18436" name="Text Box 4"/>
          <p:cNvSpPr txBox="1">
            <a:spLocks noChangeArrowheads="1"/>
          </p:cNvSpPr>
          <p:nvPr/>
        </p:nvSpPr>
        <p:spPr bwMode="auto">
          <a:xfrm>
            <a:off x="0" y="3124200"/>
            <a:ext cx="5257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400">
                <a:latin typeface="Times New Roman" pitchFamily="18" charset="0"/>
              </a:rPr>
              <a:t> </a:t>
            </a:r>
            <a:r>
              <a:rPr lang="en-US" altLang="vi-VN" sz="2000" u="none">
                <a:solidFill>
                  <a:schemeClr val="bg2"/>
                </a:solidFill>
                <a:latin typeface="Times New Roman" pitchFamily="18" charset="0"/>
              </a:rPr>
              <a:t>+ Xã hội:</a:t>
            </a:r>
            <a:r>
              <a:rPr lang="en-US" altLang="vi-VN" sz="2400" u="none">
                <a:solidFill>
                  <a:schemeClr val="bg2"/>
                </a:solidFill>
                <a:latin typeface="Times New Roman" pitchFamily="18" charset="0"/>
              </a:rPr>
              <a:t> </a:t>
            </a:r>
            <a:r>
              <a:rPr lang="en-US" altLang="vi-VN" sz="2000" u="none">
                <a:solidFill>
                  <a:schemeClr val="bg2"/>
                </a:solidFill>
                <a:latin typeface="Times New Roman" pitchFamily="18" charset="0"/>
              </a:rPr>
              <a:t>rơi vào</a:t>
            </a:r>
            <a:r>
              <a:rPr lang="en-US" altLang="vi-VN" sz="2400" u="none">
                <a:solidFill>
                  <a:schemeClr val="bg2"/>
                </a:solidFill>
                <a:latin typeface="Times New Roman" pitchFamily="18" charset="0"/>
              </a:rPr>
              <a:t> </a:t>
            </a:r>
            <a:r>
              <a:rPr lang="en-US" altLang="vi-VN" sz="2000" u="none">
                <a:solidFill>
                  <a:schemeClr val="bg2"/>
                </a:solidFill>
                <a:latin typeface="Times New Roman" pitchFamily="18" charset="0"/>
              </a:rPr>
              <a:t>khủng hoảng nghiêm trọng. </a:t>
            </a:r>
          </a:p>
        </p:txBody>
      </p:sp>
      <p:sp>
        <p:nvSpPr>
          <p:cNvPr id="18437" name="Text Box 5"/>
          <p:cNvSpPr txBox="1">
            <a:spLocks noChangeArrowheads="1"/>
          </p:cNvSpPr>
          <p:nvPr/>
        </p:nvSpPr>
        <p:spPr bwMode="auto">
          <a:xfrm>
            <a:off x="0" y="1081088"/>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400">
                <a:latin typeface="Times New Roman" pitchFamily="18" charset="0"/>
              </a:rPr>
              <a:t> </a:t>
            </a:r>
            <a:r>
              <a:rPr lang="en-US" altLang="vi-VN" sz="2000" u="none">
                <a:solidFill>
                  <a:srgbClr val="0000FF"/>
                </a:solidFill>
                <a:latin typeface="Times New Roman" pitchFamily="18" charset="0"/>
              </a:rPr>
              <a:t>I. </a:t>
            </a:r>
            <a:r>
              <a:rPr lang="en-US" altLang="vi-VN" sz="2000">
                <a:solidFill>
                  <a:srgbClr val="0000FF"/>
                </a:solidFill>
                <a:latin typeface="Times New Roman" pitchFamily="18" charset="0"/>
              </a:rPr>
              <a:t> Tình hình Việt Nam nửa cuối thế kỉ XIX</a:t>
            </a:r>
          </a:p>
        </p:txBody>
      </p:sp>
      <p:sp>
        <p:nvSpPr>
          <p:cNvPr id="18438" name="Line 6"/>
          <p:cNvSpPr>
            <a:spLocks noChangeShapeType="1"/>
          </p:cNvSpPr>
          <p:nvPr/>
        </p:nvSpPr>
        <p:spPr bwMode="auto">
          <a:xfrm flipH="1">
            <a:off x="5257800" y="1447800"/>
            <a:ext cx="0" cy="54102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9" name="Text Box 12"/>
          <p:cNvSpPr txBox="1">
            <a:spLocks noChangeArrowheads="1"/>
          </p:cNvSpPr>
          <p:nvPr/>
        </p:nvSpPr>
        <p:spPr bwMode="auto">
          <a:xfrm>
            <a:off x="0" y="3810000"/>
            <a:ext cx="518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400">
                <a:latin typeface="Times New Roman" pitchFamily="18" charset="0"/>
              </a:rPr>
              <a:t> </a:t>
            </a:r>
            <a:r>
              <a:rPr lang="en-US" altLang="vi-VN" sz="2000" u="none">
                <a:solidFill>
                  <a:schemeClr val="bg2"/>
                </a:solidFill>
                <a:latin typeface="Times New Roman" pitchFamily="18" charset="0"/>
              </a:rPr>
              <a:t>Đời sống nhân dân đói khổ </a:t>
            </a:r>
            <a:r>
              <a:rPr lang="en-US" altLang="vi-VN" sz="2400" u="none">
                <a:solidFill>
                  <a:schemeClr val="bg2"/>
                </a:solidFill>
                <a:latin typeface="Times New Roman" pitchFamily="18" charset="0"/>
              </a:rPr>
              <a:t>=&gt; </a:t>
            </a:r>
            <a:r>
              <a:rPr lang="en-US" altLang="vi-VN" sz="2000" u="none">
                <a:solidFill>
                  <a:schemeClr val="bg2"/>
                </a:solidFill>
                <a:latin typeface="Times New Roman" pitchFamily="18" charset="0"/>
              </a:rPr>
              <a:t>mâu thuẫn dân tộc và giai cấp sâu sắc. </a:t>
            </a:r>
          </a:p>
        </p:txBody>
      </p:sp>
      <p:sp>
        <p:nvSpPr>
          <p:cNvPr id="115726" name="AutoShape 14"/>
          <p:cNvSpPr>
            <a:spLocks noChangeArrowheads="1"/>
          </p:cNvSpPr>
          <p:nvPr/>
        </p:nvSpPr>
        <p:spPr bwMode="auto">
          <a:xfrm>
            <a:off x="5257800" y="4343400"/>
            <a:ext cx="1752600" cy="1371600"/>
          </a:xfrm>
          <a:prstGeom prst="rightArrow">
            <a:avLst>
              <a:gd name="adj1" fmla="val 50000"/>
              <a:gd name="adj2" fmla="val 31944"/>
            </a:avLst>
          </a:prstGeom>
          <a:solidFill>
            <a:srgbClr val="000080"/>
          </a:solidFill>
          <a:ln w="19050" algn="ctr">
            <a:solidFill>
              <a:srgbClr val="DDDDDD"/>
            </a:solidFill>
            <a:miter lim="800000"/>
            <a:headEnd/>
            <a:tailEnd/>
          </a:ln>
        </p:spPr>
        <p:txBody>
          <a:bodyPr anchor="ct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endParaRPr lang="vi-VN" altLang="vi-VN" sz="2400">
              <a:latin typeface="Times New Roman" pitchFamily="18" charset="0"/>
            </a:endParaRPr>
          </a:p>
        </p:txBody>
      </p:sp>
      <p:sp>
        <p:nvSpPr>
          <p:cNvPr id="115727" name="Text Box 15"/>
          <p:cNvSpPr txBox="1">
            <a:spLocks noChangeArrowheads="1"/>
          </p:cNvSpPr>
          <p:nvPr/>
        </p:nvSpPr>
        <p:spPr bwMode="auto">
          <a:xfrm>
            <a:off x="5181600" y="4708525"/>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a:spcBef>
                <a:spcPct val="0"/>
              </a:spcBef>
              <a:buClrTx/>
              <a:buFontTx/>
              <a:buNone/>
            </a:pPr>
            <a:r>
              <a:rPr lang="en-US" altLang="vi-VN" sz="2000" u="none">
                <a:latin typeface="Times New Roman" pitchFamily="18" charset="0"/>
              </a:rPr>
              <a:t>Nhân dân ta</a:t>
            </a:r>
            <a:endParaRPr lang="en-US" altLang="vi-VN" sz="2000" u="none">
              <a:latin typeface=".VnCentury SchoolbookH" pitchFamily="34" charset="0"/>
            </a:endParaRPr>
          </a:p>
        </p:txBody>
      </p:sp>
      <p:sp>
        <p:nvSpPr>
          <p:cNvPr id="115728" name="AutoShape 16"/>
          <p:cNvSpPr>
            <a:spLocks noChangeArrowheads="1"/>
          </p:cNvSpPr>
          <p:nvPr/>
        </p:nvSpPr>
        <p:spPr bwMode="auto">
          <a:xfrm>
            <a:off x="7086600" y="4343400"/>
            <a:ext cx="1905000" cy="1371600"/>
          </a:xfrm>
          <a:prstGeom prst="leftArrow">
            <a:avLst>
              <a:gd name="adj1" fmla="val 50000"/>
              <a:gd name="adj2" fmla="val 34722"/>
            </a:avLst>
          </a:prstGeom>
          <a:solidFill>
            <a:srgbClr val="000080"/>
          </a:solidFill>
          <a:ln w="19050" algn="ctr">
            <a:solidFill>
              <a:srgbClr val="DDDDDD"/>
            </a:solidFill>
            <a:miter lim="800000"/>
            <a:headEnd/>
            <a:tailEnd/>
          </a:ln>
        </p:spPr>
        <p:txBody>
          <a:bodyPr anchor="ct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endParaRPr lang="vi-VN" altLang="vi-VN" sz="2400">
              <a:latin typeface="Times New Roman" pitchFamily="18" charset="0"/>
            </a:endParaRPr>
          </a:p>
        </p:txBody>
      </p:sp>
      <p:sp>
        <p:nvSpPr>
          <p:cNvPr id="115729" name="Text Box 17"/>
          <p:cNvSpPr txBox="1">
            <a:spLocks noChangeArrowheads="1"/>
          </p:cNvSpPr>
          <p:nvPr/>
        </p:nvSpPr>
        <p:spPr bwMode="auto">
          <a:xfrm>
            <a:off x="7162800" y="4800600"/>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2000" u="none">
                <a:latin typeface="Times New Roman" pitchFamily="18" charset="0"/>
              </a:rPr>
              <a:t>Thực dân Pháp</a:t>
            </a:r>
          </a:p>
        </p:txBody>
      </p:sp>
      <p:sp>
        <p:nvSpPr>
          <p:cNvPr id="115730" name="AutoShape 18"/>
          <p:cNvSpPr>
            <a:spLocks noChangeArrowheads="1"/>
          </p:cNvSpPr>
          <p:nvPr/>
        </p:nvSpPr>
        <p:spPr bwMode="auto">
          <a:xfrm>
            <a:off x="5334000" y="5638800"/>
            <a:ext cx="1752600" cy="1295400"/>
          </a:xfrm>
          <a:prstGeom prst="rightArrow">
            <a:avLst>
              <a:gd name="adj1" fmla="val 50000"/>
              <a:gd name="adj2" fmla="val 33824"/>
            </a:avLst>
          </a:prstGeom>
          <a:solidFill>
            <a:srgbClr val="000080"/>
          </a:solidFill>
          <a:ln w="19050" algn="ctr">
            <a:solidFill>
              <a:srgbClr val="DDDDDD"/>
            </a:solidFill>
            <a:miter lim="800000"/>
            <a:headEnd/>
            <a:tailEnd/>
          </a:ln>
        </p:spPr>
        <p:txBody>
          <a:bodyPr anchor="ct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endParaRPr lang="vi-VN" altLang="vi-VN" sz="2400">
              <a:latin typeface="Times New Roman" pitchFamily="18" charset="0"/>
            </a:endParaRPr>
          </a:p>
        </p:txBody>
      </p:sp>
      <p:sp>
        <p:nvSpPr>
          <p:cNvPr id="115731" name="Text Box 19"/>
          <p:cNvSpPr txBox="1">
            <a:spLocks noChangeArrowheads="1"/>
          </p:cNvSpPr>
          <p:nvPr/>
        </p:nvSpPr>
        <p:spPr bwMode="auto">
          <a:xfrm>
            <a:off x="5257800" y="6080125"/>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a:spcBef>
                <a:spcPct val="0"/>
              </a:spcBef>
              <a:buClrTx/>
              <a:buFontTx/>
              <a:buNone/>
            </a:pPr>
            <a:r>
              <a:rPr lang="en-US" altLang="vi-VN" sz="2000" u="none">
                <a:latin typeface="Times New Roman" pitchFamily="18" charset="0"/>
              </a:rPr>
              <a:t>Nông dân</a:t>
            </a:r>
            <a:endParaRPr lang="en-US" altLang="vi-VN" sz="2000" u="none">
              <a:latin typeface=".VnCentury SchoolbookH" pitchFamily="34" charset="0"/>
            </a:endParaRPr>
          </a:p>
        </p:txBody>
      </p:sp>
      <p:sp>
        <p:nvSpPr>
          <p:cNvPr id="115732" name="AutoShape 20"/>
          <p:cNvSpPr>
            <a:spLocks noChangeArrowheads="1"/>
          </p:cNvSpPr>
          <p:nvPr/>
        </p:nvSpPr>
        <p:spPr bwMode="auto">
          <a:xfrm>
            <a:off x="7239000" y="5638800"/>
            <a:ext cx="1905000" cy="1295400"/>
          </a:xfrm>
          <a:prstGeom prst="leftArrow">
            <a:avLst>
              <a:gd name="adj1" fmla="val 50000"/>
              <a:gd name="adj2" fmla="val 36765"/>
            </a:avLst>
          </a:prstGeom>
          <a:solidFill>
            <a:srgbClr val="000080"/>
          </a:solidFill>
          <a:ln w="19050" algn="ctr">
            <a:solidFill>
              <a:srgbClr val="DDDDDD"/>
            </a:solidFill>
            <a:miter lim="800000"/>
            <a:headEnd/>
            <a:tailEnd/>
          </a:ln>
        </p:spPr>
        <p:txBody>
          <a:bodyPr anchor="ct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endParaRPr lang="vi-VN" altLang="vi-VN" sz="2400">
              <a:latin typeface="Times New Roman" pitchFamily="18" charset="0"/>
            </a:endParaRPr>
          </a:p>
        </p:txBody>
      </p:sp>
      <p:sp>
        <p:nvSpPr>
          <p:cNvPr id="115733" name="Text Box 21"/>
          <p:cNvSpPr txBox="1">
            <a:spLocks noChangeArrowheads="1"/>
          </p:cNvSpPr>
          <p:nvPr/>
        </p:nvSpPr>
        <p:spPr bwMode="auto">
          <a:xfrm>
            <a:off x="7467600" y="6080125"/>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2000" u="none">
                <a:latin typeface="Times New Roman" pitchFamily="18" charset="0"/>
              </a:rPr>
              <a:t>Địa chủ PK</a:t>
            </a:r>
          </a:p>
        </p:txBody>
      </p:sp>
      <p:sp>
        <p:nvSpPr>
          <p:cNvPr id="115737" name="Text Box 25"/>
          <p:cNvSpPr txBox="1">
            <a:spLocks noChangeArrowheads="1"/>
          </p:cNvSpPr>
          <p:nvPr/>
        </p:nvSpPr>
        <p:spPr bwMode="auto">
          <a:xfrm>
            <a:off x="5257800" y="3048000"/>
            <a:ext cx="381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pt-BR" altLang="vi-VN" sz="2400" u="none">
                <a:solidFill>
                  <a:srgbClr val="0000FF"/>
                </a:solidFill>
                <a:latin typeface="Times New Roman" pitchFamily="18" charset="0"/>
                <a:sym typeface="Wingdings" pitchFamily="2" charset="2"/>
              </a:rPr>
              <a:t>- Hỏi: Em hãy nêu những mâu thuẫn cơ bản trong xã hội Việt Nam?</a:t>
            </a:r>
            <a:r>
              <a:rPr lang="en-US" altLang="vi-VN" sz="2400">
                <a:latin typeface="Times New Roman" pitchFamily="18" charset="0"/>
              </a:rPr>
              <a:t> </a:t>
            </a:r>
            <a:endParaRPr lang="en-US" altLang="vi-VN" sz="2000" u="none">
              <a:solidFill>
                <a:schemeClr val="bg2"/>
              </a:solidFill>
              <a:latin typeface="Times New Roman" pitchFamily="18" charset="0"/>
            </a:endParaRPr>
          </a:p>
        </p:txBody>
      </p:sp>
      <p:sp>
        <p:nvSpPr>
          <p:cNvPr id="18449" name="Text Box 26"/>
          <p:cNvSpPr txBox="1">
            <a:spLocks noChangeArrowheads="1"/>
          </p:cNvSpPr>
          <p:nvPr/>
        </p:nvSpPr>
        <p:spPr bwMode="auto">
          <a:xfrm>
            <a:off x="0" y="123825"/>
            <a:ext cx="9144000" cy="409575"/>
          </a:xfrm>
          <a:prstGeom prst="rect">
            <a:avLst/>
          </a:prstGeom>
          <a:solidFill>
            <a:srgbClr val="FFFF00"/>
          </a:solidFill>
          <a:ln w="28575">
            <a:solidFill>
              <a:srgbClr val="DDDDDD"/>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50000"/>
              </a:spcBef>
              <a:buClrTx/>
              <a:buFontTx/>
              <a:buNone/>
            </a:pPr>
            <a:r>
              <a:rPr lang="en-US" altLang="vi-VN" sz="1900" u="none">
                <a:solidFill>
                  <a:srgbClr val="0000FF"/>
                </a:solidFill>
                <a:latin typeface="Times New Roman" pitchFamily="18" charset="0"/>
              </a:rPr>
              <a:t>BÀI 28: TRÀO LƯU CẢI CÁCH DUY TÂN Ở VIỆT NAM NỬA CUỐI THẾ KỈ XIX</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5737"/>
                                        </p:tgtEl>
                                        <p:attrNameLst>
                                          <p:attrName>style.visibility</p:attrName>
                                        </p:attrNameLst>
                                      </p:cBhvr>
                                      <p:to>
                                        <p:strVal val="visible"/>
                                      </p:to>
                                    </p:set>
                                    <p:animEffect transition="in" filter="blinds(horizontal)">
                                      <p:cBhvr>
                                        <p:cTn id="7" dur="500"/>
                                        <p:tgtEl>
                                          <p:spTgt spid="1157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5726"/>
                                        </p:tgtEl>
                                        <p:attrNameLst>
                                          <p:attrName>style.visibility</p:attrName>
                                        </p:attrNameLst>
                                      </p:cBhvr>
                                      <p:to>
                                        <p:strVal val="visible"/>
                                      </p:to>
                                    </p:set>
                                    <p:animEffect transition="in" filter="blinds(horizontal)">
                                      <p:cBhvr>
                                        <p:cTn id="12" dur="500"/>
                                        <p:tgtEl>
                                          <p:spTgt spid="11572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5727"/>
                                        </p:tgtEl>
                                        <p:attrNameLst>
                                          <p:attrName>style.visibility</p:attrName>
                                        </p:attrNameLst>
                                      </p:cBhvr>
                                      <p:to>
                                        <p:strVal val="visible"/>
                                      </p:to>
                                    </p:set>
                                    <p:animEffect transition="in" filter="blinds(horizontal)">
                                      <p:cBhvr>
                                        <p:cTn id="15" dur="500"/>
                                        <p:tgtEl>
                                          <p:spTgt spid="11572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5728"/>
                                        </p:tgtEl>
                                        <p:attrNameLst>
                                          <p:attrName>style.visibility</p:attrName>
                                        </p:attrNameLst>
                                      </p:cBhvr>
                                      <p:to>
                                        <p:strVal val="visible"/>
                                      </p:to>
                                    </p:set>
                                    <p:animEffect transition="in" filter="blinds(horizontal)">
                                      <p:cBhvr>
                                        <p:cTn id="20" dur="500"/>
                                        <p:tgtEl>
                                          <p:spTgt spid="11572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15729"/>
                                        </p:tgtEl>
                                        <p:attrNameLst>
                                          <p:attrName>style.visibility</p:attrName>
                                        </p:attrNameLst>
                                      </p:cBhvr>
                                      <p:to>
                                        <p:strVal val="visible"/>
                                      </p:to>
                                    </p:set>
                                    <p:animEffect transition="in" filter="blinds(horizontal)">
                                      <p:cBhvr>
                                        <p:cTn id="23" dur="500"/>
                                        <p:tgtEl>
                                          <p:spTgt spid="11572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15730"/>
                                        </p:tgtEl>
                                        <p:attrNameLst>
                                          <p:attrName>style.visibility</p:attrName>
                                        </p:attrNameLst>
                                      </p:cBhvr>
                                      <p:to>
                                        <p:strVal val="visible"/>
                                      </p:to>
                                    </p:set>
                                    <p:animEffect transition="in" filter="blinds(horizontal)">
                                      <p:cBhvr>
                                        <p:cTn id="28" dur="500"/>
                                        <p:tgtEl>
                                          <p:spTgt spid="11573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5731"/>
                                        </p:tgtEl>
                                        <p:attrNameLst>
                                          <p:attrName>style.visibility</p:attrName>
                                        </p:attrNameLst>
                                      </p:cBhvr>
                                      <p:to>
                                        <p:strVal val="visible"/>
                                      </p:to>
                                    </p:set>
                                    <p:animEffect transition="in" filter="blinds(horizontal)">
                                      <p:cBhvr>
                                        <p:cTn id="31" dur="500"/>
                                        <p:tgtEl>
                                          <p:spTgt spid="11573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15732"/>
                                        </p:tgtEl>
                                        <p:attrNameLst>
                                          <p:attrName>style.visibility</p:attrName>
                                        </p:attrNameLst>
                                      </p:cBhvr>
                                      <p:to>
                                        <p:strVal val="visible"/>
                                      </p:to>
                                    </p:set>
                                    <p:animEffect transition="in" filter="blinds(horizontal)">
                                      <p:cBhvr>
                                        <p:cTn id="36" dur="500"/>
                                        <p:tgtEl>
                                          <p:spTgt spid="11573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15733"/>
                                        </p:tgtEl>
                                        <p:attrNameLst>
                                          <p:attrName>style.visibility</p:attrName>
                                        </p:attrNameLst>
                                      </p:cBhvr>
                                      <p:to>
                                        <p:strVal val="visible"/>
                                      </p:to>
                                    </p:set>
                                    <p:animEffect transition="in" filter="blinds(horizontal)">
                                      <p:cBhvr>
                                        <p:cTn id="39" dur="500"/>
                                        <p:tgtEl>
                                          <p:spTgt spid="115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6" grpId="0" animBg="1"/>
      <p:bldP spid="115727" grpId="0"/>
      <p:bldP spid="115728" grpId="0" animBg="1"/>
      <p:bldP spid="115729" grpId="0"/>
      <p:bldP spid="115730" grpId="0" animBg="1"/>
      <p:bldP spid="115731" grpId="0"/>
      <p:bldP spid="115732" grpId="0" animBg="1"/>
      <p:bldP spid="115733" grpId="0"/>
      <p:bldP spid="11573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4"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838200"/>
            <a:ext cx="4648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3" name="Oval 5"/>
          <p:cNvSpPr>
            <a:spLocks noChangeArrowheads="1"/>
          </p:cNvSpPr>
          <p:nvPr/>
        </p:nvSpPr>
        <p:spPr bwMode="auto">
          <a:xfrm>
            <a:off x="6248400" y="1143000"/>
            <a:ext cx="381000" cy="304800"/>
          </a:xfrm>
          <a:prstGeom prst="ellipse">
            <a:avLst/>
          </a:prstGeom>
          <a:solidFill>
            <a:srgbClr val="9900FF"/>
          </a:solidFill>
          <a:ln w="9525">
            <a:solidFill>
              <a:srgbClr val="FFFF00"/>
            </a:solidFill>
            <a:round/>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eaLnBrk="1" hangingPunct="1">
              <a:spcBef>
                <a:spcPct val="0"/>
              </a:spcBef>
              <a:buClrTx/>
              <a:buFontTx/>
              <a:buNone/>
            </a:pPr>
            <a:r>
              <a:rPr lang="en-US" altLang="vi-VN" sz="1800" u="none">
                <a:latin typeface="VNI-Times" pitchFamily="2" charset="0"/>
              </a:rPr>
              <a:t>2</a:t>
            </a:r>
          </a:p>
        </p:txBody>
      </p:sp>
      <p:sp>
        <p:nvSpPr>
          <p:cNvPr id="109574" name="Oval 6"/>
          <p:cNvSpPr>
            <a:spLocks noChangeArrowheads="1"/>
          </p:cNvSpPr>
          <p:nvPr/>
        </p:nvSpPr>
        <p:spPr bwMode="auto">
          <a:xfrm>
            <a:off x="6400800" y="1600200"/>
            <a:ext cx="381000" cy="304800"/>
          </a:xfrm>
          <a:prstGeom prst="ellipse">
            <a:avLst/>
          </a:prstGeom>
          <a:solidFill>
            <a:srgbClr val="9900FF"/>
          </a:solidFill>
          <a:ln w="9525">
            <a:solidFill>
              <a:srgbClr val="FFFF00"/>
            </a:solidFill>
            <a:round/>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eaLnBrk="1" hangingPunct="1">
              <a:spcBef>
                <a:spcPct val="0"/>
              </a:spcBef>
              <a:buClrTx/>
              <a:buFontTx/>
              <a:buNone/>
            </a:pPr>
            <a:r>
              <a:rPr lang="en-US" altLang="vi-VN" sz="1800" u="none">
                <a:latin typeface="VNI-Times" pitchFamily="2" charset="0"/>
              </a:rPr>
              <a:t>3</a:t>
            </a:r>
          </a:p>
        </p:txBody>
      </p:sp>
      <p:sp>
        <p:nvSpPr>
          <p:cNvPr id="109575" name="Oval 7"/>
          <p:cNvSpPr>
            <a:spLocks noChangeArrowheads="1"/>
          </p:cNvSpPr>
          <p:nvPr/>
        </p:nvSpPr>
        <p:spPr bwMode="auto">
          <a:xfrm>
            <a:off x="6781800" y="1447800"/>
            <a:ext cx="381000" cy="304800"/>
          </a:xfrm>
          <a:prstGeom prst="ellipse">
            <a:avLst/>
          </a:prstGeom>
          <a:solidFill>
            <a:srgbClr val="9900FF"/>
          </a:solidFill>
          <a:ln w="9525">
            <a:solidFill>
              <a:srgbClr val="FFFF00"/>
            </a:solidFill>
            <a:round/>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eaLnBrk="1" hangingPunct="1">
              <a:spcBef>
                <a:spcPct val="0"/>
              </a:spcBef>
              <a:buClrTx/>
              <a:buFontTx/>
              <a:buNone/>
            </a:pPr>
            <a:r>
              <a:rPr lang="en-US" altLang="vi-VN" sz="1800" u="none">
                <a:latin typeface="VNI-Times" pitchFamily="2" charset="0"/>
              </a:rPr>
              <a:t>4</a:t>
            </a:r>
          </a:p>
        </p:txBody>
      </p:sp>
      <p:sp>
        <p:nvSpPr>
          <p:cNvPr id="109576" name="Oval 8"/>
          <p:cNvSpPr>
            <a:spLocks noChangeArrowheads="1"/>
          </p:cNvSpPr>
          <p:nvPr/>
        </p:nvSpPr>
        <p:spPr bwMode="auto">
          <a:xfrm>
            <a:off x="6705600" y="1828800"/>
            <a:ext cx="325438" cy="304800"/>
          </a:xfrm>
          <a:prstGeom prst="ellipse">
            <a:avLst/>
          </a:prstGeom>
          <a:solidFill>
            <a:srgbClr val="9900FF"/>
          </a:solidFill>
          <a:ln w="9525">
            <a:solidFill>
              <a:srgbClr val="FFFF00"/>
            </a:solidFill>
            <a:round/>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eaLnBrk="1" hangingPunct="1">
              <a:spcBef>
                <a:spcPct val="0"/>
              </a:spcBef>
              <a:buClrTx/>
              <a:buFontTx/>
              <a:buNone/>
            </a:pPr>
            <a:r>
              <a:rPr lang="en-US" altLang="vi-VN" sz="1800" u="none">
                <a:latin typeface="VNI-Times" pitchFamily="2" charset="0"/>
              </a:rPr>
              <a:t>1</a:t>
            </a:r>
          </a:p>
        </p:txBody>
      </p:sp>
      <p:sp>
        <p:nvSpPr>
          <p:cNvPr id="109577" name="Oval 9"/>
          <p:cNvSpPr>
            <a:spLocks noChangeArrowheads="1"/>
          </p:cNvSpPr>
          <p:nvPr/>
        </p:nvSpPr>
        <p:spPr bwMode="auto">
          <a:xfrm>
            <a:off x="7543800" y="3657600"/>
            <a:ext cx="381000" cy="304800"/>
          </a:xfrm>
          <a:prstGeom prst="ellipse">
            <a:avLst/>
          </a:prstGeom>
          <a:solidFill>
            <a:srgbClr val="9900FF"/>
          </a:solidFill>
          <a:ln w="9525">
            <a:solidFill>
              <a:srgbClr val="FFFF00"/>
            </a:solidFill>
            <a:round/>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eaLnBrk="1" hangingPunct="1">
              <a:spcBef>
                <a:spcPct val="0"/>
              </a:spcBef>
              <a:buClrTx/>
              <a:buFontTx/>
              <a:buNone/>
            </a:pPr>
            <a:r>
              <a:rPr lang="en-US" altLang="vi-VN" sz="1800" u="none">
                <a:latin typeface="VNI-Times" pitchFamily="2" charset="0"/>
              </a:rPr>
              <a:t>5</a:t>
            </a:r>
          </a:p>
        </p:txBody>
      </p:sp>
      <p:sp>
        <p:nvSpPr>
          <p:cNvPr id="109578" name="AutoShape 10"/>
          <p:cNvSpPr>
            <a:spLocks noChangeArrowheads="1"/>
          </p:cNvSpPr>
          <p:nvPr/>
        </p:nvSpPr>
        <p:spPr bwMode="auto">
          <a:xfrm>
            <a:off x="6477000" y="1905000"/>
            <a:ext cx="284163" cy="228600"/>
          </a:xfrm>
          <a:prstGeom prst="star5">
            <a:avLst/>
          </a:prstGeom>
          <a:solidFill>
            <a:srgbClr val="FF0000"/>
          </a:solidFill>
          <a:ln w="9525">
            <a:solidFill>
              <a:srgbClr val="FFFF00"/>
            </a:solidFill>
            <a:miter lim="800000"/>
            <a:headEnd/>
            <a:tailEnd/>
          </a:ln>
          <a:effectLst/>
        </p:spPr>
        <p:txBody>
          <a:bodyPr wrap="none" anchor="ctr"/>
          <a:lstStyle/>
          <a:p>
            <a:pPr eaLnBrk="1" hangingPunct="1">
              <a:spcBef>
                <a:spcPct val="50000"/>
              </a:spcBef>
              <a:defRPr/>
            </a:pPr>
            <a:endParaRPr lang="en-US"/>
          </a:p>
        </p:txBody>
      </p:sp>
      <p:sp>
        <p:nvSpPr>
          <p:cNvPr id="109579" name="Rectangle 11"/>
          <p:cNvSpPr>
            <a:spLocks noChangeArrowheads="1"/>
          </p:cNvSpPr>
          <p:nvPr/>
        </p:nvSpPr>
        <p:spPr bwMode="auto">
          <a:xfrm>
            <a:off x="4572000" y="1676400"/>
            <a:ext cx="1866900" cy="304800"/>
          </a:xfrm>
          <a:prstGeom prst="rect">
            <a:avLst/>
          </a:prstGeom>
          <a:solidFill>
            <a:schemeClr val="tx1"/>
          </a:solidFill>
          <a:ln w="9525">
            <a:noFill/>
            <a:miter lim="800000"/>
            <a:headEnd/>
            <a:tailEnd/>
          </a:ln>
          <a:effectLst/>
        </p:spPr>
        <p:txBody>
          <a:bodyPr anchor="ctr"/>
          <a:lstStyle/>
          <a:p>
            <a:pPr algn="just" eaLnBrk="1" hangingPunct="1">
              <a:lnSpc>
                <a:spcPct val="90000"/>
              </a:lnSpc>
              <a:defRPr/>
            </a:pPr>
            <a:r>
              <a:rPr lang="en-US" sz="1400" u="none" dirty="0">
                <a:solidFill>
                  <a:srgbClr val="FF0000"/>
                </a:solidFill>
                <a:effectLst>
                  <a:outerShdw blurRad="38100" dist="38100" dir="2700000" algn="tl">
                    <a:srgbClr val="C0C0C0"/>
                  </a:outerShdw>
                </a:effectLst>
                <a:latin typeface="Arial" charset="0"/>
              </a:rPr>
              <a:t>1862 THÁI NGUYÊN</a:t>
            </a:r>
          </a:p>
        </p:txBody>
      </p:sp>
      <p:sp>
        <p:nvSpPr>
          <p:cNvPr id="109580" name="Rectangle 12"/>
          <p:cNvSpPr>
            <a:spLocks noChangeArrowheads="1"/>
          </p:cNvSpPr>
          <p:nvPr/>
        </p:nvSpPr>
        <p:spPr bwMode="auto">
          <a:xfrm>
            <a:off x="6629400" y="990600"/>
            <a:ext cx="2209800" cy="381000"/>
          </a:xfrm>
          <a:prstGeom prst="rect">
            <a:avLst/>
          </a:prstGeom>
          <a:solidFill>
            <a:schemeClr val="tx1"/>
          </a:solidFill>
          <a:ln w="9525">
            <a:noFill/>
            <a:miter lim="800000"/>
            <a:headEnd/>
            <a:tailEnd/>
          </a:ln>
          <a:effectLst/>
        </p:spPr>
        <p:txBody>
          <a:bodyPr anchor="ctr"/>
          <a:lstStyle/>
          <a:p>
            <a:pPr algn="ctr" eaLnBrk="1" hangingPunct="1">
              <a:lnSpc>
                <a:spcPct val="90000"/>
              </a:lnSpc>
              <a:defRPr/>
            </a:pPr>
            <a:r>
              <a:rPr lang="en-US" sz="1400" u="none" dirty="0">
                <a:solidFill>
                  <a:srgbClr val="FF0000"/>
                </a:solidFill>
                <a:effectLst>
                  <a:outerShdw blurRad="38100" dist="38100" dir="2700000" algn="tl">
                    <a:srgbClr val="C0C0C0"/>
                  </a:outerShdw>
                </a:effectLst>
                <a:latin typeface="Arial" charset="0"/>
              </a:rPr>
              <a:t>TUYÊN QUANG (1862)</a:t>
            </a:r>
          </a:p>
        </p:txBody>
      </p:sp>
      <p:sp>
        <p:nvSpPr>
          <p:cNvPr id="109581" name="Rectangle 13"/>
          <p:cNvSpPr>
            <a:spLocks noChangeArrowheads="1"/>
          </p:cNvSpPr>
          <p:nvPr/>
        </p:nvSpPr>
        <p:spPr bwMode="auto">
          <a:xfrm>
            <a:off x="7162800" y="1447800"/>
            <a:ext cx="1676400" cy="381000"/>
          </a:xfrm>
          <a:prstGeom prst="rect">
            <a:avLst/>
          </a:prstGeom>
          <a:solidFill>
            <a:schemeClr val="tx1"/>
          </a:solidFill>
          <a:ln w="9525">
            <a:solidFill>
              <a:srgbClr val="FF0000"/>
            </a:solidFill>
            <a:miter lim="800000"/>
            <a:headEnd/>
            <a:tailEnd/>
          </a:ln>
          <a:effectLst/>
        </p:spPr>
        <p:txBody>
          <a:bodyPr anchor="ctr"/>
          <a:lstStyle/>
          <a:p>
            <a:pPr algn="ctr" eaLnBrk="1" hangingPunct="1">
              <a:lnSpc>
                <a:spcPct val="90000"/>
              </a:lnSpc>
              <a:defRPr/>
            </a:pPr>
            <a:r>
              <a:rPr lang="en-US" sz="1400" u="none" dirty="0">
                <a:solidFill>
                  <a:srgbClr val="FF0000"/>
                </a:solidFill>
                <a:effectLst>
                  <a:outerShdw blurRad="38100" dist="38100" dir="2700000" algn="tl">
                    <a:srgbClr val="C0C0C0"/>
                  </a:outerShdw>
                </a:effectLst>
                <a:latin typeface="Arial" charset="0"/>
              </a:rPr>
              <a:t>QUẢNG YÊN   (1861 -1865)</a:t>
            </a:r>
          </a:p>
        </p:txBody>
      </p:sp>
      <p:sp>
        <p:nvSpPr>
          <p:cNvPr id="109582" name="Rectangle 14"/>
          <p:cNvSpPr>
            <a:spLocks noChangeArrowheads="1"/>
          </p:cNvSpPr>
          <p:nvPr/>
        </p:nvSpPr>
        <p:spPr bwMode="auto">
          <a:xfrm>
            <a:off x="7010400" y="1981200"/>
            <a:ext cx="1828800" cy="381000"/>
          </a:xfrm>
          <a:prstGeom prst="rect">
            <a:avLst/>
          </a:prstGeom>
          <a:solidFill>
            <a:schemeClr val="tx1"/>
          </a:solidFill>
          <a:ln w="9525">
            <a:solidFill>
              <a:srgbClr val="FF0000"/>
            </a:solidFill>
            <a:miter lim="800000"/>
            <a:headEnd/>
            <a:tailEnd/>
          </a:ln>
          <a:effectLst/>
        </p:spPr>
        <p:txBody>
          <a:bodyPr anchor="ctr"/>
          <a:lstStyle/>
          <a:p>
            <a:pPr algn="just" eaLnBrk="1" hangingPunct="1">
              <a:lnSpc>
                <a:spcPct val="90000"/>
              </a:lnSpc>
              <a:defRPr/>
            </a:pPr>
            <a:r>
              <a:rPr lang="en-US" sz="1400" u="none" dirty="0">
                <a:solidFill>
                  <a:srgbClr val="FF0000"/>
                </a:solidFill>
                <a:effectLst>
                  <a:outerShdw blurRad="38100" dist="38100" dir="2700000" algn="tl">
                    <a:srgbClr val="C0C0C0"/>
                  </a:outerShdw>
                </a:effectLst>
                <a:latin typeface="Arial" charset="0"/>
              </a:rPr>
              <a:t>BẮC NINH (1862)</a:t>
            </a:r>
          </a:p>
        </p:txBody>
      </p:sp>
      <p:sp>
        <p:nvSpPr>
          <p:cNvPr id="109583" name="Rectangle 15"/>
          <p:cNvSpPr>
            <a:spLocks noChangeArrowheads="1"/>
          </p:cNvSpPr>
          <p:nvPr/>
        </p:nvSpPr>
        <p:spPr bwMode="auto">
          <a:xfrm>
            <a:off x="6629400" y="3048000"/>
            <a:ext cx="1219200" cy="228600"/>
          </a:xfrm>
          <a:prstGeom prst="rect">
            <a:avLst/>
          </a:prstGeom>
          <a:noFill/>
          <a:ln w="9525">
            <a:noFill/>
            <a:miter lim="800000"/>
            <a:headEnd/>
            <a:tailEnd/>
          </a:ln>
          <a:effectLst/>
        </p:spPr>
        <p:txBody>
          <a:bodyPr anchor="ctr"/>
          <a:lstStyle/>
          <a:p>
            <a:pPr algn="just" eaLnBrk="1" hangingPunct="1">
              <a:lnSpc>
                <a:spcPct val="90000"/>
              </a:lnSpc>
              <a:defRPr/>
            </a:pPr>
            <a:r>
              <a:rPr lang="en-US" sz="1400" u="none">
                <a:solidFill>
                  <a:srgbClr val="0000FF"/>
                </a:solidFill>
                <a:effectLst>
                  <a:outerShdw blurRad="38100" dist="38100" dir="2700000" algn="tl">
                    <a:srgbClr val="C0C0C0"/>
                  </a:outerShdw>
                </a:effectLst>
                <a:latin typeface="Arial" charset="0"/>
              </a:rPr>
              <a:t>HÀ TĨNH</a:t>
            </a:r>
          </a:p>
        </p:txBody>
      </p:sp>
      <p:sp>
        <p:nvSpPr>
          <p:cNvPr id="109584" name="Rectangle 16"/>
          <p:cNvSpPr>
            <a:spLocks noChangeArrowheads="1"/>
          </p:cNvSpPr>
          <p:nvPr/>
        </p:nvSpPr>
        <p:spPr bwMode="auto">
          <a:xfrm>
            <a:off x="7924800" y="3733800"/>
            <a:ext cx="1081088" cy="381000"/>
          </a:xfrm>
          <a:prstGeom prst="rect">
            <a:avLst/>
          </a:prstGeom>
          <a:solidFill>
            <a:schemeClr val="tx1"/>
          </a:solidFill>
          <a:ln w="9525">
            <a:solidFill>
              <a:srgbClr val="FF0000"/>
            </a:solidFill>
            <a:miter lim="800000"/>
            <a:headEnd/>
            <a:tailEnd/>
          </a:ln>
          <a:effectLst/>
        </p:spPr>
        <p:txBody>
          <a:bodyPr anchor="ctr"/>
          <a:lstStyle/>
          <a:p>
            <a:pPr algn="just" eaLnBrk="1" hangingPunct="1">
              <a:lnSpc>
                <a:spcPct val="90000"/>
              </a:lnSpc>
              <a:defRPr/>
            </a:pPr>
            <a:r>
              <a:rPr lang="en-US" sz="1400" u="none" dirty="0">
                <a:solidFill>
                  <a:srgbClr val="FF0000"/>
                </a:solidFill>
                <a:effectLst>
                  <a:outerShdw blurRad="38100" dist="38100" dir="2700000" algn="tl">
                    <a:srgbClr val="C0C0C0"/>
                  </a:outerShdw>
                </a:effectLst>
                <a:latin typeface="Arial" charset="0"/>
              </a:rPr>
              <a:t>HUẾ(1866)</a:t>
            </a:r>
          </a:p>
        </p:txBody>
      </p:sp>
      <p:sp>
        <p:nvSpPr>
          <p:cNvPr id="109585" name="Rectangle 17"/>
          <p:cNvSpPr>
            <a:spLocks noChangeArrowheads="1"/>
          </p:cNvSpPr>
          <p:nvPr/>
        </p:nvSpPr>
        <p:spPr bwMode="auto">
          <a:xfrm>
            <a:off x="6248400" y="2057400"/>
            <a:ext cx="838200" cy="228600"/>
          </a:xfrm>
          <a:prstGeom prst="rect">
            <a:avLst/>
          </a:prstGeom>
          <a:noFill/>
          <a:ln w="9525">
            <a:noFill/>
            <a:miter lim="800000"/>
            <a:headEnd/>
            <a:tailEnd/>
          </a:ln>
          <a:effectLst/>
        </p:spPr>
        <p:txBody>
          <a:bodyPr anchor="ctr"/>
          <a:lstStyle/>
          <a:p>
            <a:pPr algn="just" eaLnBrk="1" hangingPunct="1">
              <a:lnSpc>
                <a:spcPct val="90000"/>
              </a:lnSpc>
              <a:defRPr/>
            </a:pPr>
            <a:r>
              <a:rPr lang="en-US" sz="1400" u="none">
                <a:solidFill>
                  <a:srgbClr val="0000FF"/>
                </a:solidFill>
                <a:effectLst>
                  <a:outerShdw blurRad="38100" dist="38100" dir="2700000" algn="tl">
                    <a:srgbClr val="C0C0C0"/>
                  </a:outerShdw>
                </a:effectLst>
                <a:latin typeface="Arial" charset="0"/>
              </a:rPr>
              <a:t>HÀ NỘI</a:t>
            </a:r>
          </a:p>
        </p:txBody>
      </p:sp>
      <p:sp>
        <p:nvSpPr>
          <p:cNvPr id="109586" name="Rectangle 18"/>
          <p:cNvSpPr>
            <a:spLocks noChangeArrowheads="1"/>
          </p:cNvSpPr>
          <p:nvPr/>
        </p:nvSpPr>
        <p:spPr bwMode="auto">
          <a:xfrm>
            <a:off x="5867400" y="5486400"/>
            <a:ext cx="1331913" cy="228600"/>
          </a:xfrm>
          <a:prstGeom prst="rect">
            <a:avLst/>
          </a:prstGeom>
          <a:noFill/>
          <a:ln w="9525">
            <a:noFill/>
            <a:miter lim="800000"/>
            <a:headEnd/>
            <a:tailEnd/>
          </a:ln>
          <a:effectLst/>
        </p:spPr>
        <p:txBody>
          <a:bodyPr anchor="ctr"/>
          <a:lstStyle/>
          <a:p>
            <a:pPr algn="just" eaLnBrk="1" hangingPunct="1">
              <a:lnSpc>
                <a:spcPct val="90000"/>
              </a:lnSpc>
              <a:defRPr/>
            </a:pPr>
            <a:r>
              <a:rPr lang="en-US" sz="1400" u="none">
                <a:solidFill>
                  <a:srgbClr val="0000FF"/>
                </a:solidFill>
                <a:effectLst>
                  <a:outerShdw blurRad="38100" dist="38100" dir="2700000" algn="tl">
                    <a:srgbClr val="C0C0C0"/>
                  </a:outerShdw>
                </a:effectLst>
                <a:latin typeface="Arial" charset="0"/>
              </a:rPr>
              <a:t>AN GIANG</a:t>
            </a:r>
          </a:p>
        </p:txBody>
      </p:sp>
      <p:sp>
        <p:nvSpPr>
          <p:cNvPr id="109587" name="Rectangle 19"/>
          <p:cNvSpPr>
            <a:spLocks noChangeArrowheads="1"/>
          </p:cNvSpPr>
          <p:nvPr/>
        </p:nvSpPr>
        <p:spPr bwMode="auto">
          <a:xfrm>
            <a:off x="6969125" y="5541963"/>
            <a:ext cx="1219200" cy="228600"/>
          </a:xfrm>
          <a:prstGeom prst="rect">
            <a:avLst/>
          </a:prstGeom>
          <a:noFill/>
          <a:ln w="9525">
            <a:noFill/>
            <a:miter lim="800000"/>
            <a:headEnd/>
            <a:tailEnd/>
          </a:ln>
          <a:effectLst/>
        </p:spPr>
        <p:txBody>
          <a:bodyPr anchor="ctr"/>
          <a:lstStyle/>
          <a:p>
            <a:pPr algn="just" eaLnBrk="1" hangingPunct="1">
              <a:lnSpc>
                <a:spcPct val="90000"/>
              </a:lnSpc>
              <a:defRPr/>
            </a:pPr>
            <a:r>
              <a:rPr lang="en-US" sz="1400" u="none">
                <a:solidFill>
                  <a:srgbClr val="0000FF"/>
                </a:solidFill>
                <a:effectLst>
                  <a:outerShdw blurRad="38100" dist="38100" dir="2700000" algn="tl">
                    <a:srgbClr val="C0C0C0"/>
                  </a:outerShdw>
                </a:effectLst>
                <a:latin typeface="Arial" charset="0"/>
              </a:rPr>
              <a:t>GIA ĐỊNH</a:t>
            </a:r>
          </a:p>
        </p:txBody>
      </p:sp>
      <p:sp>
        <p:nvSpPr>
          <p:cNvPr id="109588" name="Rectangle 20"/>
          <p:cNvSpPr>
            <a:spLocks noChangeArrowheads="1"/>
          </p:cNvSpPr>
          <p:nvPr/>
        </p:nvSpPr>
        <p:spPr bwMode="auto">
          <a:xfrm>
            <a:off x="6096000" y="5867400"/>
            <a:ext cx="1219200" cy="228600"/>
          </a:xfrm>
          <a:prstGeom prst="rect">
            <a:avLst/>
          </a:prstGeom>
          <a:noFill/>
          <a:ln w="9525">
            <a:noFill/>
            <a:miter lim="800000"/>
            <a:headEnd/>
            <a:tailEnd/>
          </a:ln>
          <a:effectLst/>
        </p:spPr>
        <p:txBody>
          <a:bodyPr anchor="ctr"/>
          <a:lstStyle/>
          <a:p>
            <a:pPr algn="just" eaLnBrk="1" hangingPunct="1">
              <a:lnSpc>
                <a:spcPct val="90000"/>
              </a:lnSpc>
              <a:defRPr/>
            </a:pPr>
            <a:r>
              <a:rPr lang="en-US" sz="1400" u="none">
                <a:solidFill>
                  <a:srgbClr val="0000FF"/>
                </a:solidFill>
                <a:effectLst>
                  <a:outerShdw blurRad="38100" dist="38100" dir="2700000" algn="tl">
                    <a:srgbClr val="C0C0C0"/>
                  </a:outerShdw>
                </a:effectLst>
                <a:latin typeface="Arial" charset="0"/>
              </a:rPr>
              <a:t>HÀ TIÊN</a:t>
            </a:r>
          </a:p>
        </p:txBody>
      </p:sp>
      <p:sp>
        <p:nvSpPr>
          <p:cNvPr id="19475" name="Oval 21"/>
          <p:cNvSpPr>
            <a:spLocks noChangeArrowheads="1"/>
          </p:cNvSpPr>
          <p:nvPr/>
        </p:nvSpPr>
        <p:spPr bwMode="auto">
          <a:xfrm>
            <a:off x="6477000" y="5715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endParaRPr lang="vi-VN" altLang="vi-VN" sz="2400">
              <a:latin typeface="Times New Roman" pitchFamily="18" charset="0"/>
            </a:endParaRPr>
          </a:p>
        </p:txBody>
      </p:sp>
      <p:sp>
        <p:nvSpPr>
          <p:cNvPr id="19476" name="Oval 22"/>
          <p:cNvSpPr>
            <a:spLocks noChangeArrowheads="1"/>
          </p:cNvSpPr>
          <p:nvPr/>
        </p:nvSpPr>
        <p:spPr bwMode="auto">
          <a:xfrm>
            <a:off x="6172200" y="5791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endParaRPr lang="vi-VN" altLang="vi-VN" sz="2400">
              <a:latin typeface="Times New Roman" pitchFamily="18" charset="0"/>
            </a:endParaRPr>
          </a:p>
        </p:txBody>
      </p:sp>
      <p:sp>
        <p:nvSpPr>
          <p:cNvPr id="19477" name="Oval 23"/>
          <p:cNvSpPr>
            <a:spLocks noChangeArrowheads="1"/>
          </p:cNvSpPr>
          <p:nvPr/>
        </p:nvSpPr>
        <p:spPr bwMode="auto">
          <a:xfrm>
            <a:off x="6934200" y="5562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endParaRPr lang="vi-VN" altLang="vi-VN" sz="2400">
              <a:latin typeface="Times New Roman" pitchFamily="18" charset="0"/>
            </a:endParaRPr>
          </a:p>
        </p:txBody>
      </p:sp>
      <p:sp>
        <p:nvSpPr>
          <p:cNvPr id="109592" name="Rectangle 24"/>
          <p:cNvSpPr>
            <a:spLocks noChangeArrowheads="1"/>
          </p:cNvSpPr>
          <p:nvPr/>
        </p:nvSpPr>
        <p:spPr bwMode="auto">
          <a:xfrm>
            <a:off x="4800600" y="5791200"/>
            <a:ext cx="1219200" cy="228600"/>
          </a:xfrm>
          <a:prstGeom prst="rect">
            <a:avLst/>
          </a:prstGeom>
          <a:noFill/>
          <a:ln w="9525">
            <a:noFill/>
            <a:miter lim="800000"/>
            <a:headEnd/>
            <a:tailEnd/>
          </a:ln>
          <a:effectLst/>
        </p:spPr>
        <p:txBody>
          <a:bodyPr anchor="ctr"/>
          <a:lstStyle/>
          <a:p>
            <a:pPr algn="ctr" eaLnBrk="1" hangingPunct="1">
              <a:lnSpc>
                <a:spcPct val="90000"/>
              </a:lnSpc>
              <a:defRPr/>
            </a:pPr>
            <a:r>
              <a:rPr lang="en-US" sz="1000" u="none">
                <a:solidFill>
                  <a:srgbClr val="0000FF"/>
                </a:solidFill>
                <a:effectLst>
                  <a:outerShdw blurRad="38100" dist="38100" dir="2700000" algn="tl">
                    <a:srgbClr val="C0C0C0"/>
                  </a:outerShdw>
                </a:effectLst>
                <a:latin typeface="Arial" charset="0"/>
              </a:rPr>
              <a:t>Phú Quốc</a:t>
            </a:r>
          </a:p>
        </p:txBody>
      </p:sp>
      <p:sp>
        <p:nvSpPr>
          <p:cNvPr id="109594" name="Rectangle 26"/>
          <p:cNvSpPr>
            <a:spLocks noChangeArrowheads="1"/>
          </p:cNvSpPr>
          <p:nvPr/>
        </p:nvSpPr>
        <p:spPr bwMode="auto">
          <a:xfrm>
            <a:off x="4648200" y="6324600"/>
            <a:ext cx="4343400" cy="457200"/>
          </a:xfrm>
          <a:prstGeom prst="rect">
            <a:avLst/>
          </a:prstGeom>
          <a:solidFill>
            <a:schemeClr val="tx1"/>
          </a:solidFill>
          <a:ln w="9525">
            <a:solidFill>
              <a:schemeClr val="bg1"/>
            </a:solidFill>
            <a:miter lim="800000"/>
            <a:headEnd/>
            <a:tailEnd/>
          </a:ln>
          <a:effectLst/>
        </p:spPr>
        <p:txBody>
          <a:bodyPr anchor="ctr"/>
          <a:lstStyle/>
          <a:p>
            <a:pPr algn="ctr" eaLnBrk="1" hangingPunct="1">
              <a:defRPr/>
            </a:pPr>
            <a:r>
              <a:rPr lang="en-US" sz="1400" u="none">
                <a:solidFill>
                  <a:srgbClr val="0000FF"/>
                </a:solidFill>
                <a:effectLst>
                  <a:outerShdw blurRad="38100" dist="38100" dir="2700000" algn="tl">
                    <a:srgbClr val="C0C0C0"/>
                  </a:outerShdw>
                </a:effectLst>
              </a:rPr>
              <a:t>Lược đồ khởi nghĩa của nông dân nửa cuối thế kỉ XIX</a:t>
            </a:r>
          </a:p>
        </p:txBody>
      </p:sp>
      <p:sp>
        <p:nvSpPr>
          <p:cNvPr id="109595" name="Rectangle 27"/>
          <p:cNvSpPr>
            <a:spLocks noChangeArrowheads="1"/>
          </p:cNvSpPr>
          <p:nvPr/>
        </p:nvSpPr>
        <p:spPr bwMode="auto">
          <a:xfrm>
            <a:off x="7875588" y="2590800"/>
            <a:ext cx="1066800" cy="228600"/>
          </a:xfrm>
          <a:prstGeom prst="rect">
            <a:avLst/>
          </a:prstGeom>
          <a:noFill/>
          <a:ln w="9525">
            <a:noFill/>
            <a:miter lim="800000"/>
            <a:headEnd/>
            <a:tailEnd/>
          </a:ln>
          <a:effectLst/>
        </p:spPr>
        <p:txBody>
          <a:bodyPr anchor="ctr"/>
          <a:lstStyle/>
          <a:p>
            <a:pPr algn="ctr" eaLnBrk="1" hangingPunct="1">
              <a:defRPr/>
            </a:pPr>
            <a:r>
              <a:rPr lang="en-US" sz="1200" u="none">
                <a:effectLst>
                  <a:outerShdw blurRad="38100" dist="38100" dir="2700000" algn="tl">
                    <a:srgbClr val="C0C0C0"/>
                  </a:outerShdw>
                </a:effectLst>
                <a:latin typeface="Arial" charset="0"/>
              </a:rPr>
              <a:t>HẢI NAM</a:t>
            </a:r>
          </a:p>
        </p:txBody>
      </p:sp>
      <p:sp>
        <p:nvSpPr>
          <p:cNvPr id="19481" name="Rectangle 28"/>
          <p:cNvSpPr>
            <a:spLocks noChangeArrowheads="1"/>
          </p:cNvSpPr>
          <p:nvPr/>
        </p:nvSpPr>
        <p:spPr bwMode="auto">
          <a:xfrm>
            <a:off x="4572000" y="3733800"/>
            <a:ext cx="2895600" cy="2057400"/>
          </a:xfrm>
          <a:prstGeom prst="rect">
            <a:avLst/>
          </a:prstGeom>
          <a:solidFill>
            <a:srgbClr val="FFFF99"/>
          </a:solidFill>
          <a:ln w="57150">
            <a:solidFill>
              <a:schemeClr val="tx1"/>
            </a:solidFill>
            <a:miter lim="800000"/>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endParaRPr lang="vi-VN" altLang="vi-VN" sz="2400">
              <a:latin typeface="Times New Roman" pitchFamily="18" charset="0"/>
            </a:endParaRPr>
          </a:p>
        </p:txBody>
      </p:sp>
      <p:sp>
        <p:nvSpPr>
          <p:cNvPr id="109597" name="Rectangle 29"/>
          <p:cNvSpPr>
            <a:spLocks noChangeArrowheads="1"/>
          </p:cNvSpPr>
          <p:nvPr/>
        </p:nvSpPr>
        <p:spPr bwMode="auto">
          <a:xfrm>
            <a:off x="4495800" y="3810000"/>
            <a:ext cx="2971800" cy="422275"/>
          </a:xfrm>
          <a:prstGeom prst="rect">
            <a:avLst/>
          </a:prstGeom>
          <a:noFill/>
          <a:ln w="9525">
            <a:noFill/>
            <a:miter lim="800000"/>
            <a:headEnd/>
            <a:tailEnd/>
          </a:ln>
          <a:effectLst/>
        </p:spPr>
        <p:txBody>
          <a:bodyPr anchor="ctr"/>
          <a:lstStyle/>
          <a:p>
            <a:pPr algn="just" eaLnBrk="1" hangingPunct="1">
              <a:defRPr/>
            </a:pPr>
            <a:r>
              <a:rPr lang="en-US" sz="1600" u="none" dirty="0">
                <a:solidFill>
                  <a:srgbClr val="FF0000"/>
                </a:solidFill>
                <a:effectLst>
                  <a:outerShdw blurRad="38100" dist="38100" dir="2700000" algn="tl">
                    <a:srgbClr val="C0C0C0"/>
                  </a:outerShdw>
                </a:effectLst>
              </a:rPr>
              <a:t>1. Khởi nghĩa </a:t>
            </a:r>
            <a:r>
              <a:rPr lang="en-US" sz="1600" u="none" dirty="0" err="1">
                <a:solidFill>
                  <a:srgbClr val="FF0000"/>
                </a:solidFill>
                <a:effectLst>
                  <a:outerShdw blurRad="38100" dist="38100" dir="2700000" algn="tl">
                    <a:srgbClr val="C0C0C0"/>
                  </a:outerShdw>
                </a:effectLst>
              </a:rPr>
              <a:t>Nguyễn</a:t>
            </a:r>
            <a:r>
              <a:rPr lang="en-US" sz="1600" u="none" dirty="0">
                <a:solidFill>
                  <a:srgbClr val="FF0000"/>
                </a:solidFill>
                <a:effectLst>
                  <a:outerShdw blurRad="38100" dist="38100" dir="2700000" algn="tl">
                    <a:srgbClr val="C0C0C0"/>
                  </a:outerShdw>
                </a:effectLst>
              </a:rPr>
              <a:t> Thịnh</a:t>
            </a:r>
          </a:p>
        </p:txBody>
      </p:sp>
      <p:sp>
        <p:nvSpPr>
          <p:cNvPr id="109598" name="Rectangle 30"/>
          <p:cNvSpPr>
            <a:spLocks noChangeArrowheads="1"/>
          </p:cNvSpPr>
          <p:nvPr/>
        </p:nvSpPr>
        <p:spPr bwMode="auto">
          <a:xfrm>
            <a:off x="4495800" y="4073525"/>
            <a:ext cx="2971800" cy="422275"/>
          </a:xfrm>
          <a:prstGeom prst="rect">
            <a:avLst/>
          </a:prstGeom>
          <a:noFill/>
          <a:ln w="9525">
            <a:noFill/>
            <a:miter lim="800000"/>
            <a:headEnd/>
            <a:tailEnd/>
          </a:ln>
          <a:effectLst/>
        </p:spPr>
        <p:txBody>
          <a:bodyPr anchor="ctr"/>
          <a:lstStyle/>
          <a:p>
            <a:pPr algn="just" eaLnBrk="1" hangingPunct="1">
              <a:defRPr/>
            </a:pPr>
            <a:r>
              <a:rPr lang="en-US" sz="1600" u="none" dirty="0">
                <a:solidFill>
                  <a:srgbClr val="FF0000"/>
                </a:solidFill>
                <a:effectLst>
                  <a:outerShdw blurRad="38100" dist="38100" dir="2700000" algn="tl">
                    <a:srgbClr val="C0C0C0"/>
                  </a:outerShdw>
                </a:effectLst>
              </a:rPr>
              <a:t>2</a:t>
            </a:r>
            <a:r>
              <a:rPr lang="en-US" sz="1600" u="none" dirty="0">
                <a:solidFill>
                  <a:srgbClr val="9900CC"/>
                </a:solidFill>
                <a:effectLst>
                  <a:outerShdw blurRad="38100" dist="38100" dir="2700000" algn="tl">
                    <a:srgbClr val="C0C0C0"/>
                  </a:outerShdw>
                </a:effectLst>
              </a:rPr>
              <a:t>.</a:t>
            </a:r>
            <a:r>
              <a:rPr lang="en-US" sz="1600" u="none" dirty="0">
                <a:solidFill>
                  <a:srgbClr val="FF0000"/>
                </a:solidFill>
                <a:effectLst>
                  <a:outerShdw blurRad="38100" dist="38100" dir="2700000" algn="tl">
                    <a:srgbClr val="C0C0C0"/>
                  </a:outerShdw>
                </a:effectLst>
              </a:rPr>
              <a:t> Khởi nghĩa Nông Hùng Thạc</a:t>
            </a:r>
          </a:p>
        </p:txBody>
      </p:sp>
      <p:sp>
        <p:nvSpPr>
          <p:cNvPr id="109599" name="Rectangle 31"/>
          <p:cNvSpPr>
            <a:spLocks noChangeArrowheads="1"/>
          </p:cNvSpPr>
          <p:nvPr/>
        </p:nvSpPr>
        <p:spPr bwMode="auto">
          <a:xfrm>
            <a:off x="4495800" y="4419600"/>
            <a:ext cx="2895600" cy="304800"/>
          </a:xfrm>
          <a:prstGeom prst="rect">
            <a:avLst/>
          </a:prstGeom>
          <a:noFill/>
          <a:ln w="9525">
            <a:noFill/>
            <a:miter lim="800000"/>
            <a:headEnd/>
            <a:tailEnd/>
          </a:ln>
          <a:effectLst/>
        </p:spPr>
        <p:txBody>
          <a:bodyPr anchor="ctr"/>
          <a:lstStyle/>
          <a:p>
            <a:pPr algn="just" eaLnBrk="1" hangingPunct="1">
              <a:defRPr/>
            </a:pPr>
            <a:r>
              <a:rPr lang="en-US" sz="1600" u="none" dirty="0">
                <a:solidFill>
                  <a:srgbClr val="FF0000"/>
                </a:solidFill>
                <a:effectLst>
                  <a:outerShdw blurRad="38100" dist="38100" dir="2700000" algn="tl">
                    <a:srgbClr val="C0C0C0"/>
                  </a:outerShdw>
                </a:effectLst>
              </a:rPr>
              <a:t>3. Nhóm thổ phỉ Trung Quốc              </a:t>
            </a:r>
          </a:p>
        </p:txBody>
      </p:sp>
      <p:sp>
        <p:nvSpPr>
          <p:cNvPr id="109600" name="Rectangle 32"/>
          <p:cNvSpPr>
            <a:spLocks noChangeArrowheads="1"/>
          </p:cNvSpPr>
          <p:nvPr/>
        </p:nvSpPr>
        <p:spPr bwMode="auto">
          <a:xfrm>
            <a:off x="4495800" y="4759325"/>
            <a:ext cx="2971800" cy="422275"/>
          </a:xfrm>
          <a:prstGeom prst="rect">
            <a:avLst/>
          </a:prstGeom>
          <a:noFill/>
          <a:ln w="9525">
            <a:noFill/>
            <a:miter lim="800000"/>
            <a:headEnd/>
            <a:tailEnd/>
          </a:ln>
          <a:effectLst/>
        </p:spPr>
        <p:txBody>
          <a:bodyPr anchor="ctr"/>
          <a:lstStyle/>
          <a:p>
            <a:pPr algn="just" eaLnBrk="1" hangingPunct="1">
              <a:defRPr/>
            </a:pPr>
            <a:r>
              <a:rPr lang="en-US" sz="1600" u="none" dirty="0">
                <a:solidFill>
                  <a:srgbClr val="FF0000"/>
                </a:solidFill>
                <a:effectLst>
                  <a:outerShdw blurRad="38100" dist="38100" dir="2700000" algn="tl">
                    <a:srgbClr val="C0C0C0"/>
                  </a:outerShdw>
                </a:effectLst>
              </a:rPr>
              <a:t>4. Cuộc bạo loạn của Tạ Văn Phụng</a:t>
            </a:r>
            <a:endParaRPr lang="en-US" sz="1600" u="none" dirty="0">
              <a:solidFill>
                <a:srgbClr val="FF0000"/>
              </a:solidFill>
              <a:effectLst>
                <a:outerShdw blurRad="38100" dist="38100" dir="2700000" algn="tl">
                  <a:srgbClr val="C0C0C0"/>
                </a:outerShdw>
              </a:effectLst>
              <a:latin typeface="Arial" charset="0"/>
            </a:endParaRPr>
          </a:p>
        </p:txBody>
      </p:sp>
      <p:sp>
        <p:nvSpPr>
          <p:cNvPr id="109601" name="Rectangle 33"/>
          <p:cNvSpPr>
            <a:spLocks noChangeArrowheads="1"/>
          </p:cNvSpPr>
          <p:nvPr/>
        </p:nvSpPr>
        <p:spPr bwMode="auto">
          <a:xfrm>
            <a:off x="4495800" y="5257800"/>
            <a:ext cx="2895600" cy="381000"/>
          </a:xfrm>
          <a:prstGeom prst="rect">
            <a:avLst/>
          </a:prstGeom>
          <a:noFill/>
          <a:ln w="9525">
            <a:noFill/>
            <a:miter lim="800000"/>
            <a:headEnd/>
            <a:tailEnd/>
          </a:ln>
          <a:effectLst/>
        </p:spPr>
        <p:txBody>
          <a:bodyPr anchor="ctr"/>
          <a:lstStyle/>
          <a:p>
            <a:pPr algn="just" eaLnBrk="1" hangingPunct="1">
              <a:defRPr/>
            </a:pPr>
            <a:r>
              <a:rPr lang="en-US" sz="1600" u="none" dirty="0">
                <a:solidFill>
                  <a:srgbClr val="FF0000"/>
                </a:solidFill>
                <a:effectLst>
                  <a:outerShdw blurRad="38100" dist="38100" dir="2700000" algn="tl">
                    <a:srgbClr val="C0C0C0"/>
                  </a:outerShdw>
                </a:effectLst>
              </a:rPr>
              <a:t>5. Khởi nghĩa của binh lính và dân phu tại kinh đô </a:t>
            </a:r>
            <a:r>
              <a:rPr lang="en-US" sz="1600" u="none" dirty="0" err="1">
                <a:solidFill>
                  <a:srgbClr val="FF0000"/>
                </a:solidFill>
                <a:effectLst>
                  <a:outerShdw blurRad="38100" dist="38100" dir="2700000" algn="tl">
                    <a:srgbClr val="C0C0C0"/>
                  </a:outerShdw>
                </a:effectLst>
              </a:rPr>
              <a:t>Huế</a:t>
            </a:r>
            <a:endParaRPr lang="en-US" sz="1600" u="none" dirty="0">
              <a:solidFill>
                <a:srgbClr val="FF0000"/>
              </a:solidFill>
              <a:effectLst>
                <a:outerShdw blurRad="38100" dist="38100" dir="2700000" algn="tl">
                  <a:srgbClr val="C0C0C0"/>
                </a:outerShdw>
              </a:effectLst>
            </a:endParaRPr>
          </a:p>
        </p:txBody>
      </p:sp>
      <p:sp>
        <p:nvSpPr>
          <p:cNvPr id="109602" name="Rectangle 34"/>
          <p:cNvSpPr>
            <a:spLocks noChangeArrowheads="1"/>
          </p:cNvSpPr>
          <p:nvPr/>
        </p:nvSpPr>
        <p:spPr bwMode="auto">
          <a:xfrm>
            <a:off x="4800600" y="3671888"/>
            <a:ext cx="1905000" cy="214312"/>
          </a:xfrm>
          <a:prstGeom prst="rect">
            <a:avLst/>
          </a:prstGeom>
          <a:noFill/>
          <a:ln w="9525">
            <a:noFill/>
            <a:miter lim="800000"/>
            <a:headEnd/>
            <a:tailEnd/>
          </a:ln>
          <a:effectLst/>
        </p:spPr>
        <p:txBody>
          <a:bodyPr anchor="ctr"/>
          <a:lstStyle/>
          <a:p>
            <a:pPr algn="ctr" eaLnBrk="1" hangingPunct="1">
              <a:defRPr/>
            </a:pPr>
            <a:r>
              <a:rPr lang="en-US" sz="1400" dirty="0">
                <a:solidFill>
                  <a:srgbClr val="FF0000"/>
                </a:solidFill>
                <a:effectLst>
                  <a:outerShdw blurRad="38100" dist="38100" dir="2700000" algn="tl">
                    <a:srgbClr val="C0C0C0"/>
                  </a:outerShdw>
                </a:effectLst>
              </a:rPr>
              <a:t>CHÚ THÍCH</a:t>
            </a:r>
          </a:p>
        </p:txBody>
      </p:sp>
      <p:sp>
        <p:nvSpPr>
          <p:cNvPr id="109603" name="Rectangle 35"/>
          <p:cNvSpPr>
            <a:spLocks noChangeArrowheads="1"/>
          </p:cNvSpPr>
          <p:nvPr/>
        </p:nvSpPr>
        <p:spPr bwMode="auto">
          <a:xfrm>
            <a:off x="7854950" y="4806950"/>
            <a:ext cx="1066800" cy="228600"/>
          </a:xfrm>
          <a:prstGeom prst="rect">
            <a:avLst/>
          </a:prstGeom>
          <a:noFill/>
          <a:ln w="9525">
            <a:noFill/>
            <a:miter lim="800000"/>
            <a:headEnd/>
            <a:tailEnd/>
          </a:ln>
          <a:effectLst/>
        </p:spPr>
        <p:txBody>
          <a:bodyPr anchor="ctr"/>
          <a:lstStyle/>
          <a:p>
            <a:pPr algn="just" eaLnBrk="1" hangingPunct="1">
              <a:lnSpc>
                <a:spcPct val="90000"/>
              </a:lnSpc>
              <a:defRPr/>
            </a:pPr>
            <a:r>
              <a:rPr lang="en-US" sz="1400" u="none">
                <a:solidFill>
                  <a:srgbClr val="0000FF"/>
                </a:solidFill>
                <a:effectLst>
                  <a:outerShdw blurRad="38100" dist="38100" dir="2700000" algn="tl">
                    <a:srgbClr val="C0C0C0"/>
                  </a:outerShdw>
                </a:effectLst>
                <a:latin typeface="Arial" charset="0"/>
              </a:rPr>
              <a:t>PHÚ YÊN</a:t>
            </a:r>
          </a:p>
        </p:txBody>
      </p:sp>
      <p:sp>
        <p:nvSpPr>
          <p:cNvPr id="19489" name="Line 38"/>
          <p:cNvSpPr>
            <a:spLocks noChangeShapeType="1"/>
          </p:cNvSpPr>
          <p:nvPr/>
        </p:nvSpPr>
        <p:spPr bwMode="auto">
          <a:xfrm>
            <a:off x="4495800" y="1066800"/>
            <a:ext cx="0" cy="54102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0" name="Oval 42"/>
          <p:cNvSpPr>
            <a:spLocks noChangeArrowheads="1"/>
          </p:cNvSpPr>
          <p:nvPr/>
        </p:nvSpPr>
        <p:spPr bwMode="auto">
          <a:xfrm flipH="1">
            <a:off x="6781800" y="3048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endParaRPr lang="vi-VN" altLang="vi-VN" sz="2400">
              <a:latin typeface="Times New Roman" pitchFamily="18" charset="0"/>
            </a:endParaRPr>
          </a:p>
        </p:txBody>
      </p:sp>
      <p:sp>
        <p:nvSpPr>
          <p:cNvPr id="19491" name="Oval 43"/>
          <p:cNvSpPr>
            <a:spLocks noChangeArrowheads="1"/>
          </p:cNvSpPr>
          <p:nvPr/>
        </p:nvSpPr>
        <p:spPr bwMode="auto">
          <a:xfrm>
            <a:off x="7848600" y="4800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50000"/>
              </a:spcBef>
              <a:buClrTx/>
              <a:buFontTx/>
              <a:buNone/>
            </a:pPr>
            <a:endParaRPr lang="vi-VN" altLang="vi-VN" sz="2400">
              <a:latin typeface="Times New Roman" pitchFamily="18" charset="0"/>
            </a:endParaRPr>
          </a:p>
        </p:txBody>
      </p:sp>
      <p:sp>
        <p:nvSpPr>
          <p:cNvPr id="109614" name="Text Box 46"/>
          <p:cNvSpPr txBox="1">
            <a:spLocks noChangeArrowheads="1"/>
          </p:cNvSpPr>
          <p:nvPr/>
        </p:nvSpPr>
        <p:spPr bwMode="auto">
          <a:xfrm>
            <a:off x="26988" y="1117600"/>
            <a:ext cx="4419600" cy="1570038"/>
          </a:xfrm>
          <a:prstGeom prst="rect">
            <a:avLst/>
          </a:prstGeom>
          <a:solidFill>
            <a:schemeClr val="tx1"/>
          </a:solidFill>
          <a:ln w="9525">
            <a:solidFill>
              <a:srgbClr val="0000FF"/>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en-US" altLang="vi-VN" sz="2400" u="none">
                <a:solidFill>
                  <a:srgbClr val="FF0000"/>
                </a:solidFill>
                <a:latin typeface="Times New Roman" pitchFamily="18" charset="0"/>
              </a:rPr>
              <a:t>? Quan sát lược đồ em hãy kể tên và xác định các cuộc khởi nghĩa của nông dân nửa cuối thế kỉ XIX? </a:t>
            </a:r>
          </a:p>
        </p:txBody>
      </p:sp>
      <p:sp>
        <p:nvSpPr>
          <p:cNvPr id="109615" name="Text Box 47"/>
          <p:cNvSpPr txBox="1">
            <a:spLocks noChangeArrowheads="1"/>
          </p:cNvSpPr>
          <p:nvPr/>
        </p:nvSpPr>
        <p:spPr bwMode="auto">
          <a:xfrm>
            <a:off x="38100" y="3535363"/>
            <a:ext cx="4419600" cy="1196975"/>
          </a:xfrm>
          <a:prstGeom prst="rect">
            <a:avLst/>
          </a:prstGeom>
          <a:solidFill>
            <a:schemeClr val="tx1"/>
          </a:solidFill>
          <a:ln w="9525">
            <a:solidFill>
              <a:srgbClr val="0000FF"/>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en-US" altLang="vi-VN" sz="2000" u="none">
                <a:solidFill>
                  <a:srgbClr val="FF0000"/>
                </a:solidFill>
                <a:latin typeface="Times New Roman" pitchFamily="18" charset="0"/>
              </a:rPr>
              <a:t>? </a:t>
            </a:r>
            <a:r>
              <a:rPr lang="en-US" altLang="vi-VN" sz="2400" u="none">
                <a:solidFill>
                  <a:srgbClr val="FF0000"/>
                </a:solidFill>
                <a:latin typeface="Times New Roman" pitchFamily="18" charset="0"/>
              </a:rPr>
              <a:t>Để giải quyết thực trạng trên theo em cần phải thực hiện biện pháp nào?</a:t>
            </a:r>
            <a:r>
              <a:rPr lang="en-US" altLang="vi-VN" sz="2400">
                <a:latin typeface="Times New Roman" pitchFamily="18" charset="0"/>
              </a:rPr>
              <a:t> </a:t>
            </a:r>
          </a:p>
        </p:txBody>
      </p:sp>
      <p:sp>
        <p:nvSpPr>
          <p:cNvPr id="19494" name="Text Box 48"/>
          <p:cNvSpPr txBox="1">
            <a:spLocks noChangeArrowheads="1"/>
          </p:cNvSpPr>
          <p:nvPr/>
        </p:nvSpPr>
        <p:spPr bwMode="auto">
          <a:xfrm>
            <a:off x="0" y="123825"/>
            <a:ext cx="9144000" cy="409575"/>
          </a:xfrm>
          <a:prstGeom prst="rect">
            <a:avLst/>
          </a:prstGeom>
          <a:solidFill>
            <a:srgbClr val="FFFF00"/>
          </a:solidFill>
          <a:ln w="28575">
            <a:solidFill>
              <a:srgbClr val="DDDDDD"/>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50000"/>
              </a:spcBef>
              <a:buClrTx/>
              <a:buFontTx/>
              <a:buNone/>
            </a:pPr>
            <a:r>
              <a:rPr lang="en-US" altLang="vi-VN" sz="1900" u="none">
                <a:solidFill>
                  <a:srgbClr val="0000FF"/>
                </a:solidFill>
                <a:latin typeface="Times New Roman" pitchFamily="18" charset="0"/>
              </a:rPr>
              <a:t>BÀI 28: TRÀO LƯU CẢI CÁCH DUY TÂN Ở VIỆT NAM NỬA CUỐI THẾ KỈ XIX</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109573"/>
                                        </p:tgtEl>
                                        <p:attrNameLst>
                                          <p:attrName>style.color</p:attrName>
                                        </p:attrNameLst>
                                      </p:cBhvr>
                                      <p:by>
                                        <p:hsl h="7200000" s="0" l="0"/>
                                      </p:by>
                                    </p:animClr>
                                    <p:animClr clrSpc="hsl" dir="cw">
                                      <p:cBhvr>
                                        <p:cTn id="7" dur="500" fill="hold"/>
                                        <p:tgtEl>
                                          <p:spTgt spid="109573"/>
                                        </p:tgtEl>
                                        <p:attrNameLst>
                                          <p:attrName>fillcolor</p:attrName>
                                        </p:attrNameLst>
                                      </p:cBhvr>
                                      <p:by>
                                        <p:hsl h="7200000" s="0" l="0"/>
                                      </p:by>
                                    </p:animClr>
                                    <p:animClr clrSpc="hsl" dir="cw">
                                      <p:cBhvr>
                                        <p:cTn id="8" dur="500" fill="hold"/>
                                        <p:tgtEl>
                                          <p:spTgt spid="109573"/>
                                        </p:tgtEl>
                                        <p:attrNameLst>
                                          <p:attrName>stroke.color</p:attrName>
                                        </p:attrNameLst>
                                      </p:cBhvr>
                                      <p:by>
                                        <p:hsl h="7200000" s="0" l="0"/>
                                      </p:by>
                                    </p:animClr>
                                    <p:set>
                                      <p:cBhvr>
                                        <p:cTn id="9" dur="500" fill="hold"/>
                                        <p:tgtEl>
                                          <p:spTgt spid="109573"/>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500" fill="hold"/>
                                        <p:tgtEl>
                                          <p:spTgt spid="109575"/>
                                        </p:tgtEl>
                                        <p:attrNameLst>
                                          <p:attrName>style.color</p:attrName>
                                        </p:attrNameLst>
                                      </p:cBhvr>
                                      <p:by>
                                        <p:hsl h="7200000" s="0" l="0"/>
                                      </p:by>
                                    </p:animClr>
                                    <p:animClr clrSpc="hsl" dir="cw">
                                      <p:cBhvr>
                                        <p:cTn id="12" dur="500" fill="hold"/>
                                        <p:tgtEl>
                                          <p:spTgt spid="109575"/>
                                        </p:tgtEl>
                                        <p:attrNameLst>
                                          <p:attrName>fillcolor</p:attrName>
                                        </p:attrNameLst>
                                      </p:cBhvr>
                                      <p:by>
                                        <p:hsl h="7200000" s="0" l="0"/>
                                      </p:by>
                                    </p:animClr>
                                    <p:animClr clrSpc="hsl" dir="cw">
                                      <p:cBhvr>
                                        <p:cTn id="13" dur="500" fill="hold"/>
                                        <p:tgtEl>
                                          <p:spTgt spid="109575"/>
                                        </p:tgtEl>
                                        <p:attrNameLst>
                                          <p:attrName>stroke.color</p:attrName>
                                        </p:attrNameLst>
                                      </p:cBhvr>
                                      <p:by>
                                        <p:hsl h="7200000" s="0" l="0"/>
                                      </p:by>
                                    </p:animClr>
                                    <p:set>
                                      <p:cBhvr>
                                        <p:cTn id="14" dur="500" fill="hold"/>
                                        <p:tgtEl>
                                          <p:spTgt spid="109575"/>
                                        </p:tgtEl>
                                        <p:attrNameLst>
                                          <p:attrName>fill.type</p:attrName>
                                        </p:attrNameLst>
                                      </p:cBhvr>
                                      <p:to>
                                        <p:strVal val="solid"/>
                                      </p:to>
                                    </p:set>
                                  </p:childTnLst>
                                </p:cTn>
                              </p:par>
                              <p:par>
                                <p:cTn id="15" presetID="21" presetClass="emph" presetSubtype="0" repeatCount="indefinite" fill="hold" grpId="0" nodeType="withEffect">
                                  <p:stCondLst>
                                    <p:cond delay="0"/>
                                  </p:stCondLst>
                                  <p:childTnLst>
                                    <p:animClr clrSpc="hsl" dir="cw">
                                      <p:cBhvr override="childStyle">
                                        <p:cTn id="16" dur="500" fill="hold"/>
                                        <p:tgtEl>
                                          <p:spTgt spid="109574"/>
                                        </p:tgtEl>
                                        <p:attrNameLst>
                                          <p:attrName>style.color</p:attrName>
                                        </p:attrNameLst>
                                      </p:cBhvr>
                                      <p:by>
                                        <p:hsl h="7200000" s="0" l="0"/>
                                      </p:by>
                                    </p:animClr>
                                    <p:animClr clrSpc="hsl" dir="cw">
                                      <p:cBhvr>
                                        <p:cTn id="17" dur="500" fill="hold"/>
                                        <p:tgtEl>
                                          <p:spTgt spid="109574"/>
                                        </p:tgtEl>
                                        <p:attrNameLst>
                                          <p:attrName>fillcolor</p:attrName>
                                        </p:attrNameLst>
                                      </p:cBhvr>
                                      <p:by>
                                        <p:hsl h="7200000" s="0" l="0"/>
                                      </p:by>
                                    </p:animClr>
                                    <p:animClr clrSpc="hsl" dir="cw">
                                      <p:cBhvr>
                                        <p:cTn id="18" dur="500" fill="hold"/>
                                        <p:tgtEl>
                                          <p:spTgt spid="109574"/>
                                        </p:tgtEl>
                                        <p:attrNameLst>
                                          <p:attrName>stroke.color</p:attrName>
                                        </p:attrNameLst>
                                      </p:cBhvr>
                                      <p:by>
                                        <p:hsl h="7200000" s="0" l="0"/>
                                      </p:by>
                                    </p:animClr>
                                    <p:set>
                                      <p:cBhvr>
                                        <p:cTn id="19" dur="500" fill="hold"/>
                                        <p:tgtEl>
                                          <p:spTgt spid="109574"/>
                                        </p:tgtEl>
                                        <p:attrNameLst>
                                          <p:attrName>fill.type</p:attrName>
                                        </p:attrNameLst>
                                      </p:cBhvr>
                                      <p:to>
                                        <p:strVal val="solid"/>
                                      </p:to>
                                    </p:set>
                                  </p:childTnLst>
                                </p:cTn>
                              </p:par>
                              <p:par>
                                <p:cTn id="20" presetID="21" presetClass="emph" presetSubtype="0" repeatCount="indefinite" fill="hold" grpId="0" nodeType="withEffect">
                                  <p:stCondLst>
                                    <p:cond delay="0"/>
                                  </p:stCondLst>
                                  <p:childTnLst>
                                    <p:animClr clrSpc="hsl" dir="cw">
                                      <p:cBhvr override="childStyle">
                                        <p:cTn id="21" dur="500" fill="hold"/>
                                        <p:tgtEl>
                                          <p:spTgt spid="109576"/>
                                        </p:tgtEl>
                                        <p:attrNameLst>
                                          <p:attrName>style.color</p:attrName>
                                        </p:attrNameLst>
                                      </p:cBhvr>
                                      <p:by>
                                        <p:hsl h="7200000" s="0" l="0"/>
                                      </p:by>
                                    </p:animClr>
                                    <p:animClr clrSpc="hsl" dir="cw">
                                      <p:cBhvr>
                                        <p:cTn id="22" dur="500" fill="hold"/>
                                        <p:tgtEl>
                                          <p:spTgt spid="109576"/>
                                        </p:tgtEl>
                                        <p:attrNameLst>
                                          <p:attrName>fillcolor</p:attrName>
                                        </p:attrNameLst>
                                      </p:cBhvr>
                                      <p:by>
                                        <p:hsl h="7200000" s="0" l="0"/>
                                      </p:by>
                                    </p:animClr>
                                    <p:animClr clrSpc="hsl" dir="cw">
                                      <p:cBhvr>
                                        <p:cTn id="23" dur="500" fill="hold"/>
                                        <p:tgtEl>
                                          <p:spTgt spid="109576"/>
                                        </p:tgtEl>
                                        <p:attrNameLst>
                                          <p:attrName>stroke.color</p:attrName>
                                        </p:attrNameLst>
                                      </p:cBhvr>
                                      <p:by>
                                        <p:hsl h="7200000" s="0" l="0"/>
                                      </p:by>
                                    </p:animClr>
                                    <p:set>
                                      <p:cBhvr>
                                        <p:cTn id="24" dur="500" fill="hold"/>
                                        <p:tgtEl>
                                          <p:spTgt spid="109576"/>
                                        </p:tgtEl>
                                        <p:attrNameLst>
                                          <p:attrName>fill.type</p:attrName>
                                        </p:attrNameLst>
                                      </p:cBhvr>
                                      <p:to>
                                        <p:strVal val="solid"/>
                                      </p:to>
                                    </p:set>
                                  </p:childTnLst>
                                </p:cTn>
                              </p:par>
                              <p:par>
                                <p:cTn id="25" presetID="21" presetClass="emph" presetSubtype="0" repeatCount="indefinite" fill="hold" grpId="0" nodeType="withEffect">
                                  <p:stCondLst>
                                    <p:cond delay="0"/>
                                  </p:stCondLst>
                                  <p:childTnLst>
                                    <p:animClr clrSpc="hsl" dir="cw">
                                      <p:cBhvr override="childStyle">
                                        <p:cTn id="26" dur="500" fill="hold"/>
                                        <p:tgtEl>
                                          <p:spTgt spid="109577"/>
                                        </p:tgtEl>
                                        <p:attrNameLst>
                                          <p:attrName>style.color</p:attrName>
                                        </p:attrNameLst>
                                      </p:cBhvr>
                                      <p:by>
                                        <p:hsl h="7200000" s="0" l="0"/>
                                      </p:by>
                                    </p:animClr>
                                    <p:animClr clrSpc="hsl" dir="cw">
                                      <p:cBhvr>
                                        <p:cTn id="27" dur="500" fill="hold"/>
                                        <p:tgtEl>
                                          <p:spTgt spid="109577"/>
                                        </p:tgtEl>
                                        <p:attrNameLst>
                                          <p:attrName>fillcolor</p:attrName>
                                        </p:attrNameLst>
                                      </p:cBhvr>
                                      <p:by>
                                        <p:hsl h="7200000" s="0" l="0"/>
                                      </p:by>
                                    </p:animClr>
                                    <p:animClr clrSpc="hsl" dir="cw">
                                      <p:cBhvr>
                                        <p:cTn id="28" dur="500" fill="hold"/>
                                        <p:tgtEl>
                                          <p:spTgt spid="109577"/>
                                        </p:tgtEl>
                                        <p:attrNameLst>
                                          <p:attrName>stroke.color</p:attrName>
                                        </p:attrNameLst>
                                      </p:cBhvr>
                                      <p:by>
                                        <p:hsl h="7200000" s="0" l="0"/>
                                      </p:by>
                                    </p:animClr>
                                    <p:set>
                                      <p:cBhvr>
                                        <p:cTn id="29" dur="500" fill="hold"/>
                                        <p:tgtEl>
                                          <p:spTgt spid="109577"/>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09614"/>
                                        </p:tgtEl>
                                        <p:attrNameLst>
                                          <p:attrName>style.visibility</p:attrName>
                                        </p:attrNameLst>
                                      </p:cBhvr>
                                      <p:to>
                                        <p:strVal val="visible"/>
                                      </p:to>
                                    </p:set>
                                    <p:animEffect transition="in" filter="blinds(horizontal)">
                                      <p:cBhvr>
                                        <p:cTn id="34" dur="500"/>
                                        <p:tgtEl>
                                          <p:spTgt spid="10961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xit" presetSubtype="10" fill="hold" grpId="1" nodeType="clickEffect">
                                  <p:stCondLst>
                                    <p:cond delay="0"/>
                                  </p:stCondLst>
                                  <p:childTnLst>
                                    <p:animEffect transition="out" filter="blinds(horizontal)">
                                      <p:cBhvr>
                                        <p:cTn id="38" dur="500"/>
                                        <p:tgtEl>
                                          <p:spTgt spid="109614"/>
                                        </p:tgtEl>
                                      </p:cBhvr>
                                    </p:animEffect>
                                    <p:set>
                                      <p:cBhvr>
                                        <p:cTn id="39" dur="1" fill="hold">
                                          <p:stCondLst>
                                            <p:cond delay="499"/>
                                          </p:stCondLst>
                                        </p:cTn>
                                        <p:tgtEl>
                                          <p:spTgt spid="109614"/>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09615"/>
                                        </p:tgtEl>
                                        <p:attrNameLst>
                                          <p:attrName>style.visibility</p:attrName>
                                        </p:attrNameLst>
                                      </p:cBhvr>
                                      <p:to>
                                        <p:strVal val="visible"/>
                                      </p:to>
                                    </p:set>
                                    <p:animEffect transition="in" filter="blinds(horizontal)">
                                      <p:cBhvr>
                                        <p:cTn id="44" dur="500"/>
                                        <p:tgtEl>
                                          <p:spTgt spid="10961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xit" presetSubtype="10" fill="hold" grpId="1" nodeType="clickEffect">
                                  <p:stCondLst>
                                    <p:cond delay="0"/>
                                  </p:stCondLst>
                                  <p:childTnLst>
                                    <p:animEffect transition="out" filter="blinds(horizontal)">
                                      <p:cBhvr>
                                        <p:cTn id="48" dur="500"/>
                                        <p:tgtEl>
                                          <p:spTgt spid="109615"/>
                                        </p:tgtEl>
                                      </p:cBhvr>
                                    </p:animEffect>
                                    <p:set>
                                      <p:cBhvr>
                                        <p:cTn id="49" dur="1" fill="hold">
                                          <p:stCondLst>
                                            <p:cond delay="499"/>
                                          </p:stCondLst>
                                        </p:cTn>
                                        <p:tgtEl>
                                          <p:spTgt spid="1096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3" grpId="0" animBg="1"/>
      <p:bldP spid="109574" grpId="0" animBg="1"/>
      <p:bldP spid="109575" grpId="0" animBg="1"/>
      <p:bldP spid="109576" grpId="0" animBg="1"/>
      <p:bldP spid="109577" grpId="0" animBg="1"/>
      <p:bldP spid="109614" grpId="0" animBg="1"/>
      <p:bldP spid="109614" grpId="1" animBg="1"/>
      <p:bldP spid="109615" grpId="0" animBg="1"/>
      <p:bldP spid="109615"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Line 224"/>
          <p:cNvSpPr>
            <a:spLocks noChangeShapeType="1"/>
          </p:cNvSpPr>
          <p:nvPr/>
        </p:nvSpPr>
        <p:spPr bwMode="auto">
          <a:xfrm flipH="1">
            <a:off x="5715000" y="914400"/>
            <a:ext cx="0" cy="57912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3" name="Text Box 225"/>
          <p:cNvSpPr txBox="1">
            <a:spLocks noChangeArrowheads="1"/>
          </p:cNvSpPr>
          <p:nvPr/>
        </p:nvSpPr>
        <p:spPr bwMode="auto">
          <a:xfrm>
            <a:off x="0" y="2193925"/>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400">
                <a:latin typeface="Times New Roman" pitchFamily="18" charset="0"/>
              </a:rPr>
              <a:t> </a:t>
            </a:r>
            <a:r>
              <a:rPr lang="en-US" altLang="vi-VN" sz="2400" u="none">
                <a:solidFill>
                  <a:schemeClr val="bg2"/>
                </a:solidFill>
                <a:latin typeface="Times New Roman" pitchFamily="18" charset="0"/>
              </a:rPr>
              <a:t>* </a:t>
            </a:r>
            <a:r>
              <a:rPr lang="en-US" altLang="vi-VN" sz="2400">
                <a:solidFill>
                  <a:schemeClr val="bg2"/>
                </a:solidFill>
                <a:latin typeface="Times New Roman" pitchFamily="18" charset="0"/>
              </a:rPr>
              <a:t>Bối cảnh:</a:t>
            </a:r>
          </a:p>
        </p:txBody>
      </p:sp>
      <p:sp>
        <p:nvSpPr>
          <p:cNvPr id="12514" name="Text Box 226"/>
          <p:cNvSpPr txBox="1">
            <a:spLocks noChangeArrowheads="1"/>
          </p:cNvSpPr>
          <p:nvPr/>
        </p:nvSpPr>
        <p:spPr bwMode="auto">
          <a:xfrm>
            <a:off x="0" y="2590800"/>
            <a:ext cx="571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eaLnBrk="1" hangingPunct="1">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400">
                <a:latin typeface="Times New Roman" pitchFamily="18" charset="0"/>
              </a:rPr>
              <a:t> </a:t>
            </a:r>
            <a:r>
              <a:rPr lang="en-US" altLang="vi-VN" sz="2400" u="none">
                <a:solidFill>
                  <a:schemeClr val="bg2"/>
                </a:solidFill>
                <a:latin typeface="Times New Roman" pitchFamily="18" charset="0"/>
              </a:rPr>
              <a:t>-  Xuất phát từ lòng yêu nước, thương dân, một số sĩ phu, quan lại đã đưa ra các đề nghị cải cách.</a:t>
            </a:r>
          </a:p>
        </p:txBody>
      </p:sp>
      <p:sp>
        <p:nvSpPr>
          <p:cNvPr id="12515" name="Text Box 227"/>
          <p:cNvSpPr txBox="1">
            <a:spLocks noChangeArrowheads="1"/>
          </p:cNvSpPr>
          <p:nvPr/>
        </p:nvSpPr>
        <p:spPr bwMode="auto">
          <a:xfrm>
            <a:off x="0" y="3711575"/>
            <a:ext cx="396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400">
                <a:latin typeface="Times New Roman" pitchFamily="18" charset="0"/>
              </a:rPr>
              <a:t> </a:t>
            </a:r>
            <a:r>
              <a:rPr lang="en-US" altLang="vi-VN" sz="2400" u="none">
                <a:solidFill>
                  <a:schemeClr val="bg2"/>
                </a:solidFill>
                <a:latin typeface="Times New Roman" pitchFamily="18" charset="0"/>
              </a:rPr>
              <a:t>* </a:t>
            </a:r>
            <a:r>
              <a:rPr lang="en-US" altLang="vi-VN" sz="2400">
                <a:solidFill>
                  <a:schemeClr val="bg2"/>
                </a:solidFill>
                <a:latin typeface="Times New Roman" pitchFamily="18" charset="0"/>
              </a:rPr>
              <a:t>Nội dung cải cách:</a:t>
            </a:r>
            <a:r>
              <a:rPr lang="en-US" altLang="vi-VN" sz="2400" u="none">
                <a:solidFill>
                  <a:schemeClr val="bg2"/>
                </a:solidFill>
                <a:latin typeface="Times New Roman" pitchFamily="18" charset="0"/>
              </a:rPr>
              <a:t> </a:t>
            </a:r>
          </a:p>
        </p:txBody>
      </p:sp>
      <p:sp>
        <p:nvSpPr>
          <p:cNvPr id="12516" name="Rectangle 228"/>
          <p:cNvSpPr>
            <a:spLocks noChangeArrowheads="1"/>
          </p:cNvSpPr>
          <p:nvPr/>
        </p:nvSpPr>
        <p:spPr bwMode="auto">
          <a:xfrm>
            <a:off x="0" y="4318000"/>
            <a:ext cx="5718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400">
                <a:latin typeface="Times New Roman" pitchFamily="18" charset="0"/>
              </a:rPr>
              <a:t> </a:t>
            </a:r>
            <a:r>
              <a:rPr lang="en-US" altLang="vi-VN" sz="2400" u="none">
                <a:solidFill>
                  <a:schemeClr val="bg2"/>
                </a:solidFill>
                <a:latin typeface="Times New Roman" pitchFamily="18" charset="0"/>
              </a:rPr>
              <a:t>- Đổi mới về nội trị, ngoại giao, kinh tế, văn hóa…</a:t>
            </a:r>
          </a:p>
        </p:txBody>
      </p:sp>
      <p:sp>
        <p:nvSpPr>
          <p:cNvPr id="20487" name="Text Box 231"/>
          <p:cNvSpPr txBox="1">
            <a:spLocks noChangeArrowheads="1"/>
          </p:cNvSpPr>
          <p:nvPr/>
        </p:nvSpPr>
        <p:spPr bwMode="auto">
          <a:xfrm>
            <a:off x="0" y="735013"/>
            <a:ext cx="571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2400" u="none">
                <a:solidFill>
                  <a:srgbClr val="0000FF"/>
                </a:solidFill>
                <a:latin typeface="Times New Roman" pitchFamily="18" charset="0"/>
              </a:rPr>
              <a:t>I. </a:t>
            </a:r>
            <a:r>
              <a:rPr lang="en-US" altLang="vi-VN" sz="2400">
                <a:solidFill>
                  <a:srgbClr val="0000FF"/>
                </a:solidFill>
                <a:latin typeface="Times New Roman" pitchFamily="18" charset="0"/>
              </a:rPr>
              <a:t>Tình hình Việt Nam nửa cuối thế kỉ XIX</a:t>
            </a:r>
          </a:p>
        </p:txBody>
      </p:sp>
      <p:sp>
        <p:nvSpPr>
          <p:cNvPr id="12520" name="Text Box 232"/>
          <p:cNvSpPr txBox="1">
            <a:spLocks noChangeArrowheads="1"/>
          </p:cNvSpPr>
          <p:nvPr/>
        </p:nvSpPr>
        <p:spPr bwMode="auto">
          <a:xfrm>
            <a:off x="0" y="1328738"/>
            <a:ext cx="5715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2400" u="none">
                <a:solidFill>
                  <a:srgbClr val="0000FF"/>
                </a:solidFill>
                <a:latin typeface="Times New Roman" pitchFamily="18" charset="0"/>
              </a:rPr>
              <a:t>II. </a:t>
            </a:r>
            <a:r>
              <a:rPr lang="en-US" altLang="vi-VN" sz="2400">
                <a:solidFill>
                  <a:srgbClr val="0000FF"/>
                </a:solidFill>
                <a:latin typeface="Times New Roman" pitchFamily="18" charset="0"/>
              </a:rPr>
              <a:t>Những đề nghị cải cách ở Việt Nam vào nửa cuối thế kỉ  XIX</a:t>
            </a:r>
            <a:r>
              <a:rPr lang="en-US" altLang="vi-VN" sz="2400" u="none">
                <a:solidFill>
                  <a:srgbClr val="0000FF"/>
                </a:solidFill>
                <a:latin typeface="Times New Roman" pitchFamily="18" charset="0"/>
              </a:rPr>
              <a:t> </a:t>
            </a:r>
          </a:p>
        </p:txBody>
      </p:sp>
      <p:sp>
        <p:nvSpPr>
          <p:cNvPr id="12522" name="Rectangle 234"/>
          <p:cNvSpPr>
            <a:spLocks noChangeArrowheads="1"/>
          </p:cNvSpPr>
          <p:nvPr/>
        </p:nvSpPr>
        <p:spPr bwMode="auto">
          <a:xfrm>
            <a:off x="5715000" y="1220788"/>
            <a:ext cx="342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pt-BR" altLang="vi-VN" sz="2400" u="none">
                <a:solidFill>
                  <a:srgbClr val="0000FF"/>
                </a:solidFill>
                <a:latin typeface="Times New Roman" pitchFamily="18" charset="0"/>
                <a:sym typeface="Wingdings" pitchFamily="2" charset="2"/>
              </a:rPr>
              <a:t>- Hỏi: Vì sao các quan lại, sĩ phu đưa ra những đề nghị cải cách? </a:t>
            </a:r>
            <a:r>
              <a:rPr lang="en-US" altLang="vi-VN" sz="2400" u="none">
                <a:solidFill>
                  <a:schemeClr val="bg2"/>
                </a:solidFill>
                <a:latin typeface="Times New Roman" pitchFamily="18" charset="0"/>
              </a:rPr>
              <a:t> </a:t>
            </a:r>
          </a:p>
        </p:txBody>
      </p:sp>
      <p:sp>
        <p:nvSpPr>
          <p:cNvPr id="12523" name="Rectangle 235"/>
          <p:cNvSpPr>
            <a:spLocks noChangeArrowheads="1"/>
          </p:cNvSpPr>
          <p:nvPr/>
        </p:nvSpPr>
        <p:spPr bwMode="auto">
          <a:xfrm>
            <a:off x="5715000" y="2971800"/>
            <a:ext cx="350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pt-BR" altLang="vi-VN" sz="2400" u="none">
                <a:solidFill>
                  <a:srgbClr val="0000FF"/>
                </a:solidFill>
                <a:latin typeface="Times New Roman" pitchFamily="18" charset="0"/>
                <a:sym typeface="Wingdings" pitchFamily="2" charset="2"/>
              </a:rPr>
              <a:t>- Hỏi: Nội dung của các đề nghị cải cách là gì?</a:t>
            </a:r>
            <a:r>
              <a:rPr lang="en-US" altLang="vi-VN" sz="2400" u="none">
                <a:solidFill>
                  <a:schemeClr val="bg2"/>
                </a:solidFill>
                <a:latin typeface="Times New Roman" pitchFamily="18" charset="0"/>
              </a:rPr>
              <a:t> </a:t>
            </a:r>
          </a:p>
        </p:txBody>
      </p:sp>
      <p:sp>
        <p:nvSpPr>
          <p:cNvPr id="12525" name="Rectangle 237"/>
          <p:cNvSpPr>
            <a:spLocks noChangeArrowheads="1"/>
          </p:cNvSpPr>
          <p:nvPr/>
        </p:nvSpPr>
        <p:spPr bwMode="auto">
          <a:xfrm>
            <a:off x="5715000" y="3886200"/>
            <a:ext cx="3429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en-US" altLang="vi-VN" sz="2400" u="none">
                <a:solidFill>
                  <a:srgbClr val="FF0000"/>
                </a:solidFill>
                <a:latin typeface="Times New Roman" pitchFamily="18" charset="0"/>
              </a:rPr>
              <a:t>- Hỏi: Nêu những nội dung chính trong các đề nghị cải cách của các sĩ phu, quan lại yêu nước? </a:t>
            </a:r>
          </a:p>
        </p:txBody>
      </p:sp>
      <p:sp>
        <p:nvSpPr>
          <p:cNvPr id="20492" name="Text Box 238"/>
          <p:cNvSpPr txBox="1">
            <a:spLocks noChangeArrowheads="1"/>
          </p:cNvSpPr>
          <p:nvPr/>
        </p:nvSpPr>
        <p:spPr bwMode="auto">
          <a:xfrm>
            <a:off x="0" y="123825"/>
            <a:ext cx="9144000" cy="409575"/>
          </a:xfrm>
          <a:prstGeom prst="rect">
            <a:avLst/>
          </a:prstGeom>
          <a:solidFill>
            <a:srgbClr val="FFFF00"/>
          </a:solidFill>
          <a:ln w="28575">
            <a:solidFill>
              <a:srgbClr val="DDDDDD"/>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50000"/>
              </a:spcBef>
              <a:buClrTx/>
              <a:buFontTx/>
              <a:buNone/>
            </a:pPr>
            <a:r>
              <a:rPr lang="en-US" altLang="vi-VN" sz="1900" u="none">
                <a:solidFill>
                  <a:srgbClr val="0000FF"/>
                </a:solidFill>
                <a:latin typeface="Times New Roman" pitchFamily="18" charset="0"/>
              </a:rPr>
              <a:t>BÀI 28: TRÀO LƯU CẢI CÁCH DUY TÂN Ở VIỆT NAM NỬA CUỐI THẾ KỈ XIX</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520"/>
                                        </p:tgtEl>
                                        <p:attrNameLst>
                                          <p:attrName>style.visibility</p:attrName>
                                        </p:attrNameLst>
                                      </p:cBhvr>
                                      <p:to>
                                        <p:strVal val="visible"/>
                                      </p:to>
                                    </p:set>
                                    <p:animEffect transition="in" filter="blinds(horizontal)">
                                      <p:cBhvr>
                                        <p:cTn id="7" dur="500"/>
                                        <p:tgtEl>
                                          <p:spTgt spid="125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513"/>
                                        </p:tgtEl>
                                        <p:attrNameLst>
                                          <p:attrName>style.visibility</p:attrName>
                                        </p:attrNameLst>
                                      </p:cBhvr>
                                      <p:to>
                                        <p:strVal val="visible"/>
                                      </p:to>
                                    </p:set>
                                    <p:animEffect transition="in" filter="blinds(horizontal)">
                                      <p:cBhvr>
                                        <p:cTn id="12" dur="500"/>
                                        <p:tgtEl>
                                          <p:spTgt spid="125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522"/>
                                        </p:tgtEl>
                                        <p:attrNameLst>
                                          <p:attrName>style.visibility</p:attrName>
                                        </p:attrNameLst>
                                      </p:cBhvr>
                                      <p:to>
                                        <p:strVal val="visible"/>
                                      </p:to>
                                    </p:set>
                                    <p:animEffect transition="in" filter="blinds(horizontal)">
                                      <p:cBhvr>
                                        <p:cTn id="17" dur="500"/>
                                        <p:tgtEl>
                                          <p:spTgt spid="125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12522"/>
                                        </p:tgtEl>
                                      </p:cBhvr>
                                    </p:animEffect>
                                    <p:set>
                                      <p:cBhvr>
                                        <p:cTn id="22" dur="1" fill="hold">
                                          <p:stCondLst>
                                            <p:cond delay="499"/>
                                          </p:stCondLst>
                                        </p:cTn>
                                        <p:tgtEl>
                                          <p:spTgt spid="1252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514"/>
                                        </p:tgtEl>
                                        <p:attrNameLst>
                                          <p:attrName>style.visibility</p:attrName>
                                        </p:attrNameLst>
                                      </p:cBhvr>
                                      <p:to>
                                        <p:strVal val="visible"/>
                                      </p:to>
                                    </p:set>
                                    <p:animEffect transition="in" filter="blinds(horizontal)">
                                      <p:cBhvr>
                                        <p:cTn id="27" dur="500"/>
                                        <p:tgtEl>
                                          <p:spTgt spid="125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2515"/>
                                        </p:tgtEl>
                                        <p:attrNameLst>
                                          <p:attrName>style.visibility</p:attrName>
                                        </p:attrNameLst>
                                      </p:cBhvr>
                                      <p:to>
                                        <p:strVal val="visible"/>
                                      </p:to>
                                    </p:set>
                                    <p:animEffect transition="in" filter="blinds(horizontal)">
                                      <p:cBhvr>
                                        <p:cTn id="32" dur="500"/>
                                        <p:tgtEl>
                                          <p:spTgt spid="125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523"/>
                                        </p:tgtEl>
                                        <p:attrNameLst>
                                          <p:attrName>style.visibility</p:attrName>
                                        </p:attrNameLst>
                                      </p:cBhvr>
                                      <p:to>
                                        <p:strVal val="visible"/>
                                      </p:to>
                                    </p:set>
                                    <p:animEffect transition="in" filter="blinds(horizontal)">
                                      <p:cBhvr>
                                        <p:cTn id="37" dur="500"/>
                                        <p:tgtEl>
                                          <p:spTgt spid="1252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grpId="1" nodeType="clickEffect">
                                  <p:stCondLst>
                                    <p:cond delay="0"/>
                                  </p:stCondLst>
                                  <p:childTnLst>
                                    <p:animEffect transition="out" filter="blinds(horizontal)">
                                      <p:cBhvr>
                                        <p:cTn id="41" dur="500"/>
                                        <p:tgtEl>
                                          <p:spTgt spid="12523"/>
                                        </p:tgtEl>
                                      </p:cBhvr>
                                    </p:animEffect>
                                    <p:set>
                                      <p:cBhvr>
                                        <p:cTn id="42" dur="1" fill="hold">
                                          <p:stCondLst>
                                            <p:cond delay="499"/>
                                          </p:stCondLst>
                                        </p:cTn>
                                        <p:tgtEl>
                                          <p:spTgt spid="12523"/>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516"/>
                                        </p:tgtEl>
                                        <p:attrNameLst>
                                          <p:attrName>style.visibility</p:attrName>
                                        </p:attrNameLst>
                                      </p:cBhvr>
                                      <p:to>
                                        <p:strVal val="visible"/>
                                      </p:to>
                                    </p:set>
                                    <p:animEffect transition="in" filter="blinds(horizontal)">
                                      <p:cBhvr>
                                        <p:cTn id="47" dur="500"/>
                                        <p:tgtEl>
                                          <p:spTgt spid="12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2525"/>
                                        </p:tgtEl>
                                        <p:attrNameLst>
                                          <p:attrName>style.visibility</p:attrName>
                                        </p:attrNameLst>
                                      </p:cBhvr>
                                      <p:to>
                                        <p:strVal val="visible"/>
                                      </p:to>
                                    </p:set>
                                    <p:animEffect transition="in" filter="blinds(horizontal)">
                                      <p:cBhvr>
                                        <p:cTn id="52" dur="500"/>
                                        <p:tgtEl>
                                          <p:spTgt spid="12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3" grpId="0"/>
      <p:bldP spid="12514" grpId="0"/>
      <p:bldP spid="12516" grpId="0"/>
      <p:bldP spid="12520" grpId="0"/>
      <p:bldP spid="12522" grpId="0"/>
      <p:bldP spid="12522" grpId="1"/>
      <p:bldP spid="12523" grpId="0"/>
      <p:bldP spid="12523" grpId="1"/>
      <p:bldP spid="1252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7600" name="Group 1888"/>
          <p:cNvGraphicFramePr>
            <a:graphicFrameLocks noGrp="1"/>
          </p:cNvGraphicFramePr>
          <p:nvPr>
            <p:ph/>
          </p:nvPr>
        </p:nvGraphicFramePr>
        <p:xfrm>
          <a:off x="76200" y="1676400"/>
          <a:ext cx="8915400" cy="4800599"/>
        </p:xfrm>
        <a:graphic>
          <a:graphicData uri="http://schemas.openxmlformats.org/drawingml/2006/table">
            <a:tbl>
              <a:tblPr/>
              <a:tblGrid>
                <a:gridCol w="1039813">
                  <a:extLst>
                    <a:ext uri="{9D8B030D-6E8A-4147-A177-3AD203B41FA5}"/>
                  </a:extLst>
                </a:gridCol>
                <a:gridCol w="2465387">
                  <a:extLst>
                    <a:ext uri="{9D8B030D-6E8A-4147-A177-3AD203B41FA5}"/>
                  </a:extLst>
                </a:gridCol>
                <a:gridCol w="5410200">
                  <a:extLst>
                    <a:ext uri="{9D8B030D-6E8A-4147-A177-3AD203B41FA5}"/>
                  </a:extLst>
                </a:gridCol>
              </a:tblGrid>
              <a:tr h="68590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bg2"/>
                          </a:solidFill>
                          <a:effectLst/>
                          <a:latin typeface="Times New Roman" pitchFamily="18" charset="0"/>
                        </a:rPr>
                        <a:t>Thời gian</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bg2"/>
                          </a:solidFill>
                          <a:effectLst/>
                          <a:latin typeface="Times New Roman" pitchFamily="18" charset="0"/>
                        </a:rPr>
                        <a:t>Tên người và cơ quan đề nghị cải cách</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dirty="0" smtClean="0">
                          <a:ln>
                            <a:noFill/>
                          </a:ln>
                          <a:solidFill>
                            <a:schemeClr val="bg2"/>
                          </a:solidFill>
                          <a:effectLst/>
                          <a:latin typeface="Times New Roman" pitchFamily="18" charset="0"/>
                        </a:rPr>
                        <a:t>Nội dung chính</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extLst>
              </a:tr>
              <a:tr h="69505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800" b="1" i="0" u="none" strike="noStrike" cap="none" normalizeH="0" baseline="0" smtClean="0">
                        <a:ln>
                          <a:noFill/>
                        </a:ln>
                        <a:solidFill>
                          <a:schemeClr val="bg2"/>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800" b="1" i="0" u="none" strike="noStrike" cap="none" normalizeH="0" baseline="0" smtClean="0">
                        <a:ln>
                          <a:noFill/>
                        </a:ln>
                        <a:solidFill>
                          <a:schemeClr val="bg2"/>
                        </a:solidFill>
                        <a:effectLst/>
                        <a:latin typeface="Times New Roman" pitchFamily="18"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800" b="1" i="0" u="none" strike="noStrike" cap="none" normalizeH="0" baseline="0" smtClean="0">
                        <a:ln>
                          <a:noFill/>
                        </a:ln>
                        <a:solidFill>
                          <a:schemeClr val="bg2"/>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800" b="1" i="0" u="none" strike="noStrike" cap="none" normalizeH="0" baseline="0" smtClean="0">
                        <a:ln>
                          <a:noFill/>
                        </a:ln>
                        <a:solidFill>
                          <a:schemeClr val="bg2"/>
                        </a:solidFill>
                        <a:effectLst/>
                        <a:latin typeface="Times New Roman" pitchFamily="18"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vi-VN" sz="1800" b="1" i="0" u="none" strike="noStrike" cap="none" normalizeH="0" baseline="0" smtClean="0">
                        <a:ln>
                          <a:noFill/>
                        </a:ln>
                        <a:solidFill>
                          <a:schemeClr val="bg2"/>
                        </a:solidFill>
                        <a:effectLst/>
                        <a:latin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extLst>
              </a:tr>
              <a:tr h="60017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1800" b="1" i="0" u="none" strike="noStrike" cap="none" normalizeH="0" baseline="0" smtClean="0">
                        <a:ln>
                          <a:noFill/>
                        </a:ln>
                        <a:solidFill>
                          <a:schemeClr val="bg2"/>
                        </a:solidFill>
                        <a:effectLst/>
                        <a:latin typeface=".Vn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1800" b="1" i="0" u="none" strike="noStrike" cap="none" normalizeH="0" baseline="0" smtClean="0">
                        <a:ln>
                          <a:noFill/>
                        </a:ln>
                        <a:solidFill>
                          <a:schemeClr val="bg2"/>
                        </a:solidFill>
                        <a:effectLst/>
                        <a:latin typeface="Times New Roman" pitchFamily="18"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vi-VN" sz="1800" b="1" i="0" u="none" strike="noStrike" cap="none" normalizeH="0" baseline="0" smtClean="0">
                        <a:ln>
                          <a:noFill/>
                        </a:ln>
                        <a:solidFill>
                          <a:schemeClr val="bg2"/>
                        </a:solidFill>
                        <a:effectLst/>
                        <a:latin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extLst>
              </a:tr>
              <a:tr h="69505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800" b="1" i="0" u="none" strike="noStrike" cap="none" normalizeH="0" baseline="0" smtClean="0">
                        <a:ln>
                          <a:noFill/>
                        </a:ln>
                        <a:solidFill>
                          <a:schemeClr val="bg2"/>
                        </a:solidFill>
                        <a:effectLst/>
                        <a:latin typeface=".VnArial Narrow"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800" b="1" i="0" u="none" strike="noStrike" cap="none" normalizeH="0" baseline="0" smtClean="0">
                        <a:ln>
                          <a:noFill/>
                        </a:ln>
                        <a:solidFill>
                          <a:schemeClr val="bg2"/>
                        </a:solidFill>
                        <a:effectLst/>
                        <a:latin typeface=".Vn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800" b="1" i="0" u="none" strike="noStrike" cap="none" normalizeH="0" baseline="0" smtClean="0">
                        <a:ln>
                          <a:noFill/>
                        </a:ln>
                        <a:solidFill>
                          <a:schemeClr val="bg2"/>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800" b="1" i="0" u="none" strike="noStrike" cap="none" normalizeH="0" baseline="0" smtClean="0">
                        <a:ln>
                          <a:noFill/>
                        </a:ln>
                        <a:solidFill>
                          <a:schemeClr val="bg2"/>
                        </a:solidFill>
                        <a:effectLst/>
                        <a:latin typeface="Times New Roman" pitchFamily="18"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vi-VN" sz="1800" b="1" i="0" u="none" strike="noStrike" cap="none" normalizeH="0" baseline="0" smtClean="0">
                        <a:ln>
                          <a:noFill/>
                        </a:ln>
                        <a:solidFill>
                          <a:schemeClr val="bg2"/>
                        </a:solidFill>
                        <a:effectLst/>
                        <a:latin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extLst>
              </a:tr>
              <a:tr h="114318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1800" b="1" i="0" u="none" strike="noStrike" cap="none" normalizeH="0" baseline="0" smtClean="0">
                        <a:ln>
                          <a:noFill/>
                        </a:ln>
                        <a:solidFill>
                          <a:schemeClr val="bg2"/>
                        </a:solidFill>
                        <a:effectLst/>
                        <a:latin typeface="Times New Roman" pitchFamily="18"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800" b="1" i="0" u="none" strike="noStrike" cap="none" normalizeH="0" baseline="0" smtClean="0">
                        <a:ln>
                          <a:noFill/>
                        </a:ln>
                        <a:solidFill>
                          <a:schemeClr val="bg2"/>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800" b="1" i="0" u="none" strike="noStrike" cap="none" normalizeH="0" baseline="0" smtClean="0">
                        <a:ln>
                          <a:noFill/>
                        </a:ln>
                        <a:solidFill>
                          <a:schemeClr val="bg2"/>
                        </a:solidFill>
                        <a:effectLst/>
                        <a:latin typeface="Times New Roman" pitchFamily="18"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1" i="0" u="none" strike="noStrike" cap="none" normalizeH="0" baseline="0" smtClean="0">
                        <a:ln>
                          <a:noFill/>
                        </a:ln>
                        <a:solidFill>
                          <a:schemeClr val="bg2"/>
                        </a:solidFill>
                        <a:effectLst/>
                        <a:latin typeface=".VnArial Narrow" pitchFamily="34" charset="0"/>
                      </a:endParaRPr>
                    </a:p>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1" i="0" u="none" strike="noStrike" cap="none" normalizeH="0" baseline="0" smtClean="0">
                        <a:ln>
                          <a:noFill/>
                        </a:ln>
                        <a:solidFill>
                          <a:schemeClr val="bg2"/>
                        </a:solidFill>
                        <a:effectLst/>
                        <a:latin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extLst>
              </a:tr>
              <a:tr h="98123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vi-VN" sz="1800" b="1" i="0" u="none" strike="noStrike" cap="none" normalizeH="0" baseline="0" smtClean="0">
                        <a:ln>
                          <a:noFill/>
                        </a:ln>
                        <a:solidFill>
                          <a:schemeClr val="bg2"/>
                        </a:solidFill>
                        <a:effectLst/>
                        <a:latin typeface="Times New Roman" pitchFamily="18"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800" b="1" i="0" u="none" strike="noStrike" cap="none" normalizeH="0" baseline="0" smtClean="0">
                        <a:ln>
                          <a:noFill/>
                        </a:ln>
                        <a:solidFill>
                          <a:schemeClr val="bg2"/>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800" b="1" i="0" u="none" strike="noStrike" cap="none" normalizeH="0" baseline="0" smtClean="0">
                        <a:ln>
                          <a:noFill/>
                        </a:ln>
                        <a:solidFill>
                          <a:schemeClr val="bg2"/>
                        </a:solidFill>
                        <a:effectLst/>
                        <a:latin typeface="Times New Roman" pitchFamily="18"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vi-VN" sz="1800" b="1" i="0" u="none" strike="noStrike" cap="none" normalizeH="0" baseline="0" dirty="0" smtClean="0">
                        <a:ln>
                          <a:noFill/>
                        </a:ln>
                        <a:solidFill>
                          <a:schemeClr val="bg2"/>
                        </a:solidFill>
                        <a:effectLst/>
                        <a:latin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extLst>
              </a:tr>
            </a:tbl>
          </a:graphicData>
        </a:graphic>
      </p:graphicFrame>
      <p:sp>
        <p:nvSpPr>
          <p:cNvPr id="21536" name="Text Box 62"/>
          <p:cNvSpPr txBox="1">
            <a:spLocks noChangeArrowheads="1"/>
          </p:cNvSpPr>
          <p:nvPr/>
        </p:nvSpPr>
        <p:spPr bwMode="auto">
          <a:xfrm>
            <a:off x="0" y="7493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2400" u="none">
                <a:solidFill>
                  <a:srgbClr val="0000FF"/>
                </a:solidFill>
              </a:rPr>
              <a:t>I.</a:t>
            </a:r>
            <a:r>
              <a:rPr lang="en-US" altLang="vi-VN" sz="2400">
                <a:solidFill>
                  <a:srgbClr val="0000FF"/>
                </a:solidFill>
              </a:rPr>
              <a:t> Tình hình Việt Nam nửa cuối thế kỉ XIX</a:t>
            </a:r>
          </a:p>
          <a:p>
            <a:pPr>
              <a:spcBef>
                <a:spcPct val="0"/>
              </a:spcBef>
              <a:buClrTx/>
              <a:buFontTx/>
              <a:buNone/>
            </a:pPr>
            <a:r>
              <a:rPr lang="en-US" altLang="vi-VN" sz="2400" u="none">
                <a:solidFill>
                  <a:srgbClr val="0000FF"/>
                </a:solidFill>
              </a:rPr>
              <a:t>II. </a:t>
            </a:r>
            <a:r>
              <a:rPr lang="en-US" altLang="vi-VN" sz="2400">
                <a:solidFill>
                  <a:srgbClr val="0000FF"/>
                </a:solidFill>
              </a:rPr>
              <a:t>Những đề nghị cải cách ở Việt Nam vào nửa cuối thế kỉ XIX</a:t>
            </a:r>
            <a:r>
              <a:rPr lang="en-US" altLang="vi-VN" sz="2400" b="0" u="none">
                <a:solidFill>
                  <a:srgbClr val="0000FF"/>
                </a:solidFill>
              </a:rPr>
              <a:t> </a:t>
            </a:r>
            <a:endParaRPr lang="en-US" altLang="vi-VN" sz="2400" b="0">
              <a:solidFill>
                <a:srgbClr val="0000FF"/>
              </a:solidFill>
            </a:endParaRPr>
          </a:p>
        </p:txBody>
      </p:sp>
      <p:sp>
        <p:nvSpPr>
          <p:cNvPr id="97344" name="Rectangle 64"/>
          <p:cNvSpPr>
            <a:spLocks noChangeArrowheads="1"/>
          </p:cNvSpPr>
          <p:nvPr/>
        </p:nvSpPr>
        <p:spPr bwMode="auto">
          <a:xfrm>
            <a:off x="152400" y="24384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2000" u="none">
                <a:solidFill>
                  <a:srgbClr val="FF0066"/>
                </a:solidFill>
                <a:latin typeface="Times New Roman" pitchFamily="18" charset="0"/>
              </a:rPr>
              <a:t>18</a:t>
            </a:r>
            <a:r>
              <a:rPr lang="en-US" altLang="vi-VN" sz="1800" u="none">
                <a:solidFill>
                  <a:srgbClr val="FF0066"/>
                </a:solidFill>
                <a:latin typeface="Times New Roman" pitchFamily="18" charset="0"/>
              </a:rPr>
              <a:t>68</a:t>
            </a:r>
            <a:endParaRPr lang="en-US" altLang="vi-VN" sz="2000" u="none">
              <a:solidFill>
                <a:srgbClr val="FF0066"/>
              </a:solidFill>
              <a:latin typeface="Times New Roman" pitchFamily="18" charset="0"/>
            </a:endParaRPr>
          </a:p>
        </p:txBody>
      </p:sp>
      <p:sp>
        <p:nvSpPr>
          <p:cNvPr id="97345" name="Rectangle 65"/>
          <p:cNvSpPr>
            <a:spLocks noChangeArrowheads="1"/>
          </p:cNvSpPr>
          <p:nvPr/>
        </p:nvSpPr>
        <p:spPr bwMode="auto">
          <a:xfrm>
            <a:off x="76200" y="31242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2000" u="none">
                <a:solidFill>
                  <a:srgbClr val="FF0066"/>
                </a:solidFill>
                <a:latin typeface="Times New Roman" pitchFamily="18" charset="0"/>
              </a:rPr>
              <a:t>1868</a:t>
            </a:r>
          </a:p>
        </p:txBody>
      </p:sp>
      <p:sp>
        <p:nvSpPr>
          <p:cNvPr id="97346" name="Rectangle 66"/>
          <p:cNvSpPr>
            <a:spLocks noChangeArrowheads="1"/>
          </p:cNvSpPr>
          <p:nvPr/>
        </p:nvSpPr>
        <p:spPr bwMode="auto">
          <a:xfrm>
            <a:off x="152400" y="3810000"/>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2000" u="none">
                <a:solidFill>
                  <a:srgbClr val="FF0066"/>
                </a:solidFill>
                <a:latin typeface="Times New Roman" pitchFamily="18" charset="0"/>
              </a:rPr>
              <a:t>1872</a:t>
            </a:r>
          </a:p>
        </p:txBody>
      </p:sp>
      <p:sp>
        <p:nvSpPr>
          <p:cNvPr id="97347" name="Rectangle 67"/>
          <p:cNvSpPr>
            <a:spLocks noChangeArrowheads="1"/>
          </p:cNvSpPr>
          <p:nvPr/>
        </p:nvSpPr>
        <p:spPr bwMode="auto">
          <a:xfrm>
            <a:off x="76200" y="4572000"/>
            <a:ext cx="990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2000" u="none">
                <a:solidFill>
                  <a:srgbClr val="FF0066"/>
                </a:solidFill>
                <a:latin typeface="Times New Roman" pitchFamily="18" charset="0"/>
              </a:rPr>
              <a:t>1863 -</a:t>
            </a:r>
          </a:p>
          <a:p>
            <a:pPr>
              <a:spcBef>
                <a:spcPct val="0"/>
              </a:spcBef>
              <a:buClrTx/>
              <a:buFontTx/>
              <a:buNone/>
            </a:pPr>
            <a:r>
              <a:rPr lang="en-US" altLang="vi-VN" sz="2000" u="none">
                <a:solidFill>
                  <a:srgbClr val="FF0066"/>
                </a:solidFill>
                <a:latin typeface="Times New Roman" pitchFamily="18" charset="0"/>
              </a:rPr>
              <a:t>1871</a:t>
            </a:r>
          </a:p>
        </p:txBody>
      </p:sp>
      <p:sp>
        <p:nvSpPr>
          <p:cNvPr id="97348" name="Rectangle 68"/>
          <p:cNvSpPr>
            <a:spLocks noChangeArrowheads="1"/>
          </p:cNvSpPr>
          <p:nvPr/>
        </p:nvSpPr>
        <p:spPr bwMode="auto">
          <a:xfrm>
            <a:off x="1143000" y="37338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2000" u="none">
                <a:solidFill>
                  <a:schemeClr val="bg1"/>
                </a:solidFill>
                <a:latin typeface="Times New Roman" pitchFamily="18" charset="0"/>
              </a:rPr>
              <a:t>Viên Thương bạc</a:t>
            </a:r>
          </a:p>
        </p:txBody>
      </p:sp>
      <p:sp>
        <p:nvSpPr>
          <p:cNvPr id="97352" name="Rectangle 72"/>
          <p:cNvSpPr>
            <a:spLocks noChangeArrowheads="1"/>
          </p:cNvSpPr>
          <p:nvPr/>
        </p:nvSpPr>
        <p:spPr bwMode="auto">
          <a:xfrm>
            <a:off x="1143000" y="5638800"/>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2000" u="none">
                <a:solidFill>
                  <a:schemeClr val="bg1"/>
                </a:solidFill>
                <a:latin typeface="Times New Roman" pitchFamily="18" charset="0"/>
              </a:rPr>
              <a:t>Nguyễn Lộ Trạch</a:t>
            </a:r>
          </a:p>
        </p:txBody>
      </p:sp>
      <p:sp>
        <p:nvSpPr>
          <p:cNvPr id="97353" name="Rectangle 73"/>
          <p:cNvSpPr>
            <a:spLocks noChangeArrowheads="1"/>
          </p:cNvSpPr>
          <p:nvPr/>
        </p:nvSpPr>
        <p:spPr bwMode="auto">
          <a:xfrm>
            <a:off x="152400" y="5638800"/>
            <a:ext cx="990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2000" u="none">
                <a:solidFill>
                  <a:srgbClr val="FF0066"/>
                </a:solidFill>
                <a:latin typeface="Times New Roman" pitchFamily="18" charset="0"/>
              </a:rPr>
              <a:t>1877 -1882 </a:t>
            </a:r>
          </a:p>
        </p:txBody>
      </p:sp>
      <p:sp>
        <p:nvSpPr>
          <p:cNvPr id="97354" name="Rectangle 74"/>
          <p:cNvSpPr>
            <a:spLocks noChangeArrowheads="1"/>
          </p:cNvSpPr>
          <p:nvPr/>
        </p:nvSpPr>
        <p:spPr bwMode="auto">
          <a:xfrm>
            <a:off x="1143000" y="4648200"/>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2000" u="none">
                <a:solidFill>
                  <a:schemeClr val="bg1"/>
                </a:solidFill>
                <a:latin typeface="Times New Roman" pitchFamily="18" charset="0"/>
              </a:rPr>
              <a:t>Nguyễn Trường Tộ</a:t>
            </a:r>
          </a:p>
        </p:txBody>
      </p:sp>
      <p:sp>
        <p:nvSpPr>
          <p:cNvPr id="97355" name="Rectangle 75"/>
          <p:cNvSpPr>
            <a:spLocks noChangeArrowheads="1"/>
          </p:cNvSpPr>
          <p:nvPr/>
        </p:nvSpPr>
        <p:spPr bwMode="auto">
          <a:xfrm>
            <a:off x="1143000" y="3048000"/>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2000" u="none">
                <a:solidFill>
                  <a:schemeClr val="bg1"/>
                </a:solidFill>
                <a:latin typeface="Times New Roman" pitchFamily="18" charset="0"/>
              </a:rPr>
              <a:t>Đinh Văn Điền </a:t>
            </a:r>
          </a:p>
        </p:txBody>
      </p:sp>
      <p:sp>
        <p:nvSpPr>
          <p:cNvPr id="97356" name="Rectangle 76"/>
          <p:cNvSpPr>
            <a:spLocks noChangeArrowheads="1"/>
          </p:cNvSpPr>
          <p:nvPr/>
        </p:nvSpPr>
        <p:spPr bwMode="auto">
          <a:xfrm>
            <a:off x="1143000" y="2286000"/>
            <a:ext cx="2286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en-US" altLang="vi-VN" sz="2000" u="none">
                <a:solidFill>
                  <a:schemeClr val="bg1"/>
                </a:solidFill>
                <a:latin typeface="Times New Roman" pitchFamily="18" charset="0"/>
              </a:rPr>
              <a:t>Trần Đình Túc và Nguyễn Huy Tế</a:t>
            </a:r>
          </a:p>
        </p:txBody>
      </p:sp>
      <p:sp>
        <p:nvSpPr>
          <p:cNvPr id="97372" name="Rectangle 92"/>
          <p:cNvSpPr>
            <a:spLocks noChangeArrowheads="1"/>
          </p:cNvSpPr>
          <p:nvPr/>
        </p:nvSpPr>
        <p:spPr bwMode="auto">
          <a:xfrm>
            <a:off x="3657600" y="2438400"/>
            <a:ext cx="441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1800" u="none">
                <a:solidFill>
                  <a:schemeClr val="bg2"/>
                </a:solidFill>
                <a:latin typeface="Times New Roman" pitchFamily="18" charset="0"/>
              </a:rPr>
              <a:t>Xin mở cửa biển Trà Lý (Nam Định)</a:t>
            </a:r>
            <a:endParaRPr lang="en-US" altLang="vi-VN" sz="2000" u="none">
              <a:solidFill>
                <a:schemeClr val="bg2"/>
              </a:solidFill>
              <a:latin typeface="Times New Roman" pitchFamily="18" charset="0"/>
            </a:endParaRPr>
          </a:p>
        </p:txBody>
      </p:sp>
      <p:sp>
        <p:nvSpPr>
          <p:cNvPr id="97373" name="Rectangle 93"/>
          <p:cNvSpPr>
            <a:spLocks noChangeArrowheads="1"/>
          </p:cNvSpPr>
          <p:nvPr/>
        </p:nvSpPr>
        <p:spPr bwMode="auto">
          <a:xfrm>
            <a:off x="3657600" y="3016250"/>
            <a:ext cx="533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en-US" altLang="vi-VN" sz="1800" u="none">
                <a:solidFill>
                  <a:schemeClr val="bg2"/>
                </a:solidFill>
                <a:latin typeface="Times New Roman" pitchFamily="18" charset="0"/>
              </a:rPr>
              <a:t>Đẩy mạnh việc khai khẩn ruộng hoang và khai mỏ, phát triển buôn bán, chấn chỉnh quốc phòng. </a:t>
            </a:r>
            <a:endParaRPr lang="en-US" altLang="vi-VN" sz="2000" u="none">
              <a:solidFill>
                <a:schemeClr val="bg2"/>
              </a:solidFill>
              <a:latin typeface="Times New Roman" pitchFamily="18" charset="0"/>
            </a:endParaRPr>
          </a:p>
        </p:txBody>
      </p:sp>
      <p:sp>
        <p:nvSpPr>
          <p:cNvPr id="97374" name="Rectangle 94"/>
          <p:cNvSpPr>
            <a:spLocks noChangeArrowheads="1"/>
          </p:cNvSpPr>
          <p:nvPr/>
        </p:nvSpPr>
        <p:spPr bwMode="auto">
          <a:xfrm>
            <a:off x="3657600" y="3657600"/>
            <a:ext cx="533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en-US" altLang="vi-VN" sz="1800" u="none">
                <a:solidFill>
                  <a:schemeClr val="bg2"/>
                </a:solidFill>
                <a:latin typeface="Times New Roman" pitchFamily="18" charset="0"/>
              </a:rPr>
              <a:t>Mở ba cửa biển ở miền Bắc và miền Trung để thông thương với bên ngoài: (Đà Nẵng, Ba Lạt, Quế Sơn).</a:t>
            </a:r>
            <a:endParaRPr lang="en-US" altLang="vi-VN" sz="2000" u="none">
              <a:solidFill>
                <a:schemeClr val="bg2"/>
              </a:solidFill>
              <a:latin typeface="Times New Roman" pitchFamily="18" charset="0"/>
            </a:endParaRPr>
          </a:p>
        </p:txBody>
      </p:sp>
      <p:sp>
        <p:nvSpPr>
          <p:cNvPr id="97375" name="Rectangle 95"/>
          <p:cNvSpPr>
            <a:spLocks noChangeArrowheads="1"/>
          </p:cNvSpPr>
          <p:nvPr/>
        </p:nvSpPr>
        <p:spPr bwMode="auto">
          <a:xfrm>
            <a:off x="3581400" y="4343400"/>
            <a:ext cx="5410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en-US" altLang="vi-VN" sz="1800" u="none">
                <a:solidFill>
                  <a:schemeClr val="bg2"/>
                </a:solidFill>
                <a:latin typeface="Times New Roman" pitchFamily="18" charset="0"/>
              </a:rPr>
              <a:t>Gửi lên triều đình 30 bản điều trần: Đề nghị chấn chỉnh bộ máy quan lại, phát triển công thương nghiệp và tài chính, chỉnh đốn võ bị, mở rộng ngoại giao, cải tổ giáo dục. </a:t>
            </a:r>
            <a:endParaRPr lang="en-US" altLang="vi-VN" sz="2000" u="none">
              <a:solidFill>
                <a:schemeClr val="bg2"/>
              </a:solidFill>
              <a:latin typeface="Times New Roman" pitchFamily="18" charset="0"/>
            </a:endParaRPr>
          </a:p>
        </p:txBody>
      </p:sp>
      <p:sp>
        <p:nvSpPr>
          <p:cNvPr id="97376" name="Rectangle 96"/>
          <p:cNvSpPr>
            <a:spLocks noChangeArrowheads="1"/>
          </p:cNvSpPr>
          <p:nvPr/>
        </p:nvSpPr>
        <p:spPr bwMode="auto">
          <a:xfrm>
            <a:off x="3581400" y="5486400"/>
            <a:ext cx="533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en-US" altLang="vi-VN" sz="1800" u="none">
                <a:solidFill>
                  <a:schemeClr val="bg2"/>
                </a:solidFill>
                <a:latin typeface="Times New Roman" pitchFamily="18" charset="0"/>
              </a:rPr>
              <a:t>Dâng hai bản “Thời vụ sách” lên vua Tự Đức đề nghị chấn hưng dân khí, khai thông dân trí, bảo vệ đất nước.  </a:t>
            </a:r>
            <a:endParaRPr lang="en-US" altLang="vi-VN" sz="2000" u="none">
              <a:solidFill>
                <a:schemeClr val="bg2"/>
              </a:solidFill>
              <a:latin typeface="Times New Roman" pitchFamily="18" charset="0"/>
            </a:endParaRPr>
          </a:p>
        </p:txBody>
      </p:sp>
      <p:sp>
        <p:nvSpPr>
          <p:cNvPr id="21552" name="Text Box 1889"/>
          <p:cNvSpPr txBox="1">
            <a:spLocks noChangeArrowheads="1"/>
          </p:cNvSpPr>
          <p:nvPr/>
        </p:nvSpPr>
        <p:spPr bwMode="auto">
          <a:xfrm>
            <a:off x="0" y="200025"/>
            <a:ext cx="9144000" cy="409575"/>
          </a:xfrm>
          <a:prstGeom prst="rect">
            <a:avLst/>
          </a:prstGeom>
          <a:solidFill>
            <a:srgbClr val="FFFF00"/>
          </a:solidFill>
          <a:ln w="28575">
            <a:solidFill>
              <a:srgbClr val="DDDDDD"/>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50000"/>
              </a:spcBef>
              <a:buClrTx/>
              <a:buFontTx/>
              <a:buNone/>
            </a:pPr>
            <a:r>
              <a:rPr lang="en-US" altLang="vi-VN" sz="1900" u="none">
                <a:solidFill>
                  <a:srgbClr val="0000FF"/>
                </a:solidFill>
                <a:latin typeface="Times New Roman" pitchFamily="18" charset="0"/>
              </a:rPr>
              <a:t>BÀI 28: TRÀO LƯU CẢI CÁCH DUY TÂN Ở VIỆT NAM NỬA CUỐI THẾ KỈ XIX</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344"/>
                                        </p:tgtEl>
                                        <p:attrNameLst>
                                          <p:attrName>style.visibility</p:attrName>
                                        </p:attrNameLst>
                                      </p:cBhvr>
                                      <p:to>
                                        <p:strVal val="visible"/>
                                      </p:to>
                                    </p:set>
                                    <p:animEffect transition="in" filter="blinds(horizontal)">
                                      <p:cBhvr>
                                        <p:cTn id="7" dur="500"/>
                                        <p:tgtEl>
                                          <p:spTgt spid="9734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7345"/>
                                        </p:tgtEl>
                                        <p:attrNameLst>
                                          <p:attrName>style.visibility</p:attrName>
                                        </p:attrNameLst>
                                      </p:cBhvr>
                                      <p:to>
                                        <p:strVal val="visible"/>
                                      </p:to>
                                    </p:set>
                                    <p:animEffect transition="in" filter="blinds(horizontal)">
                                      <p:cBhvr>
                                        <p:cTn id="10" dur="500"/>
                                        <p:tgtEl>
                                          <p:spTgt spid="9734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7346"/>
                                        </p:tgtEl>
                                        <p:attrNameLst>
                                          <p:attrName>style.visibility</p:attrName>
                                        </p:attrNameLst>
                                      </p:cBhvr>
                                      <p:to>
                                        <p:strVal val="visible"/>
                                      </p:to>
                                    </p:set>
                                    <p:animEffect transition="in" filter="blinds(horizontal)">
                                      <p:cBhvr>
                                        <p:cTn id="13" dur="500"/>
                                        <p:tgtEl>
                                          <p:spTgt spid="9734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7347"/>
                                        </p:tgtEl>
                                        <p:attrNameLst>
                                          <p:attrName>style.visibility</p:attrName>
                                        </p:attrNameLst>
                                      </p:cBhvr>
                                      <p:to>
                                        <p:strVal val="visible"/>
                                      </p:to>
                                    </p:set>
                                    <p:animEffect transition="in" filter="blinds(horizontal)">
                                      <p:cBhvr>
                                        <p:cTn id="16" dur="500"/>
                                        <p:tgtEl>
                                          <p:spTgt spid="9734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7353"/>
                                        </p:tgtEl>
                                        <p:attrNameLst>
                                          <p:attrName>style.visibility</p:attrName>
                                        </p:attrNameLst>
                                      </p:cBhvr>
                                      <p:to>
                                        <p:strVal val="visible"/>
                                      </p:to>
                                    </p:set>
                                    <p:animEffect transition="in" filter="blinds(horizontal)">
                                      <p:cBhvr>
                                        <p:cTn id="19" dur="500"/>
                                        <p:tgtEl>
                                          <p:spTgt spid="9735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97356"/>
                                        </p:tgtEl>
                                        <p:attrNameLst>
                                          <p:attrName>style.visibility</p:attrName>
                                        </p:attrNameLst>
                                      </p:cBhvr>
                                      <p:to>
                                        <p:strVal val="visible"/>
                                      </p:to>
                                    </p:set>
                                    <p:animEffect transition="in" filter="blinds(horizontal)">
                                      <p:cBhvr>
                                        <p:cTn id="24" dur="500"/>
                                        <p:tgtEl>
                                          <p:spTgt spid="9735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97355"/>
                                        </p:tgtEl>
                                        <p:attrNameLst>
                                          <p:attrName>style.visibility</p:attrName>
                                        </p:attrNameLst>
                                      </p:cBhvr>
                                      <p:to>
                                        <p:strVal val="visible"/>
                                      </p:to>
                                    </p:set>
                                    <p:animEffect transition="in" filter="blinds(horizontal)">
                                      <p:cBhvr>
                                        <p:cTn id="27" dur="500"/>
                                        <p:tgtEl>
                                          <p:spTgt spid="9735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97348"/>
                                        </p:tgtEl>
                                        <p:attrNameLst>
                                          <p:attrName>style.visibility</p:attrName>
                                        </p:attrNameLst>
                                      </p:cBhvr>
                                      <p:to>
                                        <p:strVal val="visible"/>
                                      </p:to>
                                    </p:set>
                                    <p:animEffect transition="in" filter="blinds(horizontal)">
                                      <p:cBhvr>
                                        <p:cTn id="30" dur="500"/>
                                        <p:tgtEl>
                                          <p:spTgt spid="9734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97372"/>
                                        </p:tgtEl>
                                        <p:attrNameLst>
                                          <p:attrName>style.visibility</p:attrName>
                                        </p:attrNameLst>
                                      </p:cBhvr>
                                      <p:to>
                                        <p:strVal val="visible"/>
                                      </p:to>
                                    </p:set>
                                    <p:animEffect transition="in" filter="blinds(horizontal)">
                                      <p:cBhvr>
                                        <p:cTn id="33" dur="500"/>
                                        <p:tgtEl>
                                          <p:spTgt spid="9737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97373"/>
                                        </p:tgtEl>
                                        <p:attrNameLst>
                                          <p:attrName>style.visibility</p:attrName>
                                        </p:attrNameLst>
                                      </p:cBhvr>
                                      <p:to>
                                        <p:strVal val="visible"/>
                                      </p:to>
                                    </p:set>
                                    <p:animEffect transition="in" filter="blinds(horizontal)">
                                      <p:cBhvr>
                                        <p:cTn id="36" dur="500"/>
                                        <p:tgtEl>
                                          <p:spTgt spid="9737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97374"/>
                                        </p:tgtEl>
                                        <p:attrNameLst>
                                          <p:attrName>style.visibility</p:attrName>
                                        </p:attrNameLst>
                                      </p:cBhvr>
                                      <p:to>
                                        <p:strVal val="visible"/>
                                      </p:to>
                                    </p:set>
                                    <p:animEffect transition="in" filter="blinds(horizontal)">
                                      <p:cBhvr>
                                        <p:cTn id="39" dur="500"/>
                                        <p:tgtEl>
                                          <p:spTgt spid="9737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97354"/>
                                        </p:tgtEl>
                                        <p:attrNameLst>
                                          <p:attrName>style.visibility</p:attrName>
                                        </p:attrNameLst>
                                      </p:cBhvr>
                                      <p:to>
                                        <p:strVal val="visible"/>
                                      </p:to>
                                    </p:set>
                                    <p:animEffect transition="in" filter="blinds(horizontal)">
                                      <p:cBhvr>
                                        <p:cTn id="42" dur="500"/>
                                        <p:tgtEl>
                                          <p:spTgt spid="9735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97375"/>
                                        </p:tgtEl>
                                        <p:attrNameLst>
                                          <p:attrName>style.visibility</p:attrName>
                                        </p:attrNameLst>
                                      </p:cBhvr>
                                      <p:to>
                                        <p:strVal val="visible"/>
                                      </p:to>
                                    </p:set>
                                    <p:animEffect transition="in" filter="blinds(horizontal)">
                                      <p:cBhvr>
                                        <p:cTn id="45" dur="500"/>
                                        <p:tgtEl>
                                          <p:spTgt spid="97375"/>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97352"/>
                                        </p:tgtEl>
                                        <p:attrNameLst>
                                          <p:attrName>style.visibility</p:attrName>
                                        </p:attrNameLst>
                                      </p:cBhvr>
                                      <p:to>
                                        <p:strVal val="visible"/>
                                      </p:to>
                                    </p:set>
                                    <p:animEffect transition="in" filter="blinds(horizontal)">
                                      <p:cBhvr>
                                        <p:cTn id="48" dur="500"/>
                                        <p:tgtEl>
                                          <p:spTgt spid="97352"/>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97376"/>
                                        </p:tgtEl>
                                        <p:attrNameLst>
                                          <p:attrName>style.visibility</p:attrName>
                                        </p:attrNameLst>
                                      </p:cBhvr>
                                      <p:to>
                                        <p:strVal val="visible"/>
                                      </p:to>
                                    </p:set>
                                    <p:animEffect transition="in" filter="blinds(horizontal)">
                                      <p:cBhvr>
                                        <p:cTn id="51" dur="500"/>
                                        <p:tgtEl>
                                          <p:spTgt spid="97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44" grpId="0"/>
      <p:bldP spid="97345" grpId="0"/>
      <p:bldP spid="97346" grpId="0"/>
      <p:bldP spid="97347" grpId="0"/>
      <p:bldP spid="97348" grpId="0"/>
      <p:bldP spid="97352" grpId="0"/>
      <p:bldP spid="97353" grpId="0"/>
      <p:bldP spid="97354" grpId="0"/>
      <p:bldP spid="97355" grpId="0"/>
      <p:bldP spid="97356" grpId="0"/>
      <p:bldP spid="97372" grpId="0"/>
      <p:bldP spid="97373" grpId="0"/>
      <p:bldP spid="97374" grpId="0"/>
      <p:bldP spid="97375" grpId="0"/>
      <p:bldP spid="973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224"/>
          <p:cNvSpPr>
            <a:spLocks noChangeShapeType="1"/>
          </p:cNvSpPr>
          <p:nvPr/>
        </p:nvSpPr>
        <p:spPr bwMode="auto">
          <a:xfrm flipH="1">
            <a:off x="5715000" y="914400"/>
            <a:ext cx="0" cy="57912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3" name="Text Box 225"/>
          <p:cNvSpPr txBox="1">
            <a:spLocks noChangeArrowheads="1"/>
          </p:cNvSpPr>
          <p:nvPr/>
        </p:nvSpPr>
        <p:spPr bwMode="auto">
          <a:xfrm>
            <a:off x="0" y="2193925"/>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400">
                <a:latin typeface="Times New Roman" pitchFamily="18" charset="0"/>
              </a:rPr>
              <a:t> </a:t>
            </a:r>
            <a:r>
              <a:rPr lang="en-US" altLang="vi-VN" sz="2400" u="none">
                <a:solidFill>
                  <a:schemeClr val="bg2"/>
                </a:solidFill>
                <a:latin typeface="Times New Roman" pitchFamily="18" charset="0"/>
              </a:rPr>
              <a:t>* </a:t>
            </a:r>
            <a:r>
              <a:rPr lang="en-US" altLang="vi-VN" sz="2400">
                <a:solidFill>
                  <a:schemeClr val="bg2"/>
                </a:solidFill>
                <a:latin typeface="Times New Roman" pitchFamily="18" charset="0"/>
              </a:rPr>
              <a:t>Bối cảnh:</a:t>
            </a:r>
          </a:p>
        </p:txBody>
      </p:sp>
      <p:sp>
        <p:nvSpPr>
          <p:cNvPr id="12514" name="Text Box 226"/>
          <p:cNvSpPr txBox="1">
            <a:spLocks noChangeArrowheads="1"/>
          </p:cNvSpPr>
          <p:nvPr/>
        </p:nvSpPr>
        <p:spPr bwMode="auto">
          <a:xfrm>
            <a:off x="0" y="2590800"/>
            <a:ext cx="571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eaLnBrk="1" hangingPunct="1">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400">
                <a:latin typeface="Times New Roman" pitchFamily="18" charset="0"/>
              </a:rPr>
              <a:t> </a:t>
            </a:r>
            <a:r>
              <a:rPr lang="en-US" altLang="vi-VN" sz="2400" u="none">
                <a:solidFill>
                  <a:schemeClr val="bg2"/>
                </a:solidFill>
                <a:latin typeface="Times New Roman" pitchFamily="18" charset="0"/>
              </a:rPr>
              <a:t>-  Xuất phát từ lòng yêu nước, thương dân, một số sĩ phu, quan lại đã đưa ra các đề nghị cải cách.</a:t>
            </a:r>
          </a:p>
        </p:txBody>
      </p:sp>
      <p:sp>
        <p:nvSpPr>
          <p:cNvPr id="12515" name="Text Box 227"/>
          <p:cNvSpPr txBox="1">
            <a:spLocks noChangeArrowheads="1"/>
          </p:cNvSpPr>
          <p:nvPr/>
        </p:nvSpPr>
        <p:spPr bwMode="auto">
          <a:xfrm>
            <a:off x="0" y="3711575"/>
            <a:ext cx="396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400">
                <a:latin typeface="Times New Roman" pitchFamily="18" charset="0"/>
              </a:rPr>
              <a:t> </a:t>
            </a:r>
            <a:r>
              <a:rPr lang="en-US" altLang="vi-VN" sz="2400" u="none">
                <a:solidFill>
                  <a:schemeClr val="bg2"/>
                </a:solidFill>
                <a:latin typeface="Times New Roman" pitchFamily="18" charset="0"/>
              </a:rPr>
              <a:t>* </a:t>
            </a:r>
            <a:r>
              <a:rPr lang="en-US" altLang="vi-VN" sz="2400">
                <a:solidFill>
                  <a:schemeClr val="bg2"/>
                </a:solidFill>
                <a:latin typeface="Times New Roman" pitchFamily="18" charset="0"/>
              </a:rPr>
              <a:t>Nội dung cải cách:</a:t>
            </a:r>
            <a:r>
              <a:rPr lang="en-US" altLang="vi-VN" sz="2400" u="none">
                <a:solidFill>
                  <a:schemeClr val="bg2"/>
                </a:solidFill>
                <a:latin typeface="Times New Roman" pitchFamily="18" charset="0"/>
              </a:rPr>
              <a:t> </a:t>
            </a:r>
          </a:p>
        </p:txBody>
      </p:sp>
      <p:sp>
        <p:nvSpPr>
          <p:cNvPr id="12516" name="Rectangle 228"/>
          <p:cNvSpPr>
            <a:spLocks noChangeArrowheads="1"/>
          </p:cNvSpPr>
          <p:nvPr/>
        </p:nvSpPr>
        <p:spPr bwMode="auto">
          <a:xfrm>
            <a:off x="0" y="4318000"/>
            <a:ext cx="5718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400">
                <a:latin typeface="Times New Roman" pitchFamily="18" charset="0"/>
              </a:rPr>
              <a:t> </a:t>
            </a:r>
            <a:r>
              <a:rPr lang="en-US" altLang="vi-VN" sz="2400" u="none">
                <a:solidFill>
                  <a:schemeClr val="bg2"/>
                </a:solidFill>
                <a:latin typeface="Times New Roman" pitchFamily="18" charset="0"/>
              </a:rPr>
              <a:t>- Đổi mới về nội trị, ngoại giao, kinh tế, văn hóa…</a:t>
            </a:r>
          </a:p>
        </p:txBody>
      </p:sp>
      <p:sp>
        <p:nvSpPr>
          <p:cNvPr id="22535" name="Text Box 231"/>
          <p:cNvSpPr txBox="1">
            <a:spLocks noChangeArrowheads="1"/>
          </p:cNvSpPr>
          <p:nvPr/>
        </p:nvSpPr>
        <p:spPr bwMode="auto">
          <a:xfrm>
            <a:off x="0" y="735013"/>
            <a:ext cx="571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2400" u="none">
                <a:solidFill>
                  <a:srgbClr val="0000FF"/>
                </a:solidFill>
                <a:latin typeface="Times New Roman" pitchFamily="18" charset="0"/>
              </a:rPr>
              <a:t>I. </a:t>
            </a:r>
            <a:r>
              <a:rPr lang="en-US" altLang="vi-VN" sz="2400">
                <a:solidFill>
                  <a:srgbClr val="0000FF"/>
                </a:solidFill>
                <a:latin typeface="Times New Roman" pitchFamily="18" charset="0"/>
              </a:rPr>
              <a:t>Tình hình Việt Nam nửa cuối thế kỉ XIX</a:t>
            </a:r>
          </a:p>
        </p:txBody>
      </p:sp>
      <p:sp>
        <p:nvSpPr>
          <p:cNvPr id="12520" name="Text Box 232"/>
          <p:cNvSpPr txBox="1">
            <a:spLocks noChangeArrowheads="1"/>
          </p:cNvSpPr>
          <p:nvPr/>
        </p:nvSpPr>
        <p:spPr bwMode="auto">
          <a:xfrm>
            <a:off x="0" y="1328738"/>
            <a:ext cx="5715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vi-VN" sz="2400" u="none">
                <a:solidFill>
                  <a:srgbClr val="0000FF"/>
                </a:solidFill>
                <a:latin typeface="Times New Roman" pitchFamily="18" charset="0"/>
              </a:rPr>
              <a:t>II. </a:t>
            </a:r>
            <a:r>
              <a:rPr lang="en-US" altLang="vi-VN" sz="2400">
                <a:solidFill>
                  <a:srgbClr val="0000FF"/>
                </a:solidFill>
                <a:latin typeface="Times New Roman" pitchFamily="18" charset="0"/>
              </a:rPr>
              <a:t>Những đề nghị cải cách ở Việt Nam vào nửa cuối thế kỉ  XIX</a:t>
            </a:r>
            <a:r>
              <a:rPr lang="en-US" altLang="vi-VN" sz="2400" u="none">
                <a:solidFill>
                  <a:srgbClr val="0000FF"/>
                </a:solidFill>
                <a:latin typeface="Times New Roman" pitchFamily="18" charset="0"/>
              </a:rPr>
              <a:t> </a:t>
            </a:r>
          </a:p>
        </p:txBody>
      </p:sp>
      <p:sp>
        <p:nvSpPr>
          <p:cNvPr id="22537" name="Text Box 238"/>
          <p:cNvSpPr txBox="1">
            <a:spLocks noChangeArrowheads="1"/>
          </p:cNvSpPr>
          <p:nvPr/>
        </p:nvSpPr>
        <p:spPr bwMode="auto">
          <a:xfrm>
            <a:off x="0" y="123825"/>
            <a:ext cx="9144000" cy="409575"/>
          </a:xfrm>
          <a:prstGeom prst="rect">
            <a:avLst/>
          </a:prstGeom>
          <a:solidFill>
            <a:srgbClr val="FFFF00"/>
          </a:solidFill>
          <a:ln w="28575">
            <a:solidFill>
              <a:srgbClr val="DDDDDD"/>
            </a:solidFill>
            <a:miter lim="800000"/>
            <a:headEnd/>
            <a:tailEnd/>
          </a:ln>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50000"/>
              </a:spcBef>
              <a:buClrTx/>
              <a:buFontTx/>
              <a:buNone/>
            </a:pPr>
            <a:r>
              <a:rPr lang="en-US" altLang="vi-VN" sz="1900" u="none">
                <a:solidFill>
                  <a:srgbClr val="0000FF"/>
                </a:solidFill>
                <a:latin typeface="Times New Roman" pitchFamily="18" charset="0"/>
              </a:rPr>
              <a:t>BÀI 28: TRÀO LƯU CẢI CÁCH DUY TÂN Ở VIỆT NAM NỬA CUỐI THẾ KỈ XIX</a:t>
            </a:r>
          </a:p>
        </p:txBody>
      </p:sp>
      <p:sp>
        <p:nvSpPr>
          <p:cNvPr id="13" name="Rectangle 229"/>
          <p:cNvSpPr>
            <a:spLocks noChangeArrowheads="1"/>
          </p:cNvSpPr>
          <p:nvPr/>
        </p:nvSpPr>
        <p:spPr bwMode="auto">
          <a:xfrm>
            <a:off x="0" y="5184775"/>
            <a:ext cx="518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400">
                <a:latin typeface="Times New Roman" pitchFamily="18" charset="0"/>
              </a:rPr>
              <a:t> </a:t>
            </a:r>
            <a:r>
              <a:rPr lang="en-US" altLang="vi-VN" sz="2400" u="none">
                <a:solidFill>
                  <a:schemeClr val="bg2"/>
                </a:solidFill>
                <a:latin typeface="Times New Roman" pitchFamily="18" charset="0"/>
              </a:rPr>
              <a:t>* </a:t>
            </a:r>
            <a:r>
              <a:rPr lang="en-US" altLang="vi-VN" sz="2400">
                <a:solidFill>
                  <a:schemeClr val="bg2"/>
                </a:solidFill>
                <a:latin typeface="Times New Roman" pitchFamily="18" charset="0"/>
              </a:rPr>
              <a:t>Các nhà cải cách tiêu biểu:</a:t>
            </a:r>
          </a:p>
        </p:txBody>
      </p:sp>
      <p:sp>
        <p:nvSpPr>
          <p:cNvPr id="14" name="Rectangle 230"/>
          <p:cNvSpPr>
            <a:spLocks noChangeArrowheads="1"/>
          </p:cNvSpPr>
          <p:nvPr/>
        </p:nvSpPr>
        <p:spPr bwMode="auto">
          <a:xfrm>
            <a:off x="0" y="5749925"/>
            <a:ext cx="5711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pt-BR" altLang="vi-VN" sz="2400" u="none">
                <a:solidFill>
                  <a:srgbClr val="0000FF"/>
                </a:solidFill>
                <a:latin typeface="Times New Roman" pitchFamily="18" charset="0"/>
                <a:sym typeface="Wingdings" pitchFamily="2" charset="2"/>
              </a:rPr>
              <a:t></a:t>
            </a:r>
            <a:r>
              <a:rPr lang="en-US" altLang="vi-VN" sz="2400">
                <a:latin typeface="Times New Roman" pitchFamily="18" charset="0"/>
              </a:rPr>
              <a:t> </a:t>
            </a:r>
            <a:r>
              <a:rPr lang="en-US" altLang="vi-VN" sz="2400" u="none">
                <a:solidFill>
                  <a:schemeClr val="bg2"/>
                </a:solidFill>
                <a:latin typeface="Times New Roman" pitchFamily="18" charset="0"/>
              </a:rPr>
              <a:t>- Nguyễn Trường Tộ, Nguyễn Lộ Trạch….</a:t>
            </a:r>
          </a:p>
        </p:txBody>
      </p:sp>
      <p:sp>
        <p:nvSpPr>
          <p:cNvPr id="15" name="Rectangle 236"/>
          <p:cNvSpPr>
            <a:spLocks noChangeArrowheads="1"/>
          </p:cNvSpPr>
          <p:nvPr/>
        </p:nvSpPr>
        <p:spPr bwMode="auto">
          <a:xfrm>
            <a:off x="5711825" y="1968500"/>
            <a:ext cx="3276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just">
              <a:spcBef>
                <a:spcPct val="0"/>
              </a:spcBef>
              <a:buClrTx/>
              <a:buFontTx/>
              <a:buNone/>
            </a:pPr>
            <a:r>
              <a:rPr lang="pt-BR" altLang="vi-VN" sz="2400" u="none">
                <a:solidFill>
                  <a:srgbClr val="FF0000"/>
                </a:solidFill>
                <a:latin typeface="Times New Roman" pitchFamily="18" charset="0"/>
                <a:sym typeface="Wingdings" pitchFamily="2" charset="2"/>
              </a:rPr>
              <a:t>- Hỏi: Hãy kể tên các nhà cải cách tiêu biểu trong trào lưu cải cách Duy tân nửa cuối thế kỉ XIX?</a:t>
            </a:r>
            <a:r>
              <a:rPr lang="en-US" altLang="vi-VN" sz="2400" u="none">
                <a:solidFill>
                  <a:srgbClr val="FF0000"/>
                </a:solidFill>
                <a:latin typeface="Times New Roman" pitchFamily="18" charset="0"/>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520"/>
                                        </p:tgtEl>
                                        <p:attrNameLst>
                                          <p:attrName>style.visibility</p:attrName>
                                        </p:attrNameLst>
                                      </p:cBhvr>
                                      <p:to>
                                        <p:strVal val="visible"/>
                                      </p:to>
                                    </p:set>
                                    <p:animEffect transition="in" filter="blinds(horizontal)">
                                      <p:cBhvr>
                                        <p:cTn id="7" dur="500"/>
                                        <p:tgtEl>
                                          <p:spTgt spid="125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513"/>
                                        </p:tgtEl>
                                        <p:attrNameLst>
                                          <p:attrName>style.visibility</p:attrName>
                                        </p:attrNameLst>
                                      </p:cBhvr>
                                      <p:to>
                                        <p:strVal val="visible"/>
                                      </p:to>
                                    </p:set>
                                    <p:animEffect transition="in" filter="blinds(horizontal)">
                                      <p:cBhvr>
                                        <p:cTn id="12" dur="500"/>
                                        <p:tgtEl>
                                          <p:spTgt spid="1251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514"/>
                                        </p:tgtEl>
                                        <p:attrNameLst>
                                          <p:attrName>style.visibility</p:attrName>
                                        </p:attrNameLst>
                                      </p:cBhvr>
                                      <p:to>
                                        <p:strVal val="visible"/>
                                      </p:to>
                                    </p:set>
                                    <p:animEffect transition="in" filter="blinds(horizontal)">
                                      <p:cBhvr>
                                        <p:cTn id="15" dur="500"/>
                                        <p:tgtEl>
                                          <p:spTgt spid="125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2515"/>
                                        </p:tgtEl>
                                        <p:attrNameLst>
                                          <p:attrName>style.visibility</p:attrName>
                                        </p:attrNameLst>
                                      </p:cBhvr>
                                      <p:to>
                                        <p:strVal val="visible"/>
                                      </p:to>
                                    </p:set>
                                    <p:animEffect transition="in" filter="blinds(horizontal)">
                                      <p:cBhvr>
                                        <p:cTn id="20" dur="500"/>
                                        <p:tgtEl>
                                          <p:spTgt spid="1251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2516"/>
                                        </p:tgtEl>
                                        <p:attrNameLst>
                                          <p:attrName>style.visibility</p:attrName>
                                        </p:attrNameLst>
                                      </p:cBhvr>
                                      <p:to>
                                        <p:strVal val="visible"/>
                                      </p:to>
                                    </p:set>
                                    <p:animEffect transition="in" filter="blinds(horizontal)">
                                      <p:cBhvr>
                                        <p:cTn id="23" dur="500"/>
                                        <p:tgtEl>
                                          <p:spTgt spid="1251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par>
                          <p:cTn id="27" fill="hold" nodeType="afterGroup">
                            <p:stCondLst>
                              <p:cond delay="500"/>
                            </p:stCondLst>
                            <p:childTnLst>
                              <p:par>
                                <p:cTn id="28" presetID="3" presetClass="entr" presetSubtype="1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500"/>
                                        <p:tgtEl>
                                          <p:spTgt spid="1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xit" presetSubtype="10" fill="hold" nodeType="clickEffect">
                                  <p:stCondLst>
                                    <p:cond delay="0"/>
                                  </p:stCondLst>
                                  <p:childTnLst>
                                    <p:animEffect transition="out" filter="blinds(horizontal)">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3" grpId="0"/>
      <p:bldP spid="12514" grpId="0"/>
      <p:bldP spid="12516" grpId="0"/>
      <p:bldP spid="12520"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9&quot;&gt;&lt;property id=&quot;20148&quot; value=&quot;5&quot;/&gt;&lt;property id=&quot;20300&quot; value=&quot;Slide 5&quot;/&gt;&lt;property id=&quot;20307&quot; value=&quot;326&quot;/&gt;&lt;/object&gt;&lt;object type=&quot;3&quot; unique_id=&quot;10015&quot;&gt;&lt;property id=&quot;20148&quot; value=&quot;5&quot;/&gt;&lt;property id=&quot;20300&quot; value=&quot;Slide 6&quot;/&gt;&lt;property id=&quot;20307&quot; value=&quot;262&quot;/&gt;&lt;/object&gt;&lt;object type=&quot;3&quot; unique_id=&quot;10016&quot;&gt;&lt;property id=&quot;20148&quot; value=&quot;5&quot;/&gt;&lt;property id=&quot;20300&quot; value=&quot;Slide 7&quot;/&gt;&lt;property id=&quot;20307&quot; value=&quot;321&quot;/&gt;&lt;/object&gt;&lt;object type=&quot;3&quot; unique_id=&quot;10023&quot;&gt;&lt;property id=&quot;20148&quot; value=&quot;5&quot;/&gt;&lt;property id=&quot;20300&quot; value=&quot;Slide 11&quot;/&gt;&lt;property id=&quot;20307&quot; value=&quot;318&quot;/&gt;&lt;/object&gt;&lt;object type=&quot;3&quot; unique_id=&quot;10024&quot;&gt;&lt;property id=&quot;20148&quot; value=&quot;5&quot;/&gt;&lt;property id=&quot;20300&quot; value=&quot;Slide 12&quot;/&gt;&lt;property id=&quot;20307&quot; value=&quot;319&quot;/&gt;&lt;/object&gt;&lt;object type=&quot;3&quot; unique_id=&quot;10025&quot;&gt;&lt;property id=&quot;20148&quot; value=&quot;5&quot;/&gt;&lt;property id=&quot;20300&quot; value=&quot;Slide 14&quot;/&gt;&lt;property id=&quot;20307&quot; value=&quot;268&quot;/&gt;&lt;/object&gt;&lt;object type=&quot;3&quot; unique_id=&quot;10026&quot;&gt;&lt;property id=&quot;20148&quot; value=&quot;5&quot;/&gt;&lt;property id=&quot;20300&quot; value=&quot;Slide 21&quot;/&gt;&lt;property id=&quot;20307&quot; value=&quot;325&quot;/&gt;&lt;/object&gt;&lt;object type=&quot;3&quot; unique_id=&quot;10369&quot;&gt;&lt;property id=&quot;20148&quot; value=&quot;5&quot;/&gt;&lt;property id=&quot;20300&quot; value=&quot;Slide 1&quot;/&gt;&lt;property id=&quot;20307&quot; value=&quot;327&quot;/&gt;&lt;/object&gt;&lt;object type=&quot;3&quot; unique_id=&quot;10387&quot;&gt;&lt;property id=&quot;20148&quot; value=&quot;5&quot;/&gt;&lt;property id=&quot;20300&quot; value=&quot;Slide 3&quot;/&gt;&lt;property id=&quot;20307&quot; value=&quot;328&quot;/&gt;&lt;/object&gt;&lt;object type=&quot;3&quot; unique_id=&quot;10502&quot;&gt;&lt;property id=&quot;20148&quot; value=&quot;5&quot;/&gt;&lt;property id=&quot;20300&quot; value=&quot;Slide 4&quot;/&gt;&lt;property id=&quot;20307&quot; value=&quot;329&quot;/&gt;&lt;/object&gt;&lt;object type=&quot;3&quot; unique_id=&quot;10504&quot;&gt;&lt;property id=&quot;20148&quot; value=&quot;5&quot;/&gt;&lt;property id=&quot;20300&quot; value=&quot;Slide 16&quot;/&gt;&lt;property id=&quot;20307&quot; value=&quot;331&quot;/&gt;&lt;/object&gt;&lt;object type=&quot;3&quot; unique_id=&quot;10522&quot;&gt;&lt;property id=&quot;20148&quot; value=&quot;5&quot;/&gt;&lt;property id=&quot;20300&quot; value=&quot;Slide 15&quot;/&gt;&lt;property id=&quot;20307&quot; value=&quot;332&quot;/&gt;&lt;/object&gt;&lt;object type=&quot;3&quot; unique_id=&quot;10722&quot;&gt;&lt;property id=&quot;20148&quot; value=&quot;5&quot;/&gt;&lt;property id=&quot;20300&quot; value=&quot;Slide 13&quot;/&gt;&lt;property id=&quot;20307&quot; value=&quot;333&quot;/&gt;&lt;/object&gt;&lt;object type=&quot;3&quot; unique_id=&quot;10742&quot;&gt;&lt;property id=&quot;20148&quot; value=&quot;5&quot;/&gt;&lt;property id=&quot;20300&quot; value=&quot;Slide 23&quot;/&gt;&lt;property id=&quot;20307&quot; value=&quot;334&quot;/&gt;&lt;/object&gt;&lt;object type=&quot;3&quot; unique_id=&quot;10857&quot;&gt;&lt;property id=&quot;20148&quot; value=&quot;5&quot;/&gt;&lt;property id=&quot;20300&quot; value=&quot;Slide 22&quot;/&gt;&lt;property id=&quot;20307&quot; value=&quot;335&quot;/&gt;&lt;/object&gt;&lt;object type=&quot;3&quot; unique_id=&quot;10937&quot;&gt;&lt;property id=&quot;20148&quot; value=&quot;5&quot;/&gt;&lt;property id=&quot;20300&quot; value=&quot;Slide 8&quot;/&gt;&lt;property id=&quot;20307&quot; value=&quot;339&quot;/&gt;&lt;/object&gt;&lt;object type=&quot;3&quot; unique_id=&quot;11163&quot;&gt;&lt;property id=&quot;20148&quot; value=&quot;5&quot;/&gt;&lt;property id=&quot;20300&quot; value=&quot;Slide 10&quot;/&gt;&lt;property id=&quot;20307&quot; value=&quot;340&quot;/&gt;&lt;/object&gt;&lt;object type=&quot;3&quot; unique_id=&quot;11970&quot;&gt;&lt;property id=&quot;20148&quot; value=&quot;5&quot;/&gt;&lt;property id=&quot;20300&quot; value=&quot;Slide 2&quot;/&gt;&lt;property id=&quot;20307&quot; value=&quot;341&quot;/&gt;&lt;/object&gt;&lt;object type=&quot;3&quot; unique_id=&quot;12207&quot;&gt;&lt;property id=&quot;20148&quot; value=&quot;5&quot;/&gt;&lt;property id=&quot;20300&quot; value=&quot;Slide 9&quot;/&gt;&lt;property id=&quot;20307&quot; value=&quot;342&quot;/&gt;&lt;/object&gt;&lt;object type=&quot;3&quot; unique_id=&quot;12208&quot;&gt;&lt;property id=&quot;20148&quot; value=&quot;5&quot;/&gt;&lt;property id=&quot;20300&quot; value=&quot;Slide 17&quot;/&gt;&lt;property id=&quot;20307&quot; value=&quot;343&quot;/&gt;&lt;/object&gt;&lt;object type=&quot;3&quot; unique_id=&quot;12209&quot;&gt;&lt;property id=&quot;20148&quot; value=&quot;5&quot;/&gt;&lt;property id=&quot;20300&quot; value=&quot;Slide 18&quot;/&gt;&lt;property id=&quot;20307&quot; value=&quot;344&quot;/&gt;&lt;/object&gt;&lt;object type=&quot;3&quot; unique_id=&quot;12210&quot;&gt;&lt;property id=&quot;20148&quot; value=&quot;5&quot;/&gt;&lt;property id=&quot;20300&quot; value=&quot;Slide 19&quot;/&gt;&lt;property id=&quot;20307&quot; value=&quot;345&quot;/&gt;&lt;/object&gt;&lt;object type=&quot;3&quot; unique_id=&quot;12211&quot;&gt;&lt;property id=&quot;20148&quot; value=&quot;5&quot;/&gt;&lt;property id=&quot;20300&quot; value=&quot;Slide 20&quot;/&gt;&lt;property id=&quot;20307&quot; value=&quot;346&quot;/&gt;&lt;/object&gt;&lt;/object&gt;&lt;/object&gt;&lt;/database&gt;"/>
  <p:tag name="SECTOMILLISECCONVERTED" val="1"/>
</p:tagLst>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19050" cap="flat" cmpd="sng" algn="ctr">
          <a:solidFill>
            <a:srgbClr val="DDDDDD"/>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1"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19050" cap="flat" cmpd="sng" algn="ctr">
          <a:solidFill>
            <a:srgbClr val="DDDDDD"/>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1"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2746</TotalTime>
  <Words>3661</Words>
  <Application>Microsoft Office PowerPoint</Application>
  <PresentationFormat>On-screen Show (4:3)</PresentationFormat>
  <Paragraphs>365</Paragraphs>
  <Slides>24</Slides>
  <Notes>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Times New Roman</vt:lpstr>
      <vt:lpstr>Arial</vt:lpstr>
      <vt:lpstr>Calibri</vt:lpstr>
      <vt:lpstr>Wingdings</vt:lpstr>
      <vt:lpstr>.VnCentury SchoolbookH</vt:lpstr>
      <vt:lpstr>VNI-Times</vt:lpstr>
      <vt:lpstr>.VnArial Narrow</vt:lpstr>
      <vt:lpstr>.VnTime</vt:lpstr>
      <vt:lpstr>.VnTimeH</vt:lpstr>
      <vt:lpstr>.VnArial</vt:lpstr>
      <vt:lpstr>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Thanh Nhan Computer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THAI ANH DAI</dc:creator>
  <cp:lastModifiedBy>Administrator</cp:lastModifiedBy>
  <cp:revision>220</cp:revision>
  <dcterms:created xsi:type="dcterms:W3CDTF">2006-03-15T15:39:20Z</dcterms:created>
  <dcterms:modified xsi:type="dcterms:W3CDTF">2023-03-29T03:23:17Z</dcterms:modified>
</cp:coreProperties>
</file>