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308" r:id="rId3"/>
    <p:sldId id="278" r:id="rId4"/>
    <p:sldId id="262" r:id="rId5"/>
    <p:sldId id="261" r:id="rId6"/>
    <p:sldId id="265" r:id="rId7"/>
    <p:sldId id="295" r:id="rId8"/>
    <p:sldId id="281" r:id="rId9"/>
    <p:sldId id="280" r:id="rId10"/>
    <p:sldId id="292" r:id="rId11"/>
    <p:sldId id="309" r:id="rId12"/>
    <p:sldId id="310" r:id="rId13"/>
    <p:sldId id="298" r:id="rId14"/>
    <p:sldId id="299" r:id="rId15"/>
    <p:sldId id="300" r:id="rId16"/>
    <p:sldId id="301" r:id="rId17"/>
    <p:sldId id="303" r:id="rId18"/>
    <p:sldId id="304" r:id="rId19"/>
    <p:sldId id="307" r:id="rId20"/>
    <p:sldId id="296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44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8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3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3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8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0"/>
          <p:cNvSpPr/>
          <p:nvPr/>
        </p:nvSpPr>
        <p:spPr>
          <a:xfrm>
            <a:off x="0" y="-994"/>
            <a:ext cx="12192000" cy="7074282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/>
          <p:cNvSpPr/>
          <p:nvPr/>
        </p:nvSpPr>
        <p:spPr>
          <a:xfrm>
            <a:off x="3559175" y="4727575"/>
            <a:ext cx="4924425" cy="22225"/>
          </a:xfrm>
          <a:custGeom>
            <a:avLst/>
            <a:gdLst>
              <a:gd name="connsiteX0" fmla="*/ 21463 w 4924425"/>
              <a:gd name="connsiteY0" fmla="*/ 20447 h 22225"/>
              <a:gd name="connsiteX1" fmla="*/ 4936363 w 4924425"/>
              <a:gd name="connsiteY1" fmla="*/ 20447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4425" h="22225">
                <a:moveTo>
                  <a:pt x="21463" y="20447"/>
                </a:moveTo>
                <a:lnTo>
                  <a:pt x="4936363" y="20447"/>
                </a:lnTo>
              </a:path>
            </a:pathLst>
          </a:custGeom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8" y="4360568"/>
            <a:ext cx="2148839" cy="2712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720" y="121920"/>
            <a:ext cx="487680" cy="16078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2360" y="1013460"/>
            <a:ext cx="754380" cy="1287780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>
            <a:off x="11776075" y="790575"/>
            <a:ext cx="327025" cy="301625"/>
          </a:xfrm>
          <a:custGeom>
            <a:avLst/>
            <a:gdLst>
              <a:gd name="connsiteX0" fmla="*/ 306253 w 327025"/>
              <a:gd name="connsiteY0" fmla="*/ 91169 h 301625"/>
              <a:gd name="connsiteX1" fmla="*/ 169081 w 327025"/>
              <a:gd name="connsiteY1" fmla="*/ 21233 h 301625"/>
              <a:gd name="connsiteX2" fmla="*/ 85930 w 327025"/>
              <a:gd name="connsiteY2" fmla="*/ 48229 h 301625"/>
              <a:gd name="connsiteX3" fmla="*/ 16960 w 327025"/>
              <a:gd name="connsiteY3" fmla="*/ 183479 h 301625"/>
              <a:gd name="connsiteX4" fmla="*/ 262345 w 327025"/>
              <a:gd name="connsiteY4" fmla="*/ 308496 h 301625"/>
              <a:gd name="connsiteX5" fmla="*/ 331302 w 327025"/>
              <a:gd name="connsiteY5" fmla="*/ 173290 h 301625"/>
              <a:gd name="connsiteX6" fmla="*/ 306253 w 327025"/>
              <a:gd name="connsiteY6" fmla="*/ 91169 h 301625"/>
              <a:gd name="connsiteX7" fmla="*/ 306253 w 327025"/>
              <a:gd name="connsiteY7" fmla="*/ 91169 h 30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25" h="301625">
                <a:moveTo>
                  <a:pt x="306253" y="91169"/>
                </a:moveTo>
                <a:lnTo>
                  <a:pt x="169081" y="21233"/>
                </a:lnTo>
                <a:cubicBezTo>
                  <a:pt x="138167" y="5483"/>
                  <a:pt x="101697" y="17323"/>
                  <a:pt x="85930" y="48229"/>
                </a:cubicBezTo>
                <a:lnTo>
                  <a:pt x="16960" y="183479"/>
                </a:lnTo>
                <a:lnTo>
                  <a:pt x="262345" y="308496"/>
                </a:lnTo>
                <a:lnTo>
                  <a:pt x="331302" y="173290"/>
                </a:lnTo>
                <a:cubicBezTo>
                  <a:pt x="349001" y="143369"/>
                  <a:pt x="337167" y="106919"/>
                  <a:pt x="306253" y="91169"/>
                </a:cubicBezTo>
                <a:lnTo>
                  <a:pt x="306253" y="91169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2734" y="173688"/>
            <a:ext cx="12262981" cy="3362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55092">
              <a:lnSpc>
                <a:spcPct val="100000"/>
              </a:lnSpc>
            </a:pPr>
            <a:r>
              <a:rPr lang="vi-VN" altLang="zh-CN" sz="2800" spc="-5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 UBND QUẬN LONG BIÊN</a:t>
            </a:r>
            <a:endParaRPr lang="en-US" altLang="zh-CN" sz="2800" spc="-5" dirty="0">
              <a:solidFill>
                <a:srgbClr val="FEFEFE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ts val="675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TRƯỜNG</a:t>
            </a:r>
            <a:r>
              <a:rPr lang="en-US" altLang="zh-CN" sz="2800" dirty="0">
                <a:solidFill>
                  <a:srgbClr val="FEFEF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THCS</a:t>
            </a:r>
            <a:r>
              <a:rPr lang="vi-VN" altLang="zh-CN" sz="2800" spc="-80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 NGUYỄN GIA THIỀU</a:t>
            </a:r>
            <a:endParaRPr lang="en-US" altLang="zh-CN" sz="2800" dirty="0">
              <a:solidFill>
                <a:srgbClr val="FEFEFE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4135196">
              <a:lnSpc>
                <a:spcPct val="100000"/>
              </a:lnSpc>
            </a:pPr>
            <a:endParaRPr lang="en-US" altLang="zh-CN" sz="3200" b="1" dirty="0">
              <a:solidFill>
                <a:srgbClr val="C4591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639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2985211">
              <a:lnSpc>
                <a:spcPct val="100000"/>
              </a:lnSpc>
            </a:pPr>
            <a:r>
              <a:rPr lang="en-US" altLang="zh-CN" sz="2800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Giáo</a:t>
            </a:r>
            <a:r>
              <a:rPr lang="en-US" altLang="zh-CN" sz="2800" spc="10" dirty="0">
                <a:solidFill>
                  <a:srgbClr val="FEFEF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spc="-5" dirty="0">
                <a:solidFill>
                  <a:srgbClr val="FEFEFE"/>
                </a:solidFill>
                <a:latin typeface="Arial" pitchFamily="34" charset="0"/>
                <a:ea typeface="Times New Roman"/>
                <a:cs typeface="Arial" pitchFamily="34" charset="0"/>
              </a:rPr>
              <a:t>viên:……………………………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3479" y="2124519"/>
            <a:ext cx="9645041" cy="2200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TIẾT 70 - </a:t>
            </a:r>
            <a:r>
              <a:rPr lang="en-US" altLang="zh-CN" sz="32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BÀI 4. </a:t>
            </a:r>
            <a:endParaRPr lang="vi-VN" altLang="zh-CN" sz="3200" b="1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XÁC SUẤT THỰC NGHIỆM TRONG MỘT  SỐ TRÒ CHƠI VÀ THÍ NGHIỆM ĐƠN GIẢN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(TIẾT 2)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1211E-8C4D-D108-2D91-6661BEE5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635" y="423515"/>
            <a:ext cx="5519053" cy="6010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95610-F733-B128-07B6-67D40BE42D98}"/>
              </a:ext>
            </a:extLst>
          </p:cNvPr>
          <p:cNvSpPr txBox="1"/>
          <p:nvPr/>
        </p:nvSpPr>
        <p:spPr>
          <a:xfrm>
            <a:off x="898312" y="526773"/>
            <a:ext cx="4005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BẢNG </a:t>
            </a:r>
            <a:r>
              <a:rPr lang="vi-V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THỐNG KÊ SỐ THẺ RÚT ĐƯỢC TRONG CÁC LẦN RÚT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617CC-9C2F-3AC2-6984-1170B9B54F33}"/>
              </a:ext>
            </a:extLst>
          </p:cNvPr>
          <p:cNvSpPr txBox="1"/>
          <p:nvPr/>
        </p:nvSpPr>
        <p:spPr>
          <a:xfrm>
            <a:off x="711364" y="2305878"/>
            <a:ext cx="47054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/>
              <a:t>Dựa vào bảng thống kê, điền vào dấu ...</a:t>
            </a:r>
          </a:p>
          <a:p>
            <a:r>
              <a:rPr lang="vi-VN" sz="2200" dirty="0"/>
              <a:t>a, Xác suất thực nghiệm xuất hiện số 1 là....</a:t>
            </a:r>
          </a:p>
          <a:p>
            <a:endParaRPr lang="vi-VN" sz="2200" dirty="0"/>
          </a:p>
          <a:p>
            <a:r>
              <a:rPr lang="vi-VN" sz="2200" dirty="0"/>
              <a:t>b, Xác suất thực nghiệm xuất hiện số 5 là....</a:t>
            </a:r>
          </a:p>
          <a:p>
            <a:endParaRPr lang="vi-VN" sz="2200" dirty="0"/>
          </a:p>
          <a:p>
            <a:r>
              <a:rPr lang="vi-VN" sz="2200" dirty="0"/>
              <a:t>c, Xác suất thực nghiệm xuất hiện số 10 là....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0664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4647-46AA-0235-BC7E-BA6797624E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VẬN DỤNG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FA08-FA91-8E80-56D9-98B673B30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HOẠT ĐỘNG NHÓM CẶP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56D37-D7A4-433C-5D17-446FA033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7" y="2336985"/>
            <a:ext cx="11689586" cy="3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2A06-59A6-8CFE-D248-FD422278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42BD-E1AC-DEBF-9260-D8F1466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VẬN DỤNG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AB02F-DD14-5BD4-FB8A-5A2B77DF9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HOẠT ĐỘNG NHÓM CẶP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EAFA6-B16C-5C27-F96E-10A9E2CA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64" y="2412118"/>
            <a:ext cx="11500271" cy="23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7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9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0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545" y="1235350"/>
            <a:ext cx="7196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Nếu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gieo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một</a:t>
            </a:r>
            <a:r>
              <a:rPr lang="en-US" sz="3600" b="1" dirty="0">
                <a:solidFill>
                  <a:srgbClr val="008000"/>
                </a:solidFill>
              </a:rPr>
              <a:t> con </a:t>
            </a:r>
            <a:r>
              <a:rPr lang="en-US" sz="3600" b="1" dirty="0" err="1">
                <a:solidFill>
                  <a:srgbClr val="008000"/>
                </a:solidFill>
              </a:rPr>
              <a:t>xúc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xắc</a:t>
            </a:r>
            <a:r>
              <a:rPr lang="en-US" sz="3600" b="1" dirty="0">
                <a:solidFill>
                  <a:srgbClr val="008000"/>
                </a:solidFill>
              </a:rPr>
              <a:t> 11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liên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</a:p>
          <a:p>
            <a:r>
              <a:rPr lang="en-US" sz="3600" b="1" dirty="0" err="1">
                <a:solidFill>
                  <a:srgbClr val="008000"/>
                </a:solidFill>
              </a:rPr>
              <a:t>tiếp</a:t>
            </a:r>
            <a:r>
              <a:rPr lang="en-US" sz="3600" b="1" dirty="0">
                <a:solidFill>
                  <a:srgbClr val="008000"/>
                </a:solidFill>
              </a:rPr>
              <a:t>, </a:t>
            </a:r>
            <a:r>
              <a:rPr lang="en-US" sz="3600" b="1" dirty="0" err="1">
                <a:solidFill>
                  <a:srgbClr val="008000"/>
                </a:solidFill>
              </a:rPr>
              <a:t>có</a:t>
            </a:r>
            <a:r>
              <a:rPr lang="en-US" sz="3600" b="1" dirty="0">
                <a:solidFill>
                  <a:srgbClr val="008000"/>
                </a:solidFill>
              </a:rPr>
              <a:t> 5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2 </a:t>
            </a:r>
            <a:r>
              <a:rPr lang="en-US" sz="3600" b="1" dirty="0" err="1">
                <a:solidFill>
                  <a:srgbClr val="008000"/>
                </a:solidFill>
              </a:rPr>
              <a:t>chấm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thì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xác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suất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thực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nghiệm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2 </a:t>
            </a:r>
            <a:r>
              <a:rPr lang="en-US" sz="3600" b="1" dirty="0" err="1">
                <a:solidFill>
                  <a:srgbClr val="008000"/>
                </a:solidFill>
              </a:rPr>
              <a:t>chấm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là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bao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nhiêu</a:t>
            </a:r>
            <a:r>
              <a:rPr lang="en-US" sz="3600" b="1" dirty="0">
                <a:solidFill>
                  <a:srgbClr val="008000"/>
                </a:solidFill>
              </a:rPr>
              <a:t>?</a:t>
            </a: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20805" y="3847447"/>
                <a:ext cx="8479244" cy="1301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</a:rPr>
                  <a:t>Câu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trả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</a:p>
              <a:p>
                <a:r>
                  <a:rPr lang="en-US" sz="3200" b="1" dirty="0" err="1">
                    <a:solidFill>
                      <a:srgbClr val="0000FF"/>
                    </a:solidFill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thực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nghiệm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hiệ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mặt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2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chấm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05" y="3847447"/>
                <a:ext cx="8479244" cy="1301062"/>
              </a:xfrm>
              <a:prstGeom prst="rect">
                <a:avLst/>
              </a:prstGeom>
              <a:blipFill rotWithShape="1">
                <a:blip r:embed="rId4"/>
                <a:stretch>
                  <a:fillRect l="-1869" t="-6075" r="-791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13" y="0"/>
            <a:ext cx="12480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2130" y="1460227"/>
            <a:ext cx="6964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Nếu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gieo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một</a:t>
            </a:r>
            <a:r>
              <a:rPr lang="en-US" sz="3600" b="1" dirty="0">
                <a:solidFill>
                  <a:srgbClr val="008000"/>
                </a:solidFill>
              </a:rPr>
              <a:t> con </a:t>
            </a:r>
            <a:r>
              <a:rPr lang="en-US" sz="3600" b="1" dirty="0" err="1">
                <a:solidFill>
                  <a:srgbClr val="008000"/>
                </a:solidFill>
              </a:rPr>
              <a:t>xúc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xắc</a:t>
            </a:r>
            <a:r>
              <a:rPr lang="en-US" sz="3600" b="1" dirty="0">
                <a:solidFill>
                  <a:srgbClr val="008000"/>
                </a:solidFill>
              </a:rPr>
              <a:t> 13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liên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tiếp</a:t>
            </a:r>
            <a:r>
              <a:rPr lang="en-US" sz="3600" b="1" dirty="0">
                <a:solidFill>
                  <a:srgbClr val="008000"/>
                </a:solidFill>
              </a:rPr>
              <a:t>, </a:t>
            </a:r>
            <a:r>
              <a:rPr lang="en-US" sz="3600" b="1" dirty="0" err="1">
                <a:solidFill>
                  <a:srgbClr val="008000"/>
                </a:solidFill>
              </a:rPr>
              <a:t>có</a:t>
            </a:r>
            <a:r>
              <a:rPr lang="en-US" sz="3600" b="1" dirty="0">
                <a:solidFill>
                  <a:srgbClr val="008000"/>
                </a:solidFill>
              </a:rPr>
              <a:t> 3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2 </a:t>
            </a:r>
            <a:r>
              <a:rPr lang="en-US" sz="3600" b="1" dirty="0" err="1">
                <a:solidFill>
                  <a:srgbClr val="008000"/>
                </a:solidFill>
              </a:rPr>
              <a:t>chấm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thì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xác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suất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thực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nghiệm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2 </a:t>
            </a:r>
            <a:r>
              <a:rPr lang="en-US" sz="3600" b="1" dirty="0" err="1">
                <a:solidFill>
                  <a:srgbClr val="008000"/>
                </a:solidFill>
              </a:rPr>
              <a:t>chấm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là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bao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nhiêu</a:t>
            </a:r>
            <a:r>
              <a:rPr lang="en-US" sz="3600" b="1" dirty="0">
                <a:solidFill>
                  <a:srgbClr val="008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38267" y="4736795"/>
                <a:ext cx="8375626" cy="1324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</a:rPr>
                  <a:t>Câu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trả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thực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nghiệm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hiện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mặt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</a:rPr>
                  <a:t>2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chấm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267" y="4736795"/>
                <a:ext cx="8375626" cy="1324786"/>
              </a:xfrm>
              <a:prstGeom prst="rect">
                <a:avLst/>
              </a:prstGeom>
              <a:blipFill rotWithShape="1">
                <a:blip r:embed="rId4"/>
                <a:stretch>
                  <a:fillRect l="-1820" t="-5991" b="-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8658" y="1509181"/>
            <a:ext cx="8173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Nếu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tung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đồng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</a:t>
            </a:r>
            <a:r>
              <a:rPr lang="en-US" sz="3600" b="1" dirty="0">
                <a:solidFill>
                  <a:srgbClr val="008000"/>
                </a:solidFill>
              </a:rPr>
              <a:t> 13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liên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tiếp</a:t>
            </a:r>
            <a:r>
              <a:rPr lang="en-US" sz="3600" b="1" dirty="0">
                <a:solidFill>
                  <a:srgbClr val="008000"/>
                </a:solidFill>
              </a:rPr>
              <a:t>, </a:t>
            </a:r>
            <a:r>
              <a:rPr lang="en-US" sz="3600" b="1" dirty="0" err="1">
                <a:solidFill>
                  <a:srgbClr val="008000"/>
                </a:solidFill>
              </a:rPr>
              <a:t>có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</a:p>
          <a:p>
            <a:r>
              <a:rPr lang="en-US" sz="3600" b="1" dirty="0">
                <a:solidFill>
                  <a:srgbClr val="008000"/>
                </a:solidFill>
              </a:rPr>
              <a:t>7 </a:t>
            </a:r>
            <a:r>
              <a:rPr lang="en-US" sz="3600" b="1" dirty="0" err="1">
                <a:solidFill>
                  <a:srgbClr val="008000"/>
                </a:solidFill>
              </a:rPr>
              <a:t>lần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S </a:t>
            </a:r>
            <a:r>
              <a:rPr lang="en-US" sz="3600" b="1" dirty="0" err="1">
                <a:solidFill>
                  <a:srgbClr val="008000"/>
                </a:solidFill>
              </a:rPr>
              <a:t>thì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xác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suất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thực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nghiệm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xuất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hiện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mặt</a:t>
            </a:r>
            <a:r>
              <a:rPr lang="en-US" sz="3600" b="1" dirty="0">
                <a:solidFill>
                  <a:srgbClr val="008000"/>
                </a:solidFill>
              </a:rPr>
              <a:t> S </a:t>
            </a:r>
            <a:r>
              <a:rPr lang="en-US" sz="3600" b="1" dirty="0" err="1">
                <a:solidFill>
                  <a:srgbClr val="008000"/>
                </a:solidFill>
              </a:rPr>
              <a:t>là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bao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nhiêu</a:t>
            </a:r>
            <a:r>
              <a:rPr lang="en-US" sz="3600" b="1" dirty="0">
                <a:solidFill>
                  <a:srgbClr val="008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7219" y="3592695"/>
                <a:ext cx="8355372" cy="1817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</a:rPr>
                  <a:t>Câu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trả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</a:p>
              <a:p>
                <a:r>
                  <a:rPr lang="en-US" sz="3200" b="1" dirty="0" err="1">
                    <a:solidFill>
                      <a:srgbClr val="0000FF"/>
                    </a:solidFill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thực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nghiệm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hiện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mặt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r>
                  <a:rPr lang="en-US" sz="3200" b="1" dirty="0">
                    <a:solidFill>
                      <a:srgbClr val="0000FF"/>
                    </a:solidFill>
                  </a:rPr>
                  <a:t> S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19" y="3592695"/>
                <a:ext cx="8355372" cy="1817229"/>
              </a:xfrm>
              <a:prstGeom prst="rect">
                <a:avLst/>
              </a:prstGeom>
              <a:blipFill rotWithShape="1">
                <a:blip r:embed="rId4"/>
                <a:stretch>
                  <a:fillRect l="-1896" t="-4362" b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2094" y="1095793"/>
            <a:ext cx="1029320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1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thước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lượngnhư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ngẫu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2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16899" y="4780619"/>
                <a:ext cx="10088501" cy="13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</a:rPr>
                  <a:t>Câu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trả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suất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thực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nghiệm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xuất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hiện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màu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vàng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899" y="4780619"/>
                <a:ext cx="10088501" cy="1324786"/>
              </a:xfrm>
              <a:prstGeom prst="rect">
                <a:avLst/>
              </a:prstGeom>
              <a:blipFill rotWithShape="1">
                <a:blip r:embed="rId4"/>
                <a:stretch>
                  <a:fillRect l="-1511" t="-5963" b="-5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19DF4-A73F-8C9B-F072-15BBE7F5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92AF94-D4EB-01B8-9A23-D2A36FAFAC1D}"/>
              </a:ext>
            </a:extLst>
          </p:cNvPr>
          <p:cNvSpPr txBox="1">
            <a:spLocks/>
          </p:cNvSpPr>
          <p:nvPr/>
        </p:nvSpPr>
        <p:spPr>
          <a:xfrm>
            <a:off x="0" y="535563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  <a:p>
            <a:r>
              <a:rPr lang="vi-V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Xem video và trả lời một số câu hỏi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99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89348" y="1315233"/>
            <a:ext cx="10384077" cy="4158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733" y="1650309"/>
            <a:ext cx="7565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HƯỚNG DẪN HỌC BÀI Ở NHÀ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SBT.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IV.</a:t>
            </a:r>
          </a:p>
        </p:txBody>
      </p:sp>
    </p:spTree>
    <p:extLst>
      <p:ext uri="{BB962C8B-B14F-4D97-AF65-F5344CB8AC3E}">
        <p14:creationId xmlns:p14="http://schemas.microsoft.com/office/powerpoint/2010/main" val="350055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reeform 293"/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Picture 2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5417820"/>
            <a:ext cx="2103120" cy="1440180"/>
          </a:xfrm>
          <a:prstGeom prst="rect">
            <a:avLst/>
          </a:prstGeom>
        </p:spPr>
      </p:pic>
      <p:sp>
        <p:nvSpPr>
          <p:cNvPr id="2" name="Freeform 295"/>
          <p:cNvSpPr/>
          <p:nvPr/>
        </p:nvSpPr>
        <p:spPr>
          <a:xfrm>
            <a:off x="3559175" y="3267075"/>
            <a:ext cx="4924425" cy="22225"/>
          </a:xfrm>
          <a:custGeom>
            <a:avLst/>
            <a:gdLst>
              <a:gd name="connsiteX0" fmla="*/ 21463 w 4924425"/>
              <a:gd name="connsiteY0" fmla="*/ 11811 h 22225"/>
              <a:gd name="connsiteX1" fmla="*/ 4936363 w 4924425"/>
              <a:gd name="connsiteY1" fmla="*/ 11811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4425" h="22225">
                <a:moveTo>
                  <a:pt x="21463" y="11811"/>
                </a:moveTo>
                <a:lnTo>
                  <a:pt x="4936363" y="11811"/>
                </a:lnTo>
              </a:path>
            </a:pathLst>
          </a:custGeom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Picture 2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0"/>
            <a:ext cx="2278380" cy="2468880"/>
          </a:xfrm>
          <a:prstGeom prst="rect">
            <a:avLst/>
          </a:prstGeom>
        </p:spPr>
      </p:pic>
      <p:pic>
        <p:nvPicPr>
          <p:cNvPr id="298" name="Picture 2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720" y="121920"/>
            <a:ext cx="487680" cy="1607820"/>
          </a:xfrm>
          <a:prstGeom prst="rect">
            <a:avLst/>
          </a:prstGeom>
        </p:spPr>
      </p:pic>
      <p:pic>
        <p:nvPicPr>
          <p:cNvPr id="299" name="Picture 2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360" y="1013460"/>
            <a:ext cx="754380" cy="1287780"/>
          </a:xfrm>
          <a:prstGeom prst="rect">
            <a:avLst/>
          </a:prstGeom>
        </p:spPr>
      </p:pic>
      <p:sp>
        <p:nvSpPr>
          <p:cNvPr id="3" name="Freeform 299"/>
          <p:cNvSpPr/>
          <p:nvPr/>
        </p:nvSpPr>
        <p:spPr>
          <a:xfrm>
            <a:off x="11776075" y="790575"/>
            <a:ext cx="327025" cy="301625"/>
          </a:xfrm>
          <a:custGeom>
            <a:avLst/>
            <a:gdLst>
              <a:gd name="connsiteX0" fmla="*/ 306253 w 327025"/>
              <a:gd name="connsiteY0" fmla="*/ 91169 h 301625"/>
              <a:gd name="connsiteX1" fmla="*/ 169081 w 327025"/>
              <a:gd name="connsiteY1" fmla="*/ 21233 h 301625"/>
              <a:gd name="connsiteX2" fmla="*/ 85930 w 327025"/>
              <a:gd name="connsiteY2" fmla="*/ 48229 h 301625"/>
              <a:gd name="connsiteX3" fmla="*/ 16960 w 327025"/>
              <a:gd name="connsiteY3" fmla="*/ 183479 h 301625"/>
              <a:gd name="connsiteX4" fmla="*/ 262345 w 327025"/>
              <a:gd name="connsiteY4" fmla="*/ 308496 h 301625"/>
              <a:gd name="connsiteX5" fmla="*/ 331302 w 327025"/>
              <a:gd name="connsiteY5" fmla="*/ 173290 h 301625"/>
              <a:gd name="connsiteX6" fmla="*/ 306253 w 327025"/>
              <a:gd name="connsiteY6" fmla="*/ 91169 h 301625"/>
              <a:gd name="connsiteX7" fmla="*/ 306253 w 327025"/>
              <a:gd name="connsiteY7" fmla="*/ 91169 h 30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25" h="301625">
                <a:moveTo>
                  <a:pt x="306253" y="91169"/>
                </a:moveTo>
                <a:lnTo>
                  <a:pt x="169081" y="21233"/>
                </a:lnTo>
                <a:cubicBezTo>
                  <a:pt x="138167" y="5483"/>
                  <a:pt x="101697" y="17323"/>
                  <a:pt x="85930" y="48229"/>
                </a:cubicBezTo>
                <a:lnTo>
                  <a:pt x="16960" y="183479"/>
                </a:lnTo>
                <a:lnTo>
                  <a:pt x="262345" y="308496"/>
                </a:lnTo>
                <a:lnTo>
                  <a:pt x="331302" y="173290"/>
                </a:lnTo>
                <a:cubicBezTo>
                  <a:pt x="349001" y="143369"/>
                  <a:pt x="337167" y="106919"/>
                  <a:pt x="306253" y="91169"/>
                </a:cubicBezTo>
                <a:lnTo>
                  <a:pt x="306253" y="91169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extBox 300"/>
          <p:cNvSpPr txBox="1"/>
          <p:nvPr/>
        </p:nvSpPr>
        <p:spPr>
          <a:xfrm>
            <a:off x="2987929" y="824445"/>
            <a:ext cx="6229662" cy="3117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8000" spc="654" dirty="0">
                <a:solidFill>
                  <a:srgbClr val="FEFEFE"/>
                </a:solidFill>
                <a:latin typeface="Times New Roman"/>
                <a:ea typeface="Times New Roman"/>
              </a:rPr>
              <a:t>Reme</a:t>
            </a:r>
            <a:r>
              <a:rPr lang="en-US" altLang="zh-CN" sz="8000" spc="644" dirty="0">
                <a:solidFill>
                  <a:srgbClr val="FEFEFE"/>
                </a:solidFill>
                <a:latin typeface="Times New Roman"/>
                <a:ea typeface="Times New Roman"/>
              </a:rPr>
              <a:t>mber…</a:t>
            </a:r>
          </a:p>
          <a:p>
            <a:pPr marL="0" indent="374904">
              <a:lnSpc>
                <a:spcPct val="100000"/>
              </a:lnSpc>
            </a:pPr>
            <a:r>
              <a:rPr lang="en-US" altLang="zh-CN" sz="8000" spc="295" dirty="0">
                <a:solidFill>
                  <a:srgbClr val="FEFEFE"/>
                </a:solidFill>
                <a:latin typeface="Times New Roman"/>
                <a:ea typeface="Times New Roman"/>
              </a:rPr>
              <a:t>Safety</a:t>
            </a:r>
            <a:r>
              <a:rPr lang="en-US" altLang="zh-CN" sz="8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8000" spc="250" dirty="0">
                <a:solidFill>
                  <a:srgbClr val="FEFEFE"/>
                </a:solidFill>
                <a:latin typeface="Times New Roman"/>
                <a:ea typeface="Times New Roman"/>
              </a:rPr>
              <a:t>First!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20"/>
              </a:lnSpc>
            </a:pPr>
            <a:endParaRPr lang="en-US" dirty="0"/>
          </a:p>
          <a:p>
            <a:pPr marL="0" indent="2419476">
              <a:lnSpc>
                <a:spcPct val="100833"/>
              </a:lnSpc>
            </a:pPr>
            <a:r>
              <a:rPr lang="en-US" altLang="zh-CN" sz="2000" spc="60" dirty="0">
                <a:solidFill>
                  <a:srgbClr val="FEFEFE"/>
                </a:solidFill>
                <a:latin typeface="Times New Roman"/>
                <a:ea typeface="Times New Roman"/>
              </a:rPr>
              <a:t>Thank</a:t>
            </a:r>
            <a:r>
              <a:rPr lang="en-US" altLang="zh-CN" sz="20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FEFEFE"/>
                </a:solidFill>
                <a:latin typeface="Times New Roman"/>
                <a:ea typeface="Times New Roman"/>
              </a:rPr>
              <a:t>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356659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NỘI DUNG: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23659" y="1412776"/>
            <a:ext cx="8736971" cy="1219200"/>
            <a:chOff x="1151472" y="3187501"/>
            <a:chExt cx="6552728" cy="914400"/>
          </a:xfrm>
        </p:grpSpPr>
        <p:sp>
          <p:nvSpPr>
            <p:cNvPr id="5" name="Pentagon 4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Pentagon 5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8" name="직사각형 39"/>
          <p:cNvSpPr/>
          <p:nvPr/>
        </p:nvSpPr>
        <p:spPr>
          <a:xfrm>
            <a:off x="3345917" y="1683903"/>
            <a:ext cx="537579" cy="697627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1 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/>
          <p:nvPr/>
        </p:nvSpPr>
        <p:spPr bwMode="auto">
          <a:xfrm>
            <a:off x="4230835" y="1689982"/>
            <a:ext cx="6967936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XÁC SUẤT THỰC NGHIỆM TRONG TRÒ CHƠI TUNG ĐỒNG XU.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19651" y="2643479"/>
            <a:ext cx="8736971" cy="1219200"/>
            <a:chOff x="1151472" y="3187501"/>
            <a:chExt cx="6552728" cy="914400"/>
          </a:xfrm>
        </p:grpSpPr>
        <p:sp>
          <p:nvSpPr>
            <p:cNvPr id="13" name="Pentagon 12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Pentagon 13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7334" y="4011827"/>
            <a:ext cx="9665397" cy="1507233"/>
            <a:chOff x="1151472" y="3187501"/>
            <a:chExt cx="6552728" cy="914400"/>
          </a:xfrm>
        </p:grpSpPr>
        <p:sp>
          <p:nvSpPr>
            <p:cNvPr id="17" name="Pentagon 16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Pentagon 17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24" name="직사각형 39"/>
          <p:cNvSpPr/>
          <p:nvPr/>
        </p:nvSpPr>
        <p:spPr>
          <a:xfrm>
            <a:off x="3345917" y="2916599"/>
            <a:ext cx="537579" cy="697627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2 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6" name="TextBox 10"/>
          <p:cNvSpPr txBox="1"/>
          <p:nvPr/>
        </p:nvSpPr>
        <p:spPr bwMode="auto">
          <a:xfrm>
            <a:off x="4230835" y="2888262"/>
            <a:ext cx="633670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XÁC SUẤT THỰC NGHIỆM TRONG TRÒ CHƠI LẤY VẬT TỪ TRONG HỘP.</a:t>
            </a:r>
          </a:p>
        </p:txBody>
      </p:sp>
      <p:sp>
        <p:nvSpPr>
          <p:cNvPr id="28" name="직사각형 39"/>
          <p:cNvSpPr/>
          <p:nvPr/>
        </p:nvSpPr>
        <p:spPr>
          <a:xfrm>
            <a:off x="2824646" y="4263013"/>
            <a:ext cx="537579" cy="1046436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6000" b="1" dirty="0">
                <a:solidFill>
                  <a:schemeClr val="bg1"/>
                </a:solidFill>
                <a:cs typeface="Arial" pitchFamily="34" charset="0"/>
              </a:rPr>
              <a:t>3 </a:t>
            </a:r>
            <a:endParaRPr lang="ko-KR" altLang="en-US" sz="60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234843" y="3380533"/>
            <a:ext cx="7681385" cy="1600601"/>
            <a:chOff x="2299400" y="834582"/>
            <a:chExt cx="5548088" cy="1200448"/>
          </a:xfrm>
        </p:grpSpPr>
        <p:sp>
          <p:nvSpPr>
            <p:cNvPr id="30" name="TextBox 10"/>
            <p:cNvSpPr txBox="1"/>
            <p:nvPr/>
          </p:nvSpPr>
          <p:spPr bwMode="auto">
            <a:xfrm>
              <a:off x="2299400" y="1781114"/>
              <a:ext cx="4576856" cy="25391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 bwMode="auto">
            <a:xfrm>
              <a:off x="3270632" y="834582"/>
              <a:ext cx="4576856" cy="25391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80948" y="4293786"/>
            <a:ext cx="6336704" cy="1374696"/>
            <a:chOff x="2299400" y="1781114"/>
            <a:chExt cx="4576856" cy="1031022"/>
          </a:xfrm>
        </p:grpSpPr>
        <p:sp>
          <p:nvSpPr>
            <p:cNvPr id="34" name="TextBox 10"/>
            <p:cNvSpPr txBox="1"/>
            <p:nvPr/>
          </p:nvSpPr>
          <p:spPr bwMode="auto">
            <a:xfrm>
              <a:off x="2299400" y="1781114"/>
              <a:ext cx="4576856" cy="76174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LUYỆN TẬP</a:t>
              </a:r>
            </a:p>
          </p:txBody>
        </p:sp>
        <p:sp>
          <p:nvSpPr>
            <p:cNvPr id="35" name="TextBox 12"/>
            <p:cNvSpPr txBox="1"/>
            <p:nvPr/>
          </p:nvSpPr>
          <p:spPr bwMode="auto">
            <a:xfrm>
              <a:off x="2299400" y="2050389"/>
              <a:ext cx="4576856" cy="76174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3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5417820"/>
            <a:ext cx="2103120" cy="1440180"/>
          </a:xfrm>
          <a:prstGeom prst="rect">
            <a:avLst/>
          </a:prstGeom>
        </p:spPr>
      </p:pic>
      <p:sp>
        <p:nvSpPr>
          <p:cNvPr id="2" name="Freeform 71"/>
          <p:cNvSpPr/>
          <p:nvPr/>
        </p:nvSpPr>
        <p:spPr>
          <a:xfrm>
            <a:off x="0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2812669 h 4831842"/>
              <a:gd name="connsiteX2" fmla="*/ 53166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2812669"/>
                </a:lnTo>
                <a:lnTo>
                  <a:pt x="53166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0" y="0"/>
            <a:ext cx="2353182" cy="4944872"/>
          </a:xfrm>
          <a:custGeom>
            <a:avLst/>
            <a:gdLst>
              <a:gd name="connsiteX0" fmla="*/ 0 w 2353182"/>
              <a:gd name="connsiteY0" fmla="*/ 4944872 h 4944872"/>
              <a:gd name="connsiteX1" fmla="*/ 0 w 2353182"/>
              <a:gd name="connsiteY1" fmla="*/ 4831842 h 4944872"/>
              <a:gd name="connsiteX2" fmla="*/ 2231263 w 2353182"/>
              <a:gd name="connsiteY2" fmla="*/ 0 h 4944872"/>
              <a:gd name="connsiteX3" fmla="*/ 2353182 w 2353182"/>
              <a:gd name="connsiteY3" fmla="*/ 0 h 4944872"/>
              <a:gd name="connsiteX4" fmla="*/ 0 w 2353182"/>
              <a:gd name="connsiteY4" fmla="*/ 4944872 h 49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182" h="4944872">
                <a:moveTo>
                  <a:pt x="0" y="4944872"/>
                </a:moveTo>
                <a:lnTo>
                  <a:pt x="0" y="4831842"/>
                </a:lnTo>
                <a:lnTo>
                  <a:pt x="2231263" y="0"/>
                </a:lnTo>
                <a:lnTo>
                  <a:pt x="2353182" y="0"/>
                </a:lnTo>
                <a:lnTo>
                  <a:pt x="0" y="494487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0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4754118 h 4831842"/>
              <a:gd name="connsiteX2" fmla="*/ 2147442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4754118"/>
                </a:lnTo>
                <a:lnTo>
                  <a:pt x="2147442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FED1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651629 h 4754118"/>
              <a:gd name="connsiteX2" fmla="*/ 203695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651629"/>
                </a:lnTo>
                <a:lnTo>
                  <a:pt x="203695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715256 h 4754118"/>
              <a:gd name="connsiteX2" fmla="*/ 210553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715256"/>
                </a:lnTo>
                <a:lnTo>
                  <a:pt x="210553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47054"/>
              </p:ext>
            </p:extLst>
          </p:nvPr>
        </p:nvGraphicFramePr>
        <p:xfrm>
          <a:off x="1880728" y="1022213"/>
          <a:ext cx="962547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75165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</a:p>
                    <a:p>
                      <a:endParaRPr lang="en-US" sz="280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                                     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909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suất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N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tung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nhiều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                     </a:t>
                      </a:r>
                    </a:p>
                    <a:p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                     </a:t>
                      </a: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28418"/>
              </p:ext>
            </p:extLst>
          </p:nvPr>
        </p:nvGraphicFramePr>
        <p:xfrm>
          <a:off x="3771149" y="1994979"/>
          <a:ext cx="465805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>
            <a:endCxn id="6" idx="3"/>
          </p:cNvCxnSpPr>
          <p:nvPr/>
        </p:nvCxnSpPr>
        <p:spPr>
          <a:xfrm flipV="1">
            <a:off x="3771149" y="2513139"/>
            <a:ext cx="4658053" cy="6074"/>
          </a:xfrm>
          <a:prstGeom prst="line">
            <a:avLst/>
          </a:prstGeom>
          <a:ln w="539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950202"/>
              </p:ext>
            </p:extLst>
          </p:nvPr>
        </p:nvGraphicFramePr>
        <p:xfrm>
          <a:off x="3771149" y="4319644"/>
          <a:ext cx="472013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3771149" y="4847503"/>
            <a:ext cx="4720133" cy="15661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7644" y="5720925"/>
            <a:ext cx="11248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ý: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 (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N)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563D8-65A2-D6D4-BED7-9AE91B7107D1}"/>
              </a:ext>
            </a:extLst>
          </p:cNvPr>
          <p:cNvSpPr txBox="1"/>
          <p:nvPr/>
        </p:nvSpPr>
        <p:spPr>
          <a:xfrm>
            <a:off x="2353182" y="159623"/>
            <a:ext cx="940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DẠNG 1: XÁC SUẤT THỰC NGHIỆM TRONG TRÒ CHƠI TUNG ĐỒNG XU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2"/>
          <p:cNvSpPr/>
          <p:nvPr/>
        </p:nvSpPr>
        <p:spPr>
          <a:xfrm>
            <a:off x="-39756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2812669 h 4831842"/>
              <a:gd name="connsiteX2" fmla="*/ 53166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2812669"/>
                </a:lnTo>
                <a:lnTo>
                  <a:pt x="53166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0" y="0"/>
            <a:ext cx="2353182" cy="4944872"/>
          </a:xfrm>
          <a:custGeom>
            <a:avLst/>
            <a:gdLst>
              <a:gd name="connsiteX0" fmla="*/ 0 w 2353182"/>
              <a:gd name="connsiteY0" fmla="*/ 4944872 h 4944872"/>
              <a:gd name="connsiteX1" fmla="*/ 0 w 2353182"/>
              <a:gd name="connsiteY1" fmla="*/ 4831842 h 4944872"/>
              <a:gd name="connsiteX2" fmla="*/ 2231263 w 2353182"/>
              <a:gd name="connsiteY2" fmla="*/ 0 h 4944872"/>
              <a:gd name="connsiteX3" fmla="*/ 2353182 w 2353182"/>
              <a:gd name="connsiteY3" fmla="*/ 0 h 4944872"/>
              <a:gd name="connsiteX4" fmla="*/ 0 w 2353182"/>
              <a:gd name="connsiteY4" fmla="*/ 4944872 h 49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182" h="4944872">
                <a:moveTo>
                  <a:pt x="0" y="4944872"/>
                </a:moveTo>
                <a:lnTo>
                  <a:pt x="0" y="4831842"/>
                </a:lnTo>
                <a:lnTo>
                  <a:pt x="2231263" y="0"/>
                </a:lnTo>
                <a:lnTo>
                  <a:pt x="2353182" y="0"/>
                </a:lnTo>
                <a:lnTo>
                  <a:pt x="0" y="494487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0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4754118 h 4831842"/>
              <a:gd name="connsiteX2" fmla="*/ 2147442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4754118"/>
                </a:lnTo>
                <a:lnTo>
                  <a:pt x="2147442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FED1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651629 h 4754118"/>
              <a:gd name="connsiteX2" fmla="*/ 203695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651629"/>
                </a:lnTo>
                <a:lnTo>
                  <a:pt x="203695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715256 h 4754118"/>
              <a:gd name="connsiteX2" fmla="*/ 210553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715256"/>
                </a:lnTo>
                <a:lnTo>
                  <a:pt x="210553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603C6E-1D3E-D739-D0AF-968676A8F57A}"/>
              </a:ext>
            </a:extLst>
          </p:cNvPr>
          <p:cNvGrpSpPr/>
          <p:nvPr/>
        </p:nvGrpSpPr>
        <p:grpSpPr>
          <a:xfrm>
            <a:off x="3465939" y="159107"/>
            <a:ext cx="6336704" cy="1066920"/>
            <a:chOff x="2299400" y="1781114"/>
            <a:chExt cx="4576856" cy="800190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868CED73-1E5C-C6B9-9858-0F42A00F3259}"/>
                </a:ext>
              </a:extLst>
            </p:cNvPr>
            <p:cNvSpPr txBox="1"/>
            <p:nvPr/>
          </p:nvSpPr>
          <p:spPr bwMode="auto">
            <a:xfrm>
              <a:off x="2299400" y="1781114"/>
              <a:ext cx="4576856" cy="53091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LUYỆN TẬP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B43DB73E-45AA-B40B-B861-2865B600CDE5}"/>
                </a:ext>
              </a:extLst>
            </p:cNvPr>
            <p:cNvSpPr txBox="1"/>
            <p:nvPr/>
          </p:nvSpPr>
          <p:spPr bwMode="auto">
            <a:xfrm>
              <a:off x="2299400" y="2050389"/>
              <a:ext cx="4576856" cy="53091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E5894E-2540-1B2D-B1B2-7548D1B6AEB9}"/>
              </a:ext>
            </a:extLst>
          </p:cNvPr>
          <p:cNvSpPr txBox="1"/>
          <p:nvPr/>
        </p:nvSpPr>
        <p:spPr>
          <a:xfrm>
            <a:off x="2147442" y="1014758"/>
            <a:ext cx="29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CÁ NHÂN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03676-BED6-9BB8-73C4-0F0FFB233560}"/>
              </a:ext>
            </a:extLst>
          </p:cNvPr>
          <p:cNvSpPr txBox="1"/>
          <p:nvPr/>
        </p:nvSpPr>
        <p:spPr>
          <a:xfrm>
            <a:off x="4918546" y="1014758"/>
            <a:ext cx="599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Làm bài tập 1,2 – Phiếu bài tập    [Thời gian: 8 phút]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D42A7-CF3D-7B04-B3A2-1B2B4C132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252" y="1564582"/>
            <a:ext cx="8068077" cy="52344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2876" y="419816"/>
            <a:ext cx="10471759" cy="2542783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6820" y="352379"/>
            <a:ext cx="102838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2: 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22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25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876" y="3319397"/>
            <a:ext cx="10471759" cy="331939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2915" y="3707704"/>
            <a:ext cx="890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a,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2915" y="4979096"/>
            <a:ext cx="9169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25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do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14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:…..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2876" y="419816"/>
            <a:ext cx="10471759" cy="1834869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6820" y="352379"/>
            <a:ext cx="10283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Bài tập 2</a:t>
            </a:r>
            <a:r>
              <a:rPr lang="en-US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vi-VN" sz="2800" b="1" i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8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tung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xu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14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1561" y="2855934"/>
            <a:ext cx="10471759" cy="24175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7654" y="3237978"/>
            <a:ext cx="9169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u="sng" dirty="0">
                <a:latin typeface="Arial" pitchFamily="34" charset="0"/>
                <a:cs typeface="Arial" pitchFamily="34" charset="0"/>
              </a:rPr>
              <a:t>Giải: </a:t>
            </a:r>
            <a:r>
              <a:rPr lang="en-US" sz="2800" u="sng" dirty="0">
                <a:latin typeface="Arial" pitchFamily="34" charset="0"/>
                <a:cs typeface="Arial" pitchFamily="34" charset="0"/>
              </a:rPr>
              <a:t> </a:t>
            </a:r>
            <a:endParaRPr lang="vi-VN" sz="2800" u="sng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do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14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16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:….. </a:t>
            </a:r>
          </a:p>
        </p:txBody>
      </p:sp>
    </p:spTree>
    <p:extLst>
      <p:ext uri="{BB962C8B-B14F-4D97-AF65-F5344CB8AC3E}">
        <p14:creationId xmlns:p14="http://schemas.microsoft.com/office/powerpoint/2010/main" val="49130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1"/>
          <p:cNvSpPr/>
          <p:nvPr/>
        </p:nvSpPr>
        <p:spPr>
          <a:xfrm>
            <a:off x="0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2812669 h 4831842"/>
              <a:gd name="connsiteX2" fmla="*/ 53166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2812669"/>
                </a:lnTo>
                <a:lnTo>
                  <a:pt x="53166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0" y="0"/>
            <a:ext cx="2353182" cy="4944872"/>
          </a:xfrm>
          <a:custGeom>
            <a:avLst/>
            <a:gdLst>
              <a:gd name="connsiteX0" fmla="*/ 0 w 2353182"/>
              <a:gd name="connsiteY0" fmla="*/ 4944872 h 4944872"/>
              <a:gd name="connsiteX1" fmla="*/ 0 w 2353182"/>
              <a:gd name="connsiteY1" fmla="*/ 4831842 h 4944872"/>
              <a:gd name="connsiteX2" fmla="*/ 2231263 w 2353182"/>
              <a:gd name="connsiteY2" fmla="*/ 0 h 4944872"/>
              <a:gd name="connsiteX3" fmla="*/ 2353182 w 2353182"/>
              <a:gd name="connsiteY3" fmla="*/ 0 h 4944872"/>
              <a:gd name="connsiteX4" fmla="*/ 0 w 2353182"/>
              <a:gd name="connsiteY4" fmla="*/ 4944872 h 49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182" h="4944872">
                <a:moveTo>
                  <a:pt x="0" y="4944872"/>
                </a:moveTo>
                <a:lnTo>
                  <a:pt x="0" y="4831842"/>
                </a:lnTo>
                <a:lnTo>
                  <a:pt x="2231263" y="0"/>
                </a:lnTo>
                <a:lnTo>
                  <a:pt x="2353182" y="0"/>
                </a:lnTo>
                <a:lnTo>
                  <a:pt x="0" y="494487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0" y="0"/>
            <a:ext cx="2231263" cy="4831842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4754118 h 4831842"/>
              <a:gd name="connsiteX2" fmla="*/ 2147442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4754118"/>
                </a:lnTo>
                <a:lnTo>
                  <a:pt x="2147442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FED1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651629 h 4754118"/>
              <a:gd name="connsiteX2" fmla="*/ 203695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651629"/>
                </a:lnTo>
                <a:lnTo>
                  <a:pt x="203695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0" y="0"/>
            <a:ext cx="2147442" cy="4754118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715256 h 4754118"/>
              <a:gd name="connsiteX2" fmla="*/ 210553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715256"/>
                </a:lnTo>
                <a:lnTo>
                  <a:pt x="210553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91203"/>
              </p:ext>
            </p:extLst>
          </p:nvPr>
        </p:nvGraphicFramePr>
        <p:xfrm>
          <a:off x="2080101" y="2298932"/>
          <a:ext cx="9625472" cy="2724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4052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àu 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lấy bóng nhiề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lần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</a:p>
                    <a:p>
                      <a:endParaRPr lang="en-US" sz="280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                                     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483675"/>
              </p:ext>
            </p:extLst>
          </p:nvPr>
        </p:nvGraphicFramePr>
        <p:xfrm>
          <a:off x="4228349" y="3316880"/>
          <a:ext cx="465805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àu 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lần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vi-VN" sz="2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lấy bóng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>
            <a:endCxn id="6" idx="3"/>
          </p:cNvCxnSpPr>
          <p:nvPr/>
        </p:nvCxnSpPr>
        <p:spPr>
          <a:xfrm flipV="1">
            <a:off x="4228349" y="3835040"/>
            <a:ext cx="4658053" cy="6074"/>
          </a:xfrm>
          <a:prstGeom prst="line">
            <a:avLst/>
          </a:prstGeom>
          <a:ln w="539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EDC5C7F-4DCF-67DD-0FAB-3037E0B8696D}"/>
              </a:ext>
            </a:extLst>
          </p:cNvPr>
          <p:cNvSpPr txBox="1"/>
          <p:nvPr/>
        </p:nvSpPr>
        <p:spPr>
          <a:xfrm>
            <a:off x="2147442" y="1017144"/>
            <a:ext cx="940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DẠNG 2: XÁC SUẤT THỰC NGHIỆM TRONG TRÒ CHƠI TUNG LẤY VẬT TỪ TRONG HỘP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06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3"/>
          <p:cNvSpPr/>
          <p:nvPr/>
        </p:nvSpPr>
        <p:spPr>
          <a:xfrm>
            <a:off x="1" y="0"/>
            <a:ext cx="977030" cy="1640910"/>
          </a:xfrm>
          <a:custGeom>
            <a:avLst/>
            <a:gdLst>
              <a:gd name="connsiteX0" fmla="*/ 0 w 2353182"/>
              <a:gd name="connsiteY0" fmla="*/ 4944872 h 4944872"/>
              <a:gd name="connsiteX1" fmla="*/ 0 w 2353182"/>
              <a:gd name="connsiteY1" fmla="*/ 4831842 h 4944872"/>
              <a:gd name="connsiteX2" fmla="*/ 2231263 w 2353182"/>
              <a:gd name="connsiteY2" fmla="*/ 0 h 4944872"/>
              <a:gd name="connsiteX3" fmla="*/ 2353182 w 2353182"/>
              <a:gd name="connsiteY3" fmla="*/ 0 h 4944872"/>
              <a:gd name="connsiteX4" fmla="*/ 0 w 2353182"/>
              <a:gd name="connsiteY4" fmla="*/ 4944872 h 49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182" h="4944872">
                <a:moveTo>
                  <a:pt x="0" y="4944872"/>
                </a:moveTo>
                <a:lnTo>
                  <a:pt x="0" y="4831842"/>
                </a:lnTo>
                <a:lnTo>
                  <a:pt x="2231263" y="0"/>
                </a:lnTo>
                <a:lnTo>
                  <a:pt x="2353182" y="0"/>
                </a:lnTo>
                <a:lnTo>
                  <a:pt x="0" y="494487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0" y="0"/>
            <a:ext cx="1073721" cy="1841326"/>
          </a:xfrm>
          <a:custGeom>
            <a:avLst/>
            <a:gdLst>
              <a:gd name="connsiteX0" fmla="*/ 0 w 2231263"/>
              <a:gd name="connsiteY0" fmla="*/ 4831842 h 4831842"/>
              <a:gd name="connsiteX1" fmla="*/ 0 w 2231263"/>
              <a:gd name="connsiteY1" fmla="*/ 4754118 h 4831842"/>
              <a:gd name="connsiteX2" fmla="*/ 2147442 w 2231263"/>
              <a:gd name="connsiteY2" fmla="*/ 0 h 4831842"/>
              <a:gd name="connsiteX3" fmla="*/ 2231263 w 2231263"/>
              <a:gd name="connsiteY3" fmla="*/ 0 h 4831842"/>
              <a:gd name="connsiteX4" fmla="*/ 0 w 2231263"/>
              <a:gd name="connsiteY4" fmla="*/ 4831842 h 48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63" h="4831842">
                <a:moveTo>
                  <a:pt x="0" y="4831842"/>
                </a:moveTo>
                <a:lnTo>
                  <a:pt x="0" y="4754118"/>
                </a:lnTo>
                <a:lnTo>
                  <a:pt x="2147442" y="0"/>
                </a:lnTo>
                <a:lnTo>
                  <a:pt x="2231263" y="0"/>
                </a:lnTo>
                <a:lnTo>
                  <a:pt x="0" y="4831842"/>
                </a:lnTo>
                <a:close/>
              </a:path>
            </a:pathLst>
          </a:custGeom>
          <a:solidFill>
            <a:srgbClr val="FED1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0" y="0"/>
            <a:ext cx="2147442" cy="1152395"/>
          </a:xfrm>
          <a:custGeom>
            <a:avLst/>
            <a:gdLst>
              <a:gd name="connsiteX0" fmla="*/ 0 w 2147442"/>
              <a:gd name="connsiteY0" fmla="*/ 4754118 h 4754118"/>
              <a:gd name="connsiteX1" fmla="*/ 0 w 2147442"/>
              <a:gd name="connsiteY1" fmla="*/ 4651629 h 4754118"/>
              <a:gd name="connsiteX2" fmla="*/ 2036952 w 2147442"/>
              <a:gd name="connsiteY2" fmla="*/ 0 h 4754118"/>
              <a:gd name="connsiteX3" fmla="*/ 2147442 w 2147442"/>
              <a:gd name="connsiteY3" fmla="*/ 0 h 4754118"/>
              <a:gd name="connsiteX4" fmla="*/ 0 w 2147442"/>
              <a:gd name="connsiteY4" fmla="*/ 4754118 h 47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442" h="4754118">
                <a:moveTo>
                  <a:pt x="0" y="4754118"/>
                </a:moveTo>
                <a:lnTo>
                  <a:pt x="0" y="4651629"/>
                </a:lnTo>
                <a:lnTo>
                  <a:pt x="2036952" y="0"/>
                </a:lnTo>
                <a:lnTo>
                  <a:pt x="2147442" y="0"/>
                </a:lnTo>
                <a:lnTo>
                  <a:pt x="0" y="4754118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758B85-3CBE-15DC-CA8D-6D998C2AE12F}"/>
              </a:ext>
            </a:extLst>
          </p:cNvPr>
          <p:cNvSpPr/>
          <p:nvPr/>
        </p:nvSpPr>
        <p:spPr>
          <a:xfrm>
            <a:off x="3144078" y="403597"/>
            <a:ext cx="5903844" cy="14975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bg1"/>
                </a:solidFill>
              </a:rPr>
              <a:t>TRÒ CHƠI RÚT THẺ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AEA60-289B-8521-FBBC-F2F4D1F6EA7C}"/>
              </a:ext>
            </a:extLst>
          </p:cNvPr>
          <p:cNvSpPr txBox="1"/>
          <p:nvPr/>
        </p:nvSpPr>
        <p:spPr>
          <a:xfrm>
            <a:off x="2001078" y="2395330"/>
            <a:ext cx="8189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NỘI DUNG</a:t>
            </a:r>
          </a:p>
          <a:p>
            <a:r>
              <a:rPr lang="vi-VN" sz="2400" dirty="0"/>
              <a:t>- 5 HS được chọn mỗi học sinh rút 5 thẻ trong bộ thẻ gồm 10 số từ 1 đến 10.</a:t>
            </a:r>
          </a:p>
          <a:p>
            <a:r>
              <a:rPr lang="vi-VN" sz="2400" dirty="0"/>
              <a:t>- 1 HS làm thư kí ghi vào bảng thống kê.</a:t>
            </a:r>
          </a:p>
          <a:p>
            <a:r>
              <a:rPr lang="vi-VN" sz="2400" dirty="0"/>
              <a:t>- HS dựa vào bảng thống kê để tính xác suất thực nghiệm mà đề bài yêu cầu. </a:t>
            </a:r>
          </a:p>
        </p:txBody>
      </p:sp>
    </p:spTree>
    <p:extLst>
      <p:ext uri="{BB962C8B-B14F-4D97-AF65-F5344CB8AC3E}">
        <p14:creationId xmlns:p14="http://schemas.microsoft.com/office/powerpoint/2010/main" val="3288289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862</Words>
  <Application>Microsoft Office PowerPoint</Application>
  <PresentationFormat>Widescreen</PresentationFormat>
  <Paragraphs>115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lantrang2412@gmail.com</cp:lastModifiedBy>
  <cp:revision>43</cp:revision>
  <dcterms:created xsi:type="dcterms:W3CDTF">2011-01-21T15:00:27Z</dcterms:created>
  <dcterms:modified xsi:type="dcterms:W3CDTF">2024-02-25T09:38:42Z</dcterms:modified>
</cp:coreProperties>
</file>