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316" r:id="rId3"/>
    <p:sldId id="486" r:id="rId4"/>
    <p:sldId id="487" r:id="rId5"/>
    <p:sldId id="489" r:id="rId6"/>
    <p:sldId id="488" r:id="rId7"/>
    <p:sldId id="491" r:id="rId8"/>
    <p:sldId id="490" r:id="rId9"/>
    <p:sldId id="492" r:id="rId10"/>
    <p:sldId id="493" r:id="rId11"/>
    <p:sldId id="494" r:id="rId12"/>
    <p:sldId id="495" r:id="rId13"/>
    <p:sldId id="496" r:id="rId14"/>
    <p:sldId id="497" r:id="rId15"/>
    <p:sldId id="498" r:id="rId16"/>
    <p:sldId id="499" r:id="rId17"/>
    <p:sldId id="50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1BC63C-BEB7-49A3-9E9D-E0FD4055B11F}" type="datetimeFigureOut">
              <a:rPr lang="en-US" smtClean="0"/>
              <a:t>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322457-4E9C-4EA8-B986-6B61D0F37534}" type="slidenum">
              <a:rPr lang="en-US" smtClean="0"/>
              <a:t>‹#›</a:t>
            </a:fld>
            <a:endParaRPr lang="en-US"/>
          </a:p>
        </p:txBody>
      </p:sp>
    </p:spTree>
    <p:extLst>
      <p:ext uri="{BB962C8B-B14F-4D97-AF65-F5344CB8AC3E}">
        <p14:creationId xmlns:p14="http://schemas.microsoft.com/office/powerpoint/2010/main" val="2212644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BF8934-6CED-46F5-B7D3-6CA10363127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459490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892522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altLang="zh-CN"/>
              <a:t>VH HOA NHỎ</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51341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661391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414439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337056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268288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altLang="zh-CN"/>
              <a:t>BÔNG HOA NHỎ</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083597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BF8934-6CED-46F5-B7D3-6CA10363127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22593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55037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171672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BF8934-6CED-46F5-B7D3-6CA10363127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900351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778305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BF8934-6CED-46F5-B7D3-6CA10363127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152013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368538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7010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61573-8989-ABD3-C9F6-F62239092E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055466-199A-A5C2-C729-67C97FEF67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4A136E-A029-F3D4-60AD-FB3A6A0AF012}"/>
              </a:ext>
            </a:extLst>
          </p:cNvPr>
          <p:cNvSpPr>
            <a:spLocks noGrp="1"/>
          </p:cNvSpPr>
          <p:nvPr>
            <p:ph type="dt" sz="half" idx="10"/>
          </p:nvPr>
        </p:nvSpPr>
        <p:spPr/>
        <p:txBody>
          <a:bodyPr/>
          <a:lstStyle/>
          <a:p>
            <a:fld id="{50FD49E3-393B-47DB-98C8-429EEE135445}" type="datetimeFigureOut">
              <a:rPr lang="en-US" smtClean="0"/>
              <a:t>1/1/2024</a:t>
            </a:fld>
            <a:endParaRPr lang="en-US"/>
          </a:p>
        </p:txBody>
      </p:sp>
      <p:sp>
        <p:nvSpPr>
          <p:cNvPr id="5" name="Footer Placeholder 4">
            <a:extLst>
              <a:ext uri="{FF2B5EF4-FFF2-40B4-BE49-F238E27FC236}">
                <a16:creationId xmlns:a16="http://schemas.microsoft.com/office/drawing/2014/main" id="{5295F240-144D-0E2B-75C0-24FB426442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4716F1-CC6F-F8EF-FDD7-4A42C5155E97}"/>
              </a:ext>
            </a:extLst>
          </p:cNvPr>
          <p:cNvSpPr>
            <a:spLocks noGrp="1"/>
          </p:cNvSpPr>
          <p:nvPr>
            <p:ph type="sldNum" sz="quarter" idx="12"/>
          </p:nvPr>
        </p:nvSpPr>
        <p:spPr/>
        <p:txBody>
          <a:bodyPr/>
          <a:lstStyle/>
          <a:p>
            <a:fld id="{89CE2164-30E1-4C07-B30A-CEAD9EE177C2}" type="slidenum">
              <a:rPr lang="en-US" smtClean="0"/>
              <a:t>‹#›</a:t>
            </a:fld>
            <a:endParaRPr lang="en-US"/>
          </a:p>
        </p:txBody>
      </p:sp>
    </p:spTree>
    <p:extLst>
      <p:ext uri="{BB962C8B-B14F-4D97-AF65-F5344CB8AC3E}">
        <p14:creationId xmlns:p14="http://schemas.microsoft.com/office/powerpoint/2010/main" val="1546729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B0DCE-83A3-80BE-AD10-23AEF6733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D814B4-23A3-DB8D-A28B-5902FCB118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7A9738-18C4-192B-34F5-B36224400BB1}"/>
              </a:ext>
            </a:extLst>
          </p:cNvPr>
          <p:cNvSpPr>
            <a:spLocks noGrp="1"/>
          </p:cNvSpPr>
          <p:nvPr>
            <p:ph type="dt" sz="half" idx="10"/>
          </p:nvPr>
        </p:nvSpPr>
        <p:spPr/>
        <p:txBody>
          <a:bodyPr/>
          <a:lstStyle/>
          <a:p>
            <a:fld id="{50FD49E3-393B-47DB-98C8-429EEE135445}" type="datetimeFigureOut">
              <a:rPr lang="en-US" smtClean="0"/>
              <a:t>1/1/2024</a:t>
            </a:fld>
            <a:endParaRPr lang="en-US"/>
          </a:p>
        </p:txBody>
      </p:sp>
      <p:sp>
        <p:nvSpPr>
          <p:cNvPr id="5" name="Footer Placeholder 4">
            <a:extLst>
              <a:ext uri="{FF2B5EF4-FFF2-40B4-BE49-F238E27FC236}">
                <a16:creationId xmlns:a16="http://schemas.microsoft.com/office/drawing/2014/main" id="{05579D73-546C-56A3-12B5-98428BB220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6A8DE3-51C5-E097-C361-46DA3E48759D}"/>
              </a:ext>
            </a:extLst>
          </p:cNvPr>
          <p:cNvSpPr>
            <a:spLocks noGrp="1"/>
          </p:cNvSpPr>
          <p:nvPr>
            <p:ph type="sldNum" sz="quarter" idx="12"/>
          </p:nvPr>
        </p:nvSpPr>
        <p:spPr/>
        <p:txBody>
          <a:bodyPr/>
          <a:lstStyle/>
          <a:p>
            <a:fld id="{89CE2164-30E1-4C07-B30A-CEAD9EE177C2}" type="slidenum">
              <a:rPr lang="en-US" smtClean="0"/>
              <a:t>‹#›</a:t>
            </a:fld>
            <a:endParaRPr lang="en-US"/>
          </a:p>
        </p:txBody>
      </p:sp>
    </p:spTree>
    <p:extLst>
      <p:ext uri="{BB962C8B-B14F-4D97-AF65-F5344CB8AC3E}">
        <p14:creationId xmlns:p14="http://schemas.microsoft.com/office/powerpoint/2010/main" val="1895383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EBFE95-C5E9-E914-9554-BCD7EA5275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76FC54-090F-BEFB-CC1A-9383FDBB24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5F94ED-DA48-CCE1-A997-8D71C21D9E3F}"/>
              </a:ext>
            </a:extLst>
          </p:cNvPr>
          <p:cNvSpPr>
            <a:spLocks noGrp="1"/>
          </p:cNvSpPr>
          <p:nvPr>
            <p:ph type="dt" sz="half" idx="10"/>
          </p:nvPr>
        </p:nvSpPr>
        <p:spPr/>
        <p:txBody>
          <a:bodyPr/>
          <a:lstStyle/>
          <a:p>
            <a:fld id="{50FD49E3-393B-47DB-98C8-429EEE135445}" type="datetimeFigureOut">
              <a:rPr lang="en-US" smtClean="0"/>
              <a:t>1/1/2024</a:t>
            </a:fld>
            <a:endParaRPr lang="en-US"/>
          </a:p>
        </p:txBody>
      </p:sp>
      <p:sp>
        <p:nvSpPr>
          <p:cNvPr id="5" name="Footer Placeholder 4">
            <a:extLst>
              <a:ext uri="{FF2B5EF4-FFF2-40B4-BE49-F238E27FC236}">
                <a16:creationId xmlns:a16="http://schemas.microsoft.com/office/drawing/2014/main" id="{54FA6D2F-27C1-D6E2-C8B3-DE19A633AF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61880B-F0AF-16F9-7CA8-41A38F4BCAB8}"/>
              </a:ext>
            </a:extLst>
          </p:cNvPr>
          <p:cNvSpPr>
            <a:spLocks noGrp="1"/>
          </p:cNvSpPr>
          <p:nvPr>
            <p:ph type="sldNum" sz="quarter" idx="12"/>
          </p:nvPr>
        </p:nvSpPr>
        <p:spPr/>
        <p:txBody>
          <a:bodyPr/>
          <a:lstStyle/>
          <a:p>
            <a:fld id="{89CE2164-30E1-4C07-B30A-CEAD9EE177C2}" type="slidenum">
              <a:rPr lang="en-US" smtClean="0"/>
              <a:t>‹#›</a:t>
            </a:fld>
            <a:endParaRPr lang="en-US"/>
          </a:p>
        </p:txBody>
      </p:sp>
    </p:spTree>
    <p:extLst>
      <p:ext uri="{BB962C8B-B14F-4D97-AF65-F5344CB8AC3E}">
        <p14:creationId xmlns:p14="http://schemas.microsoft.com/office/powerpoint/2010/main" val="4096481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FF5CD-6A93-4565-96F6-874FDA52D5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0B8053-B2EB-2E22-8A07-0883494A3E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7E418A-5B86-A929-1ACC-5402BCE4C88A}"/>
              </a:ext>
            </a:extLst>
          </p:cNvPr>
          <p:cNvSpPr>
            <a:spLocks noGrp="1"/>
          </p:cNvSpPr>
          <p:nvPr>
            <p:ph type="dt" sz="half" idx="10"/>
          </p:nvPr>
        </p:nvSpPr>
        <p:spPr/>
        <p:txBody>
          <a:bodyPr/>
          <a:lstStyle/>
          <a:p>
            <a:fld id="{50FD49E3-393B-47DB-98C8-429EEE135445}" type="datetimeFigureOut">
              <a:rPr lang="en-US" smtClean="0"/>
              <a:t>1/1/2024</a:t>
            </a:fld>
            <a:endParaRPr lang="en-US"/>
          </a:p>
        </p:txBody>
      </p:sp>
      <p:sp>
        <p:nvSpPr>
          <p:cNvPr id="5" name="Footer Placeholder 4">
            <a:extLst>
              <a:ext uri="{FF2B5EF4-FFF2-40B4-BE49-F238E27FC236}">
                <a16:creationId xmlns:a16="http://schemas.microsoft.com/office/drawing/2014/main" id="{AF877F8B-E212-7098-ACC2-AF55AA87AF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F3353A-6304-9415-BF06-FA84F3FBBCEF}"/>
              </a:ext>
            </a:extLst>
          </p:cNvPr>
          <p:cNvSpPr>
            <a:spLocks noGrp="1"/>
          </p:cNvSpPr>
          <p:nvPr>
            <p:ph type="sldNum" sz="quarter" idx="12"/>
          </p:nvPr>
        </p:nvSpPr>
        <p:spPr/>
        <p:txBody>
          <a:bodyPr/>
          <a:lstStyle/>
          <a:p>
            <a:fld id="{89CE2164-30E1-4C07-B30A-CEAD9EE177C2}" type="slidenum">
              <a:rPr lang="en-US" smtClean="0"/>
              <a:t>‹#›</a:t>
            </a:fld>
            <a:endParaRPr lang="en-US"/>
          </a:p>
        </p:txBody>
      </p:sp>
    </p:spTree>
    <p:extLst>
      <p:ext uri="{BB962C8B-B14F-4D97-AF65-F5344CB8AC3E}">
        <p14:creationId xmlns:p14="http://schemas.microsoft.com/office/powerpoint/2010/main" val="1703478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DB888-8865-678B-36E0-EB7B98E1EA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ED3E7F-67A7-63FB-C337-2D584995AD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48D36A-B18B-DC14-EB6E-3DCE98E1E6B4}"/>
              </a:ext>
            </a:extLst>
          </p:cNvPr>
          <p:cNvSpPr>
            <a:spLocks noGrp="1"/>
          </p:cNvSpPr>
          <p:nvPr>
            <p:ph type="dt" sz="half" idx="10"/>
          </p:nvPr>
        </p:nvSpPr>
        <p:spPr/>
        <p:txBody>
          <a:bodyPr/>
          <a:lstStyle/>
          <a:p>
            <a:fld id="{50FD49E3-393B-47DB-98C8-429EEE135445}" type="datetimeFigureOut">
              <a:rPr lang="en-US" smtClean="0"/>
              <a:t>1/1/2024</a:t>
            </a:fld>
            <a:endParaRPr lang="en-US"/>
          </a:p>
        </p:txBody>
      </p:sp>
      <p:sp>
        <p:nvSpPr>
          <p:cNvPr id="5" name="Footer Placeholder 4">
            <a:extLst>
              <a:ext uri="{FF2B5EF4-FFF2-40B4-BE49-F238E27FC236}">
                <a16:creationId xmlns:a16="http://schemas.microsoft.com/office/drawing/2014/main" id="{58385EC4-2D18-F222-0AF5-34E499622B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79BA53-7A5A-DB53-250C-5EE51DC5B867}"/>
              </a:ext>
            </a:extLst>
          </p:cNvPr>
          <p:cNvSpPr>
            <a:spLocks noGrp="1"/>
          </p:cNvSpPr>
          <p:nvPr>
            <p:ph type="sldNum" sz="quarter" idx="12"/>
          </p:nvPr>
        </p:nvSpPr>
        <p:spPr/>
        <p:txBody>
          <a:bodyPr/>
          <a:lstStyle/>
          <a:p>
            <a:fld id="{89CE2164-30E1-4C07-B30A-CEAD9EE177C2}" type="slidenum">
              <a:rPr lang="en-US" smtClean="0"/>
              <a:t>‹#›</a:t>
            </a:fld>
            <a:endParaRPr lang="en-US"/>
          </a:p>
        </p:txBody>
      </p:sp>
    </p:spTree>
    <p:extLst>
      <p:ext uri="{BB962C8B-B14F-4D97-AF65-F5344CB8AC3E}">
        <p14:creationId xmlns:p14="http://schemas.microsoft.com/office/powerpoint/2010/main" val="384075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B9DC3-91BC-BC24-2DC3-9A3EA3C277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098EFF-D0FF-FF52-BFEE-FCF6D886EE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DFB25B-B02B-757A-6C72-C318DC80A5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88E78A-227B-0621-CB0C-EC2B07BD2540}"/>
              </a:ext>
            </a:extLst>
          </p:cNvPr>
          <p:cNvSpPr>
            <a:spLocks noGrp="1"/>
          </p:cNvSpPr>
          <p:nvPr>
            <p:ph type="dt" sz="half" idx="10"/>
          </p:nvPr>
        </p:nvSpPr>
        <p:spPr/>
        <p:txBody>
          <a:bodyPr/>
          <a:lstStyle/>
          <a:p>
            <a:fld id="{50FD49E3-393B-47DB-98C8-429EEE135445}" type="datetimeFigureOut">
              <a:rPr lang="en-US" smtClean="0"/>
              <a:t>1/1/2024</a:t>
            </a:fld>
            <a:endParaRPr lang="en-US"/>
          </a:p>
        </p:txBody>
      </p:sp>
      <p:sp>
        <p:nvSpPr>
          <p:cNvPr id="6" name="Footer Placeholder 5">
            <a:extLst>
              <a:ext uri="{FF2B5EF4-FFF2-40B4-BE49-F238E27FC236}">
                <a16:creationId xmlns:a16="http://schemas.microsoft.com/office/drawing/2014/main" id="{BC4A7242-C73A-A936-D3FB-C41E8838B1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8F96B-8D62-0322-647E-BACAF9648EDC}"/>
              </a:ext>
            </a:extLst>
          </p:cNvPr>
          <p:cNvSpPr>
            <a:spLocks noGrp="1"/>
          </p:cNvSpPr>
          <p:nvPr>
            <p:ph type="sldNum" sz="quarter" idx="12"/>
          </p:nvPr>
        </p:nvSpPr>
        <p:spPr/>
        <p:txBody>
          <a:bodyPr/>
          <a:lstStyle/>
          <a:p>
            <a:fld id="{89CE2164-30E1-4C07-B30A-CEAD9EE177C2}" type="slidenum">
              <a:rPr lang="en-US" smtClean="0"/>
              <a:t>‹#›</a:t>
            </a:fld>
            <a:endParaRPr lang="en-US"/>
          </a:p>
        </p:txBody>
      </p:sp>
    </p:spTree>
    <p:extLst>
      <p:ext uri="{BB962C8B-B14F-4D97-AF65-F5344CB8AC3E}">
        <p14:creationId xmlns:p14="http://schemas.microsoft.com/office/powerpoint/2010/main" val="1543052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74712-6E0E-EC56-6754-F642842320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1558A0-73E5-5919-067E-E5CDF568B1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3506DD-59F5-EE42-00E4-99B1AAD5B9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0E76E1-C3B2-486A-29C1-2D7CEF6130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0541AE-52AF-D170-773B-D2AC31FF49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1D2C10-5B62-5578-63C7-74EB39E7A5FB}"/>
              </a:ext>
            </a:extLst>
          </p:cNvPr>
          <p:cNvSpPr>
            <a:spLocks noGrp="1"/>
          </p:cNvSpPr>
          <p:nvPr>
            <p:ph type="dt" sz="half" idx="10"/>
          </p:nvPr>
        </p:nvSpPr>
        <p:spPr/>
        <p:txBody>
          <a:bodyPr/>
          <a:lstStyle/>
          <a:p>
            <a:fld id="{50FD49E3-393B-47DB-98C8-429EEE135445}" type="datetimeFigureOut">
              <a:rPr lang="en-US" smtClean="0"/>
              <a:t>1/1/2024</a:t>
            </a:fld>
            <a:endParaRPr lang="en-US"/>
          </a:p>
        </p:txBody>
      </p:sp>
      <p:sp>
        <p:nvSpPr>
          <p:cNvPr id="8" name="Footer Placeholder 7">
            <a:extLst>
              <a:ext uri="{FF2B5EF4-FFF2-40B4-BE49-F238E27FC236}">
                <a16:creationId xmlns:a16="http://schemas.microsoft.com/office/drawing/2014/main" id="{88BEA36F-81D2-4092-C1EB-5C5A9775E4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DBBF8B-27B2-1B9F-BCD2-AD983B730DEF}"/>
              </a:ext>
            </a:extLst>
          </p:cNvPr>
          <p:cNvSpPr>
            <a:spLocks noGrp="1"/>
          </p:cNvSpPr>
          <p:nvPr>
            <p:ph type="sldNum" sz="quarter" idx="12"/>
          </p:nvPr>
        </p:nvSpPr>
        <p:spPr/>
        <p:txBody>
          <a:bodyPr/>
          <a:lstStyle/>
          <a:p>
            <a:fld id="{89CE2164-30E1-4C07-B30A-CEAD9EE177C2}" type="slidenum">
              <a:rPr lang="en-US" smtClean="0"/>
              <a:t>‹#›</a:t>
            </a:fld>
            <a:endParaRPr lang="en-US"/>
          </a:p>
        </p:txBody>
      </p:sp>
    </p:spTree>
    <p:extLst>
      <p:ext uri="{BB962C8B-B14F-4D97-AF65-F5344CB8AC3E}">
        <p14:creationId xmlns:p14="http://schemas.microsoft.com/office/powerpoint/2010/main" val="3927799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8977A-37C9-8BE4-A752-A2EA271B9A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519892-B3D4-0123-1E53-E46F1E28A675}"/>
              </a:ext>
            </a:extLst>
          </p:cNvPr>
          <p:cNvSpPr>
            <a:spLocks noGrp="1"/>
          </p:cNvSpPr>
          <p:nvPr>
            <p:ph type="dt" sz="half" idx="10"/>
          </p:nvPr>
        </p:nvSpPr>
        <p:spPr/>
        <p:txBody>
          <a:bodyPr/>
          <a:lstStyle/>
          <a:p>
            <a:fld id="{50FD49E3-393B-47DB-98C8-429EEE135445}" type="datetimeFigureOut">
              <a:rPr lang="en-US" smtClean="0"/>
              <a:t>1/1/2024</a:t>
            </a:fld>
            <a:endParaRPr lang="en-US"/>
          </a:p>
        </p:txBody>
      </p:sp>
      <p:sp>
        <p:nvSpPr>
          <p:cNvPr id="4" name="Footer Placeholder 3">
            <a:extLst>
              <a:ext uri="{FF2B5EF4-FFF2-40B4-BE49-F238E27FC236}">
                <a16:creationId xmlns:a16="http://schemas.microsoft.com/office/drawing/2014/main" id="{79B31EF3-1FF8-21E2-D0F2-22458E99F0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60E219-36CD-620B-375F-7BE1B07D0E0F}"/>
              </a:ext>
            </a:extLst>
          </p:cNvPr>
          <p:cNvSpPr>
            <a:spLocks noGrp="1"/>
          </p:cNvSpPr>
          <p:nvPr>
            <p:ph type="sldNum" sz="quarter" idx="12"/>
          </p:nvPr>
        </p:nvSpPr>
        <p:spPr/>
        <p:txBody>
          <a:bodyPr/>
          <a:lstStyle/>
          <a:p>
            <a:fld id="{89CE2164-30E1-4C07-B30A-CEAD9EE177C2}" type="slidenum">
              <a:rPr lang="en-US" smtClean="0"/>
              <a:t>‹#›</a:t>
            </a:fld>
            <a:endParaRPr lang="en-US"/>
          </a:p>
        </p:txBody>
      </p:sp>
    </p:spTree>
    <p:extLst>
      <p:ext uri="{BB962C8B-B14F-4D97-AF65-F5344CB8AC3E}">
        <p14:creationId xmlns:p14="http://schemas.microsoft.com/office/powerpoint/2010/main" val="1495091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5634BE-007B-4B8C-3760-2F8A644BC57A}"/>
              </a:ext>
            </a:extLst>
          </p:cNvPr>
          <p:cNvSpPr>
            <a:spLocks noGrp="1"/>
          </p:cNvSpPr>
          <p:nvPr>
            <p:ph type="dt" sz="half" idx="10"/>
          </p:nvPr>
        </p:nvSpPr>
        <p:spPr/>
        <p:txBody>
          <a:bodyPr/>
          <a:lstStyle/>
          <a:p>
            <a:fld id="{50FD49E3-393B-47DB-98C8-429EEE135445}" type="datetimeFigureOut">
              <a:rPr lang="en-US" smtClean="0"/>
              <a:t>1/1/2024</a:t>
            </a:fld>
            <a:endParaRPr lang="en-US"/>
          </a:p>
        </p:txBody>
      </p:sp>
      <p:sp>
        <p:nvSpPr>
          <p:cNvPr id="3" name="Footer Placeholder 2">
            <a:extLst>
              <a:ext uri="{FF2B5EF4-FFF2-40B4-BE49-F238E27FC236}">
                <a16:creationId xmlns:a16="http://schemas.microsoft.com/office/drawing/2014/main" id="{A01C3656-BBD0-3F81-98AE-3D7242AB1A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472199-7C4C-09AE-FA47-3364858E911A}"/>
              </a:ext>
            </a:extLst>
          </p:cNvPr>
          <p:cNvSpPr>
            <a:spLocks noGrp="1"/>
          </p:cNvSpPr>
          <p:nvPr>
            <p:ph type="sldNum" sz="quarter" idx="12"/>
          </p:nvPr>
        </p:nvSpPr>
        <p:spPr/>
        <p:txBody>
          <a:bodyPr/>
          <a:lstStyle/>
          <a:p>
            <a:fld id="{89CE2164-30E1-4C07-B30A-CEAD9EE177C2}" type="slidenum">
              <a:rPr lang="en-US" smtClean="0"/>
              <a:t>‹#›</a:t>
            </a:fld>
            <a:endParaRPr lang="en-US"/>
          </a:p>
        </p:txBody>
      </p:sp>
    </p:spTree>
    <p:extLst>
      <p:ext uri="{BB962C8B-B14F-4D97-AF65-F5344CB8AC3E}">
        <p14:creationId xmlns:p14="http://schemas.microsoft.com/office/powerpoint/2010/main" val="288651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80E61-D85A-EB41-6B9D-FEDC3C5C7F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4B387D-AE13-DDD1-827C-F55BC8BDA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BC3438-6459-6EF6-471E-674D649D11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6027AB-E7E0-6FD8-DDEB-3AE7F39264F7}"/>
              </a:ext>
            </a:extLst>
          </p:cNvPr>
          <p:cNvSpPr>
            <a:spLocks noGrp="1"/>
          </p:cNvSpPr>
          <p:nvPr>
            <p:ph type="dt" sz="half" idx="10"/>
          </p:nvPr>
        </p:nvSpPr>
        <p:spPr/>
        <p:txBody>
          <a:bodyPr/>
          <a:lstStyle/>
          <a:p>
            <a:fld id="{50FD49E3-393B-47DB-98C8-429EEE135445}" type="datetimeFigureOut">
              <a:rPr lang="en-US" smtClean="0"/>
              <a:t>1/1/2024</a:t>
            </a:fld>
            <a:endParaRPr lang="en-US"/>
          </a:p>
        </p:txBody>
      </p:sp>
      <p:sp>
        <p:nvSpPr>
          <p:cNvPr id="6" name="Footer Placeholder 5">
            <a:extLst>
              <a:ext uri="{FF2B5EF4-FFF2-40B4-BE49-F238E27FC236}">
                <a16:creationId xmlns:a16="http://schemas.microsoft.com/office/drawing/2014/main" id="{9655985C-B313-3125-1BD2-8A18E9078E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423688-1014-FF1A-4FAE-B3DCBD881C6F}"/>
              </a:ext>
            </a:extLst>
          </p:cNvPr>
          <p:cNvSpPr>
            <a:spLocks noGrp="1"/>
          </p:cNvSpPr>
          <p:nvPr>
            <p:ph type="sldNum" sz="quarter" idx="12"/>
          </p:nvPr>
        </p:nvSpPr>
        <p:spPr/>
        <p:txBody>
          <a:bodyPr/>
          <a:lstStyle/>
          <a:p>
            <a:fld id="{89CE2164-30E1-4C07-B30A-CEAD9EE177C2}" type="slidenum">
              <a:rPr lang="en-US" smtClean="0"/>
              <a:t>‹#›</a:t>
            </a:fld>
            <a:endParaRPr lang="en-US"/>
          </a:p>
        </p:txBody>
      </p:sp>
    </p:spTree>
    <p:extLst>
      <p:ext uri="{BB962C8B-B14F-4D97-AF65-F5344CB8AC3E}">
        <p14:creationId xmlns:p14="http://schemas.microsoft.com/office/powerpoint/2010/main" val="3268079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684C6-C023-EF4C-DBD7-A5990C8BF7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6E0230-E30B-F463-209F-FB1806AAC2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BC70E1-A38D-ADCF-F031-5021A9A2CE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EEB7B0-8675-215F-0A35-4990A90368A6}"/>
              </a:ext>
            </a:extLst>
          </p:cNvPr>
          <p:cNvSpPr>
            <a:spLocks noGrp="1"/>
          </p:cNvSpPr>
          <p:nvPr>
            <p:ph type="dt" sz="half" idx="10"/>
          </p:nvPr>
        </p:nvSpPr>
        <p:spPr/>
        <p:txBody>
          <a:bodyPr/>
          <a:lstStyle/>
          <a:p>
            <a:fld id="{50FD49E3-393B-47DB-98C8-429EEE135445}" type="datetimeFigureOut">
              <a:rPr lang="en-US" smtClean="0"/>
              <a:t>1/1/2024</a:t>
            </a:fld>
            <a:endParaRPr lang="en-US"/>
          </a:p>
        </p:txBody>
      </p:sp>
      <p:sp>
        <p:nvSpPr>
          <p:cNvPr id="6" name="Footer Placeholder 5">
            <a:extLst>
              <a:ext uri="{FF2B5EF4-FFF2-40B4-BE49-F238E27FC236}">
                <a16:creationId xmlns:a16="http://schemas.microsoft.com/office/drawing/2014/main" id="{A7EA05A2-4B65-1991-C4C9-DFB6A55AC1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BE8759-3722-7707-F826-3608B35B376B}"/>
              </a:ext>
            </a:extLst>
          </p:cNvPr>
          <p:cNvSpPr>
            <a:spLocks noGrp="1"/>
          </p:cNvSpPr>
          <p:nvPr>
            <p:ph type="sldNum" sz="quarter" idx="12"/>
          </p:nvPr>
        </p:nvSpPr>
        <p:spPr/>
        <p:txBody>
          <a:bodyPr/>
          <a:lstStyle/>
          <a:p>
            <a:fld id="{89CE2164-30E1-4C07-B30A-CEAD9EE177C2}" type="slidenum">
              <a:rPr lang="en-US" smtClean="0"/>
              <a:t>‹#›</a:t>
            </a:fld>
            <a:endParaRPr lang="en-US"/>
          </a:p>
        </p:txBody>
      </p:sp>
    </p:spTree>
    <p:extLst>
      <p:ext uri="{BB962C8B-B14F-4D97-AF65-F5344CB8AC3E}">
        <p14:creationId xmlns:p14="http://schemas.microsoft.com/office/powerpoint/2010/main" val="280342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EA33FA-59E5-DBF4-CD3F-57A06FFC36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A029D7-EDF8-867D-8DA1-026AB19C7A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8C8A29-10FB-AC2C-F55D-1B64F531CE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FD49E3-393B-47DB-98C8-429EEE135445}" type="datetimeFigureOut">
              <a:rPr lang="en-US" smtClean="0"/>
              <a:t>1/1/2024</a:t>
            </a:fld>
            <a:endParaRPr lang="en-US"/>
          </a:p>
        </p:txBody>
      </p:sp>
      <p:sp>
        <p:nvSpPr>
          <p:cNvPr id="5" name="Footer Placeholder 4">
            <a:extLst>
              <a:ext uri="{FF2B5EF4-FFF2-40B4-BE49-F238E27FC236}">
                <a16:creationId xmlns:a16="http://schemas.microsoft.com/office/drawing/2014/main" id="{05ED512C-665F-F842-B1FE-CD9DCAEDBD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A764A2-319A-00CB-479C-8CE807F579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CE2164-30E1-4C07-B30A-CEAD9EE177C2}" type="slidenum">
              <a:rPr lang="en-US" smtClean="0"/>
              <a:t>‹#›</a:t>
            </a:fld>
            <a:endParaRPr lang="en-US"/>
          </a:p>
        </p:txBody>
      </p:sp>
    </p:spTree>
    <p:extLst>
      <p:ext uri="{BB962C8B-B14F-4D97-AF65-F5344CB8AC3E}">
        <p14:creationId xmlns:p14="http://schemas.microsoft.com/office/powerpoint/2010/main" val="2478218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229084">
            <a:off x="5550778" y="4950884"/>
            <a:ext cx="1178253" cy="1178253"/>
          </a:xfrm>
          <a:prstGeom prst="rect">
            <a:avLst/>
          </a:prstGeom>
        </p:spPr>
      </p:pic>
      <p:sp>
        <p:nvSpPr>
          <p:cNvPr id="4" name="TextBox 3">
            <a:extLst>
              <a:ext uri="{FF2B5EF4-FFF2-40B4-BE49-F238E27FC236}">
                <a16:creationId xmlns:a16="http://schemas.microsoft.com/office/drawing/2014/main" id="{262562EB-E3E6-90D3-1C50-74E45D20BBB6}"/>
              </a:ext>
            </a:extLst>
          </p:cNvPr>
          <p:cNvSpPr txBox="1"/>
          <p:nvPr/>
        </p:nvSpPr>
        <p:spPr>
          <a:xfrm>
            <a:off x="2045110" y="1619310"/>
            <a:ext cx="8780206" cy="4002634"/>
          </a:xfrm>
          <a:prstGeom prst="rect">
            <a:avLst/>
          </a:prstGeom>
          <a:noFill/>
        </p:spPr>
        <p:txBody>
          <a:bodyPr wrap="square">
            <a:spAutoFit/>
          </a:bodyPr>
          <a:lstStyle/>
          <a:p>
            <a:pPr>
              <a:lnSpc>
                <a:spcPct val="115000"/>
              </a:lnSpc>
              <a:spcAft>
                <a:spcPts val="1000"/>
              </a:spcAft>
            </a:pP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tabLst>
                <a:tab pos="90170" algn="l"/>
                <a:tab pos="180340" algn="l"/>
              </a:tabLst>
            </a:pPr>
            <a:r>
              <a:rPr lang="en-US" sz="4400" b="1" dirty="0">
                <a:solidFill>
                  <a:srgbClr val="FF0000"/>
                </a:solidFill>
                <a:effectLst/>
                <a:latin typeface="Chiller" panose="04020404031007020602" pitchFamily="82" charset="0"/>
                <a:ea typeface="Times New Roman" panose="02020603050405020304" pitchFamily="18" charset="0"/>
                <a:cs typeface="Times New Roman" panose="02020603050405020304" pitchFamily="18" charset="0"/>
              </a:rPr>
              <a:t>PHẦN 2:</a:t>
            </a:r>
            <a:endParaRPr lang="en-US" sz="4400" dirty="0">
              <a:effectLst/>
              <a:latin typeface="Chiller" panose="04020404031007020602" pitchFamily="82" charset="0"/>
              <a:ea typeface="Times New Roman" panose="02020603050405020304" pitchFamily="18" charset="0"/>
              <a:cs typeface="Times New Roman" panose="02020603050405020304" pitchFamily="18" charset="0"/>
            </a:endParaRPr>
          </a:p>
          <a:p>
            <a:pPr algn="ctr">
              <a:lnSpc>
                <a:spcPct val="115000"/>
              </a:lnSpc>
              <a:spcAft>
                <a:spcPts val="1000"/>
              </a:spcAft>
              <a:tabLst>
                <a:tab pos="90170" algn="l"/>
                <a:tab pos="180340" algn="l"/>
              </a:tabLst>
            </a:pPr>
            <a:r>
              <a:rPr lang="en-US" sz="4400" b="1" dirty="0">
                <a:solidFill>
                  <a:srgbClr val="FF0000"/>
                </a:solidFill>
                <a:effectLst/>
                <a:latin typeface="Chiller" panose="04020404031007020602" pitchFamily="82" charset="0"/>
                <a:ea typeface="Times New Roman" panose="02020603050405020304" pitchFamily="18" charset="0"/>
                <a:cs typeface="Times New Roman" panose="02020603050405020304" pitchFamily="18" charset="0"/>
              </a:rPr>
              <a:t>ÔN TẬP PHẦN THỰC HÀNH TIẾNG VIỆT: </a:t>
            </a:r>
            <a:r>
              <a:rPr lang="vi-VN" sz="4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TỪ TƯỢNG HÌNH VÀ TỪ TƯỢNG THANH</a:t>
            </a:r>
            <a:endParaRPr lang="en-US" sz="4400" dirty="0">
              <a:effectLst/>
              <a:latin typeface="Chiller" panose="04020404031007020602" pitchFamily="82"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E8620C-C5BC-7DAB-7F98-78635BBE8BFC}"/>
              </a:ext>
            </a:extLst>
          </p:cNvPr>
          <p:cNvSpPr txBox="1"/>
          <p:nvPr/>
        </p:nvSpPr>
        <p:spPr>
          <a:xfrm>
            <a:off x="666750" y="227473"/>
            <a:ext cx="10858500" cy="607858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b="1" dirty="0" err="1">
                <a:solidFill>
                  <a:srgbClr val="000000"/>
                </a:solidFill>
                <a:effectLst/>
                <a:latin typeface="Times New Roman" panose="02020603050405020304" pitchFamily="18" charset="0"/>
                <a:ea typeface="Times New Roman" panose="02020603050405020304" pitchFamily="18" charset="0"/>
              </a:rPr>
              <a:t>Bài</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tập</a:t>
            </a:r>
            <a:r>
              <a:rPr lang="en-US" sz="2800" b="1" dirty="0">
                <a:solidFill>
                  <a:srgbClr val="000000"/>
                </a:solidFill>
                <a:effectLst/>
                <a:latin typeface="Times New Roman" panose="02020603050405020304" pitchFamily="18" charset="0"/>
                <a:ea typeface="Times New Roman" panose="02020603050405020304" pitchFamily="18" charset="0"/>
              </a:rPr>
              <a:t> </a:t>
            </a:r>
            <a:r>
              <a:rPr lang="vi-VN" sz="2800" b="1" dirty="0">
                <a:solidFill>
                  <a:srgbClr val="000000"/>
                </a:solidFill>
                <a:effectLst/>
                <a:latin typeface="Times New Roman" panose="02020603050405020304" pitchFamily="18" charset="0"/>
                <a:ea typeface="Times New Roman" panose="02020603050405020304" pitchFamily="18" charset="0"/>
              </a:rPr>
              <a:t>3: </a:t>
            </a:r>
            <a:r>
              <a:rPr lang="en-US" sz="2800" dirty="0">
                <a:solidFill>
                  <a:srgbClr val="000000"/>
                </a:solidFill>
                <a:effectLst/>
                <a:latin typeface="Times New Roman" panose="02020603050405020304" pitchFamily="18" charset="0"/>
                <a:ea typeface="Times New Roman" panose="02020603050405020304" pitchFamily="18" charset="0"/>
              </a:rPr>
              <a:t>Trong </a:t>
            </a:r>
            <a:r>
              <a:rPr lang="en-US" sz="2800" dirty="0" err="1">
                <a:solidFill>
                  <a:srgbClr val="000000"/>
                </a:solidFill>
                <a:effectLst/>
                <a:latin typeface="Times New Roman" panose="02020603050405020304" pitchFamily="18" charset="0"/>
                <a:ea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sau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đây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nào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Nam Cao </a:t>
            </a:r>
            <a:r>
              <a:rPr lang="en-US" sz="2800" dirty="0" err="1">
                <a:solidFill>
                  <a:srgbClr val="000000"/>
                </a:solidFill>
                <a:effectLst/>
                <a:latin typeface="Times New Roman" panose="02020603050405020304" pitchFamily="18" charset="0"/>
                <a:ea typeface="Times New Roman" panose="02020603050405020304" pitchFamily="18" charset="0"/>
              </a:rPr>
              <a:t>muốn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đặc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điểm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nào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spcAft>
                <a:spcPts val="100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 Hoàng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Anh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khệnh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thong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bởi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kềnh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kệnh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kềnh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ngắn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nặng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Hà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1000"/>
              </a:spcAft>
            </a:pPr>
            <a:r>
              <a:rPr lang="vi-VN"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 ý làm bài</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Khệnh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thong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ềnh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kệnh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tủn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nặng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bệ</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100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 tả hình ảnh to béo của nhân vật Hoàng.</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283606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down)">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wipe(down)">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down)">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019F15-A993-BBBF-CB26-496294B7056E}"/>
              </a:ext>
            </a:extLst>
          </p:cNvPr>
          <p:cNvSpPr txBox="1"/>
          <p:nvPr/>
        </p:nvSpPr>
        <p:spPr>
          <a:xfrm>
            <a:off x="666750" y="493375"/>
            <a:ext cx="10858500" cy="617605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wrap="square">
            <a:spAutoFit/>
          </a:bodyPr>
          <a:lstStyle/>
          <a:p>
            <a:pPr algn="just" fontAlgn="base"/>
            <a:r>
              <a:rPr lang="en-US" sz="2400" b="1" dirty="0" err="1">
                <a:solidFill>
                  <a:srgbClr val="000000"/>
                </a:solidFill>
                <a:effectLst/>
                <a:latin typeface="Times New Roman" panose="02020603050405020304" pitchFamily="18" charset="0"/>
                <a:ea typeface="Times New Roman" panose="02020603050405020304" pitchFamily="18" charset="0"/>
              </a:rPr>
              <a:t>Bài</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tập</a:t>
            </a:r>
            <a:r>
              <a:rPr lang="en-US" sz="2400" b="1" dirty="0">
                <a:solidFill>
                  <a:srgbClr val="000000"/>
                </a:solidFill>
                <a:effectLst/>
                <a:latin typeface="Times New Roman" panose="02020603050405020304" pitchFamily="18" charset="0"/>
                <a:ea typeface="Times New Roman" panose="02020603050405020304" pitchFamily="18" charset="0"/>
              </a:rPr>
              <a:t> </a:t>
            </a:r>
            <a:r>
              <a:rPr lang="vi-VN" sz="2400" b="1" dirty="0">
                <a:solidFill>
                  <a:srgbClr val="000000"/>
                </a:solidFill>
                <a:effectLst/>
                <a:latin typeface="Times New Roman" panose="02020603050405020304" pitchFamily="18" charset="0"/>
                <a:ea typeface="Times New Roman" panose="02020603050405020304" pitchFamily="18" charset="0"/>
              </a:rPr>
              <a:t>4: </a:t>
            </a:r>
            <a:r>
              <a:rPr lang="en-US" sz="2400" dirty="0" err="1">
                <a:solidFill>
                  <a:srgbClr val="000000"/>
                </a:solidFill>
                <a:effectLst/>
                <a:latin typeface="Times New Roman" panose="02020603050405020304" pitchFamily="18" charset="0"/>
                <a:ea typeface="Times New Roman" panose="02020603050405020304" pitchFamily="18" charset="0"/>
              </a:rPr>
              <a:t>Đặt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tượng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tượng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sau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đây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lắc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rắc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lấm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tấm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khúc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khuỷu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lập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loè</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tích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tắc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lộp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bộp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lạch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bạch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ồm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ồm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ào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ào</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ctr" fontAlgn="base">
              <a:spcAft>
                <a:spcPts val="1000"/>
              </a:spcAft>
            </a:pPr>
            <a:r>
              <a:rPr lang="vi-VN"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 ý trả lời:</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fontAlgn="base">
              <a:spcAft>
                <a:spcPts val="10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lắc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rắc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cỏ</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mướt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fontAlgn="base">
              <a:spcAft>
                <a:spcPts val="1000"/>
              </a:spcAft>
              <a:buFontTx/>
              <a:buChar char="-"/>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tuôn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mất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gn="just" fontAlgn="base">
              <a:spcAft>
                <a:spcPts val="10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mồ</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hôi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ngồi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bếp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cơm</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fontAlgn="base">
              <a:spcAft>
                <a:spcPts val="10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khuỷu</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fontAlgn="base">
              <a:spcAft>
                <a:spcPts val="10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loè</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đêm</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fontAlgn="base">
              <a:spcAft>
                <a:spcPts val="10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tắc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nghỉ</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fontAlgn="base">
              <a:spcAft>
                <a:spcPts val="10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xuống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lộp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chuối</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fontAlgn="base">
              <a:spcAft>
                <a:spcPts val="10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Buổi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bầy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vịt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chuồng</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fontAlgn="base">
              <a:spcAft>
                <a:spcPts val="10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Giọng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ồm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ồm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fontAlgn="base">
              <a:spcAft>
                <a:spcPts val="10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tuôn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325825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32900F7-29C8-2985-DCA2-18DE11087337}"/>
              </a:ext>
            </a:extLst>
          </p:cNvPr>
          <p:cNvSpPr txBox="1"/>
          <p:nvPr/>
        </p:nvSpPr>
        <p:spPr>
          <a:xfrm>
            <a:off x="660400" y="325586"/>
            <a:ext cx="10858500" cy="620682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spcAft>
                <a:spcPts val="1000"/>
              </a:spcAft>
            </a:pPr>
            <a:r>
              <a:rPr lang="en-US" sz="2700" b="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7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7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700" b="1" dirty="0">
                <a:effectLst/>
                <a:latin typeface="Times New Roman" panose="02020603050405020304" pitchFamily="18" charset="0"/>
                <a:ea typeface="Times New Roman" panose="02020603050405020304" pitchFamily="18" charset="0"/>
                <a:cs typeface="Times New Roman" panose="02020603050405020304" pitchFamily="18" charset="0"/>
              </a:rPr>
              <a:t>5: </a:t>
            </a:r>
            <a:r>
              <a:rPr lang="vi-VN" sz="2700" dirty="0">
                <a:effectLst/>
                <a:latin typeface="Times New Roman" panose="02020603050405020304" pitchFamily="18" charset="0"/>
                <a:ea typeface="Times New Roman" panose="02020603050405020304" pitchFamily="18" charset="0"/>
                <a:cs typeface="Times New Roman" panose="02020603050405020304" pitchFamily="18" charset="0"/>
              </a:rPr>
              <a:t>Viết một đoạn văn tả cảnh thiên nhiên có sử dụng ít nhất một từ tượng hình và một từ tượng thanh.</a:t>
            </a:r>
            <a:r>
              <a:rPr lang="vi-VN" sz="27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7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1000"/>
              </a:spcAft>
            </a:pPr>
            <a:r>
              <a:rPr lang="vi-VN" sz="2700" b="1" i="1" dirty="0">
                <a:effectLst/>
                <a:latin typeface="Times New Roman" panose="02020603050405020304" pitchFamily="18" charset="0"/>
                <a:ea typeface="Times New Roman" panose="02020603050405020304" pitchFamily="18" charset="0"/>
                <a:cs typeface="Times New Roman" panose="02020603050405020304" pitchFamily="18" charset="0"/>
              </a:rPr>
              <a:t>Đoạn văn tham khảo</a:t>
            </a:r>
            <a:endParaRPr lang="en-US" sz="27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1000"/>
              </a:spcAft>
            </a:pPr>
            <a:r>
              <a:rPr lang="vi-VN"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chiếc</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lá</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thềm</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rơi</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xào</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xạc</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chợt</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thỏ</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thẻ</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ngoái</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tuôn</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xối</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xả</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nắng</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hè</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tươi</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ve</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kêu</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râm</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ran,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chiều</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dóng</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hồi</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chuông</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lũ</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Mấy</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cậu</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chuồn</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chuồn</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cứ</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ve</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vẩy</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sân</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đòi</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du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chuyến</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ban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trưa</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chăng</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lờ</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đờ</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gửi</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chùm</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nắng</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nhạt</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bọn</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rô</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phi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nhảy</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tom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tóp</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cứ</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ngứa</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ngáy</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lắm</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chạy</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khỏi</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ao</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lạnh</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lùng</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700" dirty="0">
                <a:effectLst/>
                <a:latin typeface="Times New Roman" panose="02020603050405020304" pitchFamily="18" charset="0"/>
                <a:ea typeface="Times New Roman" panose="02020603050405020304" pitchFamily="18" charset="0"/>
                <a:cs typeface="Times New Roman" panose="02020603050405020304" pitchFamily="18" charset="0"/>
              </a:rPr>
              <a:t>này đây.</a:t>
            </a:r>
            <a:endParaRPr lang="en-US" sz="27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vi-VN" sz="2700" dirty="0">
                <a:effectLst/>
                <a:latin typeface="Times New Roman" panose="02020603050405020304" pitchFamily="18" charset="0"/>
                <a:ea typeface="Times New Roman" panose="02020603050405020304" pitchFamily="18" charset="0"/>
                <a:cs typeface="Times New Roman" panose="02020603050405020304" pitchFamily="18" charset="0"/>
              </a:rPr>
              <a:t>=&gt;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700" i="1" dirty="0">
                <a:effectLst/>
                <a:latin typeface="Times New Roman" panose="02020603050405020304" pitchFamily="18" charset="0"/>
                <a:ea typeface="Times New Roman" panose="02020603050405020304" pitchFamily="18" charset="0"/>
                <a:cs typeface="Times New Roman" panose="02020603050405020304" pitchFamily="18" charset="0"/>
              </a:rPr>
              <a:t>xối xả,</a:t>
            </a:r>
            <a:r>
              <a:rPr lang="vi-VN"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i="1" dirty="0" err="1">
                <a:effectLst/>
                <a:latin typeface="Times New Roman" panose="02020603050405020304" pitchFamily="18" charset="0"/>
                <a:ea typeface="Times New Roman" panose="02020603050405020304" pitchFamily="18" charset="0"/>
                <a:cs typeface="Times New Roman" panose="02020603050405020304" pitchFamily="18" charset="0"/>
              </a:rPr>
              <a:t>lờ</a:t>
            </a:r>
            <a:r>
              <a:rPr lang="en-US" sz="27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i="1" dirty="0" err="1">
                <a:effectLst/>
                <a:latin typeface="Times New Roman" panose="02020603050405020304" pitchFamily="18" charset="0"/>
                <a:ea typeface="Times New Roman" panose="02020603050405020304" pitchFamily="18" charset="0"/>
                <a:cs typeface="Times New Roman" panose="02020603050405020304" pitchFamily="18" charset="0"/>
              </a:rPr>
              <a:t>đờ</a:t>
            </a:r>
            <a:r>
              <a:rPr lang="en-US" sz="27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i="1" dirty="0" err="1">
                <a:effectLst/>
                <a:latin typeface="Times New Roman" panose="02020603050405020304" pitchFamily="18" charset="0"/>
                <a:ea typeface="Times New Roman" panose="02020603050405020304" pitchFamily="18" charset="0"/>
                <a:cs typeface="Times New Roman" panose="02020603050405020304" pitchFamily="18" charset="0"/>
              </a:rPr>
              <a:t>lạnh</a:t>
            </a:r>
            <a:r>
              <a:rPr lang="en-US" sz="27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i="1" dirty="0" err="1">
                <a:effectLst/>
                <a:latin typeface="Times New Roman" panose="02020603050405020304" pitchFamily="18" charset="0"/>
                <a:ea typeface="Times New Roman" panose="02020603050405020304" pitchFamily="18" charset="0"/>
                <a:cs typeface="Times New Roman" panose="02020603050405020304" pitchFamily="18" charset="0"/>
              </a:rPr>
              <a:t>lùng</a:t>
            </a:r>
            <a:endParaRPr lang="en-US" sz="27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=&gt;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i="1" dirty="0" err="1">
                <a:effectLst/>
                <a:latin typeface="Times New Roman" panose="02020603050405020304" pitchFamily="18" charset="0"/>
                <a:ea typeface="Times New Roman" panose="02020603050405020304" pitchFamily="18" charset="0"/>
                <a:cs typeface="Times New Roman" panose="02020603050405020304" pitchFamily="18" charset="0"/>
              </a:rPr>
              <a:t>xào</a:t>
            </a:r>
            <a:r>
              <a:rPr lang="en-US" sz="27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i="1" dirty="0" err="1">
                <a:effectLst/>
                <a:latin typeface="Times New Roman" panose="02020603050405020304" pitchFamily="18" charset="0"/>
                <a:ea typeface="Times New Roman" panose="02020603050405020304" pitchFamily="18" charset="0"/>
                <a:cs typeface="Times New Roman" panose="02020603050405020304" pitchFamily="18" charset="0"/>
              </a:rPr>
              <a:t>xạc</a:t>
            </a:r>
            <a:r>
              <a:rPr lang="en-US" sz="27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i="1" dirty="0" err="1">
                <a:effectLst/>
                <a:latin typeface="Times New Roman" panose="02020603050405020304" pitchFamily="18" charset="0"/>
                <a:ea typeface="Times New Roman" panose="02020603050405020304" pitchFamily="18" charset="0"/>
                <a:cs typeface="Times New Roman" panose="02020603050405020304" pitchFamily="18" charset="0"/>
              </a:rPr>
              <a:t>thỏ</a:t>
            </a:r>
            <a:r>
              <a:rPr lang="en-US" sz="27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i="1" dirty="0" err="1">
                <a:effectLst/>
                <a:latin typeface="Times New Roman" panose="02020603050405020304" pitchFamily="18" charset="0"/>
                <a:ea typeface="Times New Roman" panose="02020603050405020304" pitchFamily="18" charset="0"/>
                <a:cs typeface="Times New Roman" panose="02020603050405020304" pitchFamily="18" charset="0"/>
              </a:rPr>
              <a:t>thẻ</a:t>
            </a:r>
            <a:r>
              <a:rPr lang="en-US" sz="27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i="1" dirty="0" err="1">
                <a:effectLst/>
                <a:latin typeface="Times New Roman" panose="02020603050405020304" pitchFamily="18" charset="0"/>
                <a:ea typeface="Times New Roman" panose="02020603050405020304" pitchFamily="18" charset="0"/>
                <a:cs typeface="Times New Roman" panose="02020603050405020304" pitchFamily="18" charset="0"/>
              </a:rPr>
              <a:t>râm</a:t>
            </a:r>
            <a:r>
              <a:rPr lang="en-US" sz="2700" i="1" dirty="0">
                <a:effectLst/>
                <a:latin typeface="Times New Roman" panose="02020603050405020304" pitchFamily="18" charset="0"/>
                <a:ea typeface="Times New Roman" panose="02020603050405020304" pitchFamily="18" charset="0"/>
                <a:cs typeface="Times New Roman" panose="02020603050405020304" pitchFamily="18" charset="0"/>
              </a:rPr>
              <a:t> ran, tom </a:t>
            </a:r>
            <a:r>
              <a:rPr lang="en-US" sz="2700" i="1" dirty="0" err="1">
                <a:effectLst/>
                <a:latin typeface="Times New Roman" panose="02020603050405020304" pitchFamily="18" charset="0"/>
                <a:ea typeface="Times New Roman" panose="02020603050405020304" pitchFamily="18" charset="0"/>
                <a:cs typeface="Times New Roman" panose="02020603050405020304" pitchFamily="18" charset="0"/>
              </a:rPr>
              <a:t>tóp</a:t>
            </a:r>
            <a:r>
              <a:rPr lang="en-US" sz="27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7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004873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06CDDA-6DA0-64E5-F290-8F4A57213919}"/>
              </a:ext>
            </a:extLst>
          </p:cNvPr>
          <p:cNvSpPr txBox="1"/>
          <p:nvPr/>
        </p:nvSpPr>
        <p:spPr>
          <a:xfrm>
            <a:off x="660400" y="300636"/>
            <a:ext cx="10858500" cy="529003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15000"/>
              </a:lnSpc>
              <a:spcAft>
                <a:spcPts val="1000"/>
              </a:spcAft>
            </a:pP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Bài tập 6: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Sưu tầm một số bài thơ có sử dụng từ tượng hình, từ tượng thanh. Chỉ ra và nêu tác dụng của từ tượng hình, từ tượng thanh trong bài thơ đó.</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vi-VN" sz="2800" b="1" i="1" dirty="0">
                <a:effectLst/>
                <a:latin typeface="Times New Roman" panose="02020603050405020304" pitchFamily="18" charset="0"/>
                <a:ea typeface="Times New Roman" panose="02020603050405020304" pitchFamily="18" charset="0"/>
                <a:cs typeface="Times New Roman" panose="02020603050405020304" pitchFamily="18" charset="0"/>
              </a:rPr>
              <a:t>Gợi ý trả lời</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đèo</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ngang</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Ngang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Cỏ</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chen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chen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Lom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núi,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sông, 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ợ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9CE84FE-8EAF-6CCC-4EDE-79717A3B6086}"/>
              </a:ext>
            </a:extLst>
          </p:cNvPr>
          <p:cNvSpPr txBox="1"/>
          <p:nvPr/>
        </p:nvSpPr>
        <p:spPr>
          <a:xfrm>
            <a:off x="5975556" y="2798172"/>
            <a:ext cx="6216444" cy="3051476"/>
          </a:xfrm>
          <a:prstGeom prst="rect">
            <a:avLst/>
          </a:prstGeom>
          <a:noFill/>
        </p:spPr>
        <p:txBody>
          <a:bodyPr wrap="square">
            <a:spAutoFit/>
          </a:bodyPr>
          <a:lstStyle/>
          <a:p>
            <a:pPr algn="just">
              <a:lnSpc>
                <a:spcPct val="115000"/>
              </a:lnSpc>
              <a:spcAft>
                <a:spcPts val="10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mỏi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miệng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Dừng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riêng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a:t>
            </a:r>
            <a:endParaRPr lang="en-US" sz="28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Huyện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Thanh Quan)</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756771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down)">
                                      <p:cBhvr>
                                        <p:cTn id="21" dur="500"/>
                                        <p:tgtEl>
                                          <p:spTgt spid="3">
                                            <p:txEl>
                                              <p:pRg st="5" end="5"/>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down)">
                                      <p:cBhvr>
                                        <p:cTn id="24" dur="500"/>
                                        <p:tgtEl>
                                          <p:spTgt spid="3">
                                            <p:txEl>
                                              <p:pRg st="6" end="6"/>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7C5110-61D8-A1A0-8171-7715B1FFD5F9}"/>
              </a:ext>
            </a:extLst>
          </p:cNvPr>
          <p:cNvSpPr txBox="1"/>
          <p:nvPr/>
        </p:nvSpPr>
        <p:spPr>
          <a:xfrm>
            <a:off x="660400" y="500886"/>
            <a:ext cx="10858500" cy="55687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spcAft>
                <a:spcPts val="100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Lom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khom</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lác</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đác</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thưa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thớt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đèo</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ngang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bộc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lộ</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thầm</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kín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214539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230FE2-87FA-A1C7-7933-4B2725EF35A0}"/>
              </a:ext>
            </a:extLst>
          </p:cNvPr>
          <p:cNvSpPr txBox="1"/>
          <p:nvPr/>
        </p:nvSpPr>
        <p:spPr>
          <a:xfrm>
            <a:off x="371783" y="642139"/>
            <a:ext cx="10858500" cy="6114494"/>
          </a:xfrm>
          <a:prstGeom prst="rect">
            <a:avLst/>
          </a:prstGeom>
          <a:noFill/>
        </p:spPr>
        <p:txBody>
          <a:bodyPr wrap="square">
            <a:spAutoFit/>
          </a:bodyPr>
          <a:lstStyle/>
          <a:p>
            <a:pPr algn="ctr">
              <a:spcAft>
                <a:spcPts val="1000"/>
              </a:spcAft>
            </a:pP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 ĐIẾU</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100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âu</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i="1"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10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lẽo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veo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10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thuyền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tẻo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10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Sóng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10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vèo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10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Tầng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mây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lơ</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lửng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ngắt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10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Ngõ</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trúc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10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10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đớp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bèo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Nguyễn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Khuyến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p>
        </p:txBody>
      </p:sp>
    </p:spTree>
    <p:extLst>
      <p:ext uri="{BB962C8B-B14F-4D97-AF65-F5344CB8AC3E}">
        <p14:creationId xmlns:p14="http://schemas.microsoft.com/office/powerpoint/2010/main" val="101362571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EF1117-4995-B310-DA30-F85079064F21}"/>
              </a:ext>
            </a:extLst>
          </p:cNvPr>
          <p:cNvSpPr txBox="1"/>
          <p:nvPr/>
        </p:nvSpPr>
        <p:spPr>
          <a:xfrm>
            <a:off x="666750" y="2139897"/>
            <a:ext cx="10858500" cy="2578206"/>
          </a:xfrm>
          <a:prstGeom prst="rect">
            <a:avLst/>
          </a:prstGeom>
          <a:noFill/>
        </p:spPr>
        <p:txBody>
          <a:bodyPr wrap="square">
            <a:spAutoFit/>
          </a:bodyPr>
          <a:lstStyle/>
          <a:p>
            <a:pPr algn="just">
              <a:lnSpc>
                <a:spcPct val="115000"/>
              </a:lnSpc>
              <a:spcAft>
                <a:spcPts val="1000"/>
              </a:spcAf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veo</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tẻo</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teo</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lơ lửng, quanh co</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 Tác dụng: Từ tượng hình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vị.</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463821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B5C39F-2760-A468-5A2A-E43DC6A9C81F}"/>
              </a:ext>
            </a:extLst>
          </p:cNvPr>
          <p:cNvSpPr/>
          <p:nvPr/>
        </p:nvSpPr>
        <p:spPr>
          <a:xfrm>
            <a:off x="3097423" y="2967335"/>
            <a:ext cx="5997155" cy="1569660"/>
          </a:xfrm>
          <a:prstGeom prst="rect">
            <a:avLst/>
          </a:prstGeom>
          <a:noFill/>
        </p:spPr>
        <p:txBody>
          <a:bodyPr wrap="none" lIns="91440" tIns="45720" rIns="91440" bIns="45720">
            <a:spAutoFit/>
          </a:bodyPr>
          <a:lstStyle/>
          <a:p>
            <a:pPr algn="ctr"/>
            <a:r>
              <a:rPr lang="vi-VN" sz="9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TẠM BIỆT</a:t>
            </a:r>
            <a:endParaRPr lang="en-US" sz="9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405808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11" name="椭圆 10"/>
          <p:cNvSpPr/>
          <p:nvPr/>
        </p:nvSpPr>
        <p:spPr>
          <a:xfrm>
            <a:off x="4990775" y="973394"/>
            <a:ext cx="5342928" cy="4874924"/>
          </a:xfrm>
          <a:prstGeom prst="ellipse">
            <a:avLst/>
          </a:prstGeom>
          <a:solidFill>
            <a:schemeClr val="bg1"/>
          </a:solidFill>
          <a:ln>
            <a:noFill/>
          </a:ln>
          <a:effectLst>
            <a:outerShdw blurRad="508000" dist="101600" dir="2700000" sx="102000" sy="102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US" sz="1200" b="1"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 HIỂU THỂ LOẠI</a:t>
            </a:r>
            <a:endParaRPr kumimoji="0" lang="en-US" sz="105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vi-VN" sz="1200" b="1"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 BẢN THÔNG TIN</a:t>
            </a:r>
            <a:endParaRPr kumimoji="0" lang="en-US" sz="105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2" name="椭圆 11"/>
          <p:cNvSpPr/>
          <p:nvPr/>
        </p:nvSpPr>
        <p:spPr>
          <a:xfrm>
            <a:off x="3974076" y="1009682"/>
            <a:ext cx="4896463" cy="4375346"/>
          </a:xfrm>
          <a:prstGeom prst="ellipse">
            <a:avLst/>
          </a:prstGeom>
          <a:noFill/>
          <a:ln w="19050">
            <a:solidFill>
              <a:srgbClr val="2EA678"/>
            </a:solidFill>
          </a:ln>
          <a:effectLst>
            <a:outerShdw blurRad="508000" dist="101600" dir="2700000" sx="102000" sy="102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lumMod val="75000"/>
                  <a:lumOff val="25000"/>
                </a:prstClr>
              </a:solidFill>
              <a:effectLst/>
              <a:uLnTx/>
              <a:uFillTx/>
              <a:latin typeface="字魂176号-创粗圆" panose="00000500000000000000" pitchFamily="2" charset="-122"/>
              <a:ea typeface="字魂176号-创粗圆" panose="00000500000000000000" pitchFamily="2" charset="-122"/>
              <a:cs typeface="Arial" panose="020B0604020202020204" pitchFamily="34" charset="0"/>
            </a:endParaRPr>
          </a:p>
        </p:txBody>
      </p:sp>
      <p:pic>
        <p:nvPicPr>
          <p:cNvPr id="24" name="图片 2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229084">
            <a:off x="5550778" y="4950884"/>
            <a:ext cx="1178253" cy="1178253"/>
          </a:xfrm>
          <a:prstGeom prst="rect">
            <a:avLst/>
          </a:prstGeom>
        </p:spPr>
      </p:pic>
      <p:sp>
        <p:nvSpPr>
          <p:cNvPr id="3" name="TextBox 2">
            <a:extLst>
              <a:ext uri="{FF2B5EF4-FFF2-40B4-BE49-F238E27FC236}">
                <a16:creationId xmlns:a16="http://schemas.microsoft.com/office/drawing/2014/main" id="{C848549F-7E82-94F0-F61D-029CF8F2650A}"/>
              </a:ext>
            </a:extLst>
          </p:cNvPr>
          <p:cNvSpPr txBox="1"/>
          <p:nvPr/>
        </p:nvSpPr>
        <p:spPr>
          <a:xfrm>
            <a:off x="3555589" y="2586939"/>
            <a:ext cx="6201696" cy="1069075"/>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US" sz="6000" b="1" i="0" u="none" strike="noStrike" kern="1200" cap="none" spc="0" normalizeH="0" baseline="0" noProof="0" dirty="0">
                <a:ln>
                  <a:noFill/>
                </a:ln>
                <a:solidFill>
                  <a:srgbClr val="FF0000"/>
                </a:solidFill>
                <a:effectLst/>
                <a:uLnTx/>
                <a:uFillTx/>
                <a:latin typeface="SVN-Ziclets" panose="02000603000000000000" pitchFamily="2" charset="0"/>
                <a:ea typeface="Calibri" panose="020F0502020204030204" pitchFamily="34" charset="0"/>
                <a:cs typeface="Times New Roman" panose="02020603050405020304" pitchFamily="18" charset="0"/>
              </a:rPr>
              <a:t>MỞ ĐẦU</a:t>
            </a:r>
          </a:p>
        </p:txBody>
      </p:sp>
    </p:spTree>
    <p:extLst>
      <p:ext uri="{BB962C8B-B14F-4D97-AF65-F5344CB8AC3E}">
        <p14:creationId xmlns:p14="http://schemas.microsoft.com/office/powerpoint/2010/main" val="252111064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250" fill="hold"/>
                                        <p:tgtEl>
                                          <p:spTgt spid="11"/>
                                        </p:tgtEl>
                                        <p:attrNameLst>
                                          <p:attrName>ppt_w</p:attrName>
                                        </p:attrNameLst>
                                      </p:cBhvr>
                                      <p:tavLst>
                                        <p:tav tm="0">
                                          <p:val>
                                            <p:fltVal val="0"/>
                                          </p:val>
                                        </p:tav>
                                        <p:tav tm="100000">
                                          <p:val>
                                            <p:strVal val="#ppt_w"/>
                                          </p:val>
                                        </p:tav>
                                      </p:tavLst>
                                    </p:anim>
                                    <p:anim calcmode="lin" valueType="num">
                                      <p:cBhvr>
                                        <p:cTn id="8" dur="1250" fill="hold"/>
                                        <p:tgtEl>
                                          <p:spTgt spid="11"/>
                                        </p:tgtEl>
                                        <p:attrNameLst>
                                          <p:attrName>ppt_h</p:attrName>
                                        </p:attrNameLst>
                                      </p:cBhvr>
                                      <p:tavLst>
                                        <p:tav tm="0">
                                          <p:val>
                                            <p:fltVal val="0"/>
                                          </p:val>
                                        </p:tav>
                                        <p:tav tm="100000">
                                          <p:val>
                                            <p:strVal val="#ppt_h"/>
                                          </p:val>
                                        </p:tav>
                                      </p:tavLst>
                                    </p:anim>
                                    <p:animEffect transition="in" filter="fade">
                                      <p:cBhvr>
                                        <p:cTn id="9" dur="1250"/>
                                        <p:tgtEl>
                                          <p:spTgt spid="11"/>
                                        </p:tgtEl>
                                      </p:cBhvr>
                                    </p:animEffect>
                                  </p:childTnLst>
                                </p:cTn>
                              </p:par>
                              <p:par>
                                <p:cTn id="10" presetID="53" presetClass="entr" presetSubtype="0" fill="hold" grpId="0" nodeType="withEffect">
                                  <p:stCondLst>
                                    <p:cond delay="25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250" fill="hold"/>
                                        <p:tgtEl>
                                          <p:spTgt spid="12"/>
                                        </p:tgtEl>
                                        <p:attrNameLst>
                                          <p:attrName>ppt_w</p:attrName>
                                        </p:attrNameLst>
                                      </p:cBhvr>
                                      <p:tavLst>
                                        <p:tav tm="0">
                                          <p:val>
                                            <p:fltVal val="0"/>
                                          </p:val>
                                        </p:tav>
                                        <p:tav tm="100000">
                                          <p:val>
                                            <p:strVal val="#ppt_w"/>
                                          </p:val>
                                        </p:tav>
                                      </p:tavLst>
                                    </p:anim>
                                    <p:anim calcmode="lin" valueType="num">
                                      <p:cBhvr>
                                        <p:cTn id="13" dur="1250" fill="hold"/>
                                        <p:tgtEl>
                                          <p:spTgt spid="12"/>
                                        </p:tgtEl>
                                        <p:attrNameLst>
                                          <p:attrName>ppt_h</p:attrName>
                                        </p:attrNameLst>
                                      </p:cBhvr>
                                      <p:tavLst>
                                        <p:tav tm="0">
                                          <p:val>
                                            <p:fltVal val="0"/>
                                          </p:val>
                                        </p:tav>
                                        <p:tav tm="100000">
                                          <p:val>
                                            <p:strVal val="#ppt_h"/>
                                          </p:val>
                                        </p:tav>
                                      </p:tavLst>
                                    </p:anim>
                                    <p:animEffect transition="in" filter="fade">
                                      <p:cBhvr>
                                        <p:cTn id="14" dur="1250"/>
                                        <p:tgtEl>
                                          <p:spTgt spid="12"/>
                                        </p:tgtEl>
                                      </p:cBhvr>
                                    </p:animEffect>
                                  </p:childTnLst>
                                </p:cTn>
                              </p:par>
                            </p:childTnLst>
                          </p:cTn>
                        </p:par>
                        <p:par>
                          <p:cTn id="15" fill="hold" nodeType="afterGroup">
                            <p:stCondLst>
                              <p:cond delay="1500"/>
                            </p:stCondLst>
                            <p:childTnLst>
                              <p:par>
                                <p:cTn id="16" presetID="42" presetClass="entr" presetSubtype="0"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anim calcmode="lin" valueType="num">
                                      <p:cBhvr>
                                        <p:cTn id="19" dur="1000" fill="hold"/>
                                        <p:tgtEl>
                                          <p:spTgt spid="24"/>
                                        </p:tgtEl>
                                        <p:attrNameLst>
                                          <p:attrName>ppt_x</p:attrName>
                                        </p:attrNameLst>
                                      </p:cBhvr>
                                      <p:tavLst>
                                        <p:tav tm="0">
                                          <p:val>
                                            <p:strVal val="#ppt_x"/>
                                          </p:val>
                                        </p:tav>
                                        <p:tav tm="100000">
                                          <p:val>
                                            <p:strVal val="#ppt_x"/>
                                          </p:val>
                                        </p:tav>
                                      </p:tavLst>
                                    </p:anim>
                                    <p:anim calcmode="lin" valueType="num">
                                      <p:cBhvr>
                                        <p:cTn id="2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9FB411-CC5F-8B00-86B9-8F01C2A6FCA7}"/>
              </a:ext>
            </a:extLst>
          </p:cNvPr>
          <p:cNvSpPr txBox="1"/>
          <p:nvPr/>
        </p:nvSpPr>
        <p:spPr>
          <a:xfrm>
            <a:off x="660400" y="558347"/>
            <a:ext cx="10858500" cy="5847819"/>
          </a:xfrm>
          <a:prstGeom prst="rect">
            <a:avLst/>
          </a:prstGeom>
          <a:noFill/>
        </p:spPr>
        <p:txBody>
          <a:bodyPr wrap="square">
            <a:spAutoFit/>
          </a:bodyPr>
          <a:lstStyle/>
          <a:p>
            <a:pPr algn="just">
              <a:lnSpc>
                <a:spcPct val="115000"/>
              </a:lnSpc>
              <a:spcAft>
                <a:spcPts val="1000"/>
              </a:spcAft>
              <a:tabLst>
                <a:tab pos="90170" algn="l"/>
                <a:tab pos="180340" algn="l"/>
              </a:tabLst>
            </a:pPr>
            <a:r>
              <a:rPr lang="vi-VN" sz="3200" b="1" dirty="0">
                <a:effectLst/>
                <a:latin typeface="Times New Roman" panose="02020603050405020304" pitchFamily="18" charset="0"/>
                <a:ea typeface="Times New Roman" panose="02020603050405020304" pitchFamily="18" charset="0"/>
                <a:cs typeface="Times New Roman" panose="02020603050405020304" pitchFamily="18" charset="0"/>
              </a:rPr>
              <a:t>Câu 1: </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mj-lt"/>
              <a:buAutoNum type="alphaLcPeriod"/>
            </a:pPr>
            <a:r>
              <a:rPr lang="vi-VN" sz="3200" b="1" i="1" dirty="0">
                <a:effectLst/>
                <a:latin typeface="Times New Roman" panose="02020603050405020304" pitchFamily="18" charset="0"/>
                <a:ea typeface="Times New Roman" panose="02020603050405020304" pitchFamily="18" charset="0"/>
                <a:cs typeface="Times New Roman" panose="02020603050405020304" pitchFamily="18" charset="0"/>
              </a:rPr>
              <a:t>Từ tượng hình</a:t>
            </a: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 là từ gợi tả hình ảnh, dáng vẻ của sự vât.</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mj-lt"/>
              <a:buAutoNum type="alphaLcPeriod"/>
            </a:pPr>
            <a:r>
              <a:rPr lang="vi-VN" sz="3200" b="1" i="1" dirty="0">
                <a:effectLst/>
                <a:latin typeface="Times New Roman" panose="02020603050405020304" pitchFamily="18" charset="0"/>
                <a:ea typeface="Times New Roman" panose="02020603050405020304" pitchFamily="18" charset="0"/>
                <a:cs typeface="Times New Roman" panose="02020603050405020304" pitchFamily="18" charset="0"/>
              </a:rPr>
              <a:t>Từ tượng thanh</a:t>
            </a: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 là từ mô phỏng âm thanh trong thực tế.</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mj-lt"/>
              <a:buAutoNum type="alphaLcPeriod"/>
            </a:pPr>
            <a:r>
              <a:rPr lang="vi-VN" sz="3200" b="1" i="1" dirty="0">
                <a:effectLst/>
                <a:latin typeface="Times New Roman" panose="02020603050405020304" pitchFamily="18" charset="0"/>
                <a:ea typeface="Times New Roman" panose="02020603050405020304" pitchFamily="18" charset="0"/>
                <a:cs typeface="Times New Roman" panose="02020603050405020304" pitchFamily="18" charset="0"/>
              </a:rPr>
              <a:t>Từ tượng hình</a:t>
            </a: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 và </a:t>
            </a:r>
            <a:r>
              <a:rPr lang="vi-VN" sz="3200" b="1" i="1" dirty="0">
                <a:effectLst/>
                <a:latin typeface="Times New Roman" panose="02020603050405020304" pitchFamily="18" charset="0"/>
                <a:ea typeface="Times New Roman" panose="02020603050405020304" pitchFamily="18" charset="0"/>
                <a:cs typeface="Times New Roman" panose="02020603050405020304" pitchFamily="18" charset="0"/>
              </a:rPr>
              <a:t>Từ tượng thanh</a:t>
            </a: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 mang giá trị biểu cảm cao; có tác dụng gợi tả hình ảnh, dáng vẻ, âm thanh một cách </a:t>
            </a:r>
            <a:r>
              <a:rPr lang="vi-VN" sz="3200" b="1" i="1" dirty="0">
                <a:effectLst/>
                <a:latin typeface="Times New Roman" panose="02020603050405020304" pitchFamily="18" charset="0"/>
                <a:ea typeface="Times New Roman" panose="02020603050405020304" pitchFamily="18" charset="0"/>
                <a:cs typeface="Times New Roman" panose="02020603050405020304" pitchFamily="18" charset="0"/>
              </a:rPr>
              <a:t>sinh động</a:t>
            </a: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 và </a:t>
            </a:r>
            <a:r>
              <a:rPr lang="vi-VN" sz="3200" b="1" i="1" dirty="0">
                <a:effectLst/>
                <a:latin typeface="Times New Roman" panose="02020603050405020304" pitchFamily="18" charset="0"/>
                <a:ea typeface="Times New Roman" panose="02020603050405020304" pitchFamily="18" charset="0"/>
                <a:cs typeface="Times New Roman" panose="02020603050405020304" pitchFamily="18" charset="0"/>
              </a:rPr>
              <a:t>cụ thể</a:t>
            </a: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 thường được sử dụng trong cách sáng tác văn chương và lời ăn tiếng nói hàng ngày.</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274320" algn="just">
              <a:lnSpc>
                <a:spcPct val="115000"/>
              </a:lnSpc>
              <a:spcAft>
                <a:spcPts val="1000"/>
              </a:spcAft>
            </a:pP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(Lưu ý: Trong câu c, từ </a:t>
            </a:r>
            <a:r>
              <a:rPr lang="vi-VN" sz="3200" b="1" i="1" dirty="0">
                <a:effectLst/>
                <a:latin typeface="Times New Roman" panose="02020603050405020304" pitchFamily="18" charset="0"/>
                <a:ea typeface="Times New Roman" panose="02020603050405020304" pitchFamily="18" charset="0"/>
                <a:cs typeface="Times New Roman" panose="02020603050405020304" pitchFamily="18" charset="0"/>
              </a:rPr>
              <a:t>từ tượng hình </a:t>
            </a: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và </a:t>
            </a:r>
            <a:r>
              <a:rPr lang="vi-VN" sz="3200" b="1" i="1" dirty="0">
                <a:effectLst/>
                <a:latin typeface="Times New Roman" panose="02020603050405020304" pitchFamily="18" charset="0"/>
                <a:ea typeface="Times New Roman" panose="02020603050405020304" pitchFamily="18" charset="0"/>
                <a:cs typeface="Times New Roman" panose="02020603050405020304" pitchFamily="18" charset="0"/>
              </a:rPr>
              <a:t>từ tượng thanh </a:t>
            </a: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có thể đổi vị trí cho nhau; từ </a:t>
            </a:r>
            <a:r>
              <a:rPr lang="vi-VN" sz="3200" b="1" i="1" dirty="0">
                <a:effectLst/>
                <a:latin typeface="Times New Roman" panose="02020603050405020304" pitchFamily="18" charset="0"/>
                <a:ea typeface="Times New Roman" panose="02020603050405020304" pitchFamily="18" charset="0"/>
                <a:cs typeface="Times New Roman" panose="02020603050405020304" pitchFamily="18" charset="0"/>
              </a:rPr>
              <a:t>sinh động</a:t>
            </a:r>
            <a:r>
              <a:rPr lang="vi-VN"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và </a:t>
            </a:r>
            <a:r>
              <a:rPr lang="vi-VN" sz="3200" b="1" i="1" dirty="0">
                <a:effectLst/>
                <a:latin typeface="Times New Roman" panose="02020603050405020304" pitchFamily="18" charset="0"/>
                <a:ea typeface="Times New Roman" panose="02020603050405020304" pitchFamily="18" charset="0"/>
                <a:cs typeface="Times New Roman" panose="02020603050405020304" pitchFamily="18" charset="0"/>
              </a:rPr>
              <a:t>cụ thể</a:t>
            </a:r>
            <a:r>
              <a:rPr lang="vi-VN"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có thể đổi vị trí cho nhau. </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825547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1481D8-AC4C-AB70-8B5E-105E2936AFD8}"/>
              </a:ext>
            </a:extLst>
          </p:cNvPr>
          <p:cNvSpPr txBox="1"/>
          <p:nvPr/>
        </p:nvSpPr>
        <p:spPr>
          <a:xfrm>
            <a:off x="843731" y="1130300"/>
            <a:ext cx="5099869" cy="622799"/>
          </a:xfrm>
          <a:prstGeom prst="rect">
            <a:avLst/>
          </a:prstGeom>
          <a:noFill/>
        </p:spPr>
        <p:txBody>
          <a:bodyPr wrap="square">
            <a:spAutoFit/>
          </a:bodyPr>
          <a:lstStyle/>
          <a:p>
            <a:pPr algn="just">
              <a:lnSpc>
                <a:spcPct val="115000"/>
              </a:lnSpc>
              <a:spcAft>
                <a:spcPts val="1000"/>
              </a:spcAft>
            </a:pPr>
            <a:r>
              <a:rPr lang="vi-VN" sz="3200" b="1" dirty="0">
                <a:effectLst/>
                <a:latin typeface="Times New Roman" panose="02020603050405020304" pitchFamily="18" charset="0"/>
                <a:ea typeface="Times New Roman" panose="02020603050405020304" pitchFamily="18" charset="0"/>
                <a:cs typeface="Times New Roman" panose="02020603050405020304" pitchFamily="18" charset="0"/>
              </a:rPr>
              <a:t>Bài tập 2:</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F23166E1-49EA-C9C2-2509-0C84BBDEAFBC}"/>
              </a:ext>
            </a:extLst>
          </p:cNvPr>
          <p:cNvGraphicFramePr>
            <a:graphicFrameLocks noGrp="1"/>
          </p:cNvGraphicFramePr>
          <p:nvPr/>
        </p:nvGraphicFramePr>
        <p:xfrm>
          <a:off x="660400" y="2207068"/>
          <a:ext cx="10858500" cy="2443862"/>
        </p:xfrm>
        <a:graphic>
          <a:graphicData uri="http://schemas.openxmlformats.org/drawingml/2006/table">
            <a:tbl>
              <a:tblPr firstRow="1" firstCol="1" bandRow="1"/>
              <a:tblGrid>
                <a:gridCol w="5205893">
                  <a:extLst>
                    <a:ext uri="{9D8B030D-6E8A-4147-A177-3AD203B41FA5}">
                      <a16:colId xmlns:a16="http://schemas.microsoft.com/office/drawing/2014/main" val="2091374551"/>
                    </a:ext>
                  </a:extLst>
                </a:gridCol>
                <a:gridCol w="5652607">
                  <a:extLst>
                    <a:ext uri="{9D8B030D-6E8A-4147-A177-3AD203B41FA5}">
                      <a16:colId xmlns:a16="http://schemas.microsoft.com/office/drawing/2014/main" val="4075273599"/>
                    </a:ext>
                  </a:extLst>
                </a:gridCol>
              </a:tblGrid>
              <a:tr h="0">
                <a:tc>
                  <a:txBody>
                    <a:bodyPr/>
                    <a:lstStyle/>
                    <a:p>
                      <a:pPr>
                        <a:lnSpc>
                          <a:spcPct val="115000"/>
                        </a:lnSpc>
                        <a:spcAft>
                          <a:spcPts val="1000"/>
                        </a:spcAft>
                      </a:pPr>
                      <a:r>
                        <a:rPr lang="vi-VN" sz="3600" b="1">
                          <a:effectLst/>
                          <a:latin typeface="Times New Roman" panose="02020603050405020304" pitchFamily="18" charset="0"/>
                          <a:ea typeface="Times New Roman" panose="02020603050405020304" pitchFamily="18" charset="0"/>
                          <a:cs typeface="Times New Roman" panose="02020603050405020304" pitchFamily="18" charset="0"/>
                        </a:rPr>
                        <a:t>Nhóm từ tượng hình</a:t>
                      </a:r>
                      <a:endParaRPr lang="en-US" sz="3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vi-VN" sz="3600" b="1">
                          <a:effectLst/>
                          <a:latin typeface="Times New Roman" panose="02020603050405020304" pitchFamily="18" charset="0"/>
                          <a:ea typeface="Times New Roman" panose="02020603050405020304" pitchFamily="18" charset="0"/>
                          <a:cs typeface="Times New Roman" panose="02020603050405020304" pitchFamily="18" charset="0"/>
                        </a:rPr>
                        <a:t>Nhóm từ tượng thanh</a:t>
                      </a:r>
                      <a:endParaRPr lang="en-US" sz="3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9655287"/>
                  </a:ext>
                </a:extLst>
              </a:tr>
              <a:tr h="0">
                <a:tc>
                  <a:txBody>
                    <a:bodyPr/>
                    <a:lstStyle/>
                    <a:p>
                      <a:pPr>
                        <a:lnSpc>
                          <a:spcPct val="115000"/>
                        </a:lnSpc>
                        <a:spcAft>
                          <a:spcPts val="1000"/>
                        </a:spcAft>
                      </a:pPr>
                      <a:r>
                        <a:rPr lang="vi-VN" sz="3600" i="1">
                          <a:effectLst/>
                          <a:latin typeface="Times New Roman" panose="02020603050405020304" pitchFamily="18" charset="0"/>
                          <a:ea typeface="Times New Roman" panose="02020603050405020304" pitchFamily="18" charset="0"/>
                          <a:cs typeface="Times New Roman" panose="02020603050405020304" pitchFamily="18" charset="0"/>
                        </a:rPr>
                        <a:t>Dong dỏng, lom khom, chằng chịt, khẳng khiu, lác đác</a:t>
                      </a:r>
                      <a:endParaRPr lang="en-US" sz="3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46710">
                        <a:lnSpc>
                          <a:spcPct val="115000"/>
                        </a:lnSpc>
                        <a:spcAft>
                          <a:spcPts val="1000"/>
                        </a:spcAft>
                      </a:pPr>
                      <a:r>
                        <a:rPr lang="vi-VN" sz="3600" i="1" dirty="0">
                          <a:effectLst/>
                          <a:latin typeface="Times New Roman" panose="02020603050405020304" pitchFamily="18" charset="0"/>
                          <a:ea typeface="Times New Roman" panose="02020603050405020304" pitchFamily="18" charset="0"/>
                          <a:cs typeface="Times New Roman" panose="02020603050405020304" pitchFamily="18" charset="0"/>
                        </a:rPr>
                        <a:t>Khúc khích, tí tách, lộp độp, rì rầm, rả rích</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9616372"/>
                  </a:ext>
                </a:extLst>
              </a:tr>
            </a:tbl>
          </a:graphicData>
        </a:graphic>
      </p:graphicFrame>
    </p:spTree>
    <p:extLst>
      <p:ext uri="{BB962C8B-B14F-4D97-AF65-F5344CB8AC3E}">
        <p14:creationId xmlns:p14="http://schemas.microsoft.com/office/powerpoint/2010/main" val="218471277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11" name="椭圆 10"/>
          <p:cNvSpPr/>
          <p:nvPr/>
        </p:nvSpPr>
        <p:spPr>
          <a:xfrm>
            <a:off x="6044669" y="568175"/>
            <a:ext cx="5342928" cy="4874924"/>
          </a:xfrm>
          <a:prstGeom prst="ellipse">
            <a:avLst/>
          </a:prstGeom>
          <a:solidFill>
            <a:schemeClr val="bg1"/>
          </a:solidFill>
          <a:ln>
            <a:noFill/>
          </a:ln>
          <a:effectLst>
            <a:outerShdw blurRad="508000" dist="101600" dir="2700000" sx="102000" sy="102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US" sz="1200" b="1"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 HIỂU THỂ LOẠI</a:t>
            </a:r>
            <a:endParaRPr kumimoji="0" lang="en-US" sz="105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vi-VN" sz="1200" b="1"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 BẢN THÔNG TIN</a:t>
            </a:r>
            <a:endParaRPr kumimoji="0" lang="en-US" sz="105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2" name="椭圆 11"/>
          <p:cNvSpPr/>
          <p:nvPr/>
        </p:nvSpPr>
        <p:spPr>
          <a:xfrm>
            <a:off x="5772994" y="1067753"/>
            <a:ext cx="4896463" cy="4375346"/>
          </a:xfrm>
          <a:prstGeom prst="ellipse">
            <a:avLst/>
          </a:prstGeom>
          <a:noFill/>
          <a:ln w="19050">
            <a:solidFill>
              <a:srgbClr val="2EA678"/>
            </a:solidFill>
          </a:ln>
          <a:effectLst>
            <a:outerShdw blurRad="508000" dist="101600" dir="2700000" sx="102000" sy="102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lumMod val="75000"/>
                  <a:lumOff val="25000"/>
                </a:prstClr>
              </a:solidFill>
              <a:effectLst/>
              <a:uLnTx/>
              <a:uFillTx/>
              <a:latin typeface="字魂176号-创粗圆" panose="00000500000000000000" pitchFamily="2" charset="-122"/>
              <a:ea typeface="字魂176号-创粗圆" panose="00000500000000000000" pitchFamily="2" charset="-122"/>
              <a:cs typeface="Arial" panose="020B0604020202020204" pitchFamily="34" charset="0"/>
            </a:endParaRPr>
          </a:p>
        </p:txBody>
      </p:sp>
      <p:pic>
        <p:nvPicPr>
          <p:cNvPr id="24" name="图片 2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229084">
            <a:off x="5550778" y="4950884"/>
            <a:ext cx="1178253" cy="1178253"/>
          </a:xfrm>
          <a:prstGeom prst="rect">
            <a:avLst/>
          </a:prstGeom>
        </p:spPr>
      </p:pic>
      <p:sp>
        <p:nvSpPr>
          <p:cNvPr id="3" name="TextBox 2">
            <a:extLst>
              <a:ext uri="{FF2B5EF4-FFF2-40B4-BE49-F238E27FC236}">
                <a16:creationId xmlns:a16="http://schemas.microsoft.com/office/drawing/2014/main" id="{C848549F-7E82-94F0-F61D-029CF8F2650A}"/>
              </a:ext>
            </a:extLst>
          </p:cNvPr>
          <p:cNvSpPr txBox="1"/>
          <p:nvPr/>
        </p:nvSpPr>
        <p:spPr>
          <a:xfrm>
            <a:off x="5579969" y="2144055"/>
            <a:ext cx="5549080" cy="1723164"/>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en-US" sz="4800" b="1" dirty="0">
                <a:solidFill>
                  <a:srgbClr val="FF0000"/>
                </a:solidFill>
                <a:latin typeface="SVN-Ziclets" panose="02000603000000000000" pitchFamily="2" charset="0"/>
                <a:ea typeface="Calibri" panose="020F0502020204030204" pitchFamily="34" charset="0"/>
                <a:cs typeface="Times New Roman" panose="02020603050405020304" pitchFamily="18" charset="0"/>
              </a:rPr>
              <a:t>ÔN TẬP KIẾN THỨC ĐÃ HỌC</a:t>
            </a:r>
            <a:endParaRPr kumimoji="0" lang="en-US" sz="4800" b="1" i="0" u="none" strike="noStrike" kern="1200" cap="none" spc="0" normalizeH="0" baseline="0" noProof="0" dirty="0">
              <a:ln>
                <a:noFill/>
              </a:ln>
              <a:solidFill>
                <a:srgbClr val="FF0000"/>
              </a:solidFill>
              <a:effectLst/>
              <a:uLnTx/>
              <a:uFillTx/>
              <a:latin typeface="SVN-Ziclets" panose="02000603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680379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250" fill="hold"/>
                                        <p:tgtEl>
                                          <p:spTgt spid="11"/>
                                        </p:tgtEl>
                                        <p:attrNameLst>
                                          <p:attrName>ppt_w</p:attrName>
                                        </p:attrNameLst>
                                      </p:cBhvr>
                                      <p:tavLst>
                                        <p:tav tm="0">
                                          <p:val>
                                            <p:fltVal val="0"/>
                                          </p:val>
                                        </p:tav>
                                        <p:tav tm="100000">
                                          <p:val>
                                            <p:strVal val="#ppt_w"/>
                                          </p:val>
                                        </p:tav>
                                      </p:tavLst>
                                    </p:anim>
                                    <p:anim calcmode="lin" valueType="num">
                                      <p:cBhvr>
                                        <p:cTn id="8" dur="1250" fill="hold"/>
                                        <p:tgtEl>
                                          <p:spTgt spid="11"/>
                                        </p:tgtEl>
                                        <p:attrNameLst>
                                          <p:attrName>ppt_h</p:attrName>
                                        </p:attrNameLst>
                                      </p:cBhvr>
                                      <p:tavLst>
                                        <p:tav tm="0">
                                          <p:val>
                                            <p:fltVal val="0"/>
                                          </p:val>
                                        </p:tav>
                                        <p:tav tm="100000">
                                          <p:val>
                                            <p:strVal val="#ppt_h"/>
                                          </p:val>
                                        </p:tav>
                                      </p:tavLst>
                                    </p:anim>
                                    <p:animEffect transition="in" filter="fade">
                                      <p:cBhvr>
                                        <p:cTn id="9" dur="1250"/>
                                        <p:tgtEl>
                                          <p:spTgt spid="11"/>
                                        </p:tgtEl>
                                      </p:cBhvr>
                                    </p:animEffect>
                                  </p:childTnLst>
                                </p:cTn>
                              </p:par>
                              <p:par>
                                <p:cTn id="10" presetID="53" presetClass="entr" presetSubtype="0" fill="hold" grpId="0" nodeType="withEffect">
                                  <p:stCondLst>
                                    <p:cond delay="25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250" fill="hold"/>
                                        <p:tgtEl>
                                          <p:spTgt spid="12"/>
                                        </p:tgtEl>
                                        <p:attrNameLst>
                                          <p:attrName>ppt_w</p:attrName>
                                        </p:attrNameLst>
                                      </p:cBhvr>
                                      <p:tavLst>
                                        <p:tav tm="0">
                                          <p:val>
                                            <p:fltVal val="0"/>
                                          </p:val>
                                        </p:tav>
                                        <p:tav tm="100000">
                                          <p:val>
                                            <p:strVal val="#ppt_w"/>
                                          </p:val>
                                        </p:tav>
                                      </p:tavLst>
                                    </p:anim>
                                    <p:anim calcmode="lin" valueType="num">
                                      <p:cBhvr>
                                        <p:cTn id="13" dur="1250" fill="hold"/>
                                        <p:tgtEl>
                                          <p:spTgt spid="12"/>
                                        </p:tgtEl>
                                        <p:attrNameLst>
                                          <p:attrName>ppt_h</p:attrName>
                                        </p:attrNameLst>
                                      </p:cBhvr>
                                      <p:tavLst>
                                        <p:tav tm="0">
                                          <p:val>
                                            <p:fltVal val="0"/>
                                          </p:val>
                                        </p:tav>
                                        <p:tav tm="100000">
                                          <p:val>
                                            <p:strVal val="#ppt_h"/>
                                          </p:val>
                                        </p:tav>
                                      </p:tavLst>
                                    </p:anim>
                                    <p:animEffect transition="in" filter="fade">
                                      <p:cBhvr>
                                        <p:cTn id="14" dur="1250"/>
                                        <p:tgtEl>
                                          <p:spTgt spid="12"/>
                                        </p:tgtEl>
                                      </p:cBhvr>
                                    </p:animEffect>
                                  </p:childTnLst>
                                </p:cTn>
                              </p:par>
                            </p:childTnLst>
                          </p:cTn>
                        </p:par>
                        <p:par>
                          <p:cTn id="15" fill="hold" nodeType="afterGroup">
                            <p:stCondLst>
                              <p:cond delay="1500"/>
                            </p:stCondLst>
                            <p:childTnLst>
                              <p:par>
                                <p:cTn id="16" presetID="42" presetClass="entr" presetSubtype="0"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anim calcmode="lin" valueType="num">
                                      <p:cBhvr>
                                        <p:cTn id="19" dur="1000" fill="hold"/>
                                        <p:tgtEl>
                                          <p:spTgt spid="24"/>
                                        </p:tgtEl>
                                        <p:attrNameLst>
                                          <p:attrName>ppt_x</p:attrName>
                                        </p:attrNameLst>
                                      </p:cBhvr>
                                      <p:tavLst>
                                        <p:tav tm="0">
                                          <p:val>
                                            <p:strVal val="#ppt_x"/>
                                          </p:val>
                                        </p:tav>
                                        <p:tav tm="100000">
                                          <p:val>
                                            <p:strVal val="#ppt_x"/>
                                          </p:val>
                                        </p:tav>
                                      </p:tavLst>
                                    </p:anim>
                                    <p:anim calcmode="lin" valueType="num">
                                      <p:cBhvr>
                                        <p:cTn id="2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EC2F8E-FA27-BB61-9D0A-D174879497B5}"/>
              </a:ext>
            </a:extLst>
          </p:cNvPr>
          <p:cNvSpPr txBox="1"/>
          <p:nvPr/>
        </p:nvSpPr>
        <p:spPr>
          <a:xfrm>
            <a:off x="660400" y="375608"/>
            <a:ext cx="10858500" cy="5657318"/>
          </a:xfrm>
          <a:prstGeom prst="rect">
            <a:avLst/>
          </a:prstGeom>
          <a:noFill/>
        </p:spPr>
        <p:txBody>
          <a:bodyPr wrap="square">
            <a:spAutoFit/>
          </a:bodyPr>
          <a:lstStyle/>
          <a:p>
            <a:pPr>
              <a:lnSpc>
                <a:spcPct val="115000"/>
              </a:lnSpc>
              <a:spcAft>
                <a:spcPts val="1000"/>
              </a:spcAft>
              <a:tabLst>
                <a:tab pos="90170" algn="l"/>
                <a:tab pos="180340" algn="l"/>
              </a:tabLs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 ÔN TẬP LÍ THUYẾT</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VỀ TỪ TƯỢNG HÌNH VÀ TỪ TƯỢNG THANH</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pt-BR" sz="2800" b="1" dirty="0">
                <a:effectLst/>
                <a:latin typeface="Times New Roman" panose="02020603050405020304" pitchFamily="18" charset="0"/>
                <a:ea typeface="Times New Roman" panose="02020603050405020304" pitchFamily="18" charset="0"/>
                <a:cs typeface="Times New Roman" panose="02020603050405020304" pitchFamily="18" charset="0"/>
              </a:rPr>
              <a:t>I. </a:t>
            </a: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Đặc điểm</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dirty="0">
                <a:effectLst/>
                <a:latin typeface="Times New Roman" panose="02020603050405020304" pitchFamily="18" charset="0"/>
                <a:ea typeface="Times New Roman" panose="02020603050405020304" pitchFamily="18" charset="0"/>
                <a:cs typeface="Times New Roman" panose="02020603050405020304" pitchFamily="18" charset="0"/>
              </a:rPr>
              <a:t>Từ tượng hình</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là từ gợi tả hình ảnh, dáng vẻ của sự vât.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vi-VN" sz="2800" b="1" i="1" dirty="0">
                <a:effectLst/>
                <a:latin typeface="Times New Roman" panose="02020603050405020304" pitchFamily="18" charset="0"/>
                <a:ea typeface="Times New Roman" panose="02020603050405020304" pitchFamily="18" charset="0"/>
                <a:cs typeface="Times New Roman" panose="02020603050405020304" pitchFamily="18" charset="0"/>
              </a:rPr>
              <a:t>- Từ tượng thanh</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là từ mô phỏng âm thanh trong thực tế.</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II. Chức năng</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vi-VN" sz="2800" b="1" i="1" dirty="0">
                <a:effectLst/>
                <a:latin typeface="Times New Roman" panose="02020603050405020304" pitchFamily="18" charset="0"/>
                <a:ea typeface="Times New Roman" panose="02020603050405020304" pitchFamily="18" charset="0"/>
                <a:cs typeface="Times New Roman" panose="02020603050405020304" pitchFamily="18" charset="0"/>
              </a:rPr>
              <a:t>     Từ tượng hình</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và </a:t>
            </a:r>
            <a:r>
              <a:rPr lang="vi-VN" sz="2800" b="1" i="1" dirty="0">
                <a:effectLst/>
                <a:latin typeface="Times New Roman" panose="02020603050405020304" pitchFamily="18" charset="0"/>
                <a:ea typeface="Times New Roman" panose="02020603050405020304" pitchFamily="18" charset="0"/>
                <a:cs typeface="Times New Roman" panose="02020603050405020304" pitchFamily="18" charset="0"/>
              </a:rPr>
              <a:t>Từ tượng thanh</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mang giá trị biểu cảm cao; có tác dụng gợi tả hình ảnh, dáng vẻ, âm thanh một cách </a:t>
            </a:r>
            <a:r>
              <a:rPr lang="vi-VN" sz="2800" b="1" i="1" dirty="0">
                <a:effectLst/>
                <a:latin typeface="Times New Roman" panose="02020603050405020304" pitchFamily="18" charset="0"/>
                <a:ea typeface="Times New Roman" panose="02020603050405020304" pitchFamily="18" charset="0"/>
                <a:cs typeface="Times New Roman" panose="02020603050405020304" pitchFamily="18" charset="0"/>
              </a:rPr>
              <a:t>sinh động</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và </a:t>
            </a:r>
            <a:r>
              <a:rPr lang="vi-VN" sz="2800" b="1" i="1" dirty="0">
                <a:effectLst/>
                <a:latin typeface="Times New Roman" panose="02020603050405020304" pitchFamily="18" charset="0"/>
                <a:ea typeface="Times New Roman" panose="02020603050405020304" pitchFamily="18" charset="0"/>
                <a:cs typeface="Times New Roman" panose="02020603050405020304" pitchFamily="18" charset="0"/>
              </a:rPr>
              <a:t>cụ thể</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thường được sử dụng trong cách sáng tác văn chương và lời ăn tiếng nói hàng ngày.</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216159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11" name="椭圆 10"/>
          <p:cNvSpPr/>
          <p:nvPr/>
        </p:nvSpPr>
        <p:spPr>
          <a:xfrm>
            <a:off x="5130091" y="850495"/>
            <a:ext cx="5342928" cy="4874924"/>
          </a:xfrm>
          <a:prstGeom prst="ellipse">
            <a:avLst/>
          </a:prstGeom>
          <a:solidFill>
            <a:schemeClr val="accent2">
              <a:lumMod val="40000"/>
              <a:lumOff val="60000"/>
            </a:schemeClr>
          </a:solidFill>
          <a:ln>
            <a:noFill/>
          </a:ln>
          <a:effectLst>
            <a:outerShdw blurRad="508000" dist="101600" dir="2700000" sx="102000" sy="102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5000"/>
              </a:lnSpc>
              <a:spcBef>
                <a:spcPts val="0"/>
              </a:spcBef>
              <a:spcAft>
                <a:spcPts val="80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椭圆 11"/>
          <p:cNvSpPr/>
          <p:nvPr/>
        </p:nvSpPr>
        <p:spPr>
          <a:xfrm>
            <a:off x="3880580" y="766916"/>
            <a:ext cx="4896463" cy="4375346"/>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lumMod val="75000"/>
                  <a:lumOff val="25000"/>
                </a:prstClr>
              </a:solidFill>
              <a:effectLst/>
              <a:uLnTx/>
              <a:uFillTx/>
              <a:latin typeface="字魂176号-创粗圆" panose="00000500000000000000" pitchFamily="2" charset="-122"/>
              <a:ea typeface="字魂176号-创粗圆" panose="00000500000000000000" pitchFamily="2" charset="-122"/>
              <a:cs typeface="Arial" panose="020B0604020202020204" pitchFamily="34" charset="0"/>
            </a:endParaRPr>
          </a:p>
        </p:txBody>
      </p:sp>
      <p:pic>
        <p:nvPicPr>
          <p:cNvPr id="24" name="图片 2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229084">
            <a:off x="5550778" y="4950884"/>
            <a:ext cx="1178253" cy="1178253"/>
          </a:xfrm>
          <a:prstGeom prst="rect">
            <a:avLst/>
          </a:prstGeom>
        </p:spPr>
      </p:pic>
      <p:sp>
        <p:nvSpPr>
          <p:cNvPr id="3" name="TextBox 2">
            <a:extLst>
              <a:ext uri="{FF2B5EF4-FFF2-40B4-BE49-F238E27FC236}">
                <a16:creationId xmlns:a16="http://schemas.microsoft.com/office/drawing/2014/main" id="{C848549F-7E82-94F0-F61D-029CF8F2650A}"/>
              </a:ext>
            </a:extLst>
          </p:cNvPr>
          <p:cNvSpPr txBox="1"/>
          <p:nvPr/>
        </p:nvSpPr>
        <p:spPr>
          <a:xfrm>
            <a:off x="3554271" y="2299652"/>
            <a:ext cx="5549080" cy="1129348"/>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SVN-Ziclets" panose="02000603000000000000" pitchFamily="2" charset="0"/>
                <a:ea typeface="Calibri" panose="020F0502020204030204" pitchFamily="34" charset="0"/>
                <a:cs typeface="Times New Roman" panose="02020603050405020304" pitchFamily="18" charset="0"/>
              </a:rPr>
              <a:t>LUYỆN</a:t>
            </a:r>
            <a:r>
              <a:rPr kumimoji="0" lang="en-US" sz="6600" b="1" i="0" u="none" strike="noStrike" kern="1200" cap="none" spc="0" normalizeH="0" noProof="0" dirty="0">
                <a:ln>
                  <a:noFill/>
                </a:ln>
                <a:solidFill>
                  <a:srgbClr val="FF0000"/>
                </a:solidFill>
                <a:effectLst/>
                <a:uLnTx/>
                <a:uFillTx/>
                <a:latin typeface="SVN-Ziclets" panose="02000603000000000000" pitchFamily="2" charset="0"/>
                <a:ea typeface="Calibri" panose="020F0502020204030204" pitchFamily="34" charset="0"/>
                <a:cs typeface="Times New Roman" panose="02020603050405020304" pitchFamily="18" charset="0"/>
              </a:rPr>
              <a:t> ĐỀ</a:t>
            </a:r>
            <a:endParaRPr kumimoji="0" lang="en-US" sz="6600" b="1" i="0" u="none" strike="noStrike" kern="1200" cap="none" spc="0" normalizeH="0" baseline="0" noProof="0" dirty="0">
              <a:ln>
                <a:noFill/>
              </a:ln>
              <a:solidFill>
                <a:srgbClr val="FF0000"/>
              </a:solidFill>
              <a:effectLst/>
              <a:uLnTx/>
              <a:uFillTx/>
              <a:latin typeface="SVN-Ziclets" panose="02000603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177989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par>
                    <p:cTn id="8" fill="hold">
                      <p:stCondLst>
                        <p:cond delay="indefinite"/>
                      </p:stCondLst>
                      <p:childTnLst>
                        <p:par>
                          <p:cTn id="9" fill="hold" nodeType="afterGroup">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80">
                                          <p:stCondLst>
                                            <p:cond delay="0"/>
                                          </p:stCondLst>
                                        </p:cTn>
                                        <p:tgtEl>
                                          <p:spTgt spid="12"/>
                                        </p:tgtEl>
                                      </p:cBhvr>
                                    </p:animEffect>
                                    <p:anim calcmode="lin" valueType="num">
                                      <p:cBhvr>
                                        <p:cTn id="1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8" dur="26">
                                          <p:stCondLst>
                                            <p:cond delay="650"/>
                                          </p:stCondLst>
                                        </p:cTn>
                                        <p:tgtEl>
                                          <p:spTgt spid="12"/>
                                        </p:tgtEl>
                                      </p:cBhvr>
                                      <p:to x="100000" y="60000"/>
                                    </p:animScale>
                                    <p:animScale>
                                      <p:cBhvr>
                                        <p:cTn id="19" dur="166" decel="50000">
                                          <p:stCondLst>
                                            <p:cond delay="676"/>
                                          </p:stCondLst>
                                        </p:cTn>
                                        <p:tgtEl>
                                          <p:spTgt spid="12"/>
                                        </p:tgtEl>
                                      </p:cBhvr>
                                      <p:to x="100000" y="100000"/>
                                    </p:animScale>
                                    <p:animScale>
                                      <p:cBhvr>
                                        <p:cTn id="20" dur="26">
                                          <p:stCondLst>
                                            <p:cond delay="1312"/>
                                          </p:stCondLst>
                                        </p:cTn>
                                        <p:tgtEl>
                                          <p:spTgt spid="12"/>
                                        </p:tgtEl>
                                      </p:cBhvr>
                                      <p:to x="100000" y="80000"/>
                                    </p:animScale>
                                    <p:animScale>
                                      <p:cBhvr>
                                        <p:cTn id="21" dur="166" decel="50000">
                                          <p:stCondLst>
                                            <p:cond delay="1338"/>
                                          </p:stCondLst>
                                        </p:cTn>
                                        <p:tgtEl>
                                          <p:spTgt spid="12"/>
                                        </p:tgtEl>
                                      </p:cBhvr>
                                      <p:to x="100000" y="100000"/>
                                    </p:animScale>
                                    <p:animScale>
                                      <p:cBhvr>
                                        <p:cTn id="22" dur="26">
                                          <p:stCondLst>
                                            <p:cond delay="1642"/>
                                          </p:stCondLst>
                                        </p:cTn>
                                        <p:tgtEl>
                                          <p:spTgt spid="12"/>
                                        </p:tgtEl>
                                      </p:cBhvr>
                                      <p:to x="100000" y="90000"/>
                                    </p:animScale>
                                    <p:animScale>
                                      <p:cBhvr>
                                        <p:cTn id="23" dur="166" decel="50000">
                                          <p:stCondLst>
                                            <p:cond delay="1668"/>
                                          </p:stCondLst>
                                        </p:cTn>
                                        <p:tgtEl>
                                          <p:spTgt spid="12"/>
                                        </p:tgtEl>
                                      </p:cBhvr>
                                      <p:to x="100000" y="100000"/>
                                    </p:animScale>
                                    <p:animScale>
                                      <p:cBhvr>
                                        <p:cTn id="24" dur="26">
                                          <p:stCondLst>
                                            <p:cond delay="1808"/>
                                          </p:stCondLst>
                                        </p:cTn>
                                        <p:tgtEl>
                                          <p:spTgt spid="12"/>
                                        </p:tgtEl>
                                      </p:cBhvr>
                                      <p:to x="100000" y="95000"/>
                                    </p:animScale>
                                    <p:animScale>
                                      <p:cBhvr>
                                        <p:cTn id="25" dur="166" decel="50000">
                                          <p:stCondLst>
                                            <p:cond delay="1834"/>
                                          </p:stCondLst>
                                        </p:cTn>
                                        <p:tgtEl>
                                          <p:spTgt spid="12"/>
                                        </p:tgtEl>
                                      </p:cBhvr>
                                      <p:to x="100000" y="100000"/>
                                    </p:animScale>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0" end="0"/>
                                            </p:txEl>
                                          </p:spTgt>
                                        </p:tgtEl>
                                        <p:attrNameLst>
                                          <p:attrName>style.visibility</p:attrName>
                                        </p:attrNameLst>
                                      </p:cBhvr>
                                      <p:to>
                                        <p:strVal val="visible"/>
                                      </p:to>
                                    </p:set>
                                    <p:animEffect transition="in" filter="fade">
                                      <p:cBhvr>
                                        <p:cTn id="36" dur="1000"/>
                                        <p:tgtEl>
                                          <p:spTgt spid="3">
                                            <p:txEl>
                                              <p:pRg st="0" end="0"/>
                                            </p:txEl>
                                          </p:spTgt>
                                        </p:tgtEl>
                                      </p:cBhvr>
                                    </p:animEffect>
                                    <p:anim calcmode="lin" valueType="num">
                                      <p:cBhvr>
                                        <p:cTn id="3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F6AC28-D4B4-9918-B312-4EF333558B6B}"/>
              </a:ext>
            </a:extLst>
          </p:cNvPr>
          <p:cNvSpPr txBox="1"/>
          <p:nvPr/>
        </p:nvSpPr>
        <p:spPr>
          <a:xfrm>
            <a:off x="660400" y="517047"/>
            <a:ext cx="10858500" cy="19137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vi-VN" sz="2800" b="1" dirty="0">
                <a:solidFill>
                  <a:srgbClr val="000000"/>
                </a:solidFill>
                <a:effectLst/>
                <a:latin typeface="Times New Roman" panose="02020603050405020304" pitchFamily="18" charset="0"/>
                <a:ea typeface="Times New Roman" panose="02020603050405020304" pitchFamily="18" charset="0"/>
              </a:rPr>
              <a:t>Bài tập 1: </a:t>
            </a:r>
            <a:r>
              <a:rPr lang="en-US" sz="2800" dirty="0">
                <a:solidFill>
                  <a:srgbClr val="000000"/>
                </a:solidFill>
                <a:effectLst/>
                <a:latin typeface="Times New Roman" panose="02020603050405020304" pitchFamily="18" charset="0"/>
                <a:ea typeface="Times New Roman" panose="02020603050405020304" pitchFamily="18" charset="0"/>
              </a:rPr>
              <a:t>Trong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sau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nào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nào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thanh</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nSpc>
                <a:spcPct val="115000"/>
              </a:lnSpc>
              <a:spcAft>
                <a:spcPts val="1000"/>
              </a:spcAft>
            </a:pP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Réo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rắt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dềnh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dìu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dặt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thò</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mấp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sầm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sập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gập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ghềnh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đẫn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ú ớ,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rộn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ràng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thượt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rủng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rỉnh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lụ</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150C0ED-755B-A6F9-C451-26E53F0259C1}"/>
              </a:ext>
            </a:extLst>
          </p:cNvPr>
          <p:cNvSpPr txBox="1"/>
          <p:nvPr/>
        </p:nvSpPr>
        <p:spPr>
          <a:xfrm>
            <a:off x="2981427" y="2430776"/>
            <a:ext cx="6216444" cy="556434"/>
          </a:xfrm>
          <a:prstGeom prst="rect">
            <a:avLst/>
          </a:prstGeom>
          <a:noFill/>
        </p:spPr>
        <p:txBody>
          <a:bodyPr wrap="square">
            <a:spAutoFit/>
          </a:bodyPr>
          <a:lstStyle/>
          <a:p>
            <a:pPr algn="ctr">
              <a:lnSpc>
                <a:spcPct val="115000"/>
              </a:lnSpc>
              <a:spcAft>
                <a:spcPts val="1000"/>
              </a:spcAft>
            </a:pPr>
            <a:r>
              <a:rPr lang="vi-VN"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 ý làm bài</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D70B14E0-859E-BE1C-ACF0-9EBDF6195FE2}"/>
              </a:ext>
            </a:extLst>
          </p:cNvPr>
          <p:cNvGraphicFramePr>
            <a:graphicFrameLocks noGrp="1"/>
          </p:cNvGraphicFramePr>
          <p:nvPr/>
        </p:nvGraphicFramePr>
        <p:xfrm>
          <a:off x="660399" y="3196688"/>
          <a:ext cx="10858500" cy="2733168"/>
        </p:xfrm>
        <a:graphic>
          <a:graphicData uri="http://schemas.openxmlformats.org/drawingml/2006/table">
            <a:tbl>
              <a:tblPr firstRow="1" firstCol="1" bandRow="1"/>
              <a:tblGrid>
                <a:gridCol w="5428708">
                  <a:extLst>
                    <a:ext uri="{9D8B030D-6E8A-4147-A177-3AD203B41FA5}">
                      <a16:colId xmlns:a16="http://schemas.microsoft.com/office/drawing/2014/main" val="2436520292"/>
                    </a:ext>
                  </a:extLst>
                </a:gridCol>
                <a:gridCol w="5429792">
                  <a:extLst>
                    <a:ext uri="{9D8B030D-6E8A-4147-A177-3AD203B41FA5}">
                      <a16:colId xmlns:a16="http://schemas.microsoft.com/office/drawing/2014/main" val="555547331"/>
                    </a:ext>
                  </a:extLst>
                </a:gridCol>
              </a:tblGrid>
              <a:tr h="0">
                <a:tc>
                  <a:txBody>
                    <a:bodyPr/>
                    <a:lstStyle/>
                    <a:p>
                      <a:pPr algn="ctr">
                        <a:lnSpc>
                          <a:spcPct val="115000"/>
                        </a:lnSpc>
                        <a:spcAft>
                          <a:spcPts val="100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 tượng hình</a:t>
                      </a:r>
                      <a:endParaRPr lang="en-US"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 tượng thanh</a:t>
                      </a:r>
                      <a:endParaRPr lang="en-US"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5035313"/>
                  </a:ext>
                </a:extLst>
              </a:tr>
              <a:tr h="0">
                <a:tc>
                  <a:txBody>
                    <a:bodyPr/>
                    <a:lstStyle/>
                    <a:p>
                      <a:pPr>
                        <a:lnSpc>
                          <a:spcPct val="115000"/>
                        </a:lnSpc>
                        <a:spcAft>
                          <a:spcPts val="1000"/>
                        </a:spcAft>
                      </a:pP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dềnh dàng</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dìu dặt</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thập thò</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mấp mô</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gập ghềnh</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đỡ đần</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rộn ràng</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 thượt</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rủng rỉnh</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lụ khụ</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réo</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rắt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sầm</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sập</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ú ớ</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6352187"/>
                  </a:ext>
                </a:extLst>
              </a:tr>
            </a:tbl>
          </a:graphicData>
        </a:graphic>
      </p:graphicFrame>
    </p:spTree>
    <p:extLst>
      <p:ext uri="{BB962C8B-B14F-4D97-AF65-F5344CB8AC3E}">
        <p14:creationId xmlns:p14="http://schemas.microsoft.com/office/powerpoint/2010/main" val="323868306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BCA8AA-5612-BD12-2049-7FEDF893851C}"/>
              </a:ext>
            </a:extLst>
          </p:cNvPr>
          <p:cNvSpPr txBox="1"/>
          <p:nvPr/>
        </p:nvSpPr>
        <p:spPr>
          <a:xfrm>
            <a:off x="666750" y="156300"/>
            <a:ext cx="10858500" cy="433965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0480" marR="30480" algn="just">
              <a:spcAft>
                <a:spcPts val="1200"/>
              </a:spcAft>
            </a:pPr>
            <a:r>
              <a:rPr lang="en-US" sz="3200" b="1" dirty="0" err="1">
                <a:effectLst/>
                <a:latin typeface="Times New Roman" panose="02020603050405020304" pitchFamily="18" charset="0"/>
                <a:ea typeface="Times New Roman" panose="02020603050405020304" pitchFamily="18" charset="0"/>
              </a:rPr>
              <a:t>Bài</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tập</a:t>
            </a:r>
            <a:r>
              <a:rPr lang="en-US" sz="3200" b="1" dirty="0">
                <a:effectLst/>
                <a:latin typeface="Times New Roman" panose="02020603050405020304" pitchFamily="18" charset="0"/>
                <a:ea typeface="Times New Roman" panose="02020603050405020304" pitchFamily="18" charset="0"/>
              </a:rPr>
              <a:t> </a:t>
            </a:r>
            <a:r>
              <a:rPr lang="vi-VN" sz="3200" b="1" dirty="0">
                <a:effectLst/>
                <a:latin typeface="Times New Roman" panose="02020603050405020304" pitchFamily="18" charset="0"/>
                <a:ea typeface="Times New Roman" panose="02020603050405020304" pitchFamily="18" charset="0"/>
              </a:rPr>
              <a:t>2: Tìm các từ tượng hình, từ tượng thanh xuất hiện trong đoạn văn sau:</a:t>
            </a:r>
            <a:endParaRPr lang="en-US" sz="3200" dirty="0">
              <a:effectLst/>
              <a:latin typeface="Times New Roman" panose="02020603050405020304" pitchFamily="18" charset="0"/>
              <a:ea typeface="Times New Roman" panose="02020603050405020304" pitchFamily="18" charset="0"/>
            </a:endParaRPr>
          </a:p>
          <a:p>
            <a:pPr marL="30480" marR="30480" algn="just">
              <a:spcAft>
                <a:spcPts val="1200"/>
              </a:spcAft>
            </a:pPr>
            <a:r>
              <a:rPr lang="vi-VN" sz="3200" dirty="0">
                <a:solidFill>
                  <a:srgbClr val="000000"/>
                </a:solidFill>
                <a:effectLst/>
                <a:latin typeface="Arial" panose="020B0604020202020204" pitchFamily="34"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Tôi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mải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mốt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chạy</a:t>
            </a:r>
            <a:r>
              <a:rPr lang="en-US" sz="3200" dirty="0">
                <a:solidFill>
                  <a:srgbClr val="000000"/>
                </a:solidFill>
                <a:effectLst/>
                <a:latin typeface="Times New Roman" panose="02020603050405020304" pitchFamily="18" charset="0"/>
                <a:ea typeface="Times New Roman" panose="02020603050405020304" pitchFamily="18" charset="0"/>
              </a:rPr>
              <a:t> sang. </a:t>
            </a:r>
            <a:r>
              <a:rPr lang="en-US" sz="3200" dirty="0" err="1">
                <a:solidFill>
                  <a:srgbClr val="000000"/>
                </a:solidFill>
                <a:effectLst/>
                <a:latin typeface="Times New Roman" panose="02020603050405020304" pitchFamily="18" charset="0"/>
                <a:ea typeface="Times New Roman" panose="02020603050405020304" pitchFamily="18" charset="0"/>
              </a:rPr>
              <a:t>Mấy</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người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hàng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xóm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đến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trước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tôi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đang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xôn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xao</a:t>
            </a:r>
            <a:r>
              <a:rPr lang="en-US" sz="3200" dirty="0">
                <a:solidFill>
                  <a:srgbClr val="000000"/>
                </a:solidFill>
                <a:effectLst/>
                <a:latin typeface="Times New Roman" panose="02020603050405020304" pitchFamily="18" charset="0"/>
                <a:ea typeface="Times New Roman" panose="02020603050405020304" pitchFamily="18" charset="0"/>
              </a:rPr>
              <a:t> ở </a:t>
            </a:r>
            <a:r>
              <a:rPr lang="en-US" sz="3200" dirty="0" err="1">
                <a:solidFill>
                  <a:srgbClr val="000000"/>
                </a:solidFill>
                <a:effectLst/>
                <a:latin typeface="Times New Roman" panose="02020603050405020304" pitchFamily="18" charset="0"/>
                <a:ea typeface="Times New Roman" panose="02020603050405020304" pitchFamily="18" charset="0"/>
              </a:rPr>
              <a:t>trong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Tôi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xồng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xộc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chạy</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vào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Lão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Hạc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đang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vật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vã</a:t>
            </a:r>
            <a:r>
              <a:rPr lang="en-US" sz="3200" dirty="0">
                <a:solidFill>
                  <a:srgbClr val="000000"/>
                </a:solidFill>
                <a:effectLst/>
                <a:latin typeface="Times New Roman" panose="02020603050405020304" pitchFamily="18" charset="0"/>
                <a:ea typeface="Times New Roman" panose="02020603050405020304" pitchFamily="18" charset="0"/>
              </a:rPr>
              <a:t> ở </a:t>
            </a:r>
            <a:r>
              <a:rPr lang="en-US" sz="3200" dirty="0" err="1">
                <a:solidFill>
                  <a:srgbClr val="000000"/>
                </a:solidFill>
                <a:effectLst/>
                <a:latin typeface="Times New Roman" panose="02020603050405020304" pitchFamily="18" charset="0"/>
                <a:ea typeface="Times New Roman" panose="02020603050405020304" pitchFamily="18" charset="0"/>
              </a:rPr>
              <a:t>trên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giường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đầu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tóc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rũ</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rượi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quần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áo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xộc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xệch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hai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mắt</a:t>
            </a:r>
            <a:r>
              <a:rPr lang="en-US" sz="3200" dirty="0">
                <a:solidFill>
                  <a:srgbClr val="000000"/>
                </a:solidFill>
                <a:effectLst/>
                <a:latin typeface="Times New Roman" panose="02020603050405020304" pitchFamily="18" charset="0"/>
                <a:ea typeface="Times New Roman" panose="02020603050405020304" pitchFamily="18" charset="0"/>
              </a:rPr>
              <a:t> long </a:t>
            </a:r>
            <a:r>
              <a:rPr lang="en-US" sz="3200" dirty="0" err="1">
                <a:solidFill>
                  <a:srgbClr val="000000"/>
                </a:solidFill>
                <a:effectLst/>
                <a:latin typeface="Times New Roman" panose="02020603050405020304" pitchFamily="18" charset="0"/>
                <a:ea typeface="Times New Roman" panose="02020603050405020304" pitchFamily="18" charset="0"/>
              </a:rPr>
              <a:t>sòng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sọc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Lão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tréo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bọt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mép</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sùi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ra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khắp</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người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chốc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chốc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lại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bị</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giật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mạnh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một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cái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này</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lên</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marL="30480" marR="30480" algn="just">
              <a:spcAft>
                <a:spcPts val="1200"/>
              </a:spcAft>
            </a:pPr>
            <a:r>
              <a:rPr lang="vi-VN" sz="3200" dirty="0">
                <a:solidFill>
                  <a:srgbClr val="000000"/>
                </a:solidFill>
                <a:effectLst/>
                <a:latin typeface="Times New Roman" panose="02020603050405020304" pitchFamily="18" charset="0"/>
                <a:ea typeface="Times New Roman" panose="02020603050405020304" pitchFamily="18" charset="0"/>
              </a:rPr>
              <a:t>                                                               (</a:t>
            </a:r>
            <a:r>
              <a:rPr lang="vi-VN" sz="3200" i="1" dirty="0">
                <a:solidFill>
                  <a:srgbClr val="000000"/>
                </a:solidFill>
                <a:effectLst/>
                <a:latin typeface="Times New Roman" panose="02020603050405020304" pitchFamily="18" charset="0"/>
                <a:ea typeface="Times New Roman" panose="02020603050405020304" pitchFamily="18" charset="0"/>
              </a:rPr>
              <a:t>Lão Hạc, </a:t>
            </a:r>
            <a:r>
              <a:rPr lang="vi-VN" sz="3200" dirty="0">
                <a:solidFill>
                  <a:srgbClr val="000000"/>
                </a:solidFill>
                <a:effectLst/>
                <a:latin typeface="Times New Roman" panose="02020603050405020304" pitchFamily="18" charset="0"/>
                <a:ea typeface="Times New Roman" panose="02020603050405020304" pitchFamily="18" charset="0"/>
              </a:rPr>
              <a:t>Nam Cao)</a:t>
            </a:r>
            <a:endParaRPr lang="en-US" sz="32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F053F00A-F0AF-685E-E574-41BF18416699}"/>
              </a:ext>
            </a:extLst>
          </p:cNvPr>
          <p:cNvSpPr txBox="1"/>
          <p:nvPr/>
        </p:nvSpPr>
        <p:spPr>
          <a:xfrm>
            <a:off x="666750" y="4330145"/>
            <a:ext cx="10858500" cy="1803955"/>
          </a:xfrm>
          <a:prstGeom prst="rect">
            <a:avLst/>
          </a:prstGeom>
          <a:noFill/>
        </p:spPr>
        <p:txBody>
          <a:bodyPr wrap="square">
            <a:spAutoFit/>
          </a:bodyPr>
          <a:lstStyle/>
          <a:p>
            <a:pPr algn="ctr">
              <a:lnSpc>
                <a:spcPct val="115000"/>
              </a:lnSpc>
              <a:spcAft>
                <a:spcPts val="1000"/>
              </a:spcAft>
            </a:pPr>
            <a:r>
              <a:rPr lang="vi-VN" sz="2800" b="1" i="1" dirty="0">
                <a:effectLst/>
                <a:latin typeface="Times New Roman" panose="02020603050405020304" pitchFamily="18" charset="0"/>
                <a:ea typeface="Times New Roman" panose="02020603050405020304" pitchFamily="18" charset="0"/>
                <a:cs typeface="Times New Roman" panose="02020603050405020304" pitchFamily="18" charset="0"/>
              </a:rPr>
              <a:t>Gợi ý làm bài</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Các từ tượng hình:</a:t>
            </a: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cs typeface="Times New Roman" panose="02020603050405020304" pitchFamily="18" charset="0"/>
              </a:rPr>
              <a:t>mải mốt, xồng xộc, vật vã, rũ rượi, xộc xệch, sòng sọc</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Các từ tượng thanh: </a:t>
            </a:r>
            <a:r>
              <a:rPr lang="vi-VN" sz="2800" i="1" dirty="0">
                <a:effectLst/>
                <a:latin typeface="Times New Roman" panose="02020603050405020304" pitchFamily="18" charset="0"/>
                <a:ea typeface="Times New Roman" panose="02020603050405020304" pitchFamily="18" charset="0"/>
                <a:cs typeface="Times New Roman" panose="02020603050405020304" pitchFamily="18" charset="0"/>
              </a:rPr>
              <a:t>xôn xao, tru tréo</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687886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1463</Words>
  <Application>Microsoft Office PowerPoint</Application>
  <PresentationFormat>Widescreen</PresentationFormat>
  <Paragraphs>110</Paragraphs>
  <Slides>17</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Chiller</vt:lpstr>
      <vt:lpstr>SVN-Ziclets</vt:lpstr>
      <vt:lpstr>Times New Roman</vt:lpstr>
      <vt:lpstr>字魂176号-创粗圆</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bonghoanho102022@gmail.com</dc:creator>
  <cp:lastModifiedBy>Nguyễn Thị Huỳnh Nhung</cp:lastModifiedBy>
  <cp:revision>12</cp:revision>
  <dcterms:created xsi:type="dcterms:W3CDTF">2023-08-12T13:07:32Z</dcterms:created>
  <dcterms:modified xsi:type="dcterms:W3CDTF">2024-01-01T09:33:56Z</dcterms:modified>
</cp:coreProperties>
</file>