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71" r:id="rId2"/>
    <p:sldId id="256" r:id="rId3"/>
    <p:sldId id="302" r:id="rId4"/>
    <p:sldId id="279" r:id="rId5"/>
    <p:sldId id="436" r:id="rId6"/>
    <p:sldId id="437" r:id="rId7"/>
    <p:sldId id="438" r:id="rId8"/>
    <p:sldId id="439" r:id="rId9"/>
    <p:sldId id="440" r:id="rId10"/>
    <p:sldId id="441" r:id="rId11"/>
    <p:sldId id="444" r:id="rId12"/>
    <p:sldId id="360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316" r:id="rId23"/>
    <p:sldId id="347" r:id="rId24"/>
    <p:sldId id="362" r:id="rId25"/>
    <p:sldId id="365" r:id="rId26"/>
    <p:sldId id="367" r:id="rId27"/>
    <p:sldId id="368" r:id="rId28"/>
    <p:sldId id="454" r:id="rId29"/>
    <p:sldId id="455" r:id="rId30"/>
    <p:sldId id="535" r:id="rId31"/>
    <p:sldId id="536" r:id="rId32"/>
    <p:sldId id="373" r:id="rId33"/>
    <p:sldId id="497" r:id="rId34"/>
    <p:sldId id="498" r:id="rId35"/>
    <p:sldId id="456" r:id="rId36"/>
    <p:sldId id="538" r:id="rId37"/>
    <p:sldId id="459" r:id="rId38"/>
    <p:sldId id="461" r:id="rId39"/>
    <p:sldId id="462" r:id="rId40"/>
    <p:sldId id="298" r:id="rId41"/>
    <p:sldId id="531" r:id="rId42"/>
    <p:sldId id="314" r:id="rId43"/>
    <p:sldId id="330" r:id="rId44"/>
    <p:sldId id="35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143"/>
    <a:srgbClr val="F3EEE7"/>
    <a:srgbClr val="E9DED1"/>
    <a:srgbClr val="FCD3C6"/>
    <a:srgbClr val="CDDCE3"/>
    <a:srgbClr val="5B9BD5"/>
    <a:srgbClr val="E4D6C8"/>
    <a:srgbClr val="FFA1F5"/>
    <a:srgbClr val="BC7AF9"/>
    <a:srgbClr val="F8F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176" y="270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55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02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14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https://www.youtube.com/watch?v=-NO1NElTXDU&amp;list=PL8_ETpRL2xNa7hp3KtZP2F3VZpMbUUlXp&amp;index=2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0" Type="http://schemas.openxmlformats.org/officeDocument/2006/relationships/notesSlide" Target="../notesSlides/notesSlide28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9.png"/><Relationship Id="rId5" Type="http://schemas.microsoft.com/office/2007/relationships/media" Target="../media/media7.mp3"/><Relationship Id="rId10" Type="http://schemas.openxmlformats.org/officeDocument/2006/relationships/notesSlide" Target="../notesSlides/notesSlide29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NO1NElTXDU?list=PL8_ETpRL2xNa7hp3KtZP2F3VZpMbUUlXp" TargetMode="External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8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62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8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3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6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989330"/>
            <a:ext cx="12141200" cy="6007735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5880" y="1275080"/>
            <a:ext cx="6342380" cy="3568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370" y="4738370"/>
            <a:ext cx="59728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855345"/>
            <a:ext cx="12141200" cy="6141720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" y="2874645"/>
            <a:ext cx="3499485" cy="19691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45380" y="67056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/>
              <a:t>- </a:t>
            </a:r>
            <a:r>
              <a:rPr lang="en-US" sz="3200" dirty="0"/>
              <a:t>Each round, one student from each team stands up.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There are some emojis/pictures.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Try to guess the secret word from the emojis/pictures and make a sentence using that word.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769360" y="16865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EXAMPLE: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28950" y="1538605"/>
            <a:ext cx="3228975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/>
              <a:t>🚌</a:t>
            </a:r>
          </a:p>
        </p:txBody>
      </p:sp>
      <p:pic>
        <p:nvPicPr>
          <p:cNvPr id="10" name="Content Placeholder 9" descr="10867024_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3090" y="1127125"/>
            <a:ext cx="3057525" cy="30575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91877" y="342900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C00000"/>
                </a:solidFill>
              </a:rPr>
              <a:t>bus driver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123565" y="385000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C00000"/>
                </a:solidFill>
              </a:rPr>
              <a:t>underground</a:t>
            </a:r>
          </a:p>
        </p:txBody>
      </p:sp>
      <p:pic>
        <p:nvPicPr>
          <p:cNvPr id="3" name="Content Placeholder 2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1667510"/>
            <a:ext cx="1871980" cy="2727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62910" y="3227070"/>
            <a:ext cx="1711960" cy="1250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big-hole-ground-illustration-ground-works-digging-sand-coal-waste-rock-gravel-illustration_87946-54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29555" y="1939925"/>
            <a:ext cx="4292600" cy="253809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037715" y="1365250"/>
            <a:ext cx="8318500" cy="32639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ndon-underground-Lancaster_Gate_tub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315" y="1274469"/>
            <a:ext cx="4559300" cy="341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6" grpId="0" bldLvl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8" name="Content Placeholder 27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375" y="1273175"/>
            <a:ext cx="3451225" cy="34512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947795" y="388048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C00000"/>
                </a:solidFill>
              </a:rPr>
              <a:t>itchy eye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62600" y="1009650"/>
            <a:ext cx="5375275" cy="368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700"/>
              <a:t>👁️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921510" y="1543050"/>
            <a:ext cx="8318500" cy="32639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5fb665fb4a84505e1f487aa74b60447_t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795" y="801370"/>
            <a:ext cx="3980180" cy="398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3" name="Content Placeholder 2" descr="1f30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86145" y="1043305"/>
            <a:ext cx="3515995" cy="3515995"/>
          </a:xfrm>
          <a:prstGeom prst="rect">
            <a:avLst/>
          </a:prstGeom>
        </p:spPr>
      </p:pic>
      <p:pic>
        <p:nvPicPr>
          <p:cNvPr id="5" name="Content Placeholder 4" descr="backhand-index-pointing-down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490" y="1163955"/>
            <a:ext cx="3274695" cy="327469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68774" y="3429000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C00000"/>
                </a:solidFill>
              </a:rPr>
              <a:t>downtown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782757" y="4091622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C00000"/>
                </a:solidFill>
              </a:rPr>
              <a:t>traffic jam</a:t>
            </a:r>
          </a:p>
        </p:txBody>
      </p:sp>
      <p:pic>
        <p:nvPicPr>
          <p:cNvPr id="3" name="Content Placeholder 2" descr="istockphoto-1045492426-612x6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1050" y="1149985"/>
            <a:ext cx="3414395" cy="3414395"/>
          </a:xfrm>
          <a:prstGeom prst="rect">
            <a:avLst/>
          </a:prstGeom>
        </p:spPr>
      </p:pic>
      <p:pic>
        <p:nvPicPr>
          <p:cNvPr id="4" name="Content Placeholder 3" descr="cHJpdmF0ZS9sci9pbWFnZXMvd2Vic2l0ZS8yMDIyLTA1L2pvYjcyOC0xNTEteC5qcGc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77975" y="1149985"/>
            <a:ext cx="5553075" cy="370014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340485" y="1082040"/>
            <a:ext cx="9933305" cy="39744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traffic-jam-city-traffic-image_2242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855345"/>
            <a:ext cx="4368800" cy="430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98"/>
          <p:cNvPicPr>
            <a:picLocks noChangeAspect="1"/>
          </p:cNvPicPr>
          <p:nvPr/>
        </p:nvPicPr>
        <p:blipFill>
          <a:blip r:embed="rId2"/>
          <a:srcRect t="789" b="789"/>
          <a:stretch>
            <a:fillRect/>
          </a:stretch>
        </p:blipFill>
        <p:spPr>
          <a:xfrm>
            <a:off x="-88900" y="-126484"/>
            <a:ext cx="12642850" cy="7111603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-68580" y="-210185"/>
          <a:ext cx="12642850" cy="720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25228" y="208978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349625" y="21107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5207153" y="207323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6312" y="304645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61870" y="308199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91844" y="289481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6024163" y="209127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CITY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2189798" y="4029360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C00000"/>
                </a:solidFill>
              </a:rPr>
              <a:t>construction site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79600" y="1544320"/>
            <a:ext cx="325120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3900" dirty="0">
                <a:solidFill>
                  <a:srgbClr val="FF0000"/>
                </a:solidFill>
              </a:rPr>
              <a:t>🚧</a:t>
            </a:r>
          </a:p>
        </p:txBody>
      </p:sp>
      <p:pic>
        <p:nvPicPr>
          <p:cNvPr id="11" name="Content Placeholder 10" descr="kisspng-computer-icons-web-browser-5ae3bc84bdd924.601869471524874372777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" b="96304" l="889" r="98000">
                        <a14:foregroundMark x1="47667" y1="2609" x2="26778" y2="8804"/>
                        <a14:foregroundMark x1="26778" y1="8804" x2="15889" y2="18696"/>
                        <a14:foregroundMark x1="15889" y1="18696" x2="9000" y2="30761"/>
                        <a14:foregroundMark x1="9000" y1="30761" x2="3556" y2="52391"/>
                        <a14:foregroundMark x1="3556" y1="52391" x2="9778" y2="71957"/>
                        <a14:foregroundMark x1="9778" y1="71957" x2="20333" y2="84022"/>
                        <a14:foregroundMark x1="36046" y1="88449" x2="54667" y2="93696"/>
                        <a14:foregroundMark x1="20333" y1="84022" x2="30994" y2="87025"/>
                        <a14:foregroundMark x1="54667" y1="93696" x2="76734" y2="90415"/>
                        <a14:foregroundMark x1="78262" y1="89092" x2="89444" y2="74239"/>
                        <a14:foregroundMark x1="89444" y1="74239" x2="95778" y2="52065"/>
                        <a14:foregroundMark x1="95778" y1="52065" x2="94000" y2="32717"/>
                        <a14:foregroundMark x1="94000" y1="32717" x2="83556" y2="17174"/>
                        <a14:foregroundMark x1="83556" y1="17174" x2="67111" y2="7609"/>
                        <a14:foregroundMark x1="67111" y1="7609" x2="47111" y2="2935"/>
                        <a14:foregroundMark x1="7000" y1="28152" x2="3333" y2="42935"/>
                        <a14:foregroundMark x1="8667" y1="38370" x2="28444" y2="37391"/>
                        <a14:foregroundMark x1="25000" y1="35543" x2="29889" y2="20761"/>
                        <a14:foregroundMark x1="23778" y1="17935" x2="36222" y2="21196"/>
                        <a14:foregroundMark x1="50778" y1="6739" x2="51778" y2="24783"/>
                        <a14:foregroundMark x1="51778" y1="24783" x2="52000" y2="25543"/>
                        <a14:foregroundMark x1="37889" y1="23152" x2="49778" y2="23804"/>
                        <a14:foregroundMark x1="94111" y1="32174" x2="95111" y2="54022"/>
                        <a14:foregroundMark x1="95111" y1="54022" x2="95111" y2="54022"/>
                        <a14:foregroundMark x1="97000" y1="40217" x2="98000" y2="54022"/>
                        <a14:foregroundMark x1="42333" y1="95761" x2="53222" y2="96413"/>
                        <a14:foregroundMark x1="1444" y1="40761" x2="889" y2="52935"/>
                        <a14:backgroundMark x1="33000" y1="87391" x2="35444" y2="89022"/>
                        <a14:backgroundMark x1="32111" y1="86957" x2="33333" y2="87609"/>
                        <a14:backgroundMark x1="31333" y1="86739" x2="32111" y2="87391"/>
                        <a14:backgroundMark x1="78778" y1="89565" x2="77111" y2="90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7997" y="1261745"/>
            <a:ext cx="3648075" cy="372935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192212" y="1256853"/>
            <a:ext cx="9627235" cy="377761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construction-site-generators-types-features-of-generators-used-at-construction-sites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6471" b="4947"/>
          <a:stretch/>
        </p:blipFill>
        <p:spPr>
          <a:xfrm>
            <a:off x="3011488" y="1256853"/>
            <a:ext cx="5613400" cy="393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 bldLvl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725545" y="12680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THE END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661" y="-3029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65099" y="1058545"/>
            <a:ext cx="8083551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concrete jungle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624070"/>
            <a:ext cx="6170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rừng bê tông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3476" y="3242774"/>
            <a:ext cx="48837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kɒŋkriːt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dʒʌŋɡl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478" y="3242774"/>
            <a:ext cx="830998" cy="83099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9625"/>
          <a:stretch/>
        </p:blipFill>
        <p:spPr>
          <a:xfrm>
            <a:off x="7164088" y="2524125"/>
            <a:ext cx="4548468" cy="3851307"/>
          </a:xfrm>
          <a:prstGeom prst="rect">
            <a:avLst/>
          </a:prstGeom>
        </p:spPr>
      </p:pic>
      <p:pic>
        <p:nvPicPr>
          <p:cNvPr id="11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68980" y="5318760"/>
            <a:ext cx="181546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284238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metro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hệ</a:t>
            </a:r>
            <a:r>
              <a:rPr lang="en-US" sz="4800" dirty="0"/>
              <a:t> </a:t>
            </a:r>
            <a:r>
              <a:rPr lang="en-US" sz="4800" dirty="0" err="1"/>
              <a:t>thống</a:t>
            </a:r>
            <a:r>
              <a:rPr lang="en-US" sz="4800" dirty="0"/>
              <a:t> </a:t>
            </a:r>
          </a:p>
          <a:p>
            <a:pPr lvl="0" algn="ctr"/>
            <a:r>
              <a:rPr lang="en-US" sz="4800" dirty="0" err="1"/>
              <a:t>tàu</a:t>
            </a:r>
            <a:r>
              <a:rPr lang="en-US" sz="4800" dirty="0"/>
              <a:t> </a:t>
            </a:r>
            <a:r>
              <a:rPr lang="en-US" sz="4800" dirty="0" err="1"/>
              <a:t>điện</a:t>
            </a:r>
            <a:r>
              <a:rPr lang="en-US" sz="4800" dirty="0"/>
              <a:t> </a:t>
            </a:r>
            <a:r>
              <a:rPr lang="en-US" sz="4800" dirty="0" err="1"/>
              <a:t>ngầm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47146" y="3130480"/>
            <a:ext cx="29108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metrəʊ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9625"/>
          <a:stretch/>
        </p:blipFill>
        <p:spPr>
          <a:xfrm>
            <a:off x="14418310" y="5374005"/>
            <a:ext cx="1752600" cy="1483995"/>
          </a:xfrm>
          <a:prstGeom prst="rect">
            <a:avLst/>
          </a:prstGeom>
        </p:spPr>
      </p:pic>
      <p:pic>
        <p:nvPicPr>
          <p:cNvPr id="10" name="me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705" y="3074731"/>
            <a:ext cx="941441" cy="941441"/>
          </a:xfrm>
          <a:prstGeom prst="rect">
            <a:avLst/>
          </a:prstGeom>
        </p:spPr>
      </p:pic>
      <p:pic>
        <p:nvPicPr>
          <p:cNvPr id="13" name="Content Placeholder 12" descr="city-1940691_128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005195" y="2475865"/>
            <a:ext cx="5779770" cy="3851910"/>
          </a:xfrm>
          <a:prstGeom prst="rect">
            <a:avLst/>
          </a:prstGeom>
        </p:spPr>
      </p:pic>
      <p:pic>
        <p:nvPicPr>
          <p:cNvPr id="16" name="Content Placeholder 9" descr="public-amenities-and-facilities-such-as-toilet-vector-24633035"/>
          <p:cNvPicPr>
            <a:picLocks noChangeAspect="1"/>
          </p:cNvPicPr>
          <p:nvPr/>
        </p:nvPicPr>
        <p:blipFill>
          <a:blip r:embed="rId8"/>
          <a:srcRect r="-4318" b="9529"/>
          <a:stretch>
            <a:fillRect/>
          </a:stretch>
        </p:blipFill>
        <p:spPr>
          <a:xfrm>
            <a:off x="-2181225" y="5374005"/>
            <a:ext cx="1491615" cy="1397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334645" y="157670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public amenity</a:t>
            </a:r>
            <a:r>
              <a:rPr lang="en-US" sz="7200" b="1" dirty="0"/>
              <a:t> </a:t>
            </a:r>
            <a:endParaRPr lang="en-US" sz="72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1983" y="4865796"/>
            <a:ext cx="4785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tiện</a:t>
            </a:r>
            <a:r>
              <a:rPr lang="en-US" sz="4800" dirty="0"/>
              <a:t> </a:t>
            </a:r>
            <a:r>
              <a:rPr lang="en-US" sz="4800" dirty="0" err="1"/>
              <a:t>ích</a:t>
            </a:r>
            <a:r>
              <a:rPr lang="en-US" sz="4800" dirty="0"/>
              <a:t> </a:t>
            </a:r>
            <a:r>
              <a:rPr lang="en-US" sz="4800" dirty="0" err="1"/>
              <a:t>công</a:t>
            </a:r>
            <a:r>
              <a:rPr lang="en-US" sz="4800" dirty="0"/>
              <a:t> </a:t>
            </a:r>
            <a:r>
              <a:rPr lang="en-US" sz="4800" dirty="0" err="1"/>
              <a:t>cộng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07538" y="3429000"/>
            <a:ext cx="48996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pʌblɪk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əˈmiːnəti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ublic ame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623" y="3535576"/>
            <a:ext cx="684530" cy="684530"/>
          </a:xfrm>
          <a:prstGeom prst="rect">
            <a:avLst/>
          </a:prstGeom>
        </p:spPr>
      </p:pic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idx="1"/>
          </p:nvPr>
        </p:nvPicPr>
        <p:blipFill>
          <a:blip r:embed="rId6"/>
          <a:srcRect r="-4318" b="9529"/>
          <a:stretch>
            <a:fillRect/>
          </a:stretch>
        </p:blipFill>
        <p:spPr>
          <a:xfrm>
            <a:off x="7245985" y="2031365"/>
            <a:ext cx="4203065" cy="3937000"/>
          </a:xfrm>
          <a:prstGeom prst="rect">
            <a:avLst/>
          </a:prstGeom>
        </p:spPr>
      </p:pic>
      <p:pic>
        <p:nvPicPr>
          <p:cNvPr id="14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3095" y="5476240"/>
            <a:ext cx="2317115" cy="1544320"/>
          </a:xfrm>
          <a:prstGeom prst="rect">
            <a:avLst/>
          </a:prstGeom>
        </p:spPr>
      </p:pic>
      <p:pic>
        <p:nvPicPr>
          <p:cNvPr id="17" name="Content Placeholder 16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2947670" y="4935855"/>
            <a:ext cx="2430145" cy="161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63195" y="1198933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commuter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565280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xa</a:t>
            </a:r>
          </a:p>
        </p:txBody>
      </p:sp>
      <p:sp>
        <p:nvSpPr>
          <p:cNvPr id="2" name="Rectangle 1"/>
          <p:cNvSpPr/>
          <p:nvPr/>
        </p:nvSpPr>
        <p:spPr>
          <a:xfrm>
            <a:off x="1389408" y="3158449"/>
            <a:ext cx="3781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kəˈmjuːtə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-4318" b="9529"/>
          <a:stretch>
            <a:fillRect/>
          </a:stretch>
        </p:blipFill>
        <p:spPr>
          <a:xfrm>
            <a:off x="13767435" y="4821555"/>
            <a:ext cx="1450975" cy="1567180"/>
          </a:xfrm>
          <a:prstGeom prst="rect">
            <a:avLst/>
          </a:prstGeom>
        </p:spPr>
      </p:pic>
      <p:pic>
        <p:nvPicPr>
          <p:cNvPr id="6" name="commu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158448"/>
            <a:ext cx="830998" cy="830998"/>
          </a:xfrm>
          <a:prstGeom prst="rect">
            <a:avLst/>
          </a:prstGeom>
        </p:spPr>
      </p:pic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876925" y="2508844"/>
            <a:ext cx="5724525" cy="3816350"/>
          </a:xfrm>
          <a:prstGeom prst="rect">
            <a:avLst/>
          </a:prstGeom>
        </p:spPr>
      </p:pic>
      <p:pic>
        <p:nvPicPr>
          <p:cNvPr id="13" name="Content Placeholder 4" descr="pickpo_noun_002_275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4445" y="4862195"/>
            <a:ext cx="2016125" cy="134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306070" y="135819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pickpocket</a:t>
            </a:r>
            <a:r>
              <a:rPr lang="en-US" sz="6600" b="1" dirty="0">
                <a:solidFill>
                  <a:srgbClr val="AD4F0F"/>
                </a:solidFill>
              </a:rPr>
              <a:t>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móc</a:t>
            </a:r>
            <a:r>
              <a:rPr lang="en-US" sz="4800" dirty="0"/>
              <a:t> </a:t>
            </a:r>
            <a:r>
              <a:rPr lang="en-US" sz="4800" dirty="0" err="1"/>
              <a:t>túi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44272" y="3082855"/>
            <a:ext cx="30893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pɪkpɒkɪt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021945" y="4755515"/>
            <a:ext cx="2122805" cy="1415415"/>
          </a:xfrm>
          <a:prstGeom prst="rect">
            <a:avLst/>
          </a:prstGeom>
        </p:spPr>
      </p:pic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030" y="3073330"/>
            <a:ext cx="852805" cy="852805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920" y="2828925"/>
            <a:ext cx="5200149" cy="3460750"/>
          </a:xfrm>
          <a:prstGeom prst="rect">
            <a:avLst/>
          </a:prstGeom>
        </p:spPr>
      </p:pic>
      <p:pic>
        <p:nvPicPr>
          <p:cNvPr id="17" name="Content Placeholder 12" descr="houses-neighborhoo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02000" y="4755515"/>
            <a:ext cx="2670175" cy="173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40994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suburb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5840" y="423386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ngoại</a:t>
            </a:r>
            <a:r>
              <a:rPr lang="en-US" sz="4800" dirty="0"/>
              <a:t> 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7652" y="3082855"/>
            <a:ext cx="2523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sʌbɜːb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ubur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199" y="3052502"/>
            <a:ext cx="861350" cy="861350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460095" y="4913630"/>
            <a:ext cx="2012950" cy="1339850"/>
          </a:xfrm>
          <a:prstGeom prst="rect">
            <a:avLst/>
          </a:prstGeom>
        </p:spPr>
      </p:pic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636260" y="2325230"/>
            <a:ext cx="6218054" cy="4041915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35450" y="4648835"/>
            <a:ext cx="2312035" cy="160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86995" y="133540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bustling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2320" y="4479293"/>
            <a:ext cx="4728028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hối</a:t>
            </a:r>
            <a:r>
              <a:rPr lang="en-US" sz="4800" dirty="0"/>
              <a:t> </a:t>
            </a:r>
            <a:r>
              <a:rPr lang="en-US" sz="4800" dirty="0" err="1"/>
              <a:t>hả</a:t>
            </a:r>
            <a:r>
              <a:rPr lang="en-US" sz="4800" dirty="0"/>
              <a:t>, </a:t>
            </a:r>
            <a:r>
              <a:rPr lang="en-US" sz="4800" dirty="0" err="1"/>
              <a:t>nhộn</a:t>
            </a:r>
            <a:r>
              <a:rPr lang="en-US" sz="4800" dirty="0"/>
              <a:t> </a:t>
            </a:r>
            <a:r>
              <a:rPr lang="en-US" sz="4800" dirty="0" err="1"/>
              <a:t>nhịp</a:t>
            </a:r>
            <a:r>
              <a:rPr lang="en-US" sz="4800" dirty="0"/>
              <a:t>, </a:t>
            </a:r>
            <a:r>
              <a:rPr lang="en-US" sz="4800" dirty="0" err="1"/>
              <a:t>náo</a:t>
            </a:r>
            <a:r>
              <a:rPr lang="en-US" sz="4800" dirty="0"/>
              <a:t> </a:t>
            </a:r>
            <a:r>
              <a:rPr lang="en-US" sz="4800" dirty="0" err="1"/>
              <a:t>nhiệt</a:t>
            </a:r>
            <a:r>
              <a:rPr lang="en-US" sz="48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8529" y="3124507"/>
            <a:ext cx="24416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bʌslɪŋ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49960" y="5105400"/>
            <a:ext cx="2943860" cy="191389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320" y="3158448"/>
            <a:ext cx="829945" cy="829945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635" y="2429510"/>
            <a:ext cx="4992161" cy="34645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14850" y="4324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50552" y="152523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liveable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nơi</a:t>
            </a:r>
            <a:r>
              <a:rPr lang="en-US" sz="4800" dirty="0"/>
              <a:t>, </a:t>
            </a:r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điểm</a:t>
            </a:r>
            <a:r>
              <a:rPr lang="en-US" sz="4800" dirty="0"/>
              <a:t>) </a:t>
            </a:r>
            <a:r>
              <a:rPr lang="en-US" sz="4800" dirty="0" err="1"/>
              <a:t>đáng</a:t>
            </a:r>
            <a:r>
              <a:rPr lang="en-US" sz="4800" dirty="0"/>
              <a:t> </a:t>
            </a:r>
            <a:r>
              <a:rPr lang="en-US" sz="4800" dirty="0" err="1"/>
              <a:t>sống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926850" y="3261983"/>
            <a:ext cx="23050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lɪvəbl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38444" y="3127970"/>
            <a:ext cx="619950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suitable or good for living in</a:t>
            </a:r>
          </a:p>
        </p:txBody>
      </p:sp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4730" y="4901565"/>
            <a:ext cx="2097405" cy="1455420"/>
          </a:xfrm>
          <a:prstGeom prst="rect">
            <a:avLst/>
          </a:prstGeom>
        </p:spPr>
      </p:pic>
      <p:pic>
        <p:nvPicPr>
          <p:cNvPr id="3" name="live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1895" y="3261983"/>
            <a:ext cx="829945" cy="829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50406" y="1166227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40370" y="2421330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0406" y="4106854"/>
            <a:ext cx="195454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70698" y="1108591"/>
            <a:ext cx="5996749" cy="672741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Option 1: </a:t>
            </a:r>
            <a:r>
              <a:rPr lang="en-GB" dirty="0">
                <a:solidFill>
                  <a:schemeClr val="tx1"/>
                </a:solidFill>
              </a:rPr>
              <a:t>Game: Jumble words</a:t>
            </a:r>
          </a:p>
          <a:p>
            <a:r>
              <a:rPr lang="en-US" alt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</a:rPr>
              <a:t>Game: Emoji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951893"/>
            <a:ext cx="5996749" cy="17094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Vocabulary teaching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1: Match the words/phrases with their explanations.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Choose the correct answer A, B, C, or D to complete each sentence.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3: Complete the texts, using the words and phrase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802892"/>
            <a:ext cx="5992782" cy="163449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ask 4: Put the words in the correct column. Then listen and check.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5: Read the sentences. Circle the words with /</a:t>
            </a:r>
            <a:r>
              <a:rPr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aʊ</a:t>
            </a: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/, underline those with /</a:t>
            </a:r>
            <a:r>
              <a:rPr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əʊ</a:t>
            </a: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/, and put a tick (√) next to those with /</a:t>
            </a:r>
            <a:r>
              <a:rPr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eə</a:t>
            </a: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/. Then listen, check, and </a:t>
            </a:r>
            <a:r>
              <a:rPr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the sentences.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386320" y="1472330"/>
            <a:ext cx="1272007" cy="94900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7676" y="2730134"/>
            <a:ext cx="1212694" cy="137672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4946" y="4407527"/>
            <a:ext cx="1192450" cy="121060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79439" y="5618130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59" y="5577726"/>
            <a:ext cx="5992782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291DEC-83A4-C1F0-31A3-C33D7D27B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697405"/>
              </p:ext>
            </p:extLst>
          </p:nvPr>
        </p:nvGraphicFramePr>
        <p:xfrm>
          <a:off x="839568" y="1362710"/>
          <a:ext cx="11174730" cy="487997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5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7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65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/ˌkɒŋkriːt ˈdʒʌŋɡl/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/ˈmetrəʊ/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thống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tàu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ngầm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 ích công cộng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kəˈmjuːtə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concrete jungle">
            <a:hlinkClick r:id="" action="ppaction://media"/>
            <a:extLst>
              <a:ext uri="{FF2B5EF4-FFF2-40B4-BE49-F238E27FC236}">
                <a16:creationId xmlns:a16="http://schemas.microsoft.com/office/drawing/2014/main" id="{D1EC4F1A-5A8F-F038-A0B8-3F4ECA9D1B8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620" y="1921510"/>
            <a:ext cx="914893" cy="914893"/>
          </a:xfrm>
          <a:prstGeom prst="rect">
            <a:avLst/>
          </a:prstGeom>
        </p:spPr>
      </p:pic>
      <p:pic>
        <p:nvPicPr>
          <p:cNvPr id="6" name="metro">
            <a:hlinkClick r:id="" action="ppaction://media"/>
            <a:extLst>
              <a:ext uri="{FF2B5EF4-FFF2-40B4-BE49-F238E27FC236}">
                <a16:creationId xmlns:a16="http://schemas.microsoft.com/office/drawing/2014/main" id="{8298CDD1-7D33-EBC1-C22C-C6002D92B425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620" y="2834004"/>
            <a:ext cx="914893" cy="914402"/>
          </a:xfrm>
          <a:prstGeom prst="rect">
            <a:avLst/>
          </a:prstGeom>
        </p:spPr>
      </p:pic>
      <p:pic>
        <p:nvPicPr>
          <p:cNvPr id="8" name="public amenity">
            <a:hlinkClick r:id="" action="ppaction://media"/>
            <a:extLst>
              <a:ext uri="{FF2B5EF4-FFF2-40B4-BE49-F238E27FC236}">
                <a16:creationId xmlns:a16="http://schemas.microsoft.com/office/drawing/2014/main" id="{CA5C5A95-2353-572C-7EF6-76EDCE7B5036}"/>
              </a:ext>
            </a:extLst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620" y="4035427"/>
            <a:ext cx="914893" cy="914402"/>
          </a:xfrm>
          <a:prstGeom prst="rect">
            <a:avLst/>
          </a:prstGeom>
        </p:spPr>
      </p:pic>
      <p:pic>
        <p:nvPicPr>
          <p:cNvPr id="9" name="commuter">
            <a:hlinkClick r:id="" action="ppaction://media"/>
            <a:extLst>
              <a:ext uri="{FF2B5EF4-FFF2-40B4-BE49-F238E27FC236}">
                <a16:creationId xmlns:a16="http://schemas.microsoft.com/office/drawing/2014/main" id="{44163D60-EDF7-DBF9-6320-599A8CF2E69D}"/>
              </a:ext>
            </a:extLst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620" y="5244472"/>
            <a:ext cx="914893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6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154E25-3C1C-76AB-B4E1-FACA48F6D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38328"/>
              </p:ext>
            </p:extLst>
          </p:nvPr>
        </p:nvGraphicFramePr>
        <p:xfrm>
          <a:off x="737552" y="1242374"/>
          <a:ext cx="11174730" cy="49803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pickpocketing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pɪkpɒkɪt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móc túi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suburb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sʌbɜːb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ngoại 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bustling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bʌslɪŋ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liveable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kpocketing">
            <a:hlinkClick r:id="" action="ppaction://media"/>
            <a:extLst>
              <a:ext uri="{FF2B5EF4-FFF2-40B4-BE49-F238E27FC236}">
                <a16:creationId xmlns:a16="http://schemas.microsoft.com/office/drawing/2014/main" id="{86B9491E-2892-BC9A-2E4D-6ECEBC20C21E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952463"/>
            <a:ext cx="831850" cy="831850"/>
          </a:xfrm>
          <a:prstGeom prst="rect">
            <a:avLst/>
          </a:prstGeom>
        </p:spPr>
      </p:pic>
      <p:pic>
        <p:nvPicPr>
          <p:cNvPr id="7" name="suburb">
            <a:hlinkClick r:id="" action="ppaction://media"/>
            <a:extLst>
              <a:ext uri="{FF2B5EF4-FFF2-40B4-BE49-F238E27FC236}">
                <a16:creationId xmlns:a16="http://schemas.microsoft.com/office/drawing/2014/main" id="{DFB7D8FE-2B01-9487-3937-176395C04352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879561"/>
            <a:ext cx="831850" cy="831850"/>
          </a:xfrm>
          <a:prstGeom prst="rect">
            <a:avLst/>
          </a:prstGeom>
        </p:spPr>
      </p:pic>
      <p:pic>
        <p:nvPicPr>
          <p:cNvPr id="10" name="bustling">
            <a:hlinkClick r:id="" action="ppaction://media"/>
            <a:extLst>
              <a:ext uri="{FF2B5EF4-FFF2-40B4-BE49-F238E27FC236}">
                <a16:creationId xmlns:a16="http://schemas.microsoft.com/office/drawing/2014/main" id="{D1B209F9-741F-17D2-98BC-C3FC90DA8EC0}"/>
              </a:ext>
            </a:extLst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4045265"/>
            <a:ext cx="831850" cy="831850"/>
          </a:xfrm>
          <a:prstGeom prst="rect">
            <a:avLst/>
          </a:prstGeom>
        </p:spPr>
      </p:pic>
      <p:pic>
        <p:nvPicPr>
          <p:cNvPr id="11" name="liveable">
            <a:hlinkClick r:id="" action="ppaction://media"/>
            <a:extLst>
              <a:ext uri="{FF2B5EF4-FFF2-40B4-BE49-F238E27FC236}">
                <a16:creationId xmlns:a16="http://schemas.microsoft.com/office/drawing/2014/main" id="{C7011395-9FD3-8C76-3244-00C8D0936DFA}"/>
              </a:ext>
            </a:extLst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8" y="5251295"/>
            <a:ext cx="831850" cy="8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5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178" y="190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9015" y="1136015"/>
            <a:ext cx="667448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 phrases with their explanations.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025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999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1678880026"/>
              </p:ext>
            </p:extLst>
          </p:nvPr>
        </p:nvGraphicFramePr>
        <p:xfrm>
          <a:off x="487067" y="1643253"/>
          <a:ext cx="11567220" cy="514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5617">
                  <a:extLst>
                    <a:ext uri="{9D8B030D-6E8A-4147-A177-3AD203B41FA5}">
                      <a16:colId xmlns:a16="http://schemas.microsoft.com/office/drawing/2014/main" val="2925633647"/>
                    </a:ext>
                  </a:extLst>
                </a:gridCol>
                <a:gridCol w="5716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 anchor="ctr"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/>
                        <a:t>2. concrete jungle</a:t>
                      </a:r>
                    </a:p>
                  </a:txBody>
                  <a:tcPr anchor="ctr"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/>
                        <a:t>3. sky train</a:t>
                      </a:r>
                    </a:p>
                  </a:txBody>
                  <a:tcPr anchor="ctr"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c. the </a:t>
                      </a:r>
                      <a:r>
                        <a:rPr lang="en-US" sz="2800" dirty="0" err="1"/>
                        <a:t>centre</a:t>
                      </a:r>
                      <a:r>
                        <a:rPr lang="en-US" sz="2800" dirty="0"/>
                        <a:t> of a city, especially its main business area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/>
                        <a:t>4. metro</a:t>
                      </a:r>
                    </a:p>
                  </a:txBody>
                  <a:tcPr anchor="ctr"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d. things in a </a:t>
                      </a:r>
                      <a:r>
                        <a:rPr lang="en-US" sz="2800" dirty="0" err="1"/>
                        <a:t>neighbourhood</a:t>
                      </a:r>
                      <a:r>
                        <a:rPr lang="en-US" sz="2800" dirty="0"/>
                        <a:t> that make life more comfortable such as parks and shopping </a:t>
                      </a:r>
                      <a:r>
                        <a:rPr lang="en-US" sz="2800" dirty="0" err="1"/>
                        <a:t>centres</a:t>
                      </a:r>
                      <a:endParaRPr lang="en-US" sz="2800" dirty="0"/>
                    </a:p>
                  </a:txBody>
                  <a:tcPr>
                    <a:solidFill>
                      <a:srgbClr val="F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/>
                        <a:t>5.  public amenities</a:t>
                      </a:r>
                    </a:p>
                  </a:txBody>
                  <a:tcPr anchor="ctr"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e. a type of train that runs on a railway high above the ground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1010" y="6706235"/>
            <a:ext cx="948690" cy="94869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5763CED-A87B-0187-6F09-B7B90AE56410}"/>
              </a:ext>
            </a:extLst>
          </p:cNvPr>
          <p:cNvCxnSpPr/>
          <p:nvPr/>
        </p:nvCxnSpPr>
        <p:spPr>
          <a:xfrm>
            <a:off x="3886200" y="1993900"/>
            <a:ext cx="2451100" cy="19685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FC5300-11DC-2378-AFEF-CF1CC80B2A6E}"/>
              </a:ext>
            </a:extLst>
          </p:cNvPr>
          <p:cNvCxnSpPr>
            <a:cxnSpLocks/>
          </p:cNvCxnSpPr>
          <p:nvPr/>
        </p:nvCxnSpPr>
        <p:spPr>
          <a:xfrm flipV="1">
            <a:off x="3886200" y="2885243"/>
            <a:ext cx="2451100" cy="9290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93020B-09F4-C81A-367C-EF7C023646EC}"/>
              </a:ext>
            </a:extLst>
          </p:cNvPr>
          <p:cNvCxnSpPr>
            <a:cxnSpLocks/>
          </p:cNvCxnSpPr>
          <p:nvPr/>
        </p:nvCxnSpPr>
        <p:spPr>
          <a:xfrm>
            <a:off x="3886200" y="3962400"/>
            <a:ext cx="2451100" cy="231411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30548D-ED2F-0166-2129-8474C439F3CA}"/>
              </a:ext>
            </a:extLst>
          </p:cNvPr>
          <p:cNvCxnSpPr>
            <a:cxnSpLocks/>
          </p:cNvCxnSpPr>
          <p:nvPr/>
        </p:nvCxnSpPr>
        <p:spPr>
          <a:xfrm flipV="1">
            <a:off x="3886200" y="2008606"/>
            <a:ext cx="2451100" cy="313031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05D452-4536-71DA-F022-64217D8CCEFB}"/>
              </a:ext>
            </a:extLst>
          </p:cNvPr>
          <p:cNvCxnSpPr>
            <a:cxnSpLocks/>
          </p:cNvCxnSpPr>
          <p:nvPr/>
        </p:nvCxnSpPr>
        <p:spPr>
          <a:xfrm flipV="1">
            <a:off x="3886200" y="5051394"/>
            <a:ext cx="2451100" cy="122511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700" y="190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090" y="1733550"/>
            <a:ext cx="3975100" cy="397510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619763" y="1243331"/>
            <a:ext cx="5688965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Work in teams.</a:t>
            </a:r>
          </a:p>
        </p:txBody>
      </p:sp>
      <p:sp>
        <p:nvSpPr>
          <p:cNvPr id="28" name="Rectangle 11"/>
          <p:cNvSpPr/>
          <p:nvPr/>
        </p:nvSpPr>
        <p:spPr>
          <a:xfrm>
            <a:off x="4619763" y="1830705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Each team choose 4 members to join the game and stand in a line.</a:t>
            </a:r>
          </a:p>
        </p:txBody>
      </p:sp>
      <p:sp>
        <p:nvSpPr>
          <p:cNvPr id="30" name="Rectangle 11"/>
          <p:cNvSpPr/>
          <p:nvPr/>
        </p:nvSpPr>
        <p:spPr>
          <a:xfrm>
            <a:off x="4619763" y="2995641"/>
            <a:ext cx="7111862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When you hear a word / phrase, you need to run quickly to the board and write that word/ phrase on the board.</a:t>
            </a:r>
          </a:p>
        </p:txBody>
      </p:sp>
      <p:sp>
        <p:nvSpPr>
          <p:cNvPr id="31" name="Rectangle 11"/>
          <p:cNvSpPr/>
          <p:nvPr/>
        </p:nvSpPr>
        <p:spPr>
          <a:xfrm>
            <a:off x="4619763" y="4699057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The team with the most number of correct answers will be the winner.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700" y="190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7225" y="1291590"/>
            <a:ext cx="3696970" cy="369697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328795" y="5042535"/>
            <a:ext cx="5688965" cy="1106805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sz="6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1000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571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9" y="1353939"/>
            <a:ext cx="742458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3322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3058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6C16E-D1E7-D6C4-5AF9-0330CDBC695E}"/>
              </a:ext>
            </a:extLst>
          </p:cNvPr>
          <p:cNvSpPr txBox="1"/>
          <p:nvPr/>
        </p:nvSpPr>
        <p:spPr>
          <a:xfrm>
            <a:off x="419873" y="2090329"/>
            <a:ext cx="1168840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sky train is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with commuters at rush hour.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packed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full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busy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interesting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town’s public amenities make it a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place for its residents.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crowded 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boring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liveable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dull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It’s not always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on the metro. Pickpocketing sometimes takes place.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careful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dangerous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noisy 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safe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1659A3-48DA-F6CD-ED22-85D351CFC62A}"/>
              </a:ext>
            </a:extLst>
          </p:cNvPr>
          <p:cNvSpPr/>
          <p:nvPr/>
        </p:nvSpPr>
        <p:spPr>
          <a:xfrm>
            <a:off x="410995" y="2618913"/>
            <a:ext cx="461638" cy="461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D7986F-BE7E-CC52-AE31-B042221BA020}"/>
              </a:ext>
            </a:extLst>
          </p:cNvPr>
          <p:cNvSpPr/>
          <p:nvPr/>
        </p:nvSpPr>
        <p:spPr>
          <a:xfrm>
            <a:off x="5864009" y="3675391"/>
            <a:ext cx="461638" cy="461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3B68F4-DB08-4233-0006-8AA8C36B9AF8}"/>
              </a:ext>
            </a:extLst>
          </p:cNvPr>
          <p:cNvSpPr/>
          <p:nvPr/>
        </p:nvSpPr>
        <p:spPr>
          <a:xfrm>
            <a:off x="8624964" y="5198346"/>
            <a:ext cx="461638" cy="461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571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9" y="1353939"/>
            <a:ext cx="742458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3322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3058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6C16E-D1E7-D6C4-5AF9-0330CDBC695E}"/>
              </a:ext>
            </a:extLst>
          </p:cNvPr>
          <p:cNvSpPr txBox="1"/>
          <p:nvPr/>
        </p:nvSpPr>
        <p:spPr>
          <a:xfrm>
            <a:off x="419873" y="2090329"/>
            <a:ext cx="1168840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It is often more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to live in the downtown than in the suburbs.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  <a:latin typeface="ChronicaPro-Medium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convenient 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hronicaPro-Medium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peaceful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hronicaPro-Medium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quiet 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hronicaPro-Medium"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silent</a:t>
            </a:r>
          </a:p>
          <a:p>
            <a:endParaRPr lang="en-US" sz="1000" b="0" i="0" dirty="0">
              <a:solidFill>
                <a:srgbClr val="242021"/>
              </a:solidFill>
              <a:effectLst/>
              <a:latin typeface="ChronicaPro-Book"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Hong Kong is like a concrete jungle with so many people in it. It’s a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city.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  <a:latin typeface="ChronicaPro-Medium"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calm 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hronicaPro-Medium"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quiet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hronicaPro-Medium"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bustling 		</a:t>
            </a:r>
            <a:r>
              <a:rPr lang="en-US" sz="3200" b="0" i="0" dirty="0">
                <a:solidFill>
                  <a:srgbClr val="1FB0E6"/>
                </a:solidFill>
                <a:effectLst/>
                <a:latin typeface="ChronicaPro-Medium"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hronicaPro-Book"/>
              </a:rPr>
              <a:t>high</a:t>
            </a:r>
            <a:endParaRPr lang="en-US" sz="3000" b="0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0917E3-4C77-120A-B484-B65855F38A98}"/>
              </a:ext>
            </a:extLst>
          </p:cNvPr>
          <p:cNvSpPr/>
          <p:nvPr/>
        </p:nvSpPr>
        <p:spPr>
          <a:xfrm>
            <a:off x="410995" y="2671014"/>
            <a:ext cx="461638" cy="461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30ED0A-42E4-7638-5214-9653AD36B534}"/>
              </a:ext>
            </a:extLst>
          </p:cNvPr>
          <p:cNvSpPr/>
          <p:nvPr/>
        </p:nvSpPr>
        <p:spPr>
          <a:xfrm>
            <a:off x="5915149" y="4268995"/>
            <a:ext cx="461638" cy="461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50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17" y="1929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3493" y="1134740"/>
            <a:ext cx="1088834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0888" y="10907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673" y="98814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477783" y="1534850"/>
            <a:ext cx="9146849" cy="810200"/>
          </a:xfrm>
          <a:prstGeom prst="rect">
            <a:avLst/>
          </a:prstGeom>
          <a:solidFill>
            <a:srgbClr val="E4D6C8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sym typeface="+mn-ea"/>
              </a:rPr>
              <a:t>metro				safe			liveable	</a:t>
            </a:r>
          </a:p>
          <a:p>
            <a:r>
              <a:rPr lang="en-US" sz="2400" dirty="0">
                <a:solidFill>
                  <a:schemeClr val="tx1"/>
                </a:solidFill>
                <a:sym typeface="+mn-ea"/>
              </a:rPr>
              <a:t>concrete jungles		downtown		public amenities	 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F0F1BCB-B676-324A-940E-D92794A6EA44}"/>
              </a:ext>
            </a:extLst>
          </p:cNvPr>
          <p:cNvSpPr/>
          <p:nvPr/>
        </p:nvSpPr>
        <p:spPr>
          <a:xfrm>
            <a:off x="305931" y="2575940"/>
            <a:ext cx="5477522" cy="3925036"/>
          </a:xfrm>
          <a:prstGeom prst="roundRect">
            <a:avLst/>
          </a:prstGeom>
          <a:solidFill>
            <a:srgbClr val="CDD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tx1"/>
                </a:solidFill>
              </a:rPr>
              <a:t>John:</a:t>
            </a:r>
            <a:r>
              <a:rPr lang="en-US" sz="2800" dirty="0">
                <a:solidFill>
                  <a:schemeClr val="tx1"/>
                </a:solidFill>
              </a:rPr>
              <a:t> City life is great! People can travel by public transport, like buses and the (1) ______. There are good schools and hospitals, and other (2) ______________ such as parks, cinemas, and sports facilities. They make cities (3) _______ places for people.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E2424EB-4FD6-1B45-F917-E3F917442EF9}"/>
              </a:ext>
            </a:extLst>
          </p:cNvPr>
          <p:cNvSpPr/>
          <p:nvPr/>
        </p:nvSpPr>
        <p:spPr>
          <a:xfrm>
            <a:off x="6285390" y="2575232"/>
            <a:ext cx="5542625" cy="3925036"/>
          </a:xfrm>
          <a:prstGeom prst="roundRect">
            <a:avLst/>
          </a:prstGeom>
          <a:solidFill>
            <a:srgbClr val="FCD3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tx1"/>
                </a:solidFill>
              </a:rPr>
              <a:t>Jenny:</a:t>
            </a:r>
            <a:r>
              <a:rPr lang="en-US" sz="2800" dirty="0">
                <a:solidFill>
                  <a:schemeClr val="tx1"/>
                </a:solidFill>
              </a:rPr>
              <a:t> City life is terrible! The (4) _________ area is too crowded. Public transport is always packed with people. Some cities are like (5) ______________ with so many buildings. Some cities are not </a:t>
            </a:r>
          </a:p>
          <a:p>
            <a:r>
              <a:rPr lang="en-US" sz="2800" dirty="0">
                <a:solidFill>
                  <a:schemeClr val="tx1"/>
                </a:solidFill>
              </a:rPr>
              <a:t>(6) ______ because of high crime rates.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DC5809-3537-7135-CEF2-E4C50C18331D}"/>
              </a:ext>
            </a:extLst>
          </p:cNvPr>
          <p:cNvSpPr txBox="1"/>
          <p:nvPr/>
        </p:nvSpPr>
        <p:spPr>
          <a:xfrm>
            <a:off x="3146611" y="3675916"/>
            <a:ext cx="1127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sym typeface="+mn-ea"/>
              </a:rPr>
              <a:t>metro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A4A7C0-1A55-922E-B3C3-E1FC8A347DEA}"/>
              </a:ext>
            </a:extLst>
          </p:cNvPr>
          <p:cNvSpPr txBox="1"/>
          <p:nvPr/>
        </p:nvSpPr>
        <p:spPr>
          <a:xfrm>
            <a:off x="2502891" y="4511824"/>
            <a:ext cx="2650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sym typeface="+mn-ea"/>
              </a:rPr>
              <a:t>public amenities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A9CA35-1AAE-7FA0-231D-E85BD1442ECB}"/>
              </a:ext>
            </a:extLst>
          </p:cNvPr>
          <p:cNvSpPr txBox="1"/>
          <p:nvPr/>
        </p:nvSpPr>
        <p:spPr>
          <a:xfrm>
            <a:off x="1007360" y="5788853"/>
            <a:ext cx="1384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sym typeface="+mn-ea"/>
              </a:rPr>
              <a:t>liveable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397071-0465-1C79-AB8F-3C688BACC320}"/>
              </a:ext>
            </a:extLst>
          </p:cNvPr>
          <p:cNvSpPr txBox="1"/>
          <p:nvPr/>
        </p:nvSpPr>
        <p:spPr>
          <a:xfrm>
            <a:off x="6445014" y="3237280"/>
            <a:ext cx="1799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sym typeface="+mn-ea"/>
              </a:rPr>
              <a:t>downtown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90458C-96DB-7FCD-7425-41F2C44435B3}"/>
              </a:ext>
            </a:extLst>
          </p:cNvPr>
          <p:cNvSpPr txBox="1"/>
          <p:nvPr/>
        </p:nvSpPr>
        <p:spPr>
          <a:xfrm>
            <a:off x="6940939" y="4523304"/>
            <a:ext cx="2607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sym typeface="+mn-ea"/>
              </a:rPr>
              <a:t>concrete jungles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C13631-FE02-A7E6-6D34-C918790DE336}"/>
              </a:ext>
            </a:extLst>
          </p:cNvPr>
          <p:cNvSpPr txBox="1"/>
          <p:nvPr/>
        </p:nvSpPr>
        <p:spPr>
          <a:xfrm>
            <a:off x="7183597" y="5379405"/>
            <a:ext cx="848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sym typeface="+mn-ea"/>
              </a:rPr>
              <a:t>safe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19" y="1929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2336" y="1225777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3900" y="222567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7850" y="30257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3429000"/>
            <a:ext cx="9867265" cy="259715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 I agree with John. I think that life in the city is great. There are many good public amenities. The public transport system is convenient, too.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18" y="1929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77850" y="15144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642843" y="2086253"/>
            <a:ext cx="9867265" cy="2561763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 agree with Jenny. City life is terrible. Cities are often too crowded. They don’t have much green space. They are not liveable.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39290" y="12007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89045" y="1424940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71725" y="15081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8370" y="13404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86830" y="14249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09565" y="141541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58635" y="342900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44570" y="32200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828540" y="3496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3312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515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2" name="Online Media 1" title="HƯỚNG DẪN PHÁT ÂM LỚP 9 - Unit 2: City life - Diphthong revision: /aʊ/, /əʊ/, and /eə/">
            <a:hlinkClick r:id="" action="ppaction://media"/>
            <a:extLst>
              <a:ext uri="{FF2B5EF4-FFF2-40B4-BE49-F238E27FC236}">
                <a16:creationId xmlns:a16="http://schemas.microsoft.com/office/drawing/2014/main" id="{EBF503BB-8DD3-AF76-83B7-2F50A633DE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14425" y="1168384"/>
            <a:ext cx="9725025" cy="549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948690" y="1186804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835" y="1175367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6027" y="104733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536253232"/>
              </p:ext>
            </p:extLst>
          </p:nvPr>
        </p:nvGraphicFramePr>
        <p:xfrm>
          <a:off x="1466215" y="32296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48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0" dirty="0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/</a:t>
                      </a:r>
                      <a:r>
                        <a:rPr lang="en-US" sz="3500" b="0" dirty="0" err="1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aʊ</a:t>
                      </a:r>
                      <a:r>
                        <a:rPr lang="en-US" sz="3500" b="0" dirty="0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0" dirty="0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/</a:t>
                      </a:r>
                      <a:r>
                        <a:rPr lang="en-US" sz="3500" b="0" dirty="0" err="1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əʊ</a:t>
                      </a:r>
                      <a:r>
                        <a:rPr lang="en-US" sz="3500" b="0" dirty="0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0" dirty="0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/</a:t>
                      </a:r>
                      <a:r>
                        <a:rPr lang="en-US" sz="3500" b="0" dirty="0" err="1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eə</a:t>
                      </a:r>
                      <a:r>
                        <a:rPr lang="en-US" sz="3500" b="0" dirty="0">
                          <a:solidFill>
                            <a:schemeClr val="tx1"/>
                          </a:solidFill>
                          <a:latin typeface="+mn-lt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E9D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45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089150" y="3989070"/>
            <a:ext cx="18802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cr</a:t>
            </a:r>
            <a:r>
              <a:rPr lang="en-US" sz="3200" dirty="0">
                <a:solidFill>
                  <a:srgbClr val="F26143"/>
                </a:solidFill>
                <a:sym typeface="+mn-ea"/>
              </a:rPr>
              <a:t>ow</a:t>
            </a:r>
            <a:r>
              <a:rPr lang="en-US" sz="3200" dirty="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089150" y="4542155"/>
            <a:ext cx="18802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26143"/>
                </a:solidFill>
                <a:sym typeface="+mn-ea"/>
              </a:rPr>
              <a:t>ou</a:t>
            </a:r>
            <a:r>
              <a:rPr lang="en-US" sz="3200" dirty="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089150" y="5095240"/>
            <a:ext cx="18802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c</a:t>
            </a:r>
            <a:r>
              <a:rPr lang="en-US" sz="3200" b="1" dirty="0">
                <a:solidFill>
                  <a:srgbClr val="F26143"/>
                </a:solidFill>
                <a:sym typeface="+mn-ea"/>
              </a:rPr>
              <a:t>ou</a:t>
            </a:r>
            <a:r>
              <a:rPr lang="en-US" sz="3200" dirty="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4736465" y="3989070"/>
            <a:ext cx="18802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 l</a:t>
            </a:r>
            <a:r>
              <a:rPr lang="en-US" sz="3200" b="1" dirty="0">
                <a:solidFill>
                  <a:srgbClr val="F26143"/>
                </a:solidFill>
                <a:sym typeface="+mn-ea"/>
              </a:rPr>
              <a:t>o</a:t>
            </a:r>
            <a:r>
              <a:rPr lang="en-US" sz="3200" dirty="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4799965" y="4542155"/>
            <a:ext cx="18802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c</a:t>
            </a:r>
            <a:r>
              <a:rPr lang="en-US" sz="3200" b="1" dirty="0">
                <a:solidFill>
                  <a:srgbClr val="F26143"/>
                </a:solidFill>
                <a:sym typeface="+mn-ea"/>
              </a:rPr>
              <a:t>oa</a:t>
            </a:r>
            <a:r>
              <a:rPr lang="en-US" sz="3200" dirty="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4799965" y="5095240"/>
            <a:ext cx="18802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26143"/>
                </a:solidFill>
                <a:sym typeface="+mn-ea"/>
              </a:rPr>
              <a:t>o</a:t>
            </a:r>
            <a:r>
              <a:rPr lang="en-US" sz="3200" dirty="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413941" y="3989070"/>
            <a:ext cx="18802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rep</a:t>
            </a:r>
            <a:r>
              <a:rPr lang="en-US" sz="3200" b="1" dirty="0">
                <a:solidFill>
                  <a:srgbClr val="F26143"/>
                </a:solidFill>
                <a:sym typeface="+mn-ea"/>
              </a:rPr>
              <a:t>air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7413942" y="4542155"/>
            <a:ext cx="18802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sq</a:t>
            </a:r>
            <a:r>
              <a:rPr lang="en-US" sz="3200" b="1" dirty="0">
                <a:solidFill>
                  <a:srgbClr val="F26143"/>
                </a:solidFill>
                <a:sym typeface="+mn-ea"/>
              </a:rPr>
              <a:t>uare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7413940" y="5085786"/>
            <a:ext cx="18802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26143"/>
                </a:solidFill>
                <a:sym typeface="+mn-ea"/>
              </a:rPr>
              <a:t>air</a:t>
            </a:r>
            <a:r>
              <a:rPr lang="en-US" sz="3200" dirty="0">
                <a:sym typeface="+mn-ea"/>
              </a:rPr>
              <a:t>port</a:t>
            </a:r>
          </a:p>
        </p:txBody>
      </p:sp>
      <p:pic>
        <p:nvPicPr>
          <p:cNvPr id="2" name="009">
            <a:hlinkClick r:id="" action="ppaction://media"/>
            <a:extLst>
              <a:ext uri="{FF2B5EF4-FFF2-40B4-BE49-F238E27FC236}">
                <a16:creationId xmlns:a16="http://schemas.microsoft.com/office/drawing/2014/main" id="{78B8D5B6-A76A-6041-EADF-B2C6788AF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6947" y="1186804"/>
            <a:ext cx="490855" cy="490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65DF31-7911-4390-0F03-5D31848C1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4460" y="1677752"/>
            <a:ext cx="5845284" cy="1283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25857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City life;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</a:t>
            </a:r>
            <a:r>
              <a:rPr lang="en-US" sz="3600" dirty="0">
                <a:sym typeface="+mn-ea"/>
              </a:rPr>
              <a:t>the diphthong sounds /aʊ/, /əʊ/, and /eə/ in words and sentences correctly. 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40" y="1436567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36775"/>
            <a:ext cx="102565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 dirty="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980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2435" y="23183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29005" y="236156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63700" y="23412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2560" y="231203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09620" y="2353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10965" y="23323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78435" y="41230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90955" y="40792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280285" y="404495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022600" y="404876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84625" y="40430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906010" y="1770288"/>
            <a:ext cx="7073998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HOW TO PLAY</a:t>
            </a:r>
          </a:p>
          <a:p>
            <a:pPr algn="ctr">
              <a:lnSpc>
                <a:spcPct val="20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are some JUMBLE WORDS.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- Work in teams to unscramble them.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965960" y="3856355"/>
          <a:ext cx="8080439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2242820" y="1479550"/>
          <a:ext cx="7980680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2570480" y="3735705"/>
          <a:ext cx="7182676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87045" y="3856355"/>
            <a:ext cx="130429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</TotalTime>
  <Words>1509</Words>
  <Application>Microsoft Office PowerPoint</Application>
  <PresentationFormat>Widescreen</PresentationFormat>
  <Paragraphs>434</Paragraphs>
  <Slides>44</Slides>
  <Notes>41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Adobe Gothic Std B</vt:lpstr>
      <vt:lpstr>Arial</vt:lpstr>
      <vt:lpstr>Calibri</vt:lpstr>
      <vt:lpstr>Calibri Light</vt:lpstr>
      <vt:lpstr>ChronicaPro-Bold</vt:lpstr>
      <vt:lpstr>ChronicaPro-Book</vt:lpstr>
      <vt:lpstr>ChronicaPro-Medium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260</cp:revision>
  <dcterms:created xsi:type="dcterms:W3CDTF">2020-12-09T02:04:00Z</dcterms:created>
  <dcterms:modified xsi:type="dcterms:W3CDTF">2024-07-19T06:51:21Z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