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39" r:id="rId2"/>
  </p:sldMasterIdLst>
  <p:notesMasterIdLst>
    <p:notesMasterId r:id="rId28"/>
  </p:notesMasterIdLst>
  <p:sldIdLst>
    <p:sldId id="435" r:id="rId3"/>
    <p:sldId id="395" r:id="rId4"/>
    <p:sldId id="396" r:id="rId5"/>
    <p:sldId id="445" r:id="rId6"/>
    <p:sldId id="446" r:id="rId7"/>
    <p:sldId id="447" r:id="rId8"/>
    <p:sldId id="448" r:id="rId9"/>
    <p:sldId id="449" r:id="rId10"/>
    <p:sldId id="436" r:id="rId11"/>
    <p:sldId id="394" r:id="rId12"/>
    <p:sldId id="399" r:id="rId13"/>
    <p:sldId id="437" r:id="rId14"/>
    <p:sldId id="438" r:id="rId15"/>
    <p:sldId id="452" r:id="rId16"/>
    <p:sldId id="453" r:id="rId17"/>
    <p:sldId id="428" r:id="rId18"/>
    <p:sldId id="427" r:id="rId19"/>
    <p:sldId id="426" r:id="rId20"/>
    <p:sldId id="439" r:id="rId21"/>
    <p:sldId id="441" r:id="rId22"/>
    <p:sldId id="442" r:id="rId23"/>
    <p:sldId id="443" r:id="rId24"/>
    <p:sldId id="431" r:id="rId25"/>
    <p:sldId id="444" r:id="rId26"/>
    <p:sldId id="45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4660"/>
  </p:normalViewPr>
  <p:slideViewPr>
    <p:cSldViewPr snapToGrid="0" showGuides="1">
      <p:cViewPr varScale="1">
        <p:scale>
          <a:sx n="84" d="100"/>
          <a:sy n="84" d="100"/>
        </p:scale>
        <p:origin x="826" y="82"/>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2023/8/27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95635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50841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1763210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74268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3780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11346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94190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2023/8/27</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2023/8/27</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5200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6219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0643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8/27/2023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46859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799972" y="7367582"/>
            <a:ext cx="1003205" cy="1101367"/>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1587501" y="8086524"/>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700357" y="8286692"/>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402464" y="6332213"/>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1975344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4.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1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9.png"/><Relationship Id="rId18" Type="http://schemas.openxmlformats.org/officeDocument/2006/relationships/image" Target="../media/image21.png"/><Relationship Id="rId3" Type="http://schemas.openxmlformats.org/officeDocument/2006/relationships/slide" Target="slide5.xml"/><Relationship Id="rId21" Type="http://schemas.microsoft.com/office/2007/relationships/hdphoto" Target="../media/hdphoto10.wdp"/><Relationship Id="rId7" Type="http://schemas.openxmlformats.org/officeDocument/2006/relationships/image" Target="../media/image17.png"/><Relationship Id="rId12" Type="http://schemas.openxmlformats.org/officeDocument/2006/relationships/slide" Target="slide8.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18.png"/><Relationship Id="rId19" Type="http://schemas.microsoft.com/office/2007/relationships/hdphoto" Target="../media/hdphoto9.wdp"/><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0" name="Picture 9"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9"/>
          <a:stretch>
            <a:fillRect/>
          </a:stretch>
        </p:blipFill>
        <p:spPr>
          <a:xfrm>
            <a:off x="3404013" y="2540000"/>
            <a:ext cx="383640" cy="40706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97413" y="55152"/>
            <a:ext cx="1563416" cy="1611988"/>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hãy đọc thông tin SGK trang 24 và </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tên </a:t>
            </a:r>
            <a:r>
              <a:rPr lang="vi-VN" sz="28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một số </a:t>
            </a:r>
          </a:p>
          <a:p>
            <a:pPr algn="ctr"/>
            <a:r>
              <a:rPr lang="vi-VN" sz="28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Trung du và miền núi Bắc </a:t>
            </a:r>
            <a:r>
              <a:rPr lang="vi-VN" sz="28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8532977"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8508733" cy="1015663"/>
          </a:xfrm>
          <a:prstGeom prst="rect">
            <a:avLst/>
          </a:prstGeom>
          <a:noFill/>
        </p:spPr>
        <p:txBody>
          <a:bodyPr wrap="square" rtlCol="0">
            <a:spAutoFit/>
          </a:bodyPr>
          <a:lstStyle/>
          <a:p>
            <a:pPr algn="ctr"/>
            <a:r>
              <a:rPr lang="vi-VN" sz="3000" b="1" dirty="0" smtClean="0">
                <a:latin typeface="Cambria" panose="02040503050406030204" pitchFamily="18" charset="0"/>
                <a:ea typeface="Cambria" panose="02040503050406030204" pitchFamily="18" charset="0"/>
              </a:rPr>
              <a:t>Một số dân tộc sống ở vùng Trung du và</a:t>
            </a:r>
          </a:p>
          <a:p>
            <a:pPr algn="ctr"/>
            <a:r>
              <a:rPr lang="vi-VN" sz="3000" b="1" dirty="0" smtClean="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smtClean="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smtClean="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101" y="503383"/>
            <a:ext cx="5168767" cy="290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175" y="530801"/>
            <a:ext cx="4957010" cy="285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1" y="3609172"/>
            <a:ext cx="5335604" cy="300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75" y="3609172"/>
            <a:ext cx="5255393" cy="295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51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smtClean="0">
                <a:latin typeface="Cambria" panose="02040503050406030204" pitchFamily="18" charset="0"/>
                <a:ea typeface="Cambria" panose="02040503050406030204" pitchFamily="18" charset="0"/>
              </a:rPr>
              <a:t>Lược đồ mật độ dân số theo tỉnh vùng Trung du</a:t>
            </a:r>
          </a:p>
          <a:p>
            <a:pPr algn="ctr"/>
            <a:r>
              <a:rPr lang="vi-VN" sz="2000" b="1" dirty="0" smtClean="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smtClean="0">
                <a:solidFill>
                  <a:srgbClr val="FF0000"/>
                </a:solidFill>
                <a:latin typeface="Cambria" panose="02040503050406030204" pitchFamily="18" charset="0"/>
                <a:ea typeface="Cambria" panose="02040503050406030204" pitchFamily="18" charset="0"/>
              </a:rPr>
              <a:t>ĐỌC THÔNG TIN </a:t>
            </a:r>
          </a:p>
          <a:p>
            <a:pPr algn="ctr"/>
            <a:r>
              <a:rPr lang="vi-VN" sz="3000" b="1" dirty="0" smtClean="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Mật </a:t>
              </a: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độ dân </a:t>
              </a:r>
              <a:r>
                <a:rPr lang="vi-VN" sz="35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smtClean="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smtClean="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smtClean="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pic>
        <p:nvPicPr>
          <p:cNvPr id="18" name="Picture 17"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6"/>
          <a:stretch>
            <a:fillRect/>
          </a:stretch>
        </p:blipFill>
        <p:spPr>
          <a:xfrm>
            <a:off x="11251256" y="1582934"/>
            <a:ext cx="969373" cy="10285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smtClean="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smtClean="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a:t>
            </a:r>
            <a:r>
              <a:rPr lang="vi-VN" sz="2600" dirty="0" smtClean="0">
                <a:latin typeface="Cambria" panose="02040503050406030204" pitchFamily="18" charset="0"/>
                <a:ea typeface="Cambria" panose="02040503050406030204" pitchFamily="18" charset="0"/>
              </a:rPr>
              <a:t>lí; </a:t>
            </a:r>
            <a:r>
              <a:rPr lang="vi-VN" sz="2600" dirty="0">
                <a:latin typeface="Cambria" panose="02040503050406030204" pitchFamily="18" charset="0"/>
                <a:ea typeface="Cambria" panose="02040503050406030204" pitchFamily="18" charset="0"/>
              </a:rPr>
              <a:t>Hình thành năng lực tìm hiểu Địa </a:t>
            </a:r>
            <a:r>
              <a:rPr lang="vi-VN" sz="2600" dirty="0" smtClean="0">
                <a:latin typeface="Cambria" panose="02040503050406030204" pitchFamily="18" charset="0"/>
                <a:ea typeface="Cambria" panose="02040503050406030204" pitchFamily="18" charset="0"/>
              </a:rPr>
              <a:t>lí; </a:t>
            </a:r>
            <a:r>
              <a:rPr lang="vi-VN" sz="2600" dirty="0">
                <a:latin typeface="Cambria" panose="02040503050406030204" pitchFamily="18" charset="0"/>
                <a:ea typeface="Cambria" panose="02040503050406030204" pitchFamily="18" charset="0"/>
              </a:rPr>
              <a:t>tự chủ và tự học, năng lực giao tiếp và hợp </a:t>
            </a:r>
            <a:r>
              <a:rPr lang="vi-VN" sz="2600" dirty="0" smtClean="0">
                <a:latin typeface="Cambria" panose="02040503050406030204" pitchFamily="18" charset="0"/>
                <a:ea typeface="Cambria" panose="02040503050406030204" pitchFamily="18" charset="0"/>
              </a:rPr>
              <a:t>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smtClean="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smtClean="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smtClean="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smtClean="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smtClean="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smtClean="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smtClean="0">
                <a:latin typeface="Cambria" panose="02040503050406030204" pitchFamily="18" charset="0"/>
                <a:ea typeface="Cambria" panose="02040503050406030204" pitchFamily="18" charset="0"/>
              </a:rPr>
              <a:t>Em có nhận xét gì về sự phân bố dân cư ở vùng Trung du và miền núi Bắc Bộ</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a:t>
            </a: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a:t>
            </a:r>
            <a:r>
              <a:rPr lang="vi-VN" sz="3000" b="1" i="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Bộ </a:t>
            </a: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thưa </a:t>
            </a:r>
            <a:r>
              <a:rPr lang="vi-VN" sz="3000" b="1" i="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thớt, </a:t>
            </a: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phân bố không đồng </a:t>
            </a:r>
            <a:r>
              <a:rPr lang="vi-VN" sz="3000" b="1" i="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smtClean="0">
                <a:latin typeface="Cambria" panose="02040503050406030204" pitchFamily="18" charset="0"/>
                <a:ea typeface="Cambria" panose="02040503050406030204" pitchFamily="18" charset="0"/>
              </a:rPr>
              <a:t>Lược đồ mật độ dân số theo tỉnh vùng Trung du</a:t>
            </a:r>
          </a:p>
          <a:p>
            <a:pPr algn="ctr"/>
            <a:r>
              <a:rPr lang="vi-VN" sz="1000" b="1" dirty="0" smtClean="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smtClean="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lang="vi-VN" sz="3000" b="1" dirty="0" smtClean="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smtClean="0">
                <a:latin typeface="Cambria" panose="02040503050406030204" pitchFamily="18" charset="0"/>
                <a:ea typeface="Cambria" panose="02040503050406030204" pitchFamily="18" charset="0"/>
                <a:cs typeface="Times New Roman" panose="02020603050405020304" pitchFamily="18" charset="0"/>
              </a:rPr>
              <a:t>- Dân </a:t>
            </a:r>
            <a:r>
              <a:rPr lang="vi-VN" sz="3000" b="1" dirty="0">
                <a:latin typeface="Cambria" panose="02040503050406030204" pitchFamily="18" charset="0"/>
                <a:ea typeface="Cambria" panose="02040503050406030204" pitchFamily="18" charset="0"/>
                <a:cs typeface="Times New Roman" panose="02020603050405020304" pitchFamily="18" charset="0"/>
              </a:rPr>
              <a:t>cư </a:t>
            </a:r>
            <a:r>
              <a:rPr lang="vi-VN" sz="3000" b="1" dirty="0" smtClean="0">
                <a:latin typeface="Cambria" panose="02040503050406030204" pitchFamily="18" charset="0"/>
                <a:ea typeface="Cambria" panose="02040503050406030204" pitchFamily="18" charset="0"/>
                <a:cs typeface="Times New Roman" panose="02020603050405020304" pitchFamily="18" charset="0"/>
              </a:rPr>
              <a:t>ở đây thưa </a:t>
            </a:r>
            <a:r>
              <a:rPr lang="vi-VN" sz="3000" b="1" dirty="0">
                <a:latin typeface="Cambria" panose="02040503050406030204" pitchFamily="18" charset="0"/>
                <a:ea typeface="Cambria" panose="02040503050406030204" pitchFamily="18" charset="0"/>
                <a:cs typeface="Times New Roman" panose="02020603050405020304" pitchFamily="18" charset="0"/>
              </a:rPr>
              <a:t>thớt, phân bố không đồng </a:t>
            </a:r>
            <a:r>
              <a:rPr lang="vi-VN" sz="3000" b="1" dirty="0" smtClean="0">
                <a:latin typeface="Cambria" panose="02040503050406030204" pitchFamily="18" charset="0"/>
                <a:ea typeface="Cambria" panose="02040503050406030204" pitchFamily="18" charset="0"/>
                <a:cs typeface="Times New Roman" panose="02020603050405020304" pitchFamily="18" charset="0"/>
              </a:rPr>
              <a:t>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227641" y="1668320"/>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smtClean="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a:t>
            </a:r>
            <a:r>
              <a:rPr kumimoji="0" lang="vi-VN" altLang="zh-CN" sz="7000" b="0" i="0" u="none" strike="noStrike" kern="0" cap="all" spc="0" normalizeH="0" noProof="0" dirty="0" smtClean="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dò</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Tìm hiểu thêm về các dân tộc sinh sống ở </a:t>
            </a:r>
            <a:r>
              <a:rPr kumimoji="0" lang="vi-VN" sz="54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vùng </a:t>
            </a:r>
            <a:r>
              <a:rPr kumimoji="0" lang="vi-VN" sz="54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9323" y="1296884"/>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smtClean="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smtClean="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898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vi-VN" sz="5000" b="1"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chọn đáp đúng:</a:t>
              </a:r>
              <a:endPar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kumimoji="0" lang="vi-VN" sz="28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Khí hậu vùng </a:t>
              </a:r>
              <a:r>
                <a:rPr lang="vi-VN" sz="2800" b="1" dirty="0">
                  <a:solidFill>
                    <a:srgbClr val="002060"/>
                  </a:solidFill>
                  <a:latin typeface="Cambria" panose="02040503050406030204" pitchFamily="18" charset="0"/>
                  <a:ea typeface="Cambria" panose="02040503050406030204" pitchFamily="18" charset="0"/>
                </a:rPr>
                <a:t>Trung du miền núi Bắc Bộ </a:t>
              </a:r>
              <a:r>
                <a:rPr lang="vi-VN" sz="2800" b="1" dirty="0" smtClean="0">
                  <a:solidFill>
                    <a:srgbClr val="002060"/>
                  </a:solidFill>
                  <a:latin typeface="Cambria" panose="02040503050406030204" pitchFamily="18" charset="0"/>
                  <a:ea typeface="Cambria" panose="02040503050406030204" pitchFamily="18" charset="0"/>
                </a:rPr>
                <a:t>nóng</a:t>
              </a:r>
              <a:r>
                <a:rPr lang="vi-VN" sz="2800" b="1" dirty="0">
                  <a:solidFill>
                    <a:srgbClr val="002060"/>
                  </a:solidFill>
                  <a:latin typeface="Cambria" panose="02040503050406030204" pitchFamily="18" charset="0"/>
                  <a:ea typeface="Cambria" panose="02040503050406030204" pitchFamily="18" charset="0"/>
                </a:rPr>
                <a:t> quanh </a:t>
              </a:r>
              <a:r>
                <a:rPr lang="vi-VN" sz="2800" b="1" dirty="0" smtClean="0">
                  <a:solidFill>
                    <a:srgbClr val="002060"/>
                  </a:solidFill>
                  <a:latin typeface="Cambria" panose="02040503050406030204" pitchFamily="18" charset="0"/>
                  <a:ea typeface="Cambria" panose="02040503050406030204" pitchFamily="18" charset="0"/>
                </a:rPr>
                <a:t>năm.</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Trung du miền núi</a:t>
              </a:r>
              <a:r>
                <a:rPr kumimoji="0" lang="vi-VN" sz="2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Bắc Bộ có mùa đông lạnh nhất cả nước, ở các vùng núi cao còn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tuyết rơi vào mùa đông.</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2800" b="1" dirty="0" smtClean="0">
                  <a:solidFill>
                    <a:srgbClr val="002060"/>
                  </a:solidFill>
                  <a:latin typeface="Cambria" panose="02040503050406030204" pitchFamily="18" charset="0"/>
                  <a:ea typeface="Cambria" panose="020405030504060302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smtClean="0">
                  <a:solidFill>
                    <a:srgbClr val="70AD47">
                      <a:lumMod val="50000"/>
                    </a:srgbClr>
                  </a:solidFill>
                  <a:latin typeface="Cambria" panose="02040503050406030204" pitchFamily="18" charset="0"/>
                  <a:ea typeface="Cambria" panose="020405030504060302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smtClean="0">
                  <a:solidFill>
                    <a:srgbClr val="70AD47">
                      <a:lumMod val="50000"/>
                    </a:srgbClr>
                  </a:solidFill>
                  <a:latin typeface="Cambria" panose="02040503050406030204" pitchFamily="18" charset="0"/>
                  <a:ea typeface="Cambria" panose="020405030504060302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203152 h 1218886"/>
                <a:gd name="connsiteX1" fmla="*/ 203152 w 8416351"/>
                <a:gd name="connsiteY1" fmla="*/ 0 h 1218886"/>
                <a:gd name="connsiteX2" fmla="*/ 8213199 w 8416351"/>
                <a:gd name="connsiteY2" fmla="*/ 0 h 1218886"/>
                <a:gd name="connsiteX3" fmla="*/ 8416351 w 8416351"/>
                <a:gd name="connsiteY3" fmla="*/ 203152 h 1218886"/>
                <a:gd name="connsiteX4" fmla="*/ 8416351 w 8416351"/>
                <a:gd name="connsiteY4" fmla="*/ 1015734 h 1218886"/>
                <a:gd name="connsiteX5" fmla="*/ 8213199 w 8416351"/>
                <a:gd name="connsiteY5" fmla="*/ 1218886 h 1218886"/>
                <a:gd name="connsiteX6" fmla="*/ 203152 w 8416351"/>
                <a:gd name="connsiteY6" fmla="*/ 1218886 h 1218886"/>
                <a:gd name="connsiteX7" fmla="*/ 0 w 8416351"/>
                <a:gd name="connsiteY7" fmla="*/ 1015734 h 1218886"/>
                <a:gd name="connsiteX8" fmla="*/ 0 w 8416351"/>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8886" fill="none" extrusionOk="0">
                  <a:moveTo>
                    <a:pt x="0" y="203152"/>
                  </a:moveTo>
                  <a:cubicBezTo>
                    <a:pt x="4081" y="94698"/>
                    <a:pt x="92003" y="1489"/>
                    <a:pt x="203152" y="0"/>
                  </a:cubicBezTo>
                  <a:cubicBezTo>
                    <a:pt x="2478516" y="-168267"/>
                    <a:pt x="4353065" y="-42953"/>
                    <a:pt x="8213199" y="0"/>
                  </a:cubicBezTo>
                  <a:cubicBezTo>
                    <a:pt x="8338839" y="15254"/>
                    <a:pt x="8416164" y="88415"/>
                    <a:pt x="8416351" y="203152"/>
                  </a:cubicBezTo>
                  <a:cubicBezTo>
                    <a:pt x="8395729" y="439043"/>
                    <a:pt x="8432839" y="779786"/>
                    <a:pt x="8416351" y="1015734"/>
                  </a:cubicBezTo>
                  <a:cubicBezTo>
                    <a:pt x="8417937" y="1126441"/>
                    <a:pt x="8328291" y="1225300"/>
                    <a:pt x="8213199" y="1218886"/>
                  </a:cubicBezTo>
                  <a:cubicBezTo>
                    <a:pt x="4422584" y="1287111"/>
                    <a:pt x="2608821" y="1229762"/>
                    <a:pt x="203152" y="1218886"/>
                  </a:cubicBezTo>
                  <a:cubicBezTo>
                    <a:pt x="94987" y="1225340"/>
                    <a:pt x="1857" y="1126976"/>
                    <a:pt x="0" y="1015734"/>
                  </a:cubicBezTo>
                  <a:cubicBezTo>
                    <a:pt x="-17626" y="924564"/>
                    <a:pt x="-62896" y="600161"/>
                    <a:pt x="0" y="203152"/>
                  </a:cubicBezTo>
                  <a:close/>
                </a:path>
                <a:path w="8416351" h="1218886" stroke="0" extrusionOk="0">
                  <a:moveTo>
                    <a:pt x="0" y="203152"/>
                  </a:moveTo>
                  <a:cubicBezTo>
                    <a:pt x="-1297" y="85241"/>
                    <a:pt x="88135" y="6697"/>
                    <a:pt x="203152" y="0"/>
                  </a:cubicBezTo>
                  <a:cubicBezTo>
                    <a:pt x="3904619" y="163917"/>
                    <a:pt x="4209704" y="128764"/>
                    <a:pt x="8213199" y="0"/>
                  </a:cubicBezTo>
                  <a:cubicBezTo>
                    <a:pt x="8333582" y="5463"/>
                    <a:pt x="8420350" y="106229"/>
                    <a:pt x="8416351" y="203152"/>
                  </a:cubicBezTo>
                  <a:cubicBezTo>
                    <a:pt x="8375608" y="285931"/>
                    <a:pt x="8464075" y="697360"/>
                    <a:pt x="8416351" y="1015734"/>
                  </a:cubicBezTo>
                  <a:cubicBezTo>
                    <a:pt x="8405812" y="1147606"/>
                    <a:pt x="8325641" y="1235683"/>
                    <a:pt x="8213199" y="1218886"/>
                  </a:cubicBezTo>
                  <a:cubicBezTo>
                    <a:pt x="5811177" y="1196904"/>
                    <a:pt x="1163459" y="1143998"/>
                    <a:pt x="203152" y="1218886"/>
                  </a:cubicBezTo>
                  <a:cubicBezTo>
                    <a:pt x="104443" y="1213642"/>
                    <a:pt x="-10218" y="1145769"/>
                    <a:pt x="0" y="1015734"/>
                  </a:cubicBezTo>
                  <a:cubicBezTo>
                    <a:pt x="60236" y="621611"/>
                    <a:pt x="41936" y="597710"/>
                    <a:pt x="0" y="203152"/>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3 431m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Độ cao của đỉnh núi Phan-xi-păng là bao nhiêu mét?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đồng bằng.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cao nguyên.</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203357 h 1220117"/>
                <a:gd name="connsiteX1" fmla="*/ 203357 w 8416351"/>
                <a:gd name="connsiteY1" fmla="*/ 0 h 1220117"/>
                <a:gd name="connsiteX2" fmla="*/ 8212994 w 8416351"/>
                <a:gd name="connsiteY2" fmla="*/ 0 h 1220117"/>
                <a:gd name="connsiteX3" fmla="*/ 8416351 w 8416351"/>
                <a:gd name="connsiteY3" fmla="*/ 203357 h 1220117"/>
                <a:gd name="connsiteX4" fmla="*/ 8416351 w 8416351"/>
                <a:gd name="connsiteY4" fmla="*/ 1016760 h 1220117"/>
                <a:gd name="connsiteX5" fmla="*/ 8212994 w 8416351"/>
                <a:gd name="connsiteY5" fmla="*/ 1220117 h 1220117"/>
                <a:gd name="connsiteX6" fmla="*/ 203357 w 8416351"/>
                <a:gd name="connsiteY6" fmla="*/ 1220117 h 1220117"/>
                <a:gd name="connsiteX7" fmla="*/ 0 w 8416351"/>
                <a:gd name="connsiteY7" fmla="*/ 1016760 h 1220117"/>
                <a:gd name="connsiteX8" fmla="*/ 0 w 8416351"/>
                <a:gd name="connsiteY8" fmla="*/ 203357 h 122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20117" fill="none" extrusionOk="0">
                  <a:moveTo>
                    <a:pt x="0" y="203357"/>
                  </a:moveTo>
                  <a:cubicBezTo>
                    <a:pt x="13106" y="103070"/>
                    <a:pt x="94755" y="5264"/>
                    <a:pt x="203357" y="0"/>
                  </a:cubicBezTo>
                  <a:cubicBezTo>
                    <a:pt x="2570356" y="-168267"/>
                    <a:pt x="4427685" y="-42953"/>
                    <a:pt x="8212994" y="0"/>
                  </a:cubicBezTo>
                  <a:cubicBezTo>
                    <a:pt x="8331878" y="7459"/>
                    <a:pt x="8414730" y="69099"/>
                    <a:pt x="8416351" y="203357"/>
                  </a:cubicBezTo>
                  <a:cubicBezTo>
                    <a:pt x="8449855" y="475618"/>
                    <a:pt x="8343665" y="677693"/>
                    <a:pt x="8416351" y="1016760"/>
                  </a:cubicBezTo>
                  <a:cubicBezTo>
                    <a:pt x="8425883" y="1120109"/>
                    <a:pt x="8327851" y="1225760"/>
                    <a:pt x="8212994" y="1220117"/>
                  </a:cubicBezTo>
                  <a:cubicBezTo>
                    <a:pt x="4315492" y="1288342"/>
                    <a:pt x="2604885" y="1230993"/>
                    <a:pt x="203357" y="1220117"/>
                  </a:cubicBezTo>
                  <a:cubicBezTo>
                    <a:pt x="93474" y="1224002"/>
                    <a:pt x="7223" y="1125353"/>
                    <a:pt x="0" y="1016760"/>
                  </a:cubicBezTo>
                  <a:cubicBezTo>
                    <a:pt x="-22838" y="617551"/>
                    <a:pt x="-56701" y="417612"/>
                    <a:pt x="0" y="203357"/>
                  </a:cubicBezTo>
                  <a:close/>
                </a:path>
                <a:path w="8416351" h="1220117" stroke="0" extrusionOk="0">
                  <a:moveTo>
                    <a:pt x="0" y="203357"/>
                  </a:moveTo>
                  <a:cubicBezTo>
                    <a:pt x="-1581" y="84083"/>
                    <a:pt x="84091" y="16519"/>
                    <a:pt x="203357" y="0"/>
                  </a:cubicBezTo>
                  <a:cubicBezTo>
                    <a:pt x="3957263" y="163917"/>
                    <a:pt x="4393384" y="128764"/>
                    <a:pt x="8212994" y="0"/>
                  </a:cubicBezTo>
                  <a:cubicBezTo>
                    <a:pt x="8338850" y="9040"/>
                    <a:pt x="8421530" y="110827"/>
                    <a:pt x="8416351" y="203357"/>
                  </a:cubicBezTo>
                  <a:cubicBezTo>
                    <a:pt x="8400410" y="410106"/>
                    <a:pt x="8377451" y="720717"/>
                    <a:pt x="8416351" y="1016760"/>
                  </a:cubicBezTo>
                  <a:cubicBezTo>
                    <a:pt x="8407070" y="1146398"/>
                    <a:pt x="8325340" y="1222519"/>
                    <a:pt x="8212994" y="1220117"/>
                  </a:cubicBezTo>
                  <a:cubicBezTo>
                    <a:pt x="5678829" y="1198135"/>
                    <a:pt x="1118359" y="1145229"/>
                    <a:pt x="203357" y="1220117"/>
                  </a:cubicBezTo>
                  <a:cubicBezTo>
                    <a:pt x="100753" y="1216343"/>
                    <a:pt x="-2215" y="1132938"/>
                    <a:pt x="0" y="1016760"/>
                  </a:cubicBezTo>
                  <a:cubicBezTo>
                    <a:pt x="56792" y="786755"/>
                    <a:pt x="57520" y="426984"/>
                    <a:pt x="0" y="203357"/>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đồi núi.</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Bắc Bộ có đặc điểm gì?</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id="{FB0177BB-906D-74D1-7AFC-72E2157824D9}"/>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smtClean="0">
                  <a:solidFill>
                    <a:srgbClr val="002060"/>
                  </a:solidFill>
                  <a:latin typeface="Cambria" panose="02040503050406030204" pitchFamily="18" charset="0"/>
                  <a:ea typeface="Cambria" panose="020405030504060302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id="{C89FA5BC-7F7C-2DC5-D15F-5E162619542E}"/>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Công nghiệp khai thác chế biến khoáng sản, thủy điện, trồng và chế biến cây công nghiệp, cây ăn quả, ...du lịch</a:t>
              </a:r>
              <a:endParaRPr kumimoji="0" lang="vi-VN"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id="{8F75F6AB-0252-BA27-7850-0ACECE8479F8}"/>
                </a:ext>
              </a:extLst>
            </p:cNvPr>
            <p:cNvSpPr/>
            <p:nvPr/>
          </p:nvSpPr>
          <p:spPr>
            <a:xfrm>
              <a:off x="2170089" y="5479849"/>
              <a:ext cx="8416351" cy="1056924"/>
            </a:xfrm>
            <a:custGeom>
              <a:avLst/>
              <a:gdLst>
                <a:gd name="connsiteX0" fmla="*/ 0 w 8416351"/>
                <a:gd name="connsiteY0" fmla="*/ 209222 h 1255304"/>
                <a:gd name="connsiteX1" fmla="*/ 209222 w 8416351"/>
                <a:gd name="connsiteY1" fmla="*/ 0 h 1255304"/>
                <a:gd name="connsiteX2" fmla="*/ 8207129 w 8416351"/>
                <a:gd name="connsiteY2" fmla="*/ 0 h 1255304"/>
                <a:gd name="connsiteX3" fmla="*/ 8416351 w 8416351"/>
                <a:gd name="connsiteY3" fmla="*/ 209222 h 1255304"/>
                <a:gd name="connsiteX4" fmla="*/ 8416351 w 8416351"/>
                <a:gd name="connsiteY4" fmla="*/ 1046082 h 1255304"/>
                <a:gd name="connsiteX5" fmla="*/ 8207129 w 8416351"/>
                <a:gd name="connsiteY5" fmla="*/ 1255304 h 1255304"/>
                <a:gd name="connsiteX6" fmla="*/ 209222 w 8416351"/>
                <a:gd name="connsiteY6" fmla="*/ 1255304 h 1255304"/>
                <a:gd name="connsiteX7" fmla="*/ 0 w 8416351"/>
                <a:gd name="connsiteY7" fmla="*/ 1046082 h 1255304"/>
                <a:gd name="connsiteX8" fmla="*/ 0 w 8416351"/>
                <a:gd name="connsiteY8" fmla="*/ 209222 h 125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5304" fill="none" extrusionOk="0">
                  <a:moveTo>
                    <a:pt x="0" y="209222"/>
                  </a:moveTo>
                  <a:cubicBezTo>
                    <a:pt x="2787" y="96229"/>
                    <a:pt x="97920" y="6028"/>
                    <a:pt x="209222" y="0"/>
                  </a:cubicBezTo>
                  <a:cubicBezTo>
                    <a:pt x="1998712" y="-168267"/>
                    <a:pt x="6562545" y="-42953"/>
                    <a:pt x="8207129" y="0"/>
                  </a:cubicBezTo>
                  <a:cubicBezTo>
                    <a:pt x="8334027" y="12878"/>
                    <a:pt x="8414984" y="75158"/>
                    <a:pt x="8416351" y="209222"/>
                  </a:cubicBezTo>
                  <a:cubicBezTo>
                    <a:pt x="8373532" y="364305"/>
                    <a:pt x="8479745" y="707667"/>
                    <a:pt x="8416351" y="1046082"/>
                  </a:cubicBezTo>
                  <a:cubicBezTo>
                    <a:pt x="8425010" y="1153491"/>
                    <a:pt x="8325999" y="1262661"/>
                    <a:pt x="8207129" y="1255304"/>
                  </a:cubicBezTo>
                  <a:cubicBezTo>
                    <a:pt x="4450780" y="1323529"/>
                    <a:pt x="2492277" y="1266180"/>
                    <a:pt x="209222" y="1255304"/>
                  </a:cubicBezTo>
                  <a:cubicBezTo>
                    <a:pt x="100361" y="1266007"/>
                    <a:pt x="14125" y="1154360"/>
                    <a:pt x="0" y="1046082"/>
                  </a:cubicBezTo>
                  <a:cubicBezTo>
                    <a:pt x="-50760" y="787498"/>
                    <a:pt x="70262" y="441066"/>
                    <a:pt x="0" y="209222"/>
                  </a:cubicBezTo>
                  <a:close/>
                </a:path>
                <a:path w="8416351" h="1255304" stroke="0" extrusionOk="0">
                  <a:moveTo>
                    <a:pt x="0" y="209222"/>
                  </a:moveTo>
                  <a:cubicBezTo>
                    <a:pt x="-660" y="90763"/>
                    <a:pt x="86843" y="16221"/>
                    <a:pt x="209222" y="0"/>
                  </a:cubicBezTo>
                  <a:cubicBezTo>
                    <a:pt x="2264231" y="163917"/>
                    <a:pt x="6449260" y="128764"/>
                    <a:pt x="8207129" y="0"/>
                  </a:cubicBezTo>
                  <a:cubicBezTo>
                    <a:pt x="8325975" y="2200"/>
                    <a:pt x="8418048" y="100153"/>
                    <a:pt x="8416351" y="209222"/>
                  </a:cubicBezTo>
                  <a:cubicBezTo>
                    <a:pt x="8440150" y="544674"/>
                    <a:pt x="8396937" y="652725"/>
                    <a:pt x="8416351" y="1046082"/>
                  </a:cubicBezTo>
                  <a:cubicBezTo>
                    <a:pt x="8411199" y="1171250"/>
                    <a:pt x="8322752" y="1260367"/>
                    <a:pt x="8207129" y="1255304"/>
                  </a:cubicBezTo>
                  <a:cubicBezTo>
                    <a:pt x="5091549" y="1233322"/>
                    <a:pt x="3027223" y="1180416"/>
                    <a:pt x="209222" y="1255304"/>
                  </a:cubicBezTo>
                  <a:cubicBezTo>
                    <a:pt x="110985" y="1248573"/>
                    <a:pt x="-2041" y="1165195"/>
                    <a:pt x="0" y="1046082"/>
                  </a:cubicBezTo>
                  <a:cubicBezTo>
                    <a:pt x="-62026" y="798322"/>
                    <a:pt x="64671" y="463663"/>
                    <a:pt x="0" y="209222"/>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Trồng cây công nghiệp lâu năm.</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65" name="Google Shape;1408;p39">
            <a:extLst>
              <a:ext uri="{FF2B5EF4-FFF2-40B4-BE49-F238E27FC236}">
                <a16:creationId xmlns:a16="http://schemas.microsoft.com/office/drawing/2014/main"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997B3-4618-AD17-DC50-76DF37C019CE}"/>
                </a:ext>
              </a:extLst>
            </p:cNvPr>
            <p:cNvSpPr txBox="1"/>
            <p:nvPr/>
          </p:nvSpPr>
          <p:spPr>
            <a:xfrm>
              <a:off x="1935917" y="338195"/>
              <a:ext cx="1026647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Điều kiện tự nhiên ở vùng Trung du và miền núi Bắc Bộ thuận lợi để phát triển: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81" name="Picture 80">
              <a:hlinkClick r:id="rId4" action="ppaction://hlinksldjump"/>
              <a:extLst>
                <a:ext uri="{FF2B5EF4-FFF2-40B4-BE49-F238E27FC236}">
                  <a16:creationId xmlns:a16="http://schemas.microsoft.com/office/drawing/2014/main"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822</Words>
  <Application>Microsoft Office PowerPoint</Application>
  <PresentationFormat>Widescreen</PresentationFormat>
  <Paragraphs>85</Paragraphs>
  <Slides>25</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等线</vt:lpstr>
      <vt:lpstr>VNI-Times</vt:lpstr>
      <vt:lpstr>思源黑体 CN</vt:lpstr>
      <vt:lpstr>思源黑体 CN Bold</vt:lpstr>
      <vt:lpstr>方正粗谭黑简体</vt:lpstr>
      <vt:lpstr>#9Slide05 Angelline</vt:lpstr>
      <vt:lpstr>#9Slide07 HoneyCream</vt:lpstr>
      <vt:lpstr>Arial</vt:lpstr>
      <vt:lpstr>Calibri</vt:lpstr>
      <vt:lpstr>Cambria</vt:lpstr>
      <vt:lpstr>SVN-Newton</vt:lpstr>
      <vt:lpstr>Tahoma</vt:lpstr>
      <vt:lpstr>Times New Roman</vt:lpstr>
      <vt:lpstr>UTM Avo</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2023-08-27T03:37:42Z</dcterms:modified>
</cp:coreProperties>
</file>