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257" r:id="rId4"/>
    <p:sldId id="258" r:id="rId5"/>
    <p:sldId id="259" r:id="rId6"/>
    <p:sldId id="256" r:id="rId7"/>
    <p:sldId id="261" r:id="rId8"/>
    <p:sldId id="260" r:id="rId9"/>
    <p:sldId id="262" r:id="rId10"/>
    <p:sldId id="263" r:id="rId11"/>
    <p:sldId id="264" r:id="rId12"/>
    <p:sldId id="265" r:id="rId13"/>
    <p:sldId id="266" r:id="rId14"/>
    <p:sldId id="268" r:id="rId15"/>
    <p:sldId id="269" r:id="rId16"/>
    <p:sldId id="267" r:id="rId17"/>
    <p:sldId id="270" r:id="rId18"/>
    <p:sldId id="271" r:id="rId19"/>
    <p:sldId id="272" r:id="rId20"/>
    <p:sldId id="273" r:id="rId21"/>
    <p:sldId id="275" r:id="rId22"/>
    <p:sldId id="274" r:id="rId23"/>
    <p:sldId id="31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A25"/>
    <a:srgbClr val="009999"/>
    <a:srgbClr val="FF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456" y="-8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6" name="Title 1">
            <a:extLst>
              <a:ext uri="{FF2B5EF4-FFF2-40B4-BE49-F238E27FC236}">
                <a16:creationId xmlns:a16="http://schemas.microsoft.com/office/drawing/2014/main" id="{134C9EFF-C59B-47AD-BC67-24488957F3EB}"/>
              </a:ext>
            </a:extLst>
          </p:cNvPr>
          <p:cNvSpPr txBox="1">
            <a:spLocks/>
          </p:cNvSpPr>
          <p:nvPr userDrawn="1"/>
        </p:nvSpPr>
        <p:spPr>
          <a:xfrm>
            <a:off x="-240849"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9492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213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481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1697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r>
              <a:rPr lang="en-US" altLang="zh-CN" sz="1000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Măng</a:t>
            </a:r>
            <a:r>
              <a:rPr lang="en-US" altLang="zh-CN" sz="10000" baseline="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non</a:t>
            </a:r>
            <a:endParaRPr lang="zh-CN" altLang="en-US" sz="10000" dirty="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363515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9/3/2022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0236348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343536682"/>
      </p:ext>
    </p:extLst>
  </p:cSld>
  <p:clrMap bg1="lt1" tx1="dk1" bg2="dk2" tx2="lt2" accent1="accent1" accent2="accent2" accent3="accent3" accent4="accent4" accent5="accent5" accent6="accent6" hlink="hlink" folHlink="folHlink"/>
  <p:sldLayoutIdLst>
    <p:sldLayoutId id="2147483663" r:id="rId1"/>
    <p:sldLayoutId id="2147483664"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0.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sp>
        <p:nvSpPr>
          <p:cNvPr id="15" name="任意多边形: 形状 27"/>
          <p:cNvSpPr/>
          <p:nvPr/>
        </p:nvSpPr>
        <p:spPr>
          <a:xfrm>
            <a:off x="2339828" y="683355"/>
            <a:ext cx="2813445"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500" dirty="0">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5153273" y="1896476"/>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grpSp>
        <p:nvGrpSpPr>
          <p:cNvPr id="11" name="组合 23"/>
          <p:cNvGrpSpPr/>
          <p:nvPr/>
        </p:nvGrpSpPr>
        <p:grpSpPr>
          <a:xfrm>
            <a:off x="2703614" y="629318"/>
            <a:ext cx="2899551" cy="1142910"/>
            <a:chOff x="5150093" y="2659559"/>
            <a:chExt cx="6770695" cy="1142910"/>
          </a:xfrm>
        </p:grpSpPr>
        <p:sp>
          <p:nvSpPr>
            <p:cNvPr id="12" name="文本框 24"/>
            <p:cNvSpPr txBox="1"/>
            <p:nvPr/>
          </p:nvSpPr>
          <p:spPr>
            <a:xfrm>
              <a:off x="5218334" y="2659559"/>
              <a:ext cx="6545693" cy="1107996"/>
            </a:xfrm>
            <a:prstGeom prst="rect">
              <a:avLst/>
            </a:prstGeom>
            <a:noFill/>
          </p:spPr>
          <p:txBody>
            <a:bodyPr wrap="square" rtlCol="0">
              <a:spAutoFit/>
            </a:bodyPr>
            <a:lstStyle/>
            <a:p>
              <a:r>
                <a:rPr lang="en-US" altLang="zh-CN" sz="66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150093" y="2694473"/>
              <a:ext cx="6770695" cy="1107996"/>
            </a:xfrm>
            <a:prstGeom prst="rect">
              <a:avLst/>
            </a:prstGeom>
            <a:noFill/>
          </p:spPr>
          <p:txBody>
            <a:bodyPr wrap="square" rtlCol="0">
              <a:spAutoFit/>
            </a:bodyPr>
            <a:lstStyle/>
            <a:p>
              <a:r>
                <a:rPr lang="en-US" altLang="zh-CN" sz="660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6253" y="2684809"/>
            <a:ext cx="4804012" cy="3331124"/>
            <a:chOff x="693861" y="3042379"/>
            <a:chExt cx="4804012" cy="3782674"/>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3782674"/>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93861" y="4315889"/>
              <a:ext cx="4804012" cy="1938993"/>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Nhiều âm thanh, tiếng nói nhỏ phát ra cùng một lúc.</a:t>
              </a:r>
            </a:p>
          </p:txBody>
        </p:sp>
      </p:gr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26904" y="2375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xôn xao</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School ac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771" y="2684809"/>
            <a:ext cx="5070899" cy="358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1006056" y="3839984"/>
            <a:ext cx="5173943" cy="1815882"/>
          </a:xfrm>
          <a:prstGeom prst="rect">
            <a:avLst/>
          </a:prstGeom>
          <a:noFill/>
        </p:spPr>
        <p:txBody>
          <a:bodyPr wrap="square" rtlCol="0">
            <a:spAutoFit/>
          </a:bodyPr>
          <a:lstStyle/>
          <a:p>
            <a:pPr algn="ctr"/>
            <a:r>
              <a:rPr lang="en-US" sz="3600" dirty="0" err="1">
                <a:solidFill>
                  <a:schemeClr val="accent6">
                    <a:lumMod val="50000"/>
                  </a:schemeClr>
                </a:solidFill>
                <a:latin typeface="UTM Avo" panose="02040603050506020204" pitchFamily="18" charset="0"/>
              </a:rPr>
              <a:t>Phát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ra</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như</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gió</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biểu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thị</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cảm</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đau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rét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hoặc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sự</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kinh</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ngạc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rẻ</a:t>
            </a:r>
            <a:r>
              <a:rPr lang="en-US" sz="4000" dirty="0">
                <a:solidFill>
                  <a:schemeClr val="accent6">
                    <a:lumMod val="50000"/>
                  </a:schemeClr>
                </a:solidFill>
                <a:latin typeface="UTM Avo" panose="02040603050506020204" pitchFamily="18" charset="0"/>
              </a:rPr>
              <a:t>.</a:t>
            </a: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322076" y="2245222"/>
            <a:ext cx="3612366" cy="1113370"/>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xuýt xoa</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3074" name="Picture 2" descr="A person being c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840" y="1600648"/>
            <a:ext cx="4849796" cy="48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randombar(horizontal)">
                                      <p:cBhvr>
                                        <p:cTn id="4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989223" y="3996746"/>
            <a:ext cx="5173943" cy="1938992"/>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Cây bụi thấp, quả mọng nước, trông như quả dâu.</a:t>
            </a:r>
            <a:endParaRPr lang="en-US" sz="4400">
              <a:solidFill>
                <a:schemeClr val="accent6">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86080" y="2287926"/>
            <a:ext cx="3612366"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thanh mai</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4098" name="Picture 2" descr="Hướng dẫn trồng cây thanh mai trong chậu"/>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92862" y="2287926"/>
            <a:ext cx="5071849" cy="3803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1000"/>
                                        <p:tgtEl>
                                          <p:spTgt spid="4098"/>
                                        </p:tgtEl>
                                      </p:cBhvr>
                                    </p:animEffect>
                                    <p:anim calcmode="lin" valueType="num">
                                      <p:cBhvr>
                                        <p:cTn id="46" dur="1000" fill="hold"/>
                                        <p:tgtEl>
                                          <p:spTgt spid="4098"/>
                                        </p:tgtEl>
                                        <p:attrNameLst>
                                          <p:attrName>ppt_x</p:attrName>
                                        </p:attrNameLst>
                                      </p:cBhvr>
                                      <p:tavLst>
                                        <p:tav tm="0">
                                          <p:val>
                                            <p:strVal val="#ppt_x"/>
                                          </p:val>
                                        </p:tav>
                                        <p:tav tm="100000">
                                          <p:val>
                                            <p:strVal val="#ppt_x"/>
                                          </p:val>
                                        </p:tav>
                                      </p:tavLst>
                                    </p:anim>
                                    <p:anim calcmode="lin" valueType="num">
                                      <p:cBhvr>
                                        <p:cTn id="4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378"/>
          <a:stretch>
            <a:fillRect/>
          </a:stretch>
        </p:blipFill>
        <p:spPr>
          <a:xfrm rot="20027581">
            <a:off x="8265785" y="2607776"/>
            <a:ext cx="3217640" cy="3957992"/>
          </a:xfrm>
          <a:prstGeom prst="rect">
            <a:avLst/>
          </a:prstGeom>
        </p:spPr>
      </p:pic>
      <p:pic>
        <p:nvPicPr>
          <p:cNvPr id="3" name="图片 3">
            <a:extLst>
              <a:ext uri="{FF2B5EF4-FFF2-40B4-BE49-F238E27FC236}">
                <a16:creationId xmlns:a16="http://schemas.microsoft.com/office/drawing/2014/main" id="{E362582A-B579-4B51-B5EF-B11F5DEB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5" y="815608"/>
            <a:ext cx="3825517" cy="5424583"/>
          </a:xfrm>
          <a:prstGeom prst="rect">
            <a:avLst/>
          </a:prstGeom>
        </p:spPr>
      </p:pic>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3551861" y="1387960"/>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5" name="TextBox 4"/>
          <p:cNvSpPr txBox="1"/>
          <p:nvPr/>
        </p:nvSpPr>
        <p:spPr>
          <a:xfrm>
            <a:off x="5521909" y="2743069"/>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1153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3500"/>
                            </p:stCondLst>
                            <p:childTnLst>
                              <p:par>
                                <p:cTn id="33" presetID="26"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323439"/>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1.</a:t>
              </a:r>
              <a:r>
                <a:rPr lang="en-US" sz="4000" b="1">
                  <a:latin typeface="UTM Avo" panose="02040603050506020204" pitchFamily="18" charset="0"/>
                </a:rPr>
                <a:t> </a:t>
              </a:r>
              <a:r>
                <a:rPr lang="en-US" sz="4000" b="1">
                  <a:solidFill>
                    <a:schemeClr val="bg1"/>
                  </a:solidFill>
                  <a:latin typeface="UTM Avo" panose="02040603050506020204" pitchFamily="18" charset="0"/>
                </a:rPr>
                <a:t>Nghe tiếng động lạ, cây xấu hổ đã làm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algn="ctr"/>
            <a:r>
              <a:rPr lang="en-US" sz="4800" b="1">
                <a:solidFill>
                  <a:srgbClr val="009999"/>
                </a:solidFill>
                <a:latin typeface="UTM Avo" panose="02040603050506020204" pitchFamily="18" charset="0"/>
              </a:rPr>
              <a:t>Cây xấu hổ đã co rúm mình lại.</a:t>
            </a:r>
            <a:endParaRPr lang="en-US" sz="5400" b="1">
              <a:solidFill>
                <a:srgbClr val="009999"/>
              </a:solidFill>
              <a:latin typeface="UTM Avo" panose="02040603050506020204" pitchFamily="18" charset="0"/>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2. Cây cối xung quanh xôn xao vì chuyện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311687" y="3563863"/>
            <a:ext cx="5343837" cy="2246769"/>
          </a:xfrm>
          <a:prstGeom prst="rect">
            <a:avLst/>
          </a:prstGeom>
          <a:noFill/>
        </p:spPr>
        <p:txBody>
          <a:bodyPr wrap="square" rtlCol="0">
            <a:spAutoFit/>
          </a:bodyPr>
          <a:lstStyle/>
          <a:p>
            <a:pPr algn="ctr"/>
            <a:r>
              <a:rPr lang="en-US" sz="2800" b="1">
                <a:solidFill>
                  <a:srgbClr val="009999"/>
                </a:solidFill>
                <a:latin typeface="UTM Avo" panose="02040603050506020204" pitchFamily="18" charset="0"/>
              </a:rPr>
              <a:t>Cây cỏ xung quanh xôn xao về chuyện một con chim xanh biếc toàn thân lóng lánh không biết từ đâu bay tới rồi vội bay đi ngay.</a:t>
            </a:r>
            <a:endParaRPr lang="en-US" sz="7200" b="1">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2934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20119" y="837242"/>
              <a:ext cx="9901962" cy="707886"/>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3. Cây xấu hổ nuối tiếc điều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108643" y="3753392"/>
            <a:ext cx="5696004" cy="1569660"/>
          </a:xfrm>
          <a:prstGeom prst="rect">
            <a:avLst/>
          </a:prstGeom>
          <a:noFill/>
        </p:spPr>
        <p:txBody>
          <a:bodyPr wrap="square" rtlCol="0">
            <a:spAutoFit/>
          </a:bodyPr>
          <a:lstStyle/>
          <a:p>
            <a:pPr algn="just"/>
            <a:r>
              <a:rPr lang="en-US" sz="3200" b="1" dirty="0">
                <a:solidFill>
                  <a:srgbClr val="009999"/>
                </a:solidFill>
                <a:latin typeface="UTM Avo" panose="02040603050506020204" pitchFamily="18" charset="0"/>
              </a:rPr>
              <a:t>    Do </a:t>
            </a:r>
            <a:r>
              <a:rPr lang="en-US" sz="3200" b="1" dirty="0" err="1">
                <a:solidFill>
                  <a:srgbClr val="009999"/>
                </a:solidFill>
                <a:latin typeface="UTM Avo" panose="02040603050506020204" pitchFamily="18" charset="0"/>
              </a:rPr>
              <a:t>cây</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xấu</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hổ</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nhút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nhát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nhắm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mắt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lại</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nên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không</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nhìn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thấy</a:t>
            </a:r>
            <a:r>
              <a:rPr lang="en-US" sz="3200" b="1" dirty="0">
                <a:solidFill>
                  <a:srgbClr val="009999"/>
                </a:solidFill>
                <a:latin typeface="UTM Avo" panose="02040603050506020204" pitchFamily="18" charset="0"/>
              </a:rPr>
              <a:t> con </a:t>
            </a:r>
            <a:r>
              <a:rPr lang="en-US" sz="3200" b="1" dirty="0" err="1">
                <a:solidFill>
                  <a:srgbClr val="009999"/>
                </a:solidFill>
                <a:latin typeface="UTM Avo" panose="02040603050506020204" pitchFamily="18" charset="0"/>
              </a:rPr>
              <a:t>chim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xanh</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rất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đẹp</a:t>
            </a:r>
            <a:r>
              <a:rPr lang="en-US" sz="3200" b="1" dirty="0">
                <a:solidFill>
                  <a:srgbClr val="009999"/>
                </a:solidFill>
                <a:latin typeface="UTM Avo" panose="02040603050506020204" pitchFamily="18" charset="0"/>
              </a:rPr>
              <a:t>.</a:t>
            </a:r>
            <a:endParaRPr lang="en-US" sz="11500" b="1" dirty="0">
              <a:solidFill>
                <a:srgbClr val="009999"/>
              </a:solidFill>
              <a:latin typeface="UTM Avo" panose="02040603050506020204"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4. Câu văn nào cho thấy cây xấu hổ rất mong con chim xanh quay trở lại?</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5266944" y="2084606"/>
            <a:ext cx="5641848" cy="3791348"/>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492090" y="3445047"/>
            <a:ext cx="5466580" cy="1754326"/>
          </a:xfrm>
          <a:prstGeom prst="rect">
            <a:avLst/>
          </a:prstGeom>
          <a:noFill/>
        </p:spPr>
        <p:txBody>
          <a:bodyPr wrap="square" rtlCol="0">
            <a:spAutoFit/>
          </a:bodyPr>
          <a:lstStyle/>
          <a:p>
            <a:pPr algn="ctr"/>
            <a:r>
              <a:rPr lang="en-US" sz="3600" b="1" dirty="0" err="1">
                <a:latin typeface="UTM Avo" panose="02040603050506020204" pitchFamily="18" charset="0"/>
              </a:rPr>
              <a:t>Không</a:t>
            </a:r>
            <a:r>
              <a:rPr lang="en-US" sz="3600" b="1" dirty="0">
                <a:latin typeface="UTM Avo" panose="02040603050506020204" pitchFamily="18" charset="0"/>
              </a:rPr>
              <a:t> </a:t>
            </a:r>
            <a:r>
              <a:rPr lang="en-US" sz="3600" b="1" dirty="0" err="1">
                <a:latin typeface="UTM Avo" panose="02040603050506020204" pitchFamily="18" charset="0"/>
              </a:rPr>
              <a:t>biết</a:t>
            </a:r>
            <a:r>
              <a:rPr lang="en-US" sz="3600" b="1" dirty="0">
                <a:latin typeface="UTM Avo" panose="02040603050506020204" pitchFamily="18" charset="0"/>
              </a:rPr>
              <a:t> bao </a:t>
            </a:r>
            <a:r>
              <a:rPr lang="en-US" sz="3600" b="1" dirty="0" err="1">
                <a:latin typeface="UTM Avo" panose="02040603050506020204" pitchFamily="18" charset="0"/>
              </a:rPr>
              <a:t>giờ</a:t>
            </a:r>
            <a:r>
              <a:rPr lang="en-US" sz="3600" b="1" dirty="0">
                <a:latin typeface="UTM Avo" panose="02040603050506020204" pitchFamily="18" charset="0"/>
              </a:rPr>
              <a:t> </a:t>
            </a:r>
          </a:p>
          <a:p>
            <a:pPr algn="ctr"/>
            <a:r>
              <a:rPr lang="en-US" sz="3600" b="1" dirty="0">
                <a:latin typeface="UTM Avo" panose="02040603050506020204" pitchFamily="18" charset="0"/>
              </a:rPr>
              <a:t>con </a:t>
            </a:r>
            <a:r>
              <a:rPr lang="en-US" sz="3600" b="1" dirty="0" err="1">
                <a:latin typeface="UTM Avo" panose="02040603050506020204" pitchFamily="18" charset="0"/>
              </a:rPr>
              <a:t>chim</a:t>
            </a:r>
            <a:r>
              <a:rPr lang="en-US" sz="3600" b="1" dirty="0">
                <a:latin typeface="UTM Avo" panose="02040603050506020204" pitchFamily="18" charset="0"/>
              </a:rPr>
              <a:t> </a:t>
            </a:r>
            <a:r>
              <a:rPr lang="en-US" sz="3600" b="1" dirty="0" err="1">
                <a:latin typeface="UTM Avo" panose="02040603050506020204" pitchFamily="18" charset="0"/>
              </a:rPr>
              <a:t>xanh</a:t>
            </a:r>
            <a:r>
              <a:rPr lang="en-US" sz="3600" b="1" dirty="0">
                <a:latin typeface="UTM Avo" panose="02040603050506020204" pitchFamily="18" charset="0"/>
              </a:rPr>
              <a:t> </a:t>
            </a:r>
          </a:p>
          <a:p>
            <a:pPr algn="ctr"/>
            <a:r>
              <a:rPr lang="en-US" sz="3600" b="1" dirty="0" err="1">
                <a:latin typeface="UTM Avo" panose="02040603050506020204" pitchFamily="18" charset="0"/>
              </a:rPr>
              <a:t>huyền</a:t>
            </a:r>
            <a:r>
              <a:rPr lang="en-US" sz="3600" b="1" dirty="0">
                <a:latin typeface="UTM Avo" panose="02040603050506020204" pitchFamily="18" charset="0"/>
              </a:rPr>
              <a:t> </a:t>
            </a:r>
            <a:r>
              <a:rPr lang="en-US" sz="3600" b="1" dirty="0" err="1">
                <a:latin typeface="UTM Avo" panose="02040603050506020204" pitchFamily="18" charset="0"/>
              </a:rPr>
              <a:t>diệu</a:t>
            </a:r>
            <a:r>
              <a:rPr lang="en-US" sz="3600" b="1" dirty="0">
                <a:latin typeface="UTM Avo" panose="02040603050506020204" pitchFamily="18" charset="0"/>
              </a:rPr>
              <a:t> </a:t>
            </a:r>
            <a:r>
              <a:rPr lang="en-US" sz="3600" b="1" dirty="0" err="1">
                <a:latin typeface="UTM Avo" panose="02040603050506020204" pitchFamily="18" charset="0"/>
              </a:rPr>
              <a:t>ấy</a:t>
            </a:r>
            <a:r>
              <a:rPr lang="en-US" sz="3600" b="1" dirty="0">
                <a:latin typeface="UTM Avo" panose="02040603050506020204" pitchFamily="18" charset="0"/>
              </a:rPr>
              <a:t> quay </a:t>
            </a:r>
            <a:r>
              <a:rPr lang="en-US" sz="3600" b="1" dirty="0" err="1">
                <a:latin typeface="UTM Avo" panose="02040603050506020204" pitchFamily="18" charset="0"/>
              </a:rPr>
              <a:t>trở</a:t>
            </a:r>
            <a:r>
              <a:rPr lang="en-US" sz="3600" b="1" dirty="0">
                <a:latin typeface="UTM Avo" panose="02040603050506020204" pitchFamily="18" charset="0"/>
              </a:rPr>
              <a:t> </a:t>
            </a:r>
            <a:r>
              <a:rPr lang="en-US" sz="3600" b="1" dirty="0" err="1">
                <a:latin typeface="UTM Avo" panose="02040603050506020204" pitchFamily="18" charset="0"/>
              </a:rPr>
              <a:t>lại</a:t>
            </a:r>
            <a:r>
              <a:rPr lang="en-US" sz="3600" b="1" dirty="0">
                <a:latin typeface="UTM Avo" panose="02040603050506020204" pitchFamily="18" charset="0"/>
              </a:rPr>
              <a:t>.</a:t>
            </a:r>
            <a:endParaRPr lang="en-US" sz="13800" b="1" dirty="0">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5973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1188" y="349115"/>
            <a:ext cx="6864825" cy="1122038"/>
            <a:chOff x="3173073" y="565468"/>
            <a:chExt cx="5774983" cy="1412622"/>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278698"/>
            </a:xfrm>
            <a:prstGeom prst="rect">
              <a:avLst/>
            </a:prstGeom>
            <a:noFill/>
          </p:spPr>
          <p:txBody>
            <a:bodyPr wrap="square" rtlCol="0">
              <a:spAutoFit/>
            </a:bodyPr>
            <a:lstStyle/>
            <a:p>
              <a:r>
                <a:rPr lang="en-US" sz="60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1323439"/>
          </a:xfrm>
          <a:prstGeom prst="rect">
            <a:avLst/>
          </a:prstGeom>
          <a:noFill/>
        </p:spPr>
        <p:txBody>
          <a:bodyPr wrap="square" rtlCol="0">
            <a:spAutoFit/>
          </a:bodyPr>
          <a:lstStyle/>
          <a:p>
            <a:r>
              <a:rPr lang="en-US" sz="4000" b="1">
                <a:solidFill>
                  <a:srgbClr val="009999"/>
                </a:solidFill>
                <a:latin typeface="UTM Avo" panose="02040603050506020204" pitchFamily="18" charset="0"/>
              </a:rPr>
              <a:t>1. Những từ ngữ nào dưới đây chỉ đặc điểm?</a:t>
            </a:r>
          </a:p>
        </p:txBody>
      </p:sp>
      <p:sp>
        <p:nvSpPr>
          <p:cNvPr id="8" name="Rectangle: Rounded Corners 2">
            <a:extLst>
              <a:ext uri="{FF2B5EF4-FFF2-40B4-BE49-F238E27FC236}">
                <a16:creationId xmlns:a16="http://schemas.microsoft.com/office/drawing/2014/main" id="{216E9AA9-3460-4D49-9B72-A7D5D6BAA087}"/>
              </a:ext>
            </a:extLst>
          </p:cNvPr>
          <p:cNvSpPr/>
          <p:nvPr/>
        </p:nvSpPr>
        <p:spPr>
          <a:xfrm>
            <a:off x="1627419" y="3165024"/>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đẹp</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id="{70C8D749-E28A-4A86-9104-E8953FB116EB}"/>
              </a:ext>
            </a:extLst>
          </p:cNvPr>
          <p:cNvSpPr/>
          <p:nvPr/>
        </p:nvSpPr>
        <p:spPr>
          <a:xfrm>
            <a:off x="4559304" y="3141031"/>
            <a:ext cx="271768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lóng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lánh</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8C89D8CC-5F85-4FD1-B008-F447EFBDCFC3}"/>
              </a:ext>
            </a:extLst>
          </p:cNvPr>
          <p:cNvSpPr/>
          <p:nvPr/>
        </p:nvSpPr>
        <p:spPr>
          <a:xfrm>
            <a:off x="7875021" y="3136450"/>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 bay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đi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FEC5C71D-887A-41BD-98D4-70F1D8D2F69E}"/>
              </a:ext>
            </a:extLst>
          </p:cNvPr>
          <p:cNvSpPr/>
          <p:nvPr/>
        </p:nvSpPr>
        <p:spPr>
          <a:xfrm>
            <a:off x="2634069" y="4468627"/>
            <a:ext cx="2239352"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trở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lại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2" name="Rectangle: Rounded Corners 9">
            <a:extLst>
              <a:ext uri="{FF2B5EF4-FFF2-40B4-BE49-F238E27FC236}">
                <a16:creationId xmlns:a16="http://schemas.microsoft.com/office/drawing/2014/main" id="{CFF0F57D-CE91-40B6-B2B3-CC272F583023}"/>
              </a:ext>
            </a:extLst>
          </p:cNvPr>
          <p:cNvSpPr/>
          <p:nvPr/>
        </p:nvSpPr>
        <p:spPr>
          <a:xfrm>
            <a:off x="6415515" y="4468627"/>
            <a:ext cx="3121346"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xanh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biếc</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1188" y="349115"/>
            <a:ext cx="6864825" cy="1122038"/>
            <a:chOff x="3173073" y="565468"/>
            <a:chExt cx="5774983" cy="1412622"/>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278698"/>
            </a:xfrm>
            <a:prstGeom prst="rect">
              <a:avLst/>
            </a:prstGeom>
            <a:noFill/>
          </p:spPr>
          <p:txBody>
            <a:bodyPr wrap="square" rtlCol="0">
              <a:spAutoFit/>
            </a:bodyPr>
            <a:lstStyle/>
            <a:p>
              <a:r>
                <a:rPr lang="en-US" sz="60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707886"/>
          </a:xfrm>
          <a:prstGeom prst="rect">
            <a:avLst/>
          </a:prstGeom>
          <a:noFill/>
        </p:spPr>
        <p:txBody>
          <a:bodyPr wrap="square" rtlCol="0">
            <a:spAutoFit/>
          </a:bodyPr>
          <a:lstStyle/>
          <a:p>
            <a:r>
              <a:rPr lang="en-US" sz="4000" b="1">
                <a:solidFill>
                  <a:srgbClr val="009999"/>
                </a:solidFill>
                <a:latin typeface="UTM Avo" panose="02040603050506020204" pitchFamily="18" charset="0"/>
              </a:rPr>
              <a:t>2. Nói tiếp lời của cây xấu hổ:</a:t>
            </a:r>
          </a:p>
        </p:txBody>
      </p:sp>
      <p:sp>
        <p:nvSpPr>
          <p:cNvPr id="8" name="TextBox 7"/>
          <p:cNvSpPr txBox="1"/>
          <p:nvPr/>
        </p:nvSpPr>
        <p:spPr>
          <a:xfrm>
            <a:off x="1187355" y="2243712"/>
            <a:ext cx="5418161"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Mình rất tiếc (……)</a:t>
            </a:r>
          </a:p>
        </p:txBody>
      </p:sp>
      <p:pic>
        <p:nvPicPr>
          <p:cNvPr id="9" name="Picture 8">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3392424" y="3433372"/>
            <a:ext cx="6200386" cy="2934726"/>
          </a:xfrm>
          <a:prstGeom prst="rect">
            <a:avLst/>
          </a:prstGeom>
        </p:spPr>
      </p:pic>
      <p:sp>
        <p:nvSpPr>
          <p:cNvPr id="11" name="TextBox 10"/>
          <p:cNvSpPr txBox="1"/>
          <p:nvPr/>
        </p:nvSpPr>
        <p:spPr>
          <a:xfrm>
            <a:off x="968992" y="2243712"/>
            <a:ext cx="10522423" cy="1200329"/>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Mình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rất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tiếc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vì</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đã</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không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mở</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mắt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để</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được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nhìn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thấy</a:t>
            </a:r>
            <a:r>
              <a:rPr lang="en-US" sz="3600" b="1" dirty="0">
                <a:solidFill>
                  <a:srgbClr val="002060"/>
                </a:solidFill>
                <a:latin typeface="UTM Avo" panose="02040603050506020204" pitchFamily="18" charset="0"/>
              </a:rPr>
              <a:t> con </a:t>
            </a:r>
            <a:r>
              <a:rPr lang="en-US" sz="3600" b="1" dirty="0" err="1">
                <a:solidFill>
                  <a:srgbClr val="002060"/>
                </a:solidFill>
                <a:latin typeface="UTM Avo" panose="02040603050506020204" pitchFamily="18" charset="0"/>
              </a:rPr>
              <a:t>chim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xanh</a:t>
            </a:r>
            <a:r>
              <a:rPr lang="en-US" sz="36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243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785"/>
          <a:stretch>
            <a:fillRect/>
          </a:stretch>
        </p:blipFill>
        <p:spPr>
          <a:xfrm rot="20387648">
            <a:off x="8668798" y="2557608"/>
            <a:ext cx="2809417" cy="3439373"/>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0" y="627484"/>
            <a:ext cx="3951362" cy="5603031"/>
          </a:xfrm>
          <a:prstGeom prst="rect">
            <a:avLst/>
          </a:prstGeom>
        </p:spPr>
      </p:pic>
      <p:grpSp>
        <p:nvGrpSpPr>
          <p:cNvPr id="4" name="Group 3"/>
          <p:cNvGrpSpPr/>
          <p:nvPr/>
        </p:nvGrpSpPr>
        <p:grpSpPr>
          <a:xfrm>
            <a:off x="3998793" y="1596476"/>
            <a:ext cx="4988225" cy="3631763"/>
            <a:chOff x="5550192" y="1279262"/>
            <a:chExt cx="5098933" cy="3631763"/>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268870" y="1279262"/>
              <a:ext cx="4380255" cy="3631763"/>
              <a:chOff x="3383619" y="1083236"/>
              <a:chExt cx="4380255" cy="3631763"/>
            </a:xfrm>
          </p:grpSpPr>
          <p:sp>
            <p:nvSpPr>
              <p:cNvPr id="9" name="矩形 7">
                <a:extLst>
                  <a:ext uri="{FF2B5EF4-FFF2-40B4-BE49-F238E27FC236}">
                    <a16:creationId xmlns:a16="http://schemas.microsoft.com/office/drawing/2014/main" id="{19D864C1-3B30-4A69-9903-521CDB72BB7B}"/>
                  </a:ext>
                </a:extLst>
              </p:cNvPr>
              <p:cNvSpPr/>
              <p:nvPr/>
            </p:nvSpPr>
            <p:spPr>
              <a:xfrm>
                <a:off x="3383621" y="1083236"/>
                <a:ext cx="4380253" cy="3631763"/>
              </a:xfrm>
              <a:prstGeom prst="rect">
                <a:avLst/>
              </a:prstGeom>
            </p:spPr>
            <p:txBody>
              <a:bodyPr wrap="none">
                <a:spAutoFit/>
              </a:bodyPr>
              <a:lstStyle/>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15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83619" y="1083236"/>
                <a:ext cx="4380252" cy="3631763"/>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1500">
                    <a:solidFill>
                      <a:srgbClr val="009999"/>
                    </a:solidFill>
                    <a:latin typeface="UTM Showcard" panose="02040603050506020204" pitchFamily="18" charset="0"/>
                    <a:ea typeface="字魂27号-布丁体" panose="00000505000000000000" pitchFamily="2" charset="-122"/>
                  </a:rPr>
                  <a:t>Khởi </a:t>
                </a:r>
              </a:p>
              <a:p>
                <a:pPr lvl="0" algn="ctr"/>
                <a:r>
                  <a:rPr lang="en-US" altLang="zh-CN" sz="11500">
                    <a:solidFill>
                      <a:srgbClr val="009999"/>
                    </a:solidFill>
                    <a:latin typeface="UTM Showcard" panose="02040603050506020204" pitchFamily="18" charset="0"/>
                    <a:ea typeface="字魂27号-布丁体" panose="00000505000000000000" pitchFamily="2" charset="-122"/>
                  </a:rPr>
                  <a:t>động</a:t>
                </a:r>
                <a:endParaRPr lang="zh-CN" altLang="en-US" sz="11500" dirty="0">
                  <a:solidFill>
                    <a:srgbClr val="009999"/>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8831" cy="1875649"/>
              <a:chOff x="3771007" y="1083236"/>
              <a:chExt cx="188831" cy="1875649"/>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8831" cy="1862048"/>
              </a:xfrm>
              <a:prstGeom prst="rect">
                <a:avLst/>
              </a:prstGeom>
            </p:spPr>
            <p:txBody>
              <a:bodyPr wrap="none">
                <a:spAutoFit/>
              </a:bodyPr>
              <a:lstStyle/>
              <a:p>
                <a:pPr lvl="0"/>
                <a:endParaRPr lang="zh-CN" altLang="en-US" sz="11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8831" cy="1862048"/>
              </a:xfrm>
              <a:prstGeom prst="rect">
                <a:avLst/>
              </a:prstGeom>
            </p:spPr>
            <p:txBody>
              <a:bodyPr wrap="none">
                <a:spAutoFit/>
              </a:bodyPr>
              <a:lstStyle/>
              <a:p>
                <a:pPr lvl="0"/>
                <a:endParaRPr lang="zh-CN" altLang="en-US" sz="11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4587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8630" b="10194"/>
          <a:stretch>
            <a:fillRect/>
          </a:stretch>
        </p:blipFill>
        <p:spPr>
          <a:xfrm rot="20819374">
            <a:off x="9033797" y="3950044"/>
            <a:ext cx="2557275" cy="2366208"/>
          </a:xfrm>
          <a:prstGeom prst="rect">
            <a:avLst/>
          </a:prstGeom>
        </p:spPr>
      </p:pic>
      <p:pic>
        <p:nvPicPr>
          <p:cNvPr id="3"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srcRect l="7763" t="8808" r="13397"/>
          <a:stretch>
            <a:fillRect/>
          </a:stretch>
        </p:blipFill>
        <p:spPr>
          <a:xfrm>
            <a:off x="9763965" y="482370"/>
            <a:ext cx="1916742" cy="1894572"/>
          </a:xfrm>
          <a:prstGeom prst="rect">
            <a:avLst/>
          </a:prstGeom>
        </p:spPr>
      </p:pic>
      <p:pic>
        <p:nvPicPr>
          <p:cNvPr id="4" name="图片 11">
            <a:extLst>
              <a:ext uri="{FF2B5EF4-FFF2-40B4-BE49-F238E27FC236}">
                <a16:creationId xmlns:a16="http://schemas.microsoft.com/office/drawing/2014/main" id="{7C6395DF-0A18-4392-9F29-923AC592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02" y="249562"/>
            <a:ext cx="4342296" cy="6157375"/>
          </a:xfrm>
          <a:prstGeom prst="rect">
            <a:avLst/>
          </a:prstGeom>
        </p:spPr>
      </p:pic>
      <p:grpSp>
        <p:nvGrpSpPr>
          <p:cNvPr id="5" name="组合 23">
            <a:extLst>
              <a:ext uri="{FF2B5EF4-FFF2-40B4-BE49-F238E27FC236}">
                <a16:creationId xmlns:a16="http://schemas.microsoft.com/office/drawing/2014/main" id="{FCC3BF58-9F71-4C20-B5B1-8C75D30467EA}"/>
              </a:ext>
            </a:extLst>
          </p:cNvPr>
          <p:cNvGrpSpPr/>
          <p:nvPr/>
        </p:nvGrpSpPr>
        <p:grpSpPr>
          <a:xfrm>
            <a:off x="3648117" y="1872517"/>
            <a:ext cx="7448470" cy="2585852"/>
            <a:chOff x="4517348" y="2659559"/>
            <a:chExt cx="7448470" cy="2585852"/>
          </a:xfrm>
        </p:grpSpPr>
        <p:sp>
          <p:nvSpPr>
            <p:cNvPr id="6" name="文本框 24">
              <a:extLst>
                <a:ext uri="{FF2B5EF4-FFF2-40B4-BE49-F238E27FC236}">
                  <a16:creationId xmlns:a16="http://schemas.microsoft.com/office/drawing/2014/main" id="{F3C7E1AA-DDA6-48E4-AF3A-4A1D2B33B7FC}"/>
                </a:ext>
              </a:extLst>
            </p:cNvPr>
            <p:cNvSpPr txBox="1"/>
            <p:nvPr/>
          </p:nvSpPr>
          <p:spPr>
            <a:xfrm>
              <a:off x="4783416" y="2659559"/>
              <a:ext cx="6980611" cy="2554545"/>
            </a:xfrm>
            <a:prstGeom prst="rect">
              <a:avLst/>
            </a:prstGeom>
            <a:noFill/>
          </p:spPr>
          <p:txBody>
            <a:bodyPr wrap="square" rtlCol="0">
              <a:spAutoFit/>
            </a:bodyPr>
            <a:lstStyle/>
            <a:p>
              <a:pPr algn="ct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7" name="文本框 22">
              <a:extLst>
                <a:ext uri="{FF2B5EF4-FFF2-40B4-BE49-F238E27FC236}">
                  <a16:creationId xmlns:a16="http://schemas.microsoft.com/office/drawing/2014/main" id="{8BCAEB6C-5B8A-447F-A659-F2066ABEF467}"/>
                </a:ext>
              </a:extLst>
            </p:cNvPr>
            <p:cNvSpPr txBox="1"/>
            <p:nvPr/>
          </p:nvSpPr>
          <p:spPr>
            <a:xfrm>
              <a:off x="4517348" y="2690866"/>
              <a:ext cx="7448470" cy="2554545"/>
            </a:xfrm>
            <a:prstGeom prst="rect">
              <a:avLst/>
            </a:prstGeom>
            <a:noFill/>
          </p:spPr>
          <p:txBody>
            <a:bodyPr wrap="square" rtlCol="0">
              <a:spAutoFit/>
            </a:bodyPr>
            <a:lstStyle/>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Tree>
    <p:extLst>
      <p:ext uri="{BB962C8B-B14F-4D97-AF65-F5344CB8AC3E}">
        <p14:creationId xmlns:p14="http://schemas.microsoft.com/office/powerpoint/2010/main" val="4178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p:cNvPicPr>
          <p:nvPr/>
        </p:nvPicPr>
        <p:blipFill rotWithShape="1">
          <a:blip r:embed="rId2" cstate="print">
            <a:extLst>
              <a:ext uri="{28A0092B-C50C-407E-A947-70E740481C1C}">
                <a14:useLocalDpi xmlns:a14="http://schemas.microsoft.com/office/drawing/2010/main" val="0"/>
              </a:ext>
            </a:extLst>
          </a:blip>
          <a:srcRect b="8063"/>
          <a:stretch>
            <a:fillRect/>
          </a:stretch>
        </p:blipFill>
        <p:spPr>
          <a:xfrm rot="20693907">
            <a:off x="390539" y="346215"/>
            <a:ext cx="1003875" cy="1199262"/>
          </a:xfrm>
          <a:prstGeom prst="rect">
            <a:avLst/>
          </a:prstGeom>
        </p:spPr>
      </p:pic>
      <p:pic>
        <p:nvPicPr>
          <p:cNvPr id="4"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5" name="图片 6"/>
          <p:cNvPicPr>
            <a:picLocks noChangeAspect="1"/>
          </p:cNvPicPr>
          <p:nvPr/>
        </p:nvPicPr>
        <p:blipFill>
          <a:blip r:embed="rId4"/>
          <a:stretch>
            <a:fillRect/>
          </a:stretch>
        </p:blipFill>
        <p:spPr>
          <a:xfrm rot="20727700" flipH="1">
            <a:off x="10493173" y="506953"/>
            <a:ext cx="1174614" cy="1017447"/>
          </a:xfrm>
          <a:prstGeom prst="rect">
            <a:avLst/>
          </a:prstGeom>
        </p:spPr>
      </p:pic>
      <p:sp>
        <p:nvSpPr>
          <p:cNvPr id="6" name="TextBox 8">
            <a:extLst>
              <a:ext uri="{FF2B5EF4-FFF2-40B4-BE49-F238E27FC236}">
                <a16:creationId xmlns:a16="http://schemas.microsoft.com/office/drawing/2014/main" id="{74E25EBE-EEF5-4837-9A17-664120A81DD7}"/>
              </a:ext>
            </a:extLst>
          </p:cNvPr>
          <p:cNvSpPr txBox="1"/>
          <p:nvPr/>
        </p:nvSpPr>
        <p:spPr>
          <a:xfrm>
            <a:off x="713175" y="708046"/>
            <a:ext cx="4494468" cy="861774"/>
          </a:xfrm>
          <a:prstGeom prst="rect">
            <a:avLst/>
          </a:prstGeom>
          <a:noFill/>
          <a:effectLst>
            <a:glow rad="101600">
              <a:schemeClr val="accent4">
                <a:satMod val="175000"/>
                <a:alpha val="40000"/>
              </a:schemeClr>
            </a:glow>
          </a:effectLst>
        </p:spPr>
        <p:txBody>
          <a:bodyPr wrap="square">
            <a:spAutoFit/>
          </a:bodyPr>
          <a:lstStyle/>
          <a:p>
            <a:pPr algn="ctr">
              <a:defRPr/>
            </a:pP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Khởi</a:t>
            </a:r>
            <a:r>
              <a:rPr lang="en-US" altLang="zh-CN" sz="5000" dirty="0">
                <a:solidFill>
                  <a:srgbClr val="51C8BF"/>
                </a:solidFill>
                <a:latin typeface="#9Slide03 AmpleSoft Bold" panose="02000000000000000000" pitchFamily="2" charset="0"/>
                <a:ea typeface="汉堡包手机字体" panose="020B0604000101010104" pitchFamily="34" charset="-122"/>
                <a:cs typeface="+mn-ea"/>
                <a:sym typeface="+mn-lt"/>
              </a:rPr>
              <a:t> </a:t>
            </a: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động</a:t>
            </a:r>
            <a:endParaRPr lang="zh-CN" altLang="en-US" sz="5000" dirty="0">
              <a:solidFill>
                <a:srgbClr val="51C8BF"/>
              </a:solidFill>
              <a:latin typeface="#9Slide03 AmpleSoft Bold" panose="02000000000000000000" pitchFamily="2" charset="0"/>
              <a:ea typeface="汉堡包手机字体" panose="020B0604000101010104" pitchFamily="34" charset="-122"/>
              <a:cs typeface="+mn-ea"/>
              <a:sym typeface="+mn-lt"/>
            </a:endParaRPr>
          </a:p>
        </p:txBody>
      </p:sp>
      <p:pic>
        <p:nvPicPr>
          <p:cNvPr id="10" name="Picture 9">
            <a:extLst>
              <a:ext uri="{FF2B5EF4-FFF2-40B4-BE49-F238E27FC236}">
                <a16:creationId xmlns:a16="http://schemas.microsoft.com/office/drawing/2014/main" id="{49CAABDB-869C-411C-8775-E639F12A2B4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841230" y="1655540"/>
            <a:ext cx="9239250" cy="4352925"/>
          </a:xfrm>
          <a:prstGeom prst="rect">
            <a:avLst/>
          </a:prstGeom>
        </p:spPr>
      </p:pic>
    </p:spTree>
    <p:extLst>
      <p:ext uri="{BB962C8B-B14F-4D97-AF65-F5344CB8AC3E}">
        <p14:creationId xmlns:p14="http://schemas.microsoft.com/office/powerpoint/2010/main" val="39321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30141" y="3299503"/>
            <a:ext cx="4847328"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086" y="3299503"/>
            <a:ext cx="4513770"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986276" y="614150"/>
            <a:ext cx="10099344" cy="2246769"/>
          </a:xfrm>
          <a:prstGeom prst="rect">
            <a:avLst/>
          </a:prstGeom>
          <a:noFill/>
        </p:spPr>
        <p:txBody>
          <a:bodyPr wrap="square" rtlCol="0">
            <a:spAutoFit/>
          </a:bodyPr>
          <a:lstStyle/>
          <a:p>
            <a:pPr algn="just"/>
            <a:r>
              <a:rPr lang="en-US" sz="2800" b="1">
                <a:solidFill>
                  <a:schemeClr val="accent6">
                    <a:lumMod val="50000"/>
                  </a:schemeClr>
                </a:solidFill>
                <a:latin typeface="UTM Avo" panose="02040603050506020204" pitchFamily="18" charset="0"/>
                <a:ea typeface="Arial-Rounded" panose="020B0500000000000000" pitchFamily="34" charset="0"/>
                <a:cs typeface="Times New Roman" panose="02020603050405020304" pitchFamily="18" charset="0"/>
              </a:rPr>
              <a:t>Cây xấu hổ </a:t>
            </a:r>
            <a:r>
              <a:rPr lang="en-US" sz="2800">
                <a:latin typeface="UTM Avo" panose="02040603050506020204" pitchFamily="18" charset="0"/>
                <a:ea typeface="Arial-Rounded" panose="020B0500000000000000" pitchFamily="34" charset="0"/>
                <a:cs typeface="Times New Roman" panose="02020603050405020304" pitchFamily="18" charset="0"/>
              </a:rPr>
              <a:t>có tên gọi khác là cây cỏ thẹn, cỏ trinh nữ, cây mắc cỡ, hàm tu thảo (tên thuốc trong y học cổ truyền) là một cây nhỏ, mọc thành bụi lớn. Đặc điểm dễ nhận biết nhất của cây là lá khi đụng phải sẽ cụp rũ xuống nên có tên như thế. </a:t>
            </a:r>
          </a:p>
        </p:txBody>
      </p:sp>
    </p:spTree>
    <p:extLst>
      <p:ext uri="{BB962C8B-B14F-4D97-AF65-F5344CB8AC3E}">
        <p14:creationId xmlns:p14="http://schemas.microsoft.com/office/powerpoint/2010/main" val="4447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97858">
            <a:off x="6413770" y="3288746"/>
            <a:ext cx="5031151" cy="3419777"/>
          </a:xfrm>
          <a:prstGeom prst="rect">
            <a:avLst/>
          </a:prstGeom>
          <a:ln>
            <a:noFill/>
          </a:ln>
          <a:effectLst>
            <a:softEdge rad="112500"/>
          </a:effectLst>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4814605" y="1808111"/>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grpSp>
        <p:nvGrpSpPr>
          <p:cNvPr id="19" name="Group 18"/>
          <p:cNvGrpSpPr/>
          <p:nvPr/>
        </p:nvGrpSpPr>
        <p:grpSpPr>
          <a:xfrm>
            <a:off x="2947192" y="654532"/>
            <a:ext cx="5340842" cy="1472538"/>
            <a:chOff x="7122834" y="859913"/>
            <a:chExt cx="2043549" cy="1472538"/>
          </a:xfrm>
        </p:grpSpPr>
        <p:sp>
          <p:nvSpPr>
            <p:cNvPr id="17" name="TextBox 16"/>
            <p:cNvSpPr txBox="1"/>
            <p:nvPr/>
          </p:nvSpPr>
          <p:spPr>
            <a:xfrm>
              <a:off x="7132867" y="885901"/>
              <a:ext cx="2033516" cy="1446550"/>
            </a:xfrm>
            <a:prstGeom prst="rect">
              <a:avLst/>
            </a:prstGeom>
            <a:noFill/>
          </p:spPr>
          <p:txBody>
            <a:bodyPr wrap="square" rtlCol="0">
              <a:spAutoFit/>
            </a:bodyPr>
            <a:lstStyle/>
            <a:p>
              <a:r>
                <a:rPr lang="en-US" sz="8800">
                  <a:ln w="152400">
                    <a:solidFill>
                      <a:srgbClr val="009999"/>
                    </a:solidFill>
                  </a:ln>
                  <a:solidFill>
                    <a:schemeClr val="bg1"/>
                  </a:solidFill>
                  <a:latin typeface="#9Slide05 ValentiaNitCondensed" pitchFamily="2" charset="0"/>
                </a:rPr>
                <a:t>Tiết 1: Đọc</a:t>
              </a:r>
            </a:p>
          </p:txBody>
        </p:sp>
        <p:sp>
          <p:nvSpPr>
            <p:cNvPr id="18" name="TextBox 17"/>
            <p:cNvSpPr txBox="1"/>
            <p:nvPr/>
          </p:nvSpPr>
          <p:spPr>
            <a:xfrm>
              <a:off x="7122834" y="859913"/>
              <a:ext cx="2033516" cy="1446550"/>
            </a:xfrm>
            <a:prstGeom prst="rect">
              <a:avLst/>
            </a:prstGeom>
            <a:noFill/>
          </p:spPr>
          <p:txBody>
            <a:bodyPr wrap="square" rtlCol="0">
              <a:spAutoFit/>
            </a:bodyPr>
            <a:lstStyle/>
            <a:p>
              <a:r>
                <a:rPr lang="en-US" sz="8800">
                  <a:solidFill>
                    <a:schemeClr val="bg1"/>
                  </a:solidFill>
                  <a:latin typeface="#9Slide05 ValentiaNitCondensed" pitchFamily="2" charset="0"/>
                </a:rPr>
                <a:t>Tiết 1: Đọc</a:t>
              </a:r>
            </a:p>
          </p:txBody>
        </p:sp>
      </p:grpSp>
      <p:sp>
        <p:nvSpPr>
          <p:cNvPr id="7" name="TextBox 6"/>
          <p:cNvSpPr txBox="1"/>
          <p:nvPr/>
        </p:nvSpPr>
        <p:spPr>
          <a:xfrm>
            <a:off x="7052778" y="2919864"/>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13636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SVN-Whimsy" panose="02040603050506020204" pitchFamily="18" charset="0"/>
                <a:cs typeface="Times New Roman" panose="02020603050405020304" pitchFamily="18" charset="0"/>
              </a:rPr>
              <a:t>CÂY XẤU HỔ</a:t>
            </a:r>
          </a:p>
        </p:txBody>
      </p:sp>
      <p:sp>
        <p:nvSpPr>
          <p:cNvPr id="4" name="TextBox 3"/>
          <p:cNvSpPr txBox="1"/>
          <p:nvPr/>
        </p:nvSpPr>
        <p:spPr>
          <a:xfrm>
            <a:off x="559558" y="859806"/>
            <a:ext cx="11150221" cy="5262979"/>
          </a:xfrm>
          <a:prstGeom prst="rect">
            <a:avLst/>
          </a:prstGeom>
          <a:noFill/>
        </p:spPr>
        <p:txBody>
          <a:bodyPr wrap="square" rtlCol="0">
            <a:spAutoFit/>
          </a:bodyPr>
          <a:lstStyle/>
          <a:p>
            <a:pPr algn="just"/>
            <a:r>
              <a:rPr lang="en-US" sz="2800">
                <a:latin typeface="UTM Avo" panose="02040603050506020204" pitchFamily="18" charset="0"/>
              </a:rPr>
              <a:t>        </a:t>
            </a:r>
            <a:r>
              <a:rPr lang="en-US" sz="2800">
                <a:latin typeface="UTM Aptima" panose="02040603050506020204" pitchFamily="18" charset="0"/>
              </a:rPr>
              <a:t>Bỗng dưng, gió ào ào nổi lên. Có tiếng động gì lạ lắm. Những chiếc lá khô lạt xạt lướt trên cỏ. Cây xấu hổ co rúm mình lại.</a:t>
            </a:r>
          </a:p>
          <a:p>
            <a:pPr algn="just"/>
            <a:r>
              <a:rPr lang="en-US" sz="2800">
                <a:latin typeface="UTM Aptima" panose="02040603050506020204" pitchFamily="18" charset="0"/>
              </a:rPr>
              <a:t>       Nó bỗng thấy xung quanh xôn xao. He hé mắt nhìn: không có gì lạ cả. Bấy giờ nó mới mở bừng những con mắt lá. Quả nhiên không có gì lạ thật.</a:t>
            </a:r>
          </a:p>
          <a:p>
            <a:pPr algn="just"/>
            <a:r>
              <a:rPr lang="en-US" sz="2800">
                <a:latin typeface="UTM Aptima" panose="02040603050506020204" pitchFamily="18"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algn="just"/>
            <a:r>
              <a:rPr lang="en-US" sz="2800">
                <a:latin typeface="UTM Aptima" panose="02040603050506020204" pitchFamily="18"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32170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1423" y="500979"/>
            <a:ext cx="4568178" cy="126535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7" name="图片 2"/>
          <p:cNvPicPr>
            <a:picLocks noChangeAspect="1"/>
          </p:cNvPicPr>
          <p:nvPr/>
        </p:nvPicPr>
        <p:blipFill rotWithShape="1">
          <a:blip r:embed="rId2">
            <a:extLst>
              <a:ext uri="{28A0092B-C50C-407E-A947-70E740481C1C}">
                <a14:useLocalDpi xmlns:a14="http://schemas.microsoft.com/office/drawing/2010/main" val="0"/>
              </a:ext>
            </a:extLst>
          </a:blip>
          <a:srcRect l="5744" t="9967" r="7565" b="4409"/>
          <a:stretch>
            <a:fillRect/>
          </a:stretch>
        </p:blipFill>
        <p:spPr>
          <a:xfrm>
            <a:off x="532437" y="1259095"/>
            <a:ext cx="2737811" cy="3834389"/>
          </a:xfrm>
          <a:prstGeom prst="rect">
            <a:avLst/>
          </a:prstGeom>
        </p:spPr>
      </p:pic>
      <p:pic>
        <p:nvPicPr>
          <p:cNvPr id="8"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9" name="图片 6"/>
          <p:cNvPicPr>
            <a:picLocks noChangeAspect="1"/>
          </p:cNvPicPr>
          <p:nvPr/>
        </p:nvPicPr>
        <p:blipFill>
          <a:blip r:embed="rId4"/>
          <a:stretch>
            <a:fillRect/>
          </a:stretch>
        </p:blipFill>
        <p:spPr>
          <a:xfrm rot="20727700" flipH="1">
            <a:off x="10493173" y="506953"/>
            <a:ext cx="1174614" cy="1017447"/>
          </a:xfrm>
          <a:prstGeom prst="rect">
            <a:avLst/>
          </a:prstGeom>
        </p:spPr>
      </p:pic>
      <p:grpSp>
        <p:nvGrpSpPr>
          <p:cNvPr id="15" name="Group 14"/>
          <p:cNvGrpSpPr/>
          <p:nvPr/>
        </p:nvGrpSpPr>
        <p:grpSpPr>
          <a:xfrm>
            <a:off x="3387454" y="1525371"/>
            <a:ext cx="3363003" cy="2246893"/>
            <a:chOff x="3736652" y="1766333"/>
            <a:chExt cx="3363003" cy="2246893"/>
          </a:xfrm>
        </p:grpSpPr>
        <p:grpSp>
          <p:nvGrpSpPr>
            <p:cNvPr id="10" name="Group 9">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1"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2"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grpSp>
        <p:nvGrpSpPr>
          <p:cNvPr id="16" name="Group 15"/>
          <p:cNvGrpSpPr/>
          <p:nvPr/>
        </p:nvGrpSpPr>
        <p:grpSpPr>
          <a:xfrm>
            <a:off x="7258985" y="1622106"/>
            <a:ext cx="3363003" cy="2246893"/>
            <a:chOff x="3736652" y="1766333"/>
            <a:chExt cx="3363003" cy="2246893"/>
          </a:xfrm>
        </p:grpSpPr>
        <p:grpSp>
          <p:nvGrpSpPr>
            <p:cNvPr id="17" name="Group 1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TextBox 3"/>
            <p:cNvSpPr txBox="1"/>
            <p:nvPr/>
          </p:nvSpPr>
          <p:spPr>
            <a:xfrm>
              <a:off x="3736652" y="2688222"/>
              <a:ext cx="3363003" cy="1008405"/>
            </a:xfrm>
            <a:prstGeom prst="rect">
              <a:avLst/>
            </a:prstGeom>
            <a:noFill/>
          </p:spPr>
          <p:txBody>
            <a:bodyPr wrap="square" lIns="96762" tIns="48381" rIns="96762" bIns="48381" rtlCol="0">
              <a:spAutoFit/>
            </a:bodyPr>
            <a:lstStyle/>
            <a:p>
              <a:pPr algn="ctr">
                <a:lnSpc>
                  <a:spcPct val="150000"/>
                </a:lnSpc>
              </a:pPr>
              <a:r>
                <a:rPr lang="en-US" altLang="zh-CN" sz="44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xôn</a:t>
              </a:r>
              <a:r>
                <a:rPr lang="en-US" altLang="zh-CN" sz="4400" b="1" dirty="0">
                  <a:solidFill>
                    <a:srgbClr val="B12A25"/>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xao</a:t>
              </a:r>
              <a:endParaRPr lang="zh-CN" altLang="en-US" sz="4400" b="1" dirty="0">
                <a:solidFill>
                  <a:srgbClr val="B12A25"/>
                </a:solidFill>
                <a:latin typeface="UTM Avo" panose="02040603050506020204" pitchFamily="18" charset="0"/>
                <a:ea typeface="微软雅黑" panose="020B0503020204020204" charset="-122"/>
                <a:cs typeface="Arial" panose="020B0604020202020204" pitchFamily="34" charset="0"/>
              </a:endParaRPr>
            </a:p>
          </p:txBody>
        </p:sp>
      </p:grpSp>
      <p:grpSp>
        <p:nvGrpSpPr>
          <p:cNvPr id="21" name="Group 20"/>
          <p:cNvGrpSpPr/>
          <p:nvPr/>
        </p:nvGrpSpPr>
        <p:grpSpPr>
          <a:xfrm>
            <a:off x="3613091" y="3552640"/>
            <a:ext cx="3363003" cy="2246893"/>
            <a:chOff x="3736652" y="1766333"/>
            <a:chExt cx="3363003" cy="2246893"/>
          </a:xfrm>
        </p:grpSpPr>
        <p:grpSp>
          <p:nvGrpSpPr>
            <p:cNvPr id="22" name="Group 21">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4"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5"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92D050"/>
                  </a:solidFill>
                  <a:latin typeface="UTM Avo" panose="02040603050506020204" pitchFamily="18" charset="0"/>
                  <a:ea typeface="微软雅黑" panose="020B0503020204020204" charset="-122"/>
                  <a:cs typeface="Arial" panose="020B0604020202020204" pitchFamily="34" charset="0"/>
                </a:rPr>
                <a:t>lóng lánh</a:t>
              </a:r>
              <a:endParaRPr lang="zh-CN" altLang="en-US" sz="4400" b="1" dirty="0">
                <a:solidFill>
                  <a:srgbClr val="92D050"/>
                </a:solidFill>
                <a:latin typeface="UTM Avo" panose="02040603050506020204" pitchFamily="18" charset="0"/>
                <a:ea typeface="微软雅黑" panose="020B0503020204020204" charset="-122"/>
                <a:cs typeface="Arial" panose="020B0604020202020204" pitchFamily="34" charset="0"/>
              </a:endParaRPr>
            </a:p>
          </p:txBody>
        </p:sp>
      </p:grpSp>
      <p:grpSp>
        <p:nvGrpSpPr>
          <p:cNvPr id="26" name="Group 25"/>
          <p:cNvGrpSpPr/>
          <p:nvPr/>
        </p:nvGrpSpPr>
        <p:grpSpPr>
          <a:xfrm>
            <a:off x="7422932" y="3574106"/>
            <a:ext cx="3363003" cy="2246893"/>
            <a:chOff x="3736652" y="1766333"/>
            <a:chExt cx="3363003" cy="2246893"/>
          </a:xfrm>
        </p:grpSpPr>
        <p:grpSp>
          <p:nvGrpSpPr>
            <p:cNvPr id="27" name="Group 2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9999"/>
                  </a:solidFill>
                  <a:latin typeface="UTM Avo" panose="02040603050506020204" pitchFamily="18" charset="0"/>
                  <a:ea typeface="微软雅黑" panose="020B0503020204020204" charset="-122"/>
                  <a:cs typeface="Arial" panose="020B0604020202020204" pitchFamily="34" charset="0"/>
                </a:rPr>
                <a:t>xuýt xoa</a:t>
              </a:r>
              <a:endParaRPr lang="zh-CN" altLang="en-US" sz="4400" b="1"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16005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750"/>
                                        <p:tgtEl>
                                          <p:spTgt spid="16"/>
                                        </p:tgtEl>
                                      </p:cBhvr>
                                    </p:animEffect>
                                    <p:anim calcmode="lin" valueType="num">
                                      <p:cBhvr>
                                        <p:cTn id="29" dur="750" fill="hold"/>
                                        <p:tgtEl>
                                          <p:spTgt spid="16"/>
                                        </p:tgtEl>
                                        <p:attrNameLst>
                                          <p:attrName>ppt_x</p:attrName>
                                        </p:attrNameLst>
                                      </p:cBhvr>
                                      <p:tavLst>
                                        <p:tav tm="0">
                                          <p:val>
                                            <p:strVal val="#ppt_x"/>
                                          </p:val>
                                        </p:tav>
                                        <p:tav tm="100000">
                                          <p:val>
                                            <p:strVal val="#ppt_x"/>
                                          </p:val>
                                        </p:tav>
                                      </p:tavLst>
                                    </p:anim>
                                    <p:anim calcmode="lin" valueType="num">
                                      <p:cBhvr>
                                        <p:cTn id="30"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6">
            <a:extLst>
              <a:ext uri="{FF2B5EF4-FFF2-40B4-BE49-F238E27FC236}">
                <a16:creationId xmlns:a16="http://schemas.microsoft.com/office/drawing/2014/main" id="{E848562E-9D93-4BA6-87FA-5190E9CA3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74" y="1575238"/>
            <a:ext cx="3276308" cy="4645806"/>
          </a:xfrm>
          <a:prstGeom prst="rect">
            <a:avLst/>
          </a:prstGeom>
        </p:spPr>
      </p:pic>
      <p:grpSp>
        <p:nvGrpSpPr>
          <p:cNvPr id="2" name="Group 1"/>
          <p:cNvGrpSpPr/>
          <p:nvPr/>
        </p:nvGrpSpPr>
        <p:grpSpPr>
          <a:xfrm>
            <a:off x="3314243" y="441599"/>
            <a:ext cx="6121620" cy="1701501"/>
            <a:chOff x="3173073" y="565468"/>
            <a:chExt cx="5644715" cy="1701501"/>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4751649" cy="1265354"/>
              <a:chOff x="1006064" y="1522807"/>
              <a:chExt cx="8209373"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5785"/>
          <a:stretch>
            <a:fillRect/>
          </a:stretch>
        </p:blipFill>
        <p:spPr>
          <a:xfrm rot="20387648">
            <a:off x="9776909" y="4165600"/>
            <a:ext cx="1980790" cy="2424942"/>
          </a:xfrm>
          <a:prstGeom prst="rect">
            <a:avLst/>
          </a:prstGeom>
        </p:spPr>
      </p:pic>
      <p:cxnSp>
        <p:nvCxnSpPr>
          <p:cNvPr id="12" name="Straight Connector 11">
            <a:extLst>
              <a:ext uri="{FF2B5EF4-FFF2-40B4-BE49-F238E27FC236}">
                <a16:creationId xmlns:a16="http://schemas.microsoft.com/office/drawing/2014/main" id="{29A47791-5B17-40BD-BAC5-41083ACBA43A}"/>
              </a:ext>
            </a:extLst>
          </p:cNvPr>
          <p:cNvCxnSpPr>
            <a:cxnSpLocks/>
          </p:cNvCxnSpPr>
          <p:nvPr/>
        </p:nvCxnSpPr>
        <p:spPr>
          <a:xfrm flipH="1">
            <a:off x="2939340" y="475824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10405" y="2469605"/>
            <a:ext cx="7617269" cy="1754326"/>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Thì ra, vừa mới có một con chim xanh biếc, toàn thân lóng lánh như tự tỏa sáng không biết từ đâu bay tới.</a:t>
            </a:r>
            <a:endParaRPr lang="en-US" sz="3600" b="1">
              <a:solidFill>
                <a:srgbClr val="002060"/>
              </a:solidFill>
            </a:endParaRPr>
          </a:p>
        </p:txBody>
      </p:sp>
      <p:cxnSp>
        <p:nvCxnSpPr>
          <p:cNvPr id="25" name="Straight Connector 24"/>
          <p:cNvCxnSpPr/>
          <p:nvPr/>
        </p:nvCxnSpPr>
        <p:spPr>
          <a:xfrm flipH="1">
            <a:off x="5295332" y="256678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5986292" y="311816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5980952" y="3682647"/>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11211854"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a:off x="11306509"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72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1026" name="Picture 2" descr="Lá Mùa Thu Tháng Mười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903" y="2252814"/>
            <a:ext cx="5804715" cy="3869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3"/>
          <p:cNvSpPr txBox="1"/>
          <p:nvPr/>
        </p:nvSpPr>
        <p:spPr>
          <a:xfrm>
            <a:off x="1726904" y="2839532"/>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nvGrpSpPr>
          <p:cNvPr id="6" name="Group 5"/>
          <p:cNvGrpSpPr/>
          <p:nvPr/>
        </p:nvGrpSpPr>
        <p:grpSpPr>
          <a:xfrm>
            <a:off x="672884" y="3042379"/>
            <a:ext cx="4824989" cy="2847300"/>
            <a:chOff x="672884" y="3042379"/>
            <a:chExt cx="4824989" cy="2847300"/>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2847300"/>
              <a:chOff x="751504" y="-635415"/>
              <a:chExt cx="5342191" cy="6430631"/>
            </a:xfrm>
          </p:grpSpPr>
          <p:pic>
            <p:nvPicPr>
              <p:cNvPr id="10"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72884" y="4328142"/>
              <a:ext cx="4804012" cy="1323439"/>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Tiếng va chạm của lá khô.</a:t>
              </a:r>
            </a:p>
          </p:txBody>
        </p:sp>
      </p:grpSp>
    </p:spTree>
    <p:extLst>
      <p:ext uri="{BB962C8B-B14F-4D97-AF65-F5344CB8AC3E}">
        <p14:creationId xmlns:p14="http://schemas.microsoft.com/office/powerpoint/2010/main" val="2688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662</Words>
  <Application>Microsoft Office PowerPoint</Application>
  <PresentationFormat>Widescreen</PresentationFormat>
  <Paragraphs>70</Paragraphs>
  <Slides>21</Slides>
  <Notes>0</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21</vt:i4>
      </vt:variant>
    </vt:vector>
  </HeadingPairs>
  <TitlesOfParts>
    <vt:vector size="45" baseType="lpstr">
      <vt:lpstr>#9Slide03 AmpleSoft Bold</vt:lpstr>
      <vt:lpstr>#9Slide05 Ciaobella</vt:lpstr>
      <vt:lpstr>#9Slide05 ValentiaNitCondensed</vt:lpstr>
      <vt:lpstr>#9Slide07 HoneyCream</vt:lpstr>
      <vt:lpstr>Arial</vt:lpstr>
      <vt:lpstr>Calibri</vt:lpstr>
      <vt:lpstr>Cambria</vt:lpstr>
      <vt:lpstr>Chango</vt:lpstr>
      <vt:lpstr>Fredoka One</vt:lpstr>
      <vt:lpstr>M PLUS Rounded 1c</vt:lpstr>
      <vt:lpstr>SVN-Dancing Script</vt:lpstr>
      <vt:lpstr>SVN-Newton</vt:lpstr>
      <vt:lpstr>SVN-Poky's</vt:lpstr>
      <vt:lpstr>SVN-Whimsy</vt:lpstr>
      <vt:lpstr>Times New Roman</vt:lpstr>
      <vt:lpstr>UTM Amerika Sans</vt:lpstr>
      <vt:lpstr>UTM Aptima</vt:lpstr>
      <vt:lpstr>UTM Avo</vt:lpstr>
      <vt:lpstr>UTM ClassizismAntiqua</vt:lpstr>
      <vt:lpstr>UTM Showcard</vt:lpstr>
      <vt:lpstr>华康方圆体W7</vt:lpstr>
      <vt:lpstr>Office Theme</vt:lpstr>
      <vt:lpstr>Office 主题</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BIHCTRAN</dc:creator>
  <cp:keywords>MĂNGNON</cp:keywords>
  <cp:lastModifiedBy>Windows User</cp:lastModifiedBy>
  <cp:revision>30</cp:revision>
  <dcterms:created xsi:type="dcterms:W3CDTF">2022-08-29T15:02:32Z</dcterms:created>
  <dcterms:modified xsi:type="dcterms:W3CDTF">2022-09-03T07:28:34Z</dcterms:modified>
</cp:coreProperties>
</file>