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81" r:id="rId3"/>
    <p:sldMasterId id="2147483694" r:id="rId4"/>
  </p:sldMasterIdLst>
  <p:notesMasterIdLst>
    <p:notesMasterId r:id="rId26"/>
  </p:notesMasterIdLst>
  <p:sldIdLst>
    <p:sldId id="338" r:id="rId5"/>
    <p:sldId id="340" r:id="rId6"/>
    <p:sldId id="286" r:id="rId7"/>
    <p:sldId id="258" r:id="rId8"/>
    <p:sldId id="261" r:id="rId9"/>
    <p:sldId id="264" r:id="rId10"/>
    <p:sldId id="341" r:id="rId11"/>
    <p:sldId id="342" r:id="rId12"/>
    <p:sldId id="343" r:id="rId13"/>
    <p:sldId id="344" r:id="rId14"/>
    <p:sldId id="345" r:id="rId15"/>
    <p:sldId id="346" r:id="rId16"/>
    <p:sldId id="347" r:id="rId17"/>
    <p:sldId id="348" r:id="rId18"/>
    <p:sldId id="349" r:id="rId19"/>
    <p:sldId id="350" r:id="rId20"/>
    <p:sldId id="351" r:id="rId21"/>
    <p:sldId id="308" r:id="rId22"/>
    <p:sldId id="317" r:id="rId23"/>
    <p:sldId id="311" r:id="rId24"/>
    <p:sldId id="35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76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20/2/2024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3830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6770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54966127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01949608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1325539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9049101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2311765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20/2/2024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40034573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412443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53384762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30798918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2024/2/20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83623666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61758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6.wdp"/><Relationship Id="rId7"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2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jpeg"/><Relationship Id="rId1" Type="http://schemas.openxmlformats.org/officeDocument/2006/relationships/slideLayout" Target="../slideLayouts/slideLayout23.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5.png"/><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4.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6" y="759422"/>
            <a:ext cx="10078948"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rút ra được bài học gì từ câu chuyện trên?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40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Bài học rút ra: Cần quý trọng tình bạn, nếu không biết trân trọng thì những người bạn ấy sẽ rời xa chúng ta.</a:t>
            </a:r>
            <a:endParaRPr kumimoji="0" lang="en-US" sz="40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2090109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1150705" y="759422"/>
            <a:ext cx="10274157"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Theo em, vì sao chúng ta cần giữ gìn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47821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Cần giữ gìn và duy trì quan hệ bạn bè bởi nhờ đó tình bạn mới lu</a:t>
            </a:r>
            <a:r>
              <a:rPr lang="en-US"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ô</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n tồn tại dài lâu và lúc nào chúng ta cũng sẽ có những người bạn tốt bên </a:t>
            </a:r>
            <a:r>
              <a:rPr lang="en-US" sz="3600" kern="0" dirty="0" err="1">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cạnh</a:t>
            </a:r>
            <a:r>
              <a:rPr lang="vi-VN" sz="36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 để cùng nhau sẻ chia những niềm vui, nỗi buồn trong cuộc sống.</a:t>
            </a:r>
            <a:endParaRPr kumimoji="0" lang="en-US" sz="3600" b="0" i="0" u="none" strike="noStrike" kern="0" cap="none" spc="0" normalizeH="0" baseline="0" noProof="0" dirty="0">
              <a:ln>
                <a:noFill/>
              </a:ln>
              <a:solidFill>
                <a:srgbClr val="7030A0"/>
              </a:solidFill>
              <a:effectLst/>
              <a:uLnTx/>
              <a:uFillTx/>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cs typeface="+mn-cs"/>
              <a:sym typeface="Arial"/>
            </a:endParaRPr>
          </a:p>
        </p:txBody>
      </p:sp>
    </p:spTree>
    <p:extLst>
      <p:ext uri="{BB962C8B-B14F-4D97-AF65-F5344CB8AC3E}">
        <p14:creationId xmlns:p14="http://schemas.microsoft.com/office/powerpoint/2010/main" val="1065106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752600" y="2171700"/>
            <a:ext cx="9172575" cy="3170099"/>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người 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7481" y="1382204"/>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1077218"/>
          </a:xfrm>
          <a:prstGeom prst="rect">
            <a:avLst/>
          </a:prstGeom>
          <a:noFill/>
        </p:spPr>
        <p:txBody>
          <a:bodyPr wrap="square" rtlCol="0">
            <a:spAutoFit/>
          </a:bodyPr>
          <a:lstStyle/>
          <a:p>
            <a:pPr lvl="0" algn="ctr"/>
            <a:r>
              <a:rPr lang="vi-VN" sz="3200" b="1" dirty="0">
                <a:solidFill>
                  <a:srgbClr val="002060"/>
                </a:solidFill>
                <a:latin typeface="Cambria" panose="02040503050406030204" pitchFamily="18" charset="0"/>
                <a:ea typeface="Cambria" panose="02040503050406030204" pitchFamily="18" charset="0"/>
              </a:rPr>
              <a:t>Đọc các cách để duy trì quan hệ bạn bè dưới đây và trả lời câu hỏi: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F34FC20-4EF1-EA93-BDB9-B680A8CCC2DD}"/>
              </a:ext>
            </a:extLst>
          </p:cNvPr>
          <p:cNvPicPr>
            <a:picLocks noChangeAspect="1"/>
          </p:cNvPicPr>
          <p:nvPr/>
        </p:nvPicPr>
        <p:blipFill>
          <a:blip r:embed="rId2"/>
          <a:stretch>
            <a:fillRect/>
          </a:stretch>
        </p:blipFill>
        <p:spPr>
          <a:xfrm>
            <a:off x="851338" y="1610092"/>
            <a:ext cx="10562896" cy="4557751"/>
          </a:xfrm>
          <a:prstGeom prst="rect">
            <a:avLst/>
          </a:prstGeom>
        </p:spPr>
      </p:pic>
    </p:spTree>
    <p:extLst>
      <p:ext uri="{BB962C8B-B14F-4D97-AF65-F5344CB8AC3E}">
        <p14:creationId xmlns:p14="http://schemas.microsoft.com/office/powerpoint/2010/main" val="208925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139A-3317-FE99-16CD-99EAF0EA252E}"/>
              </a:ext>
            </a:extLst>
          </p:cNvPr>
          <p:cNvPicPr>
            <a:picLocks noChangeAspect="1"/>
          </p:cNvPicPr>
          <p:nvPr/>
        </p:nvPicPr>
        <p:blipFill>
          <a:blip r:embed="rId2"/>
          <a:stretch>
            <a:fillRect/>
          </a:stretch>
        </p:blipFill>
        <p:spPr>
          <a:xfrm>
            <a:off x="4058292" y="2152182"/>
            <a:ext cx="4140485" cy="3724637"/>
          </a:xfrm>
          <a:prstGeom prst="rect">
            <a:avLst/>
          </a:prstGeom>
        </p:spPr>
      </p:pic>
      <p:sp>
        <p:nvSpPr>
          <p:cNvPr id="4" name="Rectangle: Rounded Corners 3">
            <a:extLst>
              <a:ext uri="{FF2B5EF4-FFF2-40B4-BE49-F238E27FC236}">
                <a16:creationId xmlns:a16="http://schemas.microsoft.com/office/drawing/2014/main" id="{E4BC3C90-FEB5-94C6-5E03-2DD96B709306}"/>
              </a:ext>
            </a:extLst>
          </p:cNvPr>
          <p:cNvSpPr/>
          <p:nvPr/>
        </p:nvSpPr>
        <p:spPr>
          <a:xfrm>
            <a:off x="1150705" y="636998"/>
            <a:ext cx="9822095" cy="119180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Em sẽ chọn từ khóa nào để tạo thành bông hoa tình bạn?</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5" name="Rectangle: Rounded Corners 4">
            <a:extLst>
              <a:ext uri="{FF2B5EF4-FFF2-40B4-BE49-F238E27FC236}">
                <a16:creationId xmlns:a16="http://schemas.microsoft.com/office/drawing/2014/main" id="{CB58F552-78F7-E69D-B759-4A11ED840617}"/>
              </a:ext>
            </a:extLst>
          </p:cNvPr>
          <p:cNvSpPr/>
          <p:nvPr/>
        </p:nvSpPr>
        <p:spPr>
          <a:xfrm>
            <a:off x="6695751" y="4268936"/>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2. Chia </a:t>
            </a:r>
            <a:r>
              <a:rPr lang="en-US" sz="2000" i="1" dirty="0" err="1">
                <a:latin typeface="Calibri" panose="020F0502020204030204" pitchFamily="34" charset="0"/>
                <a:cs typeface="Calibri" panose="020F0502020204030204" pitchFamily="34" charset="0"/>
              </a:rPr>
              <a:t>sẻ</a:t>
            </a:r>
            <a:endParaRPr lang="en-US" sz="2000" i="1"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542EF6F8-97B2-94EA-61FE-EC13FA27596B}"/>
              </a:ext>
            </a:extLst>
          </p:cNvPr>
          <p:cNvSpPr/>
          <p:nvPr/>
        </p:nvSpPr>
        <p:spPr>
          <a:xfrm>
            <a:off x="5277918" y="4803191"/>
            <a:ext cx="116423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3. </a:t>
            </a:r>
            <a:r>
              <a:rPr lang="en-US" sz="2000" i="1" dirty="0" err="1">
                <a:latin typeface="Calibri" panose="020F0502020204030204" pitchFamily="34" charset="0"/>
                <a:cs typeface="Calibri" panose="020F0502020204030204" pitchFamily="34" charset="0"/>
              </a:rPr>
              <a:t>Giúp</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đỡ</a:t>
            </a:r>
            <a:endParaRPr lang="en-US" sz="2000" i="1" dirty="0">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4A454F42-771D-06F0-3A11-5C096B51BF92}"/>
              </a:ext>
            </a:extLst>
          </p:cNvPr>
          <p:cNvSpPr/>
          <p:nvPr/>
        </p:nvSpPr>
        <p:spPr>
          <a:xfrm>
            <a:off x="4242430" y="3693582"/>
            <a:ext cx="1151502"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4. </a:t>
            </a:r>
            <a:r>
              <a:rPr lang="en-US" sz="2000" i="1" dirty="0" err="1">
                <a:latin typeface="Calibri" panose="020F0502020204030204" pitchFamily="34" charset="0"/>
                <a:cs typeface="Calibri" panose="020F0502020204030204" pitchFamily="34" charset="0"/>
              </a:rPr>
              <a:t>Động</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viên</a:t>
            </a:r>
            <a:endParaRPr lang="en-US" sz="2000" i="1"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96FE332C-1F35-C2FA-216E-2DA9D19FF9E7}"/>
              </a:ext>
            </a:extLst>
          </p:cNvPr>
          <p:cNvSpPr/>
          <p:nvPr/>
        </p:nvSpPr>
        <p:spPr>
          <a:xfrm>
            <a:off x="5053192" y="2501779"/>
            <a:ext cx="1131851" cy="69348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alibri" panose="020F0502020204030204" pitchFamily="34" charset="0"/>
                <a:cs typeface="Calibri" panose="020F0502020204030204" pitchFamily="34" charset="0"/>
              </a:rPr>
              <a:t>5. </a:t>
            </a:r>
            <a:r>
              <a:rPr lang="en-US" sz="2000" i="1" dirty="0" err="1">
                <a:latin typeface="Calibri" panose="020F0502020204030204" pitchFamily="34" charset="0"/>
                <a:cs typeface="Calibri" panose="020F0502020204030204" pitchFamily="34" charset="0"/>
              </a:rPr>
              <a:t>Khích</a:t>
            </a:r>
            <a:r>
              <a:rPr lang="en-US" sz="2000" i="1" dirty="0">
                <a:latin typeface="Calibri" panose="020F0502020204030204" pitchFamily="34" charset="0"/>
                <a:cs typeface="Calibri" panose="020F0502020204030204" pitchFamily="34" charset="0"/>
              </a:rPr>
              <a:t> </a:t>
            </a:r>
            <a:r>
              <a:rPr lang="en-US" sz="2000" i="1" dirty="0" err="1">
                <a:latin typeface="Calibri" panose="020F0502020204030204" pitchFamily="34" charset="0"/>
                <a:cs typeface="Calibri" panose="020F0502020204030204" pitchFamily="34" charset="0"/>
              </a:rPr>
              <a:t>lệ</a:t>
            </a:r>
            <a:endParaRPr lang="en-US" sz="20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263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FF0000"/>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0" y="3226084"/>
            <a:ext cx="3984181"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3215811" y="2332234"/>
            <a:ext cx="8291245" cy="3539430"/>
          </a:xfrm>
          <a:prstGeom prst="rect">
            <a:avLst/>
          </a:prstGeom>
          <a:noFill/>
        </p:spPr>
        <p:txBody>
          <a:bodyPr wrap="square" rtlCol="0">
            <a:spAutoFit/>
          </a:bodyPr>
          <a:lstStyle/>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trọng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cả</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những</a:t>
            </a:r>
            <a:r>
              <a:rPr lang="vi-VN" sz="3200" dirty="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điều</a:t>
            </a:r>
            <a:r>
              <a:rPr lang="en-US" sz="3200" dirty="0" smtClean="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biệt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với</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mình</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L</a:t>
            </a:r>
            <a:r>
              <a:rPr lang="en-US" sz="3200" dirty="0" err="1">
                <a:effectLst/>
                <a:latin typeface="Cambria" panose="02040503050406030204" pitchFamily="18" charset="0"/>
                <a:ea typeface="Cambria" panose="02040503050406030204" pitchFamily="18" charset="0"/>
              </a:rPr>
              <a:t>uôn</a:t>
            </a:r>
            <a:r>
              <a:rPr lang="en-US" sz="3200" dirty="0">
                <a:effectLst/>
                <a:latin typeface="Cambria" panose="02040503050406030204" pitchFamily="18" charset="0"/>
                <a:ea typeface="Cambria" panose="02040503050406030204" pitchFamily="18" charset="0"/>
              </a:rPr>
              <a:t> chia </a:t>
            </a:r>
            <a:r>
              <a:rPr lang="en-US" sz="3200" dirty="0" err="1">
                <a:effectLst/>
                <a:latin typeface="Cambria" panose="02040503050406030204" pitchFamily="18" charset="0"/>
                <a:ea typeface="Cambria" panose="02040503050406030204" pitchFamily="18" charset="0"/>
              </a:rPr>
              <a:t>sẻ</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nềm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vui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nỗi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buồn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cùng</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bạn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latin typeface="Cambria" panose="02040503050406030204" pitchFamily="18" charset="0"/>
                <a:ea typeface="Cambria" panose="02040503050406030204" pitchFamily="18" charset="0"/>
              </a:rPr>
              <a:t>S</a:t>
            </a:r>
            <a:r>
              <a:rPr lang="en-US" sz="3200" dirty="0" err="1">
                <a:effectLst/>
                <a:latin typeface="Cambria" panose="02040503050406030204" pitchFamily="18" charset="0"/>
                <a:ea typeface="Cambria" panose="02040503050406030204" pitchFamily="18" charset="0"/>
              </a:rPr>
              <a:t>ẵn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sàng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giúp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gặp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khó</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khăn</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Động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lệ</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để</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không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ngừng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cố</a:t>
            </a:r>
            <a:r>
              <a:rPr lang="en-US" sz="3200" dirty="0">
                <a:effectLst/>
                <a:latin typeface="Cambria" panose="02040503050406030204" pitchFamily="18" charset="0"/>
                <a:ea typeface="Cambria" panose="02040503050406030204" pitchFamily="18" charset="0"/>
              </a:rPr>
              <a:t> </a:t>
            </a:r>
            <a:r>
              <a:rPr lang="en-US" sz="3200" dirty="0" err="1" smtClean="0">
                <a:effectLst/>
                <a:latin typeface="Cambria" panose="02040503050406030204" pitchFamily="18" charset="0"/>
                <a:ea typeface="Cambria" panose="02040503050406030204" pitchFamily="18" charset="0"/>
              </a:rPr>
              <a:t>gắng</a:t>
            </a:r>
            <a:r>
              <a:rPr lang="vi-VN" sz="32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en-US" sz="3200" dirty="0">
                <a:latin typeface="Cambria" panose="02040503050406030204" pitchFamily="18" charset="0"/>
                <a:ea typeface="Cambria" panose="02040503050406030204" pitchFamily="18" charset="0"/>
              </a:rPr>
              <a:t>Q</a:t>
            </a:r>
            <a:r>
              <a:rPr lang="en-US" sz="3200" dirty="0">
                <a:effectLst/>
                <a:latin typeface="Cambria" panose="02040503050406030204" pitchFamily="18" charset="0"/>
                <a:ea typeface="Cambria" panose="02040503050406030204" pitchFamily="18" charset="0"/>
              </a:rPr>
              <a:t>uan </a:t>
            </a:r>
            <a:r>
              <a:rPr lang="en-US" sz="3200" dirty="0" err="1">
                <a:effectLst/>
                <a:latin typeface="Cambria" panose="02040503050406030204" pitchFamily="18" charset="0"/>
                <a:ea typeface="Cambria" panose="02040503050406030204" pitchFamily="18" charset="0"/>
              </a:rPr>
              <a:t>tâm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đến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thói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quen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sở</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thích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5" name="Picture 4">
            <a:extLst>
              <a:ext uri="{FF2B5EF4-FFF2-40B4-BE49-F238E27FC236}">
                <a16:creationId xmlns:a16="http://schemas.microsoft.com/office/drawing/2014/main" id="{3A75D33E-F07A-F0CF-9DD0-2BE80711B3CE}"/>
              </a:ext>
            </a:extLst>
          </p:cNvPr>
          <p:cNvPicPr>
            <a:picLocks noChangeAspect="1"/>
          </p:cNvPicPr>
          <p:nvPr/>
        </p:nvPicPr>
        <p:blipFill>
          <a:blip r:embed="rId12"/>
          <a:stretch>
            <a:fillRect/>
          </a:stretch>
        </p:blipFill>
        <p:spPr>
          <a:xfrm>
            <a:off x="3005589" y="2682228"/>
            <a:ext cx="6294738" cy="1684289"/>
          </a:xfrm>
          <a:prstGeom prst="rect">
            <a:avLst/>
          </a:prstGeom>
        </p:spPr>
      </p:pic>
    </p:spTree>
    <p:extLst>
      <p:ext uri="{BB962C8B-B14F-4D97-AF65-F5344CB8AC3E}">
        <p14:creationId xmlns:p14="http://schemas.microsoft.com/office/powerpoint/2010/main" val="1636763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5839869" y="2312133"/>
              <a:ext cx="5650787" cy="2123658"/>
            </a:xfrm>
            <a:prstGeom prst="rect">
              <a:avLst/>
            </a:prstGeom>
            <a:noFill/>
          </p:spPr>
          <p:txBody>
            <a:bodyPr wrap="square" rtlCol="0">
              <a:spAutoFit/>
            </a:bodyPr>
            <a:lstStyle/>
            <a:p>
              <a:pPr marL="0" marR="0" algn="ctr">
                <a:spcBef>
                  <a:spcPts val="0"/>
                </a:spcBef>
                <a:spcAft>
                  <a:spcPts val="0"/>
                </a:spcAft>
              </a:pPr>
              <a:r>
                <a:rPr lang="en-US" sz="4400" dirty="0">
                  <a:ea typeface="Calibri" panose="020F0502020204030204" pitchFamily="34" charset="0"/>
                </a:rPr>
                <a:t>C</a:t>
              </a:r>
              <a:r>
                <a:rPr lang="en-US" sz="4400" dirty="0">
                  <a:effectLst/>
                  <a:ea typeface="Calibri" panose="020F0502020204030204" pitchFamily="34" charset="0"/>
                </a:rPr>
                <a:t>hia </a:t>
              </a:r>
              <a:r>
                <a:rPr lang="en-US" sz="4400" dirty="0" err="1">
                  <a:effectLst/>
                  <a:ea typeface="Calibri" panose="020F0502020204030204" pitchFamily="34" charset="0"/>
                </a:rPr>
                <a:t>sẻ</a:t>
              </a:r>
              <a:r>
                <a:rPr lang="en-US" sz="4400" dirty="0">
                  <a:effectLst/>
                  <a:ea typeface="Calibri" panose="020F0502020204030204" pitchFamily="34" charset="0"/>
                </a:rPr>
                <a:t> </a:t>
              </a:r>
              <a:r>
                <a:rPr lang="en-US" sz="4400" dirty="0" err="1">
                  <a:effectLst/>
                  <a:ea typeface="Calibri" panose="020F0502020204030204" pitchFamily="34" charset="0"/>
                </a:rPr>
                <a:t>một</a:t>
              </a:r>
              <a:r>
                <a:rPr lang="en-US" sz="4400" dirty="0">
                  <a:effectLst/>
                  <a:ea typeface="Calibri" panose="020F0502020204030204" pitchFamily="34" charset="0"/>
                </a:rPr>
                <a:t> </a:t>
              </a:r>
              <a:r>
                <a:rPr lang="en-US" sz="4400" dirty="0" err="1">
                  <a:effectLst/>
                  <a:ea typeface="Calibri" panose="020F0502020204030204" pitchFamily="34" charset="0"/>
                </a:rPr>
                <a:t>số</a:t>
              </a:r>
              <a:r>
                <a:rPr lang="en-US" sz="4400" dirty="0">
                  <a:effectLst/>
                  <a:ea typeface="Calibri" panose="020F0502020204030204" pitchFamily="34" charset="0"/>
                </a:rPr>
                <a:t> </a:t>
              </a:r>
              <a:r>
                <a:rPr lang="en-US" sz="4400" dirty="0" err="1">
                  <a:effectLst/>
                  <a:ea typeface="Calibri" panose="020F0502020204030204" pitchFamily="34" charset="0"/>
                </a:rPr>
                <a:t>việc</a:t>
              </a:r>
              <a:r>
                <a:rPr lang="en-US" sz="4400" dirty="0">
                  <a:effectLst/>
                  <a:ea typeface="Calibri" panose="020F0502020204030204" pitchFamily="34" charset="0"/>
                </a:rPr>
                <a:t> </a:t>
              </a:r>
              <a:r>
                <a:rPr lang="en-US" sz="4400" dirty="0" err="1">
                  <a:effectLst/>
                  <a:ea typeface="Calibri" panose="020F0502020204030204" pitchFamily="34" charset="0"/>
                </a:rPr>
                <a:t>bản</a:t>
              </a:r>
              <a:r>
                <a:rPr lang="en-US" sz="4400" dirty="0">
                  <a:effectLst/>
                  <a:ea typeface="Calibri" panose="020F0502020204030204" pitchFamily="34" charset="0"/>
                </a:rPr>
                <a:t> </a:t>
              </a:r>
              <a:r>
                <a:rPr lang="en-US" sz="4400" dirty="0" err="1">
                  <a:effectLst/>
                  <a:ea typeface="Calibri" panose="020F0502020204030204" pitchFamily="34" charset="0"/>
                </a:rPr>
                <a:t>thân</a:t>
              </a:r>
              <a:r>
                <a:rPr lang="en-US" sz="4400" dirty="0">
                  <a:effectLst/>
                  <a:ea typeface="Calibri" panose="020F0502020204030204" pitchFamily="34" charset="0"/>
                </a:rPr>
                <a:t> </a:t>
              </a:r>
              <a:r>
                <a:rPr lang="en-US" sz="4400" dirty="0" err="1">
                  <a:effectLst/>
                  <a:ea typeface="Calibri" panose="020F0502020204030204" pitchFamily="34" charset="0"/>
                </a:rPr>
                <a:t>đã</a:t>
              </a:r>
              <a:r>
                <a:rPr lang="en-US" sz="4400" dirty="0">
                  <a:effectLst/>
                  <a:ea typeface="Calibri" panose="020F0502020204030204" pitchFamily="34" charset="0"/>
                </a:rPr>
                <a:t> </a:t>
              </a:r>
              <a:r>
                <a:rPr lang="en-US" sz="4400" dirty="0" err="1">
                  <a:effectLst/>
                  <a:ea typeface="Calibri" panose="020F0502020204030204" pitchFamily="34" charset="0"/>
                </a:rPr>
                <a:t>làm</a:t>
              </a:r>
              <a:r>
                <a:rPr lang="en-US" sz="4400" dirty="0">
                  <a:effectLst/>
                  <a:ea typeface="Calibri" panose="020F0502020204030204" pitchFamily="34" charset="0"/>
                </a:rPr>
                <a:t> </a:t>
              </a:r>
              <a:r>
                <a:rPr lang="en-US" sz="4400" dirty="0" err="1">
                  <a:effectLst/>
                  <a:ea typeface="Calibri" panose="020F0502020204030204" pitchFamily="34" charset="0"/>
                </a:rPr>
                <a:t>để</a:t>
              </a:r>
              <a:r>
                <a:rPr lang="en-US" sz="4400" dirty="0">
                  <a:effectLst/>
                  <a:ea typeface="Calibri" panose="020F0502020204030204" pitchFamily="34" charset="0"/>
                </a:rPr>
                <a:t> </a:t>
              </a:r>
              <a:r>
                <a:rPr lang="en-US" sz="4400" dirty="0" err="1">
                  <a:effectLst/>
                  <a:ea typeface="Calibri" panose="020F0502020204030204" pitchFamily="34" charset="0"/>
                </a:rPr>
                <a:t>duy</a:t>
              </a:r>
              <a:r>
                <a:rPr lang="en-US" sz="4400" dirty="0">
                  <a:effectLst/>
                  <a:ea typeface="Calibri" panose="020F0502020204030204" pitchFamily="34" charset="0"/>
                </a:rPr>
                <a:t> </a:t>
              </a:r>
              <a:r>
                <a:rPr lang="en-US" sz="4400" dirty="0" err="1">
                  <a:effectLst/>
                  <a:ea typeface="Calibri" panose="020F0502020204030204" pitchFamily="34" charset="0"/>
                </a:rPr>
                <a:t>trì</a:t>
              </a:r>
              <a:r>
                <a:rPr lang="en-US" sz="4400" dirty="0">
                  <a:effectLst/>
                  <a:ea typeface="Calibri" panose="020F0502020204030204" pitchFamily="34" charset="0"/>
                </a:rPr>
                <a:t> </a:t>
              </a:r>
              <a:r>
                <a:rPr lang="en-US" sz="4400" dirty="0" err="1">
                  <a:effectLst/>
                  <a:ea typeface="Calibri" panose="020F0502020204030204" pitchFamily="34" charset="0"/>
                </a:rPr>
                <a:t>quan</a:t>
              </a:r>
              <a:r>
                <a:rPr lang="en-US" sz="4400" dirty="0">
                  <a:effectLst/>
                  <a:ea typeface="Calibri" panose="020F0502020204030204" pitchFamily="34" charset="0"/>
                </a:rPr>
                <a:t> </a:t>
              </a:r>
              <a:r>
                <a:rPr lang="en-US" sz="4400" dirty="0" err="1">
                  <a:effectLst/>
                  <a:ea typeface="Calibri" panose="020F0502020204030204" pitchFamily="34" charset="0"/>
                </a:rPr>
                <a:t>hệ</a:t>
              </a:r>
              <a:r>
                <a:rPr lang="en-US" sz="4400" dirty="0">
                  <a:effectLst/>
                  <a:ea typeface="Calibri" panose="020F0502020204030204" pitchFamily="34" charset="0"/>
                </a:rPr>
                <a:t> </a:t>
              </a:r>
              <a:r>
                <a:rPr lang="en-US" sz="4400" dirty="0" err="1">
                  <a:effectLst/>
                  <a:ea typeface="Calibri" panose="020F0502020204030204" pitchFamily="34" charset="0"/>
                </a:rPr>
                <a:t>bạn</a:t>
              </a:r>
              <a:r>
                <a:rPr lang="en-US" sz="4400" dirty="0">
                  <a:effectLst/>
                  <a:ea typeface="Calibri" panose="020F0502020204030204" pitchFamily="34" charset="0"/>
                </a:rPr>
                <a:t> </a:t>
              </a:r>
              <a:r>
                <a:rPr lang="en-US" sz="4400" dirty="0" err="1">
                  <a:effectLst/>
                  <a:ea typeface="Calibri" panose="020F0502020204030204" pitchFamily="34" charset="0"/>
                </a:rPr>
                <a:t>bè</a:t>
              </a:r>
              <a:r>
                <a:rPr lang="en-US" sz="4400" dirty="0">
                  <a:effectLst/>
                  <a:ea typeface="Calibri" panose="020F0502020204030204" pitchFamily="34" charset="0"/>
                </a:rPr>
                <a:t>. </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331306" y="97563"/>
            <a:ext cx="5796928"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3880607" y="45925"/>
            <a:ext cx="5223549" cy="15424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9600" b="1" kern="0" dirty="0" smtClean="0">
                <a:solidFill>
                  <a:srgbClr val="FFFF00"/>
                </a:solidFill>
                <a:latin typeface="+mj-lt"/>
              </a:rPr>
              <a:t>Chia</a:t>
            </a:r>
            <a:r>
              <a:rPr lang="vi-VN" sz="9600" b="1" kern="0" dirty="0" smtClean="0">
                <a:solidFill>
                  <a:srgbClr val="FFFF00"/>
                </a:solidFill>
                <a:latin typeface="+mj-lt"/>
              </a:rPr>
              <a:t> sẻ</a:t>
            </a:r>
            <a:endParaRPr lang="en-US" sz="9600" b="1" kern="0" dirty="0">
              <a:solidFill>
                <a:srgbClr val="FFFF00"/>
              </a:solidFill>
              <a:latin typeface="+mj-lt"/>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3"/>
            <a:ext cx="7608256" cy="2715528"/>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chemeClr val="bg1">
                    <a:lumMod val="10000"/>
                  </a:schemeClr>
                </a:solidFill>
                <a:latin typeface="Cambria" panose="02040503050406030204" pitchFamily="18" charset="0"/>
                <a:ea typeface="Cambria" panose="02040503050406030204" pitchFamily="18" charset="0"/>
              </a:rPr>
              <a:t>Em</a:t>
            </a:r>
            <a:r>
              <a:rPr lang="en-US" sz="4000" b="1" dirty="0">
                <a:solidFill>
                  <a:schemeClr val="bg1">
                    <a:lumMod val="10000"/>
                  </a:schemeClr>
                </a:solidFill>
                <a:latin typeface="Cambria" panose="02040503050406030204" pitchFamily="18" charset="0"/>
                <a:ea typeface="Cambria" panose="02040503050406030204" pitchFamily="18" charset="0"/>
              </a:rPr>
              <a:t> </a:t>
            </a:r>
            <a:r>
              <a:rPr lang="en-US" sz="4000" b="1" dirty="0" err="1">
                <a:solidFill>
                  <a:schemeClr val="bg1">
                    <a:lumMod val="10000"/>
                  </a:schemeClr>
                </a:solidFill>
                <a:latin typeface="Cambria" panose="02040503050406030204" pitchFamily="18" charset="0"/>
                <a:ea typeface="Cambria" panose="02040503050406030204" pitchFamily="18" charset="0"/>
              </a:rPr>
              <a:t>hãy</a:t>
            </a:r>
            <a:r>
              <a:rPr lang="en-US" sz="4000" b="1" dirty="0">
                <a:solidFill>
                  <a:schemeClr val="bg1">
                    <a:lumMod val="10000"/>
                  </a:schemeClr>
                </a:solidFill>
                <a:latin typeface="Cambria" panose="02040503050406030204" pitchFamily="18" charset="0"/>
                <a:ea typeface="Cambria" panose="02040503050406030204" pitchFamily="18" charset="0"/>
              </a:rPr>
              <a:t> c</a:t>
            </a:r>
            <a:r>
              <a:rPr lang="vi-VN" sz="4000" b="1" dirty="0">
                <a:solidFill>
                  <a:schemeClr val="bg1">
                    <a:lumMod val="10000"/>
                  </a:schemeClr>
                </a:solidFill>
                <a:latin typeface="Cambria" panose="02040503050406030204" pitchFamily="18" charset="0"/>
                <a:ea typeface="Cambria" panose="02040503050406030204" pitchFamily="18" charset="0"/>
              </a:rPr>
              <a:t>hia sẻ vài điều về tính cách, sở thích... của người bạn mà em yêu quý nhất.</a:t>
            </a:r>
            <a:endParaRPr lang="en-US" sz="4000" b="1" dirty="0">
              <a:solidFill>
                <a:schemeClr val="bg1">
                  <a:lumMod val="10000"/>
                </a:schemeClr>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59433" y="1694273"/>
            <a:ext cx="4606119"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219821"/>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duy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quan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bè</a:t>
              </a:r>
              <a:r>
                <a:rPr lang="en-US" sz="3200" b="1" dirty="0">
                  <a:effectLst/>
                  <a:latin typeface="Cambria" panose="02040503050406030204" pitchFamily="18" charset="0"/>
                  <a:ea typeface="Cambria" panose="02040503050406030204" pitchFamily="18" charset="0"/>
                </a:rPr>
                <a:t>?</a:t>
              </a: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grpSp>
        <p:nvGrpSpPr>
          <p:cNvPr id="55" name="Group 54">
            <a:extLst>
              <a:ext uri="{FF2B5EF4-FFF2-40B4-BE49-F238E27FC236}">
                <a16:creationId xmlns:a16="http://schemas.microsoft.com/office/drawing/2014/main" id="{412BD761-A36B-4ED8-851D-ABA96D75DF8E}"/>
              </a:ext>
            </a:extLst>
          </p:cNvPr>
          <p:cNvGrpSpPr/>
          <p:nvPr/>
        </p:nvGrpSpPr>
        <p:grpSpPr>
          <a:xfrm flipH="1">
            <a:off x="2991388" y="3892037"/>
            <a:ext cx="5417892" cy="1450740"/>
            <a:chOff x="2099412" y="4151977"/>
            <a:chExt cx="3711596" cy="1784873"/>
          </a:xfrm>
        </p:grpSpPr>
        <p:sp>
          <p:nvSpPr>
            <p:cNvPr id="56" name="Speech Bubble: Rectangle with Corners Rounded 55">
              <a:extLst>
                <a:ext uri="{FF2B5EF4-FFF2-40B4-BE49-F238E27FC236}">
                  <a16:creationId xmlns:a16="http://schemas.microsoft.com/office/drawing/2014/main" id="{9A90BBC2-189D-4CF2-AA55-1F58D1CD5D98}"/>
                </a:ext>
              </a:extLst>
            </p:cNvPr>
            <p:cNvSpPr/>
            <p:nvPr/>
          </p:nvSpPr>
          <p:spPr>
            <a:xfrm>
              <a:off x="2099412" y="4151977"/>
              <a:ext cx="3683298" cy="1784873"/>
            </a:xfrm>
            <a:prstGeom prst="wedgeRoundRectCallout">
              <a:avLst>
                <a:gd name="adj1" fmla="val 72378"/>
                <a:gd name="adj2" fmla="val 21213"/>
                <a:gd name="adj3" fmla="val 16667"/>
              </a:avLst>
            </a:prstGeom>
            <a:solidFill>
              <a:schemeClr val="bg1"/>
            </a:solidFill>
            <a:ln w="28575">
              <a:solidFill>
                <a:srgbClr val="F56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TextBox 56">
              <a:extLst>
                <a:ext uri="{FF2B5EF4-FFF2-40B4-BE49-F238E27FC236}">
                  <a16:creationId xmlns:a16="http://schemas.microsoft.com/office/drawing/2014/main" id="{FD8396CC-CD5E-48FE-8438-7F2BA56DD4E5}"/>
                </a:ext>
              </a:extLst>
            </p:cNvPr>
            <p:cNvSpPr txBox="1"/>
            <p:nvPr/>
          </p:nvSpPr>
          <p:spPr>
            <a:xfrm>
              <a:off x="2152120" y="4270453"/>
              <a:ext cx="3658888" cy="1500769"/>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có</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nghĩ</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đó</a:t>
              </a:r>
              <a:r>
                <a:rPr lang="en-US" sz="3200" b="1" dirty="0">
                  <a:effectLst/>
                  <a:latin typeface="Cambria" panose="02040503050406030204" pitchFamily="18" charset="0"/>
                  <a:ea typeface="Cambria" panose="02040503050406030204" pitchFamily="18" charset="0"/>
                </a:rPr>
                <a:t>? </a:t>
              </a:r>
            </a:p>
          </p:txBody>
        </p:sp>
      </p:grpSp>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6197816" y="83736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arn(inVertical)">
                                      <p:cBhvr>
                                        <p:cTn id="2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片包含 徽标&#10;&#10;描述已自动生成">
            <a:extLst>
              <a:ext uri="{FF2B5EF4-FFF2-40B4-BE49-F238E27FC236}">
                <a16:creationId xmlns:a16="http://schemas.microsoft.com/office/drawing/2014/main" id="{CCF8DD7B-FEE0-4FC3-B132-0AFA7B64BF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88" y="1983515"/>
            <a:ext cx="1543165" cy="1445485"/>
          </a:xfrm>
          <a:prstGeom prst="rect">
            <a:avLst/>
          </a:prstGeom>
        </p:spPr>
      </p:pic>
      <p:grpSp>
        <p:nvGrpSpPr>
          <p:cNvPr id="3" name="Group 2"/>
          <p:cNvGrpSpPr/>
          <p:nvPr/>
        </p:nvGrpSpPr>
        <p:grpSpPr>
          <a:xfrm>
            <a:off x="2305050" y="2700767"/>
            <a:ext cx="7496176" cy="707687"/>
            <a:chOff x="3040552" y="3154649"/>
            <a:chExt cx="6679461" cy="707687"/>
          </a:xfrm>
        </p:grpSpPr>
        <p:sp>
          <p:nvSpPr>
            <p:cNvPr id="9" name="圆角矩形 12">
              <a:extLst>
                <a:ext uri="{FF2B5EF4-FFF2-40B4-BE49-F238E27FC236}">
                  <a16:creationId xmlns:a16="http://schemas.microsoft.com/office/drawing/2014/main" id="{A59F3C10-6D47-4B0A-83E3-38095D145308}"/>
                </a:ext>
              </a:extLst>
            </p:cNvPr>
            <p:cNvSpPr/>
            <p:nvPr/>
          </p:nvSpPr>
          <p:spPr>
            <a:xfrm>
              <a:off x="3722951" y="3154649"/>
              <a:ext cx="5997062"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Biết vì sao phải duy trì quan hệ bạn bè.</a:t>
              </a:r>
              <a:endParaRPr lang="en-US" sz="2800" dirty="0">
                <a:effectLst/>
                <a:latin typeface="Cambria" panose="02040503050406030204" pitchFamily="18" charset="0"/>
                <a:ea typeface="Cambria" panose="02040503050406030204" pitchFamily="18" charset="0"/>
              </a:endParaRPr>
            </a:p>
          </p:txBody>
        </p:sp>
        <p:grpSp>
          <p:nvGrpSpPr>
            <p:cNvPr id="7" name="组合 6"/>
            <p:cNvGrpSpPr/>
            <p:nvPr/>
          </p:nvGrpSpPr>
          <p:grpSpPr>
            <a:xfrm>
              <a:off x="3040552" y="3197081"/>
              <a:ext cx="796395" cy="665255"/>
              <a:chOff x="5818668" y="2172353"/>
              <a:chExt cx="798044" cy="696738"/>
            </a:xfrm>
          </p:grpSpPr>
          <p:sp>
            <p:nvSpPr>
              <p:cNvPr id="5" name="心形 4"/>
              <p:cNvSpPr/>
              <p:nvPr/>
            </p:nvSpPr>
            <p:spPr>
              <a:xfrm>
                <a:off x="5818668" y="2172353"/>
                <a:ext cx="798044" cy="696738"/>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19" name="标题 4">
                <a:extLst>
                  <a:ext uri="{FF2B5EF4-FFF2-40B4-BE49-F238E27FC236}">
                    <a16:creationId xmlns:a16="http://schemas.microsoft.com/office/drawing/2014/main" id="{6859D0F8-75BE-4DC3-A02F-2904BA4BDBD4}"/>
                  </a:ext>
                </a:extLst>
              </p:cNvPr>
              <p:cNvSpPr txBox="1">
                <a:spLocks/>
              </p:cNvSpPr>
              <p:nvPr/>
            </p:nvSpPr>
            <p:spPr>
              <a:xfrm>
                <a:off x="6074090" y="2245486"/>
                <a:ext cx="400039" cy="506051"/>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1</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6" name="Group 5"/>
          <p:cNvGrpSpPr/>
          <p:nvPr/>
        </p:nvGrpSpPr>
        <p:grpSpPr>
          <a:xfrm>
            <a:off x="2352679" y="3803805"/>
            <a:ext cx="8181971" cy="665907"/>
            <a:chOff x="3049044" y="3933597"/>
            <a:chExt cx="7290537" cy="665907"/>
          </a:xfrm>
        </p:grpSpPr>
        <p:sp>
          <p:nvSpPr>
            <p:cNvPr id="10" name="圆角矩形 14">
              <a:extLst>
                <a:ext uri="{FF2B5EF4-FFF2-40B4-BE49-F238E27FC236}">
                  <a16:creationId xmlns:a16="http://schemas.microsoft.com/office/drawing/2014/main" id="{D0CBCD9D-9D62-4F0B-AA7B-C5436A2A1F69}"/>
                </a:ext>
              </a:extLst>
            </p:cNvPr>
            <p:cNvSpPr/>
            <p:nvPr/>
          </p:nvSpPr>
          <p:spPr>
            <a:xfrm>
              <a:off x="3660324" y="3933597"/>
              <a:ext cx="6679257"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Nhận biết được cách đơn giản để duy trì quan hệ bạn bè.</a:t>
              </a:r>
              <a:endParaRPr lang="en-US" sz="2800" dirty="0">
                <a:effectLst/>
                <a:latin typeface="Cambria" panose="02040503050406030204" pitchFamily="18" charset="0"/>
                <a:ea typeface="Cambria" panose="02040503050406030204" pitchFamily="18" charset="0"/>
              </a:endParaRPr>
            </a:p>
          </p:txBody>
        </p:sp>
        <p:grpSp>
          <p:nvGrpSpPr>
            <p:cNvPr id="21" name="组合 20"/>
            <p:cNvGrpSpPr/>
            <p:nvPr/>
          </p:nvGrpSpPr>
          <p:grpSpPr>
            <a:xfrm>
              <a:off x="3049044" y="3968369"/>
              <a:ext cx="761794" cy="631135"/>
              <a:chOff x="5827176" y="2151058"/>
              <a:chExt cx="763371" cy="661003"/>
            </a:xfrm>
          </p:grpSpPr>
          <p:sp>
            <p:nvSpPr>
              <p:cNvPr id="22" name="心形 21"/>
              <p:cNvSpPr/>
              <p:nvPr/>
            </p:nvSpPr>
            <p:spPr>
              <a:xfrm>
                <a:off x="5827176" y="2151058"/>
                <a:ext cx="763371" cy="66100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srgbClr val="FFFFFF"/>
                  </a:solidFill>
                  <a:effectLst/>
                  <a:uLnTx/>
                  <a:uFillTx/>
                  <a:latin typeface="Cambria" panose="02040503050406030204" pitchFamily="18" charset="0"/>
                  <a:ea typeface="思源黑体 CN Medium"/>
                </a:endParaRPr>
              </a:p>
            </p:txBody>
          </p:sp>
          <p:sp>
            <p:nvSpPr>
              <p:cNvPr id="23" name="标题 4">
                <a:extLst>
                  <a:ext uri="{FF2B5EF4-FFF2-40B4-BE49-F238E27FC236}">
                    <a16:creationId xmlns:a16="http://schemas.microsoft.com/office/drawing/2014/main" id="{6859D0F8-75BE-4DC3-A02F-2904BA4BDBD4}"/>
                  </a:ext>
                </a:extLst>
              </p:cNvPr>
              <p:cNvSpPr txBox="1">
                <a:spLocks/>
              </p:cNvSpPr>
              <p:nvPr/>
            </p:nvSpPr>
            <p:spPr>
              <a:xfrm>
                <a:off x="6072584" y="2235269"/>
                <a:ext cx="420064" cy="492367"/>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grpSp>
        <p:nvGrpSpPr>
          <p:cNvPr id="14" name="Group 13"/>
          <p:cNvGrpSpPr/>
          <p:nvPr/>
        </p:nvGrpSpPr>
        <p:grpSpPr>
          <a:xfrm>
            <a:off x="2209805" y="4943476"/>
            <a:ext cx="8004782" cy="644606"/>
            <a:chOff x="3137255" y="4734379"/>
            <a:chExt cx="6340641" cy="644606"/>
          </a:xfrm>
        </p:grpSpPr>
        <p:sp>
          <p:nvSpPr>
            <p:cNvPr id="11" name="圆角矩形 16">
              <a:extLst>
                <a:ext uri="{FF2B5EF4-FFF2-40B4-BE49-F238E27FC236}">
                  <a16:creationId xmlns:a16="http://schemas.microsoft.com/office/drawing/2014/main" id="{0C25DB1C-DBA5-4574-9B71-97D3E79F981E}"/>
                </a:ext>
              </a:extLst>
            </p:cNvPr>
            <p:cNvSpPr/>
            <p:nvPr/>
          </p:nvSpPr>
          <p:spPr>
            <a:xfrm>
              <a:off x="3733496" y="4754985"/>
              <a:ext cx="5744400" cy="624000"/>
            </a:xfrm>
            <a:prstGeom prst="roundRect">
              <a:avLst/>
            </a:prstGeom>
            <a:noFill/>
            <a:ln w="12700" cap="flat" cmpd="sng" algn="ctr">
              <a:noFill/>
              <a:prstDash val="solid"/>
              <a:miter lim="800000"/>
            </a:ln>
            <a:effectLst/>
          </p:spPr>
          <p:txBody>
            <a:bodyPr lIns="240000" rtlCol="0" anchor="ctr"/>
            <a:lstStyle/>
            <a:p>
              <a:pPr marL="0" marR="0" indent="228600" algn="just">
                <a:lnSpc>
                  <a:spcPct val="120000"/>
                </a:lnSpc>
                <a:spcBef>
                  <a:spcPts val="0"/>
                </a:spcBef>
                <a:spcAft>
                  <a:spcPts val="0"/>
                </a:spcAft>
              </a:pPr>
              <a:r>
                <a:rPr lang="nl-NL" sz="2800" dirty="0">
                  <a:effectLst/>
                  <a:latin typeface="Cambria" panose="02040503050406030204" pitchFamily="18" charset="0"/>
                  <a:ea typeface="Cambria" panose="02040503050406030204" pitchFamily="18" charset="0"/>
                </a:rPr>
                <a:t>Có quan hệ tốt với bạn bè ở trường học và làng xóm, khối phố.</a:t>
              </a:r>
              <a:endParaRPr lang="en-US" sz="2800" dirty="0">
                <a:effectLst/>
                <a:latin typeface="Cambria" panose="02040503050406030204" pitchFamily="18" charset="0"/>
                <a:ea typeface="Cambria" panose="02040503050406030204" pitchFamily="18" charset="0"/>
              </a:endParaRPr>
            </a:p>
          </p:txBody>
        </p:sp>
        <p:grpSp>
          <p:nvGrpSpPr>
            <p:cNvPr id="24" name="组合 23"/>
            <p:cNvGrpSpPr/>
            <p:nvPr/>
          </p:nvGrpSpPr>
          <p:grpSpPr>
            <a:xfrm>
              <a:off x="3137255" y="4734379"/>
              <a:ext cx="686858" cy="602701"/>
              <a:chOff x="5915569" y="2124236"/>
              <a:chExt cx="688280" cy="631223"/>
            </a:xfrm>
          </p:grpSpPr>
          <p:sp>
            <p:nvSpPr>
              <p:cNvPr id="25" name="心形 24"/>
              <p:cNvSpPr/>
              <p:nvPr/>
            </p:nvSpPr>
            <p:spPr>
              <a:xfrm>
                <a:off x="5915569" y="2124236"/>
                <a:ext cx="688280" cy="631223"/>
              </a:xfrm>
              <a:prstGeom prst="hear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FFFFFF"/>
                  </a:solidFill>
                  <a:effectLst/>
                  <a:uLnTx/>
                  <a:uFillTx/>
                  <a:latin typeface="Cambria" panose="02040503050406030204" pitchFamily="18" charset="0"/>
                  <a:ea typeface="思源黑体 CN Medium"/>
                </a:endParaRPr>
              </a:p>
            </p:txBody>
          </p:sp>
          <p:sp>
            <p:nvSpPr>
              <p:cNvPr id="26" name="标题 4">
                <a:extLst>
                  <a:ext uri="{FF2B5EF4-FFF2-40B4-BE49-F238E27FC236}">
                    <a16:creationId xmlns:a16="http://schemas.microsoft.com/office/drawing/2014/main" id="{6859D0F8-75BE-4DC3-A02F-2904BA4BDBD4}"/>
                  </a:ext>
                </a:extLst>
              </p:cNvPr>
              <p:cNvSpPr txBox="1">
                <a:spLocks/>
              </p:cNvSpPr>
              <p:nvPr/>
            </p:nvSpPr>
            <p:spPr>
              <a:xfrm>
                <a:off x="6114354" y="2162436"/>
                <a:ext cx="292825" cy="51655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600" normalizeH="0" baseline="0" noProof="0" dirty="0">
                    <a:ln>
                      <a:noFill/>
                    </a:ln>
                    <a:solidFill>
                      <a:srgbClr val="FFFFFF"/>
                    </a:solidFill>
                    <a:effectLst/>
                    <a:uLnTx/>
                    <a:uFillTx/>
                    <a:latin typeface="Cambria" panose="02040503050406030204" pitchFamily="18" charset="0"/>
                    <a:ea typeface="Cambria" panose="02040503050406030204" pitchFamily="18" charset="0"/>
                  </a:rPr>
                  <a:t>3</a:t>
                </a:r>
                <a:endParaRPr kumimoji="0" lang="en-US" altLang="zh-CN" sz="4400" b="1" i="0" u="none" strike="noStrike" kern="1200" cap="none" spc="30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思源黑体 CN" panose="020B0500000000000000" pitchFamily="34" charset="-122"/>
                </a:endParaRPr>
              </a:p>
            </p:txBody>
          </p:sp>
        </p:grpSp>
      </p:grpSp>
      <p:pic>
        <p:nvPicPr>
          <p:cNvPr id="4" name="Picture 3">
            <a:extLst>
              <a:ext uri="{FF2B5EF4-FFF2-40B4-BE49-F238E27FC236}">
                <a16:creationId xmlns:a16="http://schemas.microsoft.com/office/drawing/2014/main" id="{AFFDBEC4-BDC5-66A8-F1AC-2E137EAB9859}"/>
              </a:ext>
            </a:extLst>
          </p:cNvPr>
          <p:cNvPicPr>
            <a:picLocks noChangeAspect="1"/>
          </p:cNvPicPr>
          <p:nvPr/>
        </p:nvPicPr>
        <p:blipFill>
          <a:blip r:embed="rId3"/>
          <a:stretch>
            <a:fillRect/>
          </a:stretch>
        </p:blipFill>
        <p:spPr>
          <a:xfrm>
            <a:off x="3908073" y="1309815"/>
            <a:ext cx="5175953" cy="1457070"/>
          </a:xfrm>
          <a:prstGeom prst="rect">
            <a:avLst/>
          </a:prstGeom>
        </p:spPr>
      </p:pic>
    </p:spTree>
    <p:extLst>
      <p:ext uri="{BB962C8B-B14F-4D97-AF65-F5344CB8AC3E}">
        <p14:creationId xmlns:p14="http://schemas.microsoft.com/office/powerpoint/2010/main" val="3975475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066800" y="532130"/>
            <a:ext cx="10057765" cy="5793105"/>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447981"/>
            <a:ext cx="1348522" cy="1394077"/>
          </a:xfrm>
          <a:prstGeom prst="rect">
            <a:avLst/>
          </a:prstGeom>
        </p:spPr>
      </p:pic>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2" name="图片 21" descr="24"/>
          <p:cNvPicPr>
            <a:picLocks noChangeAspect="1"/>
          </p:cNvPicPr>
          <p:nvPr/>
        </p:nvPicPr>
        <p:blipFill>
          <a:blip r:embed="rId5"/>
          <a:stretch>
            <a:fillRect/>
          </a:stretch>
        </p:blipFill>
        <p:spPr>
          <a:xfrm>
            <a:off x="8575675" y="5692775"/>
            <a:ext cx="476885" cy="504825"/>
          </a:xfrm>
          <a:prstGeom prst="rect">
            <a:avLst/>
          </a:prstGeom>
        </p:spPr>
      </p:pic>
      <p:sp>
        <p:nvSpPr>
          <p:cNvPr id="24" name="星形: 五角 14"/>
          <p:cNvSpPr/>
          <p:nvPr/>
        </p:nvSpPr>
        <p:spPr>
          <a:xfrm rot="1823526">
            <a:off x="493902" y="4537356"/>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cs typeface="+mn-cs"/>
            </a:endParaRPr>
          </a:p>
        </p:txBody>
      </p:sp>
      <p:pic>
        <p:nvPicPr>
          <p:cNvPr id="25" name="图片 24" descr="22"/>
          <p:cNvPicPr>
            <a:picLocks noChangeAspect="1"/>
          </p:cNvPicPr>
          <p:nvPr/>
        </p:nvPicPr>
        <p:blipFill>
          <a:blip r:embed="rId6"/>
          <a:stretch>
            <a:fillRect/>
          </a:stretch>
        </p:blipFill>
        <p:spPr>
          <a:xfrm>
            <a:off x="1310005" y="5687060"/>
            <a:ext cx="1601470" cy="862330"/>
          </a:xfrm>
          <a:prstGeom prst="rect">
            <a:avLst/>
          </a:prstGeom>
        </p:spPr>
      </p:pic>
      <p:pic>
        <p:nvPicPr>
          <p:cNvPr id="26" name="图片 25" descr="21"/>
          <p:cNvPicPr>
            <a:picLocks noChangeAspect="1"/>
          </p:cNvPicPr>
          <p:nvPr/>
        </p:nvPicPr>
        <p:blipFill>
          <a:blip r:embed="rId7"/>
          <a:stretch>
            <a:fillRect/>
          </a:stretch>
        </p:blipFill>
        <p:spPr>
          <a:xfrm>
            <a:off x="10779760" y="1664335"/>
            <a:ext cx="991870" cy="1007745"/>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9F86677-9CAF-52D8-F8A8-6AF008467DD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r="76300" b="75203"/>
          <a:stretch/>
        </p:blipFill>
        <p:spPr>
          <a:xfrm>
            <a:off x="-2020941" y="4032921"/>
            <a:ext cx="5040630" cy="316443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FB3F8739-D222-76FE-A00F-9E9AC468143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480" b="22317" l="10000" r="90000">
                        <a14:foregroundMark x1="29697" y1="8566" x2="31564" y2="16364"/>
                        <a14:foregroundMark x1="43030" y1="7475" x2="45309" y2="17455"/>
                        <a14:foregroundMark x1="45309" y1="17455" x2="45309" y2="17455"/>
                        <a14:foregroundMark x1="57042" y1="8121" x2="59442" y2="17010"/>
                        <a14:foregroundMark x1="59442" y1="17010" x2="59442" y2="17010"/>
                        <a14:foregroundMark x1="69842" y1="8121" x2="73842" y2="19919"/>
                        <a14:foregroundMark x1="83830" y1="8121" x2="85697" y2="17899"/>
                      </a14:backgroundRemoval>
                    </a14:imgEffect>
                  </a14:imgLayer>
                </a14:imgProps>
              </a:ext>
              <a:ext uri="{28A0092B-C50C-407E-A947-70E740481C1C}">
                <a14:useLocalDpi xmlns:a14="http://schemas.microsoft.com/office/drawing/2010/main" val="0"/>
              </a:ext>
            </a:extLst>
          </a:blip>
          <a:srcRect l="63402" t="3918" r="23254" b="73652"/>
          <a:stretch/>
        </p:blipFill>
        <p:spPr>
          <a:xfrm>
            <a:off x="8792845" y="3503695"/>
            <a:ext cx="4178300" cy="4213904"/>
          </a:xfrm>
          <a:prstGeom prst="rect">
            <a:avLst/>
          </a:prstGeom>
        </p:spPr>
      </p:pic>
      <p:pic>
        <p:nvPicPr>
          <p:cNvPr id="3" name="Picture 2">
            <a:extLst>
              <a:ext uri="{FF2B5EF4-FFF2-40B4-BE49-F238E27FC236}">
                <a16:creationId xmlns:a16="http://schemas.microsoft.com/office/drawing/2014/main" id="{6173F1B7-67A5-0CD0-B434-CC81A0235162}"/>
              </a:ext>
            </a:extLst>
          </p:cNvPr>
          <p:cNvPicPr>
            <a:picLocks noChangeAspect="1"/>
          </p:cNvPicPr>
          <p:nvPr/>
        </p:nvPicPr>
        <p:blipFill>
          <a:blip r:embed="rId12"/>
          <a:stretch>
            <a:fillRect/>
          </a:stretch>
        </p:blipFill>
        <p:spPr>
          <a:xfrm>
            <a:off x="2024009" y="2240601"/>
            <a:ext cx="7845502" cy="264197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vì</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pic>
        <p:nvPicPr>
          <p:cNvPr id="5" name="Picture 4" descr="A child feeding a chicken&#10;&#10;Description automatically generated">
            <a:extLst>
              <a:ext uri="{FF2B5EF4-FFF2-40B4-BE49-F238E27FC236}">
                <a16:creationId xmlns:a16="http://schemas.microsoft.com/office/drawing/2014/main" id="{CF322DA0-4737-2414-C05D-0DDEFCC89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6524" y="3921784"/>
            <a:ext cx="2566528" cy="2384423"/>
          </a:xfrm>
          <a:prstGeom prst="rect">
            <a:avLst/>
          </a:prstGeom>
        </p:spPr>
      </p:pic>
      <p:sp>
        <p:nvSpPr>
          <p:cNvPr id="6" name="TextBox 5">
            <a:extLst>
              <a:ext uri="{FF2B5EF4-FFF2-40B4-BE49-F238E27FC236}">
                <a16:creationId xmlns:a16="http://schemas.microsoft.com/office/drawing/2014/main" id="{6231DF2D-15D2-1FCD-FF99-3C99FD2AAAF9}"/>
              </a:ext>
            </a:extLst>
          </p:cNvPr>
          <p:cNvSpPr txBox="1"/>
          <p:nvPr/>
        </p:nvSpPr>
        <p:spPr>
          <a:xfrm>
            <a:off x="816795" y="1432714"/>
            <a:ext cx="10130319" cy="4524315"/>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nhảu 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hôm 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a:t>
            </a:r>
            <a:r>
              <a:rPr lang="vi-VN" sz="2400" b="0" i="0" dirty="0" smtClean="0">
                <a:solidFill>
                  <a:srgbClr val="000000"/>
                </a:solidFill>
                <a:effectLst/>
                <a:latin typeface="Cambria" panose="02040503050406030204" pitchFamily="18" charset="0"/>
                <a:ea typeface="Cambria" panose="02040503050406030204" pitchFamily="18" charset="0"/>
              </a:rPr>
              <a:t>rũ</a:t>
            </a: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sang một bên. </a:t>
            </a:r>
            <a:endParaRPr lang="vi-VN" sz="2400" b="0" i="0" dirty="0" smtClean="0">
              <a:solidFill>
                <a:srgbClr val="000000"/>
              </a:solidFill>
              <a:effectLst/>
              <a:latin typeface="Cambria" panose="02040503050406030204" pitchFamily="18" charset="0"/>
              <a:ea typeface="Cambria" panose="02040503050406030204" pitchFamily="18" charset="0"/>
            </a:endParaRPr>
          </a:p>
          <a:p>
            <a:pPr algn="just" latinLnBrk="0"/>
            <a:r>
              <a:rPr lang="vi-VN" sz="2400" b="0" i="0" dirty="0" smtClean="0">
                <a:solidFill>
                  <a:srgbClr val="000000"/>
                </a:solidFill>
                <a:effectLst/>
                <a:latin typeface="Cambria" panose="02040503050406030204" pitchFamily="18" charset="0"/>
                <a:ea typeface="Cambria" panose="02040503050406030204" pitchFamily="18" charset="0"/>
              </a:rPr>
              <a:t>Không </a:t>
            </a:r>
            <a:r>
              <a:rPr lang="vi-VN" sz="2400" b="0" i="0" dirty="0">
                <a:solidFill>
                  <a:srgbClr val="000000"/>
                </a:solidFill>
                <a:effectLst/>
                <a:latin typeface="Cambria" panose="02040503050406030204" pitchFamily="18" charset="0"/>
                <a:ea typeface="Cambria" panose="02040503050406030204" pitchFamily="18" charset="0"/>
              </a:rPr>
              <a:t>làm thế nào được, cô chủ đã quyết định rồi.</a:t>
            </a: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632311"/>
          </a:xfrm>
          <a:prstGeom prst="rect">
            <a:avLst/>
          </a:prstGeom>
          <a:noFill/>
        </p:spPr>
        <p:txBody>
          <a:bodyPr wrap="square" rtlCol="0">
            <a:spAutoFit/>
          </a:bodyPr>
          <a:lstStyle/>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Bà </a:t>
            </a:r>
            <a:r>
              <a:rPr lang="vi-VN" sz="2000" b="0" i="0" dirty="0" smtClean="0">
                <a:solidFill>
                  <a:srgbClr val="000000"/>
                </a:solidFill>
                <a:effectLst/>
                <a:latin typeface="Cambria" panose="02040503050406030204" pitchFamily="18" charset="0"/>
                <a:ea typeface="Cambria" panose="02040503050406030204" pitchFamily="18" charset="0"/>
              </a:rPr>
              <a:t>hàng xóm </a:t>
            </a:r>
            <a:r>
              <a:rPr lang="vi-VN" sz="2000" b="0" i="0" dirty="0">
                <a:solidFill>
                  <a:srgbClr val="000000"/>
                </a:solidFill>
                <a:effectLst/>
                <a:latin typeface="Cambria" panose="02040503050406030204" pitchFamily="18" charset="0"/>
                <a:ea typeface="Cambria" panose="02040503050406030204" pitchFamily="18" charset="0"/>
              </a:rPr>
              <a:t>bằng lòng. Cô bé mang gà mái về. Con gà mái này có lớp lông tơ dày ấm áp. Cô 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a:t>
            </a:r>
            <a:r>
              <a:rPr lang="vi-VN" sz="2000" b="0" i="0" dirty="0" smtClean="0">
                <a:solidFill>
                  <a:srgbClr val="000000"/>
                </a:solidFill>
                <a:effectLst/>
                <a:latin typeface="Cambria" panose="02040503050406030204" pitchFamily="18" charset="0"/>
                <a:ea typeface="Cambria" panose="02040503050406030204" pitchFamily="18" charset="0"/>
              </a:rPr>
              <a:t>nhé, </a:t>
            </a:r>
            <a:r>
              <a:rPr lang="vi-VN" sz="2000" b="0" i="0" dirty="0">
                <a:solidFill>
                  <a:srgbClr val="000000"/>
                </a:solidFill>
                <a:effectLst/>
                <a:latin typeface="Cambria" panose="02040503050406030204" pitchFamily="18" charset="0"/>
                <a:ea typeface="Cambria" panose="02040503050406030204" pitchFamily="18" charset="0"/>
              </a:rPr>
              <a:t>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r>
              <a:rPr lang="vi-VN" sz="2000" b="0" i="0" dirty="0" smtClean="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62B7A4-76B6-2F4F-AD8F-853FA6648508}"/>
              </a:ext>
            </a:extLst>
          </p:cNvPr>
          <p:cNvSpPr/>
          <p:nvPr/>
        </p:nvSpPr>
        <p:spPr>
          <a:xfrm>
            <a:off x="657546" y="759422"/>
            <a:ext cx="10839236" cy="106937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i="1" kern="0" dirty="0">
                <a:solidFill>
                  <a:srgbClr val="FF0000"/>
                </a:solidFill>
                <a:latin typeface="Calibri" panose="020F0502020204030204" pitchFamily="34" charset="0"/>
                <a:cs typeface="Calibri" panose="020F0502020204030204" pitchFamily="34" charset="0"/>
                <a:sym typeface="Arial"/>
              </a:rPr>
              <a:t>Em có nhận xét gì về cách ứng xử của cô chủ đối với những người bạn của mình? Cuối cùng, điều gì đã xảy đến với cô bé?</a:t>
            </a:r>
            <a:endPar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B1B061B6-D68B-D374-BA75-DCE1595E40E0}"/>
              </a:ext>
            </a:extLst>
          </p:cNvPr>
          <p:cNvSpPr/>
          <p:nvPr/>
        </p:nvSpPr>
        <p:spPr>
          <a:xfrm>
            <a:off x="883150" y="3265043"/>
            <a:ext cx="10449246" cy="20980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Cô chủ sẵn sàng đổi những vật nuôi mà mình coi như bạn lấy những con vật khác. Điều này thể hiện cô bé không bi</a:t>
            </a:r>
            <a:r>
              <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ế</a:t>
            </a:r>
            <a:r>
              <a:rPr lang="vi-VN"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rPr>
              <a:t>t quý tình bạn. Cuối cùng, cô không còn người bạn nào ở bên.</a:t>
            </a:r>
            <a:endParaRPr lang="en-US" sz="3200" kern="0" dirty="0">
              <a:solidFill>
                <a:srgbClr val="7030A0"/>
              </a:solidFill>
              <a:latin typeface="Calibri" panose="020F0502020204030204" pitchFamily="34" charset="0"/>
              <a:ea typeface="Cambria" panose="02040503050406030204" pitchFamily="18" charset="0"/>
              <a:cs typeface="Calibri" panose="020F0502020204030204" pitchFamily="34" charset="0"/>
              <a:sym typeface="Arial"/>
            </a:endParaRPr>
          </a:p>
        </p:txBody>
      </p:sp>
      <p:sp>
        <p:nvSpPr>
          <p:cNvPr id="4" name="Arrow: Curved Right 3">
            <a:extLst>
              <a:ext uri="{FF2B5EF4-FFF2-40B4-BE49-F238E27FC236}">
                <a16:creationId xmlns:a16="http://schemas.microsoft.com/office/drawing/2014/main" id="{9786916F-13C3-1B52-D54F-573B23E6B08B}"/>
              </a:ext>
            </a:extLst>
          </p:cNvPr>
          <p:cNvSpPr/>
          <p:nvPr/>
        </p:nvSpPr>
        <p:spPr>
          <a:xfrm>
            <a:off x="802476" y="1835651"/>
            <a:ext cx="899160" cy="1384153"/>
          </a:xfrm>
          <a:prstGeom prst="curvedRightArrow">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000000"/>
              </a:solidFill>
              <a:latin typeface="Arial"/>
              <a:sym typeface="Arial"/>
            </a:endParaRPr>
          </a:p>
        </p:txBody>
      </p:sp>
    </p:spTree>
    <p:extLst>
      <p:ext uri="{BB962C8B-B14F-4D97-AF65-F5344CB8AC3E}">
        <p14:creationId xmlns:p14="http://schemas.microsoft.com/office/powerpoint/2010/main" val="1750473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1026</Words>
  <Application>Microsoft Office PowerPoint</Application>
  <PresentationFormat>Widescreen</PresentationFormat>
  <Paragraphs>62</Paragraphs>
  <Slides>21</Slides>
  <Notes>2</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21</vt:i4>
      </vt:variant>
    </vt:vector>
  </HeadingPairs>
  <TitlesOfParts>
    <vt:vector size="43" baseType="lpstr">
      <vt:lpstr>#9Slide05 Bodega Script</vt:lpstr>
      <vt:lpstr>#9Slide07 HoneyCream</vt:lpstr>
      <vt:lpstr>Arial</vt:lpstr>
      <vt:lpstr>Calibri</vt:lpstr>
      <vt:lpstr>Calibri Light</vt:lpstr>
      <vt:lpstr>Cambria</vt:lpstr>
      <vt:lpstr>等线</vt:lpstr>
      <vt:lpstr>宋体</vt:lpstr>
      <vt:lpstr>华文琥珀</vt:lpstr>
      <vt:lpstr>SVN-Newton</vt:lpstr>
      <vt:lpstr>Times New Roman</vt:lpstr>
      <vt:lpstr>UTM Aquarelle</vt:lpstr>
      <vt:lpstr>UTM Avo</vt:lpstr>
      <vt:lpstr>字魂37号-波纹乖乖体</vt:lpstr>
      <vt:lpstr>思源黑体 CN</vt:lpstr>
      <vt:lpstr>思源黑体 CN Bold</vt:lpstr>
      <vt:lpstr>思源黑体 CN Medium</vt:lpstr>
      <vt:lpstr>思源黑体 CN Normal</vt:lpstr>
      <vt:lpstr>Office 主题</vt:lpstr>
      <vt:lpstr>1_Office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2023-11-01T02:21:00Z</dcterms:created>
  <dcterms:modified xsi:type="dcterms:W3CDTF">2024-02-20T07:49:16Z</dcterms:modified>
</cp:coreProperties>
</file>