
<file path=[Content_Types].xml><?xml version="1.0" encoding="utf-8"?>
<Types xmlns="http://schemas.openxmlformats.org/package/2006/content-types">
  <Default Extension="png" ContentType="image/png"/>
  <Default Extension="jpeg" ContentType="image/jpeg"/>
  <Default Extension="JPG" ContentType="image/.jpg"/>
  <Default Extension="wdp" ContentType="image/vnd.ms-photo"/>
  <Default Extension="mp3" ContentType="audio/mp3"/>
  <Default Extension="m4a" ContentType="audio/mp4"/>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8"/>
  </p:notesMasterIdLst>
  <p:sldIdLst>
    <p:sldId id="256" r:id="rId4"/>
    <p:sldId id="259" r:id="rId5"/>
    <p:sldId id="296" r:id="rId6"/>
    <p:sldId id="262" r:id="rId7"/>
    <p:sldId id="264" r:id="rId9"/>
    <p:sldId id="260" r:id="rId10"/>
    <p:sldId id="265" r:id="rId11"/>
    <p:sldId id="267" r:id="rId12"/>
    <p:sldId id="270" r:id="rId13"/>
    <p:sldId id="295" r:id="rId14"/>
    <p:sldId id="277" r:id="rId15"/>
    <p:sldId id="278" r:id="rId16"/>
    <p:sldId id="280" r:id="rId17"/>
    <p:sldId id="293" r:id="rId18"/>
    <p:sldId id="272" r:id="rId19"/>
    <p:sldId id="285" r:id="rId20"/>
    <p:sldId id="283" r:id="rId21"/>
    <p:sldId id="286" r:id="rId22"/>
    <p:sldId id="287" r:id="rId23"/>
    <p:sldId id="288" r:id="rId24"/>
    <p:sldId id="289" r:id="rId25"/>
    <p:sldId id="297" r:id="rId26"/>
    <p:sldId id="292" r:id="rId27"/>
  </p:sldIdLst>
  <p:sldSz cx="12192000" cy="6858000"/>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notesMaster" Target="notesMasters/notesMaster1.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1" Type="http://schemas.openxmlformats.org/officeDocument/2006/relationships/tags" Target="tags/tag2.xml"/><Relationship Id="rId30" Type="http://schemas.openxmlformats.org/officeDocument/2006/relationships/tableStyles" Target="tableStyles.xml"/><Relationship Id="rId3" Type="http://schemas.openxmlformats.org/officeDocument/2006/relationships/slideMaster" Target="slideMasters/slideMaster2.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B6629E-A5D6-4CB1-B454-F056604712DA}"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51D86C-1A9F-417F-A39E-34E56907B1B7}"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50FF53-CCBF-43FC-A463-409A9E1FD346}"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FDA7BC3D-F7BC-4D36-BDB7-4BFA0057167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7ECCA5-E25D-46D1-99C1-543C92C95756}"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FDA7BC3D-F7BC-4D36-BDB7-4BFA0057167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7ECCA5-E25D-46D1-99C1-543C92C95756}"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DA7BC3D-F7BC-4D36-BDB7-4BFA0057167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7ECCA5-E25D-46D1-99C1-543C92C95756}"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DA7BC3D-F7BC-4D36-BDB7-4BFA0057167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7ECCA5-E25D-46D1-99C1-543C92C95756}" type="slidenum">
              <a:rPr lang="en-US" smtClean="0"/>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165" indent="0" algn="ctr">
              <a:buNone/>
              <a:defRPr>
                <a:solidFill>
                  <a:schemeClr val="tx1">
                    <a:tint val="75000"/>
                  </a:schemeClr>
                </a:solidFill>
              </a:defRPr>
            </a:lvl4pPr>
            <a:lvl5pPr marL="2437765" indent="0" algn="ctr">
              <a:buNone/>
              <a:defRPr>
                <a:solidFill>
                  <a:schemeClr val="tx1">
                    <a:tint val="75000"/>
                  </a:schemeClr>
                </a:solidFill>
              </a:defRPr>
            </a:lvl5pPr>
            <a:lvl6pPr marL="3047365" indent="0" algn="ctr">
              <a:buNone/>
              <a:defRPr>
                <a:solidFill>
                  <a:schemeClr val="tx1">
                    <a:tint val="75000"/>
                  </a:schemeClr>
                </a:solidFill>
              </a:defRPr>
            </a:lvl6pPr>
            <a:lvl7pPr marL="3656965" indent="0" algn="ctr">
              <a:buNone/>
              <a:defRPr>
                <a:solidFill>
                  <a:schemeClr val="tx1">
                    <a:tint val="75000"/>
                  </a:schemeClr>
                </a:solidFill>
              </a:defRPr>
            </a:lvl7pPr>
            <a:lvl8pPr marL="4265930" indent="0" algn="ctr">
              <a:buNone/>
              <a:defRPr>
                <a:solidFill>
                  <a:schemeClr val="tx1">
                    <a:tint val="75000"/>
                  </a:schemeClr>
                </a:solidFill>
              </a:defRPr>
            </a:lvl8pPr>
            <a:lvl9pPr marL="487553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406E9206-D2D6-4057-92D4-39C87A03E66D}" type="datetime1">
              <a:rPr kumimoji="0" lang="en-US" altLang="zh-CN" sz="1600" b="0" i="0" u="none" strike="noStrike" kern="1200" cap="none" spc="0" normalizeH="0" baseline="0" noProof="0" smtClean="0">
                <a:ln>
                  <a:noFill/>
                </a:ln>
                <a:solidFill>
                  <a:prstClr val="black">
                    <a:tint val="75000"/>
                  </a:prstClr>
                </a:solidFill>
                <a:effectLst/>
                <a:uLnTx/>
                <a:uFillTx/>
                <a:latin typeface="Calibri" panose="020F0502020204030204"/>
                <a:ea typeface="SimSun" panose="02010600030101010101" pitchFamily="2" charset="-122"/>
                <a:cs typeface="+mn-cs"/>
              </a:rPr>
            </a:fld>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C052E9E1-D97D-4C90-BB96-FA1ED58B786F}" type="datetime1">
              <a:rPr kumimoji="0" lang="en-US" altLang="zh-CN" sz="1600" b="0" i="0" u="none" strike="noStrike" kern="1200" cap="none" spc="0" normalizeH="0" baseline="0" noProof="0" smtClean="0">
                <a:ln>
                  <a:noFill/>
                </a:ln>
                <a:solidFill>
                  <a:prstClr val="black">
                    <a:tint val="75000"/>
                  </a:prstClr>
                </a:solidFill>
                <a:effectLst/>
                <a:uLnTx/>
                <a:uFillTx/>
                <a:latin typeface="Calibri" panose="020F0502020204030204"/>
                <a:ea typeface="SimSun" panose="02010600030101010101" pitchFamily="2" charset="-122"/>
                <a:cs typeface="+mn-cs"/>
              </a:rPr>
            </a:fld>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400" b="1" cap="all"/>
            </a:lvl1pPr>
          </a:lstStyle>
          <a:p>
            <a:r>
              <a:rPr lang="en-US"/>
              <a:t>Click to edit Master title style</a:t>
            </a:r>
            <a:endParaRPr lang="en-US"/>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200">
                <a:solidFill>
                  <a:schemeClr val="tx1">
                    <a:tint val="75000"/>
                  </a:schemeClr>
                </a:solidFill>
              </a:defRPr>
            </a:lvl3pPr>
            <a:lvl4pPr marL="1828165" indent="0">
              <a:buNone/>
              <a:defRPr sz="1900">
                <a:solidFill>
                  <a:schemeClr val="tx1">
                    <a:tint val="75000"/>
                  </a:schemeClr>
                </a:solidFill>
              </a:defRPr>
            </a:lvl4pPr>
            <a:lvl5pPr marL="2437765" indent="0">
              <a:buNone/>
              <a:defRPr sz="1900">
                <a:solidFill>
                  <a:schemeClr val="tx1">
                    <a:tint val="75000"/>
                  </a:schemeClr>
                </a:solidFill>
              </a:defRPr>
            </a:lvl5pPr>
            <a:lvl6pPr marL="3047365" indent="0">
              <a:buNone/>
              <a:defRPr sz="1900">
                <a:solidFill>
                  <a:schemeClr val="tx1">
                    <a:tint val="75000"/>
                  </a:schemeClr>
                </a:solidFill>
              </a:defRPr>
            </a:lvl6pPr>
            <a:lvl7pPr marL="3656965" indent="0">
              <a:buNone/>
              <a:defRPr sz="1900">
                <a:solidFill>
                  <a:schemeClr val="tx1">
                    <a:tint val="75000"/>
                  </a:schemeClr>
                </a:solidFill>
              </a:defRPr>
            </a:lvl7pPr>
            <a:lvl8pPr marL="4265930" indent="0">
              <a:buNone/>
              <a:defRPr sz="1900">
                <a:solidFill>
                  <a:schemeClr val="tx1">
                    <a:tint val="75000"/>
                  </a:schemeClr>
                </a:solidFill>
              </a:defRPr>
            </a:lvl8pPr>
            <a:lvl9pPr marL="4875530" indent="0">
              <a:buNone/>
              <a:defRPr sz="19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14779EE-1E16-4CC5-A459-C716090F6017}" type="datetime1">
              <a:rPr kumimoji="0" lang="en-US" altLang="zh-CN" sz="1600" b="0" i="0" u="none" strike="noStrike" kern="1200" cap="none" spc="0" normalizeH="0" baseline="0" noProof="0" smtClean="0">
                <a:ln>
                  <a:noFill/>
                </a:ln>
                <a:solidFill>
                  <a:prstClr val="black">
                    <a:tint val="75000"/>
                  </a:prstClr>
                </a:solidFill>
                <a:effectLst/>
                <a:uLnTx/>
                <a:uFillTx/>
                <a:latin typeface="Calibri" panose="020F0502020204030204"/>
                <a:ea typeface="SimSun" panose="02010600030101010101" pitchFamily="2" charset="-122"/>
                <a:cs typeface="+mn-cs"/>
              </a:rPr>
            </a:fld>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602" y="1600202"/>
            <a:ext cx="5384800" cy="4525963"/>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7601" y="1600202"/>
            <a:ext cx="5384800" cy="4525963"/>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A3311C9F-D64E-4824-A709-CF61DE4E0BDD}" type="datetime1">
              <a:rPr kumimoji="0" lang="en-US" altLang="zh-CN" sz="1600" b="0" i="0" u="none" strike="noStrike" kern="1200" cap="none" spc="0" normalizeH="0" baseline="0" noProof="0" smtClean="0">
                <a:ln>
                  <a:noFill/>
                </a:ln>
                <a:solidFill>
                  <a:prstClr val="black">
                    <a:tint val="75000"/>
                  </a:prstClr>
                </a:solidFill>
                <a:effectLst/>
                <a:uLnTx/>
                <a:uFillTx/>
                <a:latin typeface="Calibri" panose="020F0502020204030204"/>
                <a:ea typeface="SimSun" panose="02010600030101010101" pitchFamily="2" charset="-122"/>
                <a:cs typeface="+mn-cs"/>
              </a:rPr>
            </a:fld>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200" b="1"/>
            </a:lvl1pPr>
            <a:lvl2pPr marL="609600" indent="0">
              <a:buNone/>
              <a:defRPr sz="2700" b="1"/>
            </a:lvl2pPr>
            <a:lvl3pPr marL="1219200" indent="0">
              <a:buNone/>
              <a:defRPr sz="2400" b="1"/>
            </a:lvl3pPr>
            <a:lvl4pPr marL="1828165" indent="0">
              <a:buNone/>
              <a:defRPr sz="2200" b="1"/>
            </a:lvl4pPr>
            <a:lvl5pPr marL="2437765" indent="0">
              <a:buNone/>
              <a:defRPr sz="2200" b="1"/>
            </a:lvl5pPr>
            <a:lvl6pPr marL="3047365" indent="0">
              <a:buNone/>
              <a:defRPr sz="2200" b="1"/>
            </a:lvl6pPr>
            <a:lvl7pPr marL="3656965" indent="0">
              <a:buNone/>
              <a:defRPr sz="2200" b="1"/>
            </a:lvl7pPr>
            <a:lvl8pPr marL="4265930" indent="0">
              <a:buNone/>
              <a:defRPr sz="2200" b="1"/>
            </a:lvl8pPr>
            <a:lvl9pPr marL="4875530" indent="0">
              <a:buNone/>
              <a:defRPr sz="2200" b="1"/>
            </a:lvl9pPr>
          </a:lstStyle>
          <a:p>
            <a:pPr lvl="0"/>
            <a:r>
              <a:rPr lang="en-US"/>
              <a:t>Click to edit Master text styles</a:t>
            </a:r>
            <a:endParaRPr lang="en-US"/>
          </a:p>
        </p:txBody>
      </p:sp>
      <p:sp>
        <p:nvSpPr>
          <p:cNvPr id="4" name="Content Placeholder 3"/>
          <p:cNvSpPr>
            <a:spLocks noGrp="1"/>
          </p:cNvSpPr>
          <p:nvPr>
            <p:ph sz="half" idx="2"/>
          </p:nvPr>
        </p:nvSpPr>
        <p:spPr>
          <a:xfrm>
            <a:off x="609601" y="2174877"/>
            <a:ext cx="5386917" cy="3951288"/>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200" b="1"/>
            </a:lvl1pPr>
            <a:lvl2pPr marL="609600" indent="0">
              <a:buNone/>
              <a:defRPr sz="2700" b="1"/>
            </a:lvl2pPr>
            <a:lvl3pPr marL="1219200" indent="0">
              <a:buNone/>
              <a:defRPr sz="2400" b="1"/>
            </a:lvl3pPr>
            <a:lvl4pPr marL="1828165" indent="0">
              <a:buNone/>
              <a:defRPr sz="2200" b="1"/>
            </a:lvl4pPr>
            <a:lvl5pPr marL="2437765" indent="0">
              <a:buNone/>
              <a:defRPr sz="2200" b="1"/>
            </a:lvl5pPr>
            <a:lvl6pPr marL="3047365" indent="0">
              <a:buNone/>
              <a:defRPr sz="2200" b="1"/>
            </a:lvl6pPr>
            <a:lvl7pPr marL="3656965" indent="0">
              <a:buNone/>
              <a:defRPr sz="2200" b="1"/>
            </a:lvl7pPr>
            <a:lvl8pPr marL="4265930" indent="0">
              <a:buNone/>
              <a:defRPr sz="2200" b="1"/>
            </a:lvl8pPr>
            <a:lvl9pPr marL="4875530" indent="0">
              <a:buNone/>
              <a:defRPr sz="2200" b="1"/>
            </a:lvl9pPr>
          </a:lstStyle>
          <a:p>
            <a:pPr lvl="0"/>
            <a:r>
              <a:rPr lang="en-US"/>
              <a:t>Click to edit Master text styles</a:t>
            </a:r>
            <a:endParaRPr lang="en-US"/>
          </a:p>
        </p:txBody>
      </p:sp>
      <p:sp>
        <p:nvSpPr>
          <p:cNvPr id="6" name="Content Placeholder 5"/>
          <p:cNvSpPr>
            <a:spLocks noGrp="1"/>
          </p:cNvSpPr>
          <p:nvPr>
            <p:ph sz="quarter" idx="4"/>
          </p:nvPr>
        </p:nvSpPr>
        <p:spPr>
          <a:xfrm>
            <a:off x="6193373" y="2174877"/>
            <a:ext cx="5389033" cy="3951288"/>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0A4318BD-B3C6-4D4B-B871-C29490A2E55A}" type="datetime1">
              <a:rPr kumimoji="0" lang="en-US" altLang="zh-CN" sz="1600" b="0" i="0" u="none" strike="noStrike" kern="1200" cap="none" spc="0" normalizeH="0" baseline="0" noProof="0" smtClean="0">
                <a:ln>
                  <a:noFill/>
                </a:ln>
                <a:solidFill>
                  <a:prstClr val="black">
                    <a:tint val="75000"/>
                  </a:prstClr>
                </a:solidFill>
                <a:effectLst/>
                <a:uLnTx/>
                <a:uFillTx/>
                <a:latin typeface="Calibri" panose="020F0502020204030204"/>
                <a:ea typeface="SimSun" panose="02010600030101010101" pitchFamily="2" charset="-122"/>
                <a:cs typeface="+mn-cs"/>
              </a:rPr>
            </a:fld>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E14CAFC4-799C-4CDE-B92B-8C262F06CF3E}" type="datetime1">
              <a:rPr kumimoji="0" lang="en-US" altLang="zh-CN" sz="1600" b="0" i="0" u="none" strike="noStrike" kern="1200" cap="none" spc="0" normalizeH="0" baseline="0" noProof="0" smtClean="0">
                <a:ln>
                  <a:noFill/>
                </a:ln>
                <a:solidFill>
                  <a:prstClr val="black">
                    <a:tint val="75000"/>
                  </a:prstClr>
                </a:solidFill>
                <a:effectLst/>
                <a:uLnTx/>
                <a:uFillTx/>
                <a:latin typeface="Calibri" panose="020F0502020204030204"/>
                <a:ea typeface="SimSun" panose="02010600030101010101" pitchFamily="2" charset="-122"/>
                <a:cs typeface="+mn-cs"/>
              </a:rPr>
            </a:fld>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SimSun"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SimSun" panose="02010600030101010101" pitchFamily="2" charset="-122"/>
              <a:cs typeface="+mn-cs"/>
            </a:endParaRP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3E729073-8FFE-4F18-B513-07581FC6638E}" type="datetime1">
              <a:rPr kumimoji="0" lang="en-US" altLang="zh-CN" sz="1600" b="0" i="0" u="none" strike="noStrike" kern="1200" cap="none" spc="0" normalizeH="0" baseline="0" noProof="0" smtClean="0">
                <a:ln>
                  <a:noFill/>
                </a:ln>
                <a:solidFill>
                  <a:prstClr val="black">
                    <a:tint val="75000"/>
                  </a:prstClr>
                </a:solidFill>
                <a:effectLst/>
                <a:uLnTx/>
                <a:uFillTx/>
                <a:latin typeface="Calibri" panose="020F0502020204030204"/>
                <a:ea typeface="SimSun" panose="02010600030101010101" pitchFamily="2" charset="-122"/>
                <a:cs typeface="+mn-cs"/>
              </a:rPr>
            </a:fld>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ITC Avant Garde Std Bk" panose="020B0502020202020204" pitchFamily="34" charset="0"/>
                <a:ea typeface="+mn-ea"/>
                <a:cs typeface="+mn-cs"/>
              </a:rPr>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DA7BC3D-F7BC-4D36-BDB7-4BFA0057167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7ECCA5-E25D-46D1-99C1-543C92C95756}"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700" b="1"/>
            </a:lvl1pPr>
          </a:lstStyle>
          <a:p>
            <a:r>
              <a:rPr lang="en-US"/>
              <a:t>Click to edit Master title style</a:t>
            </a:r>
            <a:endParaRPr lang="en-US"/>
          </a:p>
        </p:txBody>
      </p:sp>
      <p:sp>
        <p:nvSpPr>
          <p:cNvPr id="3" name="Content Placeholder 2"/>
          <p:cNvSpPr>
            <a:spLocks noGrp="1"/>
          </p:cNvSpPr>
          <p:nvPr>
            <p:ph idx="1"/>
          </p:nvPr>
        </p:nvSpPr>
        <p:spPr>
          <a:xfrm>
            <a:off x="4766734" y="273054"/>
            <a:ext cx="6815667" cy="5853113"/>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600" indent="0">
              <a:buNone/>
              <a:defRPr sz="1600"/>
            </a:lvl2pPr>
            <a:lvl3pPr marL="1219200" indent="0">
              <a:buNone/>
              <a:defRPr sz="1400"/>
            </a:lvl3pPr>
            <a:lvl4pPr marL="1828165" indent="0">
              <a:buNone/>
              <a:defRPr sz="1200"/>
            </a:lvl4pPr>
            <a:lvl5pPr marL="2437765" indent="0">
              <a:buNone/>
              <a:defRPr sz="1200"/>
            </a:lvl5pPr>
            <a:lvl6pPr marL="3047365" indent="0">
              <a:buNone/>
              <a:defRPr sz="1200"/>
            </a:lvl6pPr>
            <a:lvl7pPr marL="3656965" indent="0">
              <a:buNone/>
              <a:defRPr sz="1200"/>
            </a:lvl7pPr>
            <a:lvl8pPr marL="4265930" indent="0">
              <a:buNone/>
              <a:defRPr sz="1200"/>
            </a:lvl8pPr>
            <a:lvl9pPr marL="4875530"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43C7FCF6-76BD-4495-B08F-4C059D2BA31F}" type="datetime1">
              <a:rPr kumimoji="0" lang="en-US" altLang="zh-CN" sz="1600" b="0" i="0" u="none" strike="noStrike" kern="1200" cap="none" spc="0" normalizeH="0" baseline="0" noProof="0" smtClean="0">
                <a:ln>
                  <a:noFill/>
                </a:ln>
                <a:solidFill>
                  <a:prstClr val="black">
                    <a:tint val="75000"/>
                  </a:prstClr>
                </a:solidFill>
                <a:effectLst/>
                <a:uLnTx/>
                <a:uFillTx/>
                <a:latin typeface="Calibri" panose="020F0502020204030204"/>
                <a:ea typeface="SimSun" panose="02010600030101010101" pitchFamily="2" charset="-122"/>
                <a:cs typeface="+mn-cs"/>
              </a:rPr>
            </a:fld>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700" b="1"/>
            </a:lvl1pPr>
          </a:lstStyle>
          <a:p>
            <a:r>
              <a:rPr lang="en-US"/>
              <a:t>Click to edit Master title style</a:t>
            </a:r>
            <a:endParaRPr lang="en-US"/>
          </a:p>
        </p:txBody>
      </p:sp>
      <p:sp>
        <p:nvSpPr>
          <p:cNvPr id="3" name="Picture Placeholder 2"/>
          <p:cNvSpPr>
            <a:spLocks noGrp="1"/>
          </p:cNvSpPr>
          <p:nvPr>
            <p:ph type="pic" idx="1"/>
          </p:nvPr>
        </p:nvSpPr>
        <p:spPr>
          <a:xfrm>
            <a:off x="2389717" y="612777"/>
            <a:ext cx="7315200" cy="4114800"/>
          </a:xfrm>
        </p:spPr>
        <p:txBody>
          <a:bodyPr/>
          <a:lstStyle>
            <a:lvl1pPr marL="0" indent="0">
              <a:buNone/>
              <a:defRPr sz="4300"/>
            </a:lvl1pPr>
            <a:lvl2pPr marL="609600" indent="0">
              <a:buNone/>
              <a:defRPr sz="3800"/>
            </a:lvl2pPr>
            <a:lvl3pPr marL="1219200" indent="0">
              <a:buNone/>
              <a:defRPr sz="3200"/>
            </a:lvl3pPr>
            <a:lvl4pPr marL="1828165" indent="0">
              <a:buNone/>
              <a:defRPr sz="2700"/>
            </a:lvl4pPr>
            <a:lvl5pPr marL="2437765" indent="0">
              <a:buNone/>
              <a:defRPr sz="2700"/>
            </a:lvl5pPr>
            <a:lvl6pPr marL="3047365" indent="0">
              <a:buNone/>
              <a:defRPr sz="2700"/>
            </a:lvl6pPr>
            <a:lvl7pPr marL="3656965" indent="0">
              <a:buNone/>
              <a:defRPr sz="2700"/>
            </a:lvl7pPr>
            <a:lvl8pPr marL="4265930" indent="0">
              <a:buNone/>
              <a:defRPr sz="2700"/>
            </a:lvl8pPr>
            <a:lvl9pPr marL="4875530" indent="0">
              <a:buNone/>
              <a:defRPr sz="2700"/>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600" indent="0">
              <a:buNone/>
              <a:defRPr sz="1600"/>
            </a:lvl2pPr>
            <a:lvl3pPr marL="1219200" indent="0">
              <a:buNone/>
              <a:defRPr sz="1400"/>
            </a:lvl3pPr>
            <a:lvl4pPr marL="1828165" indent="0">
              <a:buNone/>
              <a:defRPr sz="1200"/>
            </a:lvl4pPr>
            <a:lvl5pPr marL="2437765" indent="0">
              <a:buNone/>
              <a:defRPr sz="1200"/>
            </a:lvl5pPr>
            <a:lvl6pPr marL="3047365" indent="0">
              <a:buNone/>
              <a:defRPr sz="1200"/>
            </a:lvl6pPr>
            <a:lvl7pPr marL="3656965" indent="0">
              <a:buNone/>
              <a:defRPr sz="1200"/>
            </a:lvl7pPr>
            <a:lvl8pPr marL="4265930" indent="0">
              <a:buNone/>
              <a:defRPr sz="1200"/>
            </a:lvl8pPr>
            <a:lvl9pPr marL="4875530"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E257577C-F53D-4BB9-9408-EB84DEB3CD80}" type="datetime1">
              <a:rPr kumimoji="0" lang="en-US" altLang="zh-CN" sz="1600" b="0" i="0" u="none" strike="noStrike" kern="1200" cap="none" spc="0" normalizeH="0" baseline="0" noProof="0" smtClean="0">
                <a:ln>
                  <a:noFill/>
                </a:ln>
                <a:solidFill>
                  <a:prstClr val="black">
                    <a:tint val="75000"/>
                  </a:prstClr>
                </a:solidFill>
                <a:effectLst/>
                <a:uLnTx/>
                <a:uFillTx/>
                <a:latin typeface="Calibri" panose="020F0502020204030204"/>
                <a:ea typeface="SimSun" panose="02010600030101010101" pitchFamily="2" charset="-122"/>
                <a:cs typeface="+mn-cs"/>
              </a:rPr>
            </a:fld>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77D58058-BD14-4845-947D-4A9B79A00D09}" type="datetime1">
              <a:rPr kumimoji="0" lang="en-US" altLang="zh-CN" sz="1600" b="0" i="0" u="none" strike="noStrike" kern="1200" cap="none" spc="0" normalizeH="0" baseline="0" noProof="0" smtClean="0">
                <a:ln>
                  <a:noFill/>
                </a:ln>
                <a:solidFill>
                  <a:prstClr val="black">
                    <a:tint val="75000"/>
                  </a:prstClr>
                </a:solidFill>
                <a:effectLst/>
                <a:uLnTx/>
                <a:uFillTx/>
                <a:latin typeface="Calibri" panose="020F0502020204030204"/>
                <a:ea typeface="SimSun" panose="02010600030101010101" pitchFamily="2" charset="-122"/>
                <a:cs typeface="+mn-cs"/>
              </a:rPr>
            </a:fld>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8ECB469-C949-4E3F-B0CB-0C15DA7B7F92}" type="datetime1">
              <a:rPr kumimoji="0" lang="en-US" altLang="zh-CN" sz="1600" b="0" i="0" u="none" strike="noStrike" kern="1200" cap="none" spc="0" normalizeH="0" baseline="0" noProof="0" smtClean="0">
                <a:ln>
                  <a:noFill/>
                </a:ln>
                <a:solidFill>
                  <a:prstClr val="black">
                    <a:tint val="75000"/>
                  </a:prstClr>
                </a:solidFill>
                <a:effectLst/>
                <a:uLnTx/>
                <a:uFillTx/>
                <a:latin typeface="Calibri" panose="020F0502020204030204"/>
                <a:ea typeface="SimSun" panose="02010600030101010101" pitchFamily="2" charset="-122"/>
                <a:cs typeface="+mn-cs"/>
              </a:rPr>
            </a:fld>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DA7BC3D-F7BC-4D36-BDB7-4BFA0057167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7ECCA5-E25D-46D1-99C1-543C92C95756}"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FDA7BC3D-F7BC-4D36-BDB7-4BFA0057167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7ECCA5-E25D-46D1-99C1-543C92C95756}"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FDA7BC3D-F7BC-4D36-BDB7-4BFA0057167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7ECCA5-E25D-46D1-99C1-543C92C95756}"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FDA7BC3D-F7BC-4D36-BDB7-4BFA0057167D}"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7ECCA5-E25D-46D1-99C1-543C92C95756}"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FDA7BC3D-F7BC-4D36-BDB7-4BFA0057167D}"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7ECCA5-E25D-46D1-99C1-543C92C95756}"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A7BC3D-F7BC-4D36-BDB7-4BFA0057167D}"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7ECCA5-E25D-46D1-99C1-543C92C95756}"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FDA7BC3D-F7BC-4D36-BDB7-4BFA0057167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7ECCA5-E25D-46D1-99C1-543C92C95756}"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5" Type="http://schemas.openxmlformats.org/officeDocument/2006/relationships/theme" Target="../theme/theme2.xml"/><Relationship Id="rId14" Type="http://schemas.openxmlformats.org/officeDocument/2006/relationships/image" Target="../media/image2.jpeg"/><Relationship Id="rId13" Type="http://schemas.openxmlformats.org/officeDocument/2006/relationships/slideLayout" Target="../slideLayouts/slideLayout25.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38000" b="-3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A7BC3D-F7BC-4D36-BDB7-4BFA0057167D}"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7ECCA5-E25D-46D1-99C1-543C92C95756}"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9196EC2F-0988-4314-AD4B-24FF16D7B45E}" type="datetime1">
              <a:rPr kumimoji="0" lang="en-US" altLang="zh-CN" sz="1600" b="0" i="0" u="none" strike="noStrike" kern="1200" cap="none" spc="0" normalizeH="0" baseline="0" noProof="0" smtClean="0">
                <a:ln>
                  <a:noFill/>
                </a:ln>
                <a:solidFill>
                  <a:prstClr val="black">
                    <a:tint val="75000"/>
                  </a:prstClr>
                </a:solidFill>
                <a:effectLst/>
                <a:uLnTx/>
                <a:uFillTx/>
                <a:latin typeface="Calibri" panose="020F0502020204030204"/>
                <a:ea typeface="SimSun" panose="02010600030101010101" pitchFamily="2" charset="-122"/>
                <a:cs typeface="+mn-cs"/>
              </a:rPr>
            </a:fld>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hdr="0" ftr="0" dt="0"/>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3365"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29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25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1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07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3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165" algn="l" defTabSz="1219200" rtl="0" eaLnBrk="1" latinLnBrk="0" hangingPunct="1">
        <a:defRPr sz="2400" kern="1200">
          <a:solidFill>
            <a:schemeClr val="tx1"/>
          </a:solidFill>
          <a:latin typeface="+mn-lt"/>
          <a:ea typeface="+mn-ea"/>
          <a:cs typeface="+mn-cs"/>
        </a:defRPr>
      </a:lvl4pPr>
      <a:lvl5pPr marL="2437765"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5930" algn="l" defTabSz="1219200" rtl="0" eaLnBrk="1" latinLnBrk="0" hangingPunct="1">
        <a:defRPr sz="2400" kern="1200">
          <a:solidFill>
            <a:schemeClr val="tx1"/>
          </a:solidFill>
          <a:latin typeface="+mn-lt"/>
          <a:ea typeface="+mn-ea"/>
          <a:cs typeface="+mn-cs"/>
        </a:defRPr>
      </a:lvl8pPr>
      <a:lvl9pPr marL="487553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hdphoto" Target="../media/image4.wdp"/><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3" Type="http://schemas.microsoft.com/office/2007/relationships/hdphoto" Target="../media/image15.wdp"/><Relationship Id="rId2" Type="http://schemas.openxmlformats.org/officeDocument/2006/relationships/image" Target="../media/image14.png"/><Relationship Id="rId1"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28.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29.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30.png"/></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 Id="rId3" Type="http://schemas.microsoft.com/office/2007/relationships/hdphoto" Target="../media/image15.wdp"/><Relationship Id="rId2" Type="http://schemas.openxmlformats.org/officeDocument/2006/relationships/image" Target="../media/image14.png"/><Relationship Id="rId1" Type="http://schemas.openxmlformats.org/officeDocument/2006/relationships/image" Target="../media/image13.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15.wdp"/><Relationship Id="rId2" Type="http://schemas.openxmlformats.org/officeDocument/2006/relationships/image" Target="../media/image14.png"/><Relationship Id="rId1" Type="http://schemas.openxmlformats.org/officeDocument/2006/relationships/image" Target="../media/image13.png"/></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35.jpeg"/><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 Id="rId3" Type="http://schemas.openxmlformats.org/officeDocument/2006/relationships/image" Target="../media/image31.png"/><Relationship Id="rId2" Type="http://schemas.openxmlformats.org/officeDocument/2006/relationships/image" Target="../media/image6.png"/><Relationship Id="rId1" Type="http://schemas.openxmlformats.org/officeDocument/2006/relationships/image" Target="../media/image13.png"/></Relationships>
</file>

<file path=ppt/slides/_rels/slide17.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xml"/><Relationship Id="rId7" Type="http://schemas.openxmlformats.org/officeDocument/2006/relationships/image" Target="../media/image16.png"/><Relationship Id="rId6" Type="http://schemas.microsoft.com/office/2007/relationships/media" Target="../media/media2.m4a"/><Relationship Id="rId5" Type="http://schemas.openxmlformats.org/officeDocument/2006/relationships/audio" Target="../media/media2.m4a"/><Relationship Id="rId4" Type="http://schemas.openxmlformats.org/officeDocument/2006/relationships/image" Target="../media/image38.png"/><Relationship Id="rId3" Type="http://schemas.microsoft.com/office/2007/relationships/hdphoto" Target="../media/image37.wdp"/><Relationship Id="rId2" Type="http://schemas.openxmlformats.org/officeDocument/2006/relationships/image" Target="../media/image36.png"/><Relationship Id="rId1" Type="http://schemas.openxmlformats.org/officeDocument/2006/relationships/image" Target="../media/image13.png"/></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image" Target="../media/image38.png"/><Relationship Id="rId3" Type="http://schemas.openxmlformats.org/officeDocument/2006/relationships/image" Target="../media/image31.png"/><Relationship Id="rId2" Type="http://schemas.openxmlformats.org/officeDocument/2006/relationships/image" Target="../media/image6.png"/><Relationship Id="rId1" Type="http://schemas.openxmlformats.org/officeDocument/2006/relationships/image" Target="../media/image13.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image" Target="../media/image13.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microsoft.com/office/2007/relationships/hdphoto" Target="../media/image8.wdp"/><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image" Target="../media/image43.png"/><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5.png"/><Relationship Id="rId1" Type="http://schemas.openxmlformats.org/officeDocument/2006/relationships/image" Target="../media/image44.pn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15.wdp"/><Relationship Id="rId2" Type="http://schemas.openxmlformats.org/officeDocument/2006/relationships/image" Target="../media/image14.png"/><Relationship Id="rId1" Type="http://schemas.openxmlformats.org/officeDocument/2006/relationships/image" Target="../media/image13.png"/></Relationships>
</file>

<file path=ppt/slides/_rels/slide23.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1.xml"/><Relationship Id="rId7" Type="http://schemas.microsoft.com/office/2007/relationships/hdphoto" Target="../media/image51.wdp"/><Relationship Id="rId6" Type="http://schemas.openxmlformats.org/officeDocument/2006/relationships/image" Target="../media/image50.png"/><Relationship Id="rId5" Type="http://schemas.microsoft.com/office/2007/relationships/hdphoto" Target="../media/image49.wdp"/><Relationship Id="rId4" Type="http://schemas.openxmlformats.org/officeDocument/2006/relationships/image" Target="../media/image48.png"/><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10.png"/><Relationship Id="rId1" Type="http://schemas.openxmlformats.org/officeDocument/2006/relationships/image" Target="../media/image9.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11.jpeg"/></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6.png"/><Relationship Id="rId5" Type="http://schemas.microsoft.com/office/2007/relationships/media" Target="../media/media1.mp3"/><Relationship Id="rId4" Type="http://schemas.openxmlformats.org/officeDocument/2006/relationships/audio" Target="../media/media1.mp3"/><Relationship Id="rId3" Type="http://schemas.microsoft.com/office/2007/relationships/hdphoto" Target="../media/image15.wdp"/><Relationship Id="rId2" Type="http://schemas.openxmlformats.org/officeDocument/2006/relationships/image" Target="../media/image14.png"/><Relationship Id="rId1" Type="http://schemas.openxmlformats.org/officeDocument/2006/relationships/image" Target="../media/image13.png"/></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3" Type="http://schemas.microsoft.com/office/2007/relationships/hdphoto" Target="../media/image15.wdp"/><Relationship Id="rId2" Type="http://schemas.openxmlformats.org/officeDocument/2006/relationships/image" Target="../media/image14.png"/><Relationship Id="rId1"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jpe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15.wdp"/><Relationship Id="rId1"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extLst>
              <a:ext uri="{BEBA8EAE-BF5A-486C-A8C5-ECC9F3942E4B}">
                <a14:imgProps xmlns:a14="http://schemas.microsoft.com/office/drawing/2010/main">
                  <a14:imgLayer r:embed="rId2">
                    <a14:imgEffect>
                      <a14:saturation sat="200000"/>
                    </a14:imgEffect>
                    <a14:imgEffect>
                      <a14:sharpenSoften amount="25000"/>
                    </a14:imgEffect>
                  </a14:imgLayer>
                </a14:imgProps>
              </a:ext>
            </a:extLst>
          </a:blip>
          <a:stretch>
            <a:fillRect/>
          </a:stretch>
        </p:blipFill>
        <p:spPr>
          <a:xfrm>
            <a:off x="2636842" y="1"/>
            <a:ext cx="6985263" cy="6858000"/>
          </a:xfrm>
          <a:prstGeom prst="ellipse">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0000" b="-9000"/>
          </a:stretch>
        </a:blipFill>
        <a:effectLst/>
      </p:bgPr>
    </p:bg>
    <p:spTree>
      <p:nvGrpSpPr>
        <p:cNvPr id="1" name=""/>
        <p:cNvGrpSpPr/>
        <p:nvPr/>
      </p:nvGrpSpPr>
      <p:grpSpPr>
        <a:xfrm>
          <a:off x="0" y="0"/>
          <a:ext cx="0" cy="0"/>
          <a:chOff x="0" y="0"/>
          <a:chExt cx="0" cy="0"/>
        </a:xfrm>
      </p:grpSpPr>
      <p:sp>
        <p:nvSpPr>
          <p:cNvPr id="22" name="Rounded Rectangle 21"/>
          <p:cNvSpPr/>
          <p:nvPr/>
        </p:nvSpPr>
        <p:spPr>
          <a:xfrm>
            <a:off x="4414838" y="285750"/>
            <a:ext cx="3686175" cy="54424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1149537" y="88741"/>
            <a:ext cx="1528350" cy="66909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vi-VN" sz="2800" b="1" i="0" u="none" strike="noStrike" kern="1200" cap="none" spc="0" normalizeH="0" baseline="0" noProof="0" dirty="0">
                <a:ln>
                  <a:noFill/>
                </a:ln>
                <a:solidFill>
                  <a:srgbClr val="17479D"/>
                </a:solidFill>
                <a:effectLst/>
                <a:uLnTx/>
                <a:uFillTx/>
                <a:latin typeface="Arial" panose="020B0604020202020204" pitchFamily="34" charset="0"/>
                <a:ea typeface="+mn-ea"/>
                <a:cs typeface="+mn-cs"/>
              </a:rPr>
              <a:t>ĐỌC</a:t>
            </a:r>
            <a:endParaRPr kumimoji="0" lang="en-US" sz="2800" b="1" i="0" u="none" strike="noStrike" kern="1200" cap="none" spc="0" normalizeH="0" baseline="0" noProof="0" dirty="0">
              <a:ln>
                <a:noFill/>
              </a:ln>
              <a:solidFill>
                <a:srgbClr val="17479D"/>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aturation sat="200000"/>
                    </a14:imgEffect>
                    <a14:imgEffect>
                      <a14:sharpenSoften amount="25000"/>
                    </a14:imgEffect>
                  </a14:imgLayer>
                </a14:imgProps>
              </a:ext>
            </a:extLst>
          </a:blip>
          <a:srcRect l="1772" t="2351" r="1"/>
          <a:stretch>
            <a:fillRect/>
          </a:stretch>
        </p:blipFill>
        <p:spPr>
          <a:xfrm>
            <a:off x="227585" y="60682"/>
            <a:ext cx="1137215" cy="939106"/>
          </a:xfrm>
          <a:prstGeom prst="rect">
            <a:avLst/>
          </a:prstGeom>
        </p:spPr>
      </p:pic>
      <p:sp>
        <p:nvSpPr>
          <p:cNvPr id="6" name="TextBox 5"/>
          <p:cNvSpPr txBox="1"/>
          <p:nvPr/>
        </p:nvSpPr>
        <p:spPr>
          <a:xfrm>
            <a:off x="1112837" y="145399"/>
            <a:ext cx="10479165" cy="73866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vi-VN" sz="2800" b="1" i="0" u="none" strike="noStrike" kern="1200" cap="none" spc="0" normalizeH="0" baseline="0" noProof="0" dirty="0">
                <a:ln>
                  <a:noFill/>
                </a:ln>
                <a:solidFill>
                  <a:srgbClr val="5B9BD5">
                    <a:lumMod val="50000"/>
                  </a:srgbClr>
                </a:solidFill>
                <a:effectLst/>
                <a:uLnTx/>
                <a:uFillTx/>
                <a:latin typeface="Arial" panose="020B0604020202020204" pitchFamily="34" charset="0"/>
                <a:ea typeface="+mn-ea"/>
                <a:cs typeface="+mn-cs"/>
              </a:rPr>
              <a:t>Làm việc thật là vui</a:t>
            </a:r>
            <a:endParaRPr kumimoji="0" lang="en-US" sz="28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p:txBody>
      </p:sp>
      <p:sp>
        <p:nvSpPr>
          <p:cNvPr id="7" name="TextBox 6"/>
          <p:cNvSpPr txBox="1"/>
          <p:nvPr/>
        </p:nvSpPr>
        <p:spPr>
          <a:xfrm>
            <a:off x="1738877" y="731323"/>
            <a:ext cx="9618008" cy="618630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vi-VN"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     Quanh </a:t>
            </a:r>
            <a:r>
              <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ta, mọi vật, mọi người đều làm việc.</a:t>
            </a: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just" defTabSz="914400" rtl="0" eaLnBrk="1" fontAlgn="auto" latinLnBrk="0" hangingPunct="1">
              <a:lnSpc>
                <a:spcPct val="150000"/>
              </a:lnSpc>
              <a:spcBef>
                <a:spcPts val="0"/>
              </a:spcBef>
              <a:spcAft>
                <a:spcPts val="0"/>
              </a:spcAft>
              <a:buClrTx/>
              <a:buSzTx/>
              <a:buFontTx/>
              <a:buNone/>
              <a:defRPr/>
            </a:pPr>
            <a:r>
              <a:rPr kumimoji="0" lang="vi-VN"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     Cái </a:t>
            </a:r>
            <a:r>
              <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đồng hồ tích tắc, tích tắc, báo phút, báo giờ. Con gà trống </a:t>
            </a:r>
            <a:r>
              <a:rPr kumimoji="0" lang="vi-VN"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gáy </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vi-VN"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vang </a:t>
            </a:r>
            <a:r>
              <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ò ó o, báo cho mọi người biết trời sắp sáng, mau mau thức dậy</a:t>
            </a:r>
            <a:r>
              <a:rPr kumimoji="0" lang="vi-VN"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50000"/>
              </a:lnSpc>
              <a:spcBef>
                <a:spcPts val="0"/>
              </a:spcBef>
              <a:spcAft>
                <a:spcPts val="0"/>
              </a:spcAft>
              <a:buClrTx/>
              <a:buSzTx/>
              <a:buFontTx/>
              <a:buNone/>
              <a:defRPr/>
            </a:pPr>
            <a:r>
              <a:rPr kumimoji="0" lang="vi-VN"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Con </a:t>
            </a:r>
            <a:r>
              <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tu hú kêu tu hú, tu hú. Thế là sắp đến mùa vải chín. Chim bắt sâu, bảo vệ mùa màng. Cành đào nở hoa cho sắc xuân thêm rực rỡ, ngày xuân thêm tưng bừng. Chim cú mèo chập tối đứng trong hốc cây rúc cú cú cũng làm việc có ích cho đồng ruộng.</a:t>
            </a: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just" defTabSz="914400" rtl="0" eaLnBrk="1" fontAlgn="auto" latinLnBrk="0" hangingPunct="1">
              <a:lnSpc>
                <a:spcPct val="150000"/>
              </a:lnSpc>
              <a:spcBef>
                <a:spcPts val="0"/>
              </a:spcBef>
              <a:spcAft>
                <a:spcPts val="0"/>
              </a:spcAft>
              <a:buClrTx/>
              <a:buSzTx/>
              <a:buFontTx/>
              <a:buNone/>
              <a:defRPr/>
            </a:pPr>
            <a:r>
              <a:rPr kumimoji="0" lang="vi-VN"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 Như mọi vật, mọi người, bé cũng làm việc. Bé làm bài. Bé đi học. Học xong, bé quét nhà, nhặt rau, chơi với em đỡ mẹ. Bé luôn luôn bận rộn, mà lúc nào cũng v</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ui.</a:t>
            </a: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r" defTabSz="914400" rtl="0" eaLnBrk="1" fontAlgn="auto" latinLnBrk="0" hangingPunct="1">
              <a:lnSpc>
                <a:spcPct val="150000"/>
              </a:lnSpc>
              <a:spcBef>
                <a:spcPts val="0"/>
              </a:spcBef>
              <a:spcAft>
                <a:spcPts val="0"/>
              </a:spcAft>
              <a:buClrTx/>
              <a:buSzTx/>
              <a:buFontTx/>
              <a:buNone/>
              <a:defRPr/>
            </a:pPr>
            <a:r>
              <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t>
            </a:r>
            <a:r>
              <a:rPr kumimoji="0" lang="vi-VN" sz="2400" b="0"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Theo </a:t>
            </a:r>
            <a:r>
              <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Tô Hoài)</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 name="Picture 3"/>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7534" y="530235"/>
            <a:ext cx="527050" cy="1866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b="28649"/>
          <a:stretch>
            <a:fillRect/>
          </a:stretch>
        </p:blipFill>
        <p:spPr>
          <a:xfrm>
            <a:off x="1112837" y="737517"/>
            <a:ext cx="736995" cy="624764"/>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rcRect t="14324" b="14324"/>
          <a:stretch>
            <a:fillRect/>
          </a:stretch>
        </p:blipFill>
        <p:spPr>
          <a:xfrm>
            <a:off x="1176717" y="2496269"/>
            <a:ext cx="736995" cy="624764"/>
          </a:xfrm>
          <a:prstGeom prst="rect">
            <a:avLst/>
          </a:prstGeom>
        </p:spPr>
      </p:pic>
      <p:pic>
        <p:nvPicPr>
          <p:cNvPr id="16" name="Picture 3"/>
          <p:cNvPicPr>
            <a:picLocks noChangeAspect="1" noChangeArrowheads="1"/>
          </p:cNvPicPr>
          <p:nvPr/>
        </p:nvPicPr>
        <p:blipFill rotWithShape="1">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t="16632" r="8514"/>
          <a:stretch>
            <a:fillRect/>
          </a:stretch>
        </p:blipFill>
        <p:spPr bwMode="auto">
          <a:xfrm>
            <a:off x="802640" y="2603549"/>
            <a:ext cx="481965" cy="1765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Oval 16"/>
          <p:cNvSpPr/>
          <p:nvPr/>
        </p:nvSpPr>
        <p:spPr>
          <a:xfrm>
            <a:off x="1378493" y="4717735"/>
            <a:ext cx="370840" cy="337493"/>
          </a:xfrm>
          <a:prstGeom prst="ellipse">
            <a:avLst/>
          </a:prstGeom>
          <a:solidFill>
            <a:srgbClr val="F57389"/>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3</a:t>
            </a:r>
            <a:endPar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18" name="Picture 3"/>
          <p:cNvPicPr>
            <a:picLocks noChangeAspect="1" noChangeArrowheads="1"/>
          </p:cNvPicPr>
          <p:nvPr/>
        </p:nvPicPr>
        <p:blipFill rotWithShape="1">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t="16632" r="8514"/>
          <a:stretch>
            <a:fillRect/>
          </a:stretch>
        </p:blipFill>
        <p:spPr bwMode="auto">
          <a:xfrm>
            <a:off x="908554" y="4668789"/>
            <a:ext cx="481965" cy="1583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 name="Group 18"/>
          <p:cNvGrpSpPr/>
          <p:nvPr/>
        </p:nvGrpSpPr>
        <p:grpSpPr>
          <a:xfrm>
            <a:off x="4117251" y="6251844"/>
            <a:ext cx="4240126" cy="584775"/>
            <a:chOff x="708943" y="6023993"/>
            <a:chExt cx="5825836" cy="712360"/>
          </a:xfrm>
        </p:grpSpPr>
        <p:sp>
          <p:nvSpPr>
            <p:cNvPr id="20" name="TextBox 19"/>
            <p:cNvSpPr txBox="1"/>
            <p:nvPr/>
          </p:nvSpPr>
          <p:spPr>
            <a:xfrm>
              <a:off x="708943" y="6110866"/>
              <a:ext cx="5825836" cy="562579"/>
            </a:xfrm>
            <a:prstGeom prst="roundRect">
              <a:avLst>
                <a:gd name="adj" fmla="val 50000"/>
              </a:avLst>
            </a:prstGeom>
            <a:solidFill>
              <a:srgbClr val="F15A88"/>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000" b="0" i="0" u="none" strike="noStrike" kern="1200" cap="none" spc="0" normalizeH="0" baseline="0" noProof="0" dirty="0">
                <a:ln>
                  <a:noFill/>
                </a:ln>
                <a:solidFill>
                  <a:prstClr val="white"/>
                </a:solidFill>
                <a:effectLst/>
                <a:uLnTx/>
                <a:uFillTx/>
                <a:latin typeface="Arial-Rounded" panose="020B0500000000000000" charset="0"/>
                <a:ea typeface="Arial-Rounded" panose="020B0500000000000000" charset="0"/>
                <a:cs typeface="Arial-Rounded" panose="020B0500000000000000" charset="0"/>
              </a:endParaRPr>
            </a:p>
          </p:txBody>
        </p:sp>
        <p:sp>
          <p:nvSpPr>
            <p:cNvPr id="21" name="TextBox 20"/>
            <p:cNvSpPr txBox="1"/>
            <p:nvPr/>
          </p:nvSpPr>
          <p:spPr>
            <a:xfrm>
              <a:off x="890367" y="6023993"/>
              <a:ext cx="5519625" cy="7123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charset="0"/>
                  <a:cs typeface="Times New Roman" panose="02020603050405020304" pitchFamily="18" charset="0"/>
                </a:rPr>
                <a:t>Đọc</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charset="0"/>
                  <a:cs typeface="Times New Roman" panose="02020603050405020304" pitchFamily="18" charset="0"/>
                </a:rPr>
                <a:t> đoạn </a:t>
              </a:r>
              <a:r>
                <a:rPr kumimoji="0" lang="en-US" sz="3200" b="0" i="0" u="none" strike="noStrike" kern="1200" cap="none" spc="0" normalizeH="0" baseline="0" noProof="0" err="1">
                  <a:ln>
                    <a:noFill/>
                  </a:ln>
                  <a:solidFill>
                    <a:prstClr val="white"/>
                  </a:solidFill>
                  <a:effectLst/>
                  <a:uLnTx/>
                  <a:uFillTx/>
                  <a:latin typeface="Times New Roman" panose="02020603050405020304" pitchFamily="18" charset="0"/>
                  <a:ea typeface="Arial-Rounded" panose="020B0500000000000000" charset="0"/>
                  <a:cs typeface="Times New Roman" panose="02020603050405020304" pitchFamily="18" charset="0"/>
                </a:rPr>
                <a:t>nối</a:t>
              </a:r>
              <a:r>
                <a:rPr kumimoji="0" lang="en-US" sz="3200" b="0"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charset="0"/>
                  <a:cs typeface="Times New Roman" panose="02020603050405020304" pitchFamily="18" charset="0"/>
                </a:rPr>
                <a:t> </a:t>
              </a:r>
              <a:r>
                <a:rPr kumimoji="0" lang="en-US" sz="3200" b="0" i="0" u="none" strike="noStrike" kern="1200" cap="none" spc="0" normalizeH="0" baseline="0" noProof="0" smtClean="0">
                  <a:ln>
                    <a:noFill/>
                  </a:ln>
                  <a:solidFill>
                    <a:prstClr val="white"/>
                  </a:solidFill>
                  <a:effectLst/>
                  <a:uLnTx/>
                  <a:uFillTx/>
                  <a:latin typeface="Times New Roman" panose="02020603050405020304" pitchFamily="18" charset="0"/>
                  <a:ea typeface="Arial-Rounded" panose="020B0500000000000000" charset="0"/>
                  <a:cs typeface="Times New Roman" panose="02020603050405020304" pitchFamily="18" charset="0"/>
                </a:rPr>
                <a:t>tiếp</a:t>
              </a:r>
              <a:r>
                <a:rPr kumimoji="0" lang="en-US" sz="3200" b="0" i="0" u="none" strike="noStrike" kern="1200" cap="none" spc="0" normalizeH="0" noProof="0" smtClean="0">
                  <a:ln>
                    <a:noFill/>
                  </a:ln>
                  <a:solidFill>
                    <a:prstClr val="white"/>
                  </a:solidFill>
                  <a:effectLst/>
                  <a:uLnTx/>
                  <a:uFillTx/>
                  <a:latin typeface="Times New Roman" panose="02020603050405020304" pitchFamily="18" charset="0"/>
                  <a:ea typeface="Arial-Rounded" panose="020B0500000000000000" charset="0"/>
                  <a:cs typeface="Times New Roman" panose="02020603050405020304" pitchFamily="18" charset="0"/>
                </a:rPr>
                <a:t> lần 2</a:t>
              </a:r>
              <a:r>
                <a:rPr kumimoji="0" lang="en-US" sz="3200" b="0" i="0" u="none" strike="noStrike" kern="1200" cap="none" spc="0" normalizeH="0" baseline="0" noProof="0" smtClean="0">
                  <a:ln>
                    <a:noFill/>
                  </a:ln>
                  <a:solidFill>
                    <a:prstClr val="white"/>
                  </a:solidFill>
                  <a:effectLst/>
                  <a:uLnTx/>
                  <a:uFillTx/>
                  <a:latin typeface="Times New Roman" panose="02020603050405020304" pitchFamily="18" charset="0"/>
                  <a:ea typeface="Arial-Rounded" panose="020B0500000000000000" charset="0"/>
                  <a:cs typeface="Times New Roman" panose="02020603050405020304" pitchFamily="18" charset="0"/>
                </a:rPr>
                <a:t> </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ox(in)">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500" fill="hold"/>
                                        <p:tgtEl>
                                          <p:spTgt spid="18"/>
                                        </p:tgtEl>
                                        <p:attrNameLst>
                                          <p:attrName>ppt_x</p:attrName>
                                        </p:attrNameLst>
                                      </p:cBhvr>
                                      <p:tavLst>
                                        <p:tav tm="0">
                                          <p:val>
                                            <p:strVal val="#ppt_x"/>
                                          </p:val>
                                        </p:tav>
                                        <p:tav tm="100000">
                                          <p:val>
                                            <p:strVal val="#ppt_x"/>
                                          </p:val>
                                        </p:tav>
                                      </p:tavLst>
                                    </p:anim>
                                    <p:anim calcmode="lin" valueType="num">
                                      <p:cBhvr additive="base">
                                        <p:cTn id="4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blinds(horizontal)">
                                      <p:cBhvr>
                                        <p:cTn id="4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7"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1">
            <a:extLst>
              <a:ext uri="{28A0092B-C50C-407E-A947-70E740481C1C}">
                <a14:useLocalDpi xmlns:a14="http://schemas.microsoft.com/office/drawing/2010/main" val="0"/>
              </a:ext>
            </a:extLst>
          </a:blip>
          <a:srcRect l="46298" t="256"/>
          <a:stretch>
            <a:fillRect/>
          </a:stretch>
        </p:blipFill>
        <p:spPr>
          <a:xfrm>
            <a:off x="5644662" y="17585"/>
            <a:ext cx="6547338" cy="6840415"/>
          </a:xfrm>
          <a:prstGeom prst="rect">
            <a:avLst/>
          </a:prstGeom>
        </p:spPr>
      </p:pic>
      <p:pic>
        <p:nvPicPr>
          <p:cNvPr id="4" name="Picture 3"/>
          <p:cNvPicPr>
            <a:picLocks noChangeAspect="1"/>
          </p:cNvPicPr>
          <p:nvPr/>
        </p:nvPicPr>
        <p:blipFill rotWithShape="1">
          <a:blip r:embed="rId1">
            <a:extLst>
              <a:ext uri="{28A0092B-C50C-407E-A947-70E740481C1C}">
                <a14:useLocalDpi xmlns:a14="http://schemas.microsoft.com/office/drawing/2010/main" val="0"/>
              </a:ext>
            </a:extLst>
          </a:blip>
          <a:srcRect l="46298" t="256"/>
          <a:stretch>
            <a:fillRect/>
          </a:stretch>
        </p:blipFill>
        <p:spPr>
          <a:xfrm>
            <a:off x="5644662" y="0"/>
            <a:ext cx="6547338" cy="6840415"/>
          </a:xfrm>
          <a:prstGeom prst="rect">
            <a:avLst/>
          </a:prstGeom>
        </p:spPr>
      </p:pic>
      <p:sp>
        <p:nvSpPr>
          <p:cNvPr id="5" name="TextBox 4"/>
          <p:cNvSpPr txBox="1"/>
          <p:nvPr/>
        </p:nvSpPr>
        <p:spPr>
          <a:xfrm>
            <a:off x="756138" y="1318845"/>
            <a:ext cx="4747847" cy="1200329"/>
          </a:xfrm>
          <a:prstGeom prst="rect">
            <a:avLst/>
          </a:prstGeom>
          <a:noFill/>
        </p:spPr>
        <p:txBody>
          <a:bodyPr wrap="square" rtlCol="0">
            <a:spAutoFit/>
          </a:bodyPr>
          <a:lstStyle/>
          <a:p>
            <a:r>
              <a:rPr lang="en-US" sz="7200">
                <a:solidFill>
                  <a:srgbClr val="002060"/>
                </a:solidFill>
              </a:rPr>
              <a:t>Tưng bừng :</a:t>
            </a:r>
            <a:endParaRPr lang="en-US" sz="7200">
              <a:solidFill>
                <a:srgbClr val="002060"/>
              </a:solidFill>
            </a:endParaRPr>
          </a:p>
        </p:txBody>
      </p:sp>
      <p:sp>
        <p:nvSpPr>
          <p:cNvPr id="6" name="TextBox 5"/>
          <p:cNvSpPr txBox="1"/>
          <p:nvPr/>
        </p:nvSpPr>
        <p:spPr>
          <a:xfrm>
            <a:off x="817684" y="2694968"/>
            <a:ext cx="4686301" cy="1077218"/>
          </a:xfrm>
          <a:prstGeom prst="rect">
            <a:avLst/>
          </a:prstGeom>
          <a:noFill/>
        </p:spPr>
        <p:txBody>
          <a:bodyPr wrap="square" rtlCol="0">
            <a:spAutoFit/>
          </a:bodyPr>
          <a:lstStyle/>
          <a:p>
            <a:r>
              <a:rPr lang="en-US" sz="3200">
                <a:solidFill>
                  <a:schemeClr val="bg2">
                    <a:lumMod val="25000"/>
                  </a:schemeClr>
                </a:solidFill>
                <a:latin typeface="Arial" panose="020B0604020202020204" pitchFamily="34" charset="0"/>
                <a:cs typeface="Arial" panose="020B0604020202020204" pitchFamily="34" charset="0"/>
              </a:rPr>
              <a:t>(Quang cảnh, không khí) nhộn nhịp vui tươi</a:t>
            </a:r>
            <a:endParaRPr lang="en-US" sz="3200">
              <a:solidFill>
                <a:schemeClr val="bg2">
                  <a:lumMod val="25000"/>
                </a:schemeClr>
              </a:solidFill>
              <a:latin typeface="Arial" panose="020B0604020202020204" pitchFamily="34" charset="0"/>
              <a:cs typeface="Arial" panose="020B0604020202020204" pitchFamily="34" charset="0"/>
            </a:endParaRPr>
          </a:p>
        </p:txBody>
      </p:sp>
      <p:sp>
        <p:nvSpPr>
          <p:cNvPr id="7" name="TextBox 6"/>
          <p:cNvSpPr txBox="1"/>
          <p:nvPr/>
        </p:nvSpPr>
        <p:spPr>
          <a:xfrm>
            <a:off x="624253" y="4695093"/>
            <a:ext cx="4677508" cy="1077218"/>
          </a:xfrm>
          <a:prstGeom prst="rect">
            <a:avLst/>
          </a:prstGeom>
          <a:noFill/>
        </p:spPr>
        <p:txBody>
          <a:bodyPr wrap="square" rtlCol="0">
            <a:spAutoFit/>
          </a:bodyPr>
          <a:lstStyle/>
          <a:p>
            <a:r>
              <a:rPr lang="en-US" sz="3200">
                <a:latin typeface="Arial" panose="020B0604020202020204" pitchFamily="34" charset="0"/>
                <a:cs typeface="Arial" panose="020B0604020202020204" pitchFamily="34" charset="0"/>
              </a:rPr>
              <a:t>Em hãy đặt một câu có từ tưng bừng.</a:t>
            </a:r>
            <a:endParaRPr lang="en-US" sz="320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434047" cy="6858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7000" b="-17000"/>
          </a:stretch>
        </a:blipFill>
        <a:effectLst/>
      </p:bgPr>
    </p:bg>
    <p:spTree>
      <p:nvGrpSpPr>
        <p:cNvPr id="1" name=""/>
        <p:cNvGrpSpPr/>
        <p:nvPr/>
      </p:nvGrpSpPr>
      <p:grpSpPr>
        <a:xfrm>
          <a:off x="0" y="0"/>
          <a:ext cx="0" cy="0"/>
          <a:chOff x="0" y="0"/>
          <a:chExt cx="0" cy="0"/>
        </a:xfrm>
      </p:grpSpPr>
      <p:sp>
        <p:nvSpPr>
          <p:cNvPr id="22" name="Rounded Rectangle 21"/>
          <p:cNvSpPr/>
          <p:nvPr/>
        </p:nvSpPr>
        <p:spPr>
          <a:xfrm>
            <a:off x="4414838" y="285750"/>
            <a:ext cx="3686175" cy="54424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1149537" y="88741"/>
            <a:ext cx="1528350" cy="66909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vi-VN" sz="2800" b="1" i="0" u="none" strike="noStrike" kern="1200" cap="none" spc="0" normalizeH="0" baseline="0" noProof="0" dirty="0">
                <a:ln>
                  <a:noFill/>
                </a:ln>
                <a:solidFill>
                  <a:srgbClr val="17479D"/>
                </a:solidFill>
                <a:effectLst/>
                <a:uLnTx/>
                <a:uFillTx/>
                <a:latin typeface="Arial" panose="020B0604020202020204" pitchFamily="34" charset="0"/>
                <a:ea typeface="+mn-ea"/>
                <a:cs typeface="+mn-cs"/>
              </a:rPr>
              <a:t>ĐỌC</a:t>
            </a:r>
            <a:endParaRPr kumimoji="0" lang="en-US" sz="2800" b="1" i="0" u="none" strike="noStrike" kern="1200" cap="none" spc="0" normalizeH="0" baseline="0" noProof="0" dirty="0">
              <a:ln>
                <a:noFill/>
              </a:ln>
              <a:solidFill>
                <a:srgbClr val="17479D"/>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aturation sat="200000"/>
                    </a14:imgEffect>
                    <a14:imgEffect>
                      <a14:sharpenSoften amount="25000"/>
                    </a14:imgEffect>
                  </a14:imgLayer>
                </a14:imgProps>
              </a:ext>
            </a:extLst>
          </a:blip>
          <a:srcRect l="1772" t="2351" r="1"/>
          <a:stretch>
            <a:fillRect/>
          </a:stretch>
        </p:blipFill>
        <p:spPr>
          <a:xfrm>
            <a:off x="227585" y="60682"/>
            <a:ext cx="1137215" cy="939106"/>
          </a:xfrm>
          <a:prstGeom prst="rect">
            <a:avLst/>
          </a:prstGeom>
        </p:spPr>
      </p:pic>
      <p:sp>
        <p:nvSpPr>
          <p:cNvPr id="6" name="TextBox 5"/>
          <p:cNvSpPr txBox="1"/>
          <p:nvPr/>
        </p:nvSpPr>
        <p:spPr>
          <a:xfrm>
            <a:off x="1112837" y="145399"/>
            <a:ext cx="10479165" cy="73866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vi-VN" sz="2800" b="1" i="0" u="none" strike="noStrike" kern="1200" cap="none" spc="0" normalizeH="0" baseline="0" noProof="0" dirty="0">
                <a:ln>
                  <a:noFill/>
                </a:ln>
                <a:solidFill>
                  <a:srgbClr val="5B9BD5">
                    <a:lumMod val="50000"/>
                  </a:srgbClr>
                </a:solidFill>
                <a:effectLst/>
                <a:uLnTx/>
                <a:uFillTx/>
                <a:latin typeface="Arial" panose="020B0604020202020204" pitchFamily="34" charset="0"/>
                <a:ea typeface="+mn-ea"/>
                <a:cs typeface="+mn-cs"/>
              </a:rPr>
              <a:t>Làm việc thật là vui</a:t>
            </a:r>
            <a:endParaRPr kumimoji="0" lang="en-US" sz="28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p:txBody>
      </p:sp>
      <p:sp>
        <p:nvSpPr>
          <p:cNvPr id="7" name="TextBox 6"/>
          <p:cNvSpPr txBox="1"/>
          <p:nvPr/>
        </p:nvSpPr>
        <p:spPr>
          <a:xfrm>
            <a:off x="1738877" y="731323"/>
            <a:ext cx="9618008" cy="6126677"/>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vi-VN"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     Quanh </a:t>
            </a:r>
            <a:r>
              <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ta, mọi vật, mọi người đều làm việc.</a:t>
            </a: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just" defTabSz="914400" rtl="0" eaLnBrk="1" fontAlgn="auto" latinLnBrk="0" hangingPunct="1">
              <a:lnSpc>
                <a:spcPct val="150000"/>
              </a:lnSpc>
              <a:spcBef>
                <a:spcPts val="0"/>
              </a:spcBef>
              <a:spcAft>
                <a:spcPts val="0"/>
              </a:spcAft>
              <a:buClrTx/>
              <a:buSzTx/>
              <a:buFontTx/>
              <a:buNone/>
              <a:defRPr/>
            </a:pPr>
            <a:r>
              <a:rPr kumimoji="0" lang="vi-VN"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     Cái </a:t>
            </a:r>
            <a:r>
              <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đồng hồ tích tắc, tích tắc, báo phút, báo giờ. Con gà trống </a:t>
            </a:r>
            <a:r>
              <a:rPr kumimoji="0" lang="vi-VN"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gáy </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vi-VN"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vang </a:t>
            </a:r>
            <a:r>
              <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ò ó o, báo cho mọi người biết trời sắp sáng, mau mau thức dậy</a:t>
            </a:r>
            <a:r>
              <a:rPr kumimoji="0" lang="vi-VN"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50000"/>
              </a:lnSpc>
              <a:spcBef>
                <a:spcPts val="0"/>
              </a:spcBef>
              <a:spcAft>
                <a:spcPts val="0"/>
              </a:spcAft>
              <a:buClrTx/>
              <a:buSzTx/>
              <a:buFontTx/>
              <a:buNone/>
              <a:defRPr/>
            </a:pPr>
            <a:r>
              <a:rPr kumimoji="0" lang="vi-VN"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Con </a:t>
            </a:r>
            <a:r>
              <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tu hú kêu tu hú, tu hú. Thế là sắp đến mùa vải chín. Chim bắt sâu, bảo vệ mùa màng. Cành đào nở hoa cho sắc xuân thêm rực rỡ, ngày xuân thêm tưng bừng. Chim cú mèo chập tối đứng trong hốc cây rúc cú cú cũng làm việc có ích cho đồng ruộng.</a:t>
            </a: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just" defTabSz="914400" rtl="0" eaLnBrk="1" fontAlgn="auto" latinLnBrk="0" hangingPunct="1">
              <a:lnSpc>
                <a:spcPct val="150000"/>
              </a:lnSpc>
              <a:spcBef>
                <a:spcPts val="0"/>
              </a:spcBef>
              <a:spcAft>
                <a:spcPts val="0"/>
              </a:spcAft>
              <a:buClrTx/>
              <a:buSzTx/>
              <a:buFontTx/>
              <a:buNone/>
              <a:defRPr/>
            </a:pPr>
            <a:r>
              <a:rPr kumimoji="0" lang="vi-VN"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 Như mọi vật, mọi người, bé cũng làm việc. Bé làm bài. Bé đi học. Học xong, bé quét nhà, nhặt rau, chơi với em đỡ mẹ. Bé luôn luôn bận rộn, mà lúc nào cũng v</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ui.</a:t>
            </a: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r" defTabSz="914400" rtl="0" eaLnBrk="1" fontAlgn="auto" latinLnBrk="0" hangingPunct="1">
              <a:lnSpc>
                <a:spcPct val="150000"/>
              </a:lnSpc>
              <a:spcBef>
                <a:spcPts val="0"/>
              </a:spcBef>
              <a:spcAft>
                <a:spcPts val="0"/>
              </a:spcAft>
              <a:buClrTx/>
              <a:buSzTx/>
              <a:buFontTx/>
              <a:buNone/>
              <a:defRPr/>
            </a:pPr>
            <a:r>
              <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t>
            </a:r>
            <a:r>
              <a:rPr kumimoji="0" lang="vi-VN" sz="2400" b="0"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Theo </a:t>
            </a:r>
            <a:r>
              <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Tô Hoài)</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b="28649"/>
          <a:stretch>
            <a:fillRect/>
          </a:stretch>
        </p:blipFill>
        <p:spPr>
          <a:xfrm>
            <a:off x="1112837" y="737517"/>
            <a:ext cx="736995" cy="624764"/>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rcRect t="14324" b="14324"/>
          <a:stretch>
            <a:fillRect/>
          </a:stretch>
        </p:blipFill>
        <p:spPr>
          <a:xfrm>
            <a:off x="1176717" y="2496269"/>
            <a:ext cx="736995" cy="624764"/>
          </a:xfrm>
          <a:prstGeom prst="rect">
            <a:avLst/>
          </a:prstGeom>
        </p:spPr>
      </p:pic>
      <p:sp>
        <p:nvSpPr>
          <p:cNvPr id="17" name="Oval 16"/>
          <p:cNvSpPr/>
          <p:nvPr/>
        </p:nvSpPr>
        <p:spPr>
          <a:xfrm>
            <a:off x="1378493" y="4717735"/>
            <a:ext cx="370840" cy="337493"/>
          </a:xfrm>
          <a:prstGeom prst="ellipse">
            <a:avLst/>
          </a:prstGeom>
          <a:solidFill>
            <a:srgbClr val="F57389"/>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3</a:t>
            </a:r>
            <a:endPar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9" name="Group 18"/>
          <p:cNvGrpSpPr/>
          <p:nvPr/>
        </p:nvGrpSpPr>
        <p:grpSpPr>
          <a:xfrm>
            <a:off x="4117251" y="6251845"/>
            <a:ext cx="4240126" cy="584775"/>
            <a:chOff x="708943" y="6023994"/>
            <a:chExt cx="5825836" cy="712360"/>
          </a:xfrm>
        </p:grpSpPr>
        <p:sp>
          <p:nvSpPr>
            <p:cNvPr id="20" name="TextBox 19"/>
            <p:cNvSpPr txBox="1"/>
            <p:nvPr/>
          </p:nvSpPr>
          <p:spPr>
            <a:xfrm>
              <a:off x="708943" y="6110866"/>
              <a:ext cx="5825836" cy="562579"/>
            </a:xfrm>
            <a:prstGeom prst="roundRect">
              <a:avLst>
                <a:gd name="adj" fmla="val 50000"/>
              </a:avLst>
            </a:prstGeom>
            <a:solidFill>
              <a:srgbClr val="F15A88"/>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000" b="0" i="0" u="none" strike="noStrike" kern="1200" cap="none" spc="0" normalizeH="0" baseline="0" noProof="0" dirty="0">
                <a:ln>
                  <a:noFill/>
                </a:ln>
                <a:solidFill>
                  <a:prstClr val="white"/>
                </a:solidFill>
                <a:effectLst/>
                <a:uLnTx/>
                <a:uFillTx/>
                <a:latin typeface="Arial-Rounded" panose="020B0500000000000000" charset="0"/>
                <a:ea typeface="Arial-Rounded" panose="020B0500000000000000" charset="0"/>
                <a:cs typeface="Arial-Rounded" panose="020B0500000000000000" charset="0"/>
              </a:endParaRPr>
            </a:p>
          </p:txBody>
        </p:sp>
        <p:sp>
          <p:nvSpPr>
            <p:cNvPr id="21" name="TextBox 20"/>
            <p:cNvSpPr txBox="1"/>
            <p:nvPr/>
          </p:nvSpPr>
          <p:spPr>
            <a:xfrm>
              <a:off x="1038167" y="6023994"/>
              <a:ext cx="5167386" cy="7123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err="1">
                  <a:ln>
                    <a:noFill/>
                  </a:ln>
                  <a:solidFill>
                    <a:prstClr val="white"/>
                  </a:solidFill>
                  <a:effectLst/>
                  <a:uLnTx/>
                  <a:uFillTx/>
                  <a:latin typeface="Arial" panose="020B0604020202020204" pitchFamily="34" charset="0"/>
                  <a:ea typeface="Arial-Rounded" panose="020B0500000000000000" charset="0"/>
                  <a:cs typeface="Arial" panose="020B0604020202020204" pitchFamily="34" charset="0"/>
                </a:rPr>
                <a:t>Đọc</a:t>
              </a: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Arial-Rounded" panose="020B0500000000000000" charset="0"/>
                  <a:cs typeface="Arial" panose="020B0604020202020204" pitchFamily="34" charset="0"/>
                </a:rPr>
                <a:t> </a:t>
              </a:r>
              <a:r>
                <a:rPr kumimoji="0" lang="en-US" sz="3200" b="0" i="0" u="none" strike="noStrike" kern="1200" cap="none" spc="0" normalizeH="0" baseline="0" noProof="0" dirty="0" err="1">
                  <a:ln>
                    <a:noFill/>
                  </a:ln>
                  <a:solidFill>
                    <a:prstClr val="white"/>
                  </a:solidFill>
                  <a:effectLst/>
                  <a:uLnTx/>
                  <a:uFillTx/>
                  <a:latin typeface="Arial" panose="020B0604020202020204" pitchFamily="34" charset="0"/>
                  <a:ea typeface="Arial-Rounded" panose="020B0500000000000000" charset="0"/>
                  <a:cs typeface="Arial" panose="020B0604020202020204" pitchFamily="34" charset="0"/>
                </a:rPr>
                <a:t>nhóm</a:t>
              </a:r>
              <a:endPar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Arial-Rounded" panose="020B0500000000000000" charset="0"/>
                <a:cs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linds(horizontal)">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7000" b="-17000"/>
          </a:stretch>
        </a:blipFill>
        <a:effectLst/>
      </p:bgPr>
    </p:bg>
    <p:spTree>
      <p:nvGrpSpPr>
        <p:cNvPr id="1" name=""/>
        <p:cNvGrpSpPr/>
        <p:nvPr/>
      </p:nvGrpSpPr>
      <p:grpSpPr>
        <a:xfrm>
          <a:off x="0" y="0"/>
          <a:ext cx="0" cy="0"/>
          <a:chOff x="0" y="0"/>
          <a:chExt cx="0" cy="0"/>
        </a:xfrm>
      </p:grpSpPr>
      <p:sp>
        <p:nvSpPr>
          <p:cNvPr id="22" name="Rounded Rectangle 21"/>
          <p:cNvSpPr/>
          <p:nvPr/>
        </p:nvSpPr>
        <p:spPr>
          <a:xfrm>
            <a:off x="4414838" y="285750"/>
            <a:ext cx="3686175" cy="54424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149537" y="88741"/>
            <a:ext cx="1528350" cy="669094"/>
          </a:xfrm>
          <a:prstGeom prst="rect">
            <a:avLst/>
          </a:prstGeom>
          <a:noFill/>
        </p:spPr>
        <p:txBody>
          <a:bodyPr wrap="square" rtlCol="0">
            <a:spAutoFit/>
          </a:bodyPr>
          <a:lstStyle/>
          <a:p>
            <a:pPr algn="ctr">
              <a:lnSpc>
                <a:spcPct val="150000"/>
              </a:lnSpc>
            </a:pPr>
            <a:r>
              <a:rPr lang="vi-VN" sz="2800" b="1" dirty="0">
                <a:solidFill>
                  <a:srgbClr val="17479D"/>
                </a:solidFill>
              </a:rPr>
              <a:t>ĐỌC</a:t>
            </a:r>
            <a:endParaRPr lang="en-US" sz="2800" b="1" dirty="0">
              <a:solidFill>
                <a:srgbClr val="17479D"/>
              </a:solidFill>
            </a:endParaRPr>
          </a:p>
        </p:txBody>
      </p:sp>
      <p:pic>
        <p:nvPicPr>
          <p:cNvPr id="5" name="Picture 4"/>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aturation sat="200000"/>
                    </a14:imgEffect>
                    <a14:imgEffect>
                      <a14:sharpenSoften amount="25000"/>
                    </a14:imgEffect>
                  </a14:imgLayer>
                </a14:imgProps>
              </a:ext>
            </a:extLst>
          </a:blip>
          <a:srcRect l="1772" t="2351" r="1"/>
          <a:stretch>
            <a:fillRect/>
          </a:stretch>
        </p:blipFill>
        <p:spPr>
          <a:xfrm>
            <a:off x="227585" y="60682"/>
            <a:ext cx="1137215" cy="939106"/>
          </a:xfrm>
          <a:prstGeom prst="rect">
            <a:avLst/>
          </a:prstGeom>
        </p:spPr>
      </p:pic>
      <p:sp>
        <p:nvSpPr>
          <p:cNvPr id="6" name="TextBox 5"/>
          <p:cNvSpPr txBox="1"/>
          <p:nvPr/>
        </p:nvSpPr>
        <p:spPr>
          <a:xfrm>
            <a:off x="1112837" y="145399"/>
            <a:ext cx="10479165" cy="738664"/>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rPr>
              <a:t>Làm việc thật là vui</a:t>
            </a:r>
            <a:endParaRPr lang="en-US" sz="2800" b="1" dirty="0">
              <a:solidFill>
                <a:schemeClr val="accent1">
                  <a:lumMod val="50000"/>
                </a:schemeClr>
              </a:solidFill>
            </a:endParaRPr>
          </a:p>
        </p:txBody>
      </p:sp>
      <p:sp>
        <p:nvSpPr>
          <p:cNvPr id="7" name="TextBox 6"/>
          <p:cNvSpPr txBox="1"/>
          <p:nvPr/>
        </p:nvSpPr>
        <p:spPr>
          <a:xfrm>
            <a:off x="1830317" y="658301"/>
            <a:ext cx="9618008" cy="6126677"/>
          </a:xfrm>
          <a:prstGeom prst="rect">
            <a:avLst/>
          </a:prstGeom>
          <a:noFill/>
        </p:spPr>
        <p:txBody>
          <a:bodyPr wrap="square" rtlCol="0">
            <a:spAutoFit/>
          </a:bodyPr>
          <a:lstStyle/>
          <a:p>
            <a:pPr algn="just">
              <a:lnSpc>
                <a:spcPct val="150000"/>
              </a:lnSpc>
            </a:pPr>
            <a:r>
              <a:rPr lang="vi-VN" sz="2400"/>
              <a:t>     Quanh </a:t>
            </a:r>
            <a:r>
              <a:rPr lang="vi-VN" sz="2400" dirty="0"/>
              <a:t>ta, mọi vật, mọi người đều làm việc.</a:t>
            </a:r>
            <a:endParaRPr lang="vi-VN" sz="2400" dirty="0"/>
          </a:p>
          <a:p>
            <a:pPr algn="just">
              <a:lnSpc>
                <a:spcPct val="150000"/>
              </a:lnSpc>
            </a:pPr>
            <a:r>
              <a:rPr lang="vi-VN" sz="2400"/>
              <a:t>     Cái </a:t>
            </a:r>
            <a:r>
              <a:rPr lang="vi-VN" sz="2400" dirty="0"/>
              <a:t>đồng hồ tích tắc, tích tắc, báo phút, báo giờ. Con gà trống </a:t>
            </a:r>
            <a:r>
              <a:rPr lang="vi-VN" sz="2400"/>
              <a:t>gáy </a:t>
            </a:r>
            <a:r>
              <a:rPr lang="en-US" sz="2400"/>
              <a:t>  </a:t>
            </a:r>
            <a:r>
              <a:rPr lang="vi-VN" sz="2400"/>
              <a:t>vang </a:t>
            </a:r>
            <a:r>
              <a:rPr lang="vi-VN" sz="2400" dirty="0"/>
              <a:t>ò ó o, báo cho mọi người biết trời sắp sáng, mau mau thức dậy</a:t>
            </a:r>
            <a:r>
              <a:rPr lang="vi-VN" sz="2400"/>
              <a:t>. </a:t>
            </a:r>
            <a:endParaRPr lang="en-US" sz="2400"/>
          </a:p>
          <a:p>
            <a:pPr algn="just">
              <a:lnSpc>
                <a:spcPct val="150000"/>
              </a:lnSpc>
            </a:pPr>
            <a:r>
              <a:rPr lang="vi-VN" sz="2400"/>
              <a:t>Con </a:t>
            </a:r>
            <a:r>
              <a:rPr lang="vi-VN" sz="2400" dirty="0"/>
              <a:t>tu hú kêu tu hú, tu hú. Thế là sắp đến mùa vải chín. Chim bắt sâu, bảo vệ mùa màng. Cành đào nở hoa cho sắc xuân thêm rực rỡ, ngày xuân thêm tưng bừng. Chim cú mèo chập tối đứng trong hốc cây rúc cú cú cũng làm việc có ích cho đồng ruộng.</a:t>
            </a:r>
            <a:endParaRPr lang="vi-VN" sz="2400" dirty="0"/>
          </a:p>
          <a:p>
            <a:pPr algn="just">
              <a:lnSpc>
                <a:spcPct val="150000"/>
              </a:lnSpc>
            </a:pPr>
            <a:r>
              <a:rPr lang="vi-VN" sz="2400"/>
              <a:t> Như mọi vật, mọi người, bé cũng làm việc. Bé làm bài. Bé đi học. Học xong, bé quét nhà, nhặt rau, chơi với em đỡ mẹ. Bé luôn luôn bận rộn, mà lúc nào cũng v</a:t>
            </a:r>
            <a:r>
              <a:rPr lang="en-US" sz="2400"/>
              <a:t>ui.</a:t>
            </a:r>
            <a:endParaRPr lang="vi-VN" sz="2400" dirty="0"/>
          </a:p>
          <a:p>
            <a:pPr algn="r">
              <a:lnSpc>
                <a:spcPct val="150000"/>
              </a:lnSpc>
            </a:pPr>
            <a:r>
              <a:rPr lang="vi-VN" sz="2400" dirty="0"/>
              <a:t>(</a:t>
            </a:r>
            <a:r>
              <a:rPr lang="vi-VN" sz="2400" i="1" dirty="0"/>
              <a:t>Theo </a:t>
            </a:r>
            <a:r>
              <a:rPr lang="vi-VN" sz="2400" dirty="0"/>
              <a:t>Tô Hoài)</a:t>
            </a:r>
            <a:endParaRPr lang="en-US" sz="2400" dirty="0"/>
          </a:p>
        </p:txBody>
      </p:sp>
      <p:grpSp>
        <p:nvGrpSpPr>
          <p:cNvPr id="19" name="Group 18"/>
          <p:cNvGrpSpPr/>
          <p:nvPr/>
        </p:nvGrpSpPr>
        <p:grpSpPr>
          <a:xfrm>
            <a:off x="4117251" y="6251845"/>
            <a:ext cx="4240126" cy="584775"/>
            <a:chOff x="708943" y="6023994"/>
            <a:chExt cx="5825836" cy="712360"/>
          </a:xfrm>
        </p:grpSpPr>
        <p:sp>
          <p:nvSpPr>
            <p:cNvPr id="20" name="TextBox 19"/>
            <p:cNvSpPr txBox="1"/>
            <p:nvPr/>
          </p:nvSpPr>
          <p:spPr>
            <a:xfrm>
              <a:off x="708943" y="6110866"/>
              <a:ext cx="5825836" cy="562579"/>
            </a:xfrm>
            <a:prstGeom prst="roundRect">
              <a:avLst>
                <a:gd name="adj" fmla="val 50000"/>
              </a:avLst>
            </a:prstGeom>
            <a:solidFill>
              <a:srgbClr val="F15A88"/>
            </a:solidFill>
          </p:spPr>
          <p:txBody>
            <a:bodyPr wrap="square" lIns="91403" tIns="45702" rIns="91403" bIns="45702" rtlCol="0">
              <a:spAutoFit/>
            </a:bodyPr>
            <a:lstStyle/>
            <a:p>
              <a:pPr algn="ctr"/>
              <a:endParaRPr lang="en-US" sz="2000" dirty="0">
                <a:solidFill>
                  <a:schemeClr val="bg1"/>
                </a:solidFill>
                <a:latin typeface="Arial-Rounded" panose="020B0500000000000000" charset="0"/>
                <a:ea typeface="Arial-Rounded" panose="020B0500000000000000" charset="0"/>
                <a:cs typeface="Arial-Rounded" panose="020B0500000000000000" charset="0"/>
              </a:endParaRPr>
            </a:p>
          </p:txBody>
        </p:sp>
        <p:sp>
          <p:nvSpPr>
            <p:cNvPr id="21" name="TextBox 20"/>
            <p:cNvSpPr txBox="1"/>
            <p:nvPr/>
          </p:nvSpPr>
          <p:spPr>
            <a:xfrm>
              <a:off x="1038167" y="6023994"/>
              <a:ext cx="5167386" cy="712360"/>
            </a:xfrm>
            <a:prstGeom prst="rect">
              <a:avLst/>
            </a:prstGeom>
            <a:noFill/>
          </p:spPr>
          <p:txBody>
            <a:bodyPr wrap="square">
              <a:spAutoFit/>
            </a:bodyPr>
            <a:lstStyle/>
            <a:p>
              <a:pPr algn="ctr"/>
              <a:r>
                <a:rPr lang="en-US" sz="3200" dirty="0" err="1">
                  <a:solidFill>
                    <a:schemeClr val="bg1"/>
                  </a:solidFill>
                  <a:latin typeface="Arial" panose="020B0604020202020204" pitchFamily="34" charset="0"/>
                  <a:ea typeface="Arial-Rounded" panose="020B0500000000000000" charset="0"/>
                  <a:cs typeface="Arial" panose="020B0604020202020204" pitchFamily="34" charset="0"/>
                </a:rPr>
                <a:t>Đọc</a:t>
              </a:r>
              <a:r>
                <a:rPr lang="en-US" sz="3200" dirty="0">
                  <a:solidFill>
                    <a:schemeClr val="bg1"/>
                  </a:solidFill>
                  <a:latin typeface="Arial" panose="020B0604020202020204" pitchFamily="34" charset="0"/>
                  <a:ea typeface="Arial-Rounded" panose="020B0500000000000000" charset="0"/>
                  <a:cs typeface="Arial" panose="020B0604020202020204" pitchFamily="34" charset="0"/>
                </a:rPr>
                <a:t> </a:t>
              </a:r>
              <a:r>
                <a:rPr lang="en-US" sz="3200" dirty="0" err="1">
                  <a:solidFill>
                    <a:schemeClr val="bg1"/>
                  </a:solidFill>
                  <a:latin typeface="Arial" panose="020B0604020202020204" pitchFamily="34" charset="0"/>
                  <a:ea typeface="Arial-Rounded" panose="020B0500000000000000" charset="0"/>
                  <a:cs typeface="Arial" panose="020B0604020202020204" pitchFamily="34" charset="0"/>
                </a:rPr>
                <a:t>toàn</a:t>
              </a:r>
              <a:r>
                <a:rPr lang="en-US" sz="3200" dirty="0">
                  <a:solidFill>
                    <a:schemeClr val="bg1"/>
                  </a:solidFill>
                  <a:latin typeface="Arial" panose="020B0604020202020204" pitchFamily="34" charset="0"/>
                  <a:ea typeface="Arial-Rounded" panose="020B0500000000000000" charset="0"/>
                  <a:cs typeface="Arial" panose="020B0604020202020204" pitchFamily="34" charset="0"/>
                </a:rPr>
                <a:t> </a:t>
              </a:r>
              <a:r>
                <a:rPr lang="en-US" sz="3200" dirty="0" err="1">
                  <a:solidFill>
                    <a:schemeClr val="bg1"/>
                  </a:solidFill>
                  <a:latin typeface="Arial" panose="020B0604020202020204" pitchFamily="34" charset="0"/>
                  <a:ea typeface="Arial-Rounded" panose="020B0500000000000000" charset="0"/>
                  <a:cs typeface="Arial" panose="020B0604020202020204" pitchFamily="34" charset="0"/>
                </a:rPr>
                <a:t>bài</a:t>
              </a:r>
              <a:r>
                <a:rPr lang="en-US" sz="3200" dirty="0">
                  <a:solidFill>
                    <a:schemeClr val="bg1"/>
                  </a:solidFill>
                  <a:latin typeface="Arial" panose="020B0604020202020204" pitchFamily="34" charset="0"/>
                  <a:ea typeface="Arial-Rounded" panose="020B0500000000000000" charset="0"/>
                  <a:cs typeface="Arial" panose="020B0604020202020204" pitchFamily="34" charset="0"/>
                </a:rPr>
                <a:t> </a:t>
              </a:r>
              <a:endParaRPr lang="en-US" sz="3200" dirty="0">
                <a:solidFill>
                  <a:schemeClr val="bg1"/>
                </a:solidFill>
                <a:latin typeface="Arial" panose="020B0604020202020204" pitchFamily="34" charset="0"/>
                <a:ea typeface="Arial-Rounded" panose="020B0500000000000000" charset="0"/>
                <a:cs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linds(horizontal)">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7000" b="-17000"/>
          </a:stretch>
        </a:blipFill>
        <a:effectLst/>
      </p:bgPr>
    </p:bg>
    <p:spTree>
      <p:nvGrpSpPr>
        <p:cNvPr id="1" name=""/>
        <p:cNvGrpSpPr/>
        <p:nvPr/>
      </p:nvGrpSpPr>
      <p:grpSpPr>
        <a:xfrm>
          <a:off x="0" y="0"/>
          <a:ext cx="0" cy="0"/>
          <a:chOff x="0" y="0"/>
          <a:chExt cx="0" cy="0"/>
        </a:xfrm>
      </p:grpSpPr>
      <p:sp>
        <p:nvSpPr>
          <p:cNvPr id="4" name="Rounded Rectangle 3"/>
          <p:cNvSpPr/>
          <p:nvPr/>
        </p:nvSpPr>
        <p:spPr>
          <a:xfrm>
            <a:off x="952803" y="133604"/>
            <a:ext cx="11092659" cy="1154794"/>
          </a:xfrm>
          <a:prstGeom prst="roundRect">
            <a:avLst/>
          </a:prstGeom>
          <a:solidFill>
            <a:schemeClr val="accent1">
              <a:lumMod val="7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accent1">
                    <a:lumMod val="75000"/>
                  </a:schemeClr>
                </a:solidFill>
                <a:latin typeface="Arial" panose="020B0604020202020204" pitchFamily="34" charset="0"/>
                <a:cs typeface="Arial" panose="020B0604020202020204" pitchFamily="34" charset="0"/>
              </a:rPr>
              <a:t>lơi</a:t>
            </a:r>
            <a:endParaRPr lang="en-US">
              <a:solidFill>
                <a:schemeClr val="accent1">
                  <a:lumMod val="75000"/>
                </a:schemeClr>
              </a:solidFill>
              <a:latin typeface="Arial" panose="020B0604020202020204" pitchFamily="34" charset="0"/>
              <a:cs typeface="Arial" panose="020B0604020202020204" pitchFamily="34" charset="0"/>
            </a:endParaRPr>
          </a:p>
        </p:txBody>
      </p:sp>
      <p:sp>
        <p:nvSpPr>
          <p:cNvPr id="5" name="Oval 4"/>
          <p:cNvSpPr/>
          <p:nvPr/>
        </p:nvSpPr>
        <p:spPr>
          <a:xfrm>
            <a:off x="357412" y="106387"/>
            <a:ext cx="2151042" cy="171889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pic>
        <p:nvPicPr>
          <p:cNvPr id="6" name="Picture 5"/>
          <p:cNvPicPr>
            <a:picLocks noChangeAspect="1"/>
          </p:cNvPicPr>
          <p:nvPr/>
        </p:nvPicPr>
        <p:blipFill rotWithShape="1">
          <a:blip r:embed="rId2"/>
          <a:srcRect l="3194" t="12246" r="52012"/>
          <a:stretch>
            <a:fillRect/>
          </a:stretch>
        </p:blipFill>
        <p:spPr>
          <a:xfrm>
            <a:off x="347548" y="159564"/>
            <a:ext cx="2151041" cy="1564606"/>
          </a:xfrm>
          <a:prstGeom prst="ellipse">
            <a:avLst/>
          </a:prstGeom>
        </p:spPr>
      </p:pic>
      <p:sp>
        <p:nvSpPr>
          <p:cNvPr id="7" name="TextBox 6"/>
          <p:cNvSpPr txBox="1"/>
          <p:nvPr/>
        </p:nvSpPr>
        <p:spPr>
          <a:xfrm>
            <a:off x="3433790" y="260876"/>
            <a:ext cx="8423356" cy="923330"/>
          </a:xfrm>
          <a:prstGeom prst="rect">
            <a:avLst/>
          </a:prstGeom>
          <a:noFill/>
        </p:spPr>
        <p:txBody>
          <a:bodyPr wrap="square" rtlCol="0">
            <a:spAutoFit/>
          </a:bodyPr>
          <a:lstStyle/>
          <a:p>
            <a:r>
              <a:rPr lang="en-US" sz="5400">
                <a:solidFill>
                  <a:schemeClr val="bg1"/>
                </a:solidFill>
                <a:latin typeface="Arial" panose="020B0604020202020204" pitchFamily="34" charset="0"/>
                <a:cs typeface="Arial" panose="020B0604020202020204" pitchFamily="34" charset="0"/>
              </a:rPr>
              <a:t>TRẢ LỜI CÂU HỎI</a:t>
            </a:r>
            <a:endParaRPr lang="en-US" sz="5400" dirty="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2215749" y="1279937"/>
            <a:ext cx="9829713" cy="830997"/>
          </a:xfrm>
          <a:prstGeom prst="rect">
            <a:avLst/>
          </a:prstGeom>
          <a:noFill/>
        </p:spPr>
        <p:txBody>
          <a:bodyPr wrap="square" rtlCol="0">
            <a:spAutoFit/>
          </a:bodyPr>
          <a:lstStyle/>
          <a:p>
            <a:pPr algn="just">
              <a:lnSpc>
                <a:spcPct val="150000"/>
              </a:lnSpc>
            </a:pPr>
            <a:r>
              <a:rPr lang="en-US" sz="3200" b="1">
                <a:solidFill>
                  <a:schemeClr val="accent6">
                    <a:lumMod val="75000"/>
                  </a:schemeClr>
                </a:solidFill>
                <a:latin typeface="Arial" panose="020B0604020202020204" pitchFamily="34" charset="0"/>
                <a:cs typeface="Arial" panose="020B0604020202020204" pitchFamily="34" charset="0"/>
              </a:rPr>
              <a:t>Câu</a:t>
            </a:r>
            <a:r>
              <a:rPr lang="en-US" sz="3200" b="1">
                <a:solidFill>
                  <a:schemeClr val="accent6">
                    <a:lumMod val="75000"/>
                  </a:schemeClr>
                </a:solidFill>
              </a:rPr>
              <a:t> </a:t>
            </a:r>
            <a:r>
              <a:rPr lang="vi-VN" sz="3200" b="1">
                <a:solidFill>
                  <a:schemeClr val="accent6">
                    <a:lumMod val="75000"/>
                  </a:schemeClr>
                </a:solidFill>
              </a:rPr>
              <a:t>1</a:t>
            </a:r>
            <a:r>
              <a:rPr lang="vi-VN" sz="3200" b="1" dirty="0">
                <a:solidFill>
                  <a:schemeClr val="accent6">
                    <a:lumMod val="75000"/>
                  </a:schemeClr>
                </a:solidFill>
              </a:rPr>
              <a:t>.</a:t>
            </a:r>
            <a:r>
              <a:rPr lang="vi-VN" sz="3200" dirty="0"/>
              <a:t> Những con vật nào được nói đến trong bài?</a:t>
            </a:r>
            <a:endParaRPr lang="vi-VN" sz="3200" dirty="0"/>
          </a:p>
        </p:txBody>
      </p:sp>
      <p:grpSp>
        <p:nvGrpSpPr>
          <p:cNvPr id="11" name="Group 10"/>
          <p:cNvGrpSpPr/>
          <p:nvPr/>
        </p:nvGrpSpPr>
        <p:grpSpPr>
          <a:xfrm>
            <a:off x="6879926" y="2339550"/>
            <a:ext cx="4731881" cy="2916424"/>
            <a:chOff x="5095695" y="2942588"/>
            <a:chExt cx="5829045" cy="3373406"/>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5695" y="2942588"/>
              <a:ext cx="5829045" cy="3373406"/>
            </a:xfrm>
            <a:prstGeom prst="rect">
              <a:avLst/>
            </a:prstGeom>
          </p:spPr>
        </p:pic>
        <p:sp>
          <p:nvSpPr>
            <p:cNvPr id="10" name="TextBox 9"/>
            <p:cNvSpPr txBox="1"/>
            <p:nvPr/>
          </p:nvSpPr>
          <p:spPr>
            <a:xfrm>
              <a:off x="6517684" y="4109917"/>
              <a:ext cx="2985068" cy="1038749"/>
            </a:xfrm>
            <a:prstGeom prst="rect">
              <a:avLst/>
            </a:prstGeom>
            <a:noFill/>
          </p:spPr>
          <p:txBody>
            <a:bodyPr wrap="square" rtlCol="0">
              <a:spAutoFit/>
            </a:bodyPr>
            <a:lstStyle/>
            <a:p>
              <a:pPr algn="ctr"/>
              <a:r>
                <a:rPr lang="en-US" sz="3200" b="1">
                  <a:solidFill>
                    <a:schemeClr val="accent1">
                      <a:lumMod val="75000"/>
                    </a:schemeClr>
                  </a:solidFill>
                  <a:latin typeface="Arial" panose="020B0604020202020204" pitchFamily="34" charset="0"/>
                  <a:cs typeface="Arial" panose="020B0604020202020204" pitchFamily="34" charset="0"/>
                </a:rPr>
                <a:t>ĐỌC THẦM </a:t>
              </a:r>
              <a:endParaRPr lang="en-US" sz="3200" b="1">
                <a:solidFill>
                  <a:schemeClr val="accent1">
                    <a:lumMod val="75000"/>
                  </a:schemeClr>
                </a:solidFill>
                <a:latin typeface="Arial" panose="020B0604020202020204" pitchFamily="34" charset="0"/>
                <a:cs typeface="Arial" panose="020B0604020202020204" pitchFamily="34" charset="0"/>
              </a:endParaRPr>
            </a:p>
            <a:p>
              <a:pPr algn="ctr"/>
              <a:r>
                <a:rPr lang="en-US" sz="3200" b="1">
                  <a:solidFill>
                    <a:schemeClr val="accent1">
                      <a:lumMod val="75000"/>
                    </a:schemeClr>
                  </a:solidFill>
                  <a:latin typeface="Arial" panose="020B0604020202020204" pitchFamily="34" charset="0"/>
                  <a:cs typeface="Arial" panose="020B0604020202020204" pitchFamily="34" charset="0"/>
                </a:rPr>
                <a:t>ĐOẠN 1+2</a:t>
              </a:r>
              <a:endParaRPr lang="en-US" sz="3200" b="1">
                <a:solidFill>
                  <a:schemeClr val="accent1">
                    <a:lumMod val="75000"/>
                  </a:schemeClr>
                </a:solidFill>
                <a:latin typeface="Arial" panose="020B0604020202020204" pitchFamily="34" charset="0"/>
                <a:cs typeface="Arial" panose="020B0604020202020204" pitchFamily="34" charset="0"/>
              </a:endParaRPr>
            </a:p>
          </p:txBody>
        </p:sp>
      </p:grpSp>
      <p:grpSp>
        <p:nvGrpSpPr>
          <p:cNvPr id="30" name="Group 29"/>
          <p:cNvGrpSpPr/>
          <p:nvPr/>
        </p:nvGrpSpPr>
        <p:grpSpPr>
          <a:xfrm>
            <a:off x="1043734" y="2844543"/>
            <a:ext cx="2154924" cy="3565845"/>
            <a:chOff x="1043734" y="2844543"/>
            <a:chExt cx="2154924" cy="3565845"/>
          </a:xfrm>
        </p:grpSpPr>
        <p:sp>
          <p:nvSpPr>
            <p:cNvPr id="21" name="TextBox 20"/>
            <p:cNvSpPr txBox="1"/>
            <p:nvPr/>
          </p:nvSpPr>
          <p:spPr>
            <a:xfrm>
              <a:off x="1348119" y="5853672"/>
              <a:ext cx="1850539" cy="556716"/>
            </a:xfrm>
            <a:prstGeom prst="rect">
              <a:avLst/>
            </a:prstGeom>
            <a:noFill/>
          </p:spPr>
          <p:txBody>
            <a:bodyPr wrap="square" rtlCol="0">
              <a:spAutoFit/>
            </a:bodyPr>
            <a:lstStyle/>
            <a:p>
              <a:r>
                <a:rPr lang="en-US" sz="2400" b="1">
                  <a:latin typeface="Arial" panose="020B0604020202020204" pitchFamily="34" charset="0"/>
                  <a:cs typeface="Arial" panose="020B0604020202020204" pitchFamily="34" charset="0"/>
                </a:rPr>
                <a:t>Gà trống</a:t>
              </a:r>
              <a:endParaRPr lang="en-US" sz="2400" b="1">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734" y="2844543"/>
              <a:ext cx="2119192" cy="2716870"/>
            </a:xfrm>
            <a:prstGeom prst="rect">
              <a:avLst/>
            </a:prstGeom>
          </p:spPr>
        </p:pic>
      </p:grpSp>
      <p:grpSp>
        <p:nvGrpSpPr>
          <p:cNvPr id="33" name="Group 32"/>
          <p:cNvGrpSpPr/>
          <p:nvPr/>
        </p:nvGrpSpPr>
        <p:grpSpPr>
          <a:xfrm>
            <a:off x="9217463" y="2859772"/>
            <a:ext cx="2394344" cy="3549056"/>
            <a:chOff x="9217463" y="2859772"/>
            <a:chExt cx="2394344" cy="3549056"/>
          </a:xfrm>
        </p:grpSpPr>
        <p:sp>
          <p:nvSpPr>
            <p:cNvPr id="23" name="TextBox 22"/>
            <p:cNvSpPr txBox="1"/>
            <p:nvPr/>
          </p:nvSpPr>
          <p:spPr>
            <a:xfrm>
              <a:off x="9777904" y="5845062"/>
              <a:ext cx="1603271" cy="563766"/>
            </a:xfrm>
            <a:prstGeom prst="rect">
              <a:avLst/>
            </a:prstGeom>
            <a:noFill/>
          </p:spPr>
          <p:txBody>
            <a:bodyPr wrap="square" rtlCol="0">
              <a:spAutoFit/>
            </a:bodyPr>
            <a:lstStyle/>
            <a:p>
              <a:r>
                <a:rPr lang="en-US" sz="2400" b="1">
                  <a:latin typeface="Arial" panose="020B0604020202020204" pitchFamily="34" charset="0"/>
                  <a:cs typeface="Arial" panose="020B0604020202020204" pitchFamily="34" charset="0"/>
                </a:rPr>
                <a:t>Chim cú</a:t>
              </a:r>
              <a:endParaRPr lang="en-US" sz="2400" b="1">
                <a:latin typeface="Arial" panose="020B0604020202020204" pitchFamily="34" charset="0"/>
                <a:cs typeface="Arial" panose="020B0604020202020204" pitchFamily="34" charset="0"/>
              </a:endParaRPr>
            </a:p>
          </p:txBody>
        </p:sp>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17463" y="2859772"/>
              <a:ext cx="2394344" cy="2701641"/>
            </a:xfrm>
            <a:prstGeom prst="rect">
              <a:avLst/>
            </a:prstGeom>
          </p:spPr>
        </p:pic>
      </p:grpSp>
      <p:grpSp>
        <p:nvGrpSpPr>
          <p:cNvPr id="31" name="Group 30"/>
          <p:cNvGrpSpPr/>
          <p:nvPr/>
        </p:nvGrpSpPr>
        <p:grpSpPr>
          <a:xfrm>
            <a:off x="3795696" y="2859771"/>
            <a:ext cx="2382737" cy="3496074"/>
            <a:chOff x="3795696" y="2859771"/>
            <a:chExt cx="2382737" cy="3496074"/>
          </a:xfrm>
        </p:grpSpPr>
        <p:sp>
          <p:nvSpPr>
            <p:cNvPr id="19" name="TextBox 18"/>
            <p:cNvSpPr txBox="1"/>
            <p:nvPr/>
          </p:nvSpPr>
          <p:spPr>
            <a:xfrm>
              <a:off x="4085219" y="5853672"/>
              <a:ext cx="2093214" cy="502173"/>
            </a:xfrm>
            <a:prstGeom prst="rect">
              <a:avLst/>
            </a:prstGeom>
            <a:noFill/>
          </p:spPr>
          <p:txBody>
            <a:bodyPr wrap="square" rtlCol="0">
              <a:spAutoFit/>
            </a:bodyPr>
            <a:lstStyle/>
            <a:p>
              <a:r>
                <a:rPr lang="en-US" sz="2400" b="1">
                  <a:latin typeface="Arial" panose="020B0604020202020204" pitchFamily="34" charset="0"/>
                  <a:cs typeface="Arial" panose="020B0604020202020204" pitchFamily="34" charset="0"/>
                </a:rPr>
                <a:t>Chim tu hú</a:t>
              </a:r>
              <a:endParaRPr lang="en-US" sz="2400" b="1">
                <a:latin typeface="Arial" panose="020B0604020202020204" pitchFamily="34" charset="0"/>
                <a:cs typeface="Arial" panose="020B0604020202020204" pitchFamily="34" charset="0"/>
              </a:endParaRPr>
            </a:p>
          </p:txBody>
        </p:sp>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95696" y="2859771"/>
              <a:ext cx="2038663" cy="2701641"/>
            </a:xfrm>
            <a:prstGeom prst="rect">
              <a:avLst/>
            </a:prstGeom>
          </p:spPr>
        </p:pic>
      </p:grpSp>
      <p:grpSp>
        <p:nvGrpSpPr>
          <p:cNvPr id="32" name="Group 31"/>
          <p:cNvGrpSpPr/>
          <p:nvPr/>
        </p:nvGrpSpPr>
        <p:grpSpPr>
          <a:xfrm>
            <a:off x="6467129" y="2844543"/>
            <a:ext cx="2296746" cy="3571906"/>
            <a:chOff x="6467129" y="2844543"/>
            <a:chExt cx="2296746" cy="3571906"/>
          </a:xfrm>
        </p:grpSpPr>
        <p:sp>
          <p:nvSpPr>
            <p:cNvPr id="22" name="TextBox 21"/>
            <p:cNvSpPr txBox="1"/>
            <p:nvPr/>
          </p:nvSpPr>
          <p:spPr>
            <a:xfrm>
              <a:off x="6843832" y="5853672"/>
              <a:ext cx="1603271" cy="562777"/>
            </a:xfrm>
            <a:prstGeom prst="rect">
              <a:avLst/>
            </a:prstGeom>
            <a:noFill/>
          </p:spPr>
          <p:txBody>
            <a:bodyPr wrap="square" rtlCol="0">
              <a:spAutoFit/>
            </a:bodyPr>
            <a:lstStyle/>
            <a:p>
              <a:r>
                <a:rPr lang="en-US" sz="2400" b="1">
                  <a:latin typeface="Arial" panose="020B0604020202020204" pitchFamily="34" charset="0"/>
                  <a:cs typeface="Arial" panose="020B0604020202020204" pitchFamily="34" charset="0"/>
                </a:rPr>
                <a:t>Chim sâu</a:t>
              </a:r>
              <a:endParaRPr lang="en-US" sz="2400" b="1">
                <a:latin typeface="Arial" panose="020B0604020202020204" pitchFamily="34" charset="0"/>
                <a:cs typeface="Arial" panose="020B0604020202020204" pitchFamily="34" charset="0"/>
              </a:endParaRPr>
            </a:p>
          </p:txBody>
        </p:sp>
        <p:pic>
          <p:nvPicPr>
            <p:cNvPr id="29" name="Picture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67129" y="2844543"/>
              <a:ext cx="2296746" cy="2701465"/>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xit" presetSubtype="10" fill="hold" nodeType="clickEffect">
                                  <p:stCondLst>
                                    <p:cond delay="0"/>
                                  </p:stCondLst>
                                  <p:childTnLst>
                                    <p:animEffect transition="out" filter="checkerboard(across)">
                                      <p:cBhvr>
                                        <p:cTn id="10" dur="500"/>
                                        <p:tgtEl>
                                          <p:spTgt spid="11"/>
                                        </p:tgtEl>
                                      </p:cBhvr>
                                    </p:animEffect>
                                    <p:set>
                                      <p:cBhvr>
                                        <p:cTn id="11" dur="1" fill="hold">
                                          <p:stCondLst>
                                            <p:cond delay="499"/>
                                          </p:stCondLst>
                                        </p:cTn>
                                        <p:tgtEl>
                                          <p:spTgt spid="11"/>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1000"/>
                                        <p:tgtEl>
                                          <p:spTgt spid="30"/>
                                        </p:tgtEl>
                                      </p:cBhvr>
                                    </p:animEffect>
                                    <p:anim calcmode="lin" valueType="num">
                                      <p:cBhvr>
                                        <p:cTn id="22" dur="1000" fill="hold"/>
                                        <p:tgtEl>
                                          <p:spTgt spid="30"/>
                                        </p:tgtEl>
                                        <p:attrNameLst>
                                          <p:attrName>ppt_x</p:attrName>
                                        </p:attrNameLst>
                                      </p:cBhvr>
                                      <p:tavLst>
                                        <p:tav tm="0">
                                          <p:val>
                                            <p:strVal val="#ppt_x"/>
                                          </p:val>
                                        </p:tav>
                                        <p:tav tm="100000">
                                          <p:val>
                                            <p:strVal val="#ppt_x"/>
                                          </p:val>
                                        </p:tav>
                                      </p:tavLst>
                                    </p:anim>
                                    <p:anim calcmode="lin" valueType="num">
                                      <p:cBhvr>
                                        <p:cTn id="2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1000"/>
                                        <p:tgtEl>
                                          <p:spTgt spid="31"/>
                                        </p:tgtEl>
                                      </p:cBhvr>
                                    </p:animEffect>
                                    <p:anim calcmode="lin" valueType="num">
                                      <p:cBhvr>
                                        <p:cTn id="29" dur="1000" fill="hold"/>
                                        <p:tgtEl>
                                          <p:spTgt spid="31"/>
                                        </p:tgtEl>
                                        <p:attrNameLst>
                                          <p:attrName>ppt_x</p:attrName>
                                        </p:attrNameLst>
                                      </p:cBhvr>
                                      <p:tavLst>
                                        <p:tav tm="0">
                                          <p:val>
                                            <p:strVal val="#ppt_x"/>
                                          </p:val>
                                        </p:tav>
                                        <p:tav tm="100000">
                                          <p:val>
                                            <p:strVal val="#ppt_x"/>
                                          </p:val>
                                        </p:tav>
                                      </p:tavLst>
                                    </p:anim>
                                    <p:anim calcmode="lin" valueType="num">
                                      <p:cBhvr>
                                        <p:cTn id="30"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1000"/>
                                        <p:tgtEl>
                                          <p:spTgt spid="32"/>
                                        </p:tgtEl>
                                      </p:cBhvr>
                                    </p:animEffect>
                                    <p:anim calcmode="lin" valueType="num">
                                      <p:cBhvr>
                                        <p:cTn id="36" dur="1000" fill="hold"/>
                                        <p:tgtEl>
                                          <p:spTgt spid="32"/>
                                        </p:tgtEl>
                                        <p:attrNameLst>
                                          <p:attrName>ppt_x</p:attrName>
                                        </p:attrNameLst>
                                      </p:cBhvr>
                                      <p:tavLst>
                                        <p:tav tm="0">
                                          <p:val>
                                            <p:strVal val="#ppt_x"/>
                                          </p:val>
                                        </p:tav>
                                        <p:tav tm="100000">
                                          <p:val>
                                            <p:strVal val="#ppt_x"/>
                                          </p:val>
                                        </p:tav>
                                      </p:tavLst>
                                    </p:anim>
                                    <p:anim calcmode="lin" valueType="num">
                                      <p:cBhvr>
                                        <p:cTn id="3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908439" y="130991"/>
            <a:ext cx="10275375" cy="1569660"/>
          </a:xfrm>
          <a:prstGeom prst="rect">
            <a:avLst/>
          </a:prstGeom>
          <a:noFill/>
        </p:spPr>
        <p:txBody>
          <a:bodyPr wrap="square" rtlCol="0">
            <a:spAutoFit/>
          </a:bodyPr>
          <a:lstStyle/>
          <a:p>
            <a:pPr algn="just" defTabSz="1219200">
              <a:lnSpc>
                <a:spcPct val="150000"/>
              </a:lnSpc>
              <a:buClr>
                <a:srgbClr val="000000"/>
              </a:buClr>
            </a:pPr>
            <a:r>
              <a:rPr lang="en-US" sz="3200" b="1" kern="0">
                <a:solidFill>
                  <a:srgbClr val="FC7D77">
                    <a:lumMod val="75000"/>
                  </a:srgbClr>
                </a:solidFill>
                <a:latin typeface="Arial" panose="020B0604020202020204" pitchFamily="34" charset="0"/>
                <a:ea typeface="Arial-Rounded" panose="020B0500000000000000" charset="0"/>
                <a:cs typeface="Arial" panose="020B0604020202020204" pitchFamily="34" charset="0"/>
                <a:sym typeface="Arial" panose="020B0604020202020204"/>
              </a:rPr>
              <a:t>Câu </a:t>
            </a:r>
            <a:r>
              <a:rPr lang="vi-VN" sz="3200" b="1" kern="0">
                <a:solidFill>
                  <a:srgbClr val="FC7D77">
                    <a:lumMod val="75000"/>
                  </a:srgbClr>
                </a:solidFill>
                <a:latin typeface="Arial" panose="020B0604020202020204" pitchFamily="34" charset="0"/>
                <a:ea typeface="Arial-Rounded" panose="020B0500000000000000" charset="0"/>
                <a:cs typeface="Arial" panose="020B0604020202020204" pitchFamily="34" charset="0"/>
                <a:sym typeface="Arial" panose="020B0604020202020204"/>
              </a:rPr>
              <a:t>2</a:t>
            </a:r>
            <a:r>
              <a:rPr lang="vi-VN" sz="3200" b="1" kern="0" dirty="0">
                <a:solidFill>
                  <a:srgbClr val="FC7D77">
                    <a:lumMod val="75000"/>
                  </a:srgbClr>
                </a:solidFill>
                <a:latin typeface="Arial" panose="020B0604020202020204" pitchFamily="34" charset="0"/>
                <a:ea typeface="Arial-Rounded" panose="020B0500000000000000" charset="0"/>
                <a:cs typeface="Arial" panose="020B0604020202020204" pitchFamily="34" charset="0"/>
                <a:sym typeface="Arial" panose="020B0604020202020204"/>
              </a:rPr>
              <a:t>.</a:t>
            </a:r>
            <a:r>
              <a:rPr lang="vi-VN" sz="3200" kern="0" dirty="0">
                <a:solidFill>
                  <a:srgbClr val="000000"/>
                </a:solidFill>
                <a:latin typeface="Arial" panose="020B0604020202020204" pitchFamily="34" charset="0"/>
                <a:ea typeface="Arial-Rounded" panose="020B0500000000000000" charset="0"/>
                <a:cs typeface="Arial" panose="020B0604020202020204" pitchFamily="34" charset="0"/>
                <a:sym typeface="Arial" panose="020B0604020202020204"/>
              </a:rPr>
              <a:t> Đóng vai một con vật trong bài, nói về công việc của mình.</a:t>
            </a:r>
            <a:endParaRPr lang="vi-VN" sz="3200" kern="0" dirty="0">
              <a:solidFill>
                <a:srgbClr val="000000"/>
              </a:solidFill>
              <a:latin typeface="Arial" panose="020B0604020202020204" pitchFamily="34" charset="0"/>
              <a:ea typeface="Arial-Rounded" panose="020B0500000000000000" charset="0"/>
              <a:cs typeface="Arial" panose="020B0604020202020204" pitchFamily="34" charset="0"/>
              <a:sym typeface="Arial" panose="020B0604020202020204"/>
            </a:endParaRP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19900" b="90547" l="23732" r="87234"/>
                    </a14:imgEffect>
                  </a14:imgLayer>
                </a14:imgProps>
              </a:ext>
              <a:ext uri="{28A0092B-C50C-407E-A947-70E740481C1C}">
                <a14:useLocalDpi xmlns:a14="http://schemas.microsoft.com/office/drawing/2010/main" val="0"/>
              </a:ext>
            </a:extLst>
          </a:blip>
          <a:stretch>
            <a:fillRect/>
          </a:stretch>
        </p:blipFill>
        <p:spPr>
          <a:xfrm>
            <a:off x="12234590" y="798642"/>
            <a:ext cx="5368675" cy="6059357"/>
          </a:xfrm>
          <a:prstGeom prst="rect">
            <a:avLst/>
          </a:prstGeom>
        </p:spPr>
      </p:pic>
      <p:grpSp>
        <p:nvGrpSpPr>
          <p:cNvPr id="14" name="Group 13"/>
          <p:cNvGrpSpPr/>
          <p:nvPr/>
        </p:nvGrpSpPr>
        <p:grpSpPr>
          <a:xfrm>
            <a:off x="457200" y="1700651"/>
            <a:ext cx="6419850" cy="2528450"/>
            <a:chOff x="287446" y="1454906"/>
            <a:chExt cx="6134100" cy="3309499"/>
          </a:xfrm>
        </p:grpSpPr>
        <p:sp>
          <p:nvSpPr>
            <p:cNvPr id="13" name="Cloud Callout 12"/>
            <p:cNvSpPr/>
            <p:nvPr/>
          </p:nvSpPr>
          <p:spPr>
            <a:xfrm flipH="1">
              <a:off x="287446" y="1454906"/>
              <a:ext cx="6134100" cy="3309499"/>
            </a:xfrm>
            <a:prstGeom prst="cloudCallout">
              <a:avLst>
                <a:gd name="adj1" fmla="val -77314"/>
                <a:gd name="adj2" fmla="val 51626"/>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337628" y="1990159"/>
              <a:ext cx="4368412" cy="2054535"/>
            </a:xfrm>
            <a:prstGeom prst="rect">
              <a:avLst/>
            </a:prstGeom>
            <a:noFill/>
          </p:spPr>
          <p:txBody>
            <a:bodyPr wrap="square" rtlCol="0">
              <a:spAutoFit/>
            </a:bodyPr>
            <a:lstStyle/>
            <a:p>
              <a:r>
                <a:rPr lang="en-US" sz="2400">
                  <a:latin typeface="Arial" panose="020B0604020202020204" pitchFamily="34" charset="0"/>
                  <a:cs typeface="Arial" panose="020B0604020202020204" pitchFamily="34" charset="0"/>
                </a:rPr>
                <a:t>Tớ là chim cú nhỏ đây. Tớ kêu cú rúc cú rúc suốt đêm.</a:t>
              </a:r>
              <a:endParaRPr lang="en-US" sz="2400">
                <a:latin typeface="Arial" panose="020B0604020202020204" pitchFamily="34" charset="0"/>
                <a:cs typeface="Arial" panose="020B0604020202020204" pitchFamily="34" charset="0"/>
              </a:endParaRPr>
            </a:p>
            <a:p>
              <a:r>
                <a:rPr lang="en-US" sz="2400">
                  <a:latin typeface="Arial" panose="020B0604020202020204" pitchFamily="34" charset="0"/>
                  <a:cs typeface="Arial" panose="020B0604020202020204" pitchFamily="34" charset="0"/>
                </a:rPr>
                <a:t> Tớ chăm chỉ bắt chuột giúp bà con nông dân đấy!</a:t>
              </a:r>
              <a:endParaRPr lang="en-US" sz="2400">
                <a:latin typeface="Arial" panose="020B0604020202020204" pitchFamily="34" charset="0"/>
                <a:cs typeface="Arial" panose="020B0604020202020204" pitchFamily="34" charset="0"/>
              </a:endParaRPr>
            </a:p>
          </p:txBody>
        </p:sp>
      </p:gr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572" y="6138862"/>
            <a:ext cx="12127574" cy="2000250"/>
          </a:xfrm>
          <a:prstGeom prst="rect">
            <a:avLst/>
          </a:prstGeom>
        </p:spPr>
      </p:pic>
      <p:pic>
        <p:nvPicPr>
          <p:cNvPr id="2" name="Audio 1">
            <a:hlinkClick r:id="" action="ppaction://media"/>
          </p:cNvPr>
          <p:cNvPicPr>
            <a:picLocks noChangeAspect="1"/>
          </p:cNvPicPr>
          <p:nvPr>
            <a:audioFile r:link="rId5"/>
            <p:extLst>
              <p:ext uri="{DAA4B4D4-6D71-4841-9C94-3DE7FCFB9230}">
                <p14:media xmlns:p14="http://schemas.microsoft.com/office/powerpoint/2010/main" r:embed="rId6"/>
              </p:ext>
            </p:extLst>
          </p:nvPr>
        </p:nvPicPr>
        <p:blipFill>
          <a:blip r:embed="rId7"/>
          <a:stretch>
            <a:fillRect/>
          </a:stretch>
        </p:blipFill>
        <p:spPr>
          <a:xfrm>
            <a:off x="11430000" y="6096000"/>
            <a:ext cx="609600" cy="609600"/>
          </a:xfrm>
          <a:prstGeom prst="rect">
            <a:avLst/>
          </a:prstGeom>
        </p:spPr>
      </p:pic>
    </p:spTree>
    <p:custDataLst>
      <p:tags r:id="rId8"/>
    </p:custDataLst>
  </p:cSld>
  <p:clrMapOvr>
    <a:masterClrMapping/>
  </p:clrMapOvr>
  <mc:AlternateContent xmlns:mc="http://schemas.openxmlformats.org/markup-compatibility/2006">
    <mc:Choice xmlns:p14="http://schemas.microsoft.com/office/powerpoint/2010/main" Requires="p14">
      <p:transition spd="slow" p14:dur="2000" advTm="25796"/>
    </mc:Choice>
    <mc:Fallback>
      <p:transition spd="slow" advTm="257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37" presetClass="path" presetSubtype="0" accel="50000" decel="50000" fill="hold" nodeType="clickEffect">
                                  <p:stCondLst>
                                    <p:cond delay="1000"/>
                                  </p:stCondLst>
                                  <p:childTnLst>
                                    <p:animMotion origin="layout" path="M -0.17513 0.19121 L -0.24792 0.20556 C -0.26328 0.20926 -0.28529 0.20648 -0.30768 0.19861 C -0.33321 0.18982 -0.35365 0.17778 -0.36745 0.16435 L -0.43203 0.10255 " pathEditMode="relative" rAng="11460000" ptsTypes="AAAAA">
                                      <p:cBhvr>
                                        <p:cTn id="15" dur="2000" fill="hold"/>
                                        <p:tgtEl>
                                          <p:spTgt spid="5"/>
                                        </p:tgtEl>
                                        <p:attrNameLst>
                                          <p:attrName>ppt_x</p:attrName>
                                          <p:attrName>ppt_y</p:attrName>
                                        </p:attrNameLst>
                                      </p:cBhvr>
                                      <p:rCtr x="-13125" y="-1875"/>
                                    </p:animMotion>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0" fill="hold" display="0">
                  <p:stCondLst>
                    <p:cond delay="indefinite"/>
                  </p:stCondLst>
                  <p:endCondLst>
                    <p:cond evt="onStopAudio" delay="0">
                      <p:tgtEl>
                        <p:sldTgt/>
                      </p:tgtEl>
                    </p:cond>
                  </p:endCondLst>
                </p:cTn>
                <p:tgtEl>
                  <p:spTgt spid="2"/>
                </p:tgtEl>
              </p:cMediaNode>
            </p:audio>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7000" b="-17000"/>
          </a:stretch>
        </a:blipFill>
        <a:effectLst/>
      </p:bgPr>
    </p:bg>
    <p:spTree>
      <p:nvGrpSpPr>
        <p:cNvPr id="1" name=""/>
        <p:cNvGrpSpPr/>
        <p:nvPr/>
      </p:nvGrpSpPr>
      <p:grpSpPr>
        <a:xfrm>
          <a:off x="0" y="0"/>
          <a:ext cx="0" cy="0"/>
          <a:chOff x="0" y="0"/>
          <a:chExt cx="0" cy="0"/>
        </a:xfrm>
      </p:grpSpPr>
      <p:sp>
        <p:nvSpPr>
          <p:cNvPr id="2" name="TextBox 1"/>
          <p:cNvSpPr txBox="1"/>
          <p:nvPr/>
        </p:nvSpPr>
        <p:spPr>
          <a:xfrm>
            <a:off x="4552825" y="1933593"/>
            <a:ext cx="4581005" cy="3323987"/>
          </a:xfrm>
          <a:prstGeom prst="rect">
            <a:avLst/>
          </a:prstGeom>
          <a:noFill/>
        </p:spPr>
        <p:txBody>
          <a:bodyPr wrap="square" rtlCol="0">
            <a:spAutoFit/>
          </a:bodyPr>
          <a:lstStyle/>
          <a:p>
            <a:pPr marL="381000" indent="-381000" algn="just" defTabSz="1219200">
              <a:lnSpc>
                <a:spcPct val="150000"/>
              </a:lnSpc>
              <a:buClr>
                <a:srgbClr val="000000"/>
              </a:buClr>
              <a:buFont typeface="Arial" panose="020B0604020202020204" pitchFamily="34" charset="0"/>
              <a:buChar char="•"/>
            </a:pPr>
            <a:r>
              <a:rPr lang="vi-VN" sz="2800" kern="0" dirty="0">
                <a:solidFill>
                  <a:srgbClr val="002060"/>
                </a:solidFill>
                <a:ea typeface="Arial-Rounded" panose="020B0500000000000000" charset="0"/>
                <a:cs typeface="Arial-Rounded" panose="020B0500000000000000" charset="0"/>
                <a:sym typeface="Arial" panose="020B0604020202020204"/>
              </a:rPr>
              <a:t>Bé làm bài.</a:t>
            </a:r>
            <a:endParaRPr lang="vi-VN" sz="2800" kern="0" dirty="0">
              <a:solidFill>
                <a:srgbClr val="002060"/>
              </a:solidFill>
              <a:ea typeface="Arial-Rounded" panose="020B0500000000000000" charset="0"/>
              <a:cs typeface="Arial-Rounded" panose="020B0500000000000000" charset="0"/>
              <a:sym typeface="Arial" panose="020B0604020202020204"/>
            </a:endParaRPr>
          </a:p>
          <a:p>
            <a:pPr marL="381000" indent="-381000" algn="just" defTabSz="1219200">
              <a:lnSpc>
                <a:spcPct val="150000"/>
              </a:lnSpc>
              <a:buClr>
                <a:srgbClr val="000000"/>
              </a:buClr>
              <a:buFont typeface="Arial" panose="020B0604020202020204" pitchFamily="34" charset="0"/>
              <a:buChar char="•"/>
            </a:pPr>
            <a:r>
              <a:rPr lang="vi-VN" sz="2800" kern="0" dirty="0">
                <a:solidFill>
                  <a:srgbClr val="002060"/>
                </a:solidFill>
                <a:ea typeface="Arial-Rounded" panose="020B0500000000000000" charset="0"/>
                <a:cs typeface="Arial-Rounded" panose="020B0500000000000000" charset="0"/>
                <a:sym typeface="Arial" panose="020B0604020202020204"/>
              </a:rPr>
              <a:t>Bé đi học.</a:t>
            </a:r>
            <a:endParaRPr lang="vi-VN" sz="2800" kern="0" dirty="0">
              <a:solidFill>
                <a:srgbClr val="002060"/>
              </a:solidFill>
              <a:ea typeface="Arial-Rounded" panose="020B0500000000000000" charset="0"/>
              <a:cs typeface="Arial-Rounded" panose="020B0500000000000000" charset="0"/>
              <a:sym typeface="Arial" panose="020B0604020202020204"/>
            </a:endParaRPr>
          </a:p>
          <a:p>
            <a:pPr marL="381000" indent="-381000" algn="just" defTabSz="1219200">
              <a:lnSpc>
                <a:spcPct val="150000"/>
              </a:lnSpc>
              <a:buClr>
                <a:srgbClr val="000000"/>
              </a:buClr>
              <a:buFont typeface="Arial" panose="020B0604020202020204" pitchFamily="34" charset="0"/>
              <a:buChar char="•"/>
            </a:pPr>
            <a:r>
              <a:rPr lang="vi-VN" sz="2800" kern="0" dirty="0">
                <a:solidFill>
                  <a:srgbClr val="002060"/>
                </a:solidFill>
                <a:ea typeface="Arial-Rounded" panose="020B0500000000000000" charset="0"/>
                <a:cs typeface="Arial-Rounded" panose="020B0500000000000000" charset="0"/>
                <a:sym typeface="Arial" panose="020B0604020202020204"/>
              </a:rPr>
              <a:t>Bé quét nhà.</a:t>
            </a:r>
            <a:endParaRPr lang="vi-VN" sz="2800" kern="0" dirty="0">
              <a:solidFill>
                <a:srgbClr val="002060"/>
              </a:solidFill>
              <a:ea typeface="Arial-Rounded" panose="020B0500000000000000" charset="0"/>
              <a:cs typeface="Arial-Rounded" panose="020B0500000000000000" charset="0"/>
              <a:sym typeface="Arial" panose="020B0604020202020204"/>
            </a:endParaRPr>
          </a:p>
          <a:p>
            <a:pPr marL="381000" indent="-381000" algn="just" defTabSz="1219200">
              <a:lnSpc>
                <a:spcPct val="150000"/>
              </a:lnSpc>
              <a:buClr>
                <a:srgbClr val="000000"/>
              </a:buClr>
              <a:buFont typeface="Arial" panose="020B0604020202020204" pitchFamily="34" charset="0"/>
              <a:buChar char="•"/>
            </a:pPr>
            <a:r>
              <a:rPr lang="vi-VN" sz="2800" kern="0" dirty="0">
                <a:solidFill>
                  <a:srgbClr val="002060"/>
                </a:solidFill>
                <a:ea typeface="Arial-Rounded" panose="020B0500000000000000" charset="0"/>
                <a:cs typeface="Arial-Rounded" panose="020B0500000000000000" charset="0"/>
                <a:sym typeface="Arial" panose="020B0604020202020204"/>
              </a:rPr>
              <a:t>Bé nhặt rau.</a:t>
            </a:r>
            <a:endParaRPr lang="vi-VN" sz="2800" kern="0" dirty="0">
              <a:solidFill>
                <a:srgbClr val="002060"/>
              </a:solidFill>
              <a:ea typeface="Arial-Rounded" panose="020B0500000000000000" charset="0"/>
              <a:cs typeface="Arial-Rounded" panose="020B0500000000000000" charset="0"/>
              <a:sym typeface="Arial" panose="020B0604020202020204"/>
            </a:endParaRPr>
          </a:p>
          <a:p>
            <a:pPr marL="381000" indent="-381000" algn="just" defTabSz="1219200">
              <a:lnSpc>
                <a:spcPct val="150000"/>
              </a:lnSpc>
              <a:buClr>
                <a:srgbClr val="000000"/>
              </a:buClr>
              <a:buFont typeface="Arial" panose="020B0604020202020204" pitchFamily="34" charset="0"/>
              <a:buChar char="•"/>
            </a:pPr>
            <a:r>
              <a:rPr lang="vi-VN" sz="2800" kern="0" dirty="0">
                <a:solidFill>
                  <a:srgbClr val="002060"/>
                </a:solidFill>
                <a:ea typeface="Arial-Rounded" panose="020B0500000000000000" charset="0"/>
                <a:cs typeface="Arial-Rounded" panose="020B0500000000000000" charset="0"/>
                <a:sym typeface="Arial" panose="020B0604020202020204"/>
              </a:rPr>
              <a:t>Bé chơi với em đỡ mẹ.</a:t>
            </a:r>
            <a:endParaRPr lang="vi-VN" sz="2800" kern="0" dirty="0">
              <a:solidFill>
                <a:srgbClr val="002060"/>
              </a:solidFill>
              <a:ea typeface="Arial-Rounded" panose="020B0500000000000000" charset="0"/>
              <a:cs typeface="Arial-Rounded" panose="020B0500000000000000" charset="0"/>
              <a:sym typeface="Arial" panose="020B0604020202020204"/>
            </a:endParaRPr>
          </a:p>
        </p:txBody>
      </p:sp>
      <p:sp>
        <p:nvSpPr>
          <p:cNvPr id="3" name="TextBox 2"/>
          <p:cNvSpPr txBox="1"/>
          <p:nvPr/>
        </p:nvSpPr>
        <p:spPr>
          <a:xfrm>
            <a:off x="1168447" y="422983"/>
            <a:ext cx="9842453" cy="830997"/>
          </a:xfrm>
          <a:prstGeom prst="rect">
            <a:avLst/>
          </a:prstGeom>
          <a:noFill/>
        </p:spPr>
        <p:txBody>
          <a:bodyPr wrap="square" rtlCol="0">
            <a:spAutoFit/>
          </a:bodyPr>
          <a:lstStyle/>
          <a:p>
            <a:pPr algn="just" defTabSz="1219200">
              <a:lnSpc>
                <a:spcPct val="150000"/>
              </a:lnSpc>
              <a:buClr>
                <a:srgbClr val="000000"/>
              </a:buClr>
            </a:pPr>
            <a:r>
              <a:rPr lang="en-US" sz="3200" b="1" kern="0">
                <a:solidFill>
                  <a:srgbClr val="FC7D77">
                    <a:lumMod val="75000"/>
                  </a:srgbClr>
                </a:solidFill>
                <a:latin typeface="Arial" panose="020B0604020202020204" pitchFamily="34" charset="0"/>
                <a:ea typeface="Arial-Rounded" panose="020B0500000000000000" charset="0"/>
                <a:cs typeface="Arial" panose="020B0604020202020204" pitchFamily="34" charset="0"/>
                <a:sym typeface="Arial" panose="020B0604020202020204"/>
              </a:rPr>
              <a:t>Câu </a:t>
            </a:r>
            <a:r>
              <a:rPr lang="vi-VN" sz="3200" b="1" kern="0">
                <a:solidFill>
                  <a:srgbClr val="FC7D77">
                    <a:lumMod val="75000"/>
                  </a:srgbClr>
                </a:solidFill>
                <a:latin typeface="Arial" panose="020B0604020202020204" pitchFamily="34" charset="0"/>
                <a:ea typeface="Arial-Rounded" panose="020B0500000000000000" charset="0"/>
                <a:cs typeface="Arial" panose="020B0604020202020204" pitchFamily="34" charset="0"/>
                <a:sym typeface="Arial" panose="020B0604020202020204"/>
              </a:rPr>
              <a:t>3. </a:t>
            </a:r>
            <a:r>
              <a:rPr lang="vi-VN" sz="3200" kern="0" smtClean="0">
                <a:solidFill>
                  <a:srgbClr val="000000"/>
                </a:solidFill>
                <a:latin typeface="Arial" panose="020B0604020202020204" pitchFamily="34" charset="0"/>
                <a:ea typeface="Arial-Rounded" panose="020B0500000000000000" charset="0"/>
                <a:cs typeface="Arial" panose="020B0604020202020204" pitchFamily="34" charset="0"/>
                <a:sym typeface="Arial" panose="020B0604020202020204"/>
              </a:rPr>
              <a:t>Kể tên những việc </a:t>
            </a:r>
            <a:r>
              <a:rPr lang="vi-VN" sz="3200" kern="0" dirty="0">
                <a:solidFill>
                  <a:srgbClr val="000000"/>
                </a:solidFill>
                <a:latin typeface="Arial" panose="020B0604020202020204" pitchFamily="34" charset="0"/>
                <a:ea typeface="Arial-Rounded" panose="020B0500000000000000" charset="0"/>
                <a:cs typeface="Arial" panose="020B0604020202020204" pitchFamily="34" charset="0"/>
                <a:sym typeface="Arial" panose="020B0604020202020204"/>
              </a:rPr>
              <a:t>bạn nhỏ trong bài đã </a:t>
            </a:r>
            <a:r>
              <a:rPr lang="vi-VN" sz="3200" kern="0">
                <a:solidFill>
                  <a:srgbClr val="000000"/>
                </a:solidFill>
                <a:latin typeface="Arial" panose="020B0604020202020204" pitchFamily="34" charset="0"/>
                <a:ea typeface="Arial-Rounded" panose="020B0500000000000000" charset="0"/>
                <a:cs typeface="Arial" panose="020B0604020202020204" pitchFamily="34" charset="0"/>
                <a:sym typeface="Arial" panose="020B0604020202020204"/>
              </a:rPr>
              <a:t>làm</a:t>
            </a:r>
            <a:r>
              <a:rPr lang="vi-VN" sz="3200" kern="0" smtClean="0">
                <a:solidFill>
                  <a:srgbClr val="000000"/>
                </a:solidFill>
                <a:latin typeface="Arial" panose="020B0604020202020204" pitchFamily="34" charset="0"/>
                <a:ea typeface="Arial-Rounded" panose="020B0500000000000000" charset="0"/>
                <a:cs typeface="Arial" panose="020B0604020202020204" pitchFamily="34" charset="0"/>
                <a:sym typeface="Arial" panose="020B0604020202020204"/>
              </a:rPr>
              <a:t>.</a:t>
            </a:r>
            <a:endParaRPr lang="vi-VN" sz="3200" kern="0" dirty="0">
              <a:solidFill>
                <a:srgbClr val="000000"/>
              </a:solidFill>
              <a:latin typeface="Arial" panose="020B0604020202020204" pitchFamily="34" charset="0"/>
              <a:ea typeface="Arial-Rounded" panose="020B0500000000000000" charset="0"/>
              <a:cs typeface="Arial" panose="020B0604020202020204" pitchFamily="34" charset="0"/>
              <a:sym typeface="Arial" panose="020B0604020202020204"/>
            </a:endParaRPr>
          </a:p>
        </p:txBody>
      </p:sp>
      <p:pic>
        <p:nvPicPr>
          <p:cNvPr id="9" name="Picture 8"/>
          <p:cNvPicPr>
            <a:picLocks noChangeAspect="1"/>
          </p:cNvPicPr>
          <p:nvPr/>
        </p:nvPicPr>
        <p:blipFill rotWithShape="1">
          <a:blip r:embed="rId2"/>
          <a:srcRect l="3194" t="12246" r="52012"/>
          <a:stretch>
            <a:fillRect/>
          </a:stretch>
        </p:blipFill>
        <p:spPr>
          <a:xfrm>
            <a:off x="1168447" y="2321751"/>
            <a:ext cx="3048076" cy="2975347"/>
          </a:xfrm>
          <a:prstGeom prst="ellipse">
            <a:avLst/>
          </a:prstGeom>
        </p:spPr>
      </p:pic>
      <p:grpSp>
        <p:nvGrpSpPr>
          <p:cNvPr id="15" name="Group 14"/>
          <p:cNvGrpSpPr/>
          <p:nvPr/>
        </p:nvGrpSpPr>
        <p:grpSpPr>
          <a:xfrm>
            <a:off x="7747790" y="1166905"/>
            <a:ext cx="4731881" cy="2916424"/>
            <a:chOff x="5095695" y="2942588"/>
            <a:chExt cx="5829045" cy="3373406"/>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5695" y="2942588"/>
              <a:ext cx="5829045" cy="3373406"/>
            </a:xfrm>
            <a:prstGeom prst="rect">
              <a:avLst/>
            </a:prstGeom>
          </p:spPr>
        </p:pic>
        <p:sp>
          <p:nvSpPr>
            <p:cNvPr id="17" name="TextBox 16"/>
            <p:cNvSpPr txBox="1"/>
            <p:nvPr/>
          </p:nvSpPr>
          <p:spPr>
            <a:xfrm>
              <a:off x="6517684" y="4109918"/>
              <a:ext cx="2985068" cy="1246010"/>
            </a:xfrm>
            <a:prstGeom prst="rect">
              <a:avLst/>
            </a:prstGeom>
            <a:noFill/>
          </p:spPr>
          <p:txBody>
            <a:bodyPr wrap="square" rtlCol="0">
              <a:spAutoFit/>
            </a:bodyPr>
            <a:lstStyle/>
            <a:p>
              <a:pPr algn="ctr"/>
              <a:r>
                <a:rPr lang="en-US" sz="3200" b="1">
                  <a:solidFill>
                    <a:schemeClr val="accent1">
                      <a:lumMod val="75000"/>
                    </a:schemeClr>
                  </a:solidFill>
                  <a:latin typeface="Arial" panose="020B0604020202020204" pitchFamily="34" charset="0"/>
                  <a:cs typeface="Arial" panose="020B0604020202020204" pitchFamily="34" charset="0"/>
                </a:rPr>
                <a:t>ĐỌC THẦM </a:t>
              </a:r>
              <a:endParaRPr lang="en-US" sz="3200" b="1">
                <a:solidFill>
                  <a:schemeClr val="accent1">
                    <a:lumMod val="75000"/>
                  </a:schemeClr>
                </a:solidFill>
                <a:latin typeface="Arial" panose="020B0604020202020204" pitchFamily="34" charset="0"/>
                <a:cs typeface="Arial" panose="020B0604020202020204" pitchFamily="34" charset="0"/>
              </a:endParaRPr>
            </a:p>
            <a:p>
              <a:pPr algn="ctr"/>
              <a:r>
                <a:rPr lang="en-US" sz="3200" b="1">
                  <a:solidFill>
                    <a:schemeClr val="accent1">
                      <a:lumMod val="75000"/>
                    </a:schemeClr>
                  </a:solidFill>
                  <a:latin typeface="Arial" panose="020B0604020202020204" pitchFamily="34" charset="0"/>
                  <a:cs typeface="Arial" panose="020B0604020202020204" pitchFamily="34" charset="0"/>
                </a:rPr>
                <a:t>ĐOẠN 3</a:t>
              </a:r>
              <a:endParaRPr lang="en-US" sz="3200" b="1">
                <a:solidFill>
                  <a:schemeClr val="accent1">
                    <a:lumMod val="75000"/>
                  </a:schemeClr>
                </a:solidFill>
                <a:latin typeface="Arial" panose="020B0604020202020204" pitchFamily="34" charset="0"/>
                <a:cs typeface="Arial" panose="020B0604020202020204" pitchFamily="34" charset="0"/>
              </a:endParaRPr>
            </a:p>
          </p:txBody>
        </p:sp>
      </p:gr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973" y="5151100"/>
            <a:ext cx="11963400" cy="20002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5" presetClass="exit" presetSubtype="10" fill="hold" nodeType="clickEffect">
                                  <p:stCondLst>
                                    <p:cond delay="0"/>
                                  </p:stCondLst>
                                  <p:childTnLst>
                                    <p:animEffect transition="out" filter="checkerboard(across)">
                                      <p:cBhvr>
                                        <p:cTn id="15" dur="500"/>
                                        <p:tgtEl>
                                          <p:spTgt spid="15"/>
                                        </p:tgtEl>
                                      </p:cBhvr>
                                    </p:animEffect>
                                    <p:set>
                                      <p:cBhvr>
                                        <p:cTn id="16" dur="1" fill="hold">
                                          <p:stCondLst>
                                            <p:cond delay="499"/>
                                          </p:stCondLst>
                                        </p:cTn>
                                        <p:tgtEl>
                                          <p:spTgt spid="15"/>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wipe(left)">
                                      <p:cBhvr>
                                        <p:cTn id="25" dur="500"/>
                                        <p:tgtEl>
                                          <p:spTgt spid="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
                                            <p:txEl>
                                              <p:pRg st="1" end="1"/>
                                            </p:txEl>
                                          </p:spTgt>
                                        </p:tgtEl>
                                        <p:attrNameLst>
                                          <p:attrName>style.visibility</p:attrName>
                                        </p:attrNameLst>
                                      </p:cBhvr>
                                      <p:to>
                                        <p:strVal val="visible"/>
                                      </p:to>
                                    </p:set>
                                    <p:animEffect transition="in" filter="wipe(left)">
                                      <p:cBhvr>
                                        <p:cTn id="30" dur="500"/>
                                        <p:tgtEl>
                                          <p:spTgt spid="2">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
                                            <p:txEl>
                                              <p:pRg st="2" end="2"/>
                                            </p:txEl>
                                          </p:spTgt>
                                        </p:tgtEl>
                                        <p:attrNameLst>
                                          <p:attrName>style.visibility</p:attrName>
                                        </p:attrNameLst>
                                      </p:cBhvr>
                                      <p:to>
                                        <p:strVal val="visible"/>
                                      </p:to>
                                    </p:set>
                                    <p:animEffect transition="in" filter="wipe(left)">
                                      <p:cBhvr>
                                        <p:cTn id="35" dur="500"/>
                                        <p:tgtEl>
                                          <p:spTgt spid="2">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
                                            <p:txEl>
                                              <p:pRg st="3" end="3"/>
                                            </p:txEl>
                                          </p:spTgt>
                                        </p:tgtEl>
                                        <p:attrNameLst>
                                          <p:attrName>style.visibility</p:attrName>
                                        </p:attrNameLst>
                                      </p:cBhvr>
                                      <p:to>
                                        <p:strVal val="visible"/>
                                      </p:to>
                                    </p:set>
                                    <p:animEffect transition="in" filter="wipe(left)">
                                      <p:cBhvr>
                                        <p:cTn id="40" dur="500"/>
                                        <p:tgtEl>
                                          <p:spTgt spid="2">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
                                            <p:txEl>
                                              <p:pRg st="4" end="4"/>
                                            </p:txEl>
                                          </p:spTgt>
                                        </p:tgtEl>
                                        <p:attrNameLst>
                                          <p:attrName>style.visibility</p:attrName>
                                        </p:attrNameLst>
                                      </p:cBhvr>
                                      <p:to>
                                        <p:strVal val="visible"/>
                                      </p:to>
                                    </p:set>
                                    <p:animEffect transition="in" filter="wipe(left)">
                                      <p:cBhvr>
                                        <p:cTn id="45"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7000" b="-17000"/>
          </a:stretch>
        </a:blipFill>
        <a:effectLst/>
      </p:bgPr>
    </p:bg>
    <p:spTree>
      <p:nvGrpSpPr>
        <p:cNvPr id="1" name=""/>
        <p:cNvGrpSpPr/>
        <p:nvPr/>
      </p:nvGrpSpPr>
      <p:grpSpPr>
        <a:xfrm>
          <a:off x="0" y="0"/>
          <a:ext cx="0" cy="0"/>
          <a:chOff x="0" y="0"/>
          <a:chExt cx="0" cy="0"/>
        </a:xfrm>
      </p:grpSpPr>
      <p:sp>
        <p:nvSpPr>
          <p:cNvPr id="10" name="TextBox 9"/>
          <p:cNvSpPr txBox="1"/>
          <p:nvPr/>
        </p:nvSpPr>
        <p:spPr>
          <a:xfrm>
            <a:off x="552450" y="463173"/>
            <a:ext cx="11010900" cy="830997"/>
          </a:xfrm>
          <a:prstGeom prst="rect">
            <a:avLst/>
          </a:prstGeom>
          <a:noFill/>
        </p:spPr>
        <p:txBody>
          <a:bodyPr wrap="square" rtlCol="0">
            <a:spAutoFit/>
          </a:bodyPr>
          <a:lstStyle/>
          <a:p>
            <a:pPr algn="just" defTabSz="1219200">
              <a:lnSpc>
                <a:spcPct val="150000"/>
              </a:lnSpc>
              <a:buClr>
                <a:srgbClr val="000000"/>
              </a:buClr>
            </a:pPr>
            <a:r>
              <a:rPr lang="en-US" sz="3200" b="1" kern="0">
                <a:solidFill>
                  <a:srgbClr val="FC7D77">
                    <a:lumMod val="75000"/>
                  </a:srgbClr>
                </a:solidFill>
                <a:latin typeface="Arial" panose="020B0604020202020204" pitchFamily="34" charset="0"/>
                <a:ea typeface="Arial-Rounded" panose="020B0500000000000000" charset="0"/>
                <a:cs typeface="Arial" panose="020B0604020202020204" pitchFamily="34" charset="0"/>
                <a:sym typeface="Arial" panose="020B0604020202020204"/>
              </a:rPr>
              <a:t>Câu </a:t>
            </a:r>
            <a:r>
              <a:rPr lang="vi-VN" sz="3200" b="1" kern="0">
                <a:solidFill>
                  <a:srgbClr val="FC7D77">
                    <a:lumMod val="75000"/>
                  </a:srgbClr>
                </a:solidFill>
                <a:latin typeface="Arial" panose="020B0604020202020204" pitchFamily="34" charset="0"/>
                <a:ea typeface="Arial-Rounded" panose="020B0500000000000000" charset="0"/>
                <a:cs typeface="Arial" panose="020B0604020202020204" pitchFamily="34" charset="0"/>
                <a:sym typeface="Arial" panose="020B0604020202020204"/>
              </a:rPr>
              <a:t>4</a:t>
            </a:r>
            <a:r>
              <a:rPr lang="vi-VN" sz="3200" b="1" kern="0" dirty="0">
                <a:solidFill>
                  <a:srgbClr val="FC7D77">
                    <a:lumMod val="75000"/>
                  </a:srgbClr>
                </a:solidFill>
                <a:latin typeface="Arial" panose="020B0604020202020204" pitchFamily="34" charset="0"/>
                <a:ea typeface="Arial-Rounded" panose="020B0500000000000000" charset="0"/>
                <a:cs typeface="Arial" panose="020B0604020202020204" pitchFamily="34" charset="0"/>
                <a:sym typeface="Arial" panose="020B0604020202020204"/>
              </a:rPr>
              <a:t>. </a:t>
            </a:r>
            <a:r>
              <a:rPr lang="vi-VN" sz="3200" kern="0" dirty="0">
                <a:solidFill>
                  <a:srgbClr val="000000"/>
                </a:solidFill>
                <a:latin typeface="Arial" panose="020B0604020202020204" pitchFamily="34" charset="0"/>
                <a:ea typeface="Arial-Rounded" panose="020B0500000000000000" charset="0"/>
                <a:cs typeface="Arial" panose="020B0604020202020204" pitchFamily="34" charset="0"/>
                <a:sym typeface="Arial" panose="020B0604020202020204"/>
              </a:rPr>
              <a:t>Theo em, mọi người, mọi vật làm việc như thế nào?</a:t>
            </a:r>
            <a:endParaRPr lang="vi-VN" sz="3200" kern="0" dirty="0">
              <a:solidFill>
                <a:srgbClr val="000000"/>
              </a:solidFill>
              <a:latin typeface="Arial" panose="020B0604020202020204" pitchFamily="34" charset="0"/>
              <a:ea typeface="Arial-Rounded" panose="020B0500000000000000" charset="0"/>
              <a:cs typeface="Arial" panose="020B0604020202020204" pitchFamily="34" charset="0"/>
              <a:sym typeface="Arial" panose="020B0604020202020204"/>
            </a:endParaRPr>
          </a:p>
        </p:txBody>
      </p:sp>
      <p:sp>
        <p:nvSpPr>
          <p:cNvPr id="13" name="Cloud Callout 12"/>
          <p:cNvSpPr/>
          <p:nvPr/>
        </p:nvSpPr>
        <p:spPr>
          <a:xfrm>
            <a:off x="4838700" y="1842395"/>
            <a:ext cx="5505450" cy="2443855"/>
          </a:xfrm>
          <a:prstGeom prst="cloudCallout">
            <a:avLst>
              <a:gd name="adj1" fmla="val -62089"/>
              <a:gd name="adj2" fmla="val 50846"/>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Arial" panose="020B0604020202020204" pitchFamily="34" charset="0"/>
                <a:cs typeface="Arial" panose="020B0604020202020204" pitchFamily="34" charset="0"/>
              </a:rPr>
              <a:t>Vì sao mọi người thấy vui khi làm việc?</a:t>
            </a:r>
            <a:endParaRPr lang="en-US" sz="4000">
              <a:solidFill>
                <a:schemeClr val="tx1"/>
              </a:solidFill>
              <a:latin typeface="Arial" panose="020B0604020202020204" pitchFamily="34" charset="0"/>
              <a:cs typeface="Arial" panose="020B0604020202020204" pitchFamily="34" charset="0"/>
            </a:endParaRPr>
          </a:p>
        </p:txBody>
      </p:sp>
      <p:grpSp>
        <p:nvGrpSpPr>
          <p:cNvPr id="7" name="Group 6"/>
          <p:cNvGrpSpPr/>
          <p:nvPr/>
        </p:nvGrpSpPr>
        <p:grpSpPr>
          <a:xfrm>
            <a:off x="4844258" y="1433435"/>
            <a:ext cx="5505450" cy="2992080"/>
            <a:chOff x="4838700" y="1294170"/>
            <a:chExt cx="5505450" cy="2992080"/>
          </a:xfrm>
        </p:grpSpPr>
        <p:sp>
          <p:nvSpPr>
            <p:cNvPr id="12" name="Cloud Callout 11"/>
            <p:cNvSpPr/>
            <p:nvPr/>
          </p:nvSpPr>
          <p:spPr>
            <a:xfrm>
              <a:off x="4838700" y="1294170"/>
              <a:ext cx="5505450" cy="2992080"/>
            </a:xfrm>
            <a:prstGeom prst="cloudCallout">
              <a:avLst>
                <a:gd name="adj1" fmla="val -62435"/>
                <a:gd name="adj2" fmla="val 45259"/>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a:solidFill>
                    <a:schemeClr val="tx1"/>
                  </a:solidFill>
                  <a:latin typeface="Arial" panose="020B0604020202020204" pitchFamily="34" charset="0"/>
                  <a:cs typeface="Arial" panose="020B0604020202020204" pitchFamily="34" charset="0"/>
                </a:rPr>
                <a:t> </a:t>
              </a:r>
              <a:endParaRPr lang="en-US" sz="4000">
                <a:solidFill>
                  <a:schemeClr val="tx1"/>
                </a:solidFill>
                <a:latin typeface="Arial" panose="020B0604020202020204" pitchFamily="34" charset="0"/>
                <a:cs typeface="Arial" panose="020B0604020202020204" pitchFamily="34" charset="0"/>
              </a:endParaRPr>
            </a:p>
          </p:txBody>
        </p:sp>
        <p:sp>
          <p:nvSpPr>
            <p:cNvPr id="6" name="TextBox 5"/>
            <p:cNvSpPr txBox="1"/>
            <p:nvPr/>
          </p:nvSpPr>
          <p:spPr>
            <a:xfrm>
              <a:off x="6019800" y="2024462"/>
              <a:ext cx="3790950" cy="1446550"/>
            </a:xfrm>
            <a:prstGeom prst="rect">
              <a:avLst/>
            </a:prstGeom>
            <a:noFill/>
          </p:spPr>
          <p:txBody>
            <a:bodyPr wrap="square" rtlCol="0">
              <a:spAutoFit/>
            </a:bodyPr>
            <a:lstStyle/>
            <a:p>
              <a:r>
                <a:rPr lang="en-US" sz="2800">
                  <a:latin typeface="Arial" panose="020B0604020202020204" pitchFamily="34" charset="0"/>
                  <a:cs typeface="Arial" panose="020B0604020202020204" pitchFamily="34" charset="0"/>
                </a:rPr>
                <a:t>Mọi người, mọi việc đều bận rộn nhưng lúc nào cũng vui</a:t>
              </a:r>
              <a:r>
                <a:rPr lang="en-US" sz="3200">
                  <a:solidFill>
                    <a:schemeClr val="tx1"/>
                  </a:solidFill>
                  <a:latin typeface="Arial" panose="020B0604020202020204" pitchFamily="34" charset="0"/>
                  <a:cs typeface="Arial" panose="020B0604020202020204" pitchFamily="34" charset="0"/>
                </a:rPr>
                <a:t>.</a:t>
              </a:r>
              <a:endParaRPr lang="en-US" sz="3200">
                <a:solidFill>
                  <a:schemeClr val="tx1"/>
                </a:solidFill>
                <a:latin typeface="Arial" panose="020B0604020202020204" pitchFamily="34" charset="0"/>
                <a:cs typeface="Arial" panose="020B0604020202020204" pitchFamily="34" charset="0"/>
              </a:endParaRPr>
            </a:p>
          </p:txBody>
        </p:sp>
      </p:gr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85995"/>
            <a:ext cx="4406778" cy="2772005"/>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5350" y="4279033"/>
            <a:ext cx="4234913" cy="270685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xit" presetSubtype="10" fill="hold" nodeType="clickEffect">
                                  <p:stCondLst>
                                    <p:cond delay="0"/>
                                  </p:stCondLst>
                                  <p:childTnLst>
                                    <p:animEffect transition="out" filter="blinds(horizontal)">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51543" y="1094267"/>
            <a:ext cx="10591657" cy="5277504"/>
          </a:xfrm>
          <a:prstGeom prst="rect">
            <a:avLst/>
          </a:prstGeom>
        </p:spPr>
      </p:pic>
      <p:pic>
        <p:nvPicPr>
          <p:cNvPr id="5" name="Picture 4"/>
          <p:cNvPicPr>
            <a:picLocks noChangeAspect="1"/>
          </p:cNvPicPr>
          <p:nvPr/>
        </p:nvPicPr>
        <p:blipFill>
          <a:blip r:embed="rId3">
            <a:clrChange>
              <a:clrFrom>
                <a:srgbClr val="FFFEFE"/>
              </a:clrFrom>
              <a:clrTo>
                <a:srgbClr val="FFFEFE">
                  <a:alpha val="0"/>
                </a:srgbClr>
              </a:clrTo>
            </a:clrChange>
            <a:extLst>
              <a:ext uri="{BEBA8EAE-BF5A-486C-A8C5-ECC9F3942E4B}">
                <a14:imgProps xmlns:a14="http://schemas.microsoft.com/office/drawing/2010/main">
                  <a14:imgLayer r:embed="rId4">
                    <a14:imgEffect>
                      <a14:saturation sat="200000"/>
                    </a14:imgEffect>
                    <a14:imgEffect>
                      <a14:sharpenSoften amount="25000"/>
                    </a14:imgEffect>
                  </a14:imgLayer>
                </a14:imgProps>
              </a:ext>
            </a:extLst>
          </a:blip>
          <a:stretch>
            <a:fillRect/>
          </a:stretch>
        </p:blipFill>
        <p:spPr>
          <a:xfrm>
            <a:off x="889372" y="310593"/>
            <a:ext cx="1486971" cy="783674"/>
          </a:xfrm>
          <a:prstGeom prst="rect">
            <a:avLst/>
          </a:prstGeom>
        </p:spPr>
      </p:pic>
      <p:grpSp>
        <p:nvGrpSpPr>
          <p:cNvPr id="8" name="Group 7"/>
          <p:cNvGrpSpPr/>
          <p:nvPr/>
        </p:nvGrpSpPr>
        <p:grpSpPr>
          <a:xfrm>
            <a:off x="2376343" y="10050"/>
            <a:ext cx="9492115" cy="954107"/>
            <a:chOff x="2515199" y="-628"/>
            <a:chExt cx="9492115" cy="954107"/>
          </a:xfrm>
        </p:grpSpPr>
        <p:sp>
          <p:nvSpPr>
            <p:cNvPr id="7" name="Rounded Rectangle 6"/>
            <p:cNvSpPr/>
            <p:nvPr/>
          </p:nvSpPr>
          <p:spPr>
            <a:xfrm>
              <a:off x="2515199" y="25906"/>
              <a:ext cx="9419771" cy="89106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515199" y="-628"/>
              <a:ext cx="9492115" cy="954107"/>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Quan </a:t>
              </a:r>
              <a:r>
                <a:rPr lang="en-US" sz="2800" dirty="0" err="1">
                  <a:latin typeface="Arial" panose="020B0604020202020204" pitchFamily="34" charset="0"/>
                  <a:cs typeface="Arial" panose="020B0604020202020204" pitchFamily="34" charset="0"/>
                </a:rPr>
                <a:t>sát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tranh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biết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mỗi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người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mỗi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vật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trong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tranh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đang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làm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gì</a:t>
              </a:r>
              <a:r>
                <a:rPr lang="en-US" sz="2800" dirty="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8219" y="2934532"/>
            <a:ext cx="2507081" cy="3923468"/>
          </a:xfrm>
          <a:prstGeom prst="rect">
            <a:avLst/>
          </a:prstGeom>
        </p:spPr>
      </p:pic>
      <p:grpSp>
        <p:nvGrpSpPr>
          <p:cNvPr id="15" name="Group 14"/>
          <p:cNvGrpSpPr/>
          <p:nvPr/>
        </p:nvGrpSpPr>
        <p:grpSpPr>
          <a:xfrm>
            <a:off x="6476999" y="419100"/>
            <a:ext cx="3943349" cy="2515432"/>
            <a:chOff x="6476999" y="419100"/>
            <a:chExt cx="3943349" cy="2515432"/>
          </a:xfrm>
        </p:grpSpPr>
        <p:sp>
          <p:nvSpPr>
            <p:cNvPr id="13" name="Cloud Callout 12"/>
            <p:cNvSpPr/>
            <p:nvPr/>
          </p:nvSpPr>
          <p:spPr>
            <a:xfrm flipH="1">
              <a:off x="6476999" y="419100"/>
              <a:ext cx="3943349" cy="2515432"/>
            </a:xfrm>
            <a:prstGeom prst="cloudCallout">
              <a:avLst>
                <a:gd name="adj1" fmla="val -46294"/>
                <a:gd name="adj2" fmla="val 70298"/>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schemeClr val="tx1"/>
                </a:solidFill>
                <a:latin typeface="Arial" panose="020B0604020202020204" pitchFamily="34" charset="0"/>
                <a:cs typeface="Arial" panose="020B0604020202020204" pitchFamily="34" charset="0"/>
              </a:endParaRPr>
            </a:p>
          </p:txBody>
        </p:sp>
        <p:sp>
          <p:nvSpPr>
            <p:cNvPr id="9" name="TextBox 8"/>
            <p:cNvSpPr txBox="1"/>
            <p:nvPr/>
          </p:nvSpPr>
          <p:spPr>
            <a:xfrm>
              <a:off x="6760366" y="938182"/>
              <a:ext cx="3376613" cy="1077218"/>
            </a:xfrm>
            <a:prstGeom prst="rect">
              <a:avLst/>
            </a:prstGeom>
            <a:noFill/>
          </p:spPr>
          <p:txBody>
            <a:bodyPr wrap="square" rtlCol="0">
              <a:spAutoFit/>
            </a:bodyPr>
            <a:lstStyle/>
            <a:p>
              <a:pPr algn="ctr"/>
              <a:r>
                <a:rPr lang="en-US" sz="3200">
                  <a:latin typeface="Arial" panose="020B0604020202020204" pitchFamily="34" charset="0"/>
                  <a:cs typeface="Arial" panose="020B0604020202020204" pitchFamily="34" charset="0"/>
                </a:rPr>
                <a:t>Bài đọc cho các em biết điều gì?</a:t>
              </a:r>
              <a:endParaRPr lang="en-US" sz="3600">
                <a:solidFill>
                  <a:schemeClr val="tx1"/>
                </a:solidFill>
                <a:latin typeface="Arial" panose="020B0604020202020204" pitchFamily="34" charset="0"/>
                <a:cs typeface="Arial" panose="020B0604020202020204" pitchFamily="34" charset="0"/>
              </a:endParaRPr>
            </a:p>
          </p:txBody>
        </p:sp>
      </p:gr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299" y="3883206"/>
            <a:ext cx="4248150" cy="3270005"/>
          </a:xfrm>
          <a:prstGeom prst="rect">
            <a:avLst/>
          </a:prstGeom>
        </p:spPr>
      </p:pic>
      <p:grpSp>
        <p:nvGrpSpPr>
          <p:cNvPr id="17" name="Group 16"/>
          <p:cNvGrpSpPr/>
          <p:nvPr/>
        </p:nvGrpSpPr>
        <p:grpSpPr>
          <a:xfrm>
            <a:off x="3124201" y="3453614"/>
            <a:ext cx="6267450" cy="2280436"/>
            <a:chOff x="3124201" y="3453614"/>
            <a:chExt cx="6267450" cy="2280436"/>
          </a:xfrm>
        </p:grpSpPr>
        <p:sp>
          <p:nvSpPr>
            <p:cNvPr id="11" name="Rounded Rectangular Callout 10"/>
            <p:cNvSpPr/>
            <p:nvPr/>
          </p:nvSpPr>
          <p:spPr>
            <a:xfrm>
              <a:off x="3124201" y="3453614"/>
              <a:ext cx="6267450" cy="2280436"/>
            </a:xfrm>
            <a:prstGeom prst="wedgeRoundRectCallout">
              <a:avLst>
                <a:gd name="adj1" fmla="val -63157"/>
                <a:gd name="adj2" fmla="val 70951"/>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latin typeface="Arial" panose="020B0604020202020204" pitchFamily="34" charset="0"/>
                <a:cs typeface="Arial" panose="020B0604020202020204" pitchFamily="34" charset="0"/>
              </a:endParaRPr>
            </a:p>
          </p:txBody>
        </p:sp>
        <p:sp>
          <p:nvSpPr>
            <p:cNvPr id="16" name="TextBox 15"/>
            <p:cNvSpPr txBox="1"/>
            <p:nvPr/>
          </p:nvSpPr>
          <p:spPr>
            <a:xfrm>
              <a:off x="3124201" y="3719808"/>
              <a:ext cx="6038849" cy="1815882"/>
            </a:xfrm>
            <a:prstGeom prst="rect">
              <a:avLst/>
            </a:prstGeom>
            <a:noFill/>
          </p:spPr>
          <p:txBody>
            <a:bodyPr wrap="square" rtlCol="0">
              <a:spAutoFit/>
            </a:bodyPr>
            <a:lstStyle/>
            <a:p>
              <a:pPr algn="ctr"/>
              <a:r>
                <a:rPr lang="en-US" sz="2800">
                  <a:latin typeface="Arial" panose="020B0604020202020204" pitchFamily="34" charset="0"/>
                  <a:cs typeface="Arial" panose="020B0604020202020204" pitchFamily="34" charset="0"/>
                </a:rPr>
                <a:t>- Mọi vật, mọi người quanh ta đều làm việc. Làm việc mang lại niềm vui, làm việc giúp mọi người , mọi vật có ích cho cuộc sống.</a:t>
              </a:r>
              <a:endParaRPr lang="en-US" sz="2800">
                <a:latin typeface="Arial" panose="020B0604020202020204" pitchFamily="34" charset="0"/>
                <a:cs typeface="Arial" panose="020B0604020202020204" pitchFamily="34" charset="0"/>
              </a:endParaRPr>
            </a:p>
          </p:txBody>
        </p:sp>
      </p:gr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112234">
            <a:off x="-361212" y="27106"/>
            <a:ext cx="3836989" cy="21690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down)">
                                      <p:cBhvr>
                                        <p:cTn id="1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20000" b="-20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6768" y="928466"/>
            <a:ext cx="9085866" cy="3575665"/>
          </a:xfrm>
          <a:prstGeom prst="rect">
            <a:avLst/>
          </a:prstGeom>
        </p:spPr>
      </p:pic>
      <p:sp>
        <p:nvSpPr>
          <p:cNvPr id="5" name="TextBox 4"/>
          <p:cNvSpPr txBox="1"/>
          <p:nvPr/>
        </p:nvSpPr>
        <p:spPr>
          <a:xfrm>
            <a:off x="3043018" y="2162300"/>
            <a:ext cx="6939181" cy="1107996"/>
          </a:xfrm>
          <a:prstGeom prst="rect">
            <a:avLst/>
          </a:prstGeom>
          <a:noFill/>
        </p:spPr>
        <p:txBody>
          <a:bodyPr wrap="square" rtlCol="0">
            <a:spAutoFit/>
          </a:bodyPr>
          <a:lstStyle/>
          <a:p>
            <a:r>
              <a:rPr lang="en-US" sz="6600">
                <a:solidFill>
                  <a:schemeClr val="accent1">
                    <a:lumMod val="50000"/>
                  </a:schemeClr>
                </a:solidFill>
                <a:latin typeface="Arial" panose="020B0604020202020204" pitchFamily="34" charset="0"/>
                <a:cs typeface="Arial" panose="020B0604020202020204" pitchFamily="34" charset="0"/>
              </a:rPr>
              <a:t>LUYỆN ĐỌC LẠI</a:t>
            </a:r>
            <a:endParaRPr lang="en-US" sz="6600">
              <a:solidFill>
                <a:schemeClr val="accent1">
                  <a:lumMod val="50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7000" b="-17000"/>
          </a:stretch>
        </a:blipFill>
        <a:effectLst/>
      </p:bgPr>
    </p:bg>
    <p:spTree>
      <p:nvGrpSpPr>
        <p:cNvPr id="1" name=""/>
        <p:cNvGrpSpPr/>
        <p:nvPr/>
      </p:nvGrpSpPr>
      <p:grpSpPr>
        <a:xfrm>
          <a:off x="0" y="0"/>
          <a:ext cx="0" cy="0"/>
          <a:chOff x="0" y="0"/>
          <a:chExt cx="0" cy="0"/>
        </a:xfrm>
      </p:grpSpPr>
      <p:sp>
        <p:nvSpPr>
          <p:cNvPr id="22" name="Rounded Rectangle 21"/>
          <p:cNvSpPr/>
          <p:nvPr/>
        </p:nvSpPr>
        <p:spPr>
          <a:xfrm>
            <a:off x="4414838" y="285750"/>
            <a:ext cx="3686175" cy="54424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1149537" y="88741"/>
            <a:ext cx="1528350" cy="66909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vi-VN" sz="2800" b="1" i="0" u="none" strike="noStrike" kern="1200" cap="none" spc="0" normalizeH="0" baseline="0" noProof="0" dirty="0">
                <a:ln>
                  <a:noFill/>
                </a:ln>
                <a:solidFill>
                  <a:srgbClr val="17479D"/>
                </a:solidFill>
                <a:effectLst/>
                <a:uLnTx/>
                <a:uFillTx/>
                <a:latin typeface="Arial" panose="020B0604020202020204" pitchFamily="34" charset="0"/>
                <a:ea typeface="+mn-ea"/>
                <a:cs typeface="+mn-cs"/>
              </a:rPr>
              <a:t>ĐỌC</a:t>
            </a:r>
            <a:endParaRPr kumimoji="0" lang="en-US" sz="2800" b="1" i="0" u="none" strike="noStrike" kern="1200" cap="none" spc="0" normalizeH="0" baseline="0" noProof="0" dirty="0">
              <a:ln>
                <a:noFill/>
              </a:ln>
              <a:solidFill>
                <a:srgbClr val="17479D"/>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aturation sat="200000"/>
                    </a14:imgEffect>
                    <a14:imgEffect>
                      <a14:sharpenSoften amount="25000"/>
                    </a14:imgEffect>
                  </a14:imgLayer>
                </a14:imgProps>
              </a:ext>
            </a:extLst>
          </a:blip>
          <a:srcRect l="1772" t="2351" r="1"/>
          <a:stretch>
            <a:fillRect/>
          </a:stretch>
        </p:blipFill>
        <p:spPr>
          <a:xfrm>
            <a:off x="227585" y="60682"/>
            <a:ext cx="1137215" cy="939106"/>
          </a:xfrm>
          <a:prstGeom prst="rect">
            <a:avLst/>
          </a:prstGeom>
        </p:spPr>
      </p:pic>
      <p:sp>
        <p:nvSpPr>
          <p:cNvPr id="6" name="TextBox 5"/>
          <p:cNvSpPr txBox="1"/>
          <p:nvPr/>
        </p:nvSpPr>
        <p:spPr>
          <a:xfrm>
            <a:off x="1112837" y="145399"/>
            <a:ext cx="10479165" cy="73866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vi-VN" sz="2800" b="1" i="0" u="none" strike="noStrike" kern="1200" cap="none" spc="0" normalizeH="0" baseline="0" noProof="0" dirty="0">
                <a:ln>
                  <a:noFill/>
                </a:ln>
                <a:solidFill>
                  <a:srgbClr val="5B9BD5">
                    <a:lumMod val="50000"/>
                  </a:srgbClr>
                </a:solidFill>
                <a:effectLst/>
                <a:uLnTx/>
                <a:uFillTx/>
                <a:latin typeface="Arial" panose="020B0604020202020204" pitchFamily="34" charset="0"/>
                <a:ea typeface="+mn-ea"/>
                <a:cs typeface="+mn-cs"/>
              </a:rPr>
              <a:t>Làm việc thật là vui</a:t>
            </a:r>
            <a:endParaRPr kumimoji="0" lang="en-US" sz="28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p:txBody>
      </p:sp>
      <p:sp>
        <p:nvSpPr>
          <p:cNvPr id="7" name="TextBox 6"/>
          <p:cNvSpPr txBox="1"/>
          <p:nvPr/>
        </p:nvSpPr>
        <p:spPr>
          <a:xfrm>
            <a:off x="1830317" y="658301"/>
            <a:ext cx="9618008" cy="6126677"/>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vi-VN"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     Quanh </a:t>
            </a:r>
            <a:r>
              <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ta, mọi vật, mọi người đều làm việc.</a:t>
            </a: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just" defTabSz="914400" rtl="0" eaLnBrk="1" fontAlgn="auto" latinLnBrk="0" hangingPunct="1">
              <a:lnSpc>
                <a:spcPct val="150000"/>
              </a:lnSpc>
              <a:spcBef>
                <a:spcPts val="0"/>
              </a:spcBef>
              <a:spcAft>
                <a:spcPts val="0"/>
              </a:spcAft>
              <a:buClrTx/>
              <a:buSzTx/>
              <a:buFontTx/>
              <a:buNone/>
              <a:defRPr/>
            </a:pPr>
            <a:r>
              <a:rPr kumimoji="0" lang="vi-VN"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     Cái </a:t>
            </a:r>
            <a:r>
              <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đồng hồ tích tắc, tích tắc, báo phút, báo giờ. Con gà trống </a:t>
            </a:r>
            <a:r>
              <a:rPr kumimoji="0" lang="vi-VN"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gáy </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vi-VN"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vang </a:t>
            </a:r>
            <a:r>
              <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ò ó o, báo cho mọi người biết trời sắp sáng, mau mau thức dậy</a:t>
            </a:r>
            <a:r>
              <a:rPr kumimoji="0" lang="vi-VN"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50000"/>
              </a:lnSpc>
              <a:spcBef>
                <a:spcPts val="0"/>
              </a:spcBef>
              <a:spcAft>
                <a:spcPts val="0"/>
              </a:spcAft>
              <a:buClrTx/>
              <a:buSzTx/>
              <a:buFontTx/>
              <a:buNone/>
              <a:defRPr/>
            </a:pPr>
            <a:r>
              <a:rPr kumimoji="0" lang="vi-VN"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Con </a:t>
            </a:r>
            <a:r>
              <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tu hú kêu tu hú, tu hú. Thế là sắp đến mùa vải chín. Chim bắt sâu, bảo vệ mùa màng. Cành đào nở hoa cho sắc xuân thêm rực rỡ, ngày xuân thêm tưng bừng. Chim cú mèo chập tối đứng trong hốc cây rúc cú cú cũng làm việc có ích cho đồng ruộng.</a:t>
            </a: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just" defTabSz="914400" rtl="0" eaLnBrk="1" fontAlgn="auto" latinLnBrk="0" hangingPunct="1">
              <a:lnSpc>
                <a:spcPct val="150000"/>
              </a:lnSpc>
              <a:spcBef>
                <a:spcPts val="0"/>
              </a:spcBef>
              <a:spcAft>
                <a:spcPts val="0"/>
              </a:spcAft>
              <a:buClrTx/>
              <a:buSzTx/>
              <a:buFontTx/>
              <a:buNone/>
              <a:defRPr/>
            </a:pPr>
            <a:r>
              <a:rPr kumimoji="0" lang="vi-VN"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 Như mọi vật, mọi người, bé cũng làm việc. Bé làm bài. Bé đi học. Học xong, bé quét nhà, nhặt rau, chơi với em đỡ mẹ. Bé luôn luôn bận rộn, mà lúc nào cũng v</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ui.</a:t>
            </a: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r" defTabSz="914400" rtl="0" eaLnBrk="1" fontAlgn="auto" latinLnBrk="0" hangingPunct="1">
              <a:lnSpc>
                <a:spcPct val="150000"/>
              </a:lnSpc>
              <a:spcBef>
                <a:spcPts val="0"/>
              </a:spcBef>
              <a:spcAft>
                <a:spcPts val="0"/>
              </a:spcAft>
              <a:buClrTx/>
              <a:buSzTx/>
              <a:buFontTx/>
              <a:buNone/>
              <a:defRPr/>
            </a:pPr>
            <a:r>
              <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t>
            </a:r>
            <a:r>
              <a:rPr kumimoji="0" lang="vi-VN" sz="2400" b="0"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Theo </a:t>
            </a:r>
            <a:r>
              <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Tô Hoài)</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9" name="Group 18"/>
          <p:cNvGrpSpPr/>
          <p:nvPr/>
        </p:nvGrpSpPr>
        <p:grpSpPr>
          <a:xfrm>
            <a:off x="4117251" y="6251845"/>
            <a:ext cx="4240126" cy="584775"/>
            <a:chOff x="708943" y="6023994"/>
            <a:chExt cx="5825836" cy="712360"/>
          </a:xfrm>
        </p:grpSpPr>
        <p:sp>
          <p:nvSpPr>
            <p:cNvPr id="20" name="TextBox 19"/>
            <p:cNvSpPr txBox="1"/>
            <p:nvPr/>
          </p:nvSpPr>
          <p:spPr>
            <a:xfrm>
              <a:off x="708943" y="6110866"/>
              <a:ext cx="5825836" cy="562579"/>
            </a:xfrm>
            <a:prstGeom prst="roundRect">
              <a:avLst>
                <a:gd name="adj" fmla="val 50000"/>
              </a:avLst>
            </a:prstGeom>
            <a:solidFill>
              <a:srgbClr val="F15A88"/>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000" b="0" i="0" u="none" strike="noStrike" kern="1200" cap="none" spc="0" normalizeH="0" baseline="0" noProof="0" dirty="0">
                <a:ln>
                  <a:noFill/>
                </a:ln>
                <a:solidFill>
                  <a:prstClr val="white"/>
                </a:solidFill>
                <a:effectLst/>
                <a:uLnTx/>
                <a:uFillTx/>
                <a:latin typeface="Arial-Rounded" panose="020B0500000000000000" charset="0"/>
                <a:ea typeface="Arial-Rounded" panose="020B0500000000000000" charset="0"/>
                <a:cs typeface="Arial-Rounded" panose="020B0500000000000000" charset="0"/>
              </a:endParaRPr>
            </a:p>
          </p:txBody>
        </p:sp>
        <p:sp>
          <p:nvSpPr>
            <p:cNvPr id="21" name="TextBox 20"/>
            <p:cNvSpPr txBox="1"/>
            <p:nvPr/>
          </p:nvSpPr>
          <p:spPr>
            <a:xfrm>
              <a:off x="1038167" y="6023994"/>
              <a:ext cx="5167386" cy="7123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err="1">
                  <a:ln>
                    <a:noFill/>
                  </a:ln>
                  <a:solidFill>
                    <a:prstClr val="white"/>
                  </a:solidFill>
                  <a:effectLst/>
                  <a:uLnTx/>
                  <a:uFillTx/>
                  <a:latin typeface="Arial" panose="020B0604020202020204" pitchFamily="34" charset="0"/>
                  <a:ea typeface="Arial-Rounded" panose="020B0500000000000000" charset="0"/>
                  <a:cs typeface="Arial" panose="020B0604020202020204" pitchFamily="34" charset="0"/>
                </a:rPr>
                <a:t>Đọc</a:t>
              </a:r>
              <a:r>
                <a:rPr kumimoji="0" lang="en-US" sz="3200" b="0" i="0" u="none" strike="noStrike" kern="1200" cap="none" spc="0" normalizeH="0" baseline="0" noProof="0">
                  <a:ln>
                    <a:noFill/>
                  </a:ln>
                  <a:solidFill>
                    <a:prstClr val="white"/>
                  </a:solidFill>
                  <a:effectLst/>
                  <a:uLnTx/>
                  <a:uFillTx/>
                  <a:latin typeface="Arial" panose="020B0604020202020204" pitchFamily="34" charset="0"/>
                  <a:ea typeface="Arial-Rounded" panose="020B0500000000000000" charset="0"/>
                  <a:cs typeface="Arial" panose="020B0604020202020204" pitchFamily="34" charset="0"/>
                </a:rPr>
                <a:t> </a:t>
              </a:r>
              <a:r>
                <a:rPr lang="en-US" sz="3200" smtClean="0">
                  <a:solidFill>
                    <a:prstClr val="white"/>
                  </a:solidFill>
                  <a:latin typeface="Arial" panose="020B0604020202020204" pitchFamily="34" charset="0"/>
                  <a:ea typeface="Arial-Rounded" panose="020B0500000000000000" charset="0"/>
                  <a:cs typeface="Arial" panose="020B0604020202020204" pitchFamily="34" charset="0"/>
                </a:rPr>
                <a:t>diễn cảm</a:t>
              </a:r>
              <a:r>
                <a:rPr kumimoji="0" lang="en-US" sz="3200" b="0" i="0" u="none" strike="noStrike" kern="1200" cap="none" spc="0" normalizeH="0" baseline="0" noProof="0" smtClean="0">
                  <a:ln>
                    <a:noFill/>
                  </a:ln>
                  <a:solidFill>
                    <a:prstClr val="white"/>
                  </a:solidFill>
                  <a:effectLst/>
                  <a:uLnTx/>
                  <a:uFillTx/>
                  <a:latin typeface="Arial" panose="020B0604020202020204" pitchFamily="34" charset="0"/>
                  <a:ea typeface="Arial-Rounded" panose="020B0500000000000000" charset="0"/>
                  <a:cs typeface="Arial" panose="020B0604020202020204" pitchFamily="34" charset="0"/>
                </a:rPr>
                <a:t> </a:t>
              </a:r>
              <a:endPar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Arial-Rounded" panose="020B0500000000000000" charset="0"/>
                <a:cs typeface="Arial" panose="020B0604020202020204" pitchFamily="34" charset="0"/>
              </a:endParaRPr>
            </a:p>
          </p:txBody>
        </p:sp>
      </p:grpSp>
      <p:cxnSp>
        <p:nvCxnSpPr>
          <p:cNvPr id="3" name="Straight Connector 2"/>
          <p:cNvCxnSpPr/>
          <p:nvPr/>
        </p:nvCxnSpPr>
        <p:spPr>
          <a:xfrm>
            <a:off x="3997234" y="1776549"/>
            <a:ext cx="849086" cy="13062"/>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23" name="Straight Connector 22"/>
          <p:cNvCxnSpPr/>
          <p:nvPr/>
        </p:nvCxnSpPr>
        <p:spPr>
          <a:xfrm>
            <a:off x="6742476" y="3403465"/>
            <a:ext cx="849086" cy="13062"/>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24" name="Straight Connector 23"/>
          <p:cNvCxnSpPr/>
          <p:nvPr/>
        </p:nvCxnSpPr>
        <p:spPr>
          <a:xfrm>
            <a:off x="4421777" y="3965479"/>
            <a:ext cx="849086" cy="13062"/>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25" name="Straight Connector 24"/>
          <p:cNvCxnSpPr/>
          <p:nvPr/>
        </p:nvCxnSpPr>
        <p:spPr>
          <a:xfrm>
            <a:off x="10366135" y="3403465"/>
            <a:ext cx="972425"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p:nvCxnSpPr>
        <p:spPr>
          <a:xfrm>
            <a:off x="2410097" y="4487993"/>
            <a:ext cx="496382" cy="0"/>
          </a:xfrm>
          <a:prstGeom prst="line">
            <a:avLst/>
          </a:prstGeom>
          <a:ln w="28575"/>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linds(horizontal)">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7000" b="-17000"/>
          </a:stretch>
        </a:blipFill>
        <a:effectLst/>
      </p:bgPr>
    </p:bg>
    <p:spTree>
      <p:nvGrpSpPr>
        <p:cNvPr id="1" name=""/>
        <p:cNvGrpSpPr/>
        <p:nvPr/>
      </p:nvGrpSpPr>
      <p:grpSpPr>
        <a:xfrm>
          <a:off x="0" y="0"/>
          <a:ext cx="0" cy="0"/>
          <a:chOff x="0" y="0"/>
          <a:chExt cx="0" cy="0"/>
        </a:xfrm>
      </p:grpSpPr>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6365" y="4456455"/>
            <a:ext cx="2365390" cy="2532358"/>
          </a:xfrm>
          <a:prstGeom prst="rect">
            <a:avLst/>
          </a:prstGeom>
        </p:spPr>
      </p:pic>
      <p:pic>
        <p:nvPicPr>
          <p:cNvPr id="15"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9113" y="6008021"/>
            <a:ext cx="656057" cy="677220"/>
          </a:xfrm>
          <a:prstGeom prst="rect">
            <a:avLst/>
          </a:prstGeom>
        </p:spPr>
      </p:pic>
      <p:sp>
        <p:nvSpPr>
          <p:cNvPr id="22" name="TextBox 21"/>
          <p:cNvSpPr txBox="1"/>
          <p:nvPr/>
        </p:nvSpPr>
        <p:spPr>
          <a:xfrm>
            <a:off x="866623" y="448440"/>
            <a:ext cx="10804124" cy="1384995"/>
          </a:xfrm>
          <a:prstGeom prst="rect">
            <a:avLst/>
          </a:prstGeom>
          <a:noFill/>
        </p:spPr>
        <p:txBody>
          <a:bodyPr wrap="square" rtlCol="0">
            <a:spAutoFit/>
          </a:bodyPr>
          <a:lstStyle/>
          <a:p>
            <a:pPr algn="just" defTabSz="1219200">
              <a:lnSpc>
                <a:spcPct val="150000"/>
              </a:lnSpc>
              <a:buClr>
                <a:srgbClr val="000000"/>
              </a:buClr>
            </a:pPr>
            <a:r>
              <a:rPr lang="vi-VN" sz="2800" b="1" kern="0" dirty="0">
                <a:solidFill>
                  <a:srgbClr val="FC7D77">
                    <a:lumMod val="75000"/>
                  </a:srgbClr>
                </a:solidFill>
                <a:ea typeface="Arial-Rounded" panose="020B0500000000000000" charset="0"/>
                <a:cs typeface="Arial-Rounded" panose="020B0500000000000000" charset="0"/>
                <a:sym typeface="Arial" panose="020B0604020202020204"/>
              </a:rPr>
              <a:t>1. </a:t>
            </a:r>
            <a:r>
              <a:rPr lang="vi-VN" sz="2800" kern="0" dirty="0">
                <a:solidFill>
                  <a:srgbClr val="000000"/>
                </a:solidFill>
                <a:ea typeface="Arial-Rounded" panose="020B0500000000000000" charset="0"/>
                <a:cs typeface="Arial-Rounded" panose="020B0500000000000000" charset="0"/>
                <a:sym typeface="Arial" panose="020B0604020202020204"/>
              </a:rPr>
              <a:t>Kết hợp từ ngữ ở cột A với từ ngữ ở cột B để tạo câu nêu hoạt động.</a:t>
            </a:r>
            <a:endParaRPr lang="vi-VN" sz="2800" kern="0" dirty="0">
              <a:solidFill>
                <a:srgbClr val="000000"/>
              </a:solidFill>
              <a:ea typeface="Arial-Rounded" panose="020B0500000000000000" charset="0"/>
              <a:cs typeface="Arial-Rounded" panose="020B0500000000000000" charset="0"/>
              <a:sym typeface="Arial" panose="020B0604020202020204"/>
            </a:endParaRPr>
          </a:p>
        </p:txBody>
      </p:sp>
      <p:pic>
        <p:nvPicPr>
          <p:cNvPr id="23" name="Picture 22"/>
          <p:cNvPicPr>
            <a:picLocks noChangeAspect="1"/>
          </p:cNvPicPr>
          <p:nvPr/>
        </p:nvPicPr>
        <p:blipFill>
          <a:blip r:embed="rId4">
            <a:clrChange>
              <a:clrFrom>
                <a:srgbClr val="FEFFFE"/>
              </a:clrFrom>
              <a:clrTo>
                <a:srgbClr val="FEFFFE">
                  <a:alpha val="0"/>
                </a:srgbClr>
              </a:clrTo>
            </a:clrChange>
            <a:extLst>
              <a:ext uri="{BEBA8EAE-BF5A-486C-A8C5-ECC9F3942E4B}">
                <a14:imgProps xmlns:a14="http://schemas.microsoft.com/office/drawing/2010/main">
                  <a14:imgLayer r:embed="rId5">
                    <a14:imgEffect>
                      <a14:brightnessContrast contrast="1000"/>
                    </a14:imgEffect>
                    <a14:imgEffect>
                      <a14:sharpenSoften amount="33000"/>
                    </a14:imgEffect>
                  </a14:imgLayer>
                </a14:imgProps>
              </a:ext>
            </a:extLst>
          </a:blip>
          <a:stretch>
            <a:fillRect/>
          </a:stretch>
        </p:blipFill>
        <p:spPr>
          <a:xfrm>
            <a:off x="0" y="0"/>
            <a:ext cx="866623" cy="799385"/>
          </a:xfrm>
          <a:prstGeom prst="rect">
            <a:avLst/>
          </a:prstGeom>
        </p:spPr>
      </p:pic>
      <p:sp>
        <p:nvSpPr>
          <p:cNvPr id="26" name="TextBox 25"/>
          <p:cNvSpPr txBox="1"/>
          <p:nvPr/>
        </p:nvSpPr>
        <p:spPr>
          <a:xfrm>
            <a:off x="1363163" y="4206320"/>
            <a:ext cx="8437308" cy="738664"/>
          </a:xfrm>
          <a:prstGeom prst="rect">
            <a:avLst/>
          </a:prstGeom>
          <a:noFill/>
        </p:spPr>
        <p:txBody>
          <a:bodyPr wrap="square" rtlCol="0">
            <a:spAutoFit/>
          </a:bodyPr>
          <a:lstStyle/>
          <a:p>
            <a:pPr algn="just" defTabSz="1219200">
              <a:lnSpc>
                <a:spcPct val="150000"/>
              </a:lnSpc>
              <a:buClr>
                <a:srgbClr val="000000"/>
              </a:buClr>
            </a:pPr>
            <a:r>
              <a:rPr lang="vi-VN" sz="2800" b="1" kern="0" dirty="0">
                <a:solidFill>
                  <a:srgbClr val="FC7D77">
                    <a:lumMod val="75000"/>
                  </a:srgbClr>
                </a:solidFill>
                <a:ea typeface="Arial-Rounded" panose="020B0500000000000000" charset="0"/>
                <a:cs typeface="Arial-Rounded" panose="020B0500000000000000" charset="0"/>
                <a:sym typeface="Arial" panose="020B0604020202020204"/>
              </a:rPr>
              <a:t>2. </a:t>
            </a:r>
            <a:r>
              <a:rPr lang="vi-VN" sz="2800" kern="0" dirty="0">
                <a:solidFill>
                  <a:srgbClr val="000000"/>
                </a:solidFill>
                <a:ea typeface="Arial-Rounded" panose="020B0500000000000000" charset="0"/>
                <a:cs typeface="Arial-Rounded" panose="020B0500000000000000" charset="0"/>
                <a:sym typeface="Arial" panose="020B0604020202020204"/>
              </a:rPr>
              <a:t>Đặt một câu nêu hoạt động của em ở trường.</a:t>
            </a:r>
            <a:endParaRPr lang="vi-VN" sz="2800" kern="0" dirty="0">
              <a:solidFill>
                <a:srgbClr val="000000"/>
              </a:solidFill>
              <a:ea typeface="Arial-Rounded" panose="020B0500000000000000" charset="0"/>
              <a:cs typeface="Arial-Rounded" panose="020B0500000000000000" charset="0"/>
              <a:sym typeface="Arial" panose="020B0604020202020204"/>
            </a:endParaRPr>
          </a:p>
        </p:txBody>
      </p:sp>
      <p:pic>
        <p:nvPicPr>
          <p:cNvPr id="28" name="Picture 27"/>
          <p:cNvPicPr>
            <a:picLocks noChangeAspect="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aturation sat="200000"/>
                    </a14:imgEffect>
                    <a14:imgEffect>
                      <a14:sharpenSoften amount="25000"/>
                    </a14:imgEffect>
                  </a14:imgLayer>
                </a14:imgProps>
              </a:ext>
            </a:extLst>
          </a:blip>
          <a:stretch>
            <a:fillRect/>
          </a:stretch>
        </p:blipFill>
        <p:spPr>
          <a:xfrm>
            <a:off x="2736899" y="1934548"/>
            <a:ext cx="7063572" cy="2215675"/>
          </a:xfrm>
          <a:prstGeom prst="rect">
            <a:avLst/>
          </a:prstGeom>
        </p:spPr>
      </p:pic>
      <p:cxnSp>
        <p:nvCxnSpPr>
          <p:cNvPr id="29" name="Straight Connector 28"/>
          <p:cNvCxnSpPr/>
          <p:nvPr/>
        </p:nvCxnSpPr>
        <p:spPr>
          <a:xfrm>
            <a:off x="4968090" y="2696213"/>
            <a:ext cx="876300" cy="660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968088" y="3214800"/>
            <a:ext cx="876300" cy="660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4982347" y="2715015"/>
            <a:ext cx="862041" cy="116018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451478" y="4858902"/>
            <a:ext cx="7773087" cy="738664"/>
          </a:xfrm>
          <a:prstGeom prst="rect">
            <a:avLst/>
          </a:prstGeom>
          <a:noFill/>
        </p:spPr>
        <p:txBody>
          <a:bodyPr wrap="square" rtlCol="0">
            <a:spAutoFit/>
          </a:bodyPr>
          <a:lstStyle/>
          <a:p>
            <a:pPr algn="just" defTabSz="1219200">
              <a:lnSpc>
                <a:spcPct val="150000"/>
              </a:lnSpc>
              <a:buClr>
                <a:srgbClr val="000000"/>
              </a:buClr>
            </a:pPr>
            <a:r>
              <a:rPr lang="vi-VN" sz="2800" kern="0" dirty="0">
                <a:solidFill>
                  <a:srgbClr val="FC7D77">
                    <a:lumMod val="75000"/>
                  </a:srgbClr>
                </a:solidFill>
                <a:ea typeface="Arial-Rounded" panose="020B0500000000000000" charset="0"/>
                <a:cs typeface="Arial-Rounded" panose="020B0500000000000000" charset="0"/>
                <a:sym typeface="Wingdings" panose="05000000000000000000" pitchFamily="2" charset="2"/>
              </a:rPr>
              <a:t>VD: Em đọc sách.</a:t>
            </a:r>
            <a:endParaRPr lang="vi-VN" sz="2800" kern="0" dirty="0">
              <a:solidFill>
                <a:srgbClr val="FC7D77">
                  <a:lumMod val="75000"/>
                </a:srgbClr>
              </a:solidFill>
              <a:ea typeface="Arial-Rounded" panose="020B0500000000000000" charset="0"/>
              <a:cs typeface="Arial-Rounded" panose="020B0500000000000000" charset="0"/>
              <a:sym typeface="Wingdings" panose="05000000000000000000"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arn(inVertical)">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barn(inVertical)">
                                      <p:cBhvr>
                                        <p:cTn id="20" dur="5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barn(inVertical)">
                                      <p:cBhvr>
                                        <p:cTn id="25" dur="500"/>
                                        <p:tgtEl>
                                          <p:spTgt spid="3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left)">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wipe(left)">
                                      <p:cBhvr>
                                        <p:cTn id="3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6" grpId="0"/>
      <p:bldP spid="3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UTM Avo" panose="02040603050506020204"/>
              <a:ea typeface="+mn-ea"/>
              <a:cs typeface="+mn-cs"/>
            </a:endParaRPr>
          </a:p>
        </p:txBody>
      </p:sp>
      <p:pic>
        <p:nvPicPr>
          <p:cNvPr id="9" name="Picture 8" descr="Ảnh giấy o ly.jpg"/>
          <p:cNvPicPr>
            <a:picLocks noChangeAspect="1"/>
          </p:cNvPicPr>
          <p:nvPr/>
        </p:nvPicPr>
        <p:blipFill>
          <a:blip r:embed="rId1">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95171" y="238124"/>
            <a:ext cx="8763469" cy="638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le 9"/>
          <p:cNvSpPr/>
          <p:nvPr/>
        </p:nvSpPr>
        <p:spPr>
          <a:xfrm>
            <a:off x="250827" y="1277401"/>
            <a:ext cx="1199151" cy="179237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UTM Avo" panose="02040603050506020204"/>
              <a:ea typeface="+mn-ea"/>
              <a:cs typeface="+mn-cs"/>
            </a:endParaRPr>
          </a:p>
        </p:txBody>
      </p:sp>
      <p:pic>
        <p:nvPicPr>
          <p:cNvPr id="7" name="图片 40964" descr="1-4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365" y="60308"/>
            <a:ext cx="1327151"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50827" y="1559431"/>
            <a:ext cx="1293517"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err="1">
                <a:ln>
                  <a:noFill/>
                </a:ln>
                <a:solidFill>
                  <a:srgbClr val="FF0000"/>
                </a:solidFill>
                <a:effectLst/>
                <a:uLnTx/>
                <a:uFillTx/>
                <a:latin typeface="HP001 4H" panose="020B0603050302020204" pitchFamily="34" charset="0"/>
                <a:ea typeface="+mn-ea"/>
                <a:cs typeface="Times New Roman" panose="02020603050405020304" pitchFamily="18" charset="0"/>
              </a:rPr>
              <a:t>Vở</a:t>
            </a:r>
            <a:endParaRPr kumimoji="0" lang="en-US" sz="2800" b="1" i="0" u="none" strike="noStrike" kern="1200" cap="none" spc="0" normalizeH="0" baseline="0" noProof="0" dirty="0">
              <a:ln>
                <a:noFill/>
              </a:ln>
              <a:solidFill>
                <a:srgbClr val="FF0000"/>
              </a:solidFill>
              <a:effectLst/>
              <a:uLnTx/>
              <a:uFillTx/>
              <a:latin typeface="HP001 4H" panose="020B0603050302020204" pitchFamily="34"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smtClean="0">
                <a:ln>
                  <a:noFill/>
                </a:ln>
                <a:solidFill>
                  <a:srgbClr val="FF0000"/>
                </a:solidFill>
                <a:effectLst/>
                <a:uLnTx/>
                <a:uFillTx/>
                <a:latin typeface="HP001 4H" panose="020B0603050302020204" pitchFamily="34" charset="0"/>
                <a:ea typeface="+mn-ea"/>
                <a:cs typeface="Times New Roman" panose="02020603050405020304" pitchFamily="18" charset="0"/>
              </a:rPr>
              <a:t>Tiếng Việt</a:t>
            </a:r>
            <a:endParaRPr kumimoji="0" lang="en-US" sz="2800" b="1" i="0" u="none" strike="noStrike" kern="1200" cap="none" spc="0" normalizeH="0" baseline="0" noProof="0" dirty="0">
              <a:ln>
                <a:noFill/>
              </a:ln>
              <a:solidFill>
                <a:srgbClr val="FF0000"/>
              </a:solidFill>
              <a:effectLst/>
              <a:uLnTx/>
              <a:uFillTx/>
              <a:latin typeface="HP001 4H" panose="020B0603050302020204" pitchFamily="34" charset="0"/>
              <a:ea typeface="+mn-ea"/>
              <a:cs typeface="Times New Roman" panose="02020603050405020304" pitchFamily="18" charset="0"/>
            </a:endParaRPr>
          </a:p>
        </p:txBody>
      </p:sp>
      <p:sp>
        <p:nvSpPr>
          <p:cNvPr id="17" name="TextBox 16"/>
          <p:cNvSpPr txBox="1"/>
          <p:nvPr/>
        </p:nvSpPr>
        <p:spPr>
          <a:xfrm>
            <a:off x="3241654" y="514850"/>
            <a:ext cx="6858224" cy="630942"/>
          </a:xfrm>
          <a:prstGeom prst="rect">
            <a:avLst/>
          </a:prstGeom>
          <a:noFill/>
        </p:spPr>
        <p:txBody>
          <a:bodyPr wrap="square">
            <a:spAutoFit/>
          </a:bodyPr>
          <a:lstStyle/>
          <a:p>
            <a:pPr marL="0" marR="0" lvl="0" indent="0" algn="l" defTabSz="914400" rtl="0" eaLnBrk="1" fontAlgn="base" latinLnBrk="0" hangingPunct="1">
              <a:lnSpc>
                <a:spcPct val="125000"/>
              </a:lnSpc>
              <a:spcBef>
                <a:spcPct val="0"/>
              </a:spcBef>
              <a:spcAft>
                <a:spcPct val="0"/>
              </a:spcAft>
              <a:buClrTx/>
              <a:buSzTx/>
              <a:buFontTx/>
              <a:buNone/>
              <a:defRPr/>
            </a:pPr>
            <a:r>
              <a:rPr kumimoji="0" lang="en-US" sz="2800" b="1" i="0" u="none" strike="noStrike" kern="1200" cap="none" spc="0" normalizeH="0" baseline="0" noProof="0" dirty="0">
                <a:ln>
                  <a:noFill/>
                </a:ln>
                <a:solidFill>
                  <a:srgbClr val="000000">
                    <a:lumMod val="95000"/>
                    <a:lumOff val="5000"/>
                  </a:srgbClr>
                </a:solidFill>
                <a:effectLst/>
                <a:uLnTx/>
                <a:uFillTx/>
                <a:latin typeface="HP001 4H" panose="020B0603050302020204" pitchFamily="34" charset="0"/>
                <a:ea typeface="+mn-ea"/>
                <a:cs typeface="Times New Roman" panose="02020603050405020304" pitchFamily="18" charset="0"/>
              </a:rPr>
              <a:t> </a:t>
            </a:r>
            <a:r>
              <a:rPr kumimoji="0" lang="en-US" sz="2800" b="1" i="0" u="none" strike="noStrike" kern="1200" cap="none" spc="0" normalizeH="0" baseline="0" noProof="0" err="1">
                <a:ln>
                  <a:noFill/>
                </a:ln>
                <a:solidFill>
                  <a:srgbClr val="000000">
                    <a:lumMod val="95000"/>
                    <a:lumOff val="5000"/>
                  </a:srgbClr>
                </a:solidFill>
                <a:effectLst/>
                <a:uLnTx/>
                <a:uFillTx/>
                <a:latin typeface="HP001 4H" panose="020B0603050302020204" pitchFamily="34" charset="0"/>
                <a:ea typeface="+mn-ea"/>
                <a:cs typeface="Times New Roman" panose="02020603050405020304" pitchFamily="18" charset="0"/>
              </a:rPr>
              <a:t>Thứ</a:t>
            </a:r>
            <a:r>
              <a:rPr kumimoji="0" lang="en-US" sz="2800" b="1" i="0" u="none" strike="noStrike" kern="1200" cap="none" spc="0" normalizeH="0" baseline="0" noProof="0">
                <a:ln>
                  <a:noFill/>
                </a:ln>
                <a:solidFill>
                  <a:srgbClr val="000000">
                    <a:lumMod val="95000"/>
                    <a:lumOff val="5000"/>
                  </a:srgbClr>
                </a:solidFill>
                <a:effectLst/>
                <a:uLnTx/>
                <a:uFillTx/>
                <a:latin typeface="HP001 4H" panose="020B0603050302020204" pitchFamily="34" charset="0"/>
                <a:ea typeface="+mn-ea"/>
                <a:cs typeface="Times New Roman" panose="02020603050405020304" pitchFamily="18" charset="0"/>
              </a:rPr>
              <a:t> </a:t>
            </a:r>
            <a:r>
              <a:rPr lang="en-US" sz="2800" b="1" smtClean="0">
                <a:solidFill>
                  <a:srgbClr val="000000">
                    <a:lumMod val="95000"/>
                    <a:lumOff val="5000"/>
                  </a:srgbClr>
                </a:solidFill>
                <a:latin typeface="HP001 4H" panose="020B0603050302020204" pitchFamily="34" charset="0"/>
                <a:cs typeface="Times New Roman" panose="02020603050405020304" pitchFamily="18" charset="0"/>
              </a:rPr>
              <a:t>tư</a:t>
            </a:r>
            <a:r>
              <a:rPr kumimoji="0" lang="en-US" sz="2800" b="1" i="0" u="none" strike="noStrike" kern="1200" cap="none" spc="0" normalizeH="0" baseline="0" noProof="0" smtClean="0">
                <a:ln>
                  <a:noFill/>
                </a:ln>
                <a:solidFill>
                  <a:srgbClr val="000000">
                    <a:lumMod val="95000"/>
                    <a:lumOff val="5000"/>
                  </a:srgbClr>
                </a:solidFill>
                <a:effectLst/>
                <a:uLnTx/>
                <a:uFillTx/>
                <a:latin typeface="HP001 4H" panose="020B0603050302020204" pitchFamily="34" charset="0"/>
                <a:ea typeface="+mn-ea"/>
                <a:cs typeface="Times New Roman" panose="02020603050405020304" pitchFamily="18" charset="0"/>
              </a:rPr>
              <a:t> </a:t>
            </a:r>
            <a:r>
              <a:rPr kumimoji="0" lang="en-US" sz="2800" b="1" i="0" u="none" strike="noStrike" kern="1200" cap="none" spc="0" normalizeH="0" baseline="0" noProof="0" err="1">
                <a:ln>
                  <a:noFill/>
                </a:ln>
                <a:solidFill>
                  <a:srgbClr val="000000">
                    <a:lumMod val="95000"/>
                    <a:lumOff val="5000"/>
                  </a:srgbClr>
                </a:solidFill>
                <a:effectLst/>
                <a:uLnTx/>
                <a:uFillTx/>
                <a:latin typeface="HP001 4H" panose="020B0603050302020204" pitchFamily="34" charset="0"/>
                <a:ea typeface="+mn-ea"/>
                <a:cs typeface="Times New Roman" panose="02020603050405020304" pitchFamily="18" charset="0"/>
              </a:rPr>
              <a:t>ngày</a:t>
            </a:r>
            <a:r>
              <a:rPr kumimoji="0" lang="en-US" sz="2800" b="1" i="0" u="none" strike="noStrike" kern="1200" cap="none" spc="0" normalizeH="0" baseline="0" noProof="0">
                <a:ln>
                  <a:noFill/>
                </a:ln>
                <a:solidFill>
                  <a:srgbClr val="000000">
                    <a:lumMod val="95000"/>
                    <a:lumOff val="5000"/>
                  </a:srgbClr>
                </a:solidFill>
                <a:effectLst/>
                <a:uLnTx/>
                <a:uFillTx/>
                <a:latin typeface="HP001 4H" panose="020B0603050302020204" pitchFamily="34" charset="0"/>
                <a:ea typeface="+mn-ea"/>
                <a:cs typeface="Times New Roman" panose="02020603050405020304" pitchFamily="18" charset="0"/>
              </a:rPr>
              <a:t> </a:t>
            </a:r>
            <a:r>
              <a:rPr kumimoji="0" lang="en-US" sz="2800" b="1" i="0" u="none" strike="noStrike" kern="1200" cap="none" spc="0" normalizeH="0" baseline="0" noProof="0" smtClean="0">
                <a:ln>
                  <a:noFill/>
                </a:ln>
                <a:solidFill>
                  <a:srgbClr val="000000">
                    <a:lumMod val="95000"/>
                    <a:lumOff val="5000"/>
                  </a:srgbClr>
                </a:solidFill>
                <a:effectLst/>
                <a:uLnTx/>
                <a:uFillTx/>
                <a:latin typeface="HP001 4H" panose="020B0603050302020204" pitchFamily="34" charset="0"/>
                <a:ea typeface="+mn-ea"/>
                <a:cs typeface="Times New Roman" panose="02020603050405020304" pitchFamily="18" charset="0"/>
              </a:rPr>
              <a:t>15 </a:t>
            </a:r>
            <a:r>
              <a:rPr kumimoji="0" lang="en-US" sz="2800" b="1" i="0" u="none" strike="noStrike" kern="1200" cap="none" spc="0" normalizeH="0" baseline="0" noProof="0" dirty="0" err="1">
                <a:ln>
                  <a:noFill/>
                </a:ln>
                <a:solidFill>
                  <a:srgbClr val="000000">
                    <a:lumMod val="95000"/>
                    <a:lumOff val="5000"/>
                  </a:srgbClr>
                </a:solidFill>
                <a:effectLst/>
                <a:uLnTx/>
                <a:uFillTx/>
                <a:latin typeface="HP001 4H" panose="020B0603050302020204" pitchFamily="34" charset="0"/>
                <a:ea typeface="+mn-ea"/>
                <a:cs typeface="Times New Roman" panose="02020603050405020304" pitchFamily="18" charset="0"/>
              </a:rPr>
              <a:t>tháng</a:t>
            </a:r>
            <a:r>
              <a:rPr kumimoji="0" lang="en-US" sz="2800" b="1" i="0" u="none" strike="noStrike" kern="1200" cap="none" spc="0" normalizeH="0" baseline="0" noProof="0" dirty="0">
                <a:ln>
                  <a:noFill/>
                </a:ln>
                <a:solidFill>
                  <a:srgbClr val="000000">
                    <a:lumMod val="95000"/>
                    <a:lumOff val="5000"/>
                  </a:srgbClr>
                </a:solidFill>
                <a:effectLst/>
                <a:uLnTx/>
                <a:uFillTx/>
                <a:latin typeface="HP001 4H" panose="020B0603050302020204" pitchFamily="34" charset="0"/>
                <a:ea typeface="+mn-ea"/>
                <a:cs typeface="Times New Roman" panose="02020603050405020304" pitchFamily="18" charset="0"/>
              </a:rPr>
              <a:t> 9 </a:t>
            </a:r>
            <a:r>
              <a:rPr kumimoji="0" lang="en-US" sz="2800" b="1" i="0" u="none" strike="noStrike" kern="1200" cap="none" spc="0" normalizeH="0" baseline="0" noProof="0" dirty="0" err="1">
                <a:ln>
                  <a:noFill/>
                </a:ln>
                <a:solidFill>
                  <a:srgbClr val="000000">
                    <a:lumMod val="95000"/>
                    <a:lumOff val="5000"/>
                  </a:srgbClr>
                </a:solidFill>
                <a:effectLst/>
                <a:uLnTx/>
                <a:uFillTx/>
                <a:latin typeface="HP001 4H" panose="020B0603050302020204" pitchFamily="34" charset="0"/>
                <a:ea typeface="+mn-ea"/>
                <a:cs typeface="Times New Roman" panose="02020603050405020304" pitchFamily="18" charset="0"/>
              </a:rPr>
              <a:t>năm</a:t>
            </a:r>
            <a:r>
              <a:rPr kumimoji="0" lang="en-US" sz="2800" b="1" i="0" u="none" strike="noStrike" kern="1200" cap="none" spc="0" normalizeH="0" baseline="0" noProof="0" dirty="0">
                <a:ln>
                  <a:noFill/>
                </a:ln>
                <a:solidFill>
                  <a:srgbClr val="000000">
                    <a:lumMod val="95000"/>
                    <a:lumOff val="5000"/>
                  </a:srgbClr>
                </a:solidFill>
                <a:effectLst/>
                <a:uLnTx/>
                <a:uFillTx/>
                <a:latin typeface="HP001 4H" panose="020B0603050302020204" pitchFamily="34" charset="0"/>
                <a:ea typeface="+mn-ea"/>
                <a:cs typeface="Times New Roman" panose="02020603050405020304" pitchFamily="18" charset="0"/>
              </a:rPr>
              <a:t> 2021</a:t>
            </a:r>
            <a:endParaRPr kumimoji="0" lang="en-US" sz="2800" b="1" i="0" u="none" strike="noStrike" kern="1200" cap="none" spc="0" normalizeH="0" baseline="0" noProof="0" dirty="0">
              <a:ln>
                <a:noFill/>
              </a:ln>
              <a:solidFill>
                <a:srgbClr val="000000">
                  <a:lumMod val="95000"/>
                  <a:lumOff val="5000"/>
                </a:srgbClr>
              </a:solidFill>
              <a:effectLst/>
              <a:uLnTx/>
              <a:uFillTx/>
              <a:latin typeface="HP001 4H" panose="020B0603050302020204" pitchFamily="34" charset="0"/>
              <a:ea typeface="+mn-ea"/>
              <a:cs typeface="Times New Roman" panose="02020603050405020304" pitchFamily="18" charset="0"/>
            </a:endParaRPr>
          </a:p>
        </p:txBody>
      </p:sp>
      <p:sp>
        <p:nvSpPr>
          <p:cNvPr id="18" name="TextBox 17"/>
          <p:cNvSpPr txBox="1"/>
          <p:nvPr/>
        </p:nvSpPr>
        <p:spPr>
          <a:xfrm>
            <a:off x="5148537" y="1068445"/>
            <a:ext cx="2346772" cy="630942"/>
          </a:xfrm>
          <a:prstGeom prst="rect">
            <a:avLst/>
          </a:prstGeom>
          <a:noFill/>
        </p:spPr>
        <p:txBody>
          <a:bodyPr wrap="square">
            <a:spAutoFit/>
          </a:bodyPr>
          <a:lstStyle/>
          <a:p>
            <a:pPr marL="0" marR="0" lvl="0" indent="0" algn="l" defTabSz="914400" rtl="0" eaLnBrk="1" fontAlgn="base" latinLnBrk="0" hangingPunct="1">
              <a:lnSpc>
                <a:spcPct val="125000"/>
              </a:lnSpc>
              <a:spcBef>
                <a:spcPct val="0"/>
              </a:spcBef>
              <a:spcAft>
                <a:spcPct val="0"/>
              </a:spcAft>
              <a:buClrTx/>
              <a:buSzTx/>
              <a:buFontTx/>
              <a:buNone/>
              <a:defRPr/>
            </a:pPr>
            <a:r>
              <a:rPr kumimoji="0" lang="en-US" sz="2800" b="1" i="0" u="none" strike="noStrike" kern="1200" cap="none" spc="0" normalizeH="0" baseline="0" noProof="0">
                <a:ln>
                  <a:noFill/>
                </a:ln>
                <a:solidFill>
                  <a:srgbClr val="000000">
                    <a:lumMod val="95000"/>
                    <a:lumOff val="5000"/>
                  </a:srgbClr>
                </a:solidFill>
                <a:effectLst/>
                <a:uLnTx/>
                <a:uFillTx/>
                <a:latin typeface="HP001 4H" panose="020B0603050302020204" pitchFamily="34" charset="0"/>
                <a:ea typeface="+mn-ea"/>
                <a:cs typeface="Times New Roman" panose="02020603050405020304" pitchFamily="18" charset="0"/>
              </a:rPr>
              <a:t> </a:t>
            </a:r>
            <a:r>
              <a:rPr kumimoji="0" lang="en-US" sz="2800" b="1" i="0" u="none" strike="noStrike" kern="1200" cap="none" spc="0" normalizeH="0" baseline="0" noProof="0" smtClean="0">
                <a:ln>
                  <a:noFill/>
                </a:ln>
                <a:solidFill>
                  <a:srgbClr val="000000">
                    <a:lumMod val="95000"/>
                    <a:lumOff val="5000"/>
                  </a:srgbClr>
                </a:solidFill>
                <a:effectLst/>
                <a:uLnTx/>
                <a:uFillTx/>
                <a:latin typeface="HP001 4H" panose="020B0603050302020204" pitchFamily="34" charset="0"/>
                <a:ea typeface="+mn-ea"/>
                <a:cs typeface="Times New Roman" panose="02020603050405020304" pitchFamily="18" charset="0"/>
              </a:rPr>
              <a:t>Tiếng Việt</a:t>
            </a:r>
            <a:endParaRPr kumimoji="0" lang="en-US" sz="2800" b="1" i="0" u="none" strike="noStrike" kern="1200" cap="none" spc="0" normalizeH="0" baseline="0" noProof="0" dirty="0">
              <a:ln>
                <a:noFill/>
              </a:ln>
              <a:solidFill>
                <a:srgbClr val="000000">
                  <a:lumMod val="95000"/>
                  <a:lumOff val="5000"/>
                </a:srgbClr>
              </a:solidFill>
              <a:effectLst/>
              <a:uLnTx/>
              <a:uFillTx/>
              <a:latin typeface="HP001 4H" panose="020B0603050302020204" pitchFamily="34" charset="0"/>
              <a:ea typeface="+mn-ea"/>
              <a:cs typeface="Times New Roman" panose="02020603050405020304" pitchFamily="18" charset="0"/>
            </a:endParaRPr>
          </a:p>
        </p:txBody>
      </p:sp>
      <p:sp>
        <p:nvSpPr>
          <p:cNvPr id="19" name="TextBox 18"/>
          <p:cNvSpPr txBox="1"/>
          <p:nvPr/>
        </p:nvSpPr>
        <p:spPr>
          <a:xfrm>
            <a:off x="4107520" y="1622040"/>
            <a:ext cx="5536649" cy="630942"/>
          </a:xfrm>
          <a:prstGeom prst="rect">
            <a:avLst/>
          </a:prstGeom>
          <a:noFill/>
        </p:spPr>
        <p:txBody>
          <a:bodyPr wrap="square">
            <a:spAutoFit/>
          </a:bodyPr>
          <a:lstStyle/>
          <a:p>
            <a:pPr marL="0" marR="0" lvl="0" indent="0" algn="l" defTabSz="914400" rtl="0" eaLnBrk="1" fontAlgn="base" latinLnBrk="0" hangingPunct="1">
              <a:lnSpc>
                <a:spcPct val="125000"/>
              </a:lnSpc>
              <a:spcBef>
                <a:spcPct val="0"/>
              </a:spcBef>
              <a:spcAft>
                <a:spcPct val="0"/>
              </a:spcAft>
              <a:buClrTx/>
              <a:buSzTx/>
              <a:buFontTx/>
              <a:buNone/>
              <a:defRPr/>
            </a:pPr>
            <a:r>
              <a:rPr kumimoji="0" lang="en-US" sz="2800" b="1" i="0" u="none" strike="noStrike" kern="1200" cap="none" spc="0" normalizeH="0" baseline="0" noProof="0" smtClean="0">
                <a:ln>
                  <a:noFill/>
                </a:ln>
                <a:solidFill>
                  <a:srgbClr val="000000">
                    <a:lumMod val="95000"/>
                    <a:lumOff val="5000"/>
                  </a:srgbClr>
                </a:solidFill>
                <a:effectLst/>
                <a:uLnTx/>
                <a:uFillTx/>
                <a:latin typeface="HP001 4H" panose="020B0603050302020204" pitchFamily="34" charset="0"/>
                <a:ea typeface="+mn-ea"/>
                <a:cs typeface="Times New Roman" panose="02020603050405020304" pitchFamily="18" charset="0"/>
              </a:rPr>
              <a:t>Đọc: Làm</a:t>
            </a:r>
            <a:r>
              <a:rPr kumimoji="0" lang="en-US" sz="2800" b="1" i="0" u="none" strike="noStrike" kern="1200" cap="none" spc="0" normalizeH="0" noProof="0" smtClean="0">
                <a:ln>
                  <a:noFill/>
                </a:ln>
                <a:solidFill>
                  <a:srgbClr val="000000">
                    <a:lumMod val="95000"/>
                    <a:lumOff val="5000"/>
                  </a:srgbClr>
                </a:solidFill>
                <a:effectLst/>
                <a:uLnTx/>
                <a:uFillTx/>
                <a:latin typeface="HP001 4H" panose="020B0603050302020204" pitchFamily="34" charset="0"/>
                <a:ea typeface="+mn-ea"/>
                <a:cs typeface="Times New Roman" panose="02020603050405020304" pitchFamily="18" charset="0"/>
              </a:rPr>
              <a:t> việc thật là vui</a:t>
            </a:r>
            <a:endParaRPr kumimoji="0" lang="en-US" sz="2800" b="1" i="0" u="none" strike="noStrike" kern="1200" cap="none" spc="0" normalizeH="0" baseline="0" noProof="0" dirty="0">
              <a:ln>
                <a:noFill/>
              </a:ln>
              <a:solidFill>
                <a:srgbClr val="000000">
                  <a:lumMod val="95000"/>
                  <a:lumOff val="5000"/>
                </a:srgbClr>
              </a:solidFill>
              <a:effectLst/>
              <a:uLnTx/>
              <a:uFillTx/>
              <a:latin typeface="HP001 4H" panose="020B0603050302020204" pitchFamily="34" charset="0"/>
              <a:ea typeface="+mn-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91423"/>
            <a:ext cx="12192000" cy="7459482"/>
          </a:xfrm>
          <a:prstGeom prst="rect">
            <a:avLst/>
          </a:prstGeom>
        </p:spPr>
      </p:pic>
      <p:sp>
        <p:nvSpPr>
          <p:cNvPr id="59" name="TextBox 146"/>
          <p:cNvSpPr txBox="1">
            <a:spLocks noChangeArrowheads="1"/>
          </p:cNvSpPr>
          <p:nvPr/>
        </p:nvSpPr>
        <p:spPr bwMode="auto">
          <a:xfrm>
            <a:off x="51519" y="1602375"/>
            <a:ext cx="1740543" cy="1734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Wingdings" panose="05000000000000000000" pitchFamily="2" charset="2"/>
              <a:buChar char="n"/>
              <a:defRPr sz="2000">
                <a:solidFill>
                  <a:schemeClr val="tx1"/>
                </a:solidFill>
                <a:latin typeface="Arial" panose="020B0604020202020204" pitchFamily="34" charset="0"/>
                <a:ea typeface="华文细黑" panose="02010600040101010101" pitchFamily="2" charset="-122"/>
              </a:defRPr>
            </a:lvl1pPr>
            <a:lvl2pPr marL="742950" indent="-285750">
              <a:spcBef>
                <a:spcPct val="20000"/>
              </a:spcBef>
              <a:buClr>
                <a:schemeClr val="accent1"/>
              </a:buClr>
              <a:buFont typeface="Wingdings" panose="05000000000000000000" pitchFamily="2" charset="2"/>
              <a:buChar char="n"/>
              <a:defRPr>
                <a:solidFill>
                  <a:schemeClr val="tx1"/>
                </a:solidFill>
                <a:latin typeface="Arial" panose="020B0604020202020204" pitchFamily="34" charset="0"/>
                <a:ea typeface="华文细黑" panose="02010600040101010101" pitchFamily="2" charset="-122"/>
              </a:defRPr>
            </a:lvl2pPr>
            <a:lvl3pPr marL="1143000" indent="-228600">
              <a:spcBef>
                <a:spcPct val="20000"/>
              </a:spcBef>
              <a:buClr>
                <a:schemeClr val="accent2"/>
              </a:buClr>
              <a:buFont typeface="Wingdings" panose="05000000000000000000" pitchFamily="2" charset="2"/>
              <a:buChar char="n"/>
              <a:defRPr sz="1600">
                <a:solidFill>
                  <a:schemeClr val="tx1"/>
                </a:solidFill>
                <a:latin typeface="Arial" panose="020B0604020202020204" pitchFamily="34" charset="0"/>
                <a:ea typeface="华文细黑" panose="02010600040101010101" pitchFamily="2" charset="-122"/>
              </a:defRPr>
            </a:lvl3pPr>
            <a:lvl4pPr marL="1600200" indent="-228600">
              <a:spcBef>
                <a:spcPct val="20000"/>
              </a:spcBef>
              <a:buClr>
                <a:schemeClr val="hlink"/>
              </a:buClr>
              <a:buFont typeface="Wingdings" panose="05000000000000000000" pitchFamily="2" charset="2"/>
              <a:buChar char="n"/>
              <a:defRPr sz="1400">
                <a:solidFill>
                  <a:schemeClr val="tx1"/>
                </a:solidFill>
                <a:latin typeface="Arial" panose="020B0604020202020204" pitchFamily="34" charset="0"/>
                <a:ea typeface="华文细黑" panose="02010600040101010101" pitchFamily="2" charset="-122"/>
              </a:defRPr>
            </a:lvl4pPr>
            <a:lvl5pPr marL="2057400" indent="-228600">
              <a:spcBef>
                <a:spcPct val="20000"/>
              </a:spcBef>
              <a:buChar char="»"/>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华文细黑" panose="02010600040101010101" pitchFamily="2" charset="-122"/>
              </a:defRPr>
            </a:lvl9pPr>
          </a:lstStyle>
          <a:p>
            <a:pPr eaLnBrk="1" hangingPunct="1">
              <a:spcBef>
                <a:spcPct val="0"/>
              </a:spcBef>
              <a:buClrTx/>
              <a:buFontTx/>
              <a:buNone/>
            </a:pPr>
            <a:r>
              <a:rPr lang="en-US" altLang="zh-CN" sz="2665" b="1">
                <a:solidFill>
                  <a:srgbClr val="ED8F9B"/>
                </a:solidFill>
                <a:ea typeface="隶书" panose="02010509060101010101" pitchFamily="49" charset="-122"/>
                <a:cs typeface="Arial" panose="020B0604020202020204" pitchFamily="34" charset="0"/>
              </a:rPr>
              <a:t>Sau bài học này các con sẽ:</a:t>
            </a:r>
            <a:endParaRPr lang="zh-CN" altLang="en-US" sz="2665" b="1" dirty="0">
              <a:solidFill>
                <a:srgbClr val="ED8F9B"/>
              </a:solidFill>
              <a:ea typeface="隶书" panose="02010509060101010101" pitchFamily="49" charset="-122"/>
              <a:cs typeface="Arial" panose="020B0604020202020204" pitchFamily="34" charset="0"/>
            </a:endParaRPr>
          </a:p>
        </p:txBody>
      </p:sp>
      <p:sp>
        <p:nvSpPr>
          <p:cNvPr id="2" name="Rounded Rectangle 1"/>
          <p:cNvSpPr/>
          <p:nvPr/>
        </p:nvSpPr>
        <p:spPr>
          <a:xfrm>
            <a:off x="1302085" y="189355"/>
            <a:ext cx="9017436" cy="856725"/>
          </a:xfrm>
          <a:prstGeom prst="roundRect">
            <a:avLst/>
          </a:prstGeom>
          <a:solidFill>
            <a:schemeClr val="accent1">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5400">
                <a:latin typeface="Arial" panose="020B0604020202020204" pitchFamily="34" charset="0"/>
                <a:cs typeface="Arial" panose="020B0604020202020204" pitchFamily="34" charset="0"/>
              </a:rPr>
              <a:t>Yêu cầu cần đạt</a:t>
            </a:r>
            <a:endParaRPr lang="en-US" sz="5400">
              <a:latin typeface="Arial" panose="020B0604020202020204" pitchFamily="34" charset="0"/>
              <a:cs typeface="Arial" panose="020B0604020202020204" pitchFamily="34" charset="0"/>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19" y="3928740"/>
            <a:ext cx="2118121" cy="3136449"/>
          </a:xfrm>
          <a:prstGeom prst="rect">
            <a:avLst/>
          </a:prstGeom>
        </p:spPr>
      </p:pic>
      <p:sp>
        <p:nvSpPr>
          <p:cNvPr id="4" name="Rectangle 3"/>
          <p:cNvSpPr/>
          <p:nvPr/>
        </p:nvSpPr>
        <p:spPr>
          <a:xfrm>
            <a:off x="5114566" y="4443369"/>
            <a:ext cx="192101" cy="388064"/>
          </a:xfrm>
          <a:prstGeom prst="rect">
            <a:avLst/>
          </a:prstGeom>
        </p:spPr>
        <p:txBody>
          <a:bodyPr wrap="square">
            <a:spAutoFit/>
          </a:bodyPr>
          <a:lstStyle/>
          <a:p>
            <a:endParaRPr lang="en-US" sz="2400">
              <a:latin typeface="Arial" panose="020B0604020202020204" pitchFamily="34" charset="0"/>
              <a:cs typeface="Arial" panose="020B0604020202020204" pitchFamily="34" charset="0"/>
            </a:endParaRPr>
          </a:p>
        </p:txBody>
      </p:sp>
      <p:sp>
        <p:nvSpPr>
          <p:cNvPr id="6" name="Rectangle 5"/>
          <p:cNvSpPr/>
          <p:nvPr/>
        </p:nvSpPr>
        <p:spPr>
          <a:xfrm>
            <a:off x="4848447" y="5919734"/>
            <a:ext cx="6339220" cy="258710"/>
          </a:xfrm>
          <a:prstGeom prst="rect">
            <a:avLst/>
          </a:prstGeom>
        </p:spPr>
        <p:txBody>
          <a:bodyPr wrap="square">
            <a:spAutoFit/>
          </a:bodyPr>
          <a:lstStyle/>
          <a:p>
            <a:pPr eaLnBrk="1" hangingPunct="1">
              <a:spcBef>
                <a:spcPct val="0"/>
              </a:spcBef>
              <a:buClrTx/>
              <a:buFontTx/>
              <a:buNone/>
            </a:pPr>
            <a:endParaRPr lang="zh-CN" altLang="en-US" sz="1400" dirty="0">
              <a:latin typeface="Arial" panose="020B0604020202020204" pitchFamily="34" charset="0"/>
              <a:ea typeface="隶书" panose="02010509060101010101" pitchFamily="49" charset="-122"/>
              <a:cs typeface="Arial" panose="020B0604020202020204" pitchFamily="34" charset="0"/>
            </a:endParaRPr>
          </a:p>
        </p:txBody>
      </p:sp>
      <p:grpSp>
        <p:nvGrpSpPr>
          <p:cNvPr id="16" name="Group 15"/>
          <p:cNvGrpSpPr/>
          <p:nvPr/>
        </p:nvGrpSpPr>
        <p:grpSpPr>
          <a:xfrm>
            <a:off x="1949540" y="1738067"/>
            <a:ext cx="9481964" cy="1102874"/>
            <a:chOff x="3174274" y="1000754"/>
            <a:chExt cx="7134322" cy="1350561"/>
          </a:xfrm>
        </p:grpSpPr>
        <p:sp>
          <p:nvSpPr>
            <p:cNvPr id="18" name="Pentagon 17"/>
            <p:cNvSpPr/>
            <p:nvPr/>
          </p:nvSpPr>
          <p:spPr>
            <a:xfrm>
              <a:off x="4183968" y="1000754"/>
              <a:ext cx="6124628" cy="1350560"/>
            </a:xfrm>
            <a:prstGeom prst="homePlat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atin typeface="Arial" panose="020B0604020202020204" pitchFamily="34" charset="0"/>
                  <a:cs typeface="Arial" panose="020B0604020202020204" pitchFamily="34" charset="0"/>
                </a:rPr>
                <a:t>      </a:t>
              </a:r>
              <a:r>
                <a:rPr lang="en-US">
                  <a:solidFill>
                    <a:schemeClr val="tx1"/>
                  </a:solidFill>
                  <a:latin typeface="Arial" panose="020B0604020202020204" pitchFamily="34" charset="0"/>
                  <a:cs typeface="Arial" panose="020B0604020202020204" pitchFamily="34" charset="0"/>
                </a:rPr>
                <a:t>  </a:t>
              </a:r>
              <a:r>
                <a:rPr lang="en-US" sz="2400">
                  <a:solidFill>
                    <a:schemeClr val="tx1"/>
                  </a:solidFill>
                  <a:latin typeface="Arial" panose="020B0604020202020204" pitchFamily="34" charset="0"/>
                  <a:cs typeface="Arial" panose="020B0604020202020204" pitchFamily="34" charset="0"/>
                </a:rPr>
                <a:t>Đọc đúng, rõ ràng bài đọc, biết ngắt nghỉ, nhấn </a:t>
              </a:r>
              <a:endParaRPr lang="en-US" sz="2400">
                <a:solidFill>
                  <a:schemeClr val="tx1"/>
                </a:solidFill>
                <a:latin typeface="Arial" panose="020B0604020202020204" pitchFamily="34" charset="0"/>
                <a:cs typeface="Arial" panose="020B0604020202020204" pitchFamily="34" charset="0"/>
              </a:endParaRPr>
            </a:p>
            <a:p>
              <a:r>
                <a:rPr lang="en-US" sz="2400">
                  <a:solidFill>
                    <a:schemeClr val="tx1"/>
                  </a:solidFill>
                  <a:latin typeface="Arial" panose="020B0604020202020204" pitchFamily="34" charset="0"/>
                  <a:cs typeface="Arial" panose="020B0604020202020204" pitchFamily="34" charset="0"/>
                </a:rPr>
                <a:t>      giọng phù hợp</a:t>
              </a:r>
              <a:endParaRPr lang="en-US">
                <a:solidFill>
                  <a:schemeClr val="tx1"/>
                </a:solidFill>
                <a:latin typeface="Arial" panose="020B0604020202020204" pitchFamily="34" charset="0"/>
                <a:cs typeface="Arial" panose="020B0604020202020204" pitchFamily="34" charset="0"/>
              </a:endParaRPr>
            </a:p>
          </p:txBody>
        </p:sp>
        <p:grpSp>
          <p:nvGrpSpPr>
            <p:cNvPr id="20" name="Group 19"/>
            <p:cNvGrpSpPr/>
            <p:nvPr/>
          </p:nvGrpSpPr>
          <p:grpSpPr>
            <a:xfrm>
              <a:off x="3174274" y="1005841"/>
              <a:ext cx="1433438" cy="1345474"/>
              <a:chOff x="3370217" y="3148149"/>
              <a:chExt cx="1433438" cy="1345474"/>
            </a:xfrm>
          </p:grpSpPr>
          <p:sp>
            <p:nvSpPr>
              <p:cNvPr id="21" name="Pentagon 20"/>
              <p:cNvSpPr/>
              <p:nvPr/>
            </p:nvSpPr>
            <p:spPr>
              <a:xfrm>
                <a:off x="3735979" y="3148149"/>
                <a:ext cx="1067676" cy="1345474"/>
              </a:xfrm>
              <a:prstGeom prst="homePlate">
                <a:avLst>
                  <a:gd name="adj" fmla="val 45455"/>
                </a:avLst>
              </a:prstGeom>
              <a:solidFill>
                <a:schemeClr val="accent1">
                  <a:lumMod val="75000"/>
                </a:schemeClr>
              </a:solidFill>
              <a:ln>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3370217" y="3148149"/>
                <a:ext cx="796835" cy="1345474"/>
              </a:xfrm>
              <a:prstGeom prst="roundRect">
                <a:avLst/>
              </a:prstGeom>
              <a:solidFill>
                <a:schemeClr val="accent1">
                  <a:lumMod val="75000"/>
                </a:schemeClr>
              </a:solidFill>
              <a:ln>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a:solidFill>
                      <a:schemeClr val="tx1"/>
                    </a:solidFill>
                  </a:rPr>
                  <a:t> </a:t>
                </a:r>
                <a:r>
                  <a:rPr lang="en-US" sz="2400">
                    <a:solidFill>
                      <a:schemeClr val="bg1"/>
                    </a:solidFill>
                  </a:rPr>
                  <a:t>1</a:t>
                </a:r>
                <a:r>
                  <a:rPr lang="en-US">
                    <a:solidFill>
                      <a:schemeClr val="bg1"/>
                    </a:solidFill>
                  </a:rPr>
                  <a:t> </a:t>
                </a:r>
                <a:r>
                  <a:rPr lang="en-US">
                    <a:solidFill>
                      <a:schemeClr val="tx1"/>
                    </a:solidFill>
                  </a:rPr>
                  <a:t> </a:t>
                </a:r>
                <a:endParaRPr lang="en-US">
                  <a:solidFill>
                    <a:schemeClr val="tx1"/>
                  </a:solidFill>
                </a:endParaRPr>
              </a:p>
            </p:txBody>
          </p:sp>
        </p:grpSp>
      </p:grpSp>
      <p:grpSp>
        <p:nvGrpSpPr>
          <p:cNvPr id="23" name="Group 22"/>
          <p:cNvGrpSpPr/>
          <p:nvPr/>
        </p:nvGrpSpPr>
        <p:grpSpPr>
          <a:xfrm>
            <a:off x="2314063" y="3369046"/>
            <a:ext cx="9313384" cy="1119391"/>
            <a:chOff x="3032258" y="1005841"/>
            <a:chExt cx="8257864" cy="1345474"/>
          </a:xfrm>
        </p:grpSpPr>
        <p:sp>
          <p:nvSpPr>
            <p:cNvPr id="24" name="Pentagon 23"/>
            <p:cNvSpPr/>
            <p:nvPr/>
          </p:nvSpPr>
          <p:spPr>
            <a:xfrm>
              <a:off x="4023907" y="1025642"/>
              <a:ext cx="7266215" cy="1305869"/>
            </a:xfrm>
            <a:prstGeom prst="homePlat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solidFill>
                    <a:schemeClr val="tx1"/>
                  </a:solidFill>
                </a:rPr>
                <a:t>         </a:t>
              </a:r>
              <a:r>
                <a:rPr lang="en-US" sz="2400">
                  <a:solidFill>
                    <a:schemeClr val="tx1"/>
                  </a:solidFill>
                </a:rPr>
                <a:t>  </a:t>
              </a:r>
              <a:r>
                <a:rPr lang="en-US" sz="2400">
                  <a:solidFill>
                    <a:schemeClr val="tx1"/>
                  </a:solidFill>
                  <a:latin typeface="Arial" panose="020B0604020202020204" pitchFamily="34" charset="0"/>
                  <a:cs typeface="Arial" panose="020B0604020202020204" pitchFamily="34" charset="0"/>
                </a:rPr>
                <a:t>Trả lời được các câu hỏi có liên quan đến bài đọc</a:t>
              </a:r>
              <a:endParaRPr lang="en-US" sz="2400">
                <a:solidFill>
                  <a:schemeClr val="tx1"/>
                </a:solidFill>
                <a:latin typeface="Arial" panose="020B0604020202020204" pitchFamily="34" charset="0"/>
                <a:cs typeface="Arial" panose="020B0604020202020204" pitchFamily="34" charset="0"/>
              </a:endParaRPr>
            </a:p>
          </p:txBody>
        </p:sp>
        <p:grpSp>
          <p:nvGrpSpPr>
            <p:cNvPr id="25" name="Group 24"/>
            <p:cNvGrpSpPr/>
            <p:nvPr/>
          </p:nvGrpSpPr>
          <p:grpSpPr>
            <a:xfrm>
              <a:off x="3032258" y="1005841"/>
              <a:ext cx="1625550" cy="1345474"/>
              <a:chOff x="3228201" y="3148149"/>
              <a:chExt cx="1625550" cy="1345474"/>
            </a:xfrm>
          </p:grpSpPr>
          <p:sp>
            <p:nvSpPr>
              <p:cNvPr id="26" name="Pentagon 25"/>
              <p:cNvSpPr/>
              <p:nvPr/>
            </p:nvSpPr>
            <p:spPr>
              <a:xfrm>
                <a:off x="3735977" y="3148149"/>
                <a:ext cx="1117774" cy="1345474"/>
              </a:xfrm>
              <a:prstGeom prst="homePlate">
                <a:avLst>
                  <a:gd name="adj" fmla="val 45455"/>
                </a:avLst>
              </a:prstGeom>
              <a:solidFill>
                <a:schemeClr val="accent3">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3228201" y="3148149"/>
                <a:ext cx="1121732" cy="1345474"/>
              </a:xfrm>
              <a:prstGeom prst="roundRect">
                <a:avLst/>
              </a:prstGeom>
              <a:solidFill>
                <a:schemeClr val="accent3">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a:solidFill>
                      <a:schemeClr val="tx1"/>
                    </a:solidFill>
                  </a:rPr>
                  <a:t>2  </a:t>
                </a:r>
                <a:endParaRPr lang="en-US" sz="2400">
                  <a:solidFill>
                    <a:schemeClr val="tx1"/>
                  </a:solidFill>
                </a:endParaRPr>
              </a:p>
            </p:txBody>
          </p:sp>
        </p:grpSp>
      </p:grpSp>
      <p:grpSp>
        <p:nvGrpSpPr>
          <p:cNvPr id="28" name="Group 27"/>
          <p:cNvGrpSpPr/>
          <p:nvPr/>
        </p:nvGrpSpPr>
        <p:grpSpPr>
          <a:xfrm>
            <a:off x="2752793" y="5016540"/>
            <a:ext cx="8874654" cy="1176093"/>
            <a:chOff x="2997754" y="973782"/>
            <a:chExt cx="8449720" cy="1377532"/>
          </a:xfrm>
        </p:grpSpPr>
        <p:sp>
          <p:nvSpPr>
            <p:cNvPr id="30" name="Pentagon 29"/>
            <p:cNvSpPr/>
            <p:nvPr/>
          </p:nvSpPr>
          <p:spPr>
            <a:xfrm>
              <a:off x="4170557" y="1017597"/>
              <a:ext cx="7276917" cy="1285039"/>
            </a:xfrm>
            <a:prstGeom prst="homePlat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solidFill>
                    <a:schemeClr val="tx1"/>
                  </a:solidFill>
                </a:rPr>
                <a:t> </a:t>
              </a:r>
              <a:endParaRPr lang="en-US">
                <a:solidFill>
                  <a:schemeClr val="tx1"/>
                </a:solidFill>
              </a:endParaRPr>
            </a:p>
            <a:p>
              <a:r>
                <a:rPr lang="en-US" sz="2400">
                  <a:solidFill>
                    <a:schemeClr val="tx1"/>
                  </a:solidFill>
                </a:rPr>
                <a:t>       </a:t>
              </a:r>
              <a:r>
                <a:rPr lang="en-US" sz="2400">
                  <a:solidFill>
                    <a:schemeClr val="tx1"/>
                  </a:solidFill>
                  <a:latin typeface="Arial" panose="020B0604020202020204" pitchFamily="34" charset="0"/>
                  <a:cs typeface="Arial" panose="020B0604020202020204" pitchFamily="34" charset="0"/>
                </a:rPr>
                <a:t>Nhận biết được thông điệp của tác giả đối với  </a:t>
              </a:r>
              <a:endParaRPr lang="en-US" sz="2400">
                <a:solidFill>
                  <a:schemeClr val="tx1"/>
                </a:solidFill>
                <a:latin typeface="Arial" panose="020B0604020202020204" pitchFamily="34" charset="0"/>
                <a:cs typeface="Arial" panose="020B0604020202020204" pitchFamily="34" charset="0"/>
              </a:endParaRPr>
            </a:p>
            <a:p>
              <a:r>
                <a:rPr lang="en-US" sz="2400">
                  <a:solidFill>
                    <a:schemeClr val="tx1"/>
                  </a:solidFill>
                  <a:latin typeface="Arial" panose="020B0604020202020204" pitchFamily="34" charset="0"/>
                  <a:cs typeface="Arial" panose="020B0604020202020204" pitchFamily="34" charset="0"/>
                </a:rPr>
                <a:t>     người đọc</a:t>
              </a:r>
              <a:br>
                <a:rPr lang="vi-VN" sz="2400">
                  <a:solidFill>
                    <a:schemeClr val="tx1"/>
                  </a:solidFill>
                  <a:latin typeface="Arial" panose="020B0604020202020204" pitchFamily="34" charset="0"/>
                  <a:cs typeface="Arial" panose="020B0604020202020204" pitchFamily="34" charset="0"/>
                </a:rPr>
              </a:br>
              <a:r>
                <a:rPr lang="en-US" sz="2400">
                  <a:solidFill>
                    <a:schemeClr val="tx1"/>
                  </a:solidFill>
                </a:rPr>
                <a:t> </a:t>
              </a:r>
              <a:endParaRPr lang="en-US" sz="2400">
                <a:solidFill>
                  <a:schemeClr val="tx1"/>
                </a:solidFill>
              </a:endParaRPr>
            </a:p>
          </p:txBody>
        </p:sp>
        <p:grpSp>
          <p:nvGrpSpPr>
            <p:cNvPr id="32" name="Group 31"/>
            <p:cNvGrpSpPr/>
            <p:nvPr/>
          </p:nvGrpSpPr>
          <p:grpSpPr>
            <a:xfrm>
              <a:off x="2997754" y="973782"/>
              <a:ext cx="1603638" cy="1377532"/>
              <a:chOff x="3193697" y="3116090"/>
              <a:chExt cx="1603638" cy="1377532"/>
            </a:xfrm>
          </p:grpSpPr>
          <p:sp>
            <p:nvSpPr>
              <p:cNvPr id="33" name="Pentagon 32"/>
              <p:cNvSpPr/>
              <p:nvPr/>
            </p:nvSpPr>
            <p:spPr>
              <a:xfrm>
                <a:off x="4167052" y="3148149"/>
                <a:ext cx="630283" cy="1345473"/>
              </a:xfrm>
              <a:prstGeom prst="homePlate">
                <a:avLst>
                  <a:gd name="adj" fmla="val 45455"/>
                </a:avLst>
              </a:prstGeom>
              <a:solidFill>
                <a:schemeClr val="accent5">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3193697" y="3116090"/>
                <a:ext cx="1285742" cy="1372668"/>
              </a:xfrm>
              <a:prstGeom prst="roundRect">
                <a:avLst/>
              </a:prstGeom>
              <a:solidFill>
                <a:schemeClr val="accent5">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a:solidFill>
                      <a:schemeClr val="tx1"/>
                    </a:solidFill>
                  </a:rPr>
                  <a:t>3</a:t>
                </a:r>
                <a:r>
                  <a:rPr lang="en-US" sz="2000">
                    <a:solidFill>
                      <a:schemeClr val="tx1"/>
                    </a:solidFill>
                  </a:rPr>
                  <a:t>  </a:t>
                </a:r>
                <a:endParaRPr lang="en-US" sz="2000">
                  <a:solidFill>
                    <a:schemeClr val="tx1"/>
                  </a:solidFil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6" presetClass="emph" presetSubtype="0" fill="hold" nodeType="afterEffect">
                                  <p:stCondLst>
                                    <p:cond delay="0"/>
                                  </p:stCondLst>
                                  <p:childTnLst>
                                    <p:animEffect transition="out" filter="fade">
                                      <p:cBhvr>
                                        <p:cTn id="13" dur="500" tmFilter="0, 0; .2, .5; .8, .5; 1, 0"/>
                                        <p:tgtEl>
                                          <p:spTgt spid="5"/>
                                        </p:tgtEl>
                                      </p:cBhvr>
                                    </p:animEffect>
                                    <p:animScale>
                                      <p:cBhvr>
                                        <p:cTn id="14" dur="250" autoRev="1" fill="hold"/>
                                        <p:tgtEl>
                                          <p:spTgt spid="5"/>
                                        </p:tgtEl>
                                      </p:cBhvr>
                                      <p:by x="105000" y="105000"/>
                                    </p:animScale>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9"/>
                                        </p:tgtEl>
                                        <p:attrNameLst>
                                          <p:attrName>style.visibility</p:attrName>
                                        </p:attrNameLst>
                                      </p:cBhvr>
                                      <p:to>
                                        <p:strVal val="visible"/>
                                      </p:to>
                                    </p:set>
                                    <p:anim calcmode="lin" valueType="num">
                                      <p:cBhvr>
                                        <p:cTn id="18" dur="500" fill="hold"/>
                                        <p:tgtEl>
                                          <p:spTgt spid="59"/>
                                        </p:tgtEl>
                                        <p:attrNameLst>
                                          <p:attrName>ppt_w</p:attrName>
                                        </p:attrNameLst>
                                      </p:cBhvr>
                                      <p:tavLst>
                                        <p:tav tm="0">
                                          <p:val>
                                            <p:fltVal val="0"/>
                                          </p:val>
                                        </p:tav>
                                        <p:tav tm="100000">
                                          <p:val>
                                            <p:strVal val="#ppt_w"/>
                                          </p:val>
                                        </p:tav>
                                      </p:tavLst>
                                    </p:anim>
                                    <p:anim calcmode="lin" valueType="num">
                                      <p:cBhvr>
                                        <p:cTn id="19" dur="500" fill="hold"/>
                                        <p:tgtEl>
                                          <p:spTgt spid="59"/>
                                        </p:tgtEl>
                                        <p:attrNameLst>
                                          <p:attrName>ppt_h</p:attrName>
                                        </p:attrNameLst>
                                      </p:cBhvr>
                                      <p:tavLst>
                                        <p:tav tm="0">
                                          <p:val>
                                            <p:fltVal val="0"/>
                                          </p:val>
                                        </p:tav>
                                        <p:tav tm="100000">
                                          <p:val>
                                            <p:strVal val="#ppt_h"/>
                                          </p:val>
                                        </p:tav>
                                      </p:tavLst>
                                    </p:anim>
                                    <p:animEffect transition="in" filter="fade">
                                      <p:cBhvr>
                                        <p:cTn id="20" dur="500"/>
                                        <p:tgtEl>
                                          <p:spTgt spid="59"/>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checkerboard(across)">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checkerboard(across)">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checkerboard(across)">
                                      <p:cBhvr>
                                        <p:cTn id="3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2000" t="-9000" b="-8000"/>
          </a:stretch>
        </a:blipFill>
        <a:effectLst/>
      </p:bgPr>
    </p:bg>
    <p:spTree>
      <p:nvGrpSpPr>
        <p:cNvPr id="1" name=""/>
        <p:cNvGrpSpPr/>
        <p:nvPr/>
      </p:nvGrpSpPr>
      <p:grpSpPr>
        <a:xfrm>
          <a:off x="0" y="0"/>
          <a:ext cx="0" cy="0"/>
          <a:chOff x="0" y="0"/>
          <a:chExt cx="0" cy="0"/>
        </a:xfrm>
      </p:grpSpPr>
      <p:sp>
        <p:nvSpPr>
          <p:cNvPr id="13" name="Rounded Rectangle 12"/>
          <p:cNvSpPr/>
          <p:nvPr/>
        </p:nvSpPr>
        <p:spPr>
          <a:xfrm>
            <a:off x="4414838" y="285750"/>
            <a:ext cx="3686175" cy="54424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149537" y="88741"/>
            <a:ext cx="1528350" cy="669094"/>
          </a:xfrm>
          <a:prstGeom prst="rect">
            <a:avLst/>
          </a:prstGeom>
          <a:noFill/>
        </p:spPr>
        <p:txBody>
          <a:bodyPr wrap="square" rtlCol="0">
            <a:spAutoFit/>
          </a:bodyPr>
          <a:lstStyle/>
          <a:p>
            <a:pPr algn="ctr">
              <a:lnSpc>
                <a:spcPct val="150000"/>
              </a:lnSpc>
            </a:pPr>
            <a:r>
              <a:rPr lang="vi-VN" sz="2800" b="1" dirty="0">
                <a:solidFill>
                  <a:srgbClr val="17479D"/>
                </a:solidFill>
              </a:rPr>
              <a:t>ĐỌC</a:t>
            </a:r>
            <a:endParaRPr lang="en-US" sz="2800" b="1" dirty="0">
              <a:solidFill>
                <a:srgbClr val="17479D"/>
              </a:solidFill>
            </a:endParaRPr>
          </a:p>
        </p:txBody>
      </p:sp>
      <p:pic>
        <p:nvPicPr>
          <p:cNvPr id="5" name="Picture 4"/>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aturation sat="200000"/>
                    </a14:imgEffect>
                    <a14:imgEffect>
                      <a14:sharpenSoften amount="25000"/>
                    </a14:imgEffect>
                  </a14:imgLayer>
                </a14:imgProps>
              </a:ext>
            </a:extLst>
          </a:blip>
          <a:srcRect l="1772" t="2351" r="1"/>
          <a:stretch>
            <a:fillRect/>
          </a:stretch>
        </p:blipFill>
        <p:spPr>
          <a:xfrm>
            <a:off x="227585" y="60682"/>
            <a:ext cx="1137215" cy="939106"/>
          </a:xfrm>
          <a:prstGeom prst="rect">
            <a:avLst/>
          </a:prstGeom>
        </p:spPr>
      </p:pic>
      <p:sp>
        <p:nvSpPr>
          <p:cNvPr id="6" name="TextBox 5"/>
          <p:cNvSpPr txBox="1"/>
          <p:nvPr/>
        </p:nvSpPr>
        <p:spPr>
          <a:xfrm>
            <a:off x="1018342" y="140148"/>
            <a:ext cx="10479165" cy="738664"/>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rPr>
              <a:t>Làm việc thật là vui</a:t>
            </a:r>
            <a:endParaRPr lang="en-US" sz="2800" b="1" dirty="0">
              <a:solidFill>
                <a:schemeClr val="accent1">
                  <a:lumMod val="50000"/>
                </a:schemeClr>
              </a:solidFill>
            </a:endParaRPr>
          </a:p>
        </p:txBody>
      </p:sp>
      <p:sp>
        <p:nvSpPr>
          <p:cNvPr id="7" name="TextBox 6"/>
          <p:cNvSpPr txBox="1"/>
          <p:nvPr/>
        </p:nvSpPr>
        <p:spPr>
          <a:xfrm>
            <a:off x="1364800" y="829997"/>
            <a:ext cx="9669833" cy="6126677"/>
          </a:xfrm>
          <a:prstGeom prst="rect">
            <a:avLst/>
          </a:prstGeom>
          <a:noFill/>
        </p:spPr>
        <p:txBody>
          <a:bodyPr wrap="square" rtlCol="0">
            <a:spAutoFit/>
          </a:bodyPr>
          <a:lstStyle/>
          <a:p>
            <a:pPr algn="just">
              <a:lnSpc>
                <a:spcPct val="150000"/>
              </a:lnSpc>
            </a:pPr>
            <a:r>
              <a:rPr lang="vi-VN" sz="2400" dirty="0"/>
              <a:t>      Quanh ta, mọi vật, mọi người đều làm </a:t>
            </a:r>
            <a:r>
              <a:rPr lang="vi-VN" sz="2400"/>
              <a:t>việc.</a:t>
            </a:r>
            <a:endParaRPr lang="vi-VN" sz="2400"/>
          </a:p>
          <a:p>
            <a:pPr algn="just">
              <a:lnSpc>
                <a:spcPct val="150000"/>
              </a:lnSpc>
            </a:pPr>
            <a:r>
              <a:rPr lang="vi-VN" sz="2400"/>
              <a:t>      Cái đồng hồ tích tắc, tích tắc, báo phút, báo giờ. Con gà trống gáy vang ò ó o, báo cho mọi người biết trời sắp sáng, mau mau thức dậy. </a:t>
            </a:r>
            <a:endParaRPr lang="en-US" sz="2400"/>
          </a:p>
          <a:p>
            <a:pPr algn="just">
              <a:lnSpc>
                <a:spcPct val="150000"/>
              </a:lnSpc>
            </a:pPr>
            <a:r>
              <a:rPr lang="vi-VN" sz="2400"/>
              <a:t>Con </a:t>
            </a:r>
            <a:r>
              <a:rPr lang="vi-VN" sz="2400" dirty="0"/>
              <a:t>tu hú kêu tu hú, tu hú. Thế là sắp đến mùa vải chín. Chim bắt sâu, bảo vệ mùa màng. Cành đào nở hoa cho sắc xuân thêm rực rỡ, ngày xuân thêm tưng bừng. Chim cú mèo chập tối đứng trong hốc cây rúc cú cú cũng làm việc có ích cho đồng ruộng.</a:t>
            </a:r>
            <a:endParaRPr lang="vi-VN" sz="2400" dirty="0"/>
          </a:p>
          <a:p>
            <a:pPr algn="just">
              <a:lnSpc>
                <a:spcPct val="150000"/>
              </a:lnSpc>
            </a:pPr>
            <a:r>
              <a:rPr lang="vi-VN" sz="2400" dirty="0"/>
              <a:t>      Như mọi vật, mọi người, bé cũng làm việc. Bé làm bài. Bé đi học. Học xong, bé quét nhà, nhặt rau, chơi với em đỡ mẹ. Bé luôn luôn bận rộn, mà lúc nào cũng vui.</a:t>
            </a:r>
            <a:endParaRPr lang="vi-VN" sz="2400" dirty="0"/>
          </a:p>
          <a:p>
            <a:pPr algn="r">
              <a:lnSpc>
                <a:spcPct val="150000"/>
              </a:lnSpc>
            </a:pPr>
            <a:r>
              <a:rPr lang="vi-VN" sz="2400" dirty="0"/>
              <a:t>(</a:t>
            </a:r>
            <a:r>
              <a:rPr lang="vi-VN" sz="2400" i="1" dirty="0"/>
              <a:t>Theo </a:t>
            </a:r>
            <a:r>
              <a:rPr lang="vi-VN" sz="2400" dirty="0"/>
              <a:t>Tô Hoài)</a:t>
            </a:r>
            <a:endParaRPr lang="en-US" sz="2400" dirty="0"/>
          </a:p>
        </p:txBody>
      </p:sp>
      <p:pic>
        <p:nvPicPr>
          <p:cNvPr id="15" name="Audio_ Làm việc thật là vui_HTS">
            <a:hlinkClick r:id="" action="ppaction://media"/>
          </p:cNvPr>
          <p:cNvPicPr>
            <a:picLocks noChangeAspect="1"/>
          </p:cNvPicPr>
          <p:nvPr>
            <a:audioFile r:link="rId4"/>
            <p:extLst>
              <p:ext uri="{DAA4B4D4-6D71-4841-9C94-3DE7FCFB9230}">
                <p14:media xmlns:p14="http://schemas.microsoft.com/office/powerpoint/2010/main" r:embed="rId5"/>
              </p:ext>
            </p:extLst>
          </p:nvPr>
        </p:nvPicPr>
        <p:blipFill>
          <a:blip r:embed="rId6"/>
          <a:stretch>
            <a:fillRect/>
          </a:stretch>
        </p:blipFill>
        <p:spPr>
          <a:xfrm>
            <a:off x="11137409" y="6210744"/>
            <a:ext cx="487363" cy="48736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62975"/>
    </mc:Choice>
    <mc:Fallback>
      <p:transition spd="slow" advTm="6297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 presetClass="mediacall" presetSubtype="0" fill="hold" nodeType="withEffect">
                                  <p:stCondLst>
                                    <p:cond delay="0"/>
                                  </p:stCondLst>
                                  <p:childTnLst>
                                    <p:cmd type="call" cmd="playFrom(0.0)">
                                      <p:cBhvr>
                                        <p:cTn id="12" dur="73430"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15"/>
                </p:tgtEl>
              </p:cMediaNode>
            </p:audio>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0000" b="-9000"/>
          </a:stretch>
        </a:blipFill>
        <a:effectLst/>
      </p:bgPr>
    </p:bg>
    <p:spTree>
      <p:nvGrpSpPr>
        <p:cNvPr id="1" name=""/>
        <p:cNvGrpSpPr/>
        <p:nvPr/>
      </p:nvGrpSpPr>
      <p:grpSpPr>
        <a:xfrm>
          <a:off x="0" y="0"/>
          <a:ext cx="0" cy="0"/>
          <a:chOff x="0" y="0"/>
          <a:chExt cx="0" cy="0"/>
        </a:xfrm>
      </p:grpSpPr>
      <p:sp>
        <p:nvSpPr>
          <p:cNvPr id="22" name="Rounded Rectangle 21"/>
          <p:cNvSpPr/>
          <p:nvPr/>
        </p:nvSpPr>
        <p:spPr>
          <a:xfrm>
            <a:off x="4414838" y="285750"/>
            <a:ext cx="3686175" cy="54424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149537" y="88741"/>
            <a:ext cx="1528350" cy="669094"/>
          </a:xfrm>
          <a:prstGeom prst="rect">
            <a:avLst/>
          </a:prstGeom>
          <a:noFill/>
        </p:spPr>
        <p:txBody>
          <a:bodyPr wrap="square" rtlCol="0">
            <a:spAutoFit/>
          </a:bodyPr>
          <a:lstStyle/>
          <a:p>
            <a:pPr algn="ctr">
              <a:lnSpc>
                <a:spcPct val="150000"/>
              </a:lnSpc>
            </a:pPr>
            <a:r>
              <a:rPr lang="vi-VN" sz="2800" b="1" dirty="0">
                <a:solidFill>
                  <a:srgbClr val="17479D"/>
                </a:solidFill>
              </a:rPr>
              <a:t>ĐỌC</a:t>
            </a:r>
            <a:endParaRPr lang="en-US" sz="2800" b="1" dirty="0">
              <a:solidFill>
                <a:srgbClr val="17479D"/>
              </a:solidFill>
            </a:endParaRPr>
          </a:p>
        </p:txBody>
      </p:sp>
      <p:pic>
        <p:nvPicPr>
          <p:cNvPr id="5" name="Picture 4"/>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aturation sat="200000"/>
                    </a14:imgEffect>
                    <a14:imgEffect>
                      <a14:sharpenSoften amount="25000"/>
                    </a14:imgEffect>
                  </a14:imgLayer>
                </a14:imgProps>
              </a:ext>
            </a:extLst>
          </a:blip>
          <a:srcRect l="1772" t="2351" r="1"/>
          <a:stretch>
            <a:fillRect/>
          </a:stretch>
        </p:blipFill>
        <p:spPr>
          <a:xfrm>
            <a:off x="227585" y="60682"/>
            <a:ext cx="1137215" cy="939106"/>
          </a:xfrm>
          <a:prstGeom prst="rect">
            <a:avLst/>
          </a:prstGeom>
        </p:spPr>
      </p:pic>
      <p:sp>
        <p:nvSpPr>
          <p:cNvPr id="6" name="TextBox 5"/>
          <p:cNvSpPr txBox="1"/>
          <p:nvPr/>
        </p:nvSpPr>
        <p:spPr>
          <a:xfrm>
            <a:off x="1112837" y="145399"/>
            <a:ext cx="10479165" cy="738664"/>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rPr>
              <a:t>Làm việc thật là vui</a:t>
            </a:r>
            <a:endParaRPr lang="en-US" sz="2800" b="1" dirty="0">
              <a:solidFill>
                <a:schemeClr val="accent1">
                  <a:lumMod val="50000"/>
                </a:schemeClr>
              </a:solidFill>
            </a:endParaRPr>
          </a:p>
        </p:txBody>
      </p:sp>
      <p:sp>
        <p:nvSpPr>
          <p:cNvPr id="7" name="TextBox 6"/>
          <p:cNvSpPr txBox="1"/>
          <p:nvPr/>
        </p:nvSpPr>
        <p:spPr>
          <a:xfrm>
            <a:off x="1738877" y="731323"/>
            <a:ext cx="9618008" cy="6186309"/>
          </a:xfrm>
          <a:prstGeom prst="rect">
            <a:avLst/>
          </a:prstGeom>
          <a:noFill/>
        </p:spPr>
        <p:txBody>
          <a:bodyPr wrap="square" rtlCol="0">
            <a:spAutoFit/>
          </a:bodyPr>
          <a:lstStyle/>
          <a:p>
            <a:pPr algn="just">
              <a:lnSpc>
                <a:spcPct val="150000"/>
              </a:lnSpc>
            </a:pPr>
            <a:r>
              <a:rPr lang="vi-VN" sz="2400"/>
              <a:t>     Quanh </a:t>
            </a:r>
            <a:r>
              <a:rPr lang="vi-VN" sz="2400" dirty="0"/>
              <a:t>ta, mọi vật, mọi người đều làm việc.</a:t>
            </a:r>
            <a:endParaRPr lang="vi-VN" sz="2400" dirty="0"/>
          </a:p>
          <a:p>
            <a:pPr algn="just">
              <a:lnSpc>
                <a:spcPct val="150000"/>
              </a:lnSpc>
            </a:pPr>
            <a:r>
              <a:rPr lang="vi-VN" sz="2400"/>
              <a:t>     Cái </a:t>
            </a:r>
            <a:r>
              <a:rPr lang="vi-VN" sz="2400" dirty="0"/>
              <a:t>đồng hồ tích tắc, tích tắc, báo phút, báo giờ. Con gà trống </a:t>
            </a:r>
            <a:r>
              <a:rPr lang="vi-VN" sz="2400"/>
              <a:t>gáy </a:t>
            </a:r>
            <a:r>
              <a:rPr lang="en-US" sz="2400"/>
              <a:t>  </a:t>
            </a:r>
            <a:r>
              <a:rPr lang="vi-VN" sz="2400"/>
              <a:t>vang </a:t>
            </a:r>
            <a:r>
              <a:rPr lang="vi-VN" sz="2400" dirty="0"/>
              <a:t>ò ó o, báo cho mọi người biết trời sắp sáng, mau mau thức dậy</a:t>
            </a:r>
            <a:r>
              <a:rPr lang="vi-VN" sz="2400"/>
              <a:t>. </a:t>
            </a:r>
            <a:endParaRPr lang="en-US" sz="2400"/>
          </a:p>
          <a:p>
            <a:pPr algn="just">
              <a:lnSpc>
                <a:spcPct val="150000"/>
              </a:lnSpc>
            </a:pPr>
            <a:r>
              <a:rPr lang="vi-VN" sz="2400"/>
              <a:t>Con </a:t>
            </a:r>
            <a:r>
              <a:rPr lang="vi-VN" sz="2400" dirty="0"/>
              <a:t>tu hú kêu tu hú, tu hú. Thế là sắp đến mùa vải chín. Chim bắt sâu, bảo vệ mùa màng. Cành đào nở hoa cho sắc xuân thêm rực rỡ, ngày xuân thêm tưng bừng. Chim cú mèo chập tối đứng trong hốc cây rúc cú cú cũng làm việc có ích cho đồng ruộng.</a:t>
            </a:r>
            <a:endParaRPr lang="vi-VN" sz="2400" dirty="0"/>
          </a:p>
          <a:p>
            <a:pPr algn="just">
              <a:lnSpc>
                <a:spcPct val="150000"/>
              </a:lnSpc>
            </a:pPr>
            <a:r>
              <a:rPr lang="vi-VN" sz="2400"/>
              <a:t> Như mọi vật, mọi người, bé cũng làm việc. Bé làm bài. Bé đi học. Học xong, bé quét nhà, nhặt rau, chơi với em đỡ mẹ. Bé luôn luôn bận rộn, mà lúc nào cũng v</a:t>
            </a:r>
            <a:r>
              <a:rPr lang="en-US" sz="2400"/>
              <a:t>ui.</a:t>
            </a:r>
            <a:endParaRPr lang="vi-VN" sz="2400" dirty="0"/>
          </a:p>
          <a:p>
            <a:pPr algn="r">
              <a:lnSpc>
                <a:spcPct val="150000"/>
              </a:lnSpc>
            </a:pPr>
            <a:r>
              <a:rPr lang="vi-VN" sz="2400" dirty="0"/>
              <a:t>(</a:t>
            </a:r>
            <a:r>
              <a:rPr lang="vi-VN" sz="2400" i="1" dirty="0"/>
              <a:t>Theo </a:t>
            </a:r>
            <a:r>
              <a:rPr lang="vi-VN" sz="2400" dirty="0"/>
              <a:t>Tô Hoài)</a:t>
            </a:r>
            <a:endParaRPr lang="en-US" sz="2400" dirty="0"/>
          </a:p>
        </p:txBody>
      </p:sp>
      <p:pic>
        <p:nvPicPr>
          <p:cNvPr id="13" name="Picture 3"/>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7534" y="530235"/>
            <a:ext cx="527050" cy="1866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b="28649"/>
          <a:stretch>
            <a:fillRect/>
          </a:stretch>
        </p:blipFill>
        <p:spPr>
          <a:xfrm>
            <a:off x="1112837" y="737517"/>
            <a:ext cx="736995" cy="624764"/>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rcRect t="14324" b="14324"/>
          <a:stretch>
            <a:fillRect/>
          </a:stretch>
        </p:blipFill>
        <p:spPr>
          <a:xfrm>
            <a:off x="1176717" y="2496269"/>
            <a:ext cx="736995" cy="624764"/>
          </a:xfrm>
          <a:prstGeom prst="rect">
            <a:avLst/>
          </a:prstGeom>
        </p:spPr>
      </p:pic>
      <p:pic>
        <p:nvPicPr>
          <p:cNvPr id="16" name="Picture 3"/>
          <p:cNvPicPr>
            <a:picLocks noChangeAspect="1" noChangeArrowheads="1"/>
          </p:cNvPicPr>
          <p:nvPr/>
        </p:nvPicPr>
        <p:blipFill rotWithShape="1">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t="16632" r="8514"/>
          <a:stretch>
            <a:fillRect/>
          </a:stretch>
        </p:blipFill>
        <p:spPr bwMode="auto">
          <a:xfrm>
            <a:off x="802640" y="2603549"/>
            <a:ext cx="481965" cy="1765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Oval 16"/>
          <p:cNvSpPr/>
          <p:nvPr/>
        </p:nvSpPr>
        <p:spPr>
          <a:xfrm>
            <a:off x="1378493" y="4717735"/>
            <a:ext cx="370840" cy="337493"/>
          </a:xfrm>
          <a:prstGeom prst="ellipse">
            <a:avLst/>
          </a:prstGeom>
          <a:solidFill>
            <a:srgbClr val="F57389"/>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solidFill>
                  <a:schemeClr val="bg1"/>
                </a:solidFill>
                <a:latin typeface="Times New Roman" panose="02020603050405020304" pitchFamily="18" charset="0"/>
                <a:cs typeface="Times New Roman" panose="02020603050405020304" pitchFamily="18" charset="0"/>
              </a:rPr>
              <a:t>3</a:t>
            </a:r>
            <a:endParaRPr lang="en-US" sz="3600" b="1" dirty="0">
              <a:solidFill>
                <a:schemeClr val="bg1"/>
              </a:solidFill>
              <a:latin typeface="Times New Roman" panose="02020603050405020304" pitchFamily="18" charset="0"/>
              <a:cs typeface="Times New Roman" panose="02020603050405020304" pitchFamily="18" charset="0"/>
            </a:endParaRPr>
          </a:p>
        </p:txBody>
      </p:sp>
      <p:pic>
        <p:nvPicPr>
          <p:cNvPr id="18" name="Picture 3"/>
          <p:cNvPicPr>
            <a:picLocks noChangeAspect="1" noChangeArrowheads="1"/>
          </p:cNvPicPr>
          <p:nvPr/>
        </p:nvPicPr>
        <p:blipFill rotWithShape="1">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t="16632" r="8514"/>
          <a:stretch>
            <a:fillRect/>
          </a:stretch>
        </p:blipFill>
        <p:spPr bwMode="auto">
          <a:xfrm>
            <a:off x="908554" y="4668789"/>
            <a:ext cx="481965" cy="1583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 name="Group 18"/>
          <p:cNvGrpSpPr/>
          <p:nvPr/>
        </p:nvGrpSpPr>
        <p:grpSpPr>
          <a:xfrm>
            <a:off x="4117251" y="6251845"/>
            <a:ext cx="4240126" cy="584775"/>
            <a:chOff x="708943" y="6023994"/>
            <a:chExt cx="5825836" cy="712360"/>
          </a:xfrm>
        </p:grpSpPr>
        <p:sp>
          <p:nvSpPr>
            <p:cNvPr id="20" name="TextBox 19"/>
            <p:cNvSpPr txBox="1"/>
            <p:nvPr/>
          </p:nvSpPr>
          <p:spPr>
            <a:xfrm>
              <a:off x="708943" y="6110866"/>
              <a:ext cx="5825836" cy="562579"/>
            </a:xfrm>
            <a:prstGeom prst="roundRect">
              <a:avLst>
                <a:gd name="adj" fmla="val 50000"/>
              </a:avLst>
            </a:prstGeom>
            <a:solidFill>
              <a:srgbClr val="F15A88"/>
            </a:solidFill>
          </p:spPr>
          <p:txBody>
            <a:bodyPr wrap="square" lIns="91403" tIns="45702" rIns="91403" bIns="45702" rtlCol="0">
              <a:spAutoFit/>
            </a:bodyPr>
            <a:lstStyle/>
            <a:p>
              <a:pPr algn="ctr"/>
              <a:endParaRPr lang="en-US" sz="2000" dirty="0">
                <a:solidFill>
                  <a:schemeClr val="bg1"/>
                </a:solidFill>
                <a:latin typeface="Arial-Rounded" panose="020B0500000000000000" charset="0"/>
                <a:ea typeface="Arial-Rounded" panose="020B0500000000000000" charset="0"/>
                <a:cs typeface="Arial-Rounded" panose="020B0500000000000000" charset="0"/>
              </a:endParaRPr>
            </a:p>
          </p:txBody>
        </p:sp>
        <p:sp>
          <p:nvSpPr>
            <p:cNvPr id="21" name="TextBox 20"/>
            <p:cNvSpPr txBox="1"/>
            <p:nvPr/>
          </p:nvSpPr>
          <p:spPr>
            <a:xfrm>
              <a:off x="1015154" y="6023994"/>
              <a:ext cx="5167386" cy="712360"/>
            </a:xfrm>
            <a:prstGeom prst="rect">
              <a:avLst/>
            </a:prstGeom>
            <a:noFill/>
          </p:spPr>
          <p:txBody>
            <a:bodyPr wrap="square">
              <a:spAutoFit/>
            </a:bodyPr>
            <a:lstStyle/>
            <a:p>
              <a:pPr algn="ctr"/>
              <a:r>
                <a:rPr lang="en-US" sz="3200" dirty="0" err="1">
                  <a:solidFill>
                    <a:schemeClr val="bg1"/>
                  </a:solidFill>
                  <a:latin typeface="Times New Roman" panose="02020603050405020304" pitchFamily="18" charset="0"/>
                  <a:ea typeface="Arial-Rounded" panose="020B0500000000000000" charset="0"/>
                  <a:cs typeface="Times New Roman" panose="02020603050405020304" pitchFamily="18" charset="0"/>
                </a:rPr>
                <a:t>Đọc</a:t>
              </a:r>
              <a:r>
                <a:rPr lang="en-US" sz="3200" dirty="0">
                  <a:solidFill>
                    <a:schemeClr val="bg1"/>
                  </a:solidFill>
                  <a:latin typeface="Times New Roman" panose="02020603050405020304" pitchFamily="18" charset="0"/>
                  <a:ea typeface="Arial-Rounded" panose="020B0500000000000000" charset="0"/>
                  <a:cs typeface="Times New Roman" panose="02020603050405020304" pitchFamily="18" charset="0"/>
                </a:rPr>
                <a:t> đoạn </a:t>
              </a:r>
              <a:r>
                <a:rPr lang="en-US" sz="3200" dirty="0" err="1">
                  <a:solidFill>
                    <a:schemeClr val="bg1"/>
                  </a:solidFill>
                  <a:latin typeface="Times New Roman" panose="02020603050405020304" pitchFamily="18" charset="0"/>
                  <a:ea typeface="Arial-Rounded" panose="020B0500000000000000" charset="0"/>
                  <a:cs typeface="Times New Roman" panose="02020603050405020304" pitchFamily="18" charset="0"/>
                </a:rPr>
                <a:t>nối</a:t>
              </a:r>
              <a:r>
                <a:rPr lang="en-US" sz="3200" dirty="0">
                  <a:solidFill>
                    <a:schemeClr val="bg1"/>
                  </a:solidFill>
                  <a:latin typeface="Times New Roman" panose="02020603050405020304" pitchFamily="18" charset="0"/>
                  <a:ea typeface="Arial-Rounded" panose="020B0500000000000000" charset="0"/>
                  <a:cs typeface="Times New Roman" panose="02020603050405020304" pitchFamily="18" charset="0"/>
                </a:rPr>
                <a:t> </a:t>
              </a:r>
              <a:r>
                <a:rPr lang="en-US" sz="3200" dirty="0" err="1">
                  <a:solidFill>
                    <a:schemeClr val="bg1"/>
                  </a:solidFill>
                  <a:latin typeface="Times New Roman" panose="02020603050405020304" pitchFamily="18" charset="0"/>
                  <a:ea typeface="Arial-Rounded" panose="020B0500000000000000" charset="0"/>
                  <a:cs typeface="Times New Roman" panose="02020603050405020304" pitchFamily="18" charset="0"/>
                </a:rPr>
                <a:t>tiếp</a:t>
              </a:r>
              <a:r>
                <a:rPr lang="en-US" sz="3200" dirty="0">
                  <a:solidFill>
                    <a:schemeClr val="bg1"/>
                  </a:solidFill>
                  <a:latin typeface="Times New Roman" panose="02020603050405020304" pitchFamily="18" charset="0"/>
                  <a:ea typeface="Arial-Rounded" panose="020B0500000000000000" charset="0"/>
                  <a:cs typeface="Times New Roman" panose="02020603050405020304" pitchFamily="18" charset="0"/>
                </a:rPr>
                <a:t> </a:t>
              </a:r>
              <a:endParaRPr lang="en-US" sz="3200" dirty="0">
                <a:solidFill>
                  <a:schemeClr val="bg1"/>
                </a:solidFill>
                <a:latin typeface="Times New Roman" panose="02020603050405020304" pitchFamily="18" charset="0"/>
                <a:ea typeface="Arial-Rounded" panose="020B0500000000000000"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ox(in)">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500" fill="hold"/>
                                        <p:tgtEl>
                                          <p:spTgt spid="18"/>
                                        </p:tgtEl>
                                        <p:attrNameLst>
                                          <p:attrName>ppt_x</p:attrName>
                                        </p:attrNameLst>
                                      </p:cBhvr>
                                      <p:tavLst>
                                        <p:tav tm="0">
                                          <p:val>
                                            <p:strVal val="#ppt_x"/>
                                          </p:val>
                                        </p:tav>
                                        <p:tav tm="100000">
                                          <p:val>
                                            <p:strVal val="#ppt_x"/>
                                          </p:val>
                                        </p:tav>
                                      </p:tavLst>
                                    </p:anim>
                                    <p:anim calcmode="lin" valueType="num">
                                      <p:cBhvr additive="base">
                                        <p:cTn id="4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blinds(horizontal)">
                                      <p:cBhvr>
                                        <p:cTn id="4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7"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379"/>
            <a:ext cx="12192000" cy="6857532"/>
          </a:xfrm>
          <a:prstGeom prst="rect">
            <a:avLst/>
          </a:prstGeom>
        </p:spPr>
      </p:pic>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0010" y="-248847"/>
            <a:ext cx="4473044" cy="2556025"/>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7434" y="4871827"/>
            <a:ext cx="10852367" cy="2165035"/>
          </a:xfrm>
          <a:prstGeom prst="rect">
            <a:avLst/>
          </a:prstGeom>
        </p:spPr>
      </p:pic>
      <p:pic>
        <p:nvPicPr>
          <p:cNvPr id="27" name="图片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85593" y="5221494"/>
            <a:ext cx="2612367" cy="1572060"/>
          </a:xfrm>
          <a:prstGeom prst="rect">
            <a:avLst/>
          </a:prstGeom>
        </p:spPr>
      </p:pic>
      <p:pic>
        <p:nvPicPr>
          <p:cNvPr id="28" name="图片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36722" y="69117"/>
            <a:ext cx="2049767" cy="2098364"/>
          </a:xfrm>
          <a:prstGeom prst="rect">
            <a:avLst/>
          </a:prstGeom>
        </p:spPr>
      </p:pic>
      <p:pic>
        <p:nvPicPr>
          <p:cNvPr id="9" name="图片 8" descr="图片包含 餐桌, 就坐&#10;&#10;已生成高可信度的说明"/>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822694" y="957561"/>
            <a:ext cx="8104959" cy="4449271"/>
          </a:xfrm>
          <a:prstGeom prst="rect">
            <a:avLst/>
          </a:prstGeom>
        </p:spPr>
      </p:pic>
      <p:sp>
        <p:nvSpPr>
          <p:cNvPr id="10" name="矩形 9"/>
          <p:cNvSpPr/>
          <p:nvPr/>
        </p:nvSpPr>
        <p:spPr>
          <a:xfrm>
            <a:off x="2386917" y="2950278"/>
            <a:ext cx="7418167" cy="847604"/>
          </a:xfrm>
          <a:prstGeom prst="rect">
            <a:avLst/>
          </a:prstGeom>
        </p:spPr>
        <p:txBody>
          <a:bodyPr wrap="square">
            <a:spAutoFit/>
          </a:bodyPr>
          <a:lstStyle/>
          <a:p>
            <a:pPr defTabSz="829310">
              <a:lnSpc>
                <a:spcPct val="150000"/>
              </a:lnSpc>
              <a:defRPr/>
            </a:pPr>
            <a:r>
              <a:rPr lang="en-US" sz="3735">
                <a:latin typeface="Arial" panose="020B0604020202020204" pitchFamily="34" charset="0"/>
                <a:cs typeface="Arial" panose="020B0604020202020204" pitchFamily="34" charset="0"/>
              </a:rPr>
              <a:t>Con thấy có từ ngữ nào khó đọc?</a:t>
            </a:r>
            <a:endParaRPr lang="zh-CN" altLang="en-US" sz="4800" dirty="0">
              <a:solidFill>
                <a:srgbClr val="C00000"/>
              </a:solidFill>
              <a:latin typeface="Arial" panose="020B0604020202020204" pitchFamily="34" charset="0"/>
              <a:ea typeface="Microsoft YaHei" panose="020B0503020204020204" pitchFamily="34" charset="-122"/>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2" presetClass="emph" presetSubtype="0" fill="hold" nodeType="afterEffect">
                                  <p:stCondLst>
                                    <p:cond delay="0"/>
                                  </p:stCondLst>
                                  <p:childTnLst>
                                    <p:animRot by="120000">
                                      <p:cBhvr>
                                        <p:cTn id="12" dur="100" fill="hold">
                                          <p:stCondLst>
                                            <p:cond delay="0"/>
                                          </p:stCondLst>
                                        </p:cTn>
                                        <p:tgtEl>
                                          <p:spTgt spid="2"/>
                                        </p:tgtEl>
                                        <p:attrNameLst>
                                          <p:attrName>r</p:attrName>
                                        </p:attrNameLst>
                                      </p:cBhvr>
                                    </p:animRot>
                                    <p:animRot by="-240000">
                                      <p:cBhvr>
                                        <p:cTn id="13" dur="200" fill="hold">
                                          <p:stCondLst>
                                            <p:cond delay="200"/>
                                          </p:stCondLst>
                                        </p:cTn>
                                        <p:tgtEl>
                                          <p:spTgt spid="2"/>
                                        </p:tgtEl>
                                        <p:attrNameLst>
                                          <p:attrName>r</p:attrName>
                                        </p:attrNameLst>
                                      </p:cBhvr>
                                    </p:animRot>
                                    <p:animRot by="240000">
                                      <p:cBhvr>
                                        <p:cTn id="14" dur="200" fill="hold">
                                          <p:stCondLst>
                                            <p:cond delay="400"/>
                                          </p:stCondLst>
                                        </p:cTn>
                                        <p:tgtEl>
                                          <p:spTgt spid="2"/>
                                        </p:tgtEl>
                                        <p:attrNameLst>
                                          <p:attrName>r</p:attrName>
                                        </p:attrNameLst>
                                      </p:cBhvr>
                                    </p:animRot>
                                    <p:animRot by="-240000">
                                      <p:cBhvr>
                                        <p:cTn id="15" dur="200" fill="hold">
                                          <p:stCondLst>
                                            <p:cond delay="600"/>
                                          </p:stCondLst>
                                        </p:cTn>
                                        <p:tgtEl>
                                          <p:spTgt spid="2"/>
                                        </p:tgtEl>
                                        <p:attrNameLst>
                                          <p:attrName>r</p:attrName>
                                        </p:attrNameLst>
                                      </p:cBhvr>
                                    </p:animRot>
                                    <p:animRot by="120000">
                                      <p:cBhvr>
                                        <p:cTn id="16" dur="200" fill="hold">
                                          <p:stCondLst>
                                            <p:cond delay="800"/>
                                          </p:stCondLst>
                                        </p:cTn>
                                        <p:tgtEl>
                                          <p:spTgt spid="2"/>
                                        </p:tgtEl>
                                        <p:attrNameLst>
                                          <p:attrName>r</p:attrName>
                                        </p:attrNameLst>
                                      </p:cBhvr>
                                    </p:animRo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1000"/>
                                        <p:tgtEl>
                                          <p:spTgt spid="27"/>
                                        </p:tgtEl>
                                      </p:cBhvr>
                                    </p:animEffect>
                                    <p:anim calcmode="lin" valueType="num">
                                      <p:cBhvr>
                                        <p:cTn id="21" dur="1000" fill="hold"/>
                                        <p:tgtEl>
                                          <p:spTgt spid="27"/>
                                        </p:tgtEl>
                                        <p:attrNameLst>
                                          <p:attrName>ppt_x</p:attrName>
                                        </p:attrNameLst>
                                      </p:cBhvr>
                                      <p:tavLst>
                                        <p:tav tm="0">
                                          <p:val>
                                            <p:strVal val="#ppt_x"/>
                                          </p:val>
                                        </p:tav>
                                        <p:tav tm="100000">
                                          <p:val>
                                            <p:strVal val="#ppt_x"/>
                                          </p:val>
                                        </p:tav>
                                      </p:tavLst>
                                    </p:anim>
                                    <p:anim calcmode="lin" valueType="num">
                                      <p:cBhvr>
                                        <p:cTn id="22" dur="1000" fill="hold"/>
                                        <p:tgtEl>
                                          <p:spTgt spid="27"/>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37" presetClass="entr" presetSubtype="0" fill="hold"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7000" b="-17000"/>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274055">
            <a:off x="5797335" y="-182503"/>
            <a:ext cx="6374753" cy="2100546"/>
          </a:xfrm>
          <a:prstGeom prst="rect">
            <a:avLst/>
          </a:prstGeom>
        </p:spPr>
      </p:pic>
      <p:sp>
        <p:nvSpPr>
          <p:cNvPr id="8" name="TextBox 7"/>
          <p:cNvSpPr txBox="1"/>
          <p:nvPr/>
        </p:nvSpPr>
        <p:spPr>
          <a:xfrm>
            <a:off x="5930040" y="640008"/>
            <a:ext cx="4611536" cy="830997"/>
          </a:xfrm>
          <a:prstGeom prst="rect">
            <a:avLst/>
          </a:prstGeom>
          <a:noFill/>
        </p:spPr>
        <p:txBody>
          <a:bodyPr wrap="square" rtlCol="0">
            <a:spAutoFit/>
          </a:bodyPr>
          <a:lstStyle/>
          <a:p>
            <a:r>
              <a:rPr lang="en-US" sz="4800">
                <a:solidFill>
                  <a:schemeClr val="tx2">
                    <a:lumMod val="75000"/>
                  </a:schemeClr>
                </a:solidFill>
                <a:latin typeface="Arial" panose="020B0604020202020204" pitchFamily="34" charset="0"/>
                <a:cs typeface="Arial" panose="020B0604020202020204" pitchFamily="34" charset="0"/>
              </a:rPr>
              <a:t>TỪ KHÓ ĐỌC</a:t>
            </a:r>
            <a:endParaRPr lang="en-US" sz="4800">
              <a:solidFill>
                <a:schemeClr val="tx2">
                  <a:lumMod val="75000"/>
                </a:schemeClr>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349" y="1403718"/>
            <a:ext cx="9592454" cy="5734680"/>
          </a:xfrm>
          <a:prstGeom prst="rect">
            <a:avLst/>
          </a:prstGeom>
        </p:spPr>
      </p:pic>
      <p:sp>
        <p:nvSpPr>
          <p:cNvPr id="12" name="Rounded Rectangle 11"/>
          <p:cNvSpPr/>
          <p:nvPr/>
        </p:nvSpPr>
        <p:spPr>
          <a:xfrm>
            <a:off x="1891898" y="2573602"/>
            <a:ext cx="1899138" cy="791307"/>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a:solidFill>
                  <a:schemeClr val="tx1"/>
                </a:solidFill>
                <a:latin typeface="Arial" panose="020B0604020202020204" pitchFamily="34" charset="0"/>
                <a:cs typeface="Arial" panose="020B0604020202020204" pitchFamily="34" charset="0"/>
              </a:rPr>
              <a:t>Tích tắc</a:t>
            </a:r>
            <a:endParaRPr lang="en-US" sz="2800">
              <a:solidFill>
                <a:schemeClr val="tx1"/>
              </a:solidFill>
              <a:latin typeface="Arial" panose="020B0604020202020204" pitchFamily="34" charset="0"/>
              <a:cs typeface="Arial" panose="020B0604020202020204" pitchFamily="34" charset="0"/>
            </a:endParaRPr>
          </a:p>
        </p:txBody>
      </p:sp>
      <p:sp>
        <p:nvSpPr>
          <p:cNvPr id="13" name="Rounded Rectangle 12"/>
          <p:cNvSpPr/>
          <p:nvPr/>
        </p:nvSpPr>
        <p:spPr>
          <a:xfrm>
            <a:off x="4381672" y="2583667"/>
            <a:ext cx="1899138" cy="79130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Arial" panose="020B0604020202020204" pitchFamily="34" charset="0"/>
                <a:cs typeface="Arial" panose="020B0604020202020204" pitchFamily="34" charset="0"/>
              </a:rPr>
              <a:t>Sắp sáng</a:t>
            </a:r>
            <a:endParaRPr lang="en-US" sz="2800">
              <a:solidFill>
                <a:schemeClr val="tx1"/>
              </a:solidFill>
              <a:latin typeface="Arial" panose="020B0604020202020204" pitchFamily="34" charset="0"/>
              <a:cs typeface="Arial" panose="020B0604020202020204" pitchFamily="34" charset="0"/>
            </a:endParaRPr>
          </a:p>
        </p:txBody>
      </p:sp>
      <p:sp>
        <p:nvSpPr>
          <p:cNvPr id="14" name="Rounded Rectangle 13"/>
          <p:cNvSpPr/>
          <p:nvPr/>
        </p:nvSpPr>
        <p:spPr>
          <a:xfrm>
            <a:off x="6758698" y="2546064"/>
            <a:ext cx="1899138" cy="79130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Arial" panose="020B0604020202020204" pitchFamily="34" charset="0"/>
                <a:cs typeface="Arial" panose="020B0604020202020204" pitchFamily="34" charset="0"/>
              </a:rPr>
              <a:t>Tu hú</a:t>
            </a:r>
            <a:endParaRPr lang="en-US" sz="2800">
              <a:solidFill>
                <a:schemeClr val="tx1"/>
              </a:solidFill>
              <a:latin typeface="Arial" panose="020B0604020202020204" pitchFamily="34" charset="0"/>
              <a:cs typeface="Arial" panose="020B0604020202020204" pitchFamily="34" charset="0"/>
            </a:endParaRPr>
          </a:p>
        </p:txBody>
      </p:sp>
      <p:sp>
        <p:nvSpPr>
          <p:cNvPr id="15" name="Rounded Rectangle 14"/>
          <p:cNvSpPr/>
          <p:nvPr/>
        </p:nvSpPr>
        <p:spPr>
          <a:xfrm>
            <a:off x="1891898" y="3989182"/>
            <a:ext cx="2011887" cy="79130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Arial" panose="020B0604020202020204" pitchFamily="34" charset="0"/>
                <a:cs typeface="Arial" panose="020B0604020202020204" pitchFamily="34" charset="0"/>
              </a:rPr>
              <a:t>Mùa màng</a:t>
            </a:r>
            <a:endParaRPr lang="en-US" sz="2800">
              <a:solidFill>
                <a:schemeClr val="tx1"/>
              </a:solidFill>
              <a:latin typeface="Arial" panose="020B0604020202020204" pitchFamily="34" charset="0"/>
              <a:cs typeface="Arial" panose="020B0604020202020204" pitchFamily="34" charset="0"/>
            </a:endParaRPr>
          </a:p>
        </p:txBody>
      </p:sp>
      <p:sp>
        <p:nvSpPr>
          <p:cNvPr id="16" name="Rounded Rectangle 15"/>
          <p:cNvSpPr/>
          <p:nvPr/>
        </p:nvSpPr>
        <p:spPr>
          <a:xfrm>
            <a:off x="6846001" y="4042413"/>
            <a:ext cx="1899138" cy="79130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Arial" panose="020B0604020202020204" pitchFamily="34" charset="0"/>
                <a:cs typeface="Arial" panose="020B0604020202020204" pitchFamily="34" charset="0"/>
              </a:rPr>
              <a:t>Rực rỡ</a:t>
            </a:r>
            <a:endParaRPr lang="en-US" sz="2800">
              <a:solidFill>
                <a:schemeClr val="tx1"/>
              </a:solidFill>
              <a:latin typeface="Arial" panose="020B0604020202020204" pitchFamily="34" charset="0"/>
              <a:cs typeface="Arial" panose="020B0604020202020204" pitchFamily="34" charset="0"/>
            </a:endParaRPr>
          </a:p>
        </p:txBody>
      </p:sp>
      <p:sp>
        <p:nvSpPr>
          <p:cNvPr id="17" name="Rounded Rectangle 16"/>
          <p:cNvSpPr/>
          <p:nvPr/>
        </p:nvSpPr>
        <p:spPr>
          <a:xfrm>
            <a:off x="4373134" y="4042413"/>
            <a:ext cx="1899138" cy="79130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Arial" panose="020B0604020202020204" pitchFamily="34" charset="0"/>
                <a:cs typeface="Arial" panose="020B0604020202020204" pitchFamily="34" charset="0"/>
              </a:rPr>
              <a:t>Sắc xuân</a:t>
            </a:r>
            <a:endParaRPr lang="en-US" sz="2800">
              <a:solidFill>
                <a:schemeClr val="tx1"/>
              </a:solidFill>
              <a:latin typeface="Arial" panose="020B0604020202020204" pitchFamily="34" charset="0"/>
              <a:cs typeface="Arial" panose="020B0604020202020204" pitchFamily="34" charset="0"/>
            </a:endParaRPr>
          </a:p>
        </p:txBody>
      </p:sp>
      <p:sp>
        <p:nvSpPr>
          <p:cNvPr id="18" name="Rounded Rectangle 17"/>
          <p:cNvSpPr/>
          <p:nvPr/>
        </p:nvSpPr>
        <p:spPr>
          <a:xfrm>
            <a:off x="2795954" y="5421850"/>
            <a:ext cx="1899138" cy="79130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Arial" panose="020B0604020202020204" pitchFamily="34" charset="0"/>
                <a:cs typeface="Arial" panose="020B0604020202020204" pitchFamily="34" charset="0"/>
              </a:rPr>
              <a:t>Rúc</a:t>
            </a:r>
            <a:endParaRPr lang="en-US" sz="2800">
              <a:solidFill>
                <a:schemeClr val="tx1"/>
              </a:solidFill>
              <a:latin typeface="Arial" panose="020B0604020202020204" pitchFamily="34" charset="0"/>
              <a:cs typeface="Arial" panose="020B0604020202020204" pitchFamily="34" charset="0"/>
            </a:endParaRPr>
          </a:p>
        </p:txBody>
      </p:sp>
      <p:sp>
        <p:nvSpPr>
          <p:cNvPr id="19" name="Rounded Rectangle 18"/>
          <p:cNvSpPr/>
          <p:nvPr/>
        </p:nvSpPr>
        <p:spPr>
          <a:xfrm>
            <a:off x="5809129" y="5421849"/>
            <a:ext cx="1899138" cy="79130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Arial" panose="020B0604020202020204" pitchFamily="34" charset="0"/>
                <a:cs typeface="Arial" panose="020B0604020202020204" pitchFamily="34" charset="0"/>
              </a:rPr>
              <a:t>Bận rộn</a:t>
            </a:r>
            <a:endParaRPr lang="en-US" sz="2800">
              <a:solidFill>
                <a:schemeClr val="tx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633043" y="1940812"/>
            <a:ext cx="11218986" cy="1569660"/>
          </a:xfrm>
          <a:prstGeom prst="rect">
            <a:avLst/>
          </a:prstGeom>
        </p:spPr>
        <p:txBody>
          <a:bodyPr wrap="square">
            <a:spAutoFit/>
          </a:bodyPr>
          <a:lstStyle/>
          <a:p>
            <a:pPr algn="just">
              <a:lnSpc>
                <a:spcPct val="150000"/>
              </a:lnSpc>
            </a:pPr>
            <a:endParaRPr lang="en-US" sz="3200" dirty="0"/>
          </a:p>
          <a:p>
            <a:pPr algn="just">
              <a:lnSpc>
                <a:spcPct val="150000"/>
              </a:lnSpc>
            </a:pPr>
            <a:r>
              <a:rPr lang="vi-VN" sz="3200" dirty="0"/>
              <a:t>  </a:t>
            </a:r>
            <a:endParaRPr lang="vi-VN" sz="3200" dirty="0"/>
          </a:p>
        </p:txBody>
      </p:sp>
      <p:pic>
        <p:nvPicPr>
          <p:cNvPr id="7" name="Picture 6"/>
          <p:cNvPicPr>
            <a:picLocks noChangeAspect="1"/>
          </p:cNvPicPr>
          <p:nvPr/>
        </p:nvPicPr>
        <p:blipFill rotWithShape="1">
          <a:blip r:embed="rId1">
            <a:clrChange>
              <a:clrFrom>
                <a:srgbClr val="FFFCFF"/>
              </a:clrFrom>
              <a:clrTo>
                <a:srgbClr val="FFFCFF">
                  <a:alpha val="0"/>
                </a:srgbClr>
              </a:clrTo>
            </a:clrChange>
            <a:extLst>
              <a:ext uri="{BEBA8EAE-BF5A-486C-A8C5-ECC9F3942E4B}">
                <a14:imgProps xmlns:a14="http://schemas.microsoft.com/office/drawing/2010/main">
                  <a14:imgLayer r:embed="rId2">
                    <a14:imgEffect>
                      <a14:saturation sat="200000"/>
                    </a14:imgEffect>
                    <a14:imgEffect>
                      <a14:sharpenSoften amount="25000"/>
                    </a14:imgEffect>
                  </a14:imgLayer>
                </a14:imgProps>
              </a:ext>
            </a:extLst>
          </a:blip>
          <a:srcRect l="1772" t="2351" r="1"/>
          <a:stretch>
            <a:fillRect/>
          </a:stretch>
        </p:blipFill>
        <p:spPr>
          <a:xfrm>
            <a:off x="0" y="-404391"/>
            <a:ext cx="1885582" cy="1557103"/>
          </a:xfrm>
          <a:prstGeom prst="rect">
            <a:avLst/>
          </a:prstGeom>
        </p:spPr>
      </p:pic>
      <p:grpSp>
        <p:nvGrpSpPr>
          <p:cNvPr id="8" name="Group 7"/>
          <p:cNvGrpSpPr/>
          <p:nvPr/>
        </p:nvGrpSpPr>
        <p:grpSpPr>
          <a:xfrm>
            <a:off x="835270" y="540572"/>
            <a:ext cx="10479165" cy="950940"/>
            <a:chOff x="1002955" y="402807"/>
            <a:chExt cx="10479165" cy="950940"/>
          </a:xfrm>
        </p:grpSpPr>
        <p:sp>
          <p:nvSpPr>
            <p:cNvPr id="9" name="Rounded Rectangle 8"/>
            <p:cNvSpPr/>
            <p:nvPr/>
          </p:nvSpPr>
          <p:spPr>
            <a:xfrm>
              <a:off x="4009291" y="402807"/>
              <a:ext cx="4466492" cy="95094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02955" y="402807"/>
              <a:ext cx="10479165" cy="833883"/>
            </a:xfrm>
            <a:prstGeom prst="rect">
              <a:avLst/>
            </a:prstGeom>
            <a:noFill/>
          </p:spPr>
          <p:txBody>
            <a:bodyPr wrap="square" rtlCol="0">
              <a:spAutoFit/>
            </a:bodyPr>
            <a:lstStyle/>
            <a:p>
              <a:pPr algn="ctr">
                <a:lnSpc>
                  <a:spcPct val="150000"/>
                </a:lnSpc>
              </a:pPr>
              <a:r>
                <a:rPr lang="en-US" sz="3600" b="1" smtClean="0">
                  <a:solidFill>
                    <a:schemeClr val="accent1">
                      <a:lumMod val="50000"/>
                    </a:schemeClr>
                  </a:solidFill>
                </a:rPr>
                <a:t>LUYỆN ĐỌC CÂU</a:t>
              </a:r>
              <a:endParaRPr lang="en-US" sz="3600" b="1" dirty="0">
                <a:solidFill>
                  <a:schemeClr val="accent1">
                    <a:lumMod val="50000"/>
                  </a:schemeClr>
                </a:solidFill>
              </a:endParaRPr>
            </a:p>
          </p:txBody>
        </p:sp>
      </p:grpSp>
      <p:sp>
        <p:nvSpPr>
          <p:cNvPr id="20" name="TextBox 19"/>
          <p:cNvSpPr txBox="1"/>
          <p:nvPr/>
        </p:nvSpPr>
        <p:spPr>
          <a:xfrm>
            <a:off x="682626" y="3709994"/>
            <a:ext cx="10568919" cy="1569660"/>
          </a:xfrm>
          <a:prstGeom prst="rect">
            <a:avLst/>
          </a:prstGeom>
          <a:noFill/>
        </p:spPr>
        <p:txBody>
          <a:bodyPr wrap="none" rtlCol="0">
            <a:spAutoFit/>
          </a:bodyPr>
          <a:lstStyle/>
          <a:p>
            <a:pPr lvl="0"/>
            <a:r>
              <a:rPr lang="vi-VN" sz="3200"/>
              <a:t>Chim cú </a:t>
            </a:r>
            <a:r>
              <a:rPr lang="vi-VN" sz="3200" smtClean="0"/>
              <a:t>mèo</a:t>
            </a:r>
            <a:r>
              <a:rPr lang="en-US" sz="3200" smtClean="0"/>
              <a:t> </a:t>
            </a:r>
            <a:r>
              <a:rPr lang="vi-VN" sz="3200" smtClean="0">
                <a:solidFill>
                  <a:prstClr val="black"/>
                </a:solidFill>
              </a:rPr>
              <a:t>chập </a:t>
            </a:r>
            <a:r>
              <a:rPr lang="vi-VN" sz="3200">
                <a:solidFill>
                  <a:prstClr val="black"/>
                </a:solidFill>
              </a:rPr>
              <a:t>tối đứng trong hốc cây rúc cú cú cũng </a:t>
            </a:r>
            <a:endParaRPr lang="en-US" sz="3200">
              <a:solidFill>
                <a:prstClr val="black"/>
              </a:solidFill>
            </a:endParaRPr>
          </a:p>
          <a:p>
            <a:pPr lvl="0"/>
            <a:r>
              <a:rPr lang="vi-VN" sz="3200">
                <a:solidFill>
                  <a:prstClr val="black"/>
                </a:solidFill>
              </a:rPr>
              <a:t>làm việc có </a:t>
            </a:r>
            <a:r>
              <a:rPr lang="vi-VN" sz="3200" smtClean="0">
                <a:solidFill>
                  <a:prstClr val="black"/>
                </a:solidFill>
              </a:rPr>
              <a:t>ích</a:t>
            </a:r>
            <a:r>
              <a:rPr lang="en-US" sz="3200" smtClean="0">
                <a:solidFill>
                  <a:prstClr val="black"/>
                </a:solidFill>
              </a:rPr>
              <a:t> </a:t>
            </a:r>
            <a:r>
              <a:rPr lang="en-US" sz="3200" smtClean="0">
                <a:solidFill>
                  <a:prstClr val="black"/>
                </a:solidFill>
                <a:latin typeface="Arial" panose="020B0604020202020204" pitchFamily="34" charset="0"/>
                <a:cs typeface="Arial" panose="020B0604020202020204" pitchFamily="34" charset="0"/>
              </a:rPr>
              <a:t>cho đồng ruộng.</a:t>
            </a:r>
            <a:endParaRPr lang="en-US" sz="3200">
              <a:solidFill>
                <a:prstClr val="black"/>
              </a:solidFill>
              <a:latin typeface="Arial" panose="020B0604020202020204" pitchFamily="34" charset="0"/>
              <a:cs typeface="Arial" panose="020B0604020202020204" pitchFamily="34" charset="0"/>
            </a:endParaRPr>
          </a:p>
          <a:p>
            <a:r>
              <a:rPr lang="en-US" sz="3200" smtClean="0"/>
              <a:t> </a:t>
            </a:r>
            <a:endParaRPr lang="en-US" sz="3200"/>
          </a:p>
        </p:txBody>
      </p:sp>
      <p:sp>
        <p:nvSpPr>
          <p:cNvPr id="17" name="TextBox 16"/>
          <p:cNvSpPr txBox="1"/>
          <p:nvPr/>
        </p:nvSpPr>
        <p:spPr>
          <a:xfrm>
            <a:off x="682626" y="2162555"/>
            <a:ext cx="11509374" cy="1569660"/>
          </a:xfrm>
          <a:prstGeom prst="rect">
            <a:avLst/>
          </a:prstGeom>
          <a:noFill/>
          <a:ln>
            <a:noFill/>
          </a:ln>
        </p:spPr>
        <p:txBody>
          <a:bodyPr wrap="square" rtlCol="0">
            <a:spAutoFit/>
          </a:bodyPr>
          <a:lstStyle/>
          <a:p>
            <a:pPr lvl="0"/>
            <a:r>
              <a:rPr lang="vi-VN" sz="3200" smtClean="0">
                <a:solidFill>
                  <a:srgbClr val="FF0000"/>
                </a:solidFill>
              </a:rPr>
              <a:t>Cành đào nở hoa cho sắc</a:t>
            </a:r>
            <a:r>
              <a:rPr lang="en-US" sz="3200" smtClean="0">
                <a:solidFill>
                  <a:srgbClr val="FF0000"/>
                </a:solidFill>
              </a:rPr>
              <a:t> </a:t>
            </a:r>
            <a:r>
              <a:rPr lang="en-US" sz="3200" smtClean="0">
                <a:solidFill>
                  <a:srgbClr val="FF0000"/>
                </a:solidFill>
                <a:latin typeface="Arial" panose="020B0604020202020204" pitchFamily="34" charset="0"/>
                <a:cs typeface="Arial" panose="020B0604020202020204" pitchFamily="34" charset="0"/>
              </a:rPr>
              <a:t>xuân </a:t>
            </a:r>
            <a:r>
              <a:rPr lang="en-US" sz="3200">
                <a:solidFill>
                  <a:srgbClr val="FF0000"/>
                </a:solidFill>
                <a:latin typeface="Arial" panose="020B0604020202020204" pitchFamily="34" charset="0"/>
                <a:cs typeface="Arial" panose="020B0604020202020204" pitchFamily="34" charset="0"/>
              </a:rPr>
              <a:t>thêm rực </a:t>
            </a:r>
            <a:r>
              <a:rPr lang="en-US" sz="3200" smtClean="0">
                <a:solidFill>
                  <a:srgbClr val="FF0000"/>
                </a:solidFill>
                <a:latin typeface="Arial" panose="020B0604020202020204" pitchFamily="34" charset="0"/>
                <a:cs typeface="Arial" panose="020B0604020202020204" pitchFamily="34" charset="0"/>
              </a:rPr>
              <a:t>rỡ, ngày </a:t>
            </a:r>
            <a:r>
              <a:rPr lang="en-US" sz="3200">
                <a:solidFill>
                  <a:srgbClr val="FF0000"/>
                </a:solidFill>
                <a:latin typeface="Arial" panose="020B0604020202020204" pitchFamily="34" charset="0"/>
                <a:cs typeface="Arial" panose="020B0604020202020204" pitchFamily="34" charset="0"/>
              </a:rPr>
              <a:t>xuân</a:t>
            </a:r>
            <a:endParaRPr lang="en-US" sz="3200">
              <a:solidFill>
                <a:srgbClr val="FF0000"/>
              </a:solidFill>
              <a:latin typeface="Arial" panose="020B0604020202020204" pitchFamily="34" charset="0"/>
              <a:cs typeface="Arial" panose="020B0604020202020204" pitchFamily="34" charset="0"/>
            </a:endParaRPr>
          </a:p>
          <a:p>
            <a:pPr lvl="0"/>
            <a:r>
              <a:rPr lang="en-US" sz="3200">
                <a:solidFill>
                  <a:srgbClr val="FF0000"/>
                </a:solidFill>
                <a:latin typeface="Arial" panose="020B0604020202020204" pitchFamily="34" charset="0"/>
                <a:cs typeface="Arial" panose="020B0604020202020204" pitchFamily="34" charset="0"/>
              </a:rPr>
              <a:t> thêm tưng bừng.</a:t>
            </a:r>
            <a:endParaRPr lang="en-US" sz="3200">
              <a:solidFill>
                <a:srgbClr val="FF0000"/>
              </a:solidFill>
              <a:latin typeface="Arial" panose="020B0604020202020204" pitchFamily="34" charset="0"/>
              <a:cs typeface="Arial" panose="020B0604020202020204" pitchFamily="34" charset="0"/>
            </a:endParaRPr>
          </a:p>
          <a:p>
            <a:r>
              <a:rPr lang="en-US" sz="3200" smtClean="0">
                <a:solidFill>
                  <a:srgbClr val="FF0000"/>
                </a:solidFill>
              </a:rPr>
              <a:t> </a:t>
            </a:r>
            <a:endParaRPr lang="en-US" sz="3200">
              <a:solidFill>
                <a:srgbClr val="FF0000"/>
              </a:solidFill>
            </a:endParaRPr>
          </a:p>
        </p:txBody>
      </p:sp>
      <p:cxnSp>
        <p:nvCxnSpPr>
          <p:cNvPr id="3" name="Straight Connector 2"/>
          <p:cNvCxnSpPr/>
          <p:nvPr/>
        </p:nvCxnSpPr>
        <p:spPr>
          <a:xfrm flipH="1">
            <a:off x="3944983" y="2194565"/>
            <a:ext cx="143693" cy="483820"/>
          </a:xfrm>
          <a:prstGeom prst="line">
            <a:avLst/>
          </a:prstGeom>
          <a:ln w="28575"/>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flipH="1">
            <a:off x="8765177" y="2222480"/>
            <a:ext cx="143693" cy="483820"/>
          </a:xfrm>
          <a:prstGeom prst="line">
            <a:avLst/>
          </a:prstGeom>
          <a:ln w="28575"/>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flipH="1">
            <a:off x="3141785" y="3709994"/>
            <a:ext cx="143693" cy="483820"/>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flipH="1">
            <a:off x="10058688" y="3732215"/>
            <a:ext cx="143693" cy="483820"/>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flipH="1">
            <a:off x="6531717" y="4264024"/>
            <a:ext cx="143693" cy="483820"/>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flipH="1">
            <a:off x="6656104" y="4264024"/>
            <a:ext cx="143693" cy="483820"/>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flipH="1">
            <a:off x="3944983" y="2691562"/>
            <a:ext cx="143693" cy="483820"/>
          </a:xfrm>
          <a:prstGeom prst="line">
            <a:avLst/>
          </a:prstGeom>
          <a:ln w="28575"/>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flipH="1">
            <a:off x="4043122" y="2734829"/>
            <a:ext cx="143693" cy="483820"/>
          </a:xfrm>
          <a:prstGeom prst="line">
            <a:avLst/>
          </a:prstGeom>
          <a:ln w="28575"/>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7" grpId="0"/>
    </p:bldLst>
  </p:timing>
</p:sld>
</file>

<file path=ppt/tags/tag1.xml><?xml version="1.0" encoding="utf-8"?>
<p:tagLst xmlns:p="http://schemas.openxmlformats.org/presentationml/2006/main">
  <p:tag name="TIMING" val="|2.2|2.7|3.3"/>
</p:tagLst>
</file>

<file path=ppt/tags/tag2.xml><?xml version="1.0" encoding="utf-8"?>
<p:tagLst xmlns:p="http://schemas.openxmlformats.org/presentationml/2006/main">
  <p:tag name="INKNOELEADERBOARD" val="-175122235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5486</Words>
  <Application>WPS Presentation</Application>
  <PresentationFormat>Widescreen</PresentationFormat>
  <Paragraphs>197</Paragraphs>
  <Slides>23</Slides>
  <Notes>4</Notes>
  <HiddenSlides>0</HiddenSlides>
  <MMClips>4</MMClips>
  <ScaleCrop>false</ScaleCrop>
  <HeadingPairs>
    <vt:vector size="6" baseType="variant">
      <vt:variant>
        <vt:lpstr>已用的字体</vt:lpstr>
      </vt:variant>
      <vt:variant>
        <vt:i4>20</vt:i4>
      </vt:variant>
      <vt:variant>
        <vt:lpstr>主题</vt:lpstr>
      </vt:variant>
      <vt:variant>
        <vt:i4>2</vt:i4>
      </vt:variant>
      <vt:variant>
        <vt:lpstr>幻灯片标题</vt:lpstr>
      </vt:variant>
      <vt:variant>
        <vt:i4>23</vt:i4>
      </vt:variant>
    </vt:vector>
  </HeadingPairs>
  <TitlesOfParts>
    <vt:vector size="45" baseType="lpstr">
      <vt:lpstr>Arial</vt:lpstr>
      <vt:lpstr>SimSun</vt:lpstr>
      <vt:lpstr>Wingdings</vt:lpstr>
      <vt:lpstr>Calibri</vt:lpstr>
      <vt:lpstr>ITC Avant Garde Std Bk</vt:lpstr>
      <vt:lpstr>LNTH-Dinomiko</vt:lpstr>
      <vt:lpstr>UTM Avo</vt:lpstr>
      <vt:lpstr>HP001 4H</vt:lpstr>
      <vt:lpstr>HP001</vt:lpstr>
      <vt:lpstr>Times New Roman</vt:lpstr>
      <vt:lpstr>华文细黑</vt:lpstr>
      <vt:lpstr>Arial Unicode MS</vt:lpstr>
      <vt:lpstr>隶书</vt:lpstr>
      <vt:lpstr>Arial-Rounded</vt:lpstr>
      <vt:lpstr>VNI 27 Bendigo</vt:lpstr>
      <vt:lpstr>Microsoft YaHei</vt:lpstr>
      <vt:lpstr>Calibri Light</vt:lpstr>
      <vt:lpstr>Arial</vt:lpstr>
      <vt:lpstr>等线</vt:lpstr>
      <vt:lpstr>等线</vt:lpstr>
      <vt:lpstr>Office Theme</vt:lpstr>
      <vt:lpstr>3_Office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Techsi.vn</cp:lastModifiedBy>
  <cp:revision>79</cp:revision>
  <dcterms:created xsi:type="dcterms:W3CDTF">2021-09-06T18:07:00Z</dcterms:created>
  <dcterms:modified xsi:type="dcterms:W3CDTF">2023-09-15T07:21:22Z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02141C4F078742F894B7ED7A0A158675_12</vt:lpwstr>
  </property>
  <property fmtid="{D5CDD505-2E9C-101B-9397-08002B2CF9AE}" pid="3" name="KSOProductBuildVer">
    <vt:lpwstr>1033-12.2.0.13201</vt:lpwstr>
  </property>
</Properties>
</file>