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0"/>
  </p:notesMasterIdLst>
  <p:sldIdLst>
    <p:sldId id="344" r:id="rId2"/>
    <p:sldId id="285" r:id="rId3"/>
    <p:sldId id="283" r:id="rId4"/>
    <p:sldId id="287" r:id="rId5"/>
    <p:sldId id="284" r:id="rId6"/>
    <p:sldId id="288" r:id="rId7"/>
    <p:sldId id="278" r:id="rId8"/>
    <p:sldId id="290" r:id="rId9"/>
    <p:sldId id="276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6" r:id="rId18"/>
    <p:sldId id="305" r:id="rId19"/>
    <p:sldId id="309" r:id="rId20"/>
    <p:sldId id="313" r:id="rId21"/>
    <p:sldId id="339" r:id="rId22"/>
    <p:sldId id="316" r:id="rId23"/>
    <p:sldId id="317" r:id="rId24"/>
    <p:sldId id="318" r:id="rId25"/>
    <p:sldId id="319" r:id="rId26"/>
    <p:sldId id="320" r:id="rId27"/>
    <p:sldId id="321" r:id="rId28"/>
    <p:sldId id="322" r:id="rId29"/>
  </p:sldIdLst>
  <p:sldSz cx="12192000" cy="6858000"/>
  <p:notesSz cx="6858000" cy="9144000"/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612F-60DC-49B0-9E39-8227813975BC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95F1E-2676-4EB7-80AC-8E99B3588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CC4AD-4EB5-4DC2-9A8C-1994BD64C1C3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3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152400"/>
            <a:ext cx="12446000" cy="70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4B75A58-0643-482D-9964-9AE4BDAF29A9}"/>
              </a:ext>
            </a:extLst>
          </p:cNvPr>
          <p:cNvSpPr/>
          <p:nvPr userDrawn="1"/>
        </p:nvSpPr>
        <p:spPr>
          <a:xfrm>
            <a:off x="10969626" y="57152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ăt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2788" r="3981" b="4652"/>
          <a:stretch/>
        </p:blipFill>
        <p:spPr>
          <a:xfrm>
            <a:off x="2841246" y="302771"/>
            <a:ext cx="6133699" cy="4728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1246" y="5031314"/>
            <a:ext cx="6133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latin typeface="UTM Avo" panose="02040603050506020204" pitchFamily="18" charset="0"/>
              </a:rPr>
              <a:t>chim cắt</a:t>
            </a:r>
            <a:endParaRPr lang="en-US" sz="8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4502C7-F379-4274-ACDB-C64DDCCC08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82" y="880518"/>
            <a:ext cx="5327602" cy="3724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3229" y="4605126"/>
            <a:ext cx="8425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ủ sắn</a:t>
            </a:r>
            <a:r>
              <a:rPr kumimoji="0" lang="vi-VN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(củ mì)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8D9D6-5D94-437E-B175-C0F5245F4D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865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793" r="2515" b="3913"/>
          <a:stretch/>
        </p:blipFill>
        <p:spPr>
          <a:xfrm>
            <a:off x="3463208" y="752029"/>
            <a:ext cx="5265583" cy="3937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1384" y="4912061"/>
            <a:ext cx="6133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latin typeface="UTM Avo" panose="02040603050506020204" pitchFamily="18" charset="0"/>
              </a:rPr>
              <a:t>bắt cá</a:t>
            </a: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3510F-9CCD-4DBD-899D-2FF297A383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03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r="3362" b="7597"/>
          <a:stretch/>
        </p:blipFill>
        <p:spPr>
          <a:xfrm>
            <a:off x="3563335" y="1093862"/>
            <a:ext cx="4884458" cy="3794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9150" y="4887949"/>
            <a:ext cx="6133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latin typeface="UTM Avo" panose="02040603050506020204" pitchFamily="18" charset="0"/>
              </a:rPr>
              <a:t>khăn mặt</a:t>
            </a: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866FB-2BFF-4D57-8F78-0146CF652F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0"/>
          <a:stretch/>
        </p:blipFill>
        <p:spPr>
          <a:xfrm>
            <a:off x="3533258" y="777667"/>
            <a:ext cx="4928944" cy="4221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250" y="4998984"/>
            <a:ext cx="6133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latin typeface="UTM Avo" panose="02040603050506020204" pitchFamily="18" charset="0"/>
              </a:rPr>
              <a:t>thợ lặn </a:t>
            </a: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4F114-B523-4CB2-A091-14DBBF0C29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0383" r="6801" b="5310"/>
          <a:stretch/>
        </p:blipFill>
        <p:spPr>
          <a:xfrm>
            <a:off x="3469592" y="936209"/>
            <a:ext cx="5086505" cy="3749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9150" y="4685476"/>
            <a:ext cx="6133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latin typeface="UTM Avo" panose="02040603050506020204" pitchFamily="18" charset="0"/>
              </a:rPr>
              <a:t>trăn</a:t>
            </a:r>
            <a:endParaRPr lang="en-US" sz="8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A693D-9C65-4A96-89A9-05AC10DDEE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47" y="393376"/>
            <a:ext cx="2833191" cy="1790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201"/>
          <a:stretch/>
        </p:blipFill>
        <p:spPr>
          <a:xfrm>
            <a:off x="5686443" y="103127"/>
            <a:ext cx="2870014" cy="2031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115" y="488727"/>
            <a:ext cx="2795147" cy="1978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952" y="3705340"/>
            <a:ext cx="2650840" cy="2017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3183" y="1763092"/>
            <a:ext cx="26252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chim cắt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10412" y="5188759"/>
            <a:ext cx="16253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3468" y="2024139"/>
            <a:ext cx="2893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cá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9825" y="2566083"/>
            <a:ext cx="1549533" cy="976897"/>
            <a:chOff x="390727" y="2611311"/>
            <a:chExt cx="1549533" cy="976897"/>
          </a:xfrm>
        </p:grpSpPr>
        <p:sp>
          <p:nvSpPr>
            <p:cNvPr id="17" name="TextBox 16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Nối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8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630" y="4355031"/>
            <a:ext cx="2882698" cy="16109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45394" y="5673608"/>
            <a:ext cx="2893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thợ lặn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461" y="4355031"/>
            <a:ext cx="2634017" cy="17560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07902" y="5680599"/>
            <a:ext cx="2687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khăn mặt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13355" y="2868058"/>
            <a:ext cx="1199679" cy="7423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4281" y="1549553"/>
            <a:ext cx="31708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 sắn (củ mì)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13195" y="2119746"/>
            <a:ext cx="599839" cy="74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028604" y="3610385"/>
            <a:ext cx="1131467" cy="956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513034" y="3239222"/>
            <a:ext cx="2695498" cy="861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32478" y="3501674"/>
            <a:ext cx="956566" cy="1851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33845" y="5253290"/>
            <a:ext cx="1936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4388" y="1534971"/>
            <a:ext cx="31708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 s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(củ mì)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3986" y="5637412"/>
            <a:ext cx="2687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mặt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5706" y="5659026"/>
            <a:ext cx="20998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thợ 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ặn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09830" y="2466342"/>
            <a:ext cx="1017736" cy="856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327566" y="2609452"/>
            <a:ext cx="2075515" cy="2849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706259" y="2303481"/>
            <a:ext cx="3603571" cy="5908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566952" y="3197035"/>
            <a:ext cx="2891922" cy="240234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80210" y="2014151"/>
            <a:ext cx="20457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7902" y="5625624"/>
            <a:ext cx="2687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Khăn 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ặt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6872" y="1657771"/>
            <a:ext cx="26252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chim 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117013" y="2576410"/>
            <a:ext cx="1774277" cy="9734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 ăn và ăt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4746" y="5649200"/>
            <a:ext cx="26877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ặt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151768" y="3608979"/>
            <a:ext cx="773985" cy="957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DD7334F-EFCB-44AF-98C0-795595331E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5964E8C-3340-4D64-845F-50E382DA7732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709748" y="743492"/>
            <a:ext cx="108682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828" y="878158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3666" y="3021541"/>
            <a:ext cx="196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8F6BFA0F-1632-48A9-ACF4-19EDAA2439DA}"/>
              </a:ext>
            </a:extLst>
          </p:cNvPr>
          <p:cNvSpPr/>
          <p:nvPr/>
        </p:nvSpPr>
        <p:spPr>
          <a:xfrm>
            <a:off x="7328262" y="2265131"/>
            <a:ext cx="3030583" cy="3082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5959" y="2975428"/>
            <a:ext cx="270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38EB07-8334-46AF-9431-19E01A586D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5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96" t="20739" r="28011" b="17848"/>
          <a:stretch/>
        </p:blipFill>
        <p:spPr>
          <a:xfrm>
            <a:off x="547794" y="1057552"/>
            <a:ext cx="11301326" cy="5478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05151" y="508020"/>
            <a:ext cx="2860765" cy="509451"/>
            <a:chOff x="4000467" y="260140"/>
            <a:chExt cx="3232530" cy="846266"/>
          </a:xfrm>
        </p:grpSpPr>
        <p:sp>
          <p:nvSpPr>
            <p:cNvPr id="8" name="Rounded Rectangle 7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11568" y="1054789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34FC6-6E32-4CA8-ACAF-46CBF8F7B2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6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2"/>
          <p:cNvSpPr/>
          <p:nvPr/>
        </p:nvSpPr>
        <p:spPr>
          <a:xfrm rot="5400000" flipV="1">
            <a:off x="5670164" y="185288"/>
            <a:ext cx="720090" cy="285737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0" name="圆角矩形 35"/>
          <p:cNvSpPr/>
          <p:nvPr/>
        </p:nvSpPr>
        <p:spPr>
          <a:xfrm rot="5400000" flipV="1">
            <a:off x="5835098" y="780496"/>
            <a:ext cx="720090" cy="35725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1" name="圆角矩形 36"/>
          <p:cNvSpPr/>
          <p:nvPr/>
        </p:nvSpPr>
        <p:spPr>
          <a:xfrm rot="5400000" flipV="1">
            <a:off x="6497873" y="1219054"/>
            <a:ext cx="720090" cy="4620994"/>
          </a:xfrm>
          <a:prstGeom prst="roundRect">
            <a:avLst>
              <a:gd name="adj" fmla="val 50000"/>
            </a:avLst>
          </a:prstGeom>
          <a:solidFill>
            <a:srgbClr val="C4D946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2" name="圆角矩形 50"/>
          <p:cNvSpPr/>
          <p:nvPr/>
        </p:nvSpPr>
        <p:spPr>
          <a:xfrm rot="5400000" flipV="1">
            <a:off x="7156783" y="2280670"/>
            <a:ext cx="720090" cy="4764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3" name="圆角矩形 58"/>
          <p:cNvSpPr/>
          <p:nvPr/>
        </p:nvSpPr>
        <p:spPr>
          <a:xfrm rot="5400000" flipV="1">
            <a:off x="7618386" y="2939851"/>
            <a:ext cx="817934" cy="567254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4" name="矩形 1"/>
          <p:cNvSpPr/>
          <p:nvPr/>
        </p:nvSpPr>
        <p:spPr>
          <a:xfrm rot="5400000" flipV="1">
            <a:off x="6415991" y="-1324000"/>
            <a:ext cx="45719" cy="45958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15" name="图片 2" descr="觅元素584a986cb28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6381" y="1162274"/>
            <a:ext cx="5048055" cy="5255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68505" y="180224"/>
            <a:ext cx="478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5348" y="1162274"/>
            <a:ext cx="235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n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ữa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6213" y="2127141"/>
            <a:ext cx="240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6289" y="3150402"/>
            <a:ext cx="375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s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cơm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4701" y="5280227"/>
            <a:ext cx="312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188492"/>
            <a:ext cx="366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r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ửa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mặt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F9EC8F-F05F-40FE-A2B9-FE24F31678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3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64a8e9e6f0a315977ad9af715ccf7b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4520" y="5314139"/>
            <a:ext cx="4450010" cy="1337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668" t="27597" r="54091" b="38776"/>
          <a:stretch/>
        </p:blipFill>
        <p:spPr>
          <a:xfrm>
            <a:off x="2099336" y="1368850"/>
            <a:ext cx="6788290" cy="3749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35413-9E08-4F1F-A415-89D867370E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117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96" t="20739" r="28011" b="17848"/>
          <a:stretch/>
        </p:blipFill>
        <p:spPr>
          <a:xfrm>
            <a:off x="521668" y="744044"/>
            <a:ext cx="11301326" cy="5630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442" y="741281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3314" y="126339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2510" y="109358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01786" y="224501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06858" y="207519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28248" y="259231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2476" y="256577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7115" y="3053709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7409" y="359098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91038" y="34096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46093" y="154636"/>
            <a:ext cx="2860765" cy="509451"/>
            <a:chOff x="4000467" y="260140"/>
            <a:chExt cx="3232530" cy="846266"/>
          </a:xfrm>
        </p:grpSpPr>
        <p:sp>
          <p:nvSpPr>
            <p:cNvPr id="14" name="Rounded Rectangle 13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5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6FA0C-40F4-44C9-A2C6-08C7201369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6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60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521668" y="744044"/>
            <a:ext cx="11301326" cy="56828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86078" y="116515"/>
            <a:ext cx="4380297" cy="509451"/>
            <a:chOff x="4000467" y="260140"/>
            <a:chExt cx="3232530" cy="846266"/>
          </a:xfrm>
        </p:grpSpPr>
        <p:sp>
          <p:nvSpPr>
            <p:cNvPr id="4" name="Rounded Rectangle 3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85442" y="744044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78985" y="1274526"/>
            <a:ext cx="381000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92909" y="1712403"/>
            <a:ext cx="4807891" cy="721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V="1">
            <a:off x="685442" y="2155719"/>
            <a:ext cx="3633240" cy="680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Oval 9"/>
          <p:cNvSpPr/>
          <p:nvPr/>
        </p:nvSpPr>
        <p:spPr>
          <a:xfrm>
            <a:off x="6271642" y="1025098"/>
            <a:ext cx="351119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50748" y="1691259"/>
            <a:ext cx="2336998" cy="2656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Oval 11"/>
          <p:cNvSpPr/>
          <p:nvPr/>
        </p:nvSpPr>
        <p:spPr>
          <a:xfrm>
            <a:off x="1178985" y="2235210"/>
            <a:ext cx="381000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92909" y="2641112"/>
            <a:ext cx="5667700" cy="1832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685442" y="3099801"/>
            <a:ext cx="1307131" cy="2024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Oval 14"/>
          <p:cNvSpPr/>
          <p:nvPr/>
        </p:nvSpPr>
        <p:spPr>
          <a:xfrm>
            <a:off x="7133150" y="2032084"/>
            <a:ext cx="351119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484269" y="2634551"/>
            <a:ext cx="1444421" cy="65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7" name="Oval 16"/>
          <p:cNvSpPr/>
          <p:nvPr/>
        </p:nvSpPr>
        <p:spPr>
          <a:xfrm>
            <a:off x="1946432" y="2573819"/>
            <a:ext cx="301885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180923" y="3057099"/>
            <a:ext cx="4520128" cy="4182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629294" y="3539283"/>
            <a:ext cx="2634275" cy="255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0" name="Oval 19"/>
          <p:cNvSpPr/>
          <p:nvPr/>
        </p:nvSpPr>
        <p:spPr>
          <a:xfrm>
            <a:off x="6614670" y="2516867"/>
            <a:ext cx="351119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6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52478" y="3078010"/>
            <a:ext cx="2108490" cy="92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2" name="Oval 21"/>
          <p:cNvSpPr/>
          <p:nvPr/>
        </p:nvSpPr>
        <p:spPr>
          <a:xfrm>
            <a:off x="3131083" y="2989165"/>
            <a:ext cx="301885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384842" y="3535819"/>
            <a:ext cx="5516552" cy="3277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4" name="Oval 23"/>
          <p:cNvSpPr/>
          <p:nvPr/>
        </p:nvSpPr>
        <p:spPr>
          <a:xfrm>
            <a:off x="285175" y="3586650"/>
            <a:ext cx="381000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67015" y="3984091"/>
            <a:ext cx="1862663" cy="4043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6" name="Oval 25"/>
          <p:cNvSpPr/>
          <p:nvPr/>
        </p:nvSpPr>
        <p:spPr>
          <a:xfrm>
            <a:off x="2447790" y="3462576"/>
            <a:ext cx="301885" cy="40625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9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687901" y="3984091"/>
            <a:ext cx="4445249" cy="3062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4B33EDA-915A-4DD7-99FC-B91CECB369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5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96" t="20739" r="28011" b="17848"/>
          <a:stretch/>
        </p:blipFill>
        <p:spPr>
          <a:xfrm>
            <a:off x="547794" y="1057552"/>
            <a:ext cx="11301326" cy="5478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8683" y="429643"/>
            <a:ext cx="4021283" cy="509451"/>
            <a:chOff x="4000467" y="260140"/>
            <a:chExt cx="3232530" cy="846266"/>
          </a:xfrm>
        </p:grpSpPr>
        <p:sp>
          <p:nvSpPr>
            <p:cNvPr id="8" name="Rounded Rectangle 7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 charset="0"/>
                </a:rPr>
                <a:t>Chia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đoạn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11568" y="1054789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53314" y="158997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75660" y="2558528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FD31D3-9F53-4917-8271-F0030B9573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796" t="20739" r="28011" b="17848"/>
          <a:stretch/>
        </p:blipFill>
        <p:spPr>
          <a:xfrm>
            <a:off x="547794" y="1057552"/>
            <a:ext cx="11301326" cy="54785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25436" y="416580"/>
            <a:ext cx="2860765" cy="509451"/>
            <a:chOff x="4000467" y="260140"/>
            <a:chExt cx="3232530" cy="846266"/>
          </a:xfrm>
        </p:grpSpPr>
        <p:sp>
          <p:nvSpPr>
            <p:cNvPr id="8" name="Rounded Rectangle 7"/>
            <p:cNvSpPr/>
            <p:nvPr/>
          </p:nvSpPr>
          <p:spPr>
            <a:xfrm>
              <a:off x="4966316" y="412815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Tập 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408662" cy="84626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11568" y="1054789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F5CC80-A83E-494F-966A-E0C6C0B216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23" y="4391767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0" y="537651"/>
            <a:ext cx="9026433" cy="3693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3365" y="1347739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A3C108-FA5A-40D8-9D0A-3908C43214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796" t="20739" r="28011" b="17848"/>
          <a:stretch/>
        </p:blipFill>
        <p:spPr>
          <a:xfrm>
            <a:off x="521668" y="744044"/>
            <a:ext cx="11301326" cy="5478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442" y="780470"/>
            <a:ext cx="8243248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743" y="34777"/>
            <a:ext cx="737917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hà Hà có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những ai?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63040-134B-4CAF-84F3-A3BBB8C79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39" t="25999" r="28011" b="41224"/>
          <a:stretch/>
        </p:blipFill>
        <p:spPr>
          <a:xfrm>
            <a:off x="750033" y="1804191"/>
            <a:ext cx="2946346" cy="4439855"/>
          </a:xfrm>
          <a:prstGeom prst="rect">
            <a:avLst/>
          </a:prstGeom>
        </p:spPr>
      </p:pic>
      <p:sp>
        <p:nvSpPr>
          <p:cNvPr id="6" name="云形 18"/>
          <p:cNvSpPr/>
          <p:nvPr/>
        </p:nvSpPr>
        <p:spPr>
          <a:xfrm rot="21145751">
            <a:off x="2384222" y="3186082"/>
            <a:ext cx="1616201" cy="773983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chemeClr val="bg1"/>
                </a:solidFill>
                <a:latin typeface="UTM Avo" panose="02040603050506020204" pitchFamily="18" charset="0"/>
                <a:ea typeface="inpin heiti" charset="-122"/>
              </a:rPr>
              <a:t>bà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grpSp>
        <p:nvGrpSpPr>
          <p:cNvPr id="7" name="组合 17"/>
          <p:cNvGrpSpPr/>
          <p:nvPr/>
        </p:nvGrpSpPr>
        <p:grpSpPr>
          <a:xfrm>
            <a:off x="3095897" y="485308"/>
            <a:ext cx="6828005" cy="1434478"/>
            <a:chOff x="-3127181" y="3669002"/>
            <a:chExt cx="2322340" cy="960761"/>
          </a:xfrm>
        </p:grpSpPr>
        <p:sp>
          <p:nvSpPr>
            <p:cNvPr id="8" name="流程图: 数据 13"/>
            <p:cNvSpPr/>
            <p:nvPr/>
          </p:nvSpPr>
          <p:spPr>
            <a:xfrm>
              <a:off x="-3011214" y="3669002"/>
              <a:ext cx="2206373" cy="576064"/>
            </a:xfrm>
            <a:custGeom>
              <a:avLst/>
              <a:gdLst/>
              <a:ahLst/>
              <a:cxnLst/>
              <a:rect l="l" t="t" r="r" b="b"/>
              <a:pathLst>
                <a:path w="2572699" h="576064">
                  <a:moveTo>
                    <a:pt x="0" y="0"/>
                  </a:moveTo>
                  <a:lnTo>
                    <a:pt x="2572699" y="0"/>
                  </a:lnTo>
                  <a:lnTo>
                    <a:pt x="2223487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FF0000">
                <a:alpha val="27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9" name="组合 19"/>
            <p:cNvGrpSpPr/>
            <p:nvPr/>
          </p:nvGrpSpPr>
          <p:grpSpPr>
            <a:xfrm>
              <a:off x="-3127181" y="3822640"/>
              <a:ext cx="2062357" cy="807123"/>
              <a:chOff x="5369763" y="3632880"/>
              <a:chExt cx="2062357" cy="807123"/>
            </a:xfrm>
          </p:grpSpPr>
          <p:sp>
            <p:nvSpPr>
              <p:cNvPr id="10" name="流程图: 数据 13"/>
              <p:cNvSpPr/>
              <p:nvPr/>
            </p:nvSpPr>
            <p:spPr>
              <a:xfrm>
                <a:off x="5369763" y="3632880"/>
                <a:ext cx="2062357" cy="576064"/>
              </a:xfrm>
              <a:custGeom>
                <a:avLst/>
                <a:gdLst/>
                <a:ahLst/>
                <a:cxnLst/>
                <a:rect l="l" t="t" r="r" b="b"/>
                <a:pathLst>
                  <a:path w="2572699" h="576064">
                    <a:moveTo>
                      <a:pt x="0" y="0"/>
                    </a:moveTo>
                    <a:lnTo>
                      <a:pt x="2572699" y="0"/>
                    </a:lnTo>
                    <a:lnTo>
                      <a:pt x="2223487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11" name="TextBox 76"/>
              <p:cNvSpPr txBox="1"/>
              <p:nvPr/>
            </p:nvSpPr>
            <p:spPr>
              <a:xfrm>
                <a:off x="5581463" y="3636066"/>
                <a:ext cx="1493754" cy="80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spc="300">
                    <a:solidFill>
                      <a:srgbClr val="0070C0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lvl="0">
                  <a:defRPr/>
                </a:pPr>
                <a:r>
                  <a:rPr lang="vi-VN" sz="48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N</a:t>
                </a:r>
                <a:r>
                  <a:rPr lang="vi-VN" sz="4800" b="1" spc="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hà Hà có</a:t>
                </a:r>
                <a:r>
                  <a:rPr lang="vi-VN" sz="48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</a:t>
                </a:r>
                <a:endParaRPr lang="en-US" sz="4800" b="1" spc="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7796" t="57933" r="28011" b="17848"/>
          <a:stretch/>
        </p:blipFill>
        <p:spPr>
          <a:xfrm>
            <a:off x="3979593" y="1804191"/>
            <a:ext cx="7620223" cy="4544357"/>
          </a:xfrm>
          <a:prstGeom prst="rect">
            <a:avLst/>
          </a:prstGeom>
        </p:spPr>
      </p:pic>
      <p:sp>
        <p:nvSpPr>
          <p:cNvPr id="13" name="云形 19"/>
          <p:cNvSpPr/>
          <p:nvPr/>
        </p:nvSpPr>
        <p:spPr>
          <a:xfrm rot="21145751">
            <a:off x="3473867" y="2280209"/>
            <a:ext cx="1295134" cy="647524"/>
          </a:xfrm>
          <a:prstGeom prst="cloud">
            <a:avLst/>
          </a:prstGeom>
          <a:solidFill>
            <a:srgbClr val="FFFF00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 err="1">
                <a:solidFill>
                  <a:schemeClr val="tx1"/>
                </a:solidFill>
                <a:latin typeface="UTM Avo" panose="02040603050506020204" pitchFamily="18" charset="0"/>
                <a:ea typeface="inpin heiti" charset="-122"/>
              </a:rPr>
              <a:t>ba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sp>
        <p:nvSpPr>
          <p:cNvPr id="14" name="云形 21"/>
          <p:cNvSpPr/>
          <p:nvPr/>
        </p:nvSpPr>
        <p:spPr>
          <a:xfrm rot="21145751">
            <a:off x="7194705" y="2877410"/>
            <a:ext cx="1244383" cy="97489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>
                <a:solidFill>
                  <a:schemeClr val="tx1"/>
                </a:solidFill>
                <a:latin typeface="UTM Avo" panose="02040603050506020204" pitchFamily="18" charset="0"/>
                <a:ea typeface="inpin heiti" charset="-122"/>
              </a:rPr>
              <a:t>Hà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sp>
        <p:nvSpPr>
          <p:cNvPr id="15" name="云形 21"/>
          <p:cNvSpPr/>
          <p:nvPr/>
        </p:nvSpPr>
        <p:spPr>
          <a:xfrm rot="21145751">
            <a:off x="664396" y="3844189"/>
            <a:ext cx="1689169" cy="1078248"/>
          </a:xfrm>
          <a:prstGeom prst="cloud">
            <a:avLst/>
          </a:prstGeom>
          <a:solidFill>
            <a:srgbClr val="FFACAB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 dirty="0" err="1">
                <a:solidFill>
                  <a:schemeClr val="tx1"/>
                </a:solidFill>
                <a:latin typeface="UTM Avo" panose="02040603050506020204" pitchFamily="18" charset="0"/>
                <a:ea typeface="inpin heiti" charset="-122"/>
              </a:rPr>
              <a:t>bé</a:t>
            </a:r>
            <a:r>
              <a:rPr lang="en-US" altLang="zh-CN" sz="3000" b="1" dirty="0">
                <a:solidFill>
                  <a:schemeClr val="tx1"/>
                </a:solidFill>
                <a:latin typeface="UTM Avo" panose="02040603050506020204" pitchFamily="18" charset="0"/>
                <a:ea typeface="inpin heiti" charset="-122"/>
              </a:rPr>
              <a:t> Lê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sp>
        <p:nvSpPr>
          <p:cNvPr id="16" name="云形 19"/>
          <p:cNvSpPr/>
          <p:nvPr/>
        </p:nvSpPr>
        <p:spPr>
          <a:xfrm rot="21145751">
            <a:off x="10491074" y="3070167"/>
            <a:ext cx="1388119" cy="738711"/>
          </a:xfrm>
          <a:prstGeom prst="cloud">
            <a:avLst/>
          </a:prstGeom>
          <a:solidFill>
            <a:srgbClr val="FFFF00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 err="1">
                <a:solidFill>
                  <a:schemeClr val="tx1"/>
                </a:solidFill>
                <a:latin typeface="UTM Avo" panose="02040603050506020204" pitchFamily="18" charset="0"/>
                <a:ea typeface="inpin heiti" charset="-122"/>
              </a:rPr>
              <a:t>má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9C2D7F-870B-4931-AEB4-08B2A604D9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683" y="294048"/>
            <a:ext cx="5975228" cy="830997"/>
          </a:xfrm>
          <a:prstGeom prst="rect">
            <a:avLst/>
          </a:prstGeom>
          <a:solidFill>
            <a:srgbClr val="CFEA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6 giờ, ba làm gì?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354" y="1557655"/>
            <a:ext cx="8686800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Ở nhà 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Nhà Hà có bà và ba má. À, có cả Hà và bé Lê nữa chứ.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96" t="57933" r="49437" b="17848"/>
          <a:stretch/>
        </p:blipFill>
        <p:spPr>
          <a:xfrm>
            <a:off x="1491739" y="1269242"/>
            <a:ext cx="9692640" cy="4587559"/>
          </a:xfrm>
          <a:prstGeom prst="rect">
            <a:avLst/>
          </a:prstGeom>
        </p:spPr>
      </p:pic>
      <p:grpSp>
        <p:nvGrpSpPr>
          <p:cNvPr id="5" name="组合 17"/>
          <p:cNvGrpSpPr/>
          <p:nvPr/>
        </p:nvGrpSpPr>
        <p:grpSpPr>
          <a:xfrm>
            <a:off x="1491739" y="5426752"/>
            <a:ext cx="9401280" cy="861752"/>
            <a:chOff x="-3139605" y="5976484"/>
            <a:chExt cx="2296473" cy="577171"/>
          </a:xfrm>
        </p:grpSpPr>
        <p:sp>
          <p:nvSpPr>
            <p:cNvPr id="6" name="流程图: 数据 13"/>
            <p:cNvSpPr/>
            <p:nvPr/>
          </p:nvSpPr>
          <p:spPr>
            <a:xfrm>
              <a:off x="-3049505" y="5976484"/>
              <a:ext cx="2206373" cy="576064"/>
            </a:xfrm>
            <a:custGeom>
              <a:avLst/>
              <a:gdLst/>
              <a:ahLst/>
              <a:cxnLst/>
              <a:rect l="l" t="t" r="r" b="b"/>
              <a:pathLst>
                <a:path w="2572699" h="576064">
                  <a:moveTo>
                    <a:pt x="0" y="0"/>
                  </a:moveTo>
                  <a:lnTo>
                    <a:pt x="2572699" y="0"/>
                  </a:lnTo>
                  <a:lnTo>
                    <a:pt x="2223487" y="576064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rgbClr val="FF0000">
                <a:alpha val="27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charset="-122"/>
                <a:ea typeface="inpin heiti" charset="-122"/>
                <a:cs typeface="+mn-cs"/>
              </a:endParaRPr>
            </a:p>
          </p:txBody>
        </p:sp>
        <p:grpSp>
          <p:nvGrpSpPr>
            <p:cNvPr id="7" name="组合 19"/>
            <p:cNvGrpSpPr/>
            <p:nvPr/>
          </p:nvGrpSpPr>
          <p:grpSpPr>
            <a:xfrm>
              <a:off x="-3139605" y="5977590"/>
              <a:ext cx="2062357" cy="576065"/>
              <a:chOff x="5357339" y="5787830"/>
              <a:chExt cx="2062357" cy="576065"/>
            </a:xfrm>
          </p:grpSpPr>
          <p:sp>
            <p:nvSpPr>
              <p:cNvPr id="8" name="流程图: 数据 13"/>
              <p:cNvSpPr/>
              <p:nvPr/>
            </p:nvSpPr>
            <p:spPr>
              <a:xfrm>
                <a:off x="5357339" y="5787830"/>
                <a:ext cx="2062357" cy="576065"/>
              </a:xfrm>
              <a:custGeom>
                <a:avLst/>
                <a:gdLst/>
                <a:ahLst/>
                <a:cxnLst/>
                <a:rect l="l" t="t" r="r" b="b"/>
                <a:pathLst>
                  <a:path w="2572699" h="576064">
                    <a:moveTo>
                      <a:pt x="0" y="0"/>
                    </a:moveTo>
                    <a:lnTo>
                      <a:pt x="2572699" y="0"/>
                    </a:lnTo>
                    <a:lnTo>
                      <a:pt x="2223487" y="576064"/>
                    </a:lnTo>
                    <a:lnTo>
                      <a:pt x="0" y="57606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+mn-cs"/>
                </a:endParaRPr>
              </a:p>
            </p:txBody>
          </p:sp>
          <p:sp>
            <p:nvSpPr>
              <p:cNvPr id="9" name="TextBox 76"/>
              <p:cNvSpPr txBox="1"/>
              <p:nvPr/>
            </p:nvSpPr>
            <p:spPr>
              <a:xfrm>
                <a:off x="5446895" y="5818084"/>
                <a:ext cx="1792874" cy="51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spc="300">
                    <a:solidFill>
                      <a:srgbClr val="0070C0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400" b="1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6 giờ, ba cho gà ăn.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9870850-027C-431E-AC40-DDC3D8E5B8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52381"/>
              </p:ext>
            </p:extLst>
          </p:nvPr>
        </p:nvGraphicFramePr>
        <p:xfrm>
          <a:off x="629155" y="1396040"/>
          <a:ext cx="1078324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UTM Avo" panose="02040603050506020204" pitchFamily="18" charset="0"/>
                        </a:rPr>
                        <a:t>6</a:t>
                      </a:r>
                      <a:r>
                        <a:rPr lang="vi-VN" sz="2800" b="1" baseline="0" dirty="0">
                          <a:latin typeface="UTM Avo" panose="02040603050506020204" pitchFamily="18" charset="0"/>
                        </a:rPr>
                        <a:t>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UTM Avo" panose="02040603050506020204" pitchFamily="18" charset="0"/>
                        </a:rPr>
                        <a:t>7 giờ</a:t>
                      </a:r>
                      <a:endParaRPr lang="en-US" sz="2800" b="1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M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:</a:t>
                      </a:r>
                      <a:r>
                        <a:rPr lang="vi-VN" sz="2800" dirty="0">
                          <a:latin typeface="UTM Avo" panose="02040603050506020204" pitchFamily="18" charset="0"/>
                        </a:rPr>
                        <a:t> Má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sắp cơm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dắt xe đi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Hà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má ..................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ra lớp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Ba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cho gà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ăn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................ đi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làm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........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rửa mặt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cho bé Lê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UTM Avo" panose="02040603050506020204" pitchFamily="18" charset="0"/>
                        </a:rPr>
                        <a:t>.............. bé</a:t>
                      </a:r>
                      <a:r>
                        <a:rPr lang="vi-VN" sz="2800" baseline="0" dirty="0">
                          <a:latin typeface="UTM Avo" panose="02040603050506020204" pitchFamily="18" charset="0"/>
                        </a:rPr>
                        <a:t> đi nhà trẻ</a:t>
                      </a:r>
                      <a:endParaRPr lang="en-US" sz="28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52880" y="3558395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sắp cơm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5443" y="4555786"/>
            <a:ext cx="132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dắt xe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3608" y="5545382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808" y="5521651"/>
            <a:ext cx="98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7989" y="317505"/>
            <a:ext cx="8856070" cy="70788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4472C4">
                    <a:lumMod val="75000"/>
                  </a:srgbClr>
                </a:solidFill>
                <a:latin typeface="UTM Avo" panose="02040603050506020204" pitchFamily="18" charset="0"/>
              </a:rPr>
              <a:t>Tìm từ ngữ phù hợp với ô trống</a:t>
            </a:r>
            <a:r>
              <a:rPr lang="en-US" sz="4000" b="1" dirty="0">
                <a:solidFill>
                  <a:srgbClr val="4472C4">
                    <a:lumMod val="75000"/>
                  </a:srgbClr>
                </a:solidFill>
                <a:latin typeface="UTM Avo" panose="020406030505060202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6BED7-6D99-4EFA-BCAD-BD03A6E3C7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325190" y="209005"/>
            <a:ext cx="727601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782834" y="235131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25070" y="228289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668" t="27597" r="54091" b="38776"/>
          <a:stretch/>
        </p:blipFill>
        <p:spPr>
          <a:xfrm>
            <a:off x="673378" y="1233472"/>
            <a:ext cx="5812970" cy="3751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680" y="4985095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chăn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2817" y="4979444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16" y="1233472"/>
            <a:ext cx="441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39015" y="2795029"/>
            <a:ext cx="4411749" cy="3050645"/>
            <a:chOff x="3810000" y="1447800"/>
            <a:chExt cx="2209800" cy="1524000"/>
          </a:xfrm>
        </p:grpSpPr>
        <p:sp>
          <p:nvSpPr>
            <p:cNvPr id="20" name="Rectangle 1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ăn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solidFill>
                    <a:prstClr val="black"/>
                  </a:solidFill>
                  <a:latin typeface="UTM Avo" panose="02040603050506020204" pitchFamily="18" charset="0"/>
                </a:rPr>
                <a:t>ă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FB5D3DD-E03A-416D-BC59-B35A9F620B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7" y="0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64a8e9e6f0a315977ad9af715ccf7b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4520" y="5314139"/>
            <a:ext cx="4450010" cy="1337574"/>
          </a:xfrm>
          <a:prstGeom prst="rect">
            <a:avLst/>
          </a:prstGeom>
        </p:spPr>
      </p:pic>
      <p:pic>
        <p:nvPicPr>
          <p:cNvPr id="4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1956234" y="944248"/>
            <a:ext cx="8279532" cy="44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82FCD-8FEE-498F-8806-464F759976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325190" y="209005"/>
            <a:ext cx="7276010" cy="797442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782834" y="235131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325070" y="228289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497018" y="1202358"/>
            <a:ext cx="5924802" cy="36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8562" y="5024284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mắt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49074" y="5024284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1883" y="1448431"/>
            <a:ext cx="380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ắ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71883" y="2883615"/>
            <a:ext cx="3801261" cy="3036436"/>
            <a:chOff x="3810000" y="1447800"/>
            <a:chExt cx="2209800" cy="1524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ăt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ă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04FFF80-55A6-4CF8-A7F1-2953FDFC3F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624464" y="147210"/>
            <a:ext cx="5488953" cy="3751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796" y="3898831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3131" y="5076534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662059" y="233763"/>
            <a:ext cx="4885508" cy="35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84150" y="3898831"/>
            <a:ext cx="340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ắt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72310" y="5060598"/>
            <a:ext cx="196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9D5D36-5D1C-4562-ACF5-62442BECCA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743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24653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8F8111F-F598-4462-85A2-F81E0D2DDC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5" y="1516082"/>
            <a:ext cx="5937590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h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m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ắt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DF886B-EB58-4223-BC23-FB6BED5AEB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1" y="1212209"/>
            <a:ext cx="3336256" cy="24198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7201"/>
          <a:stretch/>
        </p:blipFill>
        <p:spPr>
          <a:xfrm>
            <a:off x="4640655" y="1248739"/>
            <a:ext cx="3339455" cy="23833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67" y="1245338"/>
            <a:ext cx="3067469" cy="22809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90" y="4217407"/>
            <a:ext cx="3114061" cy="2058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73574" y="311374"/>
            <a:ext cx="9855543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2.</a:t>
            </a:r>
            <a:r>
              <a:rPr lang="vi-VN" sz="3200" dirty="0">
                <a:latin typeface="UTM Avo" panose="02040603050506020204" pitchFamily="18" charset="0"/>
              </a:rPr>
              <a:t> Tiếng nào có vần </a:t>
            </a: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ăn</a:t>
            </a:r>
            <a:r>
              <a:rPr lang="vi-VN" sz="3200" dirty="0">
                <a:latin typeface="UTM Avo" panose="02040603050506020204" pitchFamily="18" charset="0"/>
              </a:rPr>
              <a:t>? Tiếng nào có vần </a:t>
            </a: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r>
              <a:rPr lang="vi-VN" sz="3200" dirty="0">
                <a:latin typeface="UTM Avo" panose="02040603050506020204" pitchFamily="18" charset="0"/>
              </a:rPr>
              <a:t>?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879" y="4353884"/>
            <a:ext cx="3442231" cy="16109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303" y="4221932"/>
            <a:ext cx="3067469" cy="201725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1357" y="3081263"/>
            <a:ext cx="289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chim cắt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8970932" y="5737359"/>
            <a:ext cx="24298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trăn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8786270" y="3026671"/>
            <a:ext cx="289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bắt cá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4992" y="2910497"/>
            <a:ext cx="35629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củ sắn (củ mì)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862945" y="5731391"/>
            <a:ext cx="289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khăn mặt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4892692" y="5682181"/>
            <a:ext cx="289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UTM Avo" panose="02040603050506020204" pitchFamily="18" charset="0"/>
              </a:rPr>
              <a:t>thợ lặn</a:t>
            </a:r>
            <a:endParaRPr lang="en-US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E57592-DE9D-4F60-88F9-CF09C1CEE0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4"/>
            <a:ext cx="1129671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98890073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957</TotalTime>
  <Words>293</Words>
  <Application>Microsoft Office PowerPoint</Application>
  <PresentationFormat>Widescreen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.VnAvant</vt:lpstr>
      <vt:lpstr>Arial</vt:lpstr>
      <vt:lpstr>Calibri</vt:lpstr>
      <vt:lpstr>Calibri Light</vt:lpstr>
      <vt:lpstr>Frankfurter</vt:lpstr>
      <vt:lpstr>inpin heiti</vt:lpstr>
      <vt:lpstr>Times New Roman</vt:lpstr>
      <vt:lpstr>UTM Avo</vt:lpstr>
      <vt:lpstr>zihun35hao-jindianyahei</vt:lpstr>
      <vt:lpstr>造字工房悦黑体验版常规体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93</cp:revision>
  <dcterms:created xsi:type="dcterms:W3CDTF">2021-11-01T08:16:43Z</dcterms:created>
  <dcterms:modified xsi:type="dcterms:W3CDTF">2024-11-19T05:45:07Z</dcterms:modified>
</cp:coreProperties>
</file>