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4" r:id="rId3"/>
    <p:sldId id="256" r:id="rId4"/>
    <p:sldId id="285" r:id="rId5"/>
    <p:sldId id="286" r:id="rId6"/>
    <p:sldId id="287" r:id="rId7"/>
    <p:sldId id="288" r:id="rId8"/>
    <p:sldId id="289" r:id="rId9"/>
    <p:sldId id="260" r:id="rId10"/>
    <p:sldId id="264" r:id="rId11"/>
    <p:sldId id="284" r:id="rId12"/>
    <p:sldId id="290" r:id="rId13"/>
    <p:sldId id="291" r:id="rId14"/>
    <p:sldId id="292" r:id="rId15"/>
    <p:sldId id="293" r:id="rId16"/>
    <p:sldId id="294" r:id="rId17"/>
    <p:sldId id="2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813"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5.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8.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1.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0.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4.png"/><Relationship Id="rId20" Type="http://schemas.openxmlformats.org/officeDocument/2006/relationships/image" Target="../media/image2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9.svg"/><Relationship Id="rId5" Type="http://schemas.microsoft.com/office/2007/relationships/media" Target="../media/media4.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0.png"/><Relationship Id="rId18" Type="http://schemas.openxmlformats.org/officeDocument/2006/relationships/image" Target="../media/image11.png"/><Relationship Id="rId3" Type="http://schemas.microsoft.com/office/2007/relationships/media" Target="../media/media3.m4a"/><Relationship Id="rId21" Type="http://schemas.openxmlformats.org/officeDocument/2006/relationships/image" Target="../media/image25.jpeg"/><Relationship Id="rId7" Type="http://schemas.openxmlformats.org/officeDocument/2006/relationships/video" Target="../media/media5.mp4"/><Relationship Id="rId12" Type="http://schemas.openxmlformats.org/officeDocument/2006/relationships/image" Target="../media/image19.svg"/><Relationship Id="rId17" Type="http://schemas.openxmlformats.org/officeDocument/2006/relationships/image" Target="../media/image24.png"/><Relationship Id="rId2" Type="http://schemas.microsoft.com/office/2007/relationships/media" Target="../media/media2.m4a"/><Relationship Id="rId16" Type="http://schemas.openxmlformats.org/officeDocument/2006/relationships/image" Target="../media/image23.svg"/><Relationship Id="rId20" Type="http://schemas.openxmlformats.org/officeDocument/2006/relationships/image" Target="../media/image15.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png"/><Relationship Id="rId5" Type="http://schemas.microsoft.com/office/2007/relationships/media" Target="../media/media4.mp3"/><Relationship Id="rId15" Type="http://schemas.openxmlformats.org/officeDocument/2006/relationships/image" Target="../media/image22.png"/><Relationship Id="rId10" Type="http://schemas.openxmlformats.org/officeDocument/2006/relationships/image" Target="../media/image17.jpeg"/><Relationship Id="rId19" Type="http://schemas.openxmlformats.org/officeDocument/2006/relationships/image" Target="../media/image12.sv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1.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0.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4.png"/><Relationship Id="rId20" Type="http://schemas.openxmlformats.org/officeDocument/2006/relationships/image" Target="../media/image2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9.svg"/><Relationship Id="rId5" Type="http://schemas.microsoft.com/office/2007/relationships/media" Target="../media/media4.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0.png"/><Relationship Id="rId18" Type="http://schemas.openxmlformats.org/officeDocument/2006/relationships/image" Target="../media/image11.png"/><Relationship Id="rId3" Type="http://schemas.microsoft.com/office/2007/relationships/media" Target="../media/media3.m4a"/><Relationship Id="rId21" Type="http://schemas.openxmlformats.org/officeDocument/2006/relationships/image" Target="../media/image25.jpeg"/><Relationship Id="rId7" Type="http://schemas.openxmlformats.org/officeDocument/2006/relationships/video" Target="../media/media5.mp4"/><Relationship Id="rId12" Type="http://schemas.openxmlformats.org/officeDocument/2006/relationships/image" Target="../media/image19.svg"/><Relationship Id="rId17" Type="http://schemas.openxmlformats.org/officeDocument/2006/relationships/image" Target="../media/image24.png"/><Relationship Id="rId2" Type="http://schemas.microsoft.com/office/2007/relationships/media" Target="../media/media2.m4a"/><Relationship Id="rId16" Type="http://schemas.openxmlformats.org/officeDocument/2006/relationships/image" Target="../media/image23.svg"/><Relationship Id="rId20" Type="http://schemas.openxmlformats.org/officeDocument/2006/relationships/image" Target="../media/image15.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png"/><Relationship Id="rId5" Type="http://schemas.microsoft.com/office/2007/relationships/media" Target="../media/media4.mp3"/><Relationship Id="rId15" Type="http://schemas.openxmlformats.org/officeDocument/2006/relationships/image" Target="../media/image22.png"/><Relationship Id="rId10" Type="http://schemas.openxmlformats.org/officeDocument/2006/relationships/image" Target="../media/image17.jpeg"/><Relationship Id="rId19" Type="http://schemas.openxmlformats.org/officeDocument/2006/relationships/image" Target="../media/image12.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id="{84364ADB-E4E5-7529-406F-5E76E595FAA3}"/>
              </a:ext>
            </a:extLst>
          </p:cNvPr>
          <p:cNvGraphicFramePr>
            <a:graphicFrameLocks noGrp="1"/>
          </p:cNvGraphicFramePr>
          <p:nvPr>
            <p:extLst>
              <p:ext uri="{D42A27DB-BD31-4B8C-83A1-F6EECF244321}">
                <p14:modId xmlns:p14="http://schemas.microsoft.com/office/powerpoint/2010/main" val="168397354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val="2232088337"/>
                    </a:ext>
                  </a:extLst>
                </a:gridCol>
                <a:gridCol w="1345325">
                  <a:extLst>
                    <a:ext uri="{9D8B030D-6E8A-4147-A177-3AD203B41FA5}">
                      <a16:colId xmlns:a16="http://schemas.microsoft.com/office/drawing/2014/main" val="3347885549"/>
                    </a:ext>
                  </a:extLst>
                </a:gridCol>
                <a:gridCol w="1345325">
                  <a:extLst>
                    <a:ext uri="{9D8B030D-6E8A-4147-A177-3AD203B41FA5}">
                      <a16:colId xmlns:a16="http://schemas.microsoft.com/office/drawing/2014/main" val="2466191987"/>
                    </a:ext>
                  </a:extLst>
                </a:gridCol>
                <a:gridCol w="1345325">
                  <a:extLst>
                    <a:ext uri="{9D8B030D-6E8A-4147-A177-3AD203B41FA5}">
                      <a16:colId xmlns:a16="http://schemas.microsoft.com/office/drawing/2014/main" val="1637226481"/>
                    </a:ext>
                  </a:extLst>
                </a:gridCol>
                <a:gridCol w="4953959">
                  <a:extLst>
                    <a:ext uri="{9D8B030D-6E8A-4147-A177-3AD203B41FA5}">
                      <a16:colId xmlns:a16="http://schemas.microsoft.com/office/drawing/2014/main"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732606"/>
                  </a:ext>
                </a:extLst>
              </a:tr>
            </a:tbl>
          </a:graphicData>
        </a:graphic>
      </p:graphicFrame>
      <p:sp>
        <p:nvSpPr>
          <p:cNvPr id="11" name="Rectangle: Rounded Corners 10">
            <a:extLst>
              <a:ext uri="{FF2B5EF4-FFF2-40B4-BE49-F238E27FC236}">
                <a16:creationId xmlns:a16="http://schemas.microsoft.com/office/drawing/2014/main"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id="{F619ED70-4A9D-8B7B-22B3-D23C7DAD9C22}"/>
              </a:ext>
            </a:extLst>
          </p:cNvPr>
          <p:cNvSpPr txBox="1"/>
          <p:nvPr/>
        </p:nvSpPr>
        <p:spPr>
          <a:xfrm>
            <a:off x="1448657" y="418158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id="{BBD9EB1F-AA95-C1A6-F7BD-0C4097F0262F}"/>
              </a:ext>
            </a:extLst>
          </p:cNvPr>
          <p:cNvSpPr txBox="1"/>
          <p:nvPr/>
        </p:nvSpPr>
        <p:spPr>
          <a:xfrm>
            <a:off x="1500028" y="521927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barn(inVertical)">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ECA386B-BCB8-FF24-85D5-8CEDB7D4B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1846" y="1383812"/>
            <a:ext cx="1453982" cy="1453982"/>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7784" fill="hold"/>
                                        <p:tgtEl>
                                          <p:spTgt spid="22"/>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
        <p:nvSpPr>
          <p:cNvPr id="6" name="TextBox 5">
            <a:extLst>
              <a:ext uri="{FF2B5EF4-FFF2-40B4-BE49-F238E27FC236}">
                <a16:creationId xmlns:a16="http://schemas.microsoft.com/office/drawing/2014/main" id="{100D1773-D3B2-4D93-A9BC-C8EB2FBD73C6}"/>
              </a:ext>
            </a:extLst>
          </p:cNvPr>
          <p:cNvSpPr txBox="1"/>
          <p:nvPr/>
        </p:nvSpPr>
        <p:spPr>
          <a:xfrm>
            <a:off x="1587420" y="378801"/>
            <a:ext cx="8303172" cy="707886"/>
          </a:xfrm>
          <a:prstGeom prst="rect">
            <a:avLst/>
          </a:prstGeom>
          <a:noFill/>
        </p:spPr>
        <p:txBody>
          <a:bodyPr wrap="square" rtlCol="0">
            <a:spAutoFit/>
          </a:bodyPr>
          <a:lstStyle/>
          <a:p>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TR</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ỜNG TIỂU HỌC ĐOÀN KẾT </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64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D363CD2A-C274-BC64-32CC-A4EDA2B80D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3200" y="5213648"/>
            <a:ext cx="1497032" cy="149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9A42C7-1768-5A8A-8A2A-DAEA96AB6CED}"/>
              </a:ext>
            </a:extLst>
          </p:cNvPr>
          <p:cNvPicPr>
            <a:picLocks noChangeAspect="1"/>
          </p:cNvPicPr>
          <p:nvPr/>
        </p:nvPicPr>
        <p:blipFill>
          <a:blip r:embed="rId5"/>
          <a:stretch>
            <a:fillRect/>
          </a:stretch>
        </p:blipFill>
        <p:spPr>
          <a:xfrm>
            <a:off x="2002329" y="1201958"/>
            <a:ext cx="3974937" cy="4310246"/>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E201D1-103D-B266-9058-412E52BA9E30}"/>
              </a:ext>
            </a:extLst>
          </p:cNvPr>
          <p:cNvSpPr txBox="1"/>
          <p:nvPr/>
        </p:nvSpPr>
        <p:spPr>
          <a:xfrm>
            <a:off x="5342560" y="2640460"/>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id="{A15C0D01-7AD6-08AA-02E6-66B8DF6ABC3A}"/>
              </a:ext>
            </a:extLst>
          </p:cNvPr>
          <p:cNvSpPr/>
          <p:nvPr/>
        </p:nvSpPr>
        <p:spPr>
          <a:xfrm>
            <a:off x="5959010" y="2650733"/>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id="{C0B1C101-9CFA-5F2A-F484-B2C21725ED17}"/>
              </a:ext>
            </a:extLst>
          </p:cNvPr>
          <p:cNvSpPr txBox="1"/>
          <p:nvPr/>
        </p:nvSpPr>
        <p:spPr>
          <a:xfrm>
            <a:off x="678094" y="2558265"/>
            <a:ext cx="4839128" cy="954107"/>
          </a:xfrm>
          <a:prstGeom prst="rect">
            <a:avLst/>
          </a:prstGeom>
          <a:noFill/>
        </p:spPr>
        <p:txBody>
          <a:bodyPr wrap="square" rtlCol="0">
            <a:spAutoFit/>
          </a:bodyPr>
          <a:lstStyle/>
          <a:p>
            <a:pPr algn="just"/>
            <a:r>
              <a:rPr lang="es-ES" sz="2800" b="0" i="0" dirty="0">
                <a:solidFill>
                  <a:srgbClr val="000000"/>
                </a:solidFill>
                <a:effectLst/>
                <a:latin typeface="Cambria" panose="02040503050406030204" pitchFamily="18" charset="0"/>
                <a:ea typeface="Cambria" panose="02040503050406030204" pitchFamily="18" charset="0"/>
              </a:rPr>
              <a:t>74,9 – 51,23 = 23,67</a:t>
            </a:r>
          </a:p>
          <a:p>
            <a:pPr algn="just"/>
            <a:r>
              <a:rPr lang="es-ES" sz="2800" b="0" i="0" dirty="0" err="1">
                <a:solidFill>
                  <a:srgbClr val="000000"/>
                </a:solidFill>
                <a:effectLst/>
                <a:latin typeface="Cambria" panose="02040503050406030204" pitchFamily="18" charset="0"/>
                <a:ea typeface="Cambria" panose="02040503050406030204" pitchFamily="18" charset="0"/>
              </a:rPr>
              <a:t>Vậy</a:t>
            </a:r>
            <a:r>
              <a:rPr lang="es-ES" sz="2800" b="0" i="0" dirty="0">
                <a:solidFill>
                  <a:srgbClr val="000000"/>
                </a:solidFill>
                <a:effectLst/>
                <a:latin typeface="Cambria" panose="02040503050406030204" pitchFamily="18" charset="0"/>
                <a:ea typeface="Cambria" panose="02040503050406030204" pitchFamily="18" charset="0"/>
              </a:rPr>
              <a:t> 51,23 + </a:t>
            </a:r>
            <a:r>
              <a:rPr lang="es-ES" sz="2800" b="1" i="0" dirty="0">
                <a:solidFill>
                  <a:srgbClr val="FF0000"/>
                </a:solidFill>
                <a:effectLst/>
                <a:latin typeface="Cambria" panose="02040503050406030204" pitchFamily="18" charset="0"/>
                <a:ea typeface="Cambria" panose="02040503050406030204" pitchFamily="18" charset="0"/>
              </a:rPr>
              <a:t>23,67</a:t>
            </a:r>
            <a:r>
              <a:rPr lang="es-ES" sz="2800" b="1" i="0" dirty="0">
                <a:solidFill>
                  <a:srgbClr val="000000"/>
                </a:solidFill>
                <a:effectLst/>
                <a:latin typeface="Cambria" panose="02040503050406030204" pitchFamily="18" charset="0"/>
                <a:ea typeface="Cambria" panose="02040503050406030204" pitchFamily="18" charset="0"/>
              </a:rPr>
              <a:t> </a:t>
            </a:r>
            <a:r>
              <a:rPr lang="es-ES" sz="2800" b="0" i="0"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id="{0E9BB561-A625-AE83-4FB7-0834E25E5983}"/>
              </a:ext>
            </a:extLst>
          </p:cNvPr>
          <p:cNvSpPr/>
          <p:nvPr/>
        </p:nvSpPr>
        <p:spPr>
          <a:xfrm>
            <a:off x="3142179" y="1344202"/>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23,67</a:t>
            </a:r>
          </a:p>
        </p:txBody>
      </p:sp>
      <p:sp>
        <p:nvSpPr>
          <p:cNvPr id="12" name="TextBox 11">
            <a:extLst>
              <a:ext uri="{FF2B5EF4-FFF2-40B4-BE49-F238E27FC236}">
                <a16:creationId xmlns:a16="http://schemas.microsoft.com/office/drawing/2014/main" id="{7A75A1CC-1EA6-2E18-A98F-F31DCA54372F}"/>
              </a:ext>
            </a:extLst>
          </p:cNvPr>
          <p:cNvSpPr txBox="1"/>
          <p:nvPr/>
        </p:nvSpPr>
        <p:spPr>
          <a:xfrm>
            <a:off x="5671334" y="3606229"/>
            <a:ext cx="4839128" cy="954107"/>
          </a:xfrm>
          <a:prstGeom prst="rect">
            <a:avLst/>
          </a:prstGeom>
          <a:noFill/>
        </p:spPr>
        <p:txBody>
          <a:bodyPr wrap="square" rtlCol="0">
            <a:spAutoFit/>
          </a:bodyPr>
          <a:lstStyle/>
          <a:p>
            <a:r>
              <a:rPr lang="es-ES" sz="2800" dirty="0">
                <a:latin typeface="Cambria" panose="02040503050406030204" pitchFamily="18" charset="0"/>
                <a:ea typeface="Cambria" panose="02040503050406030204" pitchFamily="18" charset="0"/>
              </a:rPr>
              <a:t>21,34 × 3,8 = 81,092</a:t>
            </a:r>
          </a:p>
          <a:p>
            <a:r>
              <a:rPr lang="es-ES" sz="2800" dirty="0" err="1">
                <a:latin typeface="Cambria" panose="02040503050406030204" pitchFamily="18" charset="0"/>
                <a:ea typeface="Cambria" panose="02040503050406030204" pitchFamily="18" charset="0"/>
              </a:rPr>
              <a:t>Vậy</a:t>
            </a:r>
            <a:r>
              <a:rPr lang="es-ES" sz="2800" dirty="0">
                <a:latin typeface="Cambria" panose="02040503050406030204" pitchFamily="18" charset="0"/>
                <a:ea typeface="Cambria" panose="02040503050406030204" pitchFamily="18" charset="0"/>
              </a:rPr>
              <a:t> </a:t>
            </a:r>
            <a:r>
              <a:rPr lang="es-ES" sz="2800" b="1" dirty="0">
                <a:solidFill>
                  <a:srgbClr val="FF0000"/>
                </a:solidFill>
                <a:latin typeface="Cambria" panose="02040503050406030204" pitchFamily="18" charset="0"/>
                <a:ea typeface="Cambria" panose="02040503050406030204" pitchFamily="18" charset="0"/>
              </a:rPr>
              <a:t>81,092</a:t>
            </a:r>
            <a:r>
              <a:rPr lang="es-ES" sz="2800"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id="{077572DA-F8B3-34CA-781F-2137A8A15B09}"/>
              </a:ext>
            </a:extLst>
          </p:cNvPr>
          <p:cNvSpPr/>
          <p:nvPr/>
        </p:nvSpPr>
        <p:spPr>
          <a:xfrm>
            <a:off x="5967572" y="2638746"/>
            <a:ext cx="1101047"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7" grpId="0"/>
      <p:bldP spid="8" grpId="0" animBg="1"/>
      <p:bldP spid="9" grpId="0" animBg="1"/>
      <p:bldP spid="10" grpId="0"/>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1179</TotalTime>
  <Words>709</Words>
  <Application>Microsoft Office PowerPoint</Application>
  <PresentationFormat>Widescreen</PresentationFormat>
  <Paragraphs>108</Paragraphs>
  <Slides>17</Slides>
  <Notes>1</Notes>
  <HiddenSlides>0</HiddenSlides>
  <MMClips>22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Cambria</vt:lpstr>
      <vt:lpstr>Cambria Math</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18</cp:revision>
  <dcterms:created xsi:type="dcterms:W3CDTF">2023-12-15T11:40:22Z</dcterms:created>
  <dcterms:modified xsi:type="dcterms:W3CDTF">2024-11-24T08:40:52Z</dcterms:modified>
  <cp:category>9Slide.vn</cp:category>
</cp:coreProperties>
</file>