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58" r:id="rId4"/>
    <p:sldId id="259" r:id="rId5"/>
    <p:sldId id="260" r:id="rId6"/>
    <p:sldId id="263" r:id="rId7"/>
    <p:sldId id="262" r:id="rId8"/>
    <p:sldId id="264" r:id="rId9"/>
    <p:sldId id="265" r:id="rId10"/>
    <p:sldId id="266" r:id="rId11"/>
    <p:sldId id="267" r:id="rId12"/>
    <p:sldId id="268" r:id="rId13"/>
    <p:sldId id="270" r:id="rId14"/>
    <p:sldId id="272" r:id="rId15"/>
    <p:sldId id="271" r:id="rId16"/>
    <p:sldId id="273" r:id="rId17"/>
  </p:sldIdLst>
  <p:sldSz cx="12192000" cy="6858000"/>
  <p:notesSz cx="6858000" cy="9144000"/>
  <p:embeddedFontLst>
    <p:embeddedFont>
      <p:font typeface="#9Slide02 Noi dung dai" charset="0"/>
      <p:regular r:id="rId19"/>
    </p:embeddedFont>
    <p:embeddedFont>
      <p:font typeface="#9Slide02 Tieu de dai" charset="0"/>
      <p:bold r:id="rId20"/>
    </p:embeddedFont>
    <p:embeddedFont>
      <p:font typeface="#9Slide07 Crocante" charset="0"/>
      <p:regular r:id="rId21"/>
    </p:embeddedFont>
    <p:embeddedFont>
      <p:font typeface="Calibri"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Hung" initials="HH" lastIdx="1" clrIdx="0">
    <p:extLst>
      <p:ext uri="{19B8F6BF-5375-455C-9EA6-DF929625EA0E}">
        <p15:presenceInfo xmlns:p15="http://schemas.microsoft.com/office/powerpoint/2012/main" xmlns="" userId="d7d9790590f8e2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a:srgbClr val="79C447"/>
    <a:srgbClr val="0271BF"/>
    <a:srgbClr val="1BB926"/>
    <a:srgbClr val="069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64" autoAdjust="0"/>
  </p:normalViewPr>
  <p:slideViewPr>
    <p:cSldViewPr showGuides="1">
      <p:cViewPr varScale="1">
        <p:scale>
          <a:sx n="79" d="100"/>
          <a:sy n="79" d="100"/>
        </p:scale>
        <p:origin x="-48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D4B3B-D5AD-460E-AC07-B760FFCB5953}"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65E99-6BBD-4458-8CDC-F55806712867}" type="slidenum">
              <a:rPr lang="en-US" smtClean="0"/>
              <a:t>‹#›</a:t>
            </a:fld>
            <a:endParaRPr lang="en-US"/>
          </a:p>
        </p:txBody>
      </p:sp>
    </p:spTree>
    <p:extLst>
      <p:ext uri="{BB962C8B-B14F-4D97-AF65-F5344CB8AC3E}">
        <p14:creationId xmlns:p14="http://schemas.microsoft.com/office/powerpoint/2010/main" val="187962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dirty="0" smtClean="0">
                <a:latin typeface="Calibri" panose="020F0502020204030204" pitchFamily="34" charset="0"/>
                <a:cs typeface="Calibri" panose="020F0502020204030204" pitchFamily="34" charset="0"/>
              </a:rPr>
              <a:t>	</a:t>
            </a:r>
            <a:r>
              <a:rPr lang="vi-VN" sz="1200" b="0" i="0" dirty="0" smtClean="0">
                <a:effectLst/>
                <a:latin typeface="Calibri" panose="020F0502020204030204" pitchFamily="34" charset="0"/>
                <a:cs typeface="Calibri" panose="020F0502020204030204" pitchFamily="34" charset="0"/>
              </a:rPr>
              <a:t>Nhiệm vụ của cách mạng Việt Nam sau khi thống nhất </a:t>
            </a:r>
            <a:r>
              <a:rPr lang="en-SG" sz="1200" b="0" i="0" dirty="0" err="1" smtClean="0">
                <a:effectLst/>
                <a:latin typeface="Calibri" panose="020F0502020204030204" pitchFamily="34" charset="0"/>
                <a:cs typeface="Calibri" panose="020F0502020204030204" pitchFamily="34" charset="0"/>
              </a:rPr>
              <a:t>là</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tiến</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hành</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xây</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dựng</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đất</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nước</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đàng</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hoàng</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hơn</a:t>
            </a:r>
            <a:r>
              <a:rPr lang="en-SG" sz="1200" b="0" i="0" dirty="0" smtClean="0">
                <a:effectLst/>
                <a:latin typeface="Calibri" panose="020F0502020204030204" pitchFamily="34" charset="0"/>
                <a:cs typeface="Calibri" panose="020F0502020204030204" pitchFamily="34" charset="0"/>
              </a:rPr>
              <a:t>, to </a:t>
            </a:r>
            <a:r>
              <a:rPr lang="en-SG" sz="1200" b="0" i="0" dirty="0" err="1" smtClean="0">
                <a:effectLst/>
                <a:latin typeface="Calibri" panose="020F0502020204030204" pitchFamily="34" charset="0"/>
                <a:cs typeface="Calibri" panose="020F0502020204030204" pitchFamily="34" charset="0"/>
              </a:rPr>
              <a:t>đẹp</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hơn</a:t>
            </a:r>
            <a:r>
              <a:rPr lang="en-SG" sz="1200" b="0" i="0" dirty="0" smtClean="0">
                <a:effectLst/>
                <a:latin typeface="Calibri" panose="020F0502020204030204" pitchFamily="34" charset="0"/>
                <a:cs typeface="Calibri" panose="020F0502020204030204" pitchFamily="34" charset="0"/>
              </a:rPr>
              <a:t>".</a:t>
            </a:r>
            <a:endParaRPr lang="vi-VN" sz="1200" b="0" i="0" dirty="0" smtClean="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EA65E99-6BBD-4458-8CDC-F55806712867}" type="slidenum">
              <a:rPr lang="en-US" smtClean="0"/>
              <a:t>5</a:t>
            </a:fld>
            <a:endParaRPr lang="en-US"/>
          </a:p>
        </p:txBody>
      </p:sp>
    </p:spTree>
    <p:extLst>
      <p:ext uri="{BB962C8B-B14F-4D97-AF65-F5344CB8AC3E}">
        <p14:creationId xmlns:p14="http://schemas.microsoft.com/office/powerpoint/2010/main" val="188626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65E99-6BBD-4458-8CDC-F55806712867}" type="slidenum">
              <a:rPr lang="en-US" smtClean="0"/>
              <a:t>6</a:t>
            </a:fld>
            <a:endParaRPr lang="en-US"/>
          </a:p>
        </p:txBody>
      </p:sp>
    </p:spTree>
    <p:extLst>
      <p:ext uri="{BB962C8B-B14F-4D97-AF65-F5344CB8AC3E}">
        <p14:creationId xmlns:p14="http://schemas.microsoft.com/office/powerpoint/2010/main" val="14558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Từ</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các</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nước</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Cộng</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hòa</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của</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Liên</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Xô</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gần</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một</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nghìn</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kĩ</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sư</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công</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nhân</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bậc</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cao</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đã</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tình</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nguyện</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sang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giúp</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đỡ</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a:t>
            </a:r>
            <a:r>
              <a:rPr lang="en-SG" sz="1200" i="0" dirty="0" err="1" smtClean="0">
                <a:solidFill>
                  <a:schemeClr val="accent2">
                    <a:lumMod val="50000"/>
                  </a:schemeClr>
                </a:solidFill>
                <a:effectLst/>
                <a:latin typeface="Calibri" panose="020F0502020204030204" pitchFamily="34" charset="0"/>
                <a:cs typeface="Calibri" panose="020F0502020204030204" pitchFamily="34" charset="0"/>
              </a:rPr>
              <a:t>Việt</a:t>
            </a:r>
            <a:r>
              <a:rPr lang="en-SG" sz="1200" i="0" dirty="0" smtClean="0">
                <a:solidFill>
                  <a:schemeClr val="accent2">
                    <a:lumMod val="50000"/>
                  </a:schemeClr>
                </a:solidFill>
                <a:effectLst/>
                <a:latin typeface="Calibri" panose="020F0502020204030204" pitchFamily="34" charset="0"/>
                <a:cs typeface="Calibri" panose="020F0502020204030204" pitchFamily="34" charset="0"/>
              </a:rPr>
              <a:t> Nam.</a:t>
            </a:r>
          </a:p>
          <a:p>
            <a:endParaRPr lang="en-US" dirty="0"/>
          </a:p>
        </p:txBody>
      </p:sp>
      <p:sp>
        <p:nvSpPr>
          <p:cNvPr id="4" name="Slide Number Placeholder 3"/>
          <p:cNvSpPr>
            <a:spLocks noGrp="1"/>
          </p:cNvSpPr>
          <p:nvPr>
            <p:ph type="sldNum" sz="quarter" idx="10"/>
          </p:nvPr>
        </p:nvSpPr>
        <p:spPr/>
        <p:txBody>
          <a:bodyPr/>
          <a:lstStyle/>
          <a:p>
            <a:fld id="{0EA65E99-6BBD-4458-8CDC-F55806712867}" type="slidenum">
              <a:rPr lang="en-US" smtClean="0"/>
              <a:t>8</a:t>
            </a:fld>
            <a:endParaRPr lang="en-US"/>
          </a:p>
        </p:txBody>
      </p:sp>
    </p:spTree>
    <p:extLst>
      <p:ext uri="{BB962C8B-B14F-4D97-AF65-F5344CB8AC3E}">
        <p14:creationId xmlns:p14="http://schemas.microsoft.com/office/powerpoint/2010/main" val="233035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b="0" i="0" dirty="0" err="1" smtClean="0">
                <a:effectLst/>
                <a:latin typeface="Calibri" panose="020F0502020204030204" pitchFamily="34" charset="0"/>
                <a:cs typeface="Calibri" panose="020F0502020204030204" pitchFamily="34" charset="0"/>
              </a:rPr>
              <a:t>Công</a:t>
            </a:r>
            <a:r>
              <a:rPr lang="en-SG" sz="1200" b="0" i="0" dirty="0" smtClean="0">
                <a:effectLst/>
                <a:latin typeface="Calibri" panose="020F0502020204030204" pitchFamily="34" charset="0"/>
                <a:cs typeface="Calibri" panose="020F0502020204030204" pitchFamily="34" charset="0"/>
              </a:rPr>
              <a:t> </a:t>
            </a:r>
            <a:r>
              <a:rPr lang="en-SG" sz="1200" b="0" i="0" dirty="0" err="1" smtClean="0">
                <a:effectLst/>
                <a:latin typeface="Calibri" panose="020F0502020204030204" pitchFamily="34" charset="0"/>
                <a:cs typeface="Calibri" panose="020F0502020204030204" pitchFamily="34" charset="0"/>
              </a:rPr>
              <a:t>nhân</a:t>
            </a:r>
            <a:r>
              <a:rPr lang="en-SG" sz="1200" b="0" i="0" dirty="0" smtClean="0">
                <a:effectLst/>
                <a:latin typeface="Calibri" panose="020F0502020204030204" pitchFamily="34" charset="0"/>
                <a:cs typeface="Calibri" panose="020F0502020204030204" pitchFamily="34" charset="0"/>
              </a:rPr>
              <a:t> l</a:t>
            </a:r>
            <a:r>
              <a:rPr lang="vi-VN" sz="1200" b="0" i="0" dirty="0" smtClean="0">
                <a:effectLst/>
                <a:latin typeface="Calibri" panose="020F0502020204030204" pitchFamily="34" charset="0"/>
                <a:cs typeface="Calibri" panose="020F0502020204030204" pitchFamily="34" charset="0"/>
              </a:rPr>
              <a:t>ao động ngày đêm, hăng say, không ngại gian khổ, hi sinh</a:t>
            </a:r>
            <a:r>
              <a:rPr lang="en-SG" sz="1200" b="0" i="0" dirty="0" smtClean="0">
                <a:effectLst/>
                <a:latin typeface="Calibri" panose="020F0502020204030204" pitchFamily="34" charset="0"/>
                <a:cs typeface="Calibri" panose="020F0502020204030204" pitchFamily="34" charset="0"/>
              </a:rPr>
              <a:t>; </a:t>
            </a:r>
            <a:r>
              <a:rPr lang="vi-VN" sz="1200" b="0" i="0" dirty="0" smtClean="0">
                <a:effectLst/>
                <a:latin typeface="Calibri" panose="020F0502020204030204" pitchFamily="34" charset="0"/>
                <a:cs typeface="Calibri" panose="020F0502020204030204" pitchFamily="34" charset="0"/>
              </a:rPr>
              <a:t>hàng nghìn xe cơ giới làm việc hối hả, trong điều kiện thiếu thốn</a:t>
            </a:r>
            <a:r>
              <a:rPr lang="en-SG" sz="1200" dirty="0" smtClean="0">
                <a:latin typeface="Calibri" panose="020F0502020204030204" pitchFamily="34" charset="0"/>
                <a:cs typeface="Calibri" panose="020F0502020204030204" pitchFamily="34" charset="0"/>
              </a:rPr>
              <a:t>; </a:t>
            </a:r>
            <a:r>
              <a:rPr lang="en-SG" sz="1200" dirty="0" err="1" smtClean="0">
                <a:latin typeface="Calibri" panose="020F0502020204030204" pitchFamily="34" charset="0"/>
                <a:cs typeface="Calibri" panose="020F0502020204030204" pitchFamily="34" charset="0"/>
              </a:rPr>
              <a:t>có</a:t>
            </a:r>
            <a:r>
              <a:rPr lang="en-SG" sz="1200" dirty="0" smtClean="0">
                <a:latin typeface="Calibri" panose="020F0502020204030204" pitchFamily="34" charset="0"/>
                <a:cs typeface="Calibri" panose="020F0502020204030204" pitchFamily="34" charset="0"/>
              </a:rPr>
              <a:t> 168 </a:t>
            </a:r>
            <a:r>
              <a:rPr lang="en-SG" sz="1200" dirty="0" err="1" smtClean="0">
                <a:latin typeface="Calibri" panose="020F0502020204030204" pitchFamily="34" charset="0"/>
                <a:cs typeface="Calibri" panose="020F0502020204030204" pitchFamily="34" charset="0"/>
              </a:rPr>
              <a:t>người</a:t>
            </a:r>
            <a:r>
              <a:rPr lang="en-SG" sz="1200" dirty="0" smtClean="0">
                <a:latin typeface="Calibri" panose="020F0502020204030204" pitchFamily="34" charset="0"/>
                <a:cs typeface="Calibri" panose="020F0502020204030204" pitchFamily="34" charset="0"/>
              </a:rPr>
              <a:t> </a:t>
            </a:r>
            <a:r>
              <a:rPr lang="en-SG" sz="1200" dirty="0" err="1" smtClean="0">
                <a:latin typeface="Calibri" panose="020F0502020204030204" pitchFamily="34" charset="0"/>
                <a:cs typeface="Calibri" panose="020F0502020204030204" pitchFamily="34" charset="0"/>
              </a:rPr>
              <a:t>đã</a:t>
            </a:r>
            <a:r>
              <a:rPr lang="en-SG" sz="1200" dirty="0" smtClean="0">
                <a:latin typeface="Calibri" panose="020F0502020204030204" pitchFamily="34" charset="0"/>
                <a:cs typeface="Calibri" panose="020F0502020204030204" pitchFamily="34" charset="0"/>
              </a:rPr>
              <a:t> hi </a:t>
            </a:r>
            <a:r>
              <a:rPr lang="en-SG" sz="1200" dirty="0" err="1" smtClean="0">
                <a:latin typeface="Calibri" panose="020F0502020204030204" pitchFamily="34" charset="0"/>
                <a:cs typeface="Calibri" panose="020F0502020204030204" pitchFamily="34" charset="0"/>
              </a:rPr>
              <a:t>sinh</a:t>
            </a:r>
            <a:r>
              <a:rPr lang="en-SG" sz="1200" dirty="0" smtClean="0">
                <a:latin typeface="Calibri" panose="020F0502020204030204" pitchFamily="34" charset="0"/>
                <a:cs typeface="Calibri" panose="020F0502020204030204" pitchFamily="34" charset="0"/>
              </a:rPr>
              <a:t> </a:t>
            </a:r>
            <a:r>
              <a:rPr lang="en-SG" sz="1200" dirty="0" err="1" smtClean="0">
                <a:latin typeface="Calibri" panose="020F0502020204030204" pitchFamily="34" charset="0"/>
                <a:cs typeface="Calibri" panose="020F0502020204030204" pitchFamily="34" charset="0"/>
              </a:rPr>
              <a:t>tính</a:t>
            </a:r>
            <a:r>
              <a:rPr lang="en-SG" sz="1200" dirty="0" smtClean="0">
                <a:latin typeface="Calibri" panose="020F0502020204030204" pitchFamily="34" charset="0"/>
                <a:cs typeface="Calibri" panose="020F0502020204030204" pitchFamily="34" charset="0"/>
              </a:rPr>
              <a:t> </a:t>
            </a:r>
            <a:r>
              <a:rPr lang="en-SG" sz="1200" dirty="0" err="1" smtClean="0">
                <a:latin typeface="Calibri" panose="020F0502020204030204" pitchFamily="34" charset="0"/>
                <a:cs typeface="Calibri" panose="020F0502020204030204" pitchFamily="34" charset="0"/>
              </a:rPr>
              <a:t>mạng</a:t>
            </a:r>
            <a:r>
              <a:rPr lang="en-SG" sz="1200" dirty="0" smtClean="0">
                <a:latin typeface="Calibri" panose="020F0502020204030204" pitchFamily="34" charset="0"/>
                <a:cs typeface="Calibri" panose="020F0502020204030204" pitchFamily="34" charset="0"/>
              </a:rPr>
              <a:t>.</a:t>
            </a:r>
            <a:endParaRPr lang="vi-VN" sz="1200" b="0" i="0" dirty="0" smtClean="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EA65E99-6BBD-4458-8CDC-F55806712867}" type="slidenum">
              <a:rPr lang="en-US" smtClean="0"/>
              <a:t>9</a:t>
            </a:fld>
            <a:endParaRPr lang="en-US"/>
          </a:p>
        </p:txBody>
      </p:sp>
    </p:spTree>
    <p:extLst>
      <p:ext uri="{BB962C8B-B14F-4D97-AF65-F5344CB8AC3E}">
        <p14:creationId xmlns:p14="http://schemas.microsoft.com/office/powerpoint/2010/main" val="99637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4/19/2024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4/19/2024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4/19/2024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4/19/2024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4/19/2024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5BE56B2-8354-48BC-885E-97D54CD466E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4/19/2024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75E0C541-19C7-425C-9B84-40130DD64492}"/>
              </a:ext>
            </a:extLst>
          </p:cNvPr>
          <p:cNvSpPr/>
          <p:nvPr/>
        </p:nvSpPr>
        <p:spPr>
          <a:xfrm>
            <a:off x="1104900" y="2019300"/>
            <a:ext cx="9982200" cy="2819400"/>
          </a:xfrm>
          <a:prstGeom prst="round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F4520BB-C503-4660-B472-CE272221D3F5}"/>
              </a:ext>
            </a:extLst>
          </p:cNvPr>
          <p:cNvSpPr/>
          <p:nvPr/>
        </p:nvSpPr>
        <p:spPr>
          <a:xfrm>
            <a:off x="1709831" y="2274838"/>
            <a:ext cx="8772338" cy="2308324"/>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XÂY DỰNG NHÀ MÁY </a:t>
            </a:r>
          </a:p>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THỦY ĐIỆN HÒA BÌNH</a:t>
            </a:r>
          </a:p>
        </p:txBody>
      </p:sp>
      <p:sp>
        <p:nvSpPr>
          <p:cNvPr id="5" name="Rectangle 4">
            <a:extLst>
              <a:ext uri="{FF2B5EF4-FFF2-40B4-BE49-F238E27FC236}">
                <a16:creationId xmlns:a16="http://schemas.microsoft.com/office/drawing/2014/main" xmlns="" id="{BD4570F8-285C-4F44-83A3-AED0E07E83D5}"/>
              </a:ext>
            </a:extLst>
          </p:cNvPr>
          <p:cNvSpPr/>
          <p:nvPr/>
        </p:nvSpPr>
        <p:spPr>
          <a:xfrm>
            <a:off x="4914427" y="1060534"/>
            <a:ext cx="2363146" cy="830997"/>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4800" b="1" cap="none" spc="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9Slide07 Crocante" panose="02000000000000000000" pitchFamily="2" charset="0"/>
              </a:rPr>
              <a:t>LỊCH SỬ</a:t>
            </a:r>
          </a:p>
        </p:txBody>
      </p:sp>
    </p:spTree>
    <p:extLst>
      <p:ext uri="{BB962C8B-B14F-4D97-AF65-F5344CB8AC3E}">
        <p14:creationId xmlns:p14="http://schemas.microsoft.com/office/powerpoint/2010/main" val="2817079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pic>
        <p:nvPicPr>
          <p:cNvPr id="10" name="Picture 9">
            <a:extLst>
              <a:ext uri="{FF2B5EF4-FFF2-40B4-BE49-F238E27FC236}">
                <a16:creationId xmlns:a16="http://schemas.microsoft.com/office/drawing/2014/main" xmlns="" id="{9E4E4AC1-8175-4868-AB01-E1625CB189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pic>
        <p:nvPicPr>
          <p:cNvPr id="11" name="Picture 10">
            <a:extLst>
              <a:ext uri="{FF2B5EF4-FFF2-40B4-BE49-F238E27FC236}">
                <a16:creationId xmlns:a16="http://schemas.microsoft.com/office/drawing/2014/main" xmlns="" id="{63F80279-9E3B-48E4-84AF-4F0920A61064}"/>
              </a:ext>
            </a:extLst>
          </p:cNvPr>
          <p:cNvPicPr>
            <a:picLocks noChangeAspect="1"/>
          </p:cNvPicPr>
          <p:nvPr/>
        </p:nvPicPr>
        <p:blipFill>
          <a:blip r:embed="rId5"/>
          <a:stretch>
            <a:fillRect/>
          </a:stretch>
        </p:blipFill>
        <p:spPr>
          <a:xfrm>
            <a:off x="3025506" y="1763283"/>
            <a:ext cx="6009396" cy="3630165"/>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xmlns="" id="{984E0C6F-E317-4C1B-864E-C79E612A53BA}"/>
              </a:ext>
            </a:extLst>
          </p:cNvPr>
          <p:cNvSpPr txBox="1"/>
          <p:nvPr/>
        </p:nvSpPr>
        <p:spPr>
          <a:xfrm>
            <a:off x="1868878" y="5430737"/>
            <a:ext cx="8689264" cy="954107"/>
          </a:xfrm>
          <a:prstGeom prst="rect">
            <a:avLst/>
          </a:prstGeom>
          <a:noFill/>
        </p:spPr>
        <p:txBody>
          <a:bodyPr wrap="square">
            <a:spAutoFit/>
          </a:bodyPr>
          <a:lstStyle/>
          <a:p>
            <a:pPr algn="ctr"/>
            <a:r>
              <a:rPr lang="en-SG" sz="2800" b="0" i="1" dirty="0" err="1">
                <a:effectLst/>
                <a:latin typeface="Calibri" panose="020F0502020204030204" pitchFamily="34" charset="0"/>
                <a:cs typeface="Calibri" panose="020F0502020204030204" pitchFamily="34" charset="0"/>
              </a:rPr>
              <a:t>Niềm</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vui</a:t>
            </a:r>
            <a:r>
              <a:rPr lang="en-SG" sz="2800" b="0" i="1" dirty="0">
                <a:effectLst/>
                <a:latin typeface="Calibri" panose="020F0502020204030204" pitchFamily="34" charset="0"/>
                <a:cs typeface="Calibri" panose="020F0502020204030204" pitchFamily="34" charset="0"/>
              </a:rPr>
              <a:t> do </a:t>
            </a:r>
            <a:r>
              <a:rPr lang="en-SG" sz="2800" b="0" i="1" dirty="0" err="1">
                <a:effectLst/>
                <a:latin typeface="Calibri" panose="020F0502020204030204" pitchFamily="34" charset="0"/>
                <a:cs typeface="Calibri" panose="020F0502020204030204" pitchFamily="34" charset="0"/>
              </a:rPr>
              <a:t>vượt</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mức</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kế</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hoạch</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của</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công</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nhân</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xây</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dựng</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Nhà</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máy</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Thủy</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điện</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Hòa</a:t>
            </a:r>
            <a:r>
              <a:rPr lang="en-SG" sz="2800" b="0" i="1" dirty="0">
                <a:effectLst/>
                <a:latin typeface="Calibri" panose="020F0502020204030204" pitchFamily="34" charset="0"/>
                <a:cs typeface="Calibri" panose="020F0502020204030204" pitchFamily="34" charset="0"/>
              </a:rPr>
              <a:t> </a:t>
            </a:r>
            <a:r>
              <a:rPr lang="en-SG" sz="2800" b="0" i="1" dirty="0" err="1">
                <a:effectLst/>
                <a:latin typeface="Calibri" panose="020F0502020204030204" pitchFamily="34" charset="0"/>
                <a:cs typeface="Calibri" panose="020F0502020204030204" pitchFamily="34" charset="0"/>
              </a:rPr>
              <a:t>Bình</a:t>
            </a:r>
            <a:r>
              <a:rPr lang="en-SG" sz="2800" b="0" i="1" dirty="0">
                <a:effectLst/>
                <a:latin typeface="Calibri" panose="020F0502020204030204" pitchFamily="34" charset="0"/>
                <a:cs typeface="Calibri" panose="020F0502020204030204" pitchFamily="34" charset="0"/>
              </a:rPr>
              <a:t>.</a:t>
            </a:r>
            <a:endParaRPr lang="vi-VN" sz="2800" b="0" i="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0670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241053" y="266700"/>
            <a:ext cx="11709894"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938131" y="616117"/>
            <a:ext cx="10716972" cy="707886"/>
          </a:xfrm>
          <a:prstGeom prst="roundRect">
            <a:avLst/>
          </a:prstGeom>
          <a:solidFill>
            <a:srgbClr val="79C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76CD8AA-D6F2-4BB3-93BD-33A1E308EAC3}"/>
              </a:ext>
            </a:extLst>
          </p:cNvPr>
          <p:cNvSpPr txBox="1"/>
          <p:nvPr/>
        </p:nvSpPr>
        <p:spPr>
          <a:xfrm>
            <a:off x="3434430" y="686215"/>
            <a:ext cx="6717382" cy="553998"/>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Vai trò của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437703" y="1580038"/>
            <a:ext cx="11576991" cy="1323439"/>
          </a:xfrm>
          <a:prstGeom prst="rect">
            <a:avLst/>
          </a:prstGeom>
          <a:noFill/>
        </p:spPr>
        <p:txBody>
          <a:bodyPr wrap="square">
            <a:spAutoFit/>
          </a:bodyPr>
          <a:lstStyle/>
          <a:p>
            <a:pPr algn="ctr"/>
            <a:r>
              <a:rPr lang="en-US" sz="4000" b="1" dirty="0" smtClean="0">
                <a:latin typeface="Calibri" panose="020F0502020204030204" pitchFamily="34" charset="0"/>
                <a:cs typeface="Calibri" panose="020F0502020204030204" pitchFamily="34" charset="0"/>
              </a:rPr>
              <a:t>V</a:t>
            </a:r>
            <a:r>
              <a:rPr lang="vi-VN" sz="4000" b="1" i="0" dirty="0" smtClean="0">
                <a:effectLst/>
                <a:latin typeface="Calibri" panose="020F0502020204030204" pitchFamily="34" charset="0"/>
                <a:cs typeface="Calibri" panose="020F0502020204030204" pitchFamily="34" charset="0"/>
              </a:rPr>
              <a:t>ai </a:t>
            </a:r>
            <a:r>
              <a:rPr lang="vi-VN" sz="4000" b="1" i="0" dirty="0">
                <a:effectLst/>
                <a:latin typeface="Calibri" panose="020F0502020204030204" pitchFamily="34" charset="0"/>
                <a:cs typeface="Calibri" panose="020F0502020204030204" pitchFamily="34" charset="0"/>
              </a:rPr>
              <a:t>trò của nhà máy Thủy điện Hòa Bình đối với </a:t>
            </a:r>
            <a:endParaRPr lang="en-US" sz="4000" b="1" i="0" dirty="0" smtClean="0">
              <a:effectLst/>
              <a:latin typeface="Calibri" panose="020F0502020204030204" pitchFamily="34" charset="0"/>
              <a:cs typeface="Calibri" panose="020F0502020204030204" pitchFamily="34" charset="0"/>
            </a:endParaRPr>
          </a:p>
          <a:p>
            <a:pPr algn="ctr"/>
            <a:r>
              <a:rPr lang="vi-VN" sz="4000" b="1" i="0" dirty="0" smtClean="0">
                <a:effectLst/>
                <a:latin typeface="Calibri" panose="020F0502020204030204" pitchFamily="34" charset="0"/>
                <a:cs typeface="Calibri" panose="020F0502020204030204" pitchFamily="34" charset="0"/>
              </a:rPr>
              <a:t>công </a:t>
            </a:r>
            <a:r>
              <a:rPr lang="vi-VN" sz="4000" b="1" i="0" dirty="0">
                <a:effectLst/>
                <a:latin typeface="Calibri" panose="020F0502020204030204" pitchFamily="34" charset="0"/>
                <a:cs typeface="Calibri" panose="020F0502020204030204" pitchFamily="34" charset="0"/>
              </a:rPr>
              <a:t>cuộc xây dựng đất nước?</a:t>
            </a:r>
          </a:p>
        </p:txBody>
      </p:sp>
      <p:pic>
        <p:nvPicPr>
          <p:cNvPr id="9" name="Picture 8">
            <a:extLst>
              <a:ext uri="{FF2B5EF4-FFF2-40B4-BE49-F238E27FC236}">
                <a16:creationId xmlns:a16="http://schemas.microsoft.com/office/drawing/2014/main" xmlns="" id="{59AB428E-61C8-4BB9-9533-2C0640F8B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10370452" y="5389058"/>
            <a:ext cx="1771736" cy="1323439"/>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xmlns="" id="{471C88FD-C258-4AC8-BFE6-BB77407926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37" b="94825" l="6757" r="94865">
                        <a14:foregroundMark x1="23649" y1="59665" x2="25541" y2="68798"/>
                        <a14:foregroundMark x1="25541" y1="68798" x2="24595" y2="77778"/>
                        <a14:foregroundMark x1="24595" y1="77778" x2="24595" y2="77778"/>
                        <a14:foregroundMark x1="22162" y1="71081" x2="27568" y2="75799"/>
                        <a14:foregroundMark x1="26622" y1="60426" x2="28243" y2="61948"/>
                        <a14:foregroundMark x1="6757" y1="56773" x2="12432" y2="63470"/>
                        <a14:foregroundMark x1="30405" y1="90715" x2="41351" y2="91933"/>
                        <a14:foregroundMark x1="41351" y1="91933" x2="53108" y2="89346"/>
                        <a14:foregroundMark x1="53108" y1="89346" x2="53378" y2="88889"/>
                        <a14:foregroundMark x1="35541" y1="94977" x2="42162" y2="94064"/>
                        <a14:foregroundMark x1="75541" y1="75038" x2="86351" y2="79604"/>
                        <a14:foregroundMark x1="90000" y1="72907" x2="93378" y2="85084"/>
                        <a14:foregroundMark x1="93378" y1="85084" x2="93108" y2="84779"/>
                        <a14:foregroundMark x1="74595" y1="78843" x2="86892" y2="75799"/>
                        <a14:foregroundMark x1="80811" y1="74734" x2="82432" y2="74429"/>
                        <a14:foregroundMark x1="72432" y1="83562" x2="78649" y2="78995"/>
                        <a14:foregroundMark x1="70135" y1="81735" x2="73378" y2="80822"/>
                        <a14:foregroundMark x1="93378" y1="77169" x2="92838" y2="82344"/>
                        <a14:foregroundMark x1="94865" y1="45053" x2="93378" y2="58904"/>
                        <a14:backgroundMark x1="16216" y1="19787" x2="13514" y2="25571"/>
                        <a14:backgroundMark x1="13784" y1="22070" x2="13784" y2="28311"/>
                        <a14:backgroundMark x1="14595" y1="17047" x2="14595" y2="19482"/>
                      </a14:backgroundRemoval>
                    </a14:imgEffect>
                  </a14:imgLayer>
                </a14:imgProps>
              </a:ext>
            </a:extLst>
          </a:blip>
          <a:stretch>
            <a:fillRect/>
          </a:stretch>
        </p:blipFill>
        <p:spPr>
          <a:xfrm>
            <a:off x="526689" y="124375"/>
            <a:ext cx="1737125" cy="1542286"/>
          </a:xfrm>
          <a:prstGeom prst="rect">
            <a:avLst/>
          </a:prstGeom>
        </p:spPr>
      </p:pic>
      <p:sp>
        <p:nvSpPr>
          <p:cNvPr id="15" name="TextBox 14">
            <a:extLst>
              <a:ext uri="{FF2B5EF4-FFF2-40B4-BE49-F238E27FC236}">
                <a16:creationId xmlns:a16="http://schemas.microsoft.com/office/drawing/2014/main" xmlns="" id="{FC010CD2-6C15-4943-9C59-CF8B8DB2E3D3}"/>
              </a:ext>
            </a:extLst>
          </p:cNvPr>
          <p:cNvSpPr txBox="1"/>
          <p:nvPr/>
        </p:nvSpPr>
        <p:spPr>
          <a:xfrm>
            <a:off x="800228" y="2974640"/>
            <a:ext cx="10629771" cy="3170099"/>
          </a:xfrm>
          <a:prstGeom prst="rect">
            <a:avLst/>
          </a:prstGeom>
          <a:noFill/>
        </p:spPr>
        <p:txBody>
          <a:bodyPr wrap="square">
            <a:spAutoFit/>
          </a:bodyPr>
          <a:lstStyle/>
          <a:p>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Hạn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chế</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lũ</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đồng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bằng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Bắc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Bộ</a:t>
            </a:r>
            <a:r>
              <a:rPr lang="en-US" sz="4000" dirty="0">
                <a:latin typeface="Calibri" panose="020F0502020204030204" pitchFamily="34" charset="0"/>
                <a:cs typeface="Calibri" panose="020F0502020204030204" pitchFamily="34" charset="0"/>
              </a:rPr>
              <a:t>.</a:t>
            </a:r>
          </a:p>
          <a:p>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Cung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điện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miền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phục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vụ</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sản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đời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sống</a:t>
            </a:r>
            <a:r>
              <a:rPr lang="en-US" sz="4000" dirty="0">
                <a:latin typeface="Calibri" panose="020F0502020204030204" pitchFamily="34" charset="0"/>
                <a:cs typeface="Calibri" panose="020F0502020204030204" pitchFamily="34" charset="0"/>
              </a:rPr>
              <a:t>. </a:t>
            </a:r>
          </a:p>
          <a:p>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biểu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đầu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hiện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thành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quả</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của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cuộc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xây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dựng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01636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241053" y="266699"/>
            <a:ext cx="11709894"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2302E84-AFBF-406B-BC25-FA6B328411B2}"/>
              </a:ext>
            </a:extLst>
          </p:cNvPr>
          <p:cNvSpPr txBox="1"/>
          <p:nvPr/>
        </p:nvSpPr>
        <p:spPr>
          <a:xfrm>
            <a:off x="1009650" y="1843951"/>
            <a:ext cx="10172700" cy="3170099"/>
          </a:xfrm>
          <a:prstGeom prst="rect">
            <a:avLst/>
          </a:prstGeom>
          <a:noFill/>
        </p:spPr>
        <p:txBody>
          <a:bodyPr wrap="square">
            <a:spAutoFit/>
          </a:bodyPr>
          <a:lstStyle/>
          <a:p>
            <a:pPr algn="just"/>
            <a:r>
              <a:rPr lang="en-SG" sz="4000" b="1" i="0">
                <a:solidFill>
                  <a:schemeClr val="accent1">
                    <a:lumMod val="50000"/>
                  </a:schemeClr>
                </a:solidFill>
                <a:effectLst/>
                <a:latin typeface="Calibri" panose="020F0502020204030204" pitchFamily="34" charset="0"/>
                <a:cs typeface="Calibri" panose="020F0502020204030204" pitchFamily="34" charset="0"/>
              </a:rPr>
              <a:t>	Nhà máy Thủy điện Hòa Bình là kết quả 15 năm lao động sáng tạo đầy gian khổ, hi sinh của hàng nghìn cán bộ, công nhân Việt Nam và Liên Xô, là thành tựu to lớn của nhân dân ta trong sự nghiệp xây dựng đất nước. </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83616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2302E84-AFBF-406B-BC25-FA6B328411B2}"/>
              </a:ext>
            </a:extLst>
          </p:cNvPr>
          <p:cNvSpPr txBox="1"/>
          <p:nvPr/>
        </p:nvSpPr>
        <p:spPr>
          <a:xfrm>
            <a:off x="1047833" y="511283"/>
            <a:ext cx="10134600" cy="1323439"/>
          </a:xfrm>
          <a:prstGeom prst="rect">
            <a:avLst/>
          </a:prstGeom>
          <a:noFill/>
        </p:spPr>
        <p:txBody>
          <a:bodyPr wrap="square">
            <a:spAutoFit/>
          </a:bodyPr>
          <a:lstStyle/>
          <a:p>
            <a:pPr algn="ctr"/>
            <a:r>
              <a:rPr lang="en-SG" sz="4000" b="1" i="0" dirty="0">
                <a:effectLst/>
                <a:latin typeface="Calibri" panose="020F0502020204030204" pitchFamily="34" charset="0"/>
                <a:cs typeface="Calibri" panose="020F0502020204030204" pitchFamily="34" charset="0"/>
              </a:rPr>
              <a:t>	</a:t>
            </a:r>
            <a:r>
              <a:rPr lang="en-SG" sz="4000" b="1" dirty="0" err="1">
                <a:latin typeface="Calibri" panose="020F0502020204030204" pitchFamily="34" charset="0"/>
                <a:cs typeface="Calibri" panose="020F0502020204030204" pitchFamily="34" charset="0"/>
              </a:rPr>
              <a:t>N</a:t>
            </a:r>
            <a:r>
              <a:rPr lang="en-SG" sz="4000" b="1" i="0" dirty="0" err="1" smtClean="0">
                <a:effectLst/>
                <a:latin typeface="Calibri" panose="020F0502020204030204" pitchFamily="34" charset="0"/>
                <a:cs typeface="Calibri" panose="020F0502020204030204" pitchFamily="34" charset="0"/>
              </a:rPr>
              <a:t>hững</a:t>
            </a:r>
            <a:r>
              <a:rPr lang="en-SG" sz="4000" b="1" i="0" dirty="0" smtClean="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nhà</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máy</a:t>
            </a:r>
            <a:r>
              <a:rPr lang="en-SG" sz="4000" b="1" i="0" dirty="0">
                <a:effectLst/>
                <a:latin typeface="Calibri" panose="020F0502020204030204" pitchFamily="34" charset="0"/>
                <a:cs typeface="Calibri" panose="020F0502020204030204" pitchFamily="34" charset="0"/>
              </a:rPr>
              <a:t> t</a:t>
            </a:r>
            <a:r>
              <a:rPr lang="vi-VN" sz="4000" b="1" i="0" dirty="0">
                <a:effectLst/>
                <a:latin typeface="Calibri" panose="020F0502020204030204" pitchFamily="34" charset="0"/>
                <a:cs typeface="Calibri" panose="020F0502020204030204" pitchFamily="34" charset="0"/>
              </a:rPr>
              <a:t>hủy điện</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nào</a:t>
            </a:r>
            <a:r>
              <a:rPr lang="vi-VN" sz="4000" b="1" i="0" dirty="0">
                <a:effectLst/>
                <a:latin typeface="Calibri" panose="020F0502020204030204" pitchFamily="34" charset="0"/>
                <a:cs typeface="Calibri" panose="020F0502020204030204" pitchFamily="34" charset="0"/>
              </a:rPr>
              <a:t> đã và đang được xây dựng?</a:t>
            </a:r>
            <a:endParaRPr lang="vi-VN" sz="4000" b="1" i="0" dirty="0">
              <a:solidFill>
                <a:schemeClr val="accent1">
                  <a:lumMod val="50000"/>
                </a:schemeClr>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245DA451-C1F7-4632-AE16-86F971DA11DD}"/>
              </a:ext>
            </a:extLst>
          </p:cNvPr>
          <p:cNvPicPr>
            <a:picLocks noChangeAspect="1"/>
          </p:cNvPicPr>
          <p:nvPr/>
        </p:nvPicPr>
        <p:blipFill>
          <a:blip r:embed="rId3"/>
          <a:stretch>
            <a:fillRect/>
          </a:stretch>
        </p:blipFill>
        <p:spPr>
          <a:xfrm>
            <a:off x="609600" y="2123539"/>
            <a:ext cx="5308806" cy="3340935"/>
          </a:xfrm>
          <a:prstGeom prst="rect">
            <a:avLst/>
          </a:prstGeom>
        </p:spPr>
      </p:pic>
      <p:pic>
        <p:nvPicPr>
          <p:cNvPr id="3" name="Picture 2">
            <a:extLst>
              <a:ext uri="{FF2B5EF4-FFF2-40B4-BE49-F238E27FC236}">
                <a16:creationId xmlns:a16="http://schemas.microsoft.com/office/drawing/2014/main" xmlns="" id="{E91946F5-1546-4B0F-8797-BA14D1504C71}"/>
              </a:ext>
            </a:extLst>
          </p:cNvPr>
          <p:cNvPicPr>
            <a:picLocks noChangeAspect="1"/>
          </p:cNvPicPr>
          <p:nvPr/>
        </p:nvPicPr>
        <p:blipFill>
          <a:blip r:embed="rId4"/>
          <a:stretch>
            <a:fillRect/>
          </a:stretch>
        </p:blipFill>
        <p:spPr>
          <a:xfrm>
            <a:off x="6319935" y="2113916"/>
            <a:ext cx="5009981" cy="3342597"/>
          </a:xfrm>
          <a:prstGeom prst="rect">
            <a:avLst/>
          </a:prstGeom>
        </p:spPr>
      </p:pic>
      <p:sp>
        <p:nvSpPr>
          <p:cNvPr id="7" name="TextBox 6">
            <a:extLst>
              <a:ext uri="{FF2B5EF4-FFF2-40B4-BE49-F238E27FC236}">
                <a16:creationId xmlns:a16="http://schemas.microsoft.com/office/drawing/2014/main" xmlns="" id="{720C1B9E-EB80-4E1B-8D80-4A0D04E8BE42}"/>
              </a:ext>
            </a:extLst>
          </p:cNvPr>
          <p:cNvSpPr txBox="1"/>
          <p:nvPr/>
        </p:nvSpPr>
        <p:spPr>
          <a:xfrm>
            <a:off x="1047833" y="5501787"/>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S</a:t>
            </a:r>
            <a:r>
              <a:rPr lang="en-SG" sz="3200" b="1">
                <a:solidFill>
                  <a:schemeClr val="accent1">
                    <a:lumMod val="50000"/>
                  </a:schemeClr>
                </a:solidFill>
                <a:latin typeface="Calibri" panose="020F0502020204030204" pitchFamily="34" charset="0"/>
                <a:cs typeface="Calibri" panose="020F0502020204030204" pitchFamily="34" charset="0"/>
              </a:rPr>
              <a:t>ơn La</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F89AE671-2AD3-4283-BB7F-4E750FFD0A03}"/>
              </a:ext>
            </a:extLst>
          </p:cNvPr>
          <p:cNvSpPr txBox="1"/>
          <p:nvPr/>
        </p:nvSpPr>
        <p:spPr>
          <a:xfrm>
            <a:off x="6711827" y="5441980"/>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Lai Châu</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618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2644F63-569D-42BC-8600-7859CE923DC2}"/>
              </a:ext>
            </a:extLst>
          </p:cNvPr>
          <p:cNvPicPr>
            <a:picLocks noChangeAspect="1"/>
          </p:cNvPicPr>
          <p:nvPr/>
        </p:nvPicPr>
        <p:blipFill rotWithShape="1">
          <a:blip r:embed="rId3"/>
          <a:srcRect l="10959"/>
          <a:stretch/>
        </p:blipFill>
        <p:spPr>
          <a:xfrm>
            <a:off x="726049" y="1295400"/>
            <a:ext cx="4953000" cy="3459242"/>
          </a:xfrm>
          <a:prstGeom prst="rect">
            <a:avLst/>
          </a:prstGeom>
        </p:spPr>
      </p:pic>
      <p:pic>
        <p:nvPicPr>
          <p:cNvPr id="6" name="Picture 5">
            <a:extLst>
              <a:ext uri="{FF2B5EF4-FFF2-40B4-BE49-F238E27FC236}">
                <a16:creationId xmlns:a16="http://schemas.microsoft.com/office/drawing/2014/main" xmlns="" id="{6455CF72-3DDF-4B95-871F-E476F88C3152}"/>
              </a:ext>
            </a:extLst>
          </p:cNvPr>
          <p:cNvPicPr>
            <a:picLocks noChangeAspect="1"/>
          </p:cNvPicPr>
          <p:nvPr/>
        </p:nvPicPr>
        <p:blipFill rotWithShape="1">
          <a:blip r:embed="rId4"/>
          <a:srcRect r="11886"/>
          <a:stretch/>
        </p:blipFill>
        <p:spPr>
          <a:xfrm>
            <a:off x="6164045" y="1300393"/>
            <a:ext cx="5410992" cy="3454249"/>
          </a:xfrm>
          <a:prstGeom prst="rect">
            <a:avLst/>
          </a:prstGeom>
        </p:spPr>
      </p:pic>
      <p:sp>
        <p:nvSpPr>
          <p:cNvPr id="9" name="TextBox 8">
            <a:extLst>
              <a:ext uri="{FF2B5EF4-FFF2-40B4-BE49-F238E27FC236}">
                <a16:creationId xmlns:a16="http://schemas.microsoft.com/office/drawing/2014/main" xmlns="" id="{D219E792-ADFD-4D1C-A63D-319DB437C754}"/>
              </a:ext>
            </a:extLst>
          </p:cNvPr>
          <p:cNvSpPr txBox="1"/>
          <p:nvPr/>
        </p:nvSpPr>
        <p:spPr>
          <a:xfrm>
            <a:off x="986379" y="4834253"/>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Yaly</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C83AE2E9-05A9-4E45-916E-D9C19E5A0C2D}"/>
              </a:ext>
            </a:extLst>
          </p:cNvPr>
          <p:cNvSpPr txBox="1"/>
          <p:nvPr/>
        </p:nvSpPr>
        <p:spPr>
          <a:xfrm>
            <a:off x="6653371" y="4754642"/>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Trị An</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6377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0740CB-6983-4966-994C-071C59FC6243}"/>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5" name="Rectangle: Rounded Corners 4">
            <a:extLst>
              <a:ext uri="{FF2B5EF4-FFF2-40B4-BE49-F238E27FC236}">
                <a16:creationId xmlns:a16="http://schemas.microsoft.com/office/drawing/2014/main" xmlns="" id="{F20127FD-4403-4141-911B-F4BF61289F6C}"/>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CCE69C9-8809-4A60-A471-DE9EFA29A04F}"/>
              </a:ext>
            </a:extLst>
          </p:cNvPr>
          <p:cNvSpPr txBox="1"/>
          <p:nvPr/>
        </p:nvSpPr>
        <p:spPr>
          <a:xfrm>
            <a:off x="3124200" y="513516"/>
            <a:ext cx="6648615" cy="923330"/>
          </a:xfrm>
          <a:prstGeom prst="rect">
            <a:avLst/>
          </a:prstGeom>
          <a:noFill/>
          <a:effectLst>
            <a:glow rad="101600">
              <a:schemeClr val="accent4">
                <a:satMod val="175000"/>
                <a:alpha val="40000"/>
              </a:schemeClr>
            </a:glow>
          </a:effectLst>
        </p:spPr>
        <p:txBody>
          <a:bodyPr wrap="none" lIns="0" tIns="0" rIns="0" bIns="0" rtlCol="0">
            <a:spAutoFit/>
          </a:bodyPr>
          <a:lstStyle/>
          <a:p>
            <a:pPr algn="l"/>
            <a:r>
              <a:rPr lang="en-SG" sz="6000" spc="80" dirty="0" err="1" smtClean="0">
                <a:solidFill>
                  <a:schemeClr val="accent2">
                    <a:lumMod val="75000"/>
                  </a:schemeClr>
                </a:solidFill>
                <a:latin typeface="#9Slide07 Crocante" panose="02000000000000000000" pitchFamily="2" charset="0"/>
              </a:rPr>
              <a:t>Đánh</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giá</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yêu</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cầu</a:t>
            </a:r>
            <a:endParaRPr lang="en-US" sz="6000" spc="80" dirty="0">
              <a:solidFill>
                <a:schemeClr val="accent2">
                  <a:lumMod val="75000"/>
                </a:schemeClr>
              </a:solidFill>
              <a:latin typeface="#9Slide07 Crocante" panose="02000000000000000000" pitchFamily="2" charset="0"/>
            </a:endParaRPr>
          </a:p>
        </p:txBody>
      </p:sp>
      <p:sp>
        <p:nvSpPr>
          <p:cNvPr id="7" name="TextBox 6">
            <a:extLst>
              <a:ext uri="{FF2B5EF4-FFF2-40B4-BE49-F238E27FC236}">
                <a16:creationId xmlns:a16="http://schemas.microsoft.com/office/drawing/2014/main" xmlns="" id="{43F9E74A-2424-425D-9233-805E0EE600F1}"/>
              </a:ext>
            </a:extLst>
          </p:cNvPr>
          <p:cNvSpPr txBox="1"/>
          <p:nvPr/>
        </p:nvSpPr>
        <p:spPr>
          <a:xfrm>
            <a:off x="2209800" y="1570196"/>
            <a:ext cx="9296399" cy="4678204"/>
          </a:xfrm>
          <a:prstGeom prst="rect">
            <a:avLst/>
          </a:prstGeom>
          <a:noFill/>
        </p:spPr>
        <p:txBody>
          <a:bodyPr wrap="square" lIns="0" tIns="0" rIns="0" bIns="0" rtlCol="0">
            <a:spAutoFit/>
          </a:bodyPr>
          <a:lstStyle/>
          <a:p>
            <a:pPr algn="just"/>
            <a:r>
              <a:rPr lang="vi-VN" sz="4400" b="0" i="0">
                <a:effectLst/>
                <a:latin typeface="Calibri" panose="020F0502020204030204" pitchFamily="34" charset="0"/>
                <a:cs typeface="Calibri" panose="020F0502020204030204" pitchFamily="34" charset="0"/>
              </a:rPr>
              <a:t>Nhà máy Thủy điện Hòa Bình là kết quả của sự lãnh đạo sáng tạo, quên mình của cán bộ, công nhân </a:t>
            </a:r>
            <a:r>
              <a:rPr lang="en-SG" sz="4400" b="0" i="0">
                <a:effectLst/>
                <a:latin typeface="Calibri" panose="020F0502020204030204" pitchFamily="34" charset="0"/>
                <a:cs typeface="Calibri" panose="020F0502020204030204" pitchFamily="34" charset="0"/>
              </a:rPr>
              <a:t>Việt Nam và Liên Xô.</a:t>
            </a:r>
          </a:p>
          <a:p>
            <a:pPr algn="just"/>
            <a:endParaRPr lang="en-SG" sz="4000" b="0" i="0">
              <a:effectLst/>
              <a:latin typeface="Calibri" panose="020F0502020204030204" pitchFamily="34" charset="0"/>
              <a:cs typeface="Calibri" panose="020F0502020204030204" pitchFamily="34" charset="0"/>
            </a:endParaRPr>
          </a:p>
          <a:p>
            <a:pPr algn="just"/>
            <a:r>
              <a:rPr lang="vi-VN" sz="4400">
                <a:latin typeface="Calibri" panose="020F0502020204030204" pitchFamily="34" charset="0"/>
                <a:cs typeface="Calibri" panose="020F0502020204030204" pitchFamily="34" charset="0"/>
              </a:rPr>
              <a:t>Nhà máy Thủy điện Hòa Bình </a:t>
            </a:r>
            <a:r>
              <a:rPr lang="en-SG" sz="4400">
                <a:latin typeface="Calibri" panose="020F0502020204030204" pitchFamily="34" charset="0"/>
                <a:cs typeface="Calibri" panose="020F0502020204030204" pitchFamily="34" charset="0"/>
              </a:rPr>
              <a:t>có vai trò quan trọng trong</a:t>
            </a:r>
            <a:r>
              <a:rPr lang="vi-VN" sz="4400">
                <a:latin typeface="Calibri" panose="020F0502020204030204" pitchFamily="34" charset="0"/>
                <a:cs typeface="Calibri" panose="020F0502020204030204" pitchFamily="34" charset="0"/>
              </a:rPr>
              <a:t> công cuộc xây dựng </a:t>
            </a:r>
            <a:r>
              <a:rPr lang="en-SG" sz="4400">
                <a:latin typeface="Calibri" panose="020F0502020204030204" pitchFamily="34" charset="0"/>
                <a:cs typeface="Calibri" panose="020F0502020204030204" pitchFamily="34" charset="0"/>
              </a:rPr>
              <a:t>đất nước</a:t>
            </a:r>
            <a:r>
              <a:rPr lang="vi-VN" sz="4400">
                <a:latin typeface="Calibri" panose="020F0502020204030204" pitchFamily="34" charset="0"/>
                <a:cs typeface="Calibri" panose="020F0502020204030204" pitchFamily="34" charset="0"/>
              </a:rPr>
              <a:t>.</a:t>
            </a:r>
            <a:endParaRPr lang="en-US" sz="4400">
              <a:latin typeface="Calibri" panose="020F0502020204030204" pitchFamily="34" charset="0"/>
              <a:cs typeface="Calibri" panose="020F0502020204030204" pitchFamily="34" charset="0"/>
            </a:endParaRPr>
          </a:p>
        </p:txBody>
      </p:sp>
      <p:pic>
        <p:nvPicPr>
          <p:cNvPr id="3" name="Graphic 2" descr="Caret Down with solid fill">
            <a:extLst>
              <a:ext uri="{FF2B5EF4-FFF2-40B4-BE49-F238E27FC236}">
                <a16:creationId xmlns:a16="http://schemas.microsoft.com/office/drawing/2014/main" xmlns="" id="{4667199D-1913-4B1A-BBAF-0FC9142B2C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43881" y="1563080"/>
            <a:ext cx="1865919" cy="1865919"/>
          </a:xfrm>
          <a:prstGeom prst="rect">
            <a:avLst/>
          </a:prstGeom>
        </p:spPr>
      </p:pic>
      <p:pic>
        <p:nvPicPr>
          <p:cNvPr id="8" name="Graphic 7" descr="Caret Down with solid fill">
            <a:extLst>
              <a:ext uri="{FF2B5EF4-FFF2-40B4-BE49-F238E27FC236}">
                <a16:creationId xmlns:a16="http://schemas.microsoft.com/office/drawing/2014/main" xmlns="" id="{17AAC9CE-61F6-4F6B-A456-B95ADF1510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4800" y="4109847"/>
            <a:ext cx="1865919" cy="1865919"/>
          </a:xfrm>
          <a:prstGeom prst="rect">
            <a:avLst/>
          </a:prstGeom>
        </p:spPr>
      </p:pic>
    </p:spTree>
    <p:extLst>
      <p:ext uri="{BB962C8B-B14F-4D97-AF65-F5344CB8AC3E}">
        <p14:creationId xmlns:p14="http://schemas.microsoft.com/office/powerpoint/2010/main" val="651170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75E0C541-19C7-425C-9B84-40130DD64492}"/>
              </a:ext>
            </a:extLst>
          </p:cNvPr>
          <p:cNvSpPr/>
          <p:nvPr/>
        </p:nvSpPr>
        <p:spPr>
          <a:xfrm>
            <a:off x="1104900" y="2019300"/>
            <a:ext cx="9982200" cy="3467100"/>
          </a:xfrm>
          <a:prstGeom prst="round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D4570F8-285C-4F44-83A3-AED0E07E83D5}"/>
              </a:ext>
            </a:extLst>
          </p:cNvPr>
          <p:cNvSpPr/>
          <p:nvPr/>
        </p:nvSpPr>
        <p:spPr>
          <a:xfrm>
            <a:off x="4547883" y="762000"/>
            <a:ext cx="3096233" cy="1107996"/>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6600" b="1" cap="none" spc="0">
                <a:ln w="9525">
                  <a:solidFill>
                    <a:schemeClr val="bg1"/>
                  </a:solidFill>
                  <a:prstDash val="solid"/>
                </a:ln>
                <a:solidFill>
                  <a:srgbClr val="FC6E51"/>
                </a:solidFill>
                <a:effectLst>
                  <a:outerShdw blurRad="12700" dist="38100" dir="2700000" algn="tl" rotWithShape="0">
                    <a:schemeClr val="accent5">
                      <a:lumMod val="60000"/>
                      <a:lumOff val="40000"/>
                    </a:schemeClr>
                  </a:outerShdw>
                </a:effectLst>
                <a:latin typeface="#9Slide07 Crocante" panose="02000000000000000000" pitchFamily="2" charset="0"/>
              </a:rPr>
              <a:t>DẶN DÒ</a:t>
            </a:r>
          </a:p>
        </p:txBody>
      </p:sp>
      <p:sp>
        <p:nvSpPr>
          <p:cNvPr id="7" name="TextBox 6">
            <a:extLst>
              <a:ext uri="{FF2B5EF4-FFF2-40B4-BE49-F238E27FC236}">
                <a16:creationId xmlns:a16="http://schemas.microsoft.com/office/drawing/2014/main" xmlns="" id="{77B30939-E291-4559-B754-859A31E22FF0}"/>
              </a:ext>
            </a:extLst>
          </p:cNvPr>
          <p:cNvSpPr txBox="1"/>
          <p:nvPr/>
        </p:nvSpPr>
        <p:spPr>
          <a:xfrm>
            <a:off x="1333499" y="2631996"/>
            <a:ext cx="9525000" cy="2308324"/>
          </a:xfrm>
          <a:prstGeom prst="rect">
            <a:avLst/>
          </a:prstGeom>
          <a:noFill/>
        </p:spPr>
        <p:txBody>
          <a:bodyPr wrap="square">
            <a:spAutoFit/>
          </a:bodyPr>
          <a:lstStyle/>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Xem lại phần ghi nhớ.</a:t>
            </a:r>
          </a:p>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Chuẩn bị bài "Ôn tập: Lịch sử nước ta từ giữa thế kỉ XIX đến nay.</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60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90740CB-6983-4966-994C-071C59FC6243}"/>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5" name="Rectangle: Rounded Corners 4">
            <a:extLst>
              <a:ext uri="{FF2B5EF4-FFF2-40B4-BE49-F238E27FC236}">
                <a16:creationId xmlns:a16="http://schemas.microsoft.com/office/drawing/2014/main" xmlns="" id="{F20127FD-4403-4141-911B-F4BF61289F6C}"/>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CCE69C9-8809-4A60-A471-DE9EFA29A04F}"/>
              </a:ext>
            </a:extLst>
          </p:cNvPr>
          <p:cNvSpPr txBox="1"/>
          <p:nvPr/>
        </p:nvSpPr>
        <p:spPr>
          <a:xfrm>
            <a:off x="3048000" y="685800"/>
            <a:ext cx="6391109" cy="923330"/>
          </a:xfrm>
          <a:prstGeom prst="rect">
            <a:avLst/>
          </a:prstGeom>
          <a:noFill/>
          <a:effectLst>
            <a:glow rad="101600">
              <a:schemeClr val="accent4">
                <a:satMod val="175000"/>
                <a:alpha val="40000"/>
              </a:schemeClr>
            </a:glow>
          </a:effectLst>
        </p:spPr>
        <p:txBody>
          <a:bodyPr wrap="none" lIns="0" tIns="0" rIns="0" bIns="0" rtlCol="0">
            <a:spAutoFit/>
          </a:bodyPr>
          <a:lstStyle/>
          <a:p>
            <a:pPr algn="l"/>
            <a:r>
              <a:rPr lang="en-SG" sz="6000" spc="80" dirty="0" smtClean="0">
                <a:solidFill>
                  <a:schemeClr val="accent2">
                    <a:lumMod val="75000"/>
                  </a:schemeClr>
                </a:solidFill>
                <a:latin typeface="#9Slide07 Crocante" panose="02000000000000000000" pitchFamily="2" charset="0"/>
              </a:rPr>
              <a:t>YÊU CẦU CẦN ĐẠT</a:t>
            </a:r>
            <a:endParaRPr lang="en-US" sz="6000" spc="80" dirty="0">
              <a:solidFill>
                <a:schemeClr val="accent2">
                  <a:lumMod val="75000"/>
                </a:schemeClr>
              </a:solidFill>
              <a:latin typeface="#9Slide07 Crocante" panose="02000000000000000000" pitchFamily="2" charset="0"/>
            </a:endParaRPr>
          </a:p>
        </p:txBody>
      </p:sp>
      <p:sp>
        <p:nvSpPr>
          <p:cNvPr id="7" name="TextBox 6">
            <a:extLst>
              <a:ext uri="{FF2B5EF4-FFF2-40B4-BE49-F238E27FC236}">
                <a16:creationId xmlns:a16="http://schemas.microsoft.com/office/drawing/2014/main" xmlns="" id="{43F9E74A-2424-425D-9233-805E0EE600F1}"/>
              </a:ext>
            </a:extLst>
          </p:cNvPr>
          <p:cNvSpPr txBox="1"/>
          <p:nvPr/>
        </p:nvSpPr>
        <p:spPr>
          <a:xfrm>
            <a:off x="762000" y="1875830"/>
            <a:ext cx="10667999" cy="4062651"/>
          </a:xfrm>
          <a:prstGeom prst="rect">
            <a:avLst/>
          </a:prstGeom>
          <a:noFill/>
        </p:spPr>
        <p:txBody>
          <a:bodyPr wrap="square" lIns="0" tIns="0" rIns="0" bIns="0" rtlCol="0">
            <a:spAutoFit/>
          </a:bodyPr>
          <a:lstStyle/>
          <a:p>
            <a:pPr marL="571500" indent="-571500" algn="just">
              <a:buFont typeface="Wingdings" panose="05000000000000000000" pitchFamily="2" charset="2"/>
              <a:buChar char="v"/>
            </a:pPr>
            <a:r>
              <a:rPr lang="vi-VN" sz="4400" b="0" i="0">
                <a:effectLst/>
                <a:latin typeface="Calibri" panose="020F0502020204030204" pitchFamily="34" charset="0"/>
                <a:cs typeface="Calibri" panose="020F0502020204030204" pitchFamily="34" charset="0"/>
              </a:rPr>
              <a:t>Nhà máy Thủy điện Hòa Bình là kết quả của sự lãnh đạo sáng tạo, quên mình của cán bộ, công nhân </a:t>
            </a:r>
            <a:r>
              <a:rPr lang="en-SG" sz="4400" b="0" i="0">
                <a:effectLst/>
                <a:latin typeface="Calibri" panose="020F0502020204030204" pitchFamily="34" charset="0"/>
                <a:cs typeface="Calibri" panose="020F0502020204030204" pitchFamily="34" charset="0"/>
              </a:rPr>
              <a:t>Việt Nam và Liên Xô.</a:t>
            </a:r>
          </a:p>
          <a:p>
            <a:pPr algn="just"/>
            <a:endParaRPr lang="en-SG" sz="4000" b="0" i="0">
              <a:effectLst/>
              <a:latin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v"/>
            </a:pPr>
            <a:r>
              <a:rPr lang="vi-VN" sz="4400">
                <a:latin typeface="Calibri" panose="020F0502020204030204" pitchFamily="34" charset="0"/>
                <a:cs typeface="Calibri" panose="020F0502020204030204" pitchFamily="34" charset="0"/>
              </a:rPr>
              <a:t>Nhà máy Thủy điện Hòa Bình </a:t>
            </a:r>
            <a:r>
              <a:rPr lang="en-SG" sz="4400">
                <a:latin typeface="Calibri" panose="020F0502020204030204" pitchFamily="34" charset="0"/>
                <a:cs typeface="Calibri" panose="020F0502020204030204" pitchFamily="34" charset="0"/>
              </a:rPr>
              <a:t>có vai trò quan trọng trong</a:t>
            </a:r>
            <a:r>
              <a:rPr lang="vi-VN" sz="4400">
                <a:latin typeface="Calibri" panose="020F0502020204030204" pitchFamily="34" charset="0"/>
                <a:cs typeface="Calibri" panose="020F0502020204030204" pitchFamily="34" charset="0"/>
              </a:rPr>
              <a:t> công cuộc xây dựng </a:t>
            </a:r>
            <a:r>
              <a:rPr lang="en-SG" sz="4400">
                <a:latin typeface="Calibri" panose="020F0502020204030204" pitchFamily="34" charset="0"/>
                <a:cs typeface="Calibri" panose="020F0502020204030204" pitchFamily="34" charset="0"/>
              </a:rPr>
              <a:t>đất nước</a:t>
            </a:r>
            <a:r>
              <a:rPr lang="vi-VN" sz="4400">
                <a:latin typeface="Calibri" panose="020F0502020204030204" pitchFamily="34" charset="0"/>
                <a:cs typeface="Calibri" panose="020F0502020204030204" pitchFamily="34" charset="0"/>
              </a:rPr>
              <a:t>.</a:t>
            </a: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5103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E2A9DC-DA76-40DF-890F-38782474E9BB}"/>
              </a:ext>
            </a:extLst>
          </p:cNvPr>
          <p:cNvPicPr>
            <a:picLocks noChangeAspect="1"/>
          </p:cNvPicPr>
          <p:nvPr/>
        </p:nvPicPr>
        <p:blipFill rotWithShape="1">
          <a:blip r:embed="rId2"/>
          <a:srcRect b="7308"/>
          <a:stretch/>
        </p:blipFill>
        <p:spPr>
          <a:xfrm>
            <a:off x="0" y="1"/>
            <a:ext cx="12192000" cy="6858000"/>
          </a:xfrm>
          <a:prstGeom prst="rect">
            <a:avLst/>
          </a:prstGeom>
        </p:spPr>
      </p:pic>
      <p:sp>
        <p:nvSpPr>
          <p:cNvPr id="4" name="Rectangle: Rounded Corners 3">
            <a:extLst>
              <a:ext uri="{FF2B5EF4-FFF2-40B4-BE49-F238E27FC236}">
                <a16:creationId xmlns:a16="http://schemas.microsoft.com/office/drawing/2014/main" xmlns="" id="{D83AA0A4-7B82-4253-91F5-5BB99D0F16BD}"/>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834156B-CE4B-467B-9F65-410456AB2706}"/>
              </a:ext>
            </a:extLst>
          </p:cNvPr>
          <p:cNvSpPr txBox="1"/>
          <p:nvPr/>
        </p:nvSpPr>
        <p:spPr>
          <a:xfrm>
            <a:off x="4377421" y="600670"/>
            <a:ext cx="3437159" cy="923330"/>
          </a:xfrm>
          <a:prstGeom prst="rect">
            <a:avLst/>
          </a:prstGeom>
          <a:noFill/>
          <a:effectLst>
            <a:glow rad="101600">
              <a:schemeClr val="accent4">
                <a:satMod val="175000"/>
                <a:alpha val="40000"/>
              </a:schemeClr>
            </a:glow>
          </a:effectLst>
        </p:spPr>
        <p:txBody>
          <a:bodyPr wrap="none" lIns="0" tIns="0" rIns="0" bIns="0" rtlCol="0">
            <a:spAutoFit/>
          </a:bodyPr>
          <a:lstStyle/>
          <a:p>
            <a:pPr algn="l"/>
            <a:r>
              <a:rPr lang="en-SG" sz="6000" spc="80">
                <a:solidFill>
                  <a:schemeClr val="accent2">
                    <a:lumMod val="75000"/>
                  </a:schemeClr>
                </a:solidFill>
                <a:latin typeface="#9Slide07 Crocante" panose="02000000000000000000" pitchFamily="2" charset="0"/>
              </a:rPr>
              <a:t>NỘI DUNG</a:t>
            </a:r>
            <a:endParaRPr lang="en-US" sz="6000" spc="80">
              <a:solidFill>
                <a:schemeClr val="accent2">
                  <a:lumMod val="75000"/>
                </a:schemeClr>
              </a:solidFill>
              <a:latin typeface="#9Slide07 Crocante" panose="02000000000000000000" pitchFamily="2" charset="0"/>
            </a:endParaRPr>
          </a:p>
        </p:txBody>
      </p:sp>
      <p:pic>
        <p:nvPicPr>
          <p:cNvPr id="6" name="Picture 5">
            <a:extLst>
              <a:ext uri="{FF2B5EF4-FFF2-40B4-BE49-F238E27FC236}">
                <a16:creationId xmlns:a16="http://schemas.microsoft.com/office/drawing/2014/main" xmlns="" id="{0745C8C8-BEC7-4B20-AD25-A04161922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731031" y="2001909"/>
            <a:ext cx="1634781" cy="1148687"/>
          </a:xfrm>
          <a:prstGeom prst="rect">
            <a:avLst/>
          </a:prstGeom>
        </p:spPr>
      </p:pic>
      <p:pic>
        <p:nvPicPr>
          <p:cNvPr id="9" name="Picture 8">
            <a:extLst>
              <a:ext uri="{FF2B5EF4-FFF2-40B4-BE49-F238E27FC236}">
                <a16:creationId xmlns:a16="http://schemas.microsoft.com/office/drawing/2014/main" xmlns="" id="{10C81F41-77F1-41CE-A855-27E59953CB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778102" y="3283946"/>
            <a:ext cx="1540641" cy="1540641"/>
          </a:xfrm>
          <a:prstGeom prst="rect">
            <a:avLst/>
          </a:prstGeom>
        </p:spPr>
      </p:pic>
      <p:pic>
        <p:nvPicPr>
          <p:cNvPr id="10" name="Picture 9">
            <a:extLst>
              <a:ext uri="{FF2B5EF4-FFF2-40B4-BE49-F238E27FC236}">
                <a16:creationId xmlns:a16="http://schemas.microsoft.com/office/drawing/2014/main" xmlns="" id="{D6CB9261-5EF1-4410-AF3B-95F2E8BFC5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37" b="94825" l="6757" r="94865">
                        <a14:foregroundMark x1="23649" y1="59665" x2="25541" y2="68798"/>
                        <a14:foregroundMark x1="25541" y1="68798" x2="24595" y2="77778"/>
                        <a14:foregroundMark x1="24595" y1="77778" x2="24595" y2="77778"/>
                        <a14:foregroundMark x1="22162" y1="71081" x2="27568" y2="75799"/>
                        <a14:foregroundMark x1="26622" y1="60426" x2="28243" y2="61948"/>
                        <a14:foregroundMark x1="6757" y1="56773" x2="12432" y2="63470"/>
                        <a14:foregroundMark x1="30405" y1="90715" x2="41351" y2="91933"/>
                        <a14:foregroundMark x1="41351" y1="91933" x2="53108" y2="89346"/>
                        <a14:foregroundMark x1="53108" y1="89346" x2="53378" y2="88889"/>
                        <a14:foregroundMark x1="35541" y1="94977" x2="42162" y2="94064"/>
                        <a14:foregroundMark x1="75541" y1="75038" x2="86351" y2="79604"/>
                        <a14:foregroundMark x1="90000" y1="72907" x2="93378" y2="85084"/>
                        <a14:foregroundMark x1="93378" y1="85084" x2="93108" y2="84779"/>
                        <a14:foregroundMark x1="74595" y1="78843" x2="86892" y2="75799"/>
                        <a14:foregroundMark x1="80811" y1="74734" x2="82432" y2="74429"/>
                        <a14:foregroundMark x1="72432" y1="83562" x2="78649" y2="78995"/>
                        <a14:foregroundMark x1="70135" y1="81735" x2="73378" y2="80822"/>
                        <a14:foregroundMark x1="93378" y1="77169" x2="92838" y2="82344"/>
                        <a14:foregroundMark x1="94865" y1="45053" x2="93378" y2="58904"/>
                        <a14:backgroundMark x1="16216" y1="19787" x2="13514" y2="25571"/>
                        <a14:backgroundMark x1="13784" y1="22070" x2="13784" y2="28311"/>
                        <a14:backgroundMark x1="14595" y1="17047" x2="14595" y2="19482"/>
                      </a14:backgroundRemoval>
                    </a14:imgEffect>
                  </a14:imgLayer>
                </a14:imgProps>
              </a:ext>
            </a:extLst>
          </a:blip>
          <a:stretch>
            <a:fillRect/>
          </a:stretch>
        </p:blipFill>
        <p:spPr>
          <a:xfrm>
            <a:off x="679862" y="4675519"/>
            <a:ext cx="1737125" cy="1542286"/>
          </a:xfrm>
          <a:prstGeom prst="rect">
            <a:avLst/>
          </a:prstGeom>
        </p:spPr>
      </p:pic>
      <p:sp>
        <p:nvSpPr>
          <p:cNvPr id="13" name="TextBox 12">
            <a:extLst>
              <a:ext uri="{FF2B5EF4-FFF2-40B4-BE49-F238E27FC236}">
                <a16:creationId xmlns:a16="http://schemas.microsoft.com/office/drawing/2014/main" xmlns="" id="{4BCEE803-B859-4413-AA93-751C4CB6C956}"/>
              </a:ext>
            </a:extLst>
          </p:cNvPr>
          <p:cNvSpPr txBox="1"/>
          <p:nvPr/>
        </p:nvSpPr>
        <p:spPr>
          <a:xfrm>
            <a:off x="2421576" y="1870945"/>
            <a:ext cx="9089213" cy="1200329"/>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Y</a:t>
            </a:r>
            <a:r>
              <a:rPr lang="en-US" sz="3600">
                <a:latin typeface="Calibri" panose="020F0502020204030204" pitchFamily="34" charset="0"/>
                <a:cs typeface="Calibri" panose="020F0502020204030204" pitchFamily="34" charset="0"/>
              </a:rPr>
              <a:t>êu cầu cần thiết xây dựng Nhà máy Thủy điện Hòa Bình.</a:t>
            </a:r>
          </a:p>
        </p:txBody>
      </p:sp>
      <p:sp>
        <p:nvSpPr>
          <p:cNvPr id="14" name="TextBox 13">
            <a:extLst>
              <a:ext uri="{FF2B5EF4-FFF2-40B4-BE49-F238E27FC236}">
                <a16:creationId xmlns:a16="http://schemas.microsoft.com/office/drawing/2014/main" xmlns="" id="{35A682F8-FB3B-4045-847E-2D4F873991BC}"/>
              </a:ext>
            </a:extLst>
          </p:cNvPr>
          <p:cNvSpPr txBox="1"/>
          <p:nvPr/>
        </p:nvSpPr>
        <p:spPr>
          <a:xfrm>
            <a:off x="2365812" y="3576231"/>
            <a:ext cx="9289819" cy="1200329"/>
          </a:xfrm>
          <a:prstGeom prst="rect">
            <a:avLst/>
          </a:prstGeom>
          <a:noFill/>
        </p:spPr>
        <p:txBody>
          <a:bodyPr wrap="square">
            <a:spAutoFit/>
          </a:bodyPr>
          <a:lstStyle/>
          <a:p>
            <a:r>
              <a:rPr lang="vi-VN" sz="3600">
                <a:latin typeface="Calibri" panose="020F0502020204030204" pitchFamily="34" charset="0"/>
                <a:cs typeface="Calibri" panose="020F0502020204030204" pitchFamily="34" charset="0"/>
              </a:rPr>
              <a:t>Tinh thần lao động trên công trường xây dựng nhà máy thủy điện Hòa Bình</a:t>
            </a:r>
            <a:r>
              <a:rPr lang="en-SG" sz="3600">
                <a:latin typeface="Calibri" panose="020F0502020204030204" pitchFamily="34" charset="0"/>
                <a:cs typeface="Calibri" panose="020F0502020204030204" pitchFamily="34" charset="0"/>
              </a:rPr>
              <a:t>.</a:t>
            </a:r>
            <a:endParaRPr lang="en-US" sz="36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90F8C463-7788-4740-9454-2A27EC023597}"/>
              </a:ext>
            </a:extLst>
          </p:cNvPr>
          <p:cNvSpPr txBox="1"/>
          <p:nvPr/>
        </p:nvSpPr>
        <p:spPr>
          <a:xfrm>
            <a:off x="2416987" y="5281517"/>
            <a:ext cx="8384133" cy="646331"/>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Vai trò của </a:t>
            </a:r>
            <a:r>
              <a:rPr lang="en-US" sz="3600">
                <a:latin typeface="Calibri" panose="020F0502020204030204" pitchFamily="34" charset="0"/>
                <a:cs typeface="Calibri" panose="020F0502020204030204" pitchFamily="34" charset="0"/>
              </a:rPr>
              <a:t>Nhà máy Thủy điện Hòa Bình.</a:t>
            </a:r>
          </a:p>
        </p:txBody>
      </p:sp>
    </p:spTree>
    <p:extLst>
      <p:ext uri="{BB962C8B-B14F-4D97-AF65-F5344CB8AC3E}">
        <p14:creationId xmlns:p14="http://schemas.microsoft.com/office/powerpoint/2010/main" val="3134036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xmlns=""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490405" y="1722147"/>
            <a:ext cx="11146009" cy="4524315"/>
          </a:xfrm>
          <a:prstGeom prst="rect">
            <a:avLst/>
          </a:prstGeom>
          <a:noFill/>
        </p:spPr>
        <p:txBody>
          <a:bodyPr wrap="square">
            <a:spAutoFit/>
          </a:bodyPr>
          <a:lstStyle/>
          <a:p>
            <a:pPr algn="l"/>
            <a:r>
              <a:rPr lang="en-SG" sz="3600" b="0" i="0">
                <a:effectLst/>
                <a:latin typeface="Calibri" panose="020F0502020204030204" pitchFamily="34" charset="0"/>
                <a:cs typeface="Calibri" panose="020F0502020204030204" pitchFamily="34" charset="0"/>
              </a:rPr>
              <a:t>- </a:t>
            </a:r>
            <a:r>
              <a:rPr lang="vi-VN" sz="3600" b="0" i="0">
                <a:effectLst/>
                <a:latin typeface="Calibri" panose="020F0502020204030204" pitchFamily="34" charset="0"/>
                <a:cs typeface="Calibri" panose="020F0502020204030204" pitchFamily="34" charset="0"/>
              </a:rPr>
              <a:t>Nhiệm vụ của cách mạng Việt Nam sau khi thống nhất đất nước</a:t>
            </a:r>
            <a:r>
              <a:rPr lang="en-SG" sz="3600" b="0" i="0">
                <a:effectLst/>
                <a:latin typeface="Calibri" panose="020F0502020204030204" pitchFamily="34" charset="0"/>
                <a:cs typeface="Calibri" panose="020F0502020204030204" pitchFamily="34" charset="0"/>
              </a:rPr>
              <a:t> là gì?</a:t>
            </a:r>
            <a:endParaRPr lang="vi-VN" sz="3600" b="0" i="0">
              <a:effectLst/>
              <a:latin typeface="Calibri" panose="020F0502020204030204" pitchFamily="34" charset="0"/>
              <a:cs typeface="Calibri" panose="020F0502020204030204" pitchFamily="34" charset="0"/>
            </a:endParaRPr>
          </a:p>
          <a:p>
            <a:r>
              <a:rPr lang="vi-VN" sz="3600" b="0" i="0">
                <a:effectLst/>
                <a:latin typeface="Calibri" panose="020F0502020204030204" pitchFamily="34" charset="0"/>
                <a:cs typeface="Calibri" panose="020F0502020204030204" pitchFamily="34" charset="0"/>
              </a:rPr>
              <a:t>- Nhà máy được xây dựng ở đâu? </a:t>
            </a:r>
            <a:endParaRPr lang="en-SG" sz="3600" b="0" i="0">
              <a:effectLst/>
              <a:latin typeface="Calibri" panose="020F0502020204030204" pitchFamily="34" charset="0"/>
              <a:cs typeface="Calibri" panose="020F0502020204030204" pitchFamily="34" charset="0"/>
            </a:endParaRPr>
          </a:p>
          <a:p>
            <a:pPr algn="l"/>
            <a:r>
              <a:rPr lang="vi-VN" sz="3600" b="0" i="0">
                <a:effectLst/>
                <a:latin typeface="Calibri" panose="020F0502020204030204" pitchFamily="34" charset="0"/>
                <a:cs typeface="Calibri" panose="020F0502020204030204" pitchFamily="34" charset="0"/>
              </a:rPr>
              <a:t>- Nhà máy được chính thức được khởi công xây dựng vào ngày nào? </a:t>
            </a:r>
          </a:p>
          <a:p>
            <a:pPr algn="l"/>
            <a:r>
              <a:rPr lang="vi-VN" sz="3600" b="0" i="0">
                <a:effectLst/>
                <a:latin typeface="Calibri" panose="020F0502020204030204" pitchFamily="34" charset="0"/>
                <a:cs typeface="Calibri" panose="020F0502020204030204" pitchFamily="34" charset="0"/>
              </a:rPr>
              <a:t>- Nhà máy được hoàn thành vào năm nào? </a:t>
            </a:r>
            <a:r>
              <a:rPr lang="en-SG" sz="3600" b="0" i="0">
                <a:effectLst/>
                <a:latin typeface="Calibri" panose="020F0502020204030204" pitchFamily="34" charset="0"/>
                <a:cs typeface="Calibri" panose="020F0502020204030204" pitchFamily="34" charset="0"/>
              </a:rPr>
              <a:t>T</a:t>
            </a:r>
            <a:r>
              <a:rPr lang="vi-VN" sz="3600" b="0" i="0">
                <a:effectLst/>
                <a:latin typeface="Calibri" panose="020F0502020204030204" pitchFamily="34" charset="0"/>
                <a:cs typeface="Calibri" panose="020F0502020204030204" pitchFamily="34" charset="0"/>
              </a:rPr>
              <a:t>hời gian xây dựng bao lâu? </a:t>
            </a:r>
          </a:p>
          <a:p>
            <a:pPr algn="l"/>
            <a:r>
              <a:rPr lang="vi-VN" sz="3600" b="0" i="0">
                <a:effectLst/>
                <a:latin typeface="Calibri" panose="020F0502020204030204" pitchFamily="34" charset="0"/>
                <a:cs typeface="Calibri" panose="020F0502020204030204" pitchFamily="34" charset="0"/>
              </a:rPr>
              <a:t>- Ai là người cộng tác với chúng ta?</a:t>
            </a:r>
          </a:p>
        </p:txBody>
      </p:sp>
      <p:pic>
        <p:nvPicPr>
          <p:cNvPr id="9" name="Picture 8">
            <a:extLst>
              <a:ext uri="{FF2B5EF4-FFF2-40B4-BE49-F238E27FC236}">
                <a16:creationId xmlns:a16="http://schemas.microsoft.com/office/drawing/2014/main" xmlns=""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734458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3"/>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2BF4CF4-DFA2-43E9-B1DF-A09097DF7D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xmlns=""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895349" y="2767279"/>
            <a:ext cx="11076696" cy="1323439"/>
          </a:xfrm>
          <a:prstGeom prst="rect">
            <a:avLst/>
          </a:prstGeom>
          <a:noFill/>
        </p:spPr>
        <p:txBody>
          <a:bodyPr wrap="square">
            <a:spAutoFit/>
          </a:bodyPr>
          <a:lstStyle/>
          <a:p>
            <a:pPr algn="ctr"/>
            <a:r>
              <a:rPr lang="en-SG" sz="4000" b="1" i="0" dirty="0" smtClean="0">
                <a:effectLst/>
                <a:latin typeface="Calibri" panose="020F0502020204030204" pitchFamily="34" charset="0"/>
                <a:cs typeface="Calibri" panose="020F0502020204030204" pitchFamily="34" charset="0"/>
              </a:rPr>
              <a:t> </a:t>
            </a:r>
            <a:r>
              <a:rPr lang="vi-VN" sz="4000" b="1" i="0" dirty="0">
                <a:effectLst/>
                <a:latin typeface="Calibri" panose="020F0502020204030204" pitchFamily="34" charset="0"/>
                <a:cs typeface="Calibri" panose="020F0502020204030204" pitchFamily="34" charset="0"/>
              </a:rPr>
              <a:t>Nhiệm vụ của cách mạng Việt Nam sau khi </a:t>
            </a:r>
            <a:endParaRPr lang="en-US" sz="4000" b="1" i="0" dirty="0" smtClean="0">
              <a:effectLst/>
              <a:latin typeface="Calibri" panose="020F0502020204030204" pitchFamily="34" charset="0"/>
              <a:cs typeface="Calibri" panose="020F0502020204030204" pitchFamily="34" charset="0"/>
            </a:endParaRPr>
          </a:p>
          <a:p>
            <a:pPr algn="ctr"/>
            <a:r>
              <a:rPr lang="vi-VN" sz="4000" b="1" i="0" dirty="0" smtClean="0">
                <a:effectLst/>
                <a:latin typeface="Calibri" panose="020F0502020204030204" pitchFamily="34" charset="0"/>
                <a:cs typeface="Calibri" panose="020F0502020204030204" pitchFamily="34" charset="0"/>
              </a:rPr>
              <a:t>thống </a:t>
            </a:r>
            <a:r>
              <a:rPr lang="vi-VN" sz="4000" b="1" i="0" dirty="0">
                <a:effectLst/>
                <a:latin typeface="Calibri" panose="020F0502020204030204" pitchFamily="34" charset="0"/>
                <a:cs typeface="Calibri" panose="020F0502020204030204" pitchFamily="34" charset="0"/>
              </a:rPr>
              <a:t>nhất đất nước</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là</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gì</a:t>
            </a:r>
            <a:r>
              <a:rPr lang="en-SG" sz="4000" b="1" i="0" dirty="0">
                <a:effectLst/>
                <a:latin typeface="Calibri" panose="020F0502020204030204" pitchFamily="34" charset="0"/>
                <a:cs typeface="Calibri" panose="020F0502020204030204" pitchFamily="34" charset="0"/>
              </a:rPr>
              <a:t>?</a:t>
            </a:r>
            <a:endParaRPr lang="vi-VN" sz="4000" b="1" i="0" dirty="0">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59AB428E-61C8-4BB9-9533-2C0640F8B8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9296400" y="4651200"/>
            <a:ext cx="2412664" cy="180219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79083264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3"/>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2BF4CF4-DFA2-43E9-B1DF-A09097DF7D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xmlns=""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413898" y="1776680"/>
            <a:ext cx="38204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Nhà máy được xây dựng ở đâu?</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xmlns="" id="{59AB428E-61C8-4BB9-9533-2C0640F8B8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A12AEC7B-92DC-453C-BCA3-4976EA51EBAA}"/>
              </a:ext>
            </a:extLst>
          </p:cNvPr>
          <p:cNvPicPr>
            <a:picLocks noChangeAspect="1"/>
          </p:cNvPicPr>
          <p:nvPr/>
        </p:nvPicPr>
        <p:blipFill>
          <a:blip r:embed="rId8"/>
          <a:stretch>
            <a:fillRect/>
          </a:stretch>
        </p:blipFill>
        <p:spPr>
          <a:xfrm>
            <a:off x="4343400" y="1536407"/>
            <a:ext cx="3331500" cy="4824185"/>
          </a:xfrm>
          <a:prstGeom prst="rect">
            <a:avLst/>
          </a:prstGeom>
        </p:spPr>
      </p:pic>
      <p:sp>
        <p:nvSpPr>
          <p:cNvPr id="11" name="Oval 10">
            <a:extLst>
              <a:ext uri="{FF2B5EF4-FFF2-40B4-BE49-F238E27FC236}">
                <a16:creationId xmlns:a16="http://schemas.microsoft.com/office/drawing/2014/main" xmlns="" id="{DF7F0D16-429D-4F59-9CF4-C7867186BD9A}"/>
              </a:ext>
            </a:extLst>
          </p:cNvPr>
          <p:cNvSpPr/>
          <p:nvPr/>
        </p:nvSpPr>
        <p:spPr>
          <a:xfrm>
            <a:off x="5105400" y="2286000"/>
            <a:ext cx="533400" cy="30480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6E832889-ADA6-419F-8BCB-F215B992A8D7}"/>
              </a:ext>
            </a:extLst>
          </p:cNvPr>
          <p:cNvCxnSpPr/>
          <p:nvPr/>
        </p:nvCxnSpPr>
        <p:spPr>
          <a:xfrm>
            <a:off x="5638800" y="2438400"/>
            <a:ext cx="24384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8580370E-63AF-4D77-B51C-D4CDC3DBEA1F}"/>
              </a:ext>
            </a:extLst>
          </p:cNvPr>
          <p:cNvSpPr txBox="1"/>
          <p:nvPr/>
        </p:nvSpPr>
        <p:spPr>
          <a:xfrm>
            <a:off x="8224398" y="2118211"/>
            <a:ext cx="351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4000" b="1" noProof="0" dirty="0" err="1" smtClean="0">
                <a:solidFill>
                  <a:schemeClr val="accent5">
                    <a:lumMod val="75000"/>
                  </a:schemeClr>
                </a:solidFill>
                <a:latin typeface="Calibri" panose="020F0502020204030204" pitchFamily="34" charset="0"/>
                <a:cs typeface="Calibri" panose="020F0502020204030204" pitchFamily="34" charset="0"/>
              </a:rPr>
              <a:t>T</a:t>
            </a:r>
            <a:r>
              <a:rPr kumimoji="0" lang="en-SG" sz="4000" b="1" i="0" u="none" strike="noStrike" kern="1200" cap="none" spc="0" normalizeH="0" baseline="0" noProof="0" dirty="0" err="1" smtClean="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ỉnh</a:t>
            </a:r>
            <a:r>
              <a:rPr kumimoji="0" lang="en-SG" sz="4000" b="1" i="0" u="none" strike="noStrike" kern="1200" cap="none" spc="0" normalizeH="0" baseline="0" noProof="0" dirty="0" smtClean="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 </a:t>
            </a:r>
            <a:r>
              <a:rPr kumimoji="0" lang="en-SG" sz="4000" b="1" i="0" u="none" strike="noStrike" kern="1200" cap="none" spc="0" normalizeH="0" baseline="0" noProof="0" dirty="0" err="1">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Hòa</a:t>
            </a:r>
            <a:r>
              <a:rPr kumimoji="0" lang="en-SG" sz="4000" b="1"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 </a:t>
            </a:r>
            <a:r>
              <a:rPr kumimoji="0" lang="en-SG" sz="4000" b="1" i="0" u="none" strike="noStrike" kern="1200" cap="none" spc="0" normalizeH="0" baseline="0" noProof="0" dirty="0" err="1">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Bình</a:t>
            </a:r>
            <a:r>
              <a:rPr kumimoji="0" lang="en-SG" sz="4000" b="1"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a:t>
            </a:r>
            <a:endParaRPr kumimoji="0" lang="en-SG" sz="3600" b="0"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077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xmlns=""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522995" y="1638301"/>
            <a:ext cx="11364205" cy="4401205"/>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Nhà máy được chính thức được khởi công xây dựng vào ngày nào?</a:t>
            </a:r>
            <a:endParaRPr lang="en-SG" sz="4000" b="1" i="0">
              <a:effectLst/>
              <a:latin typeface="Calibri" panose="020F0502020204030204" pitchFamily="34" charset="0"/>
              <a:cs typeface="Calibri" panose="020F0502020204030204" pitchFamily="34" charset="0"/>
            </a:endParaRPr>
          </a:p>
          <a:p>
            <a:pPr algn="l"/>
            <a:endParaRPr lang="en-SG" sz="4000" b="1" i="0">
              <a:effectLst/>
              <a:latin typeface="Calibri" panose="020F0502020204030204" pitchFamily="34" charset="0"/>
              <a:cs typeface="Calibri" panose="020F0502020204030204" pitchFamily="34" charset="0"/>
            </a:endParaRPr>
          </a:p>
          <a:p>
            <a:r>
              <a:rPr lang="vi-VN" sz="4000" b="1" i="0">
                <a:effectLst/>
                <a:latin typeface="Calibri" panose="020F0502020204030204" pitchFamily="34" charset="0"/>
                <a:cs typeface="Calibri" panose="020F0502020204030204" pitchFamily="34" charset="0"/>
              </a:rPr>
              <a:t>- Nhà máy được hoàn thành vào năm nào? </a:t>
            </a:r>
            <a:endParaRPr lang="en-SG" sz="4000" b="1" i="0">
              <a:effectLst/>
              <a:latin typeface="Calibri" panose="020F0502020204030204" pitchFamily="34" charset="0"/>
              <a:cs typeface="Calibri" panose="020F0502020204030204" pitchFamily="34" charset="0"/>
            </a:endParaRPr>
          </a:p>
          <a:p>
            <a:endParaRPr lang="en-SG" sz="4000" b="1">
              <a:latin typeface="Calibri" panose="020F0502020204030204" pitchFamily="34" charset="0"/>
              <a:cs typeface="Calibri" panose="020F0502020204030204" pitchFamily="34" charset="0"/>
            </a:endParaRPr>
          </a:p>
          <a:p>
            <a:r>
              <a:rPr lang="en-SG" sz="4000" b="1" i="0">
                <a:effectLst/>
                <a:latin typeface="Calibri" panose="020F0502020204030204" pitchFamily="34" charset="0"/>
                <a:cs typeface="Calibri" panose="020F0502020204030204" pitchFamily="34" charset="0"/>
              </a:rPr>
              <a:t>- T</a:t>
            </a:r>
            <a:r>
              <a:rPr lang="vi-VN" sz="4000" b="1" i="0">
                <a:effectLst/>
                <a:latin typeface="Calibri" panose="020F0502020204030204" pitchFamily="34" charset="0"/>
                <a:cs typeface="Calibri" panose="020F0502020204030204" pitchFamily="34" charset="0"/>
              </a:rPr>
              <a:t>hời gian xây dựng bao lâu? </a:t>
            </a:r>
          </a:p>
          <a:p>
            <a:pPr algn="l"/>
            <a:r>
              <a:rPr lang="vi-VN" sz="4000" b="1" i="0">
                <a:effectLst/>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xmlns=""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9224208" y="4674317"/>
            <a:ext cx="2412664" cy="1802195"/>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xmlns="" id="{4A595716-44B5-41A4-9663-6371BD11CCC9}"/>
              </a:ext>
            </a:extLst>
          </p:cNvPr>
          <p:cNvSpPr txBox="1"/>
          <p:nvPr/>
        </p:nvSpPr>
        <p:spPr>
          <a:xfrm>
            <a:off x="1099697" y="2802366"/>
            <a:ext cx="9992605" cy="707886"/>
          </a:xfrm>
          <a:prstGeom prst="rect">
            <a:avLst/>
          </a:prstGeom>
          <a:noFill/>
        </p:spPr>
        <p:txBody>
          <a:bodyPr wrap="square">
            <a:spAutoFit/>
          </a:bodyPr>
          <a:lstStyle/>
          <a:p>
            <a:pPr algn="ctr"/>
            <a:r>
              <a:rPr lang="en-SG" sz="4000" b="1" dirty="0">
                <a:solidFill>
                  <a:srgbClr val="00B050"/>
                </a:solidFill>
                <a:latin typeface="Calibri" panose="020F0502020204030204" pitchFamily="34" charset="0"/>
                <a:cs typeface="Calibri" panose="020F0502020204030204" pitchFamily="34" charset="0"/>
              </a:rPr>
              <a:t>	</a:t>
            </a:r>
            <a:r>
              <a:rPr lang="en-SG" sz="4000" b="1" i="0" dirty="0" err="1">
                <a:solidFill>
                  <a:srgbClr val="00B050"/>
                </a:solidFill>
                <a:effectLst/>
                <a:latin typeface="Calibri" panose="020F0502020204030204" pitchFamily="34" charset="0"/>
                <a:cs typeface="Calibri" panose="020F0502020204030204" pitchFamily="34" charset="0"/>
              </a:rPr>
              <a:t>Ngày</a:t>
            </a:r>
            <a:r>
              <a:rPr lang="en-SG" sz="4000" b="1" i="0" dirty="0">
                <a:solidFill>
                  <a:srgbClr val="00B050"/>
                </a:solidFill>
                <a:effectLst/>
                <a:latin typeface="Calibri" panose="020F0502020204030204" pitchFamily="34" charset="0"/>
                <a:cs typeface="Calibri" panose="020F0502020204030204" pitchFamily="34" charset="0"/>
              </a:rPr>
              <a:t> 6 - 11- 1979</a:t>
            </a:r>
            <a:endParaRPr lang="vi-VN" sz="4000" b="1" i="0" dirty="0">
              <a:solidFill>
                <a:srgbClr val="00B050"/>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B2314F52-E709-4BB2-B7C1-DE23A0E5A67A}"/>
              </a:ext>
            </a:extLst>
          </p:cNvPr>
          <p:cNvSpPr txBox="1"/>
          <p:nvPr/>
        </p:nvSpPr>
        <p:spPr>
          <a:xfrm>
            <a:off x="3396936" y="4066993"/>
            <a:ext cx="5398128" cy="707886"/>
          </a:xfrm>
          <a:prstGeom prst="rect">
            <a:avLst/>
          </a:prstGeom>
          <a:noFill/>
        </p:spPr>
        <p:txBody>
          <a:bodyPr wrap="square">
            <a:spAutoFit/>
          </a:bodyPr>
          <a:lstStyle/>
          <a:p>
            <a:pPr algn="ctr"/>
            <a:r>
              <a:rPr lang="en-SG" sz="4000" b="1">
                <a:solidFill>
                  <a:srgbClr val="00B050"/>
                </a:solidFill>
                <a:latin typeface="Calibri" panose="020F0502020204030204" pitchFamily="34" charset="0"/>
                <a:cs typeface="Calibri" panose="020F0502020204030204" pitchFamily="34" charset="0"/>
              </a:rPr>
              <a:t>	</a:t>
            </a:r>
            <a:r>
              <a:rPr lang="en-SG" sz="4000" b="1" i="0">
                <a:solidFill>
                  <a:srgbClr val="00B050"/>
                </a:solidFill>
                <a:effectLst/>
                <a:latin typeface="Calibri" panose="020F0502020204030204" pitchFamily="34" charset="0"/>
                <a:cs typeface="Calibri" panose="020F0502020204030204" pitchFamily="34" charset="0"/>
              </a:rPr>
              <a:t>Ngày 4 - 4 - 1994</a:t>
            </a:r>
            <a:endParaRPr lang="vi-VN" sz="4000" b="1" i="0">
              <a:solidFill>
                <a:srgbClr val="00B050"/>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B817C933-3F73-44EB-9E14-001A1D7BBB72}"/>
              </a:ext>
            </a:extLst>
          </p:cNvPr>
          <p:cNvSpPr txBox="1"/>
          <p:nvPr/>
        </p:nvSpPr>
        <p:spPr>
          <a:xfrm>
            <a:off x="3958933" y="5331076"/>
            <a:ext cx="5398128" cy="707886"/>
          </a:xfrm>
          <a:prstGeom prst="rect">
            <a:avLst/>
          </a:prstGeom>
          <a:noFill/>
        </p:spPr>
        <p:txBody>
          <a:bodyPr wrap="square">
            <a:spAutoFit/>
          </a:bodyPr>
          <a:lstStyle/>
          <a:p>
            <a:pPr algn="ctr"/>
            <a:r>
              <a:rPr lang="en-SG" sz="4000" b="1" i="0">
                <a:solidFill>
                  <a:srgbClr val="00B050"/>
                </a:solidFill>
                <a:effectLst/>
                <a:latin typeface="Calibri" panose="020F0502020204030204" pitchFamily="34" charset="0"/>
                <a:cs typeface="Calibri" panose="020F0502020204030204" pitchFamily="34" charset="0"/>
              </a:rPr>
              <a:t>15 năm</a:t>
            </a:r>
            <a:endParaRPr lang="vi-VN" sz="4000" b="1" i="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54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3"/>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2BF4CF4-DFA2-43E9-B1DF-A09097DF7D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xmlns=""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3200400" y="1643988"/>
            <a:ext cx="10907005" cy="707886"/>
          </a:xfrm>
          <a:prstGeom prst="rect">
            <a:avLst/>
          </a:prstGeom>
          <a:noFill/>
        </p:spPr>
        <p:txBody>
          <a:bodyPr wrap="square">
            <a:spAutoFit/>
          </a:bodyPr>
          <a:lstStyle/>
          <a:p>
            <a:pPr algn="l"/>
            <a:r>
              <a:rPr lang="vi-VN" sz="4000" b="1" i="0" dirty="0" smtClean="0">
                <a:effectLst/>
                <a:latin typeface="Calibri" panose="020F0502020204030204" pitchFamily="34" charset="0"/>
                <a:cs typeface="Calibri" panose="020F0502020204030204" pitchFamily="34" charset="0"/>
              </a:rPr>
              <a:t> </a:t>
            </a:r>
            <a:r>
              <a:rPr lang="en-SG" sz="4000" b="1" i="0" dirty="0">
                <a:effectLst/>
                <a:latin typeface="Calibri" panose="020F0502020204030204" pitchFamily="34" charset="0"/>
                <a:cs typeface="Calibri" panose="020F0502020204030204" pitchFamily="34" charset="0"/>
              </a:rPr>
              <a:t>Ai </a:t>
            </a:r>
            <a:r>
              <a:rPr lang="en-SG" sz="4000" b="1" i="0" dirty="0" err="1">
                <a:effectLst/>
                <a:latin typeface="Calibri" panose="020F0502020204030204" pitchFamily="34" charset="0"/>
                <a:cs typeface="Calibri" panose="020F0502020204030204" pitchFamily="34" charset="0"/>
              </a:rPr>
              <a:t>là</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người</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cộng</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tác</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với</a:t>
            </a:r>
            <a:r>
              <a:rPr lang="en-SG" sz="4000" b="1" i="0" dirty="0">
                <a:effectLst/>
                <a:latin typeface="Calibri" panose="020F0502020204030204" pitchFamily="34" charset="0"/>
                <a:cs typeface="Calibri" panose="020F0502020204030204" pitchFamily="34" charset="0"/>
              </a:rPr>
              <a:t> ta?</a:t>
            </a:r>
          </a:p>
        </p:txBody>
      </p:sp>
      <p:pic>
        <p:nvPicPr>
          <p:cNvPr id="14" name="Picture 13">
            <a:extLst>
              <a:ext uri="{FF2B5EF4-FFF2-40B4-BE49-F238E27FC236}">
                <a16:creationId xmlns:a16="http://schemas.microsoft.com/office/drawing/2014/main" xmlns="" id="{CE05F571-DA37-4C97-AACF-CA9812750072}"/>
              </a:ext>
            </a:extLst>
          </p:cNvPr>
          <p:cNvPicPr>
            <a:picLocks noChangeAspect="1"/>
          </p:cNvPicPr>
          <p:nvPr/>
        </p:nvPicPr>
        <p:blipFill>
          <a:blip r:embed="rId6"/>
          <a:stretch>
            <a:fillRect/>
          </a:stretch>
        </p:blipFill>
        <p:spPr>
          <a:xfrm>
            <a:off x="3657600" y="2383958"/>
            <a:ext cx="5181600" cy="39109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7519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799D72-5384-409A-9389-A2955C254783}"/>
              </a:ext>
            </a:extLst>
          </p:cNvPr>
          <p:cNvPicPr>
            <a:picLocks noChangeAspect="1"/>
          </p:cNvPicPr>
          <p:nvPr/>
        </p:nvPicPr>
        <p:blipFill rotWithShape="1">
          <a:blip r:embed="rId3"/>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xmlns=""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sp>
        <p:nvSpPr>
          <p:cNvPr id="8" name="TextBox 7">
            <a:extLst>
              <a:ext uri="{FF2B5EF4-FFF2-40B4-BE49-F238E27FC236}">
                <a16:creationId xmlns:a16="http://schemas.microsoft.com/office/drawing/2014/main" xmlns="" id="{A2302E84-AFBF-406B-BC25-FA6B328411B2}"/>
              </a:ext>
            </a:extLst>
          </p:cNvPr>
          <p:cNvSpPr txBox="1"/>
          <p:nvPr/>
        </p:nvSpPr>
        <p:spPr>
          <a:xfrm>
            <a:off x="432940" y="2240751"/>
            <a:ext cx="11454260" cy="1323439"/>
          </a:xfrm>
          <a:prstGeom prst="rect">
            <a:avLst/>
          </a:prstGeom>
          <a:noFill/>
        </p:spPr>
        <p:txBody>
          <a:bodyPr wrap="square">
            <a:spAutoFit/>
          </a:bodyPr>
          <a:lstStyle/>
          <a:p>
            <a:pPr algn="ctr"/>
            <a:r>
              <a:rPr lang="vi-VN" sz="4000" b="1" i="0" dirty="0" smtClean="0">
                <a:effectLst/>
                <a:latin typeface="Calibri" panose="020F0502020204030204" pitchFamily="34" charset="0"/>
                <a:cs typeface="Calibri" panose="020F0502020204030204" pitchFamily="34" charset="0"/>
              </a:rPr>
              <a:t>Để</a:t>
            </a:r>
            <a:r>
              <a:rPr lang="en-SG" sz="4000" b="1" i="0" dirty="0" smtClean="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xây</a:t>
            </a:r>
            <a:r>
              <a:rPr lang="en-SG" sz="4000" b="1" i="0" dirty="0">
                <a:effectLst/>
                <a:latin typeface="Calibri" panose="020F0502020204030204" pitchFamily="34" charset="0"/>
                <a:cs typeface="Calibri" panose="020F0502020204030204" pitchFamily="34" charset="0"/>
              </a:rPr>
              <a:t> </a:t>
            </a:r>
            <a:r>
              <a:rPr lang="en-SG" sz="4000" b="1" i="0" dirty="0" err="1">
                <a:effectLst/>
                <a:latin typeface="Calibri" panose="020F0502020204030204" pitchFamily="34" charset="0"/>
                <a:cs typeface="Calibri" panose="020F0502020204030204" pitchFamily="34" charset="0"/>
              </a:rPr>
              <a:t>dựng</a:t>
            </a:r>
            <a:r>
              <a:rPr lang="vi-VN" sz="4000" b="1" i="0" dirty="0">
                <a:effectLst/>
                <a:latin typeface="Calibri" panose="020F0502020204030204" pitchFamily="34" charset="0"/>
                <a:cs typeface="Calibri" panose="020F0502020204030204" pitchFamily="34" charset="0"/>
              </a:rPr>
              <a:t> nhà máy Thủy điện Hòa Bình, công nhân Việt Nam và Liên Xô đã phải lao động ra sao? </a:t>
            </a:r>
          </a:p>
        </p:txBody>
      </p:sp>
      <p:pic>
        <p:nvPicPr>
          <p:cNvPr id="10" name="Picture 9">
            <a:extLst>
              <a:ext uri="{FF2B5EF4-FFF2-40B4-BE49-F238E27FC236}">
                <a16:creationId xmlns:a16="http://schemas.microsoft.com/office/drawing/2014/main" xmlns="" id="{9E4E4AC1-8175-4868-AB01-E1625CB18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spTree>
    <p:extLst>
      <p:ext uri="{BB962C8B-B14F-4D97-AF65-F5344CB8AC3E}">
        <p14:creationId xmlns:p14="http://schemas.microsoft.com/office/powerpoint/2010/main" val="3243184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166</TotalTime>
  <Words>650</Words>
  <Application>Microsoft Office PowerPoint</Application>
  <PresentationFormat>Custom</PresentationFormat>
  <Paragraphs>69</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Wingdings</vt:lpstr>
      <vt:lpstr>#9Slide02 Noi dung dai</vt:lpstr>
      <vt:lpstr>#9Slide02 Tieu de dai</vt:lpstr>
      <vt:lpstr>#9Slide07 Crocante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Windows User</cp:lastModifiedBy>
  <cp:revision>27</cp:revision>
  <dcterms:created xsi:type="dcterms:W3CDTF">2022-03-29T14:59:46Z</dcterms:created>
  <dcterms:modified xsi:type="dcterms:W3CDTF">2024-04-19T08:15:18Z</dcterms:modified>
  <cp:category>9Slide.vn</cp:category>
  <cp:contentStatus>9Slide</cp:contentStatus>
</cp:coreProperties>
</file>