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68" r:id="rId5"/>
    <p:sldId id="265" r:id="rId6"/>
    <p:sldId id="269" r:id="rId7"/>
    <p:sldId id="270" r:id="rId8"/>
    <p:sldId id="264" r:id="rId9"/>
    <p:sldId id="272" r:id="rId10"/>
    <p:sldId id="273" r:id="rId11"/>
    <p:sldId id="274" r:id="rId12"/>
    <p:sldId id="271" r:id="rId13"/>
    <p:sldId id="261" r:id="rId14"/>
    <p:sldId id="259" r:id="rId15"/>
    <p:sldId id="276" r:id="rId16"/>
    <p:sldId id="277" r:id="rId17"/>
    <p:sldId id="278" r:id="rId18"/>
    <p:sldId id="267" r:id="rId19"/>
  </p:sldIdLst>
  <p:sldSz cx="18288000" cy="10287000"/>
  <p:notesSz cx="6858000" cy="9144000"/>
  <p:embeddedFontLst>
    <p:embeddedFont>
      <p:font typeface="#9Slide07 HoneyCream" pitchFamily="2" charset="0"/>
      <p:regular r:id="rId21"/>
    </p:embeddedFont>
    <p:embeddedFont>
      <p:font typeface="Cambria" panose="02040503050406030204" pitchFamily="18" charset="0"/>
      <p:regular r:id="rId22"/>
      <p:bold r:id="rId23"/>
      <p:italic r:id="rId24"/>
      <p:boldItalic r:id="rId25"/>
    </p:embeddedFont>
    <p:embeddedFont>
      <p:font typeface="Dreaming Outloud Sans"/>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950" autoAdjust="0"/>
  </p:normalViewPr>
  <p:slideViewPr>
    <p:cSldViewPr>
      <p:cViewPr varScale="1">
        <p:scale>
          <a:sx n="43" d="100"/>
          <a:sy n="43" d="100"/>
        </p:scale>
        <p:origin x="127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F5CF1-7EB7-485C-8F68-C8CA3EC5847A}"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0A22C-3A04-48A1-82B0-94263BEAB721}" type="slidenum">
              <a:rPr lang="en-US" smtClean="0"/>
              <a:t>‹#›</a:t>
            </a:fld>
            <a:endParaRPr lang="en-US"/>
          </a:p>
        </p:txBody>
      </p:sp>
    </p:spTree>
    <p:extLst>
      <p:ext uri="{BB962C8B-B14F-4D97-AF65-F5344CB8AC3E}">
        <p14:creationId xmlns:p14="http://schemas.microsoft.com/office/powerpoint/2010/main" val="24198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2</a:t>
            </a:fld>
            <a:endParaRPr lang="en-US"/>
          </a:p>
        </p:txBody>
      </p:sp>
    </p:spTree>
    <p:extLst>
      <p:ext uri="{BB962C8B-B14F-4D97-AF65-F5344CB8AC3E}">
        <p14:creationId xmlns:p14="http://schemas.microsoft.com/office/powerpoint/2010/main" val="148063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17</a:t>
            </a:fld>
            <a:endParaRPr lang="en-US"/>
          </a:p>
        </p:txBody>
      </p:sp>
    </p:spTree>
    <p:extLst>
      <p:ext uri="{BB962C8B-B14F-4D97-AF65-F5344CB8AC3E}">
        <p14:creationId xmlns:p14="http://schemas.microsoft.com/office/powerpoint/2010/main" val="205083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23.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9.svg"/><Relationship Id="rId3" Type="http://schemas.openxmlformats.org/officeDocument/2006/relationships/image" Target="../media/image42.png"/><Relationship Id="rId7" Type="http://schemas.openxmlformats.org/officeDocument/2006/relationships/image" Target="../media/image54.png"/><Relationship Id="rId12" Type="http://schemas.openxmlformats.org/officeDocument/2006/relationships/image" Target="../media/image48.png"/><Relationship Id="rId17" Type="http://schemas.openxmlformats.org/officeDocument/2006/relationships/image" Target="../media/image56.svg"/><Relationship Id="rId2" Type="http://schemas.openxmlformats.org/officeDocument/2006/relationships/image" Target="../media/image53.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45.svg"/><Relationship Id="rId5" Type="http://schemas.openxmlformats.org/officeDocument/2006/relationships/image" Target="../media/image50.png"/><Relationship Id="rId15" Type="http://schemas.openxmlformats.org/officeDocument/2006/relationships/image" Target="../media/image47.svg"/><Relationship Id="rId10"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7.sv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2.png"/><Relationship Id="rId7" Type="http://schemas.openxmlformats.org/officeDocument/2006/relationships/image" Target="../media/image59.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3.png"/><Relationship Id="rId10" Type="http://schemas.openxmlformats.org/officeDocument/2006/relationships/image" Target="../media/image60.png"/><Relationship Id="rId4" Type="http://schemas.openxmlformats.org/officeDocument/2006/relationships/image" Target="../media/image43.sv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43.svg"/><Relationship Id="rId7" Type="http://schemas.openxmlformats.org/officeDocument/2006/relationships/image" Target="../media/image26.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4.svg"/><Relationship Id="rId7" Type="http://schemas.openxmlformats.org/officeDocument/2006/relationships/image" Target="../media/image67.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2.png"/><Relationship Id="rId7" Type="http://schemas.openxmlformats.org/officeDocument/2006/relationships/image" Target="../media/image25.png"/><Relationship Id="rId12"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78.png"/><Relationship Id="rId5" Type="http://schemas.openxmlformats.org/officeDocument/2006/relationships/image" Target="../media/image6.png"/><Relationship Id="rId10" Type="http://schemas.openxmlformats.org/officeDocument/2006/relationships/image" Target="../media/image77.png"/><Relationship Id="rId4" Type="http://schemas.openxmlformats.org/officeDocument/2006/relationships/image" Target="../media/image43.sv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73.png"/><Relationship Id="rId7"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74.svg"/></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sv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3.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7.sv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image" Target="../media/image47.svg"/><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svg"/><Relationship Id="rId3" Type="http://schemas.openxmlformats.org/officeDocument/2006/relationships/image" Target="../media/image50.png"/><Relationship Id="rId7" Type="http://schemas.openxmlformats.org/officeDocument/2006/relationships/image" Target="../media/image7.svg"/><Relationship Id="rId12" Type="http://schemas.openxmlformats.org/officeDocument/2006/relationships/image" Target="../media/image46.png"/><Relationship Id="rId17" Type="http://schemas.openxmlformats.org/officeDocument/2006/relationships/image" Target="../media/image43.svg"/><Relationship Id="rId2" Type="http://schemas.openxmlformats.org/officeDocument/2006/relationships/image" Target="../media/image53.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9.svg"/><Relationship Id="rId5" Type="http://schemas.openxmlformats.org/officeDocument/2006/relationships/image" Target="../media/image54.png"/><Relationship Id="rId15" Type="http://schemas.openxmlformats.org/officeDocument/2006/relationships/image" Target="../media/image56.svg"/><Relationship Id="rId10" Type="http://schemas.openxmlformats.org/officeDocument/2006/relationships/image" Target="../media/image48.png"/><Relationship Id="rId4" Type="http://schemas.openxmlformats.org/officeDocument/2006/relationships/image" Target="../media/image51.svg"/><Relationship Id="rId9" Type="http://schemas.openxmlformats.org/officeDocument/2006/relationships/image" Target="../media/image45.svg"/><Relationship Id="rId14" Type="http://schemas.openxmlformats.org/officeDocument/2006/relationships/image" Target="../media/image5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2.png"/><Relationship Id="rId7" Type="http://schemas.openxmlformats.org/officeDocument/2006/relationships/image" Target="../media/image59.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3.png"/><Relationship Id="rId10" Type="http://schemas.openxmlformats.org/officeDocument/2006/relationships/image" Target="../media/image60.png"/><Relationship Id="rId4" Type="http://schemas.openxmlformats.org/officeDocument/2006/relationships/image" Target="../media/image43.sv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6.svg"/><Relationship Id="rId7" Type="http://schemas.openxmlformats.org/officeDocument/2006/relationships/image" Target="../media/image65.svg"/><Relationship Id="rId12" Type="http://schemas.openxmlformats.org/officeDocument/2006/relationships/image" Target="../media/image7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svg"/><Relationship Id="rId7" Type="http://schemas.openxmlformats.org/officeDocument/2006/relationships/image" Target="../media/image51.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a:off x="6196479" y="4082488"/>
            <a:ext cx="6098393" cy="5869703"/>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83477" flipV="1">
            <a:off x="-2787426" y="-1868580"/>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433364" y="1788296"/>
            <a:ext cx="1909099" cy="1076038"/>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84026" y="1382920"/>
            <a:ext cx="1965405" cy="188678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254800">
            <a:off x="13365439" y="9251049"/>
            <a:ext cx="4135851" cy="3248523"/>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6327764" y="8245685"/>
            <a:ext cx="2215353" cy="2215353"/>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rot="4900267">
            <a:off x="128471" y="3491105"/>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73995" y="-200862"/>
            <a:ext cx="2533339" cy="2533339"/>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6614" y="8191901"/>
            <a:ext cx="932769" cy="957155"/>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68" y="6882094"/>
            <a:ext cx="18254532" cy="3428956"/>
          </a:xfrm>
          <a:prstGeom prst="rect">
            <a:avLst/>
          </a:prstGeom>
        </p:spPr>
      </p:pic>
      <p:pic>
        <p:nvPicPr>
          <p:cNvPr id="21" name="Picture 20"/>
          <p:cNvPicPr>
            <a:picLocks noChangeAspect="1"/>
          </p:cNvPicPr>
          <p:nvPr/>
        </p:nvPicPr>
        <p:blipFill>
          <a:blip r:embed="rId19"/>
          <a:stretch>
            <a:fillRect/>
          </a:stretch>
        </p:blipFill>
        <p:spPr>
          <a:xfrm>
            <a:off x="2544916" y="107071"/>
            <a:ext cx="13058764" cy="4834547"/>
          </a:xfrm>
          <a:prstGeom prst="rect">
            <a:avLst/>
          </a:prstGeom>
        </p:spPr>
      </p:pic>
      <p:pic>
        <p:nvPicPr>
          <p:cNvPr id="22" name="Picture 21"/>
          <p:cNvPicPr>
            <a:picLocks noChangeAspect="1"/>
          </p:cNvPicPr>
          <p:nvPr/>
        </p:nvPicPr>
        <p:blipFill>
          <a:blip r:embed="rId20"/>
          <a:stretch>
            <a:fillRect/>
          </a:stretch>
        </p:blipFill>
        <p:spPr>
          <a:xfrm>
            <a:off x="1388280" y="5035236"/>
            <a:ext cx="5102794" cy="2523963"/>
          </a:xfrm>
          <a:prstGeom prst="rect">
            <a:avLst/>
          </a:prstGeom>
        </p:spPr>
      </p:pic>
      <p:pic>
        <p:nvPicPr>
          <p:cNvPr id="23" name="Picture 22"/>
          <p:cNvPicPr>
            <a:picLocks noChangeAspect="1"/>
          </p:cNvPicPr>
          <p:nvPr/>
        </p:nvPicPr>
        <p:blipFill>
          <a:blip r:embed="rId21"/>
          <a:stretch>
            <a:fillRect/>
          </a:stretch>
        </p:blipFill>
        <p:spPr>
          <a:xfrm>
            <a:off x="12774549" y="4630769"/>
            <a:ext cx="4285859" cy="2365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Ông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nội</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ốm</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nặng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nên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rất</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buồn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Nếu</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sẽ</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sz="54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8" name="Picture 7"/>
          <p:cNvPicPr>
            <a:picLocks noChangeAspect="1"/>
          </p:cNvPicPr>
          <p:nvPr/>
        </p:nvPicPr>
        <p:blipFill>
          <a:blip r:embed="rId7"/>
          <a:stretch>
            <a:fillRect/>
          </a:stretch>
        </p:blipFill>
        <p:spPr>
          <a:xfrm>
            <a:off x="281994" y="1614193"/>
            <a:ext cx="9594045" cy="5423384"/>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8">
              <a:duotone>
                <a:schemeClr val="accent1">
                  <a:shade val="45000"/>
                  <a:satMod val="135000"/>
                </a:schemeClr>
                <a:prstClr val="white"/>
              </a:duotone>
              <a:extLst>
                <a:ext uri="{96DAC541-7B7A-43D3-8B79-37D633B846F1}">
                  <asvg:svgBlip xmlns:asvg="http://schemas.microsoft.com/office/drawing/2016/SVG/main" r:embed="rId9"/>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5"/>
          <p:cNvSpPr/>
          <p:nvPr/>
        </p:nvSpPr>
        <p:spPr>
          <a:xfrm>
            <a:off x="14859000" y="4210031"/>
            <a:ext cx="3429000" cy="6085760"/>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 name="Rectangle 6"/>
          <p:cNvSpPr/>
          <p:nvPr/>
        </p:nvSpPr>
        <p:spPr>
          <a:xfrm>
            <a:off x="9876040" y="2271039"/>
            <a:ext cx="6380509" cy="1938992"/>
          </a:xfrm>
          <a:prstGeom prst="rect">
            <a:avLst/>
          </a:prstGeom>
        </p:spPr>
        <p:txBody>
          <a:bodyPr wrap="square">
            <a:spAutoFit/>
          </a:bodyPr>
          <a:lstStyle/>
          <a:p>
            <a:pPr algn="ct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chia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sẻ</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60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Phong</a:t>
            </a:r>
            <a:r>
              <a:rPr lang="en-US" sz="60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60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46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140143" y="1690591"/>
            <a:ext cx="9613630" cy="5486400"/>
          </a:xfrm>
          <a:prstGeom prst="rect">
            <a:avLst/>
          </a:prstGeom>
        </p:spPr>
      </p:pic>
      <p:sp>
        <p:nvSpPr>
          <p:cNvPr id="2" name="Freeform 2"/>
          <p:cNvSpPr/>
          <p:nvPr/>
        </p:nvSpPr>
        <p:spPr>
          <a:xfrm rot="5326155">
            <a:off x="1601242" y="1119825"/>
            <a:ext cx="534203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88243" y="2812547"/>
            <a:ext cx="7018982" cy="443198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Với</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mong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muốn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mang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đến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mùa</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đông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ấm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áp</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cho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vùng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cao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trường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phát</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động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phong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trào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Áo</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ấm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tặng</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bạn</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sẽ</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làm</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gì</a:t>
            </a:r>
            <a:r>
              <a:rPr kumimoji="0" lang="en-US" sz="4800" b="0" i="0" u="none" strike="noStrike" kern="1200" cap="none" spc="0" normalizeH="0" baseline="0" noProof="0" dirty="0">
                <a:ln>
                  <a:noFill/>
                </a:ln>
                <a:solidFill>
                  <a:srgbClr val="531139"/>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6893178" y="1690591"/>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 name="Rectangle 2"/>
          <p:cNvSpPr/>
          <p:nvPr/>
        </p:nvSpPr>
        <p:spPr>
          <a:xfrm>
            <a:off x="1877527" y="8109966"/>
            <a:ext cx="12679141" cy="1569660"/>
          </a:xfrm>
          <a:prstGeom prst="rect">
            <a:avLst/>
          </a:prstGeom>
          <a:solidFill>
            <a:schemeClr val="bg1"/>
          </a:solidFill>
          <a:ln w="19050">
            <a:solidFill>
              <a:schemeClr val="tx1"/>
            </a:solidFill>
            <a:prstDash val="dash"/>
          </a:ln>
        </p:spPr>
        <p:txBody>
          <a:bodyPr wrap="square">
            <a:spAutoFit/>
          </a:bodyPr>
          <a:lstStyle/>
          <a:p>
            <a:pPr algn="just"/>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lọc</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bộ</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quần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áo</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mùa</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đông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còn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tốt</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dùng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giúp</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đỡ</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vùng</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cao</a:t>
            </a:r>
            <a:r>
              <a:rPr lang="en-US" sz="4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4800"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422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89471"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5672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11" name="Freeform 4"/>
          <p:cNvSpPr/>
          <p:nvPr/>
        </p:nvSpPr>
        <p:spPr>
          <a:xfrm rot="5326155">
            <a:off x="4197944" y="506109"/>
            <a:ext cx="5980769" cy="13363031"/>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duotone>
                <a:schemeClr val="accent5">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5326155">
            <a:off x="7323078" y="-5790235"/>
            <a:ext cx="3663303"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905000" y="769519"/>
            <a:ext cx="14176170" cy="1846659"/>
          </a:xfrm>
          <a:prstGeom prst="rect">
            <a:avLst/>
          </a:prstGeom>
        </p:spPr>
        <p:txBody>
          <a:bodyPr wrap="square" lIns="0" tIns="0" rIns="0" bIns="0" rtlCol="0" anchor="t">
            <a:spAutoFit/>
          </a:bodyPr>
          <a:lstStyle/>
          <a:p>
            <a:pPr algn="just"/>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1.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câu</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ca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dao</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tục</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ngữ</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thơ</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hát</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nói</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về</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sự</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cảm</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thông</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con </a:t>
            </a:r>
            <a:r>
              <a:rPr lang="en-US" sz="60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endParaRPr lang="en-US" sz="60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7"/>
          <p:cNvSpPr txBox="1"/>
          <p:nvPr/>
        </p:nvSpPr>
        <p:spPr>
          <a:xfrm>
            <a:off x="1708082" y="4430984"/>
            <a:ext cx="11267916" cy="5539978"/>
          </a:xfrm>
          <a:prstGeom prst="rect">
            <a:avLst/>
          </a:prstGeom>
        </p:spPr>
        <p:txBody>
          <a:bodyPr wrap="square" lIns="0" tIns="0" rIns="0" bIns="0" rtlCol="0" anchor="t">
            <a:spAutoFit/>
          </a:bodyPr>
          <a:lstStyle/>
          <a:p>
            <a:pPr algn="just"/>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2.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6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102278" y="3456500"/>
            <a:ext cx="5494380" cy="6864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190500"/>
            <a:ext cx="15080042" cy="2769989"/>
          </a:xfrm>
          <a:prstGeom prst="rect">
            <a:avLst/>
          </a:prstGeom>
        </p:spPr>
        <p:txBody>
          <a:bodyPr wrap="square" lIns="0" tIns="0" rIns="0" bIns="0" rtlCol="0" anchor="t">
            <a:spAutoFit/>
          </a:bodyPr>
          <a:lstStyle/>
          <a:p>
            <a:pPr algn="just"/>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60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60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2784189248"/>
              </p:ext>
            </p:extLst>
          </p:nvPr>
        </p:nvGraphicFramePr>
        <p:xfrm>
          <a:off x="1066800" y="3285887"/>
          <a:ext cx="16916400" cy="429768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660349525"/>
                    </a:ext>
                  </a:extLst>
                </a:gridCol>
                <a:gridCol w="3383280">
                  <a:extLst>
                    <a:ext uri="{9D8B030D-6E8A-4147-A177-3AD203B41FA5}">
                      <a16:colId xmlns:a16="http://schemas.microsoft.com/office/drawing/2014/main" val="894478370"/>
                    </a:ext>
                  </a:extLst>
                </a:gridCol>
                <a:gridCol w="3383280">
                  <a:extLst>
                    <a:ext uri="{9D8B030D-6E8A-4147-A177-3AD203B41FA5}">
                      <a16:colId xmlns:a16="http://schemas.microsoft.com/office/drawing/2014/main" val="1944446862"/>
                    </a:ext>
                  </a:extLst>
                </a:gridCol>
                <a:gridCol w="3383280">
                  <a:extLst>
                    <a:ext uri="{9D8B030D-6E8A-4147-A177-3AD203B41FA5}">
                      <a16:colId xmlns:a16="http://schemas.microsoft.com/office/drawing/2014/main" val="2134337429"/>
                    </a:ext>
                  </a:extLst>
                </a:gridCol>
                <a:gridCol w="3383280">
                  <a:extLst>
                    <a:ext uri="{9D8B030D-6E8A-4147-A177-3AD203B41FA5}">
                      <a16:colId xmlns:a16="http://schemas.microsoft.com/office/drawing/2014/main" val="219620309"/>
                    </a:ext>
                  </a:extLst>
                </a:gridCol>
              </a:tblGrid>
              <a:tr h="1920240">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Tên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cần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khăn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việc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đỡ</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công</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vụ</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4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88830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98742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697865"/>
                  </a:ext>
                </a:extLst>
              </a:tr>
            </a:tbl>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295900"/>
            <a:ext cx="18288000" cy="50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7649774" y="-6524506"/>
            <a:ext cx="2156606"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6"/>
          <p:cNvSpPr txBox="1"/>
          <p:nvPr/>
        </p:nvSpPr>
        <p:spPr>
          <a:xfrm>
            <a:off x="1494528" y="788422"/>
            <a:ext cx="14176170" cy="1231106"/>
          </a:xfrm>
          <a:prstGeom prst="rect">
            <a:avLst/>
          </a:prstGeom>
        </p:spPr>
        <p:txBody>
          <a:bodyPr wrap="square" lIns="0" tIns="0" rIns="0" bIns="0" rtlCol="0" anchor="t">
            <a:spAutoFit/>
          </a:bodyPr>
          <a:lstStyle/>
          <a:p>
            <a:pPr algn="just"/>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1.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câu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ca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dao</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tục</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hát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nói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con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endPar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457200" y="2461388"/>
            <a:ext cx="17602200" cy="747897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3200" dirty="0">
                <a:solidFill>
                  <a:srgbClr val="333333"/>
                </a:solidFill>
                <a:latin typeface="+mj-lt"/>
                <a:ea typeface="Cambria" panose="02040503050406030204" pitchFamily="18" charset="0"/>
              </a:rPr>
              <a:t>Những câu ca dao, tục ngữ nói về sự quan tâm, cảm thông, chia sẻ:</a:t>
            </a:r>
          </a:p>
          <a:p>
            <a:pPr algn="just"/>
            <a:r>
              <a:rPr lang="vi-VN" sz="3200" b="1" dirty="0">
                <a:solidFill>
                  <a:srgbClr val="333333"/>
                </a:solidFill>
                <a:latin typeface="+mj-lt"/>
                <a:ea typeface="Cambria" panose="02040503050406030204" pitchFamily="18" charset="0"/>
              </a:rPr>
              <a:t>- Một miếng khi đói bằng một gói khi no.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Sự giúp đỡ người khác khi gặp khó khăn, nghèo khó thật đáng quý. Cho dù hoàn cảnh gia đình đã khá giả nhưng cũng không thể so sánh được với sự giúp đỡ những người gặp khó khăn, nghèo khổ, cho dù chỉ là 1 món quà nhỏ.</a:t>
            </a:r>
          </a:p>
          <a:p>
            <a:pPr algn="just"/>
            <a:r>
              <a:rPr lang="vi-VN" sz="3200" b="1" dirty="0">
                <a:solidFill>
                  <a:srgbClr val="333333"/>
                </a:solidFill>
                <a:latin typeface="+mj-lt"/>
                <a:ea typeface="Cambria" panose="02040503050406030204" pitchFamily="18" charset="0"/>
              </a:rPr>
              <a:t>- Thương người như thể thương thân.</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 </a:t>
            </a:r>
            <a:r>
              <a:rPr lang="vi-VN" sz="3200" dirty="0">
                <a:solidFill>
                  <a:srgbClr val="333333"/>
                </a:solidFill>
                <a:latin typeface="+mj-lt"/>
                <a:ea typeface="Cambria" panose="02040503050406030204" pitchFamily="18" charset="0"/>
              </a:rPr>
              <a:t>Yêu thương, trân trọng người khác như yêu thương, trân trọng chính bản thân mình.</a:t>
            </a:r>
          </a:p>
          <a:p>
            <a:pPr algn="just"/>
            <a:r>
              <a:rPr lang="vi-VN" sz="3200" b="1" dirty="0">
                <a:solidFill>
                  <a:srgbClr val="333333"/>
                </a:solidFill>
                <a:latin typeface="+mj-lt"/>
                <a:ea typeface="Cambria" panose="02040503050406030204" pitchFamily="18" charset="0"/>
              </a:rPr>
              <a:t>- Lá lành đùm lá rách.</a:t>
            </a:r>
            <a:r>
              <a:rPr lang="vi-VN" sz="3200" b="1" i="1"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Những người có cuộc sống đầy đủ cần biết đùm bọc, giúp đỡ những người gặp hoàn cảnh khó khăn. Trong cuộc sống, con người phải biết yêu thương, giúp đỡ lẫn nhau.</a:t>
            </a:r>
          </a:p>
          <a:p>
            <a:pPr algn="just"/>
            <a:r>
              <a:rPr lang="vi-VN" sz="3200" b="1" dirty="0">
                <a:solidFill>
                  <a:srgbClr val="333333"/>
                </a:solidFill>
                <a:latin typeface="+mj-lt"/>
                <a:ea typeface="Cambria" panose="02040503050406030204" pitchFamily="18" charset="0"/>
              </a:rPr>
              <a:t>- Nhường cơm, sẻ áo.</a:t>
            </a:r>
            <a:r>
              <a:rPr lang="vi-VN" sz="3200" dirty="0">
                <a:solidFill>
                  <a:srgbClr val="333333"/>
                </a:solidFill>
                <a:latin typeface="+mj-lt"/>
                <a:ea typeface="Cambria" panose="02040503050406030204" pitchFamily="18" charset="0"/>
              </a:rPr>
              <a:t>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Chia sẻ những thứ cần thiết cho nhau khi thấy người khác gặp khó khăn trong cuộc sống, cũng như câu máu chảy ruột mềm là người một nước phải biết đùm bọc và giúp đỡ nhau, đừng như chỉ vì chút ít lợi lộc mà bỏ mặc người khác, chỉ cần có lòng với nhau là được đừng mà quên giúp đỡ họ.</a:t>
            </a:r>
          </a:p>
          <a:p>
            <a:pPr algn="just"/>
            <a:r>
              <a:rPr lang="vi-VN" sz="3200" b="1" dirty="0">
                <a:solidFill>
                  <a:srgbClr val="333333"/>
                </a:solidFill>
                <a:latin typeface="+mj-lt"/>
                <a:ea typeface="Cambria" panose="02040503050406030204" pitchFamily="18" charset="0"/>
              </a:rPr>
              <a:t>- Bầu ơi thương lấy bí cùng/ Tuy rằng khác giống nhưng chung một giàn. </a:t>
            </a:r>
            <a:r>
              <a:rPr lang="vi-VN" sz="3200" i="1" dirty="0">
                <a:solidFill>
                  <a:srgbClr val="333333"/>
                </a:solidFill>
                <a:latin typeface="+mj-lt"/>
                <a:ea typeface="Cambria" panose="02040503050406030204" pitchFamily="18" charset="0"/>
              </a:rPr>
              <a:t>Ý nghĩa:</a:t>
            </a:r>
            <a:r>
              <a:rPr lang="vi-VN" sz="3200" dirty="0">
                <a:solidFill>
                  <a:srgbClr val="333333"/>
                </a:solidFill>
                <a:latin typeface="+mj-lt"/>
                <a:ea typeface="Cambria" panose="02040503050406030204" pitchFamily="18" charset="0"/>
              </a:rPr>
              <a:t> Con người phải biết yêu thương, đùm bọc lẫn nhau. Tuy không cùng một mẹ sinh ra nhưng cũng cùng chung dòng máu con Rồng cháu Tiên, là anh em một nhà.</a:t>
            </a:r>
            <a:endParaRPr lang="vi-VN" sz="3200" b="0" i="0" dirty="0">
              <a:solidFill>
                <a:srgbClr val="333333"/>
              </a:solidFill>
              <a:effectLst/>
              <a:latin typeface="+mj-lt"/>
              <a:ea typeface="Cambria" panose="02040503050406030204" pitchFamily="18" charset="0"/>
            </a:endParaRPr>
          </a:p>
        </p:txBody>
      </p:sp>
    </p:spTree>
    <p:extLst>
      <p:ext uri="{BB962C8B-B14F-4D97-AF65-F5344CB8AC3E}">
        <p14:creationId xmlns:p14="http://schemas.microsoft.com/office/powerpoint/2010/main" val="39464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 y="-1"/>
            <a:ext cx="18309417" cy="3343775"/>
          </a:xfrm>
          <a:prstGeom prst="rect">
            <a:avLst/>
          </a:prstGeom>
        </p:spPr>
      </p:pic>
      <p:sp>
        <p:nvSpPr>
          <p:cNvPr id="11" name="Freeform 4"/>
          <p:cNvSpPr/>
          <p:nvPr/>
        </p:nvSpPr>
        <p:spPr>
          <a:xfrm rot="5326155">
            <a:off x="6137198" y="-5898216"/>
            <a:ext cx="3379970" cy="15280492"/>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416358" y="306081"/>
            <a:ext cx="13214042" cy="2708434"/>
          </a:xfrm>
          <a:prstGeom prst="rect">
            <a:avLst/>
          </a:prstGeom>
        </p:spPr>
        <p:txBody>
          <a:bodyPr wrap="square" lIns="0" tIns="0" rIns="0" bIns="0" rtlCol="0" anchor="t">
            <a:spAutoFit/>
          </a:bodyPr>
          <a:lstStyle/>
          <a:p>
            <a:pPr algn="just"/>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2.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gửi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hoàn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cảnh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Ví</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dụ</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lũ</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quét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cuốn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trôi</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hết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sách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vở</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bị</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bệnh</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4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02278" y="2171700"/>
            <a:ext cx="6023922" cy="8149132"/>
          </a:xfrm>
          <a:prstGeom prst="rect">
            <a:avLst/>
          </a:prstGeom>
        </p:spPr>
      </p:pic>
      <p:sp>
        <p:nvSpPr>
          <p:cNvPr id="8" name="Rectangle 7"/>
          <p:cNvSpPr/>
          <p:nvPr/>
        </p:nvSpPr>
        <p:spPr>
          <a:xfrm>
            <a:off x="914400" y="3489228"/>
            <a:ext cx="12364615" cy="1323439"/>
          </a:xfrm>
          <a:prstGeom prst="rect">
            <a:avLst/>
          </a:prstGeom>
        </p:spPr>
        <p:txBody>
          <a:bodyPr wrap="square">
            <a:spAutoFit/>
          </a:bodyPr>
          <a:lstStyle/>
          <a:p>
            <a:pPr algn="just"/>
            <a:r>
              <a:rPr lang="en-US"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	</a:t>
            </a:r>
            <a:r>
              <a:rPr lang="vi-VN" sz="4000" i="1" dirty="0">
                <a:solidFill>
                  <a:srgbClr val="333333"/>
                </a:solidFill>
                <a:latin typeface="Times New Roman" panose="02020603050405020304" pitchFamily="18" charset="0"/>
                <a:ea typeface="Cambria" panose="02040503050406030204" pitchFamily="18" charset="0"/>
                <a:cs typeface="Times New Roman" panose="02020603050405020304" pitchFamily="18" charset="0"/>
              </a:rPr>
              <a:t>Bạn Chi đang bị ốm nên không thể đến trường được. Sau khi biết chuyện em viết thư đôi lời gửi đến bạn:</a:t>
            </a:r>
            <a:endParaRPr lang="en-US"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9851" y="4958120"/>
            <a:ext cx="9046402" cy="5047069"/>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60729" y="7810500"/>
            <a:ext cx="2672644" cy="2672644"/>
          </a:xfrm>
          <a:prstGeom prst="rect">
            <a:avLst/>
          </a:prstGeom>
        </p:spPr>
      </p:pic>
      <p:sp>
        <p:nvSpPr>
          <p:cNvPr id="13" name="Rectangle 12"/>
          <p:cNvSpPr/>
          <p:nvPr/>
        </p:nvSpPr>
        <p:spPr>
          <a:xfrm>
            <a:off x="2662934" y="5313448"/>
            <a:ext cx="8001000" cy="3970318"/>
          </a:xfrm>
          <a:prstGeom prst="rect">
            <a:avLst/>
          </a:prstGeom>
        </p:spPr>
        <p:txBody>
          <a:bodyPr wrap="square">
            <a:spAutoFit/>
          </a:bodyPr>
          <a:lstStyle/>
          <a:p>
            <a:pPr algn="just"/>
            <a:r>
              <a:rPr lang="vi-VN" sz="3600" i="1" dirty="0">
                <a:solidFill>
                  <a:srgbClr val="C00000"/>
                </a:solidFill>
                <a:latin typeface="+mj-lt"/>
                <a:ea typeface="Cambria" panose="02040503050406030204" pitchFamily="18" charset="0"/>
              </a:rPr>
              <a:t>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lang="en-US" sz="3600" i="1" dirty="0">
              <a:solidFill>
                <a:srgbClr val="C00000"/>
              </a:solidFill>
              <a:latin typeface="+mj-lt"/>
              <a:ea typeface="Cambria" panose="02040503050406030204" pitchFamily="18" charset="0"/>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78195" y="4664513"/>
            <a:ext cx="1688738" cy="2834886"/>
          </a:xfrm>
          <a:prstGeom prst="rect">
            <a:avLst/>
          </a:prstGeom>
        </p:spPr>
      </p:pic>
    </p:spTree>
    <p:extLst>
      <p:ext uri="{BB962C8B-B14F-4D97-AF65-F5344CB8AC3E}">
        <p14:creationId xmlns:p14="http://schemas.microsoft.com/office/powerpoint/2010/main" val="24549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377205"/>
            <a:ext cx="15080042" cy="1477328"/>
          </a:xfrm>
          <a:prstGeom prst="rect">
            <a:avLst/>
          </a:prstGeom>
        </p:spPr>
        <p:txBody>
          <a:bodyPr wrap="square" lIns="0" tIns="0" rIns="0" bIns="0" rtlCol="0" anchor="t">
            <a:spAutoFit/>
          </a:bodyPr>
          <a:lstStyle/>
          <a:p>
            <a:pPr algn="just"/>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trong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nhóm</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xây</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và</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thực</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kế</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hoạch</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đỡ</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khó</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khăn</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theo</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bảng</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gợi</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ý </a:t>
            </a:r>
            <a:r>
              <a:rPr lang="en-US" sz="4800" spc="-222"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sau</a:t>
            </a:r>
            <a:r>
              <a:rPr lang="en-US" sz="4800" spc="-222"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271075825"/>
              </p:ext>
            </p:extLst>
          </p:nvPr>
        </p:nvGraphicFramePr>
        <p:xfrm>
          <a:off x="502920" y="2513529"/>
          <a:ext cx="17282160" cy="6905862"/>
        </p:xfrm>
        <a:graphic>
          <a:graphicData uri="http://schemas.openxmlformats.org/drawingml/2006/table">
            <a:tbl>
              <a:tblPr/>
              <a:tblGrid>
                <a:gridCol w="3200400">
                  <a:extLst>
                    <a:ext uri="{9D8B030D-6E8A-4147-A177-3AD203B41FA5}">
                      <a16:colId xmlns:a16="http://schemas.microsoft.com/office/drawing/2014/main" val="2973133261"/>
                    </a:ext>
                  </a:extLst>
                </a:gridCol>
                <a:gridCol w="3200400">
                  <a:extLst>
                    <a:ext uri="{9D8B030D-6E8A-4147-A177-3AD203B41FA5}">
                      <a16:colId xmlns:a16="http://schemas.microsoft.com/office/drawing/2014/main" val="2263477238"/>
                    </a:ext>
                  </a:extLst>
                </a:gridCol>
                <a:gridCol w="3840480">
                  <a:extLst>
                    <a:ext uri="{9D8B030D-6E8A-4147-A177-3AD203B41FA5}">
                      <a16:colId xmlns:a16="http://schemas.microsoft.com/office/drawing/2014/main" val="3713214203"/>
                    </a:ext>
                  </a:extLst>
                </a:gridCol>
                <a:gridCol w="3840480">
                  <a:extLst>
                    <a:ext uri="{9D8B030D-6E8A-4147-A177-3AD203B41FA5}">
                      <a16:colId xmlns:a16="http://schemas.microsoft.com/office/drawing/2014/main" val="364456821"/>
                    </a:ext>
                  </a:extLst>
                </a:gridCol>
                <a:gridCol w="3200400">
                  <a:extLst>
                    <a:ext uri="{9D8B030D-6E8A-4147-A177-3AD203B41FA5}">
                      <a16:colId xmlns:a16="http://schemas.microsoft.com/office/drawing/2014/main" val="754238901"/>
                    </a:ext>
                  </a:extLst>
                </a:gridCol>
              </a:tblGrid>
              <a:tr h="787704">
                <a:tc>
                  <a:txBody>
                    <a:bodyPr/>
                    <a:lstStyle/>
                    <a:p>
                      <a:pPr algn="ctr" fontAlgn="t"/>
                      <a:r>
                        <a:rPr lang="vi-VN" sz="4000" b="1" dirty="0">
                          <a:solidFill>
                            <a:schemeClr val="tx1">
                              <a:lumMod val="75000"/>
                              <a:lumOff val="25000"/>
                            </a:schemeClr>
                          </a:solidFill>
                          <a:effectLst/>
                          <a:latin typeface="+mj-lt"/>
                          <a:ea typeface="Cambria" panose="02040503050406030204" pitchFamily="18" charset="0"/>
                        </a:rPr>
                        <a:t>Tên người cần giúp đỡ</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Hoàn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cảnh</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khăn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Những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việc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em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có</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thể</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giúp</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họ</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Phân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công</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nhiệm</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vụ</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t"/>
                      <a:r>
                        <a:rPr lang="en-US" sz="4000" b="1" dirty="0" err="1">
                          <a:solidFill>
                            <a:schemeClr val="tx1">
                              <a:lumMod val="75000"/>
                              <a:lumOff val="25000"/>
                            </a:schemeClr>
                          </a:solidFill>
                          <a:effectLst/>
                          <a:latin typeface="+mj-lt"/>
                          <a:ea typeface="Cambria" panose="02040503050406030204" pitchFamily="18" charset="0"/>
                        </a:rPr>
                        <a:t>Thời</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gian</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thực</a:t>
                      </a:r>
                      <a:r>
                        <a:rPr lang="en-US" sz="4000" b="1" dirty="0">
                          <a:solidFill>
                            <a:schemeClr val="tx1">
                              <a:lumMod val="75000"/>
                              <a:lumOff val="25000"/>
                            </a:schemeClr>
                          </a:solidFill>
                          <a:effectLst/>
                          <a:latin typeface="+mj-lt"/>
                          <a:ea typeface="Cambria" panose="02040503050406030204" pitchFamily="18" charset="0"/>
                        </a:rPr>
                        <a:t> </a:t>
                      </a:r>
                      <a:r>
                        <a:rPr lang="en-US" sz="4000" b="1" dirty="0" err="1">
                          <a:solidFill>
                            <a:schemeClr val="tx1">
                              <a:lumMod val="75000"/>
                              <a:lumOff val="25000"/>
                            </a:schemeClr>
                          </a:solidFill>
                          <a:effectLst/>
                          <a:latin typeface="+mj-lt"/>
                          <a:ea typeface="Cambria" panose="02040503050406030204" pitchFamily="18" charset="0"/>
                        </a:rPr>
                        <a:t>hiện</a:t>
                      </a:r>
                      <a:endParaRPr lang="en-US" sz="4000" b="1" dirty="0">
                        <a:solidFill>
                          <a:schemeClr val="tx1">
                            <a:lumMod val="75000"/>
                            <a:lumOff val="25000"/>
                          </a:schemeClr>
                        </a:solidFill>
                        <a:effectLst/>
                        <a:latin typeface="+mj-lt"/>
                        <a:ea typeface="Cambria" panose="02040503050406030204" pitchFamily="18" charset="0"/>
                      </a:endParaRP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51700495"/>
                  </a:ext>
                </a:extLst>
              </a:tr>
              <a:tr h="1508654">
                <a:tc>
                  <a:txBody>
                    <a:bodyPr/>
                    <a:lstStyle/>
                    <a:p>
                      <a:pPr algn="just" fontAlgn="t"/>
                      <a:r>
                        <a:rPr lang="en-US" sz="4000" dirty="0">
                          <a:solidFill>
                            <a:schemeClr val="tx1">
                              <a:lumMod val="75000"/>
                              <a:lumOff val="25000"/>
                            </a:schemeClr>
                          </a:solidFill>
                          <a:effectLst/>
                          <a:latin typeface="+mj-lt"/>
                          <a:ea typeface="Cambria" panose="020405030504060302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Trịnh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Thị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Xuân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vi-VN" sz="4000">
                          <a:solidFill>
                            <a:schemeClr val="tx1">
                              <a:lumMod val="75000"/>
                              <a:lumOff val="25000"/>
                            </a:schemeClr>
                          </a:solidFill>
                          <a:effectLst/>
                          <a:latin typeface="+mj-lt"/>
                          <a:ea typeface="Cambria" panose="02040503050406030204" pitchFamily="18" charset="0"/>
                        </a:rPr>
                        <a:t>sống neo đơn một mình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thăm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dọn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dẹp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cửa</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Lan: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gấp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quần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Thu: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quét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sân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6 ngày 22/10 lúc 17h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810153"/>
                  </a:ext>
                </a:extLst>
              </a:tr>
              <a:tr h="2229604">
                <a:tc>
                  <a:txBody>
                    <a:bodyPr/>
                    <a:lstStyle/>
                    <a:p>
                      <a:pPr algn="just" fontAlgn="t"/>
                      <a:r>
                        <a:rPr lang="en-US" sz="4000">
                          <a:solidFill>
                            <a:schemeClr val="tx1">
                              <a:lumMod val="75000"/>
                              <a:lumOff val="25000"/>
                            </a:schemeClr>
                          </a:solidFill>
                          <a:effectLst/>
                          <a:latin typeface="+mj-lt"/>
                          <a:ea typeface="Cambria" panose="02040503050406030204" pitchFamily="18" charset="0"/>
                        </a:rPr>
                        <a:t> </a:t>
                      </a:r>
                      <a:r>
                        <a:rPr lang="en-US" sz="400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 Nguyễn Thị Lê Hoa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mồ</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côi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cha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mẹ</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học</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trò</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Minh: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Toán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Thảo</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Việt</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fontAlgn="t"/>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kèm</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môn</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Anh</a:t>
                      </a:r>
                      <a:r>
                        <a:rPr lang="en-US"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pt-BR" sz="4000" dirty="0">
                          <a:solidFill>
                            <a:schemeClr val="tx1">
                              <a:lumMod val="75000"/>
                              <a:lumOff val="25000"/>
                            </a:schemeClr>
                          </a:solidFill>
                          <a:effectLst/>
                          <a:latin typeface="Times New Roman" panose="02020603050405020304" pitchFamily="18" charset="0"/>
                          <a:ea typeface="Cambria" panose="02040503050406030204" pitchFamily="18" charset="0"/>
                          <a:cs typeface="Times New Roman" panose="02020603050405020304" pitchFamily="18" charset="0"/>
                        </a:rPr>
                        <a:t>Thứ 7 ngày 29/11 lúc 8h</a:t>
                      </a:r>
                      <a:r>
                        <a:rPr lang="pt-BR" sz="4000" dirty="0">
                          <a:solidFill>
                            <a:schemeClr val="tx1">
                              <a:lumMod val="75000"/>
                              <a:lumOff val="25000"/>
                            </a:schemeClr>
                          </a:solidFill>
                          <a:effectLst/>
                          <a:latin typeface="+mj-lt"/>
                          <a:ea typeface="Cambria" panose="02040503050406030204" pitchFamily="18" charset="0"/>
                        </a:rPr>
                        <a:t>  </a:t>
                      </a:r>
                    </a:p>
                  </a:txBody>
                  <a:tcPr marL="33377" marR="33377" marT="33377" marB="333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37937329"/>
                  </a:ext>
                </a:extLst>
              </a:tr>
            </a:tbl>
          </a:graphicData>
        </a:graphic>
      </p:graphicFrame>
      <p:sp>
        <p:nvSpPr>
          <p:cNvPr id="13" name="TextBox 12"/>
          <p:cNvSpPr txBox="1"/>
          <p:nvPr/>
        </p:nvSpPr>
        <p:spPr>
          <a:xfrm>
            <a:off x="16017188" y="1709227"/>
            <a:ext cx="1905000" cy="738664"/>
          </a:xfrm>
          <a:prstGeom prst="rect">
            <a:avLst/>
          </a:prstGeom>
        </p:spPr>
        <p:txBody>
          <a:bodyPr wrap="square" lIns="0" tIns="0" rIns="0" bIns="0" rtlCol="0" anchor="t">
            <a:spAutoFit/>
          </a:bodyPr>
          <a:lstStyle/>
          <a:p>
            <a:pPr algn="just"/>
            <a:r>
              <a:rPr lang="en-US" sz="4800" b="1" i="1" spc="-222" dirty="0" err="1">
                <a:solidFill>
                  <a:srgbClr val="C00000"/>
                </a:solidFill>
                <a:latin typeface="Cambria" panose="02040503050406030204" pitchFamily="18" charset="0"/>
                <a:ea typeface="Cambria" panose="02040503050406030204" pitchFamily="18" charset="0"/>
              </a:rPr>
              <a:t>Gợi</a:t>
            </a:r>
            <a:r>
              <a:rPr lang="en-US" sz="4800" b="1" i="1" spc="-222" dirty="0">
                <a:solidFill>
                  <a:srgbClr val="C00000"/>
                </a:solidFill>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9323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flipV="1">
            <a:off x="2326074" y="-1333500"/>
            <a:ext cx="13136793" cy="11727574"/>
          </a:xfrm>
          <a:custGeom>
            <a:avLst/>
            <a:gdLst/>
            <a:ahLst/>
            <a:cxnLst/>
            <a:rect l="l" t="t" r="r" b="b"/>
            <a:pathLst>
              <a:path w="13136793" h="11727574">
                <a:moveTo>
                  <a:pt x="0" y="11727573"/>
                </a:moveTo>
                <a:lnTo>
                  <a:pt x="13136793" y="11727573"/>
                </a:lnTo>
                <a:lnTo>
                  <a:pt x="13136793" y="0"/>
                </a:lnTo>
                <a:lnTo>
                  <a:pt x="0" y="0"/>
                </a:lnTo>
                <a:lnTo>
                  <a:pt x="0" y="1172757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877643">
            <a:off x="786334" y="1120499"/>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6" name="Picture 5"/>
          <p:cNvPicPr>
            <a:picLocks noChangeAspect="1"/>
          </p:cNvPicPr>
          <p:nvPr/>
        </p:nvPicPr>
        <p:blipFill>
          <a:blip r:embed="rId6"/>
          <a:stretch>
            <a:fillRect/>
          </a:stretch>
        </p:blipFill>
        <p:spPr>
          <a:xfrm>
            <a:off x="2710848" y="896803"/>
            <a:ext cx="12895069" cy="6384323"/>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0155" y="1928190"/>
            <a:ext cx="4307845" cy="834390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444" y="5235735"/>
            <a:ext cx="9809475" cy="503138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66" y="7048500"/>
            <a:ext cx="18259234" cy="32235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67684"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4"/>
          <p:cNvSpPr txBox="1"/>
          <p:nvPr/>
        </p:nvSpPr>
        <p:spPr>
          <a:xfrm rot="21415876">
            <a:off x="736568" y="958639"/>
            <a:ext cx="11821078" cy="7636728"/>
          </a:xfrm>
          <a:prstGeom prst="cloud">
            <a:avLst/>
          </a:prstGeom>
          <a:solidFill>
            <a:schemeClr val="bg1"/>
          </a:solidFill>
          <a:ln w="38100">
            <a:solidFill>
              <a:schemeClr val="tx1"/>
            </a:solidFill>
          </a:ln>
        </p:spPr>
        <p:txBody>
          <a:bodyPr wrap="square" rtlCol="0">
            <a:spAutoFit/>
          </a:bodyPr>
          <a:lstStyle/>
          <a:p>
            <a:pPr algn="ctr"/>
            <a:r>
              <a:rPr lang="en-US" sz="8000" b="1" i="1" dirty="0" err="1">
                <a:latin typeface="Cambria" panose="02040503050406030204" pitchFamily="18" charset="0"/>
                <a:ea typeface="Cambria" panose="02040503050406030204" pitchFamily="18" charset="0"/>
              </a:rPr>
              <a:t>Em</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rút</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ra</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được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bài</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học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cuộc</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sống</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gì</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từ</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câu</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chuyện</a:t>
            </a:r>
            <a:r>
              <a:rPr lang="en-US" sz="8000" b="1" i="1" dirty="0">
                <a:latin typeface="Cambria" panose="02040503050406030204" pitchFamily="18" charset="0"/>
                <a:ea typeface="Cambria" panose="02040503050406030204" pitchFamily="18" charset="0"/>
              </a:rPr>
              <a:t> </a:t>
            </a:r>
            <a:r>
              <a:rPr lang="en-US" sz="8000" b="1" i="1" dirty="0" err="1">
                <a:latin typeface="Cambria" panose="02040503050406030204" pitchFamily="18" charset="0"/>
                <a:ea typeface="Cambria" panose="02040503050406030204" pitchFamily="18" charset="0"/>
              </a:rPr>
              <a:t>trên</a:t>
            </a:r>
            <a:r>
              <a:rPr lang="en-US" sz="8000" b="1" i="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163292"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9371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0787000" y="147435"/>
            <a:ext cx="5219973" cy="688489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110375" y="7073013"/>
            <a:ext cx="4422918" cy="3213987"/>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785042" y="678933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5589522" y="7964709"/>
            <a:ext cx="1267412" cy="1318504"/>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0478236" y="1429931"/>
            <a:ext cx="5828898" cy="4433137"/>
          </a:xfrm>
          <a:prstGeom prst="rect">
            <a:avLst/>
          </a:prstGeom>
        </p:spPr>
        <p:txBody>
          <a:bodyPr wrap="square" lIns="0" tIns="0" rIns="0" bIns="0" rtlCol="0" anchor="t">
            <a:spAutoFit/>
          </a:bodyPr>
          <a:lstStyle/>
          <a:p>
            <a:pPr algn="just"/>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40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360528" y="538135"/>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12" name="Picture 11"/>
          <p:cNvPicPr>
            <a:picLocks noChangeAspect="1"/>
          </p:cNvPicPr>
          <p:nvPr/>
        </p:nvPicPr>
        <p:blipFill>
          <a:blip r:embed="rId14"/>
          <a:stretch>
            <a:fillRect/>
          </a:stretch>
        </p:blipFill>
        <p:spPr>
          <a:xfrm>
            <a:off x="1143000" y="2084213"/>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5"/>
          <a:stretch>
            <a:fillRect/>
          </a:stretch>
        </p:blipFill>
        <p:spPr>
          <a:xfrm>
            <a:off x="-457200" y="-27214"/>
            <a:ext cx="12436918" cy="256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8" name="Picture 7"/>
          <p:cNvPicPr>
            <a:picLocks noChangeAspect="1"/>
          </p:cNvPicPr>
          <p:nvPr/>
        </p:nvPicPr>
        <p:blipFill>
          <a:blip r:embed="rId5"/>
          <a:stretch>
            <a:fillRect/>
          </a:stretch>
        </p:blipFill>
        <p:spPr>
          <a:xfrm>
            <a:off x="1144337" y="1648227"/>
            <a:ext cx="11836151" cy="6120107"/>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5"/>
          <p:cNvSpPr/>
          <p:nvPr/>
        </p:nvSpPr>
        <p:spPr>
          <a:xfrm>
            <a:off x="14859000" y="3652586"/>
            <a:ext cx="3429000" cy="6643205"/>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16">
              <a:duotone>
                <a:schemeClr val="accent1">
                  <a:shade val="45000"/>
                  <a:satMod val="135000"/>
                </a:schemeClr>
                <a:prstClr val="white"/>
              </a:duotone>
              <a:extLst>
                <a:ext uri="{96DAC541-7B7A-43D3-8B79-37D633B846F1}">
                  <asvg:svgBlip xmlns:asvg="http://schemas.microsoft.com/office/drawing/2016/SVG/main" r:embed="rId17"/>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algn="ct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b.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Ông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nội</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ốm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nặng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nên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rất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buồn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của</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7467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913196" y="1562100"/>
            <a:ext cx="9613630" cy="6400800"/>
          </a:xfrm>
          <a:prstGeom prst="rect">
            <a:avLst/>
          </a:prstGeom>
        </p:spPr>
      </p:pic>
      <p:sp>
        <p:nvSpPr>
          <p:cNvPr id="2" name="Freeform 2"/>
          <p:cNvSpPr/>
          <p:nvPr/>
        </p:nvSpPr>
        <p:spPr>
          <a:xfrm rot="5326155">
            <a:off x="1147616" y="2210640"/>
            <a:ext cx="620586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57255" y="3471547"/>
            <a:ext cx="7018982" cy="4985980"/>
          </a:xfrm>
          <a:prstGeom prst="rect">
            <a:avLst/>
          </a:prstGeom>
        </p:spPr>
        <p:txBody>
          <a:bodyPr wrap="square" lIns="0" tIns="0" rIns="0" bIns="0" rtlCol="0" anchor="t">
            <a:spAutoFit/>
          </a:bodyPr>
          <a:lstStyle/>
          <a:p>
            <a:pPr algn="just"/>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c.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Với</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muốn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mang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đến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một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mùa</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đông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áp</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vùng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cao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phát</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phong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trào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Áo</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ấm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tặng</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54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381000" y="2200584"/>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24501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8100000">
            <a:off x="12238264" y="-4536557"/>
            <a:ext cx="7578718" cy="6765728"/>
          </a:xfrm>
          <a:custGeom>
            <a:avLst/>
            <a:gdLst/>
            <a:ahLst/>
            <a:cxnLst/>
            <a:rect l="l" t="t" r="r" b="b"/>
            <a:pathLst>
              <a:path w="7578718" h="6765728">
                <a:moveTo>
                  <a:pt x="0" y="0"/>
                </a:moveTo>
                <a:lnTo>
                  <a:pt x="7578717" y="0"/>
                </a:lnTo>
                <a:lnTo>
                  <a:pt x="7578717" y="6765728"/>
                </a:lnTo>
                <a:lnTo>
                  <a:pt x="0" y="6765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326155">
            <a:off x="10852741" y="92631"/>
            <a:ext cx="5010248" cy="7157497"/>
          </a:xfrm>
          <a:custGeom>
            <a:avLst/>
            <a:gdLst/>
            <a:ahLst/>
            <a:cxnLst/>
            <a:rect l="l" t="t" r="r" b="b"/>
            <a:pathLst>
              <a:path w="5010248" h="7157497">
                <a:moveTo>
                  <a:pt x="0" y="0"/>
                </a:moveTo>
                <a:lnTo>
                  <a:pt x="5010248" y="0"/>
                </a:lnTo>
                <a:lnTo>
                  <a:pt x="5010248" y="7157497"/>
                </a:lnTo>
                <a:lnTo>
                  <a:pt x="0" y="7157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218420">
            <a:off x="12940733" y="7395832"/>
            <a:ext cx="3227112" cy="3672389"/>
          </a:xfrm>
          <a:custGeom>
            <a:avLst/>
            <a:gdLst/>
            <a:ahLst/>
            <a:cxnLst/>
            <a:rect l="l" t="t" r="r" b="b"/>
            <a:pathLst>
              <a:path w="3227112" h="3672389">
                <a:moveTo>
                  <a:pt x="0" y="0"/>
                </a:moveTo>
                <a:lnTo>
                  <a:pt x="3227113" y="0"/>
                </a:lnTo>
                <a:lnTo>
                  <a:pt x="3227113" y="3672389"/>
                </a:lnTo>
                <a:lnTo>
                  <a:pt x="0" y="3672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727060">
            <a:off x="16803048" y="6463414"/>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3907184" y="5791372"/>
            <a:ext cx="4240876" cy="4495628"/>
          </a:xfrm>
          <a:custGeom>
            <a:avLst/>
            <a:gdLst/>
            <a:ahLst/>
            <a:cxnLst/>
            <a:rect l="l" t="t" r="r" b="b"/>
            <a:pathLst>
              <a:path w="4240876" h="4495628">
                <a:moveTo>
                  <a:pt x="0" y="0"/>
                </a:moveTo>
                <a:lnTo>
                  <a:pt x="4240876" y="0"/>
                </a:lnTo>
                <a:lnTo>
                  <a:pt x="4240876" y="4495628"/>
                </a:lnTo>
                <a:lnTo>
                  <a:pt x="0" y="4495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9251553" y="22454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THẢO LUẬN NHÓM 4</a:t>
            </a:r>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88" y="3917835"/>
            <a:ext cx="12719708" cy="6625085"/>
          </a:xfrm>
          <a:prstGeom prst="rect">
            <a:avLst/>
          </a:prstGeom>
        </p:spPr>
      </p:pic>
      <p:sp>
        <p:nvSpPr>
          <p:cNvPr id="12" name="TextBox 7"/>
          <p:cNvSpPr txBox="1"/>
          <p:nvPr/>
        </p:nvSpPr>
        <p:spPr>
          <a:xfrm>
            <a:off x="21428" y="2009385"/>
            <a:ext cx="9467415" cy="3323987"/>
          </a:xfrm>
          <a:prstGeom prst="rect">
            <a:avLst/>
          </a:prstGeom>
          <a:solidFill>
            <a:schemeClr val="accent6">
              <a:lumMod val="20000"/>
              <a:lumOff val="80000"/>
            </a:schemeClr>
          </a:solidFill>
        </p:spPr>
        <p:txBody>
          <a:bodyPr wrap="square" lIns="0" tIns="0" rIns="0" bIns="0" rtlCol="0" anchor="t">
            <a:spAutoFit/>
          </a:bodyPr>
          <a:lstStyle/>
          <a:p>
            <a:pPr algn="ct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Hãy</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nhau</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thảo</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luận</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tìm</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ra</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cách</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xử</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lí</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tình</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cho</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7200" spc="-249"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nhé</a:t>
            </a:r>
            <a:r>
              <a:rPr lang="en-US" sz="7200" spc="-249"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TextBox 7"/>
          <p:cNvSpPr txBox="1"/>
          <p:nvPr/>
        </p:nvSpPr>
        <p:spPr>
          <a:xfrm>
            <a:off x="9398673" y="23103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CÙNG </a:t>
            </a:r>
          </a:p>
          <a:p>
            <a:pPr algn="ctr"/>
            <a:r>
              <a:rPr lang="en-US" sz="9600" spc="-249" dirty="0">
                <a:solidFill>
                  <a:srgbClr val="531139"/>
                </a:solidFill>
                <a:latin typeface="Cambria" panose="02040503050406030204" pitchFamily="18" charset="0"/>
                <a:ea typeface="Cambria" panose="02040503050406030204" pitchFamily="18" charset="0"/>
              </a:rPr>
              <a:t>CHIA SẺ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1933890" y="-1105734"/>
            <a:ext cx="4049613" cy="8336739"/>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0236973" y="1444735"/>
            <a:ext cx="7443445" cy="3206006"/>
          </a:xfrm>
          <a:prstGeom prst="rect">
            <a:avLst/>
          </a:prstGeom>
        </p:spPr>
        <p:txBody>
          <a:bodyPr wrap="square" lIns="0" tIns="0" rIns="0" bIns="0" rtlCol="0" anchor="t">
            <a:spAutoFit/>
          </a:bodyPr>
          <a:lstStyle/>
          <a:p>
            <a:pPr algn="just">
              <a:lnSpc>
                <a:spcPts val="5040"/>
              </a:lnSpc>
            </a:pP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Chủ</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các</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tới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giúp</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bà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cụ</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neo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đơn</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cùng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xóm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nhưng</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Hải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mời</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chiều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hôm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đó</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sang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dự</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sinh</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nhật</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Nếu</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Linh,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sẽ</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làm</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srgbClr val="531139"/>
                </a:solidFill>
                <a:latin typeface="Times New Roman" panose="02020603050405020304" pitchFamily="18" charset="0"/>
                <a:ea typeface="Cambria" panose="02040503050406030204" pitchFamily="18" charset="0"/>
                <a:cs typeface="Times New Roman" panose="02020603050405020304" pitchFamily="18" charset="0"/>
              </a:rPr>
              <a:t>gì</a:t>
            </a:r>
            <a:r>
              <a:rPr lang="en-US" sz="3600" dirty="0">
                <a:solidFill>
                  <a:srgbClr val="531139"/>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Freeform 11"/>
          <p:cNvSpPr/>
          <p:nvPr/>
        </p:nvSpPr>
        <p:spPr>
          <a:xfrm rot="-689934" flipH="1">
            <a:off x="16753645" y="23931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1121806" y="2324100"/>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9"/>
          <a:stretch>
            <a:fillRect/>
          </a:stretch>
        </p:blipFill>
        <p:spPr>
          <a:xfrm>
            <a:off x="-499386" y="403942"/>
            <a:ext cx="12436918" cy="2566638"/>
          </a:xfrm>
          <a:prstGeom prst="rect">
            <a:avLst/>
          </a:prstGeom>
        </p:spPr>
      </p:pic>
      <p:sp>
        <p:nvSpPr>
          <p:cNvPr id="7" name="Rectangle 6"/>
          <p:cNvSpPr/>
          <p:nvPr/>
        </p:nvSpPr>
        <p:spPr>
          <a:xfrm>
            <a:off x="9905135" y="5330823"/>
            <a:ext cx="8107124" cy="4524315"/>
          </a:xfrm>
          <a:prstGeom prst="rect">
            <a:avLst/>
          </a:prstGeom>
        </p:spPr>
        <p:txBody>
          <a:bodyPr wrap="square">
            <a:spAutoFit/>
          </a:bodyPr>
          <a:lstStyle/>
          <a:p>
            <a:pPr algn="just"/>
            <a:r>
              <a:rPr lang="vi-VN" sz="4800" i="1" dirty="0">
                <a:solidFill>
                  <a:srgbClr val="000000"/>
                </a:solidFill>
                <a:latin typeface="+mj-lt"/>
                <a:ea typeface="Cambria" panose="02040503050406030204" pitchFamily="18" charset="0"/>
              </a:rPr>
              <a:t>Em sẽ rủ Hải cùng sang giúp bà cụ neo đơn sau đó về nhà bạn dự sinh nhật. Nếu Hải không đi thì em sẽ sang giúp bà cụ một mình và sau đó đến nhà bạn dự sinh nhật sau.</a:t>
            </a:r>
            <a:endParaRPr lang="en-US" sz="4800" i="1" dirty="0">
              <a:latin typeface="+mj-lt"/>
              <a:ea typeface="Cambria" panose="02040503050406030204" pitchFamily="18" charset="0"/>
            </a:endParaRPr>
          </a:p>
        </p:txBody>
      </p:sp>
    </p:spTree>
    <p:extLst>
      <p:ext uri="{BB962C8B-B14F-4D97-AF65-F5344CB8AC3E}">
        <p14:creationId xmlns:p14="http://schemas.microsoft.com/office/powerpoint/2010/main" val="19422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1051</Words>
  <Application>Microsoft Office PowerPoint</Application>
  <PresentationFormat>Custom</PresentationFormat>
  <Paragraphs>57</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Dreaming Outloud Sans</vt:lpstr>
      <vt:lpstr>Times New Roman</vt:lpstr>
      <vt:lpstr>Cambria</vt:lpstr>
      <vt:lpstr>Arial</vt:lpstr>
      <vt:lpstr>SVN-Newton</vt:lpstr>
      <vt:lpstr>Calibri</vt:lpstr>
      <vt:lpstr>#9Slide07 HoneyCream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dc:creator>ADMIN</dc:creator>
  <cp:lastModifiedBy>Le Anh</cp:lastModifiedBy>
  <cp:revision>19</cp:revision>
  <dcterms:created xsi:type="dcterms:W3CDTF">2006-08-16T00:00:00Z</dcterms:created>
  <dcterms:modified xsi:type="dcterms:W3CDTF">2024-11-01T01:35:08Z</dcterms:modified>
  <dc:identifier>DAFsWJmCYX8</dc:identifier>
</cp:coreProperties>
</file>