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0"/>
  </p:notesMasterIdLst>
  <p:sldIdLst>
    <p:sldId id="273" r:id="rId3"/>
    <p:sldId id="274" r:id="rId4"/>
    <p:sldId id="263" r:id="rId5"/>
    <p:sldId id="264" r:id="rId6"/>
    <p:sldId id="288" r:id="rId7"/>
    <p:sldId id="276" r:id="rId8"/>
    <p:sldId id="290" r:id="rId9"/>
    <p:sldId id="291" r:id="rId10"/>
    <p:sldId id="292" r:id="rId11"/>
    <p:sldId id="293" r:id="rId12"/>
    <p:sldId id="283" r:id="rId13"/>
    <p:sldId id="284" r:id="rId14"/>
    <p:sldId id="285" r:id="rId15"/>
    <p:sldId id="286" r:id="rId16"/>
    <p:sldId id="278" r:id="rId17"/>
    <p:sldId id="279" r:id="rId18"/>
    <p:sldId id="27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41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24.GIF"/><Relationship Id="rId10" Type="http://schemas.openxmlformats.org/officeDocument/2006/relationships/slide" Target="slide13.xml"/><Relationship Id="rId4" Type="http://schemas.openxmlformats.org/officeDocument/2006/relationships/image" Target="../media/image23.GIF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901337" y="3035469"/>
            <a:ext cx="6523320" cy="19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Ruộng</a:t>
            </a:r>
            <a:r>
              <a:rPr lang="en-US" sz="6000" b="1" dirty="0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6000" b="1" dirty="0" err="1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bậc</a:t>
            </a:r>
            <a:r>
              <a:rPr lang="en-US" sz="6000" b="1" dirty="0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thang ở Sa Pa</a:t>
            </a:r>
            <a:endParaRPr lang="en-US" sz="60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67" y="-1"/>
            <a:ext cx="8137858" cy="257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67" y="2573764"/>
            <a:ext cx="8137858" cy="43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425994" y="2272214"/>
            <a:ext cx="1656045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65906" y="874737"/>
            <a:ext cx="71549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256" y="1689855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03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3425994" y="2272214"/>
            <a:ext cx="1667102" cy="2366509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30349" y="2272214"/>
            <a:ext cx="1594866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5141406" y="2272214"/>
            <a:ext cx="1583809" cy="2365874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73525" y="2257388"/>
            <a:ext cx="1656631" cy="23665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6785353" y="2257388"/>
            <a:ext cx="1658102" cy="2366509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666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a. Vào mùa lúa chín Sa Pa có gì đặc biệt?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2971800"/>
            <a:ext cx="84582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cs typeface="+mn-ea"/>
                <a:sym typeface="+mn-ea"/>
              </a:rPr>
              <a:t>Vào mùa lúa chín, Sa Pa có vẻ đẹp rực </a:t>
            </a:r>
            <a:r>
              <a:rPr lang="vi-VN" sz="2800" dirty="0" smtClean="0">
                <a:solidFill>
                  <a:schemeClr val="tx1"/>
                </a:solidFill>
                <a:cs typeface="+mn-ea"/>
                <a:sym typeface="+mn-ea"/>
              </a:rPr>
              <a:t>r</a:t>
            </a:r>
            <a:r>
              <a:rPr lang="en-US" sz="2800" dirty="0">
                <a:solidFill>
                  <a:schemeClr val="tx1"/>
                </a:solidFill>
                <a:cs typeface="+mn-ea"/>
                <a:sym typeface="+mn-ea"/>
              </a:rPr>
              <a:t>ỡ</a:t>
            </a:r>
            <a:r>
              <a:rPr lang="vi-VN" sz="2800" dirty="0" smtClean="0">
                <a:solidFill>
                  <a:schemeClr val="tx1"/>
                </a:solidFill>
                <a:cs typeface="+mn-ea"/>
                <a:sym typeface="+mn-ea"/>
              </a:rPr>
              <a:t> </a:t>
            </a:r>
            <a:r>
              <a:rPr lang="vi-VN" sz="2800" dirty="0">
                <a:solidFill>
                  <a:schemeClr val="tx1"/>
                </a:solidFill>
                <a:cs typeface="+mn-ea"/>
                <a:sym typeface="+mn-ea"/>
              </a:rPr>
              <a:t>của ruộng bậc thang, một màu vàng trải dài, hương thơm ngào </a:t>
            </a:r>
            <a:r>
              <a:rPr lang="en-US" sz="2800" dirty="0" err="1" smtClean="0">
                <a:solidFill>
                  <a:schemeClr val="tx1"/>
                </a:solidFill>
                <a:cs typeface="+mn-ea"/>
                <a:sym typeface="+mn-ea"/>
              </a:rPr>
              <a:t>ngạt</a:t>
            </a:r>
            <a:r>
              <a:rPr lang="en-US" sz="2800" dirty="0" smtClean="0">
                <a:solidFill>
                  <a:schemeClr val="tx1"/>
                </a:solidFill>
                <a:cs typeface="+mn-ea"/>
                <a:sym typeface="+mn-ea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4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Ruộng bậc thang có từ bao giờ?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9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Ruộng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bậc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 thang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ó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từ hàng trăm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nay.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9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đã tạo nên những khu ruộng bậc thang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9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+mn-ea"/>
                <a:sym typeface="+mn-ea"/>
              </a:rPr>
              <a:t>Những người Mông, Dao, Hà Nhì đã tạo nên những khu ruộng bậc thang</a:t>
            </a:r>
            <a:r>
              <a:rPr lang="vi-VN" sz="2800" dirty="0" smtClean="0">
                <a:solidFill>
                  <a:srgbClr val="000000"/>
                </a:solidFill>
                <a:cs typeface="+mn-ea"/>
                <a:sym typeface="+mn-ea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7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2231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8553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58" y="608863"/>
            <a:ext cx="8764861" cy="1947776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8420" y="3355340"/>
            <a:ext cx="8002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cs typeface="+mj-lt"/>
              </a:rPr>
              <a:t>tờ</a:t>
            </a:r>
            <a:r>
              <a:rPr lang="en-US" sz="3600" dirty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lịch</a:t>
            </a:r>
            <a:r>
              <a:rPr lang="en-US" sz="3600" dirty="0">
                <a:latin typeface="+mj-lt"/>
                <a:cs typeface="+mj-lt"/>
              </a:rPr>
              <a:t>      </a:t>
            </a:r>
            <a:r>
              <a:rPr lang="en-US" sz="3600" dirty="0" err="1">
                <a:latin typeface="+mj-lt"/>
                <a:cs typeface="+mj-lt"/>
              </a:rPr>
              <a:t>yêu</a:t>
            </a:r>
            <a:r>
              <a:rPr lang="en-US" sz="3600" dirty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thích</a:t>
            </a:r>
            <a:r>
              <a:rPr lang="en-US" sz="3600" dirty="0">
                <a:latin typeface="+mj-lt"/>
                <a:cs typeface="+mj-lt"/>
              </a:rPr>
              <a:t>       </a:t>
            </a:r>
            <a:r>
              <a:rPr lang="en-US" sz="3600" dirty="0" err="1">
                <a:latin typeface="+mj-lt"/>
                <a:cs typeface="+mj-lt"/>
              </a:rPr>
              <a:t>tối</a:t>
            </a:r>
            <a:r>
              <a:rPr lang="en-US" sz="3600" dirty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mịt</a:t>
            </a:r>
            <a:endParaRPr lang="en-US" sz="3600" dirty="0">
              <a:latin typeface="+mj-lt"/>
              <a:cs typeface="+mj-lt"/>
            </a:endParaRPr>
          </a:p>
          <a:p>
            <a:r>
              <a:rPr lang="en-US" sz="3600">
                <a:latin typeface="+mj-lt"/>
                <a:cs typeface="+mj-lt"/>
              </a:rPr>
              <a:t>c</a:t>
            </a:r>
            <a:r>
              <a:rPr lang="en-US" sz="3600" smtClean="0">
                <a:latin typeface="+mj-lt"/>
                <a:cs typeface="+mj-lt"/>
              </a:rPr>
              <a:t>ách</a:t>
            </a:r>
            <a:r>
              <a:rPr lang="en-US" sz="3600" dirty="0" smtClean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xa</a:t>
            </a:r>
            <a:r>
              <a:rPr lang="en-US" sz="3600" dirty="0">
                <a:latin typeface="+mj-lt"/>
                <a:cs typeface="+mj-lt"/>
              </a:rPr>
              <a:t>      </a:t>
            </a:r>
            <a:r>
              <a:rPr lang="en-US" sz="3600" dirty="0" err="1">
                <a:latin typeface="+mj-lt"/>
                <a:cs typeface="+mj-lt"/>
              </a:rPr>
              <a:t>túi</a:t>
            </a:r>
            <a:r>
              <a:rPr lang="en-US" sz="3600" dirty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xách</a:t>
            </a:r>
            <a:r>
              <a:rPr lang="en-US" sz="3600" dirty="0">
                <a:latin typeface="+mj-lt"/>
                <a:cs typeface="+mj-lt"/>
              </a:rPr>
              <a:t>       </a:t>
            </a:r>
            <a:r>
              <a:rPr lang="en-US" sz="3600" dirty="0" err="1">
                <a:latin typeface="+mj-lt"/>
                <a:cs typeface="+mj-lt"/>
              </a:rPr>
              <a:t>chênh</a:t>
            </a:r>
            <a:r>
              <a:rPr lang="en-US" sz="3600" dirty="0">
                <a:latin typeface="+mj-lt"/>
                <a:cs typeface="+mj-lt"/>
              </a:rPr>
              <a:t> </a:t>
            </a:r>
            <a:r>
              <a:rPr lang="en-US" sz="3600" dirty="0" err="1">
                <a:latin typeface="+mj-lt"/>
                <a:cs typeface="+mj-lt"/>
              </a:rPr>
              <a:t>chếch</a:t>
            </a:r>
            <a:endParaRPr lang="en-US" sz="3600" dirty="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9" y="393753"/>
            <a:ext cx="8290968" cy="130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5" y="1447260"/>
            <a:ext cx="10099285" cy="54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1348"/>
          <a:stretch/>
        </p:blipFill>
        <p:spPr>
          <a:xfrm>
            <a:off x="1504837" y="0"/>
            <a:ext cx="9424962" cy="5390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4297"/>
          <a:stretch/>
        </p:blipFill>
        <p:spPr>
          <a:xfrm>
            <a:off x="1624682" y="5390946"/>
            <a:ext cx="8697539" cy="67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759" t="46265" r="759" b="8032"/>
          <a:stretch/>
        </p:blipFill>
        <p:spPr>
          <a:xfrm>
            <a:off x="1504837" y="6061436"/>
            <a:ext cx="8697539" cy="67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35" r="863"/>
          <a:stretch/>
        </p:blipFill>
        <p:spPr>
          <a:xfrm>
            <a:off x="0" y="14288"/>
            <a:ext cx="12192000" cy="6843712"/>
          </a:xfrm>
        </p:spPr>
      </p:pic>
      <p:sp>
        <p:nvSpPr>
          <p:cNvPr id="5" name="TextBox 4"/>
          <p:cNvSpPr txBox="1"/>
          <p:nvPr/>
        </p:nvSpPr>
        <p:spPr>
          <a:xfrm>
            <a:off x="358219" y="837985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9054" y="6267777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69" y="265915"/>
            <a:ext cx="7483697" cy="59372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98" y="-183823"/>
            <a:ext cx="12491242" cy="70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0" t="18425"/>
          <a:stretch/>
        </p:blipFill>
        <p:spPr>
          <a:xfrm>
            <a:off x="0" y="1324703"/>
            <a:ext cx="12020666" cy="2857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96" y="0"/>
            <a:ext cx="6944694" cy="971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1" y="4182333"/>
            <a:ext cx="12091089" cy="194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51" y="1482365"/>
            <a:ext cx="65331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Ruộng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thang</a:t>
            </a:r>
            <a:endParaRPr lang="en-US" sz="3600" dirty="0"/>
          </a:p>
          <a:p>
            <a:r>
              <a:rPr lang="en-US" sz="3600" dirty="0" err="1" smtClean="0"/>
              <a:t>Khổng</a:t>
            </a:r>
            <a:r>
              <a:rPr lang="en-US" sz="3600" dirty="0" smtClean="0"/>
              <a:t> </a:t>
            </a:r>
            <a:r>
              <a:rPr lang="en-US" sz="3600" dirty="0" err="1" smtClean="0"/>
              <a:t>lồ</a:t>
            </a:r>
            <a:endParaRPr lang="en-US" sz="3600" dirty="0"/>
          </a:p>
          <a:p>
            <a:r>
              <a:rPr lang="en-US" sz="3600" dirty="0" err="1" smtClean="0"/>
              <a:t>Bất</a:t>
            </a:r>
            <a:r>
              <a:rPr lang="en-US" sz="3600" dirty="0" smtClean="0"/>
              <a:t> </a:t>
            </a:r>
            <a:r>
              <a:rPr lang="en-US" sz="3600" dirty="0" err="1" smtClean="0"/>
              <a:t>tận</a:t>
            </a:r>
            <a:endParaRPr lang="en-US" sz="3600" dirty="0"/>
          </a:p>
          <a:p>
            <a:r>
              <a:rPr lang="en-US" sz="3600" dirty="0" err="1" smtClean="0"/>
              <a:t>Ngạt</a:t>
            </a:r>
            <a:r>
              <a:rPr lang="en-US" sz="3600" dirty="0" smtClean="0"/>
              <a:t> </a:t>
            </a:r>
            <a:r>
              <a:rPr lang="en-US" sz="3600" dirty="0" err="1" smtClean="0"/>
              <a:t>ngào</a:t>
            </a:r>
            <a:endParaRPr lang="en-US" sz="3600" dirty="0"/>
          </a:p>
          <a:p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mẫn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79" y="0"/>
            <a:ext cx="8286990" cy="11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0" t="18425"/>
          <a:stretch/>
        </p:blipFill>
        <p:spPr>
          <a:xfrm>
            <a:off x="0" y="1324703"/>
            <a:ext cx="12020666" cy="2857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96" y="0"/>
            <a:ext cx="6944694" cy="971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1" y="4182333"/>
            <a:ext cx="12091089" cy="19450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911" y="1404594"/>
            <a:ext cx="624953" cy="62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00910" y="4262224"/>
            <a:ext cx="624953" cy="62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96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0" t="18425"/>
          <a:stretch/>
        </p:blipFill>
        <p:spPr>
          <a:xfrm>
            <a:off x="0" y="1324703"/>
            <a:ext cx="12020666" cy="2857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96" y="0"/>
            <a:ext cx="6944694" cy="971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1" y="4182333"/>
            <a:ext cx="12091089" cy="19450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911" y="1404594"/>
            <a:ext cx="624953" cy="62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00910" y="4262224"/>
            <a:ext cx="624953" cy="62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07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171</Words>
  <Application>Microsoft Office PowerPoint</Application>
  <PresentationFormat>Widescreen</PresentationFormat>
  <Paragraphs>42</Paragraphs>
  <Slides>17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.VnAvant</vt:lpstr>
      <vt:lpstr>.VnHelvetInsH</vt:lpstr>
      <vt:lpstr>Arial</vt:lpstr>
      <vt:lpstr>Arial Rounded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DELL</cp:lastModifiedBy>
  <cp:revision>28</cp:revision>
  <dcterms:created xsi:type="dcterms:W3CDTF">2020-08-20T23:14:00Z</dcterms:created>
  <dcterms:modified xsi:type="dcterms:W3CDTF">2024-05-19T09:06:26Z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