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4" r:id="rId2"/>
  </p:sldMasterIdLst>
  <p:notesMasterIdLst>
    <p:notesMasterId r:id="rId14"/>
  </p:notesMasterIdLst>
  <p:sldIdLst>
    <p:sldId id="529" r:id="rId3"/>
    <p:sldId id="530" r:id="rId4"/>
    <p:sldId id="531" r:id="rId5"/>
    <p:sldId id="532" r:id="rId6"/>
    <p:sldId id="528" r:id="rId7"/>
    <p:sldId id="533" r:id="rId8"/>
    <p:sldId id="285" r:id="rId9"/>
    <p:sldId id="286" r:id="rId10"/>
    <p:sldId id="287" r:id="rId11"/>
    <p:sldId id="534" r:id="rId12"/>
    <p:sldId id="510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4BACC6"/>
    <a:srgbClr val="F15441"/>
    <a:srgbClr val="000000"/>
    <a:srgbClr val="F8B1A9"/>
    <a:srgbClr val="002060"/>
    <a:srgbClr val="D7AA80"/>
    <a:srgbClr val="D3E5BB"/>
    <a:srgbClr val="E1D299"/>
    <a:srgbClr val="ADD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DE11D-620A-474E-AA32-B9D89033FD59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A8731-692E-4718-A1A0-A36EEDF01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11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450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7971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2431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7313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5532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1412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8938" y="685800"/>
            <a:ext cx="60801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58750" indent="0" eaLnBrk="1" hangingPunct="1">
              <a:spcBef>
                <a:spcPct val="0"/>
              </a:spcBef>
              <a:buNone/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7813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5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64674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001289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1459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70" y="6021289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4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25800" y="1470417"/>
            <a:ext cx="734040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96600" y="4893379"/>
            <a:ext cx="5398800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87336" y="5133935"/>
            <a:ext cx="2497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27311" y="5883038"/>
            <a:ext cx="3695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4180042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12866" y="2114500"/>
            <a:ext cx="4322800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12866" y="3657767"/>
            <a:ext cx="49832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33717" y="2114500"/>
            <a:ext cx="2281600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90659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11601" y="1761600"/>
            <a:ext cx="9768800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25320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90600" y="3995829"/>
            <a:ext cx="3861200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35001" y="3259433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41926" y="3991664"/>
            <a:ext cx="3864800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88126" y="3255267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839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1783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8201" y="2351000"/>
            <a:ext cx="7975600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0557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12601" y="3731233"/>
            <a:ext cx="6366800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303801" y="2184667"/>
            <a:ext cx="5584400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2800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72280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50967" y="966000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80408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91208" y="3479400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5601" y="2528300"/>
            <a:ext cx="8400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43422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54221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48745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306436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16658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701169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69450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8024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7621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40211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4316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5378" y="289310"/>
            <a:ext cx="11218568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9565" y="4259000"/>
            <a:ext cx="2854000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5164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677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12965" y="3528800"/>
            <a:ext cx="19636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852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30866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33041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6577" y="3182438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8616" y="289315"/>
            <a:ext cx="6295860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33143" y="5624971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45183" y="2731848"/>
            <a:ext cx="6295860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8981332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6E18-D8FC-479E-9F23-4B7A0F8D3E7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F799D-D809-45D1-817F-853EA95F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548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3500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88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25B1FBD-A72F-4401-8221-9042861C1EB0}"/>
              </a:ext>
            </a:extLst>
          </p:cNvPr>
          <p:cNvSpPr/>
          <p:nvPr userDrawn="1"/>
        </p:nvSpPr>
        <p:spPr>
          <a:xfrm>
            <a:off x="192912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59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59"/>
          </a:p>
        </p:txBody>
      </p:sp>
    </p:spTree>
    <p:extLst>
      <p:ext uri="{BB962C8B-B14F-4D97-AF65-F5344CB8AC3E}">
        <p14:creationId xmlns:p14="http://schemas.microsoft.com/office/powerpoint/2010/main" val="48821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40" r:id="rId21"/>
    <p:sldLayoutId id="2147483741" r:id="rId22"/>
    <p:sldLayoutId id="2147483742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96072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7.xml"/><Relationship Id="rId7" Type="http://schemas.openxmlformats.org/officeDocument/2006/relationships/image" Target="../media/image1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3.xml"/><Relationship Id="rId7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0.xml"/><Relationship Id="rId5" Type="http://schemas.openxmlformats.org/officeDocument/2006/relationships/slide" Target="slide9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7.wdp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88" y="4504295"/>
            <a:ext cx="9118600" cy="36449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" y="1412778"/>
            <a:ext cx="4319327" cy="565188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7" t="9654" r="8393" b="15580"/>
          <a:stretch>
            <a:fillRect/>
          </a:stretch>
        </p:blipFill>
        <p:spPr>
          <a:xfrm>
            <a:off x="1377068" y="2153802"/>
            <a:ext cx="1565189" cy="14869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479C6D-4457-4FD6-8712-08CDB240C306}"/>
              </a:ext>
            </a:extLst>
          </p:cNvPr>
          <p:cNvSpPr txBox="1"/>
          <p:nvPr/>
        </p:nvSpPr>
        <p:spPr>
          <a:xfrm>
            <a:off x="4510314" y="2286000"/>
            <a:ext cx="6935275" cy="1774845"/>
          </a:xfrm>
          <a:prstGeom prst="rect">
            <a:avLst/>
          </a:prstGeom>
          <a:noFill/>
        </p:spPr>
        <p:txBody>
          <a:bodyPr wrap="square" lIns="91420" tIns="45718" rIns="91420" bIns="45718" rtlCol="0">
            <a:spAutoFit/>
          </a:bodyPr>
          <a:lstStyle/>
          <a:p>
            <a:pPr algn="ctr"/>
            <a:r>
              <a:rPr lang="en-US" sz="55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Chào</a:t>
            </a:r>
            <a:r>
              <a:rPr lang="en-US" sz="5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500" b="1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mừng</a:t>
            </a:r>
            <a:r>
              <a:rPr lang="en-US" sz="55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các </a:t>
            </a:r>
            <a:r>
              <a:rPr lang="en-US" sz="55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</a:t>
            </a:r>
            <a:r>
              <a:rPr lang="en-US" sz="5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sz="55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đến</a:t>
            </a:r>
            <a:r>
              <a:rPr lang="en-US" sz="5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5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với</a:t>
            </a:r>
            <a:r>
              <a:rPr lang="en-US" sz="5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5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môn</a:t>
            </a:r>
            <a:r>
              <a:rPr lang="en-US" sz="5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5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Toán</a:t>
            </a:r>
            <a:endParaRPr lang="en-US" sz="5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088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MH_Other_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805303" flipH="1">
            <a:off x="1099720" y="3505237"/>
            <a:ext cx="781717" cy="673687"/>
          </a:xfrm>
          <a:prstGeom prst="triangle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91426" tIns="45718" rIns="91426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defTabSz="1218990">
              <a:lnSpc>
                <a:spcPct val="130000"/>
              </a:lnSpc>
              <a:buClrTx/>
              <a:defRPr/>
            </a:pPr>
            <a:endParaRPr lang="zh-CN" altLang="en-US" sz="2400" kern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2" name="MH_Other_4"/>
          <p:cNvSpPr/>
          <p:nvPr>
            <p:custDataLst>
              <p:tags r:id="rId2"/>
            </p:custDataLst>
          </p:nvPr>
        </p:nvSpPr>
        <p:spPr bwMode="auto">
          <a:xfrm>
            <a:off x="483403" y="3090013"/>
            <a:ext cx="1039388" cy="1195924"/>
          </a:xfrm>
          <a:custGeom>
            <a:avLst/>
            <a:gdLst>
              <a:gd name="T0" fmla="*/ 666 w 1030516"/>
              <a:gd name="T1" fmla="*/ 0 h 1186577"/>
              <a:gd name="T2" fmla="*/ 947884 w 1030516"/>
              <a:gd name="T3" fmla="*/ 542219 h 1186577"/>
              <a:gd name="T4" fmla="*/ 0 w 1030516"/>
              <a:gd name="T5" fmla="*/ 1091432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3"/>
          </a:solidFill>
          <a:ln w="19050">
            <a:noFill/>
            <a:miter lim="800000"/>
          </a:ln>
        </p:spPr>
        <p:txBody>
          <a:bodyPr lIns="91426" tIns="45718" rIns="431925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1218990">
              <a:buClrTx/>
              <a:defRPr/>
            </a:pPr>
            <a:r>
              <a:rPr lang="en-US" altLang="zh-CN" sz="2800" kern="120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2</a:t>
            </a:r>
            <a:endParaRPr lang="zh-CN" altLang="en-US" sz="2800" kern="12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4" name="MH_Other_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805303" flipH="1">
            <a:off x="1097980" y="2022817"/>
            <a:ext cx="781717" cy="673687"/>
          </a:xfrm>
          <a:prstGeom prst="triangle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lIns="91426" tIns="45718" rIns="91426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defTabSz="1218990">
              <a:lnSpc>
                <a:spcPct val="130000"/>
              </a:lnSpc>
              <a:buClrTx/>
              <a:defRPr/>
            </a:pPr>
            <a:endParaRPr lang="zh-CN" altLang="en-US" sz="2400" kern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5" name="MH_Other_6"/>
          <p:cNvSpPr/>
          <p:nvPr>
            <p:custDataLst>
              <p:tags r:id="rId4"/>
            </p:custDataLst>
          </p:nvPr>
        </p:nvSpPr>
        <p:spPr bwMode="auto">
          <a:xfrm>
            <a:off x="483401" y="1676400"/>
            <a:ext cx="1039387" cy="1197665"/>
          </a:xfrm>
          <a:custGeom>
            <a:avLst/>
            <a:gdLst>
              <a:gd name="T0" fmla="*/ 477 w 1030516"/>
              <a:gd name="T1" fmla="*/ 0 h 1186577"/>
              <a:gd name="T2" fmla="*/ 678091 w 1030516"/>
              <a:gd name="T3" fmla="*/ 389224 h 1186577"/>
              <a:gd name="T4" fmla="*/ 0 w 1030516"/>
              <a:gd name="T5" fmla="*/ 783469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8" rIns="431925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1218990">
              <a:buClrTx/>
            </a:pPr>
            <a:r>
              <a:rPr lang="en-US" altLang="zh-CN" sz="2800" kern="120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1</a:t>
            </a:r>
            <a:endParaRPr lang="zh-CN" altLang="en-US" sz="2800" kern="12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019" y="966245"/>
            <a:ext cx="3214612" cy="4933995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4" y="5689522"/>
            <a:ext cx="1497157" cy="1007463"/>
          </a:xfrm>
          <a:prstGeom prst="rect">
            <a:avLst/>
          </a:prstGeom>
        </p:spPr>
      </p:pic>
      <p:sp>
        <p:nvSpPr>
          <p:cNvPr id="16" name="TextBox 14"/>
          <p:cNvSpPr txBox="1"/>
          <p:nvPr/>
        </p:nvSpPr>
        <p:spPr>
          <a:xfrm>
            <a:off x="1447803" y="676959"/>
            <a:ext cx="7514212" cy="1046428"/>
          </a:xfrm>
          <a:prstGeom prst="rect">
            <a:avLst/>
          </a:prstGeom>
          <a:noFill/>
        </p:spPr>
        <p:txBody>
          <a:bodyPr wrap="none" lIns="121894" tIns="60948" rIns="121894" bIns="60948" rtlCol="0">
            <a:spAutoFit/>
          </a:bodyPr>
          <a:lstStyle/>
          <a:p>
            <a:r>
              <a:rPr lang="en-US" altLang="zh-CN" sz="6000" b="1">
                <a:ln w="19050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zh-CN" altLang="en-US" sz="6000" b="1" dirty="0">
              <a:ln w="19050">
                <a:noFill/>
              </a:ln>
              <a:solidFill>
                <a:srgbClr val="FF0000"/>
              </a:solidFill>
              <a:effectLst>
                <a:glow rad="127000">
                  <a:prstClr val="white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1751381" y="1988048"/>
            <a:ext cx="7926018" cy="133810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pc="1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Làm quen với việc thu thập, phân loại, kiểm đếm các đối tượng thống kê (trong một số tình huống đơn giản).</a:t>
            </a:r>
            <a:endParaRPr lang="en-US" spc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Lato Light" charset="0"/>
            </a:endParaRP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1716745" y="3514607"/>
            <a:ext cx="7801657" cy="8333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pc="1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Biết cách thu </a:t>
            </a:r>
            <a:r>
              <a:rPr lang="en-US" sz="2800" b="1" spc="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thập, phân loại, kiểm đếm các đối tượng </a:t>
            </a:r>
            <a:r>
              <a:rPr lang="en-US" sz="2800" b="1" spc="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thống </a:t>
            </a:r>
            <a:r>
              <a:rPr lang="en-US" sz="2800" b="1" spc="1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kê.</a:t>
            </a:r>
            <a:endParaRPr lang="en-US" sz="2800" spc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17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6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4" grpId="0" animBg="1"/>
      <p:bldP spid="65" grpId="0" animBg="1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" y="8483"/>
            <a:ext cx="12161836" cy="68410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4" y="1473046"/>
            <a:ext cx="2895749" cy="20442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217" y="2859531"/>
            <a:ext cx="1159718" cy="40691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23" y="4957677"/>
            <a:ext cx="3606613" cy="189184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234033" y="1905581"/>
            <a:ext cx="59362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TẠM BIỆT CÁC CON!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712" y="1984783"/>
            <a:ext cx="2099364" cy="21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5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417035"/>
            <a:ext cx="3835829" cy="28776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226928"/>
            <a:ext cx="4056824" cy="30434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324455"/>
            <a:ext cx="3896883" cy="2923488"/>
          </a:xfrm>
          <a:prstGeom prst="rect">
            <a:avLst/>
          </a:prstGeom>
        </p:spPr>
      </p:pic>
      <p:grpSp>
        <p:nvGrpSpPr>
          <p:cNvPr id="11" name="Google Shape;2597;p1"/>
          <p:cNvGrpSpPr/>
          <p:nvPr/>
        </p:nvGrpSpPr>
        <p:grpSpPr>
          <a:xfrm>
            <a:off x="1143000" y="1610140"/>
            <a:ext cx="2661293" cy="980661"/>
            <a:chOff x="1523998" y="0"/>
            <a:chExt cx="2190751" cy="980661"/>
          </a:xfrm>
        </p:grpSpPr>
        <p:grpSp>
          <p:nvGrpSpPr>
            <p:cNvPr id="12" name="Google Shape;2598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14" name="Google Shape;2599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Google Shape;2600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Google Shape;2601;p1"/>
            <p:cNvSpPr txBox="1"/>
            <p:nvPr/>
          </p:nvSpPr>
          <p:spPr>
            <a:xfrm>
              <a:off x="1588935" y="197943"/>
              <a:ext cx="2125814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3200">
                  <a:solidFill>
                    <a:srgbClr val="002060"/>
                  </a:solidFill>
                  <a:latin typeface="Arial" panose="020B0604020202020204" pitchFamily="34" charset="0"/>
                  <a:ea typeface="Cookie"/>
                  <a:cs typeface="Arial" panose="020B0604020202020204" pitchFamily="34" charset="0"/>
                  <a:sym typeface="Cookie"/>
                </a:rPr>
                <a:t>CHỦ ĐỀ </a:t>
              </a:r>
              <a:r>
                <a:rPr lang="en-US" sz="3200" smtClean="0">
                  <a:solidFill>
                    <a:srgbClr val="002060"/>
                  </a:solidFill>
                  <a:latin typeface="Arial" panose="020B0604020202020204" pitchFamily="34" charset="0"/>
                  <a:ea typeface="Cookie"/>
                  <a:cs typeface="Arial" panose="020B0604020202020204" pitchFamily="34" charset="0"/>
                  <a:sym typeface="Cookie"/>
                </a:rPr>
                <a:t>13</a:t>
              </a:r>
              <a:endParaRPr sz="3200">
                <a:solidFill>
                  <a:srgbClr val="00206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endParaRPr>
            </a:p>
          </p:txBody>
        </p:sp>
      </p:grpSp>
      <p:sp>
        <p:nvSpPr>
          <p:cNvPr id="16" name="Google Shape;2602;p1"/>
          <p:cNvSpPr txBox="1"/>
          <p:nvPr/>
        </p:nvSpPr>
        <p:spPr>
          <a:xfrm>
            <a:off x="3276600" y="1489101"/>
            <a:ext cx="6755037" cy="1200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marL="457083" lvl="1" algn="ctr"/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LÀM QUEN VỚI YẾU TỐ THỐNG KÊ, XÁC SUẤT</a:t>
            </a:r>
            <a:endParaRPr sz="3600">
              <a:solidFill>
                <a:srgbClr val="002060"/>
              </a:solidFill>
              <a:latin typeface="Arial" panose="020B0604020202020204" pitchFamily="34" charset="0"/>
              <a:ea typeface="Cookie"/>
              <a:cs typeface="Arial" panose="020B0604020202020204" pitchFamily="34" charset="0"/>
              <a:sym typeface="Cookie"/>
            </a:endParaRPr>
          </a:p>
        </p:txBody>
      </p:sp>
      <p:sp>
        <p:nvSpPr>
          <p:cNvPr id="17" name="Google Shape;2603;p1"/>
          <p:cNvSpPr txBox="1"/>
          <p:nvPr/>
        </p:nvSpPr>
        <p:spPr>
          <a:xfrm>
            <a:off x="0" y="2606673"/>
            <a:ext cx="12115800" cy="132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BÀI </a:t>
            </a:r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64:</a:t>
            </a:r>
            <a:endParaRPr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THU THẬP, PHÂN LOẠI, KIỂM ĐẾM SỐ LIỆU</a:t>
            </a:r>
            <a:endParaRPr sz="4000" b="1">
              <a:solidFill>
                <a:srgbClr val="FF0000"/>
              </a:solidFill>
              <a:latin typeface="Arial" panose="020B0604020202020204" pitchFamily="34" charset="0"/>
              <a:ea typeface="Cookie"/>
              <a:cs typeface="Arial" panose="020B0604020202020204" pitchFamily="34" charset="0"/>
              <a:sym typeface="Cookie"/>
            </a:endParaRPr>
          </a:p>
        </p:txBody>
      </p:sp>
      <p:sp>
        <p:nvSpPr>
          <p:cNvPr id="19" name="Google Shape;4342;p1"/>
          <p:cNvSpPr txBox="1"/>
          <p:nvPr/>
        </p:nvSpPr>
        <p:spPr>
          <a:xfrm>
            <a:off x="6744060" y="3965416"/>
            <a:ext cx="2434550" cy="52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45686" rIns="91397" bIns="45686" anchor="t" anchorCtr="0">
            <a:spAutoFit/>
          </a:bodyPr>
          <a:lstStyle/>
          <a:p>
            <a:pPr algn="ctr"/>
            <a:r>
              <a:rPr lang="vi-VN" sz="2799">
                <a:latin typeface="Arial" panose="020B0604020202020204" pitchFamily="34" charset="0"/>
                <a:cs typeface="Arial" panose="020B0604020202020204" pitchFamily="34" charset="0"/>
              </a:rPr>
              <a:t>Trang </a:t>
            </a:r>
            <a:r>
              <a:rPr lang="vi-VN" sz="2799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sz="279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14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MH_Other_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805303" flipH="1">
            <a:off x="1099720" y="3505237"/>
            <a:ext cx="781717" cy="673687"/>
          </a:xfrm>
          <a:prstGeom prst="triangle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91426" tIns="45718" rIns="91426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defTabSz="1218990">
              <a:lnSpc>
                <a:spcPct val="130000"/>
              </a:lnSpc>
              <a:buClrTx/>
              <a:defRPr/>
            </a:pPr>
            <a:endParaRPr lang="zh-CN" altLang="en-US" sz="2400" kern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2" name="MH_Other_4"/>
          <p:cNvSpPr/>
          <p:nvPr>
            <p:custDataLst>
              <p:tags r:id="rId2"/>
            </p:custDataLst>
          </p:nvPr>
        </p:nvSpPr>
        <p:spPr bwMode="auto">
          <a:xfrm>
            <a:off x="483403" y="3090013"/>
            <a:ext cx="1039388" cy="1195924"/>
          </a:xfrm>
          <a:custGeom>
            <a:avLst/>
            <a:gdLst>
              <a:gd name="T0" fmla="*/ 666 w 1030516"/>
              <a:gd name="T1" fmla="*/ 0 h 1186577"/>
              <a:gd name="T2" fmla="*/ 947884 w 1030516"/>
              <a:gd name="T3" fmla="*/ 542219 h 1186577"/>
              <a:gd name="T4" fmla="*/ 0 w 1030516"/>
              <a:gd name="T5" fmla="*/ 1091432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3"/>
          </a:solidFill>
          <a:ln w="19050">
            <a:noFill/>
            <a:miter lim="800000"/>
          </a:ln>
        </p:spPr>
        <p:txBody>
          <a:bodyPr lIns="91426" tIns="45718" rIns="431925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1218990">
              <a:buClrTx/>
              <a:defRPr/>
            </a:pPr>
            <a:r>
              <a:rPr lang="en-US" altLang="zh-CN" sz="2800" kern="120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2</a:t>
            </a:r>
            <a:endParaRPr lang="zh-CN" altLang="en-US" sz="2800" kern="12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4" name="MH_Other_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805303" flipH="1">
            <a:off x="1097980" y="2022817"/>
            <a:ext cx="781717" cy="673687"/>
          </a:xfrm>
          <a:prstGeom prst="triangle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lIns="91426" tIns="45718" rIns="91426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defTabSz="1218990">
              <a:lnSpc>
                <a:spcPct val="130000"/>
              </a:lnSpc>
              <a:buClrTx/>
              <a:defRPr/>
            </a:pPr>
            <a:endParaRPr lang="zh-CN" altLang="en-US" sz="2400" kern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5" name="MH_Other_6"/>
          <p:cNvSpPr/>
          <p:nvPr>
            <p:custDataLst>
              <p:tags r:id="rId4"/>
            </p:custDataLst>
          </p:nvPr>
        </p:nvSpPr>
        <p:spPr bwMode="auto">
          <a:xfrm>
            <a:off x="483401" y="1676400"/>
            <a:ext cx="1039387" cy="1197665"/>
          </a:xfrm>
          <a:custGeom>
            <a:avLst/>
            <a:gdLst>
              <a:gd name="T0" fmla="*/ 477 w 1030516"/>
              <a:gd name="T1" fmla="*/ 0 h 1186577"/>
              <a:gd name="T2" fmla="*/ 678091 w 1030516"/>
              <a:gd name="T3" fmla="*/ 389224 h 1186577"/>
              <a:gd name="T4" fmla="*/ 0 w 1030516"/>
              <a:gd name="T5" fmla="*/ 783469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8" rIns="431925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1218990">
              <a:buClrTx/>
            </a:pPr>
            <a:r>
              <a:rPr lang="en-US" altLang="zh-CN" sz="2800" kern="120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1</a:t>
            </a:r>
            <a:endParaRPr lang="zh-CN" altLang="en-US" sz="2800" kern="12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019" y="966245"/>
            <a:ext cx="3214612" cy="4933995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4" y="5689522"/>
            <a:ext cx="1497157" cy="1007463"/>
          </a:xfrm>
          <a:prstGeom prst="rect">
            <a:avLst/>
          </a:prstGeom>
        </p:spPr>
      </p:pic>
      <p:sp>
        <p:nvSpPr>
          <p:cNvPr id="16" name="TextBox 14"/>
          <p:cNvSpPr txBox="1"/>
          <p:nvPr/>
        </p:nvSpPr>
        <p:spPr>
          <a:xfrm>
            <a:off x="1447803" y="676959"/>
            <a:ext cx="7514212" cy="1046428"/>
          </a:xfrm>
          <a:prstGeom prst="rect">
            <a:avLst/>
          </a:prstGeom>
          <a:noFill/>
        </p:spPr>
        <p:txBody>
          <a:bodyPr wrap="none" lIns="121894" tIns="60948" rIns="121894" bIns="60948" rtlCol="0">
            <a:spAutoFit/>
          </a:bodyPr>
          <a:lstStyle/>
          <a:p>
            <a:r>
              <a:rPr lang="en-US" altLang="zh-CN" sz="6000" b="1">
                <a:ln w="19050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zh-CN" altLang="en-US" sz="6000" b="1" dirty="0">
              <a:ln w="19050">
                <a:noFill/>
              </a:ln>
              <a:solidFill>
                <a:srgbClr val="FF0000"/>
              </a:solidFill>
              <a:effectLst>
                <a:glow rad="127000">
                  <a:prstClr val="white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1751381" y="1988048"/>
            <a:ext cx="7926018" cy="133810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pc="1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Làm quen với việc thu thập, phân loại, kiểm đếm các đối tượng thống kê (trong một số tình huống đơn giản).</a:t>
            </a:r>
            <a:endParaRPr lang="en-US" spc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Lato Light" charset="0"/>
            </a:endParaRP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1716745" y="3514607"/>
            <a:ext cx="7801657" cy="8333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pc="1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Biết cách thu </a:t>
            </a:r>
            <a:r>
              <a:rPr lang="en-US" sz="2800" b="1" spc="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thập, phân loại, kiểm đếm các đối tượng </a:t>
            </a:r>
            <a:r>
              <a:rPr lang="en-US" sz="2800" b="1" spc="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thống </a:t>
            </a:r>
            <a:r>
              <a:rPr lang="en-US" sz="2800" b="1" spc="1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kê.</a:t>
            </a:r>
            <a:endParaRPr lang="en-US" sz="2800" spc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3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6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4" grpId="0" animBg="1"/>
      <p:bldP spid="65" grpId="0" animBg="1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68" y="3481049"/>
            <a:ext cx="1953349" cy="33688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513140"/>
            <a:ext cx="2963349" cy="262383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810001" y="-52444"/>
            <a:ext cx="4270721" cy="3054195"/>
            <a:chOff x="3461080" y="-39334"/>
            <a:chExt cx="3203040" cy="2290647"/>
          </a:xfrm>
        </p:grpSpPr>
        <p:sp>
          <p:nvSpPr>
            <p:cNvPr id="7" name="任意多边形 6"/>
            <p:cNvSpPr/>
            <p:nvPr/>
          </p:nvSpPr>
          <p:spPr>
            <a:xfrm>
              <a:off x="3962397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000000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461080" y="1371600"/>
              <a:ext cx="3203040" cy="879713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1218840">
                <a:lnSpc>
                  <a:spcPct val="130000"/>
                </a:lnSpc>
                <a:buClrTx/>
                <a:defRPr/>
              </a:pPr>
              <a:r>
                <a:rPr lang="en-US" altLang="zh-CN" sz="6000" smtClean="0">
                  <a:solidFill>
                    <a:srgbClr val="FF0066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KHÁM PHÁ</a:t>
              </a:r>
              <a:endParaRPr lang="zh-CN" altLang="en-US" sz="6000" dirty="0">
                <a:solidFill>
                  <a:srgbClr val="FF0066"/>
                </a:solidFill>
                <a:latin typeface="Times New Roman" pitchFamily="18" charset="0"/>
                <a:ea typeface="华康方圆体W7(P)" pitchFamily="82" charset="-122"/>
                <a:cs typeface="Times New Roman" pitchFamily="18" charset="0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868360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31837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50" y="4544675"/>
            <a:ext cx="2938049" cy="25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7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336" y="1433293"/>
            <a:ext cx="35410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phòng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 nghệ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thuật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6" y="546516"/>
            <a:ext cx="7051179" cy="393404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420358"/>
              </p:ext>
            </p:extLst>
          </p:nvPr>
        </p:nvGraphicFramePr>
        <p:xfrm>
          <a:off x="1463041" y="4790779"/>
          <a:ext cx="9323976" cy="1153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994">
                  <a:extLst>
                    <a:ext uri="{9D8B030D-6E8A-4147-A177-3AD203B41FA5}">
                      <a16:colId xmlns:a16="http://schemas.microsoft.com/office/drawing/2014/main" val="943914287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val="3338658073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val="3052687361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val="845566035"/>
                    </a:ext>
                  </a:extLst>
                </a:gridCol>
              </a:tblGrid>
              <a:tr h="57655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Giá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</a:rPr>
                        <a:t>vẽ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Đồng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hồ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Bức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tượng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Ghế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40209"/>
                  </a:ext>
                </a:extLst>
              </a:tr>
              <a:tr h="576557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579016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885634" y="5496466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45429" y="5462807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44344" y="5496466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882017" y="5472332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B90548-A407-4659-86D0-1E6B4E4139FE}"/>
              </a:ext>
            </a:extLst>
          </p:cNvPr>
          <p:cNvCxnSpPr>
            <a:cxnSpLocks/>
          </p:cNvCxnSpPr>
          <p:nvPr/>
        </p:nvCxnSpPr>
        <p:spPr>
          <a:xfrm>
            <a:off x="2352583" y="2290439"/>
            <a:ext cx="16601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F96C53B-ED64-4C0D-8B66-E5766E48F2C3}"/>
              </a:ext>
            </a:extLst>
          </p:cNvPr>
          <p:cNvCxnSpPr>
            <a:cxnSpLocks/>
          </p:cNvCxnSpPr>
          <p:nvPr/>
        </p:nvCxnSpPr>
        <p:spPr>
          <a:xfrm>
            <a:off x="791593" y="2753558"/>
            <a:ext cx="32211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CEEDBF9-7D4B-4072-8440-83DBA0E0FB46}"/>
              </a:ext>
            </a:extLst>
          </p:cNvPr>
          <p:cNvCxnSpPr>
            <a:cxnSpLocks/>
          </p:cNvCxnSpPr>
          <p:nvPr/>
        </p:nvCxnSpPr>
        <p:spPr>
          <a:xfrm>
            <a:off x="791593" y="3179685"/>
            <a:ext cx="25786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41326" y="4207527"/>
            <a:ext cx="8842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ấy quan sát, đếm và ghi lại số liệu như sau: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49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68" y="3481049"/>
            <a:ext cx="1953349" cy="33688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513140"/>
            <a:ext cx="2963349" cy="262383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810001" y="-52444"/>
            <a:ext cx="4726487" cy="3054195"/>
            <a:chOff x="3461080" y="-39334"/>
            <a:chExt cx="3544864" cy="2290647"/>
          </a:xfrm>
        </p:grpSpPr>
        <p:sp>
          <p:nvSpPr>
            <p:cNvPr id="7" name="任意多边形 6"/>
            <p:cNvSpPr/>
            <p:nvPr/>
          </p:nvSpPr>
          <p:spPr>
            <a:xfrm>
              <a:off x="3962397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000000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461080" y="1371600"/>
              <a:ext cx="3544864" cy="879713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1218840">
                <a:lnSpc>
                  <a:spcPct val="130000"/>
                </a:lnSpc>
                <a:buClrTx/>
                <a:defRPr/>
              </a:pPr>
              <a:r>
                <a:rPr lang="en-US" altLang="zh-CN" sz="6000" smtClean="0">
                  <a:solidFill>
                    <a:srgbClr val="FF0066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HOẠT ĐỘNG</a:t>
              </a:r>
              <a:endParaRPr lang="zh-CN" altLang="en-US" sz="6000" dirty="0">
                <a:solidFill>
                  <a:srgbClr val="FF0066"/>
                </a:solidFill>
                <a:latin typeface="Times New Roman" pitchFamily="18" charset="0"/>
                <a:ea typeface="华康方圆体W7(P)" pitchFamily="82" charset="-122"/>
                <a:cs typeface="Times New Roman" pitchFamily="18" charset="0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868360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31837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50" y="4544675"/>
            <a:ext cx="2938049" cy="25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0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39032" y="798098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err="1"/>
                <a:t>tranh</a:t>
              </a:r>
              <a:r>
                <a:rPr lang="en-US" sz="2800"/>
                <a:t> </a:t>
              </a:r>
              <a:r>
                <a:rPr lang="en-US" sz="2800" smtClean="0"/>
                <a:t>rồi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err="1"/>
                <a:t>thích</a:t>
              </a:r>
              <a:r>
                <a:rPr lang="en-US" sz="2800"/>
                <a:t> </a:t>
              </a:r>
              <a:r>
                <a:rPr lang="en-US" sz="2800" smtClean="0"/>
                <a:t>hợp.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83987" y="2728954"/>
            <a:ext cx="5597819" cy="3554282"/>
            <a:chOff x="5583987" y="2728954"/>
            <a:chExt cx="5597819" cy="3554282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8" r="1896"/>
            <a:stretch/>
          </p:blipFill>
          <p:spPr>
            <a:xfrm>
              <a:off x="5708193" y="2728954"/>
              <a:ext cx="5473613" cy="35542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5583987" y="3198094"/>
              <a:ext cx="2063932" cy="809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14400" y="2229907"/>
            <a:ext cx="74658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quanh</a:t>
            </a:r>
            <a:r>
              <a:rPr lang="en-US" sz="2800" dirty="0"/>
              <a:t> </a:t>
            </a:r>
            <a:r>
              <a:rPr lang="en-US" sz="2800" dirty="0" err="1"/>
              <a:t>quạ</a:t>
            </a:r>
            <a:r>
              <a:rPr lang="en-US" sz="2800" dirty="0"/>
              <a:t> </a:t>
            </a:r>
            <a:r>
              <a:rPr lang="en-US" sz="2800" dirty="0" err="1"/>
              <a:t>đen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 ?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,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?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?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trụ</a:t>
            </a:r>
            <a:r>
              <a:rPr lang="en-US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?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;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2445" y="2375074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79715" y="3043854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79715" y="3681420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79715" y="4315001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6946106" y="4985874"/>
            <a:ext cx="267494" cy="247650"/>
          </a:xfrm>
          <a:prstGeom prst="cube">
            <a:avLst>
              <a:gd name="adj" fmla="val 2307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524875" y="4949825"/>
            <a:ext cx="190500" cy="1905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Magnetic Disk 15"/>
          <p:cNvSpPr/>
          <p:nvPr/>
        </p:nvSpPr>
        <p:spPr>
          <a:xfrm>
            <a:off x="7235825" y="5553075"/>
            <a:ext cx="231775" cy="374650"/>
          </a:xfrm>
          <a:prstGeom prst="flowChartMagneticDisk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15794" y="3057010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8857" y="3690498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15794" y="4341314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8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1FFAD9-D0B5-4749-B429-E73AF385FC18}"/>
              </a:ext>
            </a:extLst>
          </p:cNvPr>
          <p:cNvCxnSpPr>
            <a:cxnSpLocks/>
          </p:cNvCxnSpPr>
          <p:nvPr/>
        </p:nvCxnSpPr>
        <p:spPr>
          <a:xfrm>
            <a:off x="4119712" y="1272540"/>
            <a:ext cx="22468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E75724F-2960-4BAC-A2FB-9558DC432481}"/>
              </a:ext>
            </a:extLst>
          </p:cNvPr>
          <p:cNvCxnSpPr>
            <a:cxnSpLocks/>
          </p:cNvCxnSpPr>
          <p:nvPr/>
        </p:nvCxnSpPr>
        <p:spPr>
          <a:xfrm>
            <a:off x="6973538" y="1272540"/>
            <a:ext cx="25545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7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6" presetClass="emph" presetSubtype="0" repeatCount="5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6" presetClass="emph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 animBg="1"/>
      <p:bldP spid="10" grpId="0" animBg="1"/>
      <p:bldP spid="11" grpId="0" animBg="1"/>
      <p:bldP spid="12" grpId="0" animBg="1"/>
      <p:bldP spid="13" grpId="0" animBg="1"/>
      <p:bldP spid="13" grpId="2" animBg="1"/>
      <p:bldP spid="13" grpId="3" animBg="1"/>
      <p:bldP spid="14" grpId="0" animBg="1"/>
      <p:bldP spid="14" grpId="1" animBg="1"/>
      <p:bldP spid="14" grpId="2" animBg="1"/>
      <p:bldP spid="16" grpId="0" animBg="1"/>
      <p:bldP spid="16" grpId="1" animBg="1"/>
      <p:bldP spid="16" grpId="2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175657" y="979711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35467" y="367021"/>
            <a:ext cx="7307195" cy="585667"/>
            <a:chOff x="1183343" y="1464304"/>
            <a:chExt cx="7307195" cy="585667"/>
          </a:xfrm>
        </p:grpSpPr>
        <p:sp>
          <p:nvSpPr>
            <p:cNvPr id="3" name="TextBox 2"/>
            <p:cNvSpPr txBox="1"/>
            <p:nvPr/>
          </p:nvSpPr>
          <p:spPr>
            <a:xfrm>
              <a:off x="1801297" y="152675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err="1"/>
                <a:t>tranh</a:t>
              </a:r>
              <a:r>
                <a:rPr lang="en-US" sz="2800"/>
                <a:t> </a:t>
              </a:r>
              <a:r>
                <a:rPr lang="en-US" sz="2800" smtClean="0"/>
                <a:t>rồi</a:t>
              </a:r>
              <a:r>
                <a:rPr lang="en-US" sz="2800" smtClean="0"/>
                <a:t> </a:t>
              </a:r>
              <a:r>
                <a:rPr lang="en-US" sz="2800" err="1"/>
                <a:t>trả</a:t>
              </a:r>
              <a:r>
                <a:rPr lang="en-US" sz="2800"/>
                <a:t> </a:t>
              </a:r>
              <a:r>
                <a:rPr lang="en-US" sz="2800" smtClean="0"/>
                <a:t>lời.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pic>
        <p:nvPicPr>
          <p:cNvPr id="5" name="Picture 4" descr="Screen Clippi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428" y="900778"/>
            <a:ext cx="5193910" cy="20769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021" y="967767"/>
            <a:ext cx="6689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19850"/>
              </p:ext>
            </p:extLst>
          </p:nvPr>
        </p:nvGraphicFramePr>
        <p:xfrm>
          <a:off x="687273" y="2012902"/>
          <a:ext cx="4830519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0173">
                  <a:extLst>
                    <a:ext uri="{9D8B030D-6E8A-4147-A177-3AD203B41FA5}">
                      <a16:colId xmlns:a16="http://schemas.microsoft.com/office/drawing/2014/main" val="328274617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val="420994773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val="1695973288"/>
                    </a:ext>
                  </a:extLst>
                </a:gridCol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Gà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trống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Gà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mái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Gà</a:t>
                      </a:r>
                      <a:r>
                        <a:rPr lang="en-US" sz="2800" baseline="0" dirty="0"/>
                        <a:t> con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22692"/>
                  </a:ext>
                </a:extLst>
              </a:tr>
              <a:tr h="574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21658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22909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59324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37016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5021" y="3265707"/>
            <a:ext cx="103900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/>
              <a:t>b)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err="1"/>
              <a:t>lời</a:t>
            </a:r>
            <a:r>
              <a:rPr lang="en-US" sz="2800"/>
              <a:t> </a:t>
            </a:r>
            <a:r>
              <a:rPr lang="en-US" sz="2800" smtClean="0"/>
              <a:t>đúng.</a:t>
            </a:r>
            <a:endParaRPr lang="en-US" sz="2800" dirty="0"/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err="1"/>
              <a:t>nhiều</a:t>
            </a:r>
            <a:r>
              <a:rPr lang="en-US" sz="2800"/>
              <a:t> </a:t>
            </a:r>
            <a:r>
              <a:rPr lang="en-US" sz="2800" smtClean="0"/>
              <a:t>nhất?</a:t>
            </a:r>
            <a:endParaRPr lang="en-US" sz="2800" dirty="0"/>
          </a:p>
          <a:p>
            <a:pPr marL="514350" indent="-514350">
              <a:lnSpc>
                <a:spcPts val="4000"/>
              </a:lnSpc>
              <a:buAutoNum type="alphaUcPeriod"/>
            </a:pP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trống</a:t>
            </a:r>
            <a:r>
              <a:rPr lang="en-US" sz="2800" dirty="0"/>
              <a:t>                     B.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mái</a:t>
            </a:r>
            <a:r>
              <a:rPr lang="en-US" sz="2800" dirty="0"/>
              <a:t>                  C. </a:t>
            </a:r>
            <a:r>
              <a:rPr lang="en-US" sz="2800" dirty="0" err="1"/>
              <a:t>Gà</a:t>
            </a:r>
            <a:r>
              <a:rPr lang="en-US" sz="2800" dirty="0"/>
              <a:t> con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err="1"/>
              <a:t>ít</a:t>
            </a:r>
            <a:r>
              <a:rPr lang="en-US" sz="2800"/>
              <a:t> </a:t>
            </a:r>
            <a:r>
              <a:rPr lang="en-US" sz="2800" smtClean="0"/>
              <a:t>nhất?</a:t>
            </a:r>
            <a:endParaRPr lang="en-US" sz="2800" dirty="0"/>
          </a:p>
          <a:p>
            <a:pPr marL="514350" indent="-514350">
              <a:lnSpc>
                <a:spcPts val="4000"/>
              </a:lnSpc>
              <a:buAutoNum type="alphaUcPeriod"/>
            </a:pP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trống</a:t>
            </a:r>
            <a:r>
              <a:rPr lang="en-US" sz="2800" dirty="0"/>
              <a:t>                     B.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mái</a:t>
            </a:r>
            <a:r>
              <a:rPr lang="en-US" sz="2800" dirty="0"/>
              <a:t>                  C. </a:t>
            </a:r>
            <a:r>
              <a:rPr lang="en-US" sz="2800" dirty="0" err="1"/>
              <a:t>Gà</a:t>
            </a:r>
            <a:r>
              <a:rPr lang="en-US" sz="2800" dirty="0"/>
              <a:t> con</a:t>
            </a:r>
          </a:p>
          <a:p>
            <a:pPr>
              <a:lnSpc>
                <a:spcPts val="4000"/>
              </a:lnSpc>
            </a:pPr>
            <a:r>
              <a:rPr lang="en-US" sz="2800" dirty="0"/>
              <a:t>c)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 </a:t>
            </a:r>
            <a:r>
              <a:rPr lang="en-US" sz="2800" dirty="0" err="1"/>
              <a:t>gà</a:t>
            </a:r>
            <a:r>
              <a:rPr lang="en-US" sz="2800" dirty="0"/>
              <a:t>?</a:t>
            </a:r>
          </a:p>
        </p:txBody>
      </p:sp>
      <p:sp>
        <p:nvSpPr>
          <p:cNvPr id="13" name="Oval 12"/>
          <p:cNvSpPr/>
          <p:nvPr/>
        </p:nvSpPr>
        <p:spPr>
          <a:xfrm>
            <a:off x="7950236" y="4328241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3836" y="5356022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88333" y="5869211"/>
            <a:ext cx="4323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2 + 7 + 9 = 18 (con)</a:t>
            </a:r>
          </a:p>
        </p:txBody>
      </p:sp>
      <p:sp>
        <p:nvSpPr>
          <p:cNvPr id="16" name="Arrow: Right 15">
            <a:hlinkClick r:id="rId5" action="ppaction://hlinksldjump"/>
            <a:extLst>
              <a:ext uri="{FF2B5EF4-FFF2-40B4-BE49-F238E27FC236}">
                <a16:creationId xmlns:a16="http://schemas.microsoft.com/office/drawing/2014/main" id="{F35BF829-4645-4835-BB53-C6B4D933EBB4}"/>
              </a:ext>
            </a:extLst>
          </p:cNvPr>
          <p:cNvSpPr/>
          <p:nvPr/>
        </p:nvSpPr>
        <p:spPr>
          <a:xfrm>
            <a:off x="10535103" y="5906979"/>
            <a:ext cx="630936" cy="52322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9" grpId="0"/>
      <p:bldP spid="10" grpId="0"/>
      <p:bldP spid="11" grpId="0"/>
      <p:bldP spid="12" grpId="0" uiExpand="1" build="p"/>
      <p:bldP spid="13" grpId="0" animBg="1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err="1"/>
                <a:t>trả</a:t>
              </a:r>
              <a:r>
                <a:rPr lang="en-US" sz="2800"/>
                <a:t> </a:t>
              </a:r>
              <a:r>
                <a:rPr lang="en-US" sz="2800" smtClean="0"/>
                <a:t>lời câu hỏi.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2"/>
          <a:stretch/>
        </p:blipFill>
        <p:spPr>
          <a:xfrm>
            <a:off x="4898042" y="1089009"/>
            <a:ext cx="6439988" cy="29046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5467" y="1236061"/>
            <a:ext cx="4618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a) </a:t>
            </a:r>
            <a:r>
              <a:rPr lang="en-US" sz="2800" dirty="0"/>
              <a:t>Mai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 </a:t>
            </a:r>
            <a:r>
              <a:rPr lang="en-US" sz="2800" dirty="0" err="1"/>
              <a:t>hạc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?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835515"/>
              </p:ext>
            </p:extLst>
          </p:nvPr>
        </p:nvGraphicFramePr>
        <p:xfrm>
          <a:off x="803163" y="2488620"/>
          <a:ext cx="3657600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2391">
                  <a:extLst>
                    <a:ext uri="{9D8B030D-6E8A-4147-A177-3AD203B41FA5}">
                      <a16:colId xmlns:a16="http://schemas.microsoft.com/office/drawing/2014/main" val="328274617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4209947731"/>
                    </a:ext>
                  </a:extLst>
                </a:gridCol>
                <a:gridCol w="1195049">
                  <a:extLst>
                    <a:ext uri="{9D8B030D-6E8A-4147-A177-3AD203B41FA5}">
                      <a16:colId xmlns:a16="http://schemas.microsoft.com/office/drawing/2014/main" val="1695973288"/>
                    </a:ext>
                  </a:extLst>
                </a:gridCol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22692"/>
                  </a:ext>
                </a:extLst>
              </a:tr>
              <a:tr h="574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1544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21658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20761" y="3062771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79736" y="3086864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16651" y="3113702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55" r="65666" b="46107"/>
          <a:stretch/>
        </p:blipFill>
        <p:spPr>
          <a:xfrm>
            <a:off x="1073390" y="2566753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5" t="39509" r="35011" b="24153"/>
          <a:stretch/>
        </p:blipFill>
        <p:spPr>
          <a:xfrm>
            <a:off x="2244315" y="2566752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6" t="62618" r="-360" b="1044"/>
          <a:stretch/>
        </p:blipFill>
        <p:spPr>
          <a:xfrm>
            <a:off x="3607089" y="2566752"/>
            <a:ext cx="570588" cy="410809"/>
          </a:xfrm>
          <a:prstGeom prst="roundRect">
            <a:avLst>
              <a:gd name="adj" fmla="val 29875"/>
            </a:avLst>
          </a:prstGeom>
        </p:spPr>
      </p:pic>
      <p:sp>
        <p:nvSpPr>
          <p:cNvPr id="15" name="TextBox 14"/>
          <p:cNvSpPr txBox="1"/>
          <p:nvPr/>
        </p:nvSpPr>
        <p:spPr>
          <a:xfrm>
            <a:off x="1062416" y="4184235"/>
            <a:ext cx="7477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/>
              <a:t>b) </a:t>
            </a:r>
            <a:r>
              <a:rPr lang="en-US" sz="2800" dirty="0" err="1"/>
              <a:t>Hạc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</a:t>
            </a:r>
            <a:r>
              <a:rPr lang="en-US" sz="2800" dirty="0" err="1"/>
              <a:t>Hạc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5" t="39509" r="35011" b="24153"/>
          <a:stretch/>
        </p:blipFill>
        <p:spPr>
          <a:xfrm>
            <a:off x="6515870" y="4335566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6" t="62618" r="-360" b="1044"/>
          <a:stretch/>
        </p:blipFill>
        <p:spPr>
          <a:xfrm>
            <a:off x="5814712" y="4996444"/>
            <a:ext cx="570588" cy="410809"/>
          </a:xfrm>
          <a:prstGeom prst="roundRect">
            <a:avLst>
              <a:gd name="adj" fmla="val 29875"/>
            </a:avLst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97EF44-A956-4555-A949-78FA4254CE44}"/>
              </a:ext>
            </a:extLst>
          </p:cNvPr>
          <p:cNvCxnSpPr>
            <a:cxnSpLocks/>
          </p:cNvCxnSpPr>
          <p:nvPr/>
        </p:nvCxnSpPr>
        <p:spPr>
          <a:xfrm>
            <a:off x="1681787" y="870201"/>
            <a:ext cx="2289322" cy="20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862D55-81BD-41C9-BF5E-402A72E54896}"/>
              </a:ext>
            </a:extLst>
          </p:cNvPr>
          <p:cNvCxnSpPr>
            <a:cxnSpLocks/>
          </p:cNvCxnSpPr>
          <p:nvPr/>
        </p:nvCxnSpPr>
        <p:spPr>
          <a:xfrm>
            <a:off x="3033592" y="4746375"/>
            <a:ext cx="31386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B726991-89C2-45BC-8161-7827F7F46B48}"/>
              </a:ext>
            </a:extLst>
          </p:cNvPr>
          <p:cNvCxnSpPr>
            <a:cxnSpLocks/>
          </p:cNvCxnSpPr>
          <p:nvPr/>
        </p:nvCxnSpPr>
        <p:spPr>
          <a:xfrm>
            <a:off x="3045690" y="5407253"/>
            <a:ext cx="25081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B97EF44-A956-4555-A949-78FA4254CE44}"/>
              </a:ext>
            </a:extLst>
          </p:cNvPr>
          <p:cNvCxnSpPr>
            <a:cxnSpLocks/>
          </p:cNvCxnSpPr>
          <p:nvPr/>
        </p:nvCxnSpPr>
        <p:spPr>
          <a:xfrm>
            <a:off x="4602896" y="901119"/>
            <a:ext cx="2289322" cy="20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6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ath Subject for Middle School - 7th Grade: Ratio, Proportion and Percent by Slidesgo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377</Words>
  <Application>Microsoft Office PowerPoint</Application>
  <PresentationFormat>Widescreen</PresentationFormat>
  <Paragraphs>74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30" baseType="lpstr">
      <vt:lpstr>微软雅黑</vt:lpstr>
      <vt:lpstr>宋体</vt:lpstr>
      <vt:lpstr>Anaheim</vt:lpstr>
      <vt:lpstr>Annie Use Your Telescope</vt:lpstr>
      <vt:lpstr>Arial</vt:lpstr>
      <vt:lpstr>Calibri</vt:lpstr>
      <vt:lpstr>Cookie</vt:lpstr>
      <vt:lpstr>等线</vt:lpstr>
      <vt:lpstr>Exo</vt:lpstr>
      <vt:lpstr>Lato</vt:lpstr>
      <vt:lpstr>Lato Light</vt:lpstr>
      <vt:lpstr>Open Sans</vt:lpstr>
      <vt:lpstr>RocknRoll One</vt:lpstr>
      <vt:lpstr>Times New Roman</vt:lpstr>
      <vt:lpstr>UTM Cookies</vt:lpstr>
      <vt:lpstr>幼圆</vt:lpstr>
      <vt:lpstr>华康方圆体W7(P)</vt:lpstr>
      <vt:lpstr>Office Theme</vt:lpstr>
      <vt:lpstr>1_Math Subject for Middle School - 7th Grade: Ratio, Proportion and Percent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MyPC</cp:lastModifiedBy>
  <cp:revision>76</cp:revision>
  <dcterms:created xsi:type="dcterms:W3CDTF">2021-06-02T01:34:28Z</dcterms:created>
  <dcterms:modified xsi:type="dcterms:W3CDTF">2023-04-16T09:46:26Z</dcterms:modified>
</cp:coreProperties>
</file>