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258" r:id="rId3"/>
    <p:sldId id="289" r:id="rId4"/>
    <p:sldId id="290" r:id="rId5"/>
    <p:sldId id="279" r:id="rId6"/>
    <p:sldId id="261" r:id="rId7"/>
    <p:sldId id="262" r:id="rId8"/>
    <p:sldId id="283" r:id="rId9"/>
    <p:sldId id="280" r:id="rId10"/>
    <p:sldId id="281" r:id="rId11"/>
    <p:sldId id="285" r:id="rId12"/>
    <p:sldId id="286" r:id="rId1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guyen Lam Kim Ngoc" initials="NLKN" lastIdx="1" clrIdx="0">
    <p:extLst>
      <p:ext uri="{19B8F6BF-5375-455C-9EA6-DF929625EA0E}">
        <p15:presenceInfo xmlns:p15="http://schemas.microsoft.com/office/powerpoint/2012/main" userId="Nguyen Lam Kim Ngo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3072" autoAdjust="0"/>
  </p:normalViewPr>
  <p:slideViewPr>
    <p:cSldViewPr snapToGrid="0">
      <p:cViewPr varScale="1">
        <p:scale>
          <a:sx n="57" d="100"/>
          <a:sy n="57" d="100"/>
        </p:scale>
        <p:origin x="168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9302B-5707-40AD-A905-BB2E885234D6}" type="datetimeFigureOut">
              <a:rPr lang="en-US" smtClean="0"/>
              <a:t>24-Jan-24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09C23E-164B-4365-80AC-F242954C6C7F}" type="slidenum">
              <a:rPr lang="en-US" smtClean="0"/>
              <a:t>‹#›</a:t>
            </a:fld>
            <a:endParaRPr lang="en-US"/>
          </a:p>
        </p:txBody>
      </p:sp>
    </p:spTree>
    <p:extLst>
      <p:ext uri="{BB962C8B-B14F-4D97-AF65-F5344CB8AC3E}">
        <p14:creationId xmlns:p14="http://schemas.microsoft.com/office/powerpoint/2010/main" val="1222097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highlight>
                  <a:srgbClr val="FFFF00"/>
                </a:highlight>
                <a:latin typeface="Times New Roman" panose="02020603050405020304" pitchFamily="18" charset="0"/>
                <a:cs typeface="Times New Roman" panose="02020603050405020304" pitchFamily="18" charset="0"/>
              </a:rPr>
              <a:t>- HĐ 1: Copy đường link vào Google, trò chơi và chọn trò chơi Thẻ ngẫu nhiên hoặc Bánh xe ngẫu nhiên . ( Đọc phân số tương ứng với thẻ (1 phần mũi tên chỉ vào)</a:t>
            </a:r>
          </a:p>
          <a:p>
            <a:r>
              <a:rPr lang="en-US" sz="1600">
                <a:highlight>
                  <a:srgbClr val="FFFF00"/>
                </a:highlight>
                <a:latin typeface="Times New Roman" panose="02020603050405020304" pitchFamily="18" charset="0"/>
                <a:cs typeface="Times New Roman" panose="02020603050405020304" pitchFamily="18" charset="0"/>
              </a:rPr>
              <a:t>- HĐ 2: Trò chơi đã giúp con nhớ lại cách đọc phân số. Hôm nay cô trò mình tiếp tục ôn lại về phân số qua bài Ôn tập khái niệm về phân số.</a:t>
            </a:r>
          </a:p>
        </p:txBody>
      </p:sp>
      <p:sp>
        <p:nvSpPr>
          <p:cNvPr id="4" name="Slide Number Placeholder 3"/>
          <p:cNvSpPr>
            <a:spLocks noGrp="1"/>
          </p:cNvSpPr>
          <p:nvPr>
            <p:ph type="sldNum" sz="quarter" idx="5"/>
          </p:nvPr>
        </p:nvSpPr>
        <p:spPr/>
        <p:txBody>
          <a:bodyPr/>
          <a:lstStyle/>
          <a:p>
            <a:fld id="{7A09C23E-164B-4365-80AC-F242954C6C7F}" type="slidenum">
              <a:rPr lang="en-US" smtClean="0"/>
              <a:t>1</a:t>
            </a:fld>
            <a:endParaRPr lang="en-US"/>
          </a:p>
        </p:txBody>
      </p:sp>
    </p:spTree>
    <p:extLst>
      <p:ext uri="{BB962C8B-B14F-4D97-AF65-F5344CB8AC3E}">
        <p14:creationId xmlns:p14="http://schemas.microsoft.com/office/powerpoint/2010/main" val="1217700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a:solidFill>
                  <a:srgbClr val="006600"/>
                </a:solidFill>
                <a:latin typeface="Times New Roman" panose="02020603050405020304" pitchFamily="18" charset="0"/>
                <a:cs typeface="Times New Roman" panose="02020603050405020304" pitchFamily="18" charset="0"/>
              </a:rPr>
              <a:t>1 HS Nêu yêu cầu của bài -&gt; HS làm SGK -&gt; Chữa miệng, nêu cách làm ( dựa vào đề bài, 1, TS=6 nên MS = 6; Số 0 viết thành PS có TS là 0 và MS là số tự nhiên khác 0) -&gt; NX -&gt; GV chốt án-&gt; Kiểm soát Đ/S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6600"/>
                </a:solidFill>
                <a:latin typeface="Times New Roman" panose="02020603050405020304" pitchFamily="18" charset="0"/>
                <a:cs typeface="Times New Roman" panose="02020603050405020304" pitchFamily="18" charset="0"/>
              </a:rPr>
              <a:t>- Chốt: Để điền được số vào ô trống ta cần lưu ý điều gì?</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6600"/>
                </a:solidFill>
                <a:latin typeface="Times New Roman" panose="02020603050405020304" pitchFamily="18" charset="0"/>
                <a:cs typeface="Times New Roman" panose="02020603050405020304" pitchFamily="18" charset="0"/>
              </a:rPr>
              <a:t>+ Dựa vào đề bài xem yc viết STN là số nào để làm.</a:t>
            </a:r>
          </a:p>
        </p:txBody>
      </p:sp>
      <p:sp>
        <p:nvSpPr>
          <p:cNvPr id="4" name="Slide Number Placeholder 3"/>
          <p:cNvSpPr>
            <a:spLocks noGrp="1"/>
          </p:cNvSpPr>
          <p:nvPr>
            <p:ph type="sldNum" sz="quarter" idx="5"/>
          </p:nvPr>
        </p:nvSpPr>
        <p:spPr/>
        <p:txBody>
          <a:bodyPr/>
          <a:lstStyle/>
          <a:p>
            <a:fld id="{7A09C23E-164B-4365-80AC-F242954C6C7F}" type="slidenum">
              <a:rPr lang="en-US" smtClean="0"/>
              <a:t>10</a:t>
            </a:fld>
            <a:endParaRPr lang="en-US"/>
          </a:p>
        </p:txBody>
      </p:sp>
    </p:spTree>
    <p:extLst>
      <p:ext uri="{BB962C8B-B14F-4D97-AF65-F5344CB8AC3E}">
        <p14:creationId xmlns:p14="http://schemas.microsoft.com/office/powerpoint/2010/main" val="8425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GV NX tiết học và phân công nhiệm vụ cho tiết học sau</a:t>
            </a:r>
          </a:p>
          <a:p>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12</a:t>
            </a:fld>
            <a:endParaRPr lang="en-US"/>
          </a:p>
        </p:txBody>
      </p:sp>
    </p:spTree>
    <p:extLst>
      <p:ext uri="{BB962C8B-B14F-4D97-AF65-F5344CB8AC3E}">
        <p14:creationId xmlns:p14="http://schemas.microsoft.com/office/powerpoint/2010/main" val="3727025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HS ghi tên bài vào vở.</a:t>
            </a:r>
          </a:p>
          <a:p>
            <a:pPr marL="171450" indent="-171450">
              <a:buFontTx/>
              <a:buChar char="-"/>
            </a:pPr>
            <a:r>
              <a:rPr lang="en-US"/>
              <a:t>GV nêu yêu cầu cần đạt của bài.</a:t>
            </a:r>
          </a:p>
        </p:txBody>
      </p:sp>
      <p:sp>
        <p:nvSpPr>
          <p:cNvPr id="4" name="Slide Number Placeholder 3"/>
          <p:cNvSpPr>
            <a:spLocks noGrp="1"/>
          </p:cNvSpPr>
          <p:nvPr>
            <p:ph type="sldNum" sz="quarter" idx="5"/>
          </p:nvPr>
        </p:nvSpPr>
        <p:spPr/>
        <p:txBody>
          <a:bodyPr/>
          <a:lstStyle/>
          <a:p>
            <a:fld id="{7A09C23E-164B-4365-80AC-F242954C6C7F}" type="slidenum">
              <a:rPr lang="en-US" smtClean="0"/>
              <a:t>2</a:t>
            </a:fld>
            <a:endParaRPr lang="en-US"/>
          </a:p>
        </p:txBody>
      </p:sp>
    </p:spTree>
    <p:extLst>
      <p:ext uri="{BB962C8B-B14F-4D97-AF65-F5344CB8AC3E}">
        <p14:creationId xmlns:p14="http://schemas.microsoft.com/office/powerpoint/2010/main" val="2607998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HĐ 1: VD: </a:t>
            </a:r>
            <a:r>
              <a:rPr lang="en-US" sz="1200" b="1">
                <a:solidFill>
                  <a:srgbClr val="FF0000"/>
                </a:solidFill>
                <a:latin typeface="Times New Roman" panose="02020603050405020304" pitchFamily="18" charset="0"/>
                <a:cs typeface="Times New Roman" panose="02020603050405020304" pitchFamily="18" charset="0"/>
              </a:rPr>
              <a:t>Viết, đọc các PS chỉ phần đã tô màu của từng hình </a:t>
            </a:r>
          </a:p>
          <a:p>
            <a:pPr marL="171450" indent="-171450">
              <a:buFontTx/>
              <a:buChar char="-"/>
            </a:pPr>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3</a:t>
            </a:fld>
            <a:endParaRPr lang="en-US"/>
          </a:p>
        </p:txBody>
      </p:sp>
    </p:spTree>
    <p:extLst>
      <p:ext uri="{BB962C8B-B14F-4D97-AF65-F5344CB8AC3E}">
        <p14:creationId xmlns:p14="http://schemas.microsoft.com/office/powerpoint/2010/main" val="2836265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a:t>HĐ 1: Quan sát 4 ảnh yêu cầu HS nêu cách viết, đọc phân số chỉ phần đã tô màu. Dựa vào đâu để biết?</a:t>
            </a:r>
          </a:p>
          <a:p>
            <a:pPr marL="228600" indent="-228600">
              <a:buFontTx/>
              <a:buAutoNum type="alphaLcParenR"/>
            </a:pPr>
            <a:r>
              <a:rPr lang="en-US" b="1"/>
              <a:t>Dựa vào đâu để biết được phân số chỉ phần đã tô màu?</a:t>
            </a:r>
          </a:p>
          <a:p>
            <a:pPr marL="228600" indent="-228600">
              <a:buFontTx/>
              <a:buAutoNum type="alphaLcParenR"/>
            </a:pPr>
            <a:r>
              <a:rPr lang="en-US" b="1"/>
              <a:t>HS giao lưu với bạn.</a:t>
            </a:r>
          </a:p>
          <a:p>
            <a:pPr marL="228600" indent="-228600">
              <a:buFontTx/>
              <a:buAutoNum type="alphaLcParenR"/>
            </a:pPr>
            <a:r>
              <a:rPr lang="en-US" b="1"/>
              <a:t>Dựa vào đâu để biết được phân số chỉ phần đã tô màu?</a:t>
            </a:r>
          </a:p>
          <a:p>
            <a:pPr marL="228600" marR="0" lvl="0" indent="-228600" algn="l" defTabSz="914400" rtl="0" eaLnBrk="1" fontAlgn="auto" latinLnBrk="0" hangingPunct="1">
              <a:lnSpc>
                <a:spcPct val="100000"/>
              </a:lnSpc>
              <a:spcBef>
                <a:spcPts val="0"/>
              </a:spcBef>
              <a:spcAft>
                <a:spcPts val="0"/>
              </a:spcAft>
              <a:buClrTx/>
              <a:buSzTx/>
              <a:buFontTx/>
              <a:buAutoNum type="alphaLcParenR"/>
              <a:tabLst/>
              <a:defRPr/>
            </a:pPr>
            <a:r>
              <a:rPr lang="en-US" b="1"/>
              <a:t>Dựa vào đâu để biết được phân số chỉ phần đã tô màu?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 HĐ 2: GV chốt 2/3, 5/10,3/4, 40/100 là các phân số.</a:t>
            </a:r>
          </a:p>
          <a:p>
            <a:pPr marL="0" indent="0">
              <a:buFontTx/>
              <a:buNone/>
            </a:pPr>
            <a:r>
              <a:rPr lang="en-US" b="1"/>
              <a:t>Chốt: </a:t>
            </a:r>
            <a:r>
              <a:rPr lang="en-US"/>
              <a:t>Nhắc lại khái niệm về PS ( PS là một số gồm 2 phần là TS và MS. TS chỉ số phần bằng nhau đã lấy đi (tô màu, đã cho, đã ăn, đã biếu) của đơn vị, là số tự nhiên viết trên gạch ngang. MS chỉ tổng số phần bằng nhau của đơn vị, là số tự nhiên khác 0 viết dưới gạch ngang.)</a:t>
            </a:r>
          </a:p>
          <a:p>
            <a:pPr marL="171450" indent="-171450">
              <a:buFontTx/>
              <a:buChar char="-"/>
            </a:pPr>
            <a:r>
              <a:rPr lang="en-US" b="1"/>
              <a:t>Cho VD về PS khác</a:t>
            </a:r>
          </a:p>
        </p:txBody>
      </p:sp>
      <p:sp>
        <p:nvSpPr>
          <p:cNvPr id="4" name="Slide Number Placeholder 3"/>
          <p:cNvSpPr>
            <a:spLocks noGrp="1"/>
          </p:cNvSpPr>
          <p:nvPr>
            <p:ph type="sldNum" sz="quarter" idx="5"/>
          </p:nvPr>
        </p:nvSpPr>
        <p:spPr/>
        <p:txBody>
          <a:bodyPr/>
          <a:lstStyle/>
          <a:p>
            <a:fld id="{7A09C23E-164B-4365-80AC-F242954C6C7F}" type="slidenum">
              <a:rPr lang="en-US" smtClean="0"/>
              <a:t>4</a:t>
            </a:fld>
            <a:endParaRPr lang="en-US"/>
          </a:p>
        </p:txBody>
      </p:sp>
    </p:spTree>
    <p:extLst>
      <p:ext uri="{BB962C8B-B14F-4D97-AF65-F5344CB8AC3E}">
        <p14:creationId xmlns:p14="http://schemas.microsoft.com/office/powerpoint/2010/main" val="244568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Chú ý 1: Cho VD:  Viết PS của phép chia 1:3, </a:t>
            </a:r>
            <a:r>
              <a:rPr lang="en-US" b="1">
                <a:solidFill>
                  <a:srgbClr val="006600"/>
                </a:solidFill>
              </a:rPr>
              <a:t>Dựa vào đâu để viết được PS 1/3? </a:t>
            </a:r>
            <a:r>
              <a:rPr lang="en-US"/>
              <a:t>4:10; 9:2 =&gt; </a:t>
            </a:r>
            <a:r>
              <a:rPr lang="en-US" b="1"/>
              <a:t>Phép chia a : b =&gt; PS tương ứng? </a:t>
            </a:r>
            <a:r>
              <a:rPr lang="en-US"/>
              <a:t>Chú ý 1: ra khái quát a : b = a/b</a:t>
            </a:r>
          </a:p>
          <a:p>
            <a:pPr marL="0" indent="0">
              <a:buFontTx/>
              <a:buNone/>
            </a:pPr>
            <a:r>
              <a:rPr lang="en-US" b="1"/>
              <a:t>=&gt; Ghi nhớ 1.</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Chú ý 2: Cho VD:  </a:t>
            </a:r>
            <a:r>
              <a:rPr lang="en-US" b="1"/>
              <a:t>STN là 5. Viết STN dưới dạng PS có MS là 1? </a:t>
            </a:r>
            <a:r>
              <a:rPr lang="en-US" b="1">
                <a:solidFill>
                  <a:srgbClr val="006600"/>
                </a:solidFill>
              </a:rPr>
              <a:t>Nêu cách viết? …….. </a:t>
            </a:r>
            <a:r>
              <a:rPr lang="en-US"/>
              <a:t> =&gt; </a:t>
            </a:r>
            <a:r>
              <a:rPr lang="en-US" b="1"/>
              <a:t>STN a. Viết PS dưới dạng PS có MS =1?</a:t>
            </a:r>
            <a:r>
              <a:rPr lang="en-US"/>
              <a:t> ra khái quát a = a/1</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Chú ý 3: </a:t>
            </a:r>
            <a:r>
              <a:rPr lang="en-US" b="1"/>
              <a:t>PS có TS = MS thì PS đó =? </a:t>
            </a:r>
            <a:r>
              <a:rPr lang="en-US"/>
              <a:t>=&gt; </a:t>
            </a:r>
            <a:r>
              <a:rPr lang="en-US" i="1"/>
              <a:t>Vậy 1 có thể viết </a:t>
            </a:r>
            <a:r>
              <a:rPr lang="en-US" altLang="en-US" sz="1200" b="0" i="1">
                <a:solidFill>
                  <a:srgbClr val="0000CC"/>
                </a:solidFill>
                <a:latin typeface="Times New Roman" panose="02020603050405020304" pitchFamily="18" charset="0"/>
              </a:rPr>
              <a:t>thành phân số có tử số và mẫu số bằng nhau và khác 0.</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a:t>Chú ý 4: </a:t>
            </a:r>
            <a:r>
              <a:rPr lang="en-US" b="1"/>
              <a:t>PS có TS = 0, MS là 1 STN # 0 thì PS đó =? </a:t>
            </a:r>
            <a:r>
              <a:rPr lang="en-US"/>
              <a:t>=&gt; Vậy </a:t>
            </a:r>
            <a:r>
              <a:rPr lang="en-US" altLang="en-US" sz="1200" b="0" i="1">
                <a:solidFill>
                  <a:srgbClr val="0000CC"/>
                </a:solidFill>
                <a:latin typeface="Times New Roman" panose="02020603050405020304" pitchFamily="18" charset="0"/>
              </a:rPr>
              <a:t>Số 0 có thể viết thành phân số có TS là </a:t>
            </a:r>
            <a:r>
              <a:rPr lang="vi-VN" altLang="en-US" sz="1200" b="0" i="1">
                <a:solidFill>
                  <a:srgbClr val="0000CC"/>
                </a:solidFill>
                <a:latin typeface="Times New Roman" panose="02020603050405020304" pitchFamily="18" charset="0"/>
              </a:rPr>
              <a:t>0</a:t>
            </a:r>
            <a:r>
              <a:rPr lang="en-US" altLang="en-US" sz="1200" b="0" i="1">
                <a:solidFill>
                  <a:srgbClr val="0000CC"/>
                </a:solidFill>
                <a:latin typeface="Times New Roman" panose="02020603050405020304" pitchFamily="18" charset="0"/>
              </a:rPr>
              <a:t> và MS là STN khác </a:t>
            </a:r>
            <a:r>
              <a:rPr lang="vi-VN" altLang="en-US" sz="1200" b="0" i="1">
                <a:solidFill>
                  <a:srgbClr val="0000CC"/>
                </a:solidFill>
                <a:latin typeface="Times New Roman" panose="02020603050405020304" pitchFamily="18" charset="0"/>
              </a:rPr>
              <a:t>0</a:t>
            </a:r>
            <a:r>
              <a:rPr lang="en-US" altLang="en-US" sz="1200" b="0" i="1">
                <a:solidFill>
                  <a:srgbClr val="0000CC"/>
                </a:solidFill>
                <a:latin typeface="Times New Roman" panose="02020603050405020304" pitchFamily="18" charset="0"/>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0"/>
              <a:t>Đọc </a:t>
            </a:r>
            <a:r>
              <a:rPr lang="en-US"/>
              <a:t>lại 4 chú ý rồi chuyển Luyện tập.</a:t>
            </a:r>
          </a:p>
        </p:txBody>
      </p:sp>
      <p:sp>
        <p:nvSpPr>
          <p:cNvPr id="4" name="Slide Number Placeholder 3"/>
          <p:cNvSpPr>
            <a:spLocks noGrp="1"/>
          </p:cNvSpPr>
          <p:nvPr>
            <p:ph type="sldNum" sz="quarter" idx="5"/>
          </p:nvPr>
        </p:nvSpPr>
        <p:spPr/>
        <p:txBody>
          <a:bodyPr/>
          <a:lstStyle/>
          <a:p>
            <a:fld id="{7A09C23E-164B-4365-80AC-F242954C6C7F}" type="slidenum">
              <a:rPr lang="en-US" smtClean="0"/>
              <a:t>5</a:t>
            </a:fld>
            <a:endParaRPr lang="en-US"/>
          </a:p>
        </p:txBody>
      </p:sp>
    </p:spTree>
    <p:extLst>
      <p:ext uri="{BB962C8B-B14F-4D97-AF65-F5344CB8AC3E}">
        <p14:creationId xmlns:p14="http://schemas.microsoft.com/office/powerpoint/2010/main" val="463882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Bài 1a) Giúp các con ôn lại kiến thức nào của PS? (Ôn lại cách đọc số.) </a:t>
            </a:r>
          </a:p>
          <a:p>
            <a:r>
              <a:rPr lang="en-US"/>
              <a:t>Chuyển: </a:t>
            </a:r>
          </a:p>
        </p:txBody>
      </p:sp>
      <p:sp>
        <p:nvSpPr>
          <p:cNvPr id="4" name="Slide Number Placeholder 3"/>
          <p:cNvSpPr>
            <a:spLocks noGrp="1"/>
          </p:cNvSpPr>
          <p:nvPr>
            <p:ph type="sldNum" sz="quarter" idx="5"/>
          </p:nvPr>
        </p:nvSpPr>
        <p:spPr/>
        <p:txBody>
          <a:bodyPr/>
          <a:lstStyle/>
          <a:p>
            <a:fld id="{7A09C23E-164B-4365-80AC-F242954C6C7F}" type="slidenum">
              <a:rPr lang="en-US" smtClean="0"/>
              <a:t>6</a:t>
            </a:fld>
            <a:endParaRPr lang="en-US"/>
          </a:p>
        </p:txBody>
      </p:sp>
    </p:spTree>
    <p:extLst>
      <p:ext uri="{BB962C8B-B14F-4D97-AF65-F5344CB8AC3E}">
        <p14:creationId xmlns:p14="http://schemas.microsoft.com/office/powerpoint/2010/main" val="260717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6600"/>
                </a:solidFill>
                <a:latin typeface="Times New Roman" panose="02020603050405020304" pitchFamily="18" charset="0"/>
                <a:cs typeface="Times New Roman" panose="02020603050405020304" pitchFamily="18" charset="0"/>
              </a:rPr>
              <a:t>- 1 HS Nêu yêu cầu của bài -&gt; HS làm miệng -&gt; Chữa miệng, nêu cách làm -&gt; NX -&gt; GV chốt án-&gt; Kiểm soát Đ/S</a:t>
            </a:r>
          </a:p>
          <a:p>
            <a:r>
              <a:rPr lang="en-US" b="1" i="1"/>
              <a:t>Giúp các con ôn lại kiến thức nào của PS? (Nhắc lại cấu tạo của PS: TS và MS) TS chỉ số phần bằng nhau đã lấy của đơn vị, MS chỉ tổng số phần bằng nhau của một đơn vị.</a:t>
            </a:r>
          </a:p>
          <a:p>
            <a:pPr marL="171450" indent="-171450">
              <a:buFont typeface="Symbol" panose="05050102010706020507" pitchFamily="18" charset="2"/>
              <a:buChar char="Þ"/>
            </a:pPr>
            <a:r>
              <a:rPr lang="en-US"/>
              <a:t>Chốt: Đọc (TS đọc trước, phần tương ứng với dấu gạch ngang, MS đọc sau);  Viết (TS viết ở trên, gạch ngang ở giữa (dòng kẻ đậm), MS viết ở dưới.</a:t>
            </a:r>
          </a:p>
          <a:p>
            <a:pPr marL="171450" marR="0" lvl="0" indent="-171450" algn="l" defTabSz="914400" rtl="0" eaLnBrk="1" fontAlgn="auto" latinLnBrk="0" hangingPunct="1">
              <a:lnSpc>
                <a:spcPct val="100000"/>
              </a:lnSpc>
              <a:spcBef>
                <a:spcPts val="0"/>
              </a:spcBef>
              <a:spcAft>
                <a:spcPts val="0"/>
              </a:spcAft>
              <a:buClrTx/>
              <a:buSzTx/>
              <a:buFont typeface="Symbol" panose="05050102010706020507" pitchFamily="18" charset="2"/>
              <a:buChar char="Þ"/>
              <a:tabLst/>
              <a:defRPr/>
            </a:pPr>
            <a:r>
              <a:rPr lang="en-US"/>
              <a:t>Chuyển: Con vừa ôn lại cách, phân tích cấu tạo của PS. </a:t>
            </a:r>
            <a:r>
              <a:rPr lang="en-US" sz="1200">
                <a:solidFill>
                  <a:srgbClr val="006600"/>
                </a:solidFill>
                <a:latin typeface="Times New Roman" panose="02020603050405020304" pitchFamily="18" charset="0"/>
                <a:cs typeface="Times New Roman" panose="02020603050405020304" pitchFamily="18" charset="0"/>
              </a:rPr>
              <a:t>Viết thương dưới dạng PS như thế nào? Chúng mình cùng chuyển sang BT 2.</a:t>
            </a:r>
          </a:p>
          <a:p>
            <a:pPr marL="171450" indent="-171450">
              <a:buFont typeface="Symbol" panose="05050102010706020507" pitchFamily="18" charset="2"/>
              <a:buChar char="Þ"/>
            </a:pPr>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7</a:t>
            </a:fld>
            <a:endParaRPr lang="en-US"/>
          </a:p>
        </p:txBody>
      </p:sp>
    </p:spTree>
    <p:extLst>
      <p:ext uri="{BB962C8B-B14F-4D97-AF65-F5344CB8AC3E}">
        <p14:creationId xmlns:p14="http://schemas.microsoft.com/office/powerpoint/2010/main" val="941807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a:solidFill>
                  <a:srgbClr val="006600"/>
                </a:solidFill>
                <a:latin typeface="Times New Roman" panose="02020603050405020304" pitchFamily="18" charset="0"/>
                <a:cs typeface="Times New Roman" panose="02020603050405020304" pitchFamily="18" charset="0"/>
              </a:rPr>
              <a:t>1 HS Nêu yêu cầu của bài -&gt; HS làm vở -&gt; Chữa miệng, nêu cách làm -&gt; NX -&gt; GV chốt án-&gt; Kiểm soát Đ/S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a:solidFill>
                  <a:srgbClr val="006600"/>
                </a:solidFill>
                <a:latin typeface="Times New Roman" panose="02020603050405020304" pitchFamily="18" charset="0"/>
                <a:cs typeface="Times New Roman" panose="02020603050405020304" pitchFamily="18" charset="0"/>
              </a:rPr>
              <a:t>Khi viết thương dưới dạng PS con cần chú ý gì?</a:t>
            </a:r>
            <a:r>
              <a:rPr lang="en-US" sz="1200">
                <a:solidFill>
                  <a:srgbClr val="006600"/>
                </a:solidFill>
                <a:latin typeface="Times New Roman" panose="02020603050405020304" pitchFamily="18" charset="0"/>
                <a:cs typeface="Times New Roman" panose="02020603050405020304" pitchFamily="18" charset="0"/>
              </a:rPr>
              <a:t> (</a:t>
            </a:r>
            <a:r>
              <a:rPr lang="en-US" sz="1200" i="1">
                <a:solidFill>
                  <a:srgbClr val="006600"/>
                </a:solidFill>
                <a:latin typeface="Times New Roman" panose="02020603050405020304" pitchFamily="18" charset="0"/>
                <a:cs typeface="Times New Roman" panose="02020603050405020304" pitchFamily="18" charset="0"/>
              </a:rPr>
              <a:t>TS là SBC, MS là SC, dấu chia là đường kẻ ngang</a:t>
            </a:r>
            <a:r>
              <a:rPr lang="en-US" sz="1200">
                <a:solidFill>
                  <a:srgbClr val="006600"/>
                </a:solidFill>
                <a:latin typeface="Times New Roman" panose="02020603050405020304" pitchFamily="18" charset="0"/>
                <a:cs typeface="Times New Roman" panose="02020603050405020304" pitchFamily="18" charset="0"/>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a:solidFill>
                  <a:srgbClr val="006600"/>
                </a:solidFill>
                <a:latin typeface="Times New Roman" panose="02020603050405020304" pitchFamily="18" charset="0"/>
                <a:cs typeface="Times New Roman" panose="02020603050405020304" pitchFamily="18" charset="0"/>
              </a:rPr>
              <a:t>Chốt: </a:t>
            </a:r>
            <a:r>
              <a:rPr lang="en-US" sz="1200">
                <a:solidFill>
                  <a:srgbClr val="006600"/>
                </a:solidFill>
                <a:latin typeface="Times New Roman" panose="02020603050405020304" pitchFamily="18" charset="0"/>
                <a:cs typeface="Times New Roman" panose="02020603050405020304" pitchFamily="18" charset="0"/>
              </a:rPr>
              <a:t>Muốn viết thương dưới dạng PS ta làm thế nào? ( TS là SBC, MS là SC, dấu chia là dấu gạch ngang).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a:solidFill>
                  <a:srgbClr val="006600"/>
                </a:solidFill>
                <a:latin typeface="Times New Roman" panose="02020603050405020304" pitchFamily="18" charset="0"/>
                <a:cs typeface="Times New Roman" panose="02020603050405020304" pitchFamily="18" charset="0"/>
              </a:rPr>
              <a:t>Chuyển: </a:t>
            </a:r>
            <a:r>
              <a:rPr lang="en-US" sz="1200">
                <a:solidFill>
                  <a:srgbClr val="006600"/>
                </a:solidFill>
                <a:latin typeface="Times New Roman" panose="02020603050405020304" pitchFamily="18" charset="0"/>
                <a:cs typeface="Times New Roman" panose="02020603050405020304" pitchFamily="18" charset="0"/>
              </a:rPr>
              <a:t>Viết STN dưới dạng PS như thế nào? Chúng mình cùng chuyển sang BT 3.</a:t>
            </a:r>
          </a:p>
          <a:p>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8</a:t>
            </a:fld>
            <a:endParaRPr lang="en-US"/>
          </a:p>
        </p:txBody>
      </p:sp>
    </p:spTree>
    <p:extLst>
      <p:ext uri="{BB962C8B-B14F-4D97-AF65-F5344CB8AC3E}">
        <p14:creationId xmlns:p14="http://schemas.microsoft.com/office/powerpoint/2010/main" val="1803708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a:solidFill>
                  <a:srgbClr val="006600"/>
                </a:solidFill>
                <a:latin typeface="Times New Roman" panose="02020603050405020304" pitchFamily="18" charset="0"/>
                <a:cs typeface="Times New Roman" panose="02020603050405020304" pitchFamily="18" charset="0"/>
              </a:rPr>
              <a:t>1 HS Nêu yêu cầu của bài -&gt; HS làm vở -&gt; Chữa miệng, nêu cách làm -&gt; NX -&gt; GV chốt án-&gt; Kiểm soát Đ/S</a:t>
            </a:r>
          </a:p>
          <a:p>
            <a:pPr marL="171450" indent="-171450">
              <a:buFontTx/>
              <a:buChar char="-"/>
            </a:pPr>
            <a:r>
              <a:rPr lang="en-US" sz="1200">
                <a:solidFill>
                  <a:srgbClr val="006600"/>
                </a:solidFill>
                <a:latin typeface="Times New Roman" panose="02020603050405020304" pitchFamily="18" charset="0"/>
                <a:cs typeface="Times New Roman" panose="02020603050405020304" pitchFamily="18" charset="0"/>
              </a:rPr>
              <a:t>Chốt: Nêu cách viết STN dưới dạng PS có MS là 1? ( TS là TSN, MS là 1)</a:t>
            </a:r>
          </a:p>
          <a:p>
            <a:pPr marL="171450" indent="-171450">
              <a:buFontTx/>
              <a:buChar char="-"/>
            </a:pPr>
            <a:r>
              <a:rPr lang="en-US" sz="1200">
                <a:solidFill>
                  <a:srgbClr val="006600"/>
                </a:solidFill>
                <a:latin typeface="Times New Roman" panose="02020603050405020304" pitchFamily="18" charset="0"/>
                <a:cs typeface="Times New Roman" panose="02020603050405020304" pitchFamily="18" charset="0"/>
              </a:rPr>
              <a:t>Chuyển: Dựa vào chốt của bài trên bắt vào YC của bài dưới.</a:t>
            </a:r>
            <a:endParaRPr lang="en-US"/>
          </a:p>
        </p:txBody>
      </p:sp>
      <p:sp>
        <p:nvSpPr>
          <p:cNvPr id="4" name="Slide Number Placeholder 3"/>
          <p:cNvSpPr>
            <a:spLocks noGrp="1"/>
          </p:cNvSpPr>
          <p:nvPr>
            <p:ph type="sldNum" sz="quarter" idx="5"/>
          </p:nvPr>
        </p:nvSpPr>
        <p:spPr/>
        <p:txBody>
          <a:bodyPr/>
          <a:lstStyle/>
          <a:p>
            <a:fld id="{7A09C23E-164B-4365-80AC-F242954C6C7F}" type="slidenum">
              <a:rPr lang="en-US" smtClean="0"/>
              <a:t>9</a:t>
            </a:fld>
            <a:endParaRPr lang="en-US"/>
          </a:p>
        </p:txBody>
      </p:sp>
    </p:spTree>
    <p:extLst>
      <p:ext uri="{BB962C8B-B14F-4D97-AF65-F5344CB8AC3E}">
        <p14:creationId xmlns:p14="http://schemas.microsoft.com/office/powerpoint/2010/main" val="1642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2DCCA-39DE-472A-9752-5B81213485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648BBE-9996-40CC-BCC5-2CA1261996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0CDB1D-CEB0-4F63-A4DB-16036659EB0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5923C0F8-A948-4356-A610-45A0446E88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B56D4-9BFD-4E7A-8AE4-8B6DB6665DA6}"/>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551861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52995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172697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2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449337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2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83187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2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848924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2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413287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2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8713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2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885707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2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61899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8934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072394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604705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1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1395501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4730308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323009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717690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948208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8250314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0751592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0381481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33828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4076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5804050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4581182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588428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7368663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8938723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7661376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5632361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36957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8881257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9B41A-F055-455F-8897-D2DE0D1488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E3265D-57B3-4CF9-B48D-8ED20B842C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E34889-4114-4E46-BEB8-881D521457B3}"/>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6277399-7ADB-482B-BA31-B3143792B2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BE4954-17B6-41FF-9B46-F5CD85554FF1}"/>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9817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3041614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CE38-5CA0-4923-98D4-BC2C390165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4C4926-2173-4844-9FEE-0A7A07A2D5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1EDAAB-F819-4390-B609-8ECC43521A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B3E75C-CE82-4181-8483-A6F7F64C2B8D}"/>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6" name="Footer Placeholder 5">
            <a:extLst>
              <a:ext uri="{FF2B5EF4-FFF2-40B4-BE49-F238E27FC236}">
                <a16:creationId xmlns:a16="http://schemas.microsoft.com/office/drawing/2014/main" id="{12973048-448C-4C3F-923D-A387453F73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45A818-185E-4DCB-B3E5-710EBCCCB39C}"/>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621101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C50E-4DB4-4966-81CE-8002547C0E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20A70E-880C-4079-B168-8C65A85320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C455DB-8BFD-40F5-A68C-26F16811D9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F92537-BFDB-4682-9151-E3635907EB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81600B-FEF7-4888-88BB-60AD5C03D2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EA139D-AA72-45EE-8136-6EF3F32A436F}"/>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8" name="Footer Placeholder 7">
            <a:extLst>
              <a:ext uri="{FF2B5EF4-FFF2-40B4-BE49-F238E27FC236}">
                <a16:creationId xmlns:a16="http://schemas.microsoft.com/office/drawing/2014/main" id="{706697F7-FE55-4A0C-ABC2-1C99C7865F0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5AA005-18BA-47F8-B51A-AEEAE960DE16}"/>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649845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1F72E-E240-4A47-81E4-23083530D3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89B671-2D9F-4490-A990-D2E8AE563C9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4" name="Footer Placeholder 3">
            <a:extLst>
              <a:ext uri="{FF2B5EF4-FFF2-40B4-BE49-F238E27FC236}">
                <a16:creationId xmlns:a16="http://schemas.microsoft.com/office/drawing/2014/main" id="{FDE2C59C-5902-4A56-B618-1E5A7844C6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F70EEA-73B8-491F-8271-724463A33835}"/>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6591283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0771092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6797066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3366743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62156-C7B1-4974-ADD9-711AA239C81A}"/>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3" name="Footer Placeholder 2">
            <a:extLst>
              <a:ext uri="{FF2B5EF4-FFF2-40B4-BE49-F238E27FC236}">
                <a16:creationId xmlns:a16="http://schemas.microsoft.com/office/drawing/2014/main" id="{2A4F4002-7CD5-483D-BFBD-A57E9C0791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47D4C9-0331-4DED-AD30-52DF09D0136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4183746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7E26C-FE41-4482-8062-71529AA921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6CF226-3C40-48E3-BDBA-3C7D3A6FB4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977261-06A8-4B4D-9BCB-4DF791207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59DA55-00B5-4174-87F8-0D0729453468}"/>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6" name="Footer Placeholder 5">
            <a:extLst>
              <a:ext uri="{FF2B5EF4-FFF2-40B4-BE49-F238E27FC236}">
                <a16:creationId xmlns:a16="http://schemas.microsoft.com/office/drawing/2014/main" id="{1487B0E7-74DF-4FCB-87AA-46B9948122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9FD501-1F8E-4B06-924C-D2DDD0C203AE}"/>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5785640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D1FAB-0C7F-4FCC-B6A1-B7F9E6A867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0BE9AC-3FE5-4A97-A76E-D15BEE95EB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D8821E-F00C-45DB-B39E-6C342E87F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0059B2-050B-4F68-A389-C956D6117816}"/>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6" name="Footer Placeholder 5">
            <a:extLst>
              <a:ext uri="{FF2B5EF4-FFF2-40B4-BE49-F238E27FC236}">
                <a16:creationId xmlns:a16="http://schemas.microsoft.com/office/drawing/2014/main" id="{673BFB96-40ED-42A6-8C39-32C9D16F3B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A9CDE-1410-41B8-8493-204EDCC4BE02}"/>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6435624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1D0E6-C06B-4634-BD9B-E04634EE4F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FD6FA9-03FE-4B99-990D-6B1D966401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EB873A-B822-4FCB-AA34-509493908A1C}"/>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FF6B7C25-D548-4F57-BAEE-0D21FE1677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48CA6C-9E6C-4D38-99D8-29C9121C1A53}"/>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4127573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16824971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33D2CA-026A-4B79-904F-685A4A13FE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D0D6DB-624E-4C76-9197-4E854E3C28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31B70-022E-455F-B6DB-538A76215D03}"/>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47F25FB6-BA30-41F3-BA6B-A58D3041D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91E9B-104D-4274-A66B-6F40B016BCEF}"/>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8653618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3246207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xAndObj">
  <p:cSld name="13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547056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xAndObj">
  <p:cSld name="12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34763317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xAndObj">
  <p:cSld name="1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77902158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xAndObj">
  <p:cSld name="10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26415240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xAndObj">
  <p:cSld name="9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81516883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xAndObj">
  <p:cSld name="8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371204752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Obj">
  <p:cSld name="7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0007412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Obj">
  <p:cSld name="6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2248191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280608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Obj">
  <p:cSld name="5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338852905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xAndObj">
  <p:cSld name="4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7543417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AndObj">
  <p:cSld name="3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293459453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xAndObj">
  <p:cSld name="2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41384024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xAndObj">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24">
            <a:extLst>
              <a:ext uri="{FF2B5EF4-FFF2-40B4-BE49-F238E27FC236}">
                <a16:creationId xmlns:a16="http://schemas.microsoft.com/office/drawing/2014/main" id="{1636140E-3808-479B-9FB1-054FD881F8A1}"/>
              </a:ext>
            </a:extLst>
          </p:cNvPr>
          <p:cNvSpPr>
            <a:spLocks noGrp="1" noChangeArrowheads="1"/>
          </p:cNvSpPr>
          <p:nvPr>
            <p:ph type="dt" sz="half" idx="10"/>
          </p:nvPr>
        </p:nvSpPr>
        <p:spPr/>
        <p:txBody>
          <a:bodyPr/>
          <a:lstStyle>
            <a:lvl1pPr>
              <a:defRPr/>
            </a:lvl1pPr>
          </a:lstStyle>
          <a:p>
            <a:pPr>
              <a:defRPr/>
            </a:pPr>
            <a:fld id="{7D9EC3A6-A634-4464-A66D-A7465007152B}" type="datetime1">
              <a:rPr lang="en-US"/>
              <a:pPr>
                <a:defRPr/>
              </a:pPr>
              <a:t>24-Jan-24</a:t>
            </a:fld>
            <a:endParaRPr lang="en-US"/>
          </a:p>
        </p:txBody>
      </p:sp>
      <p:sp>
        <p:nvSpPr>
          <p:cNvPr id="6" name="Rectangle 25">
            <a:extLst>
              <a:ext uri="{FF2B5EF4-FFF2-40B4-BE49-F238E27FC236}">
                <a16:creationId xmlns:a16="http://schemas.microsoft.com/office/drawing/2014/main" id="{B074DADC-4895-4090-A081-ACA0BD59FBA7}"/>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7BAC2575-22FD-4973-8CC5-492A8FE51240}"/>
              </a:ext>
            </a:extLst>
          </p:cNvPr>
          <p:cNvSpPr>
            <a:spLocks noGrp="1" noChangeArrowheads="1"/>
          </p:cNvSpPr>
          <p:nvPr>
            <p:ph type="sldNum" sz="quarter" idx="12"/>
          </p:nvPr>
        </p:nvSpPr>
        <p:spPr/>
        <p:txBody>
          <a:bodyPr/>
          <a:lstStyle>
            <a:lvl1pPr>
              <a:defRPr/>
            </a:lvl1pPr>
          </a:lstStyle>
          <a:p>
            <a:fld id="{19736E7D-73E5-4DC9-970F-699A8ECC4129}" type="slidenum">
              <a:rPr lang="en-US" altLang="en-US"/>
              <a:pPr/>
              <a:t>‹#›</a:t>
            </a:fld>
            <a:endParaRPr lang="en-US" altLang="en-US"/>
          </a:p>
        </p:txBody>
      </p:sp>
    </p:spTree>
    <p:extLst>
      <p:ext uri="{BB962C8B-B14F-4D97-AF65-F5344CB8AC3E}">
        <p14:creationId xmlns:p14="http://schemas.microsoft.com/office/powerpoint/2010/main" val="1147095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305853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228797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3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7255-FA80-496C-BED3-F9D071CBF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45E3EF-5061-4CE7-BFBD-83F8D5B4B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E12CB-EDFE-4DEE-90EA-822BC81EC32E}"/>
              </a:ext>
            </a:extLst>
          </p:cNvPr>
          <p:cNvSpPr>
            <a:spLocks noGrp="1"/>
          </p:cNvSpPr>
          <p:nvPr>
            <p:ph type="dt" sz="half" idx="10"/>
          </p:nvPr>
        </p:nvSpPr>
        <p:spPr/>
        <p:txBody>
          <a:body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9F358230-935E-416F-81B6-A0F49D463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2ABA2-4785-4032-9551-9A32E77E6FFA}"/>
              </a:ext>
            </a:extLst>
          </p:cNvPr>
          <p:cNvSpPr>
            <a:spLocks noGrp="1"/>
          </p:cNvSpPr>
          <p:nvPr>
            <p:ph type="sldNum" sz="quarter" idx="12"/>
          </p:nvPr>
        </p:nvSpPr>
        <p:spPr/>
        <p:txBody>
          <a:bodyPr/>
          <a:lstStyle/>
          <a:p>
            <a:fld id="{2B65DDC1-0E44-447F-9D9F-79188B2F17F0}" type="slidenum">
              <a:rPr lang="en-US" smtClean="0"/>
              <a:t>‹#›</a:t>
            </a:fld>
            <a:endParaRPr lang="en-US"/>
          </a:p>
        </p:txBody>
      </p:sp>
    </p:spTree>
    <p:extLst>
      <p:ext uri="{BB962C8B-B14F-4D97-AF65-F5344CB8AC3E}">
        <p14:creationId xmlns:p14="http://schemas.microsoft.com/office/powerpoint/2010/main" val="116437043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image" Target="../media/image1.png"/><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E21E5F-8966-4189-9C08-AAFD1B0CC5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034D87-5A49-440B-BC27-D8FC2BFB72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BC59F5-D9B9-4A9A-8B16-5046C0C32E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1AF4D-326C-46FE-B6FD-E1AA7F8DA16A}" type="datetimeFigureOut">
              <a:rPr lang="en-US" smtClean="0"/>
              <a:t>24-Jan-24</a:t>
            </a:fld>
            <a:endParaRPr lang="en-US"/>
          </a:p>
        </p:txBody>
      </p:sp>
      <p:sp>
        <p:nvSpPr>
          <p:cNvPr id="5" name="Footer Placeholder 4">
            <a:extLst>
              <a:ext uri="{FF2B5EF4-FFF2-40B4-BE49-F238E27FC236}">
                <a16:creationId xmlns:a16="http://schemas.microsoft.com/office/drawing/2014/main" id="{61AF6F47-E47C-48B5-811A-C1A3D8A1D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2B6663-2D81-49A5-95DC-7A081EFD91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65DDC1-0E44-447F-9D9F-79188B2F17F0}" type="slidenum">
              <a:rPr lang="en-US" smtClean="0"/>
              <a:t>‹#›</a:t>
            </a:fld>
            <a:endParaRPr lang="en-US"/>
          </a:p>
        </p:txBody>
      </p:sp>
    </p:spTree>
    <p:extLst>
      <p:ext uri="{BB962C8B-B14F-4D97-AF65-F5344CB8AC3E}">
        <p14:creationId xmlns:p14="http://schemas.microsoft.com/office/powerpoint/2010/main" val="3336862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713" r:id="rId3"/>
    <p:sldLayoutId id="2147483712" r:id="rId4"/>
    <p:sldLayoutId id="2147483707" r:id="rId5"/>
    <p:sldLayoutId id="2147483706" r:id="rId6"/>
    <p:sldLayoutId id="2147483705" r:id="rId7"/>
    <p:sldLayoutId id="2147483704" r:id="rId8"/>
    <p:sldLayoutId id="2147483703" r:id="rId9"/>
    <p:sldLayoutId id="2147483702" r:id="rId10"/>
    <p:sldLayoutId id="2147483701" r:id="rId11"/>
    <p:sldLayoutId id="2147483700" r:id="rId12"/>
    <p:sldLayoutId id="2147483698" r:id="rId13"/>
    <p:sldLayoutId id="2147483697" r:id="rId14"/>
    <p:sldLayoutId id="2147483696" r:id="rId15"/>
    <p:sldLayoutId id="2147483693" r:id="rId16"/>
    <p:sldLayoutId id="2147483692" r:id="rId17"/>
    <p:sldLayoutId id="2147483691" r:id="rId18"/>
    <p:sldLayoutId id="2147483690" r:id="rId19"/>
    <p:sldLayoutId id="2147483689" r:id="rId20"/>
    <p:sldLayoutId id="2147483688" r:id="rId21"/>
    <p:sldLayoutId id="2147483687" r:id="rId22"/>
    <p:sldLayoutId id="2147483686" r:id="rId23"/>
    <p:sldLayoutId id="2147483685" r:id="rId24"/>
    <p:sldLayoutId id="2147483684" r:id="rId25"/>
    <p:sldLayoutId id="2147483683" r:id="rId26"/>
    <p:sldLayoutId id="2147483679" r:id="rId27"/>
    <p:sldLayoutId id="2147483678" r:id="rId28"/>
    <p:sldLayoutId id="2147483677" r:id="rId29"/>
    <p:sldLayoutId id="2147483668" r:id="rId30"/>
    <p:sldLayoutId id="2147483667" r:id="rId31"/>
    <p:sldLayoutId id="2147483666" r:id="rId32"/>
    <p:sldLayoutId id="2147483665" r:id="rId33"/>
    <p:sldLayoutId id="2147483664" r:id="rId34"/>
    <p:sldLayoutId id="2147483663" r:id="rId35"/>
    <p:sldLayoutId id="2147483662" r:id="rId36"/>
    <p:sldLayoutId id="2147483661" r:id="rId37"/>
    <p:sldLayoutId id="2147483660" r:id="rId38"/>
    <p:sldLayoutId id="2147483651" r:id="rId39"/>
    <p:sldLayoutId id="2147483652" r:id="rId40"/>
    <p:sldLayoutId id="2147483653" r:id="rId41"/>
    <p:sldLayoutId id="2147483654" r:id="rId42"/>
    <p:sldLayoutId id="2147483655" r:id="rId43"/>
    <p:sldLayoutId id="2147483699" r:id="rId44"/>
    <p:sldLayoutId id="2147483681" r:id="rId45"/>
    <p:sldLayoutId id="2147483680" r:id="rId46"/>
    <p:sldLayoutId id="2147483656" r:id="rId47"/>
    <p:sldLayoutId id="2147483657" r:id="rId48"/>
    <p:sldLayoutId id="2147483658" r:id="rId49"/>
    <p:sldLayoutId id="2147483659" r:id="rId50"/>
    <p:sldLayoutId id="2147483669" r:id="rId51"/>
    <p:sldLayoutId id="2147483711" r:id="rId52"/>
    <p:sldLayoutId id="2147483710" r:id="rId53"/>
    <p:sldLayoutId id="2147483709" r:id="rId54"/>
    <p:sldLayoutId id="2147483708" r:id="rId55"/>
    <p:sldLayoutId id="2147483695" r:id="rId56"/>
    <p:sldLayoutId id="2147483694" r:id="rId57"/>
    <p:sldLayoutId id="2147483676" r:id="rId58"/>
    <p:sldLayoutId id="2147483675" r:id="rId59"/>
    <p:sldLayoutId id="2147483674" r:id="rId60"/>
    <p:sldLayoutId id="2147483673" r:id="rId61"/>
    <p:sldLayoutId id="2147483672" r:id="rId62"/>
    <p:sldLayoutId id="2147483671" r:id="rId63"/>
    <p:sldLayoutId id="2147483670" r:id="rId6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43.xml"/><Relationship Id="rId5" Type="http://schemas.openxmlformats.org/officeDocument/2006/relationships/image" Target="../media/image37.png"/><Relationship Id="rId4" Type="http://schemas.openxmlformats.org/officeDocument/2006/relationships/image" Target="../media/image3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3.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2.png"/><Relationship Id="rId15" Type="http://schemas.openxmlformats.org/officeDocument/2006/relationships/image" Target="../media/image15.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 Id="rId14"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7" Type="http://schemas.openxmlformats.org/officeDocument/2006/relationships/image" Target="../media/image19.png"/><Relationship Id="rId12" Type="http://schemas.openxmlformats.org/officeDocument/2006/relationships/image" Target="../media/image24.png"/><Relationship Id="rId17" Type="http://schemas.openxmlformats.org/officeDocument/2006/relationships/image" Target="../media/image29.png"/><Relationship Id="rId2" Type="http://schemas.openxmlformats.org/officeDocument/2006/relationships/notesSlide" Target="../notesSlides/notesSlide5.xml"/><Relationship Id="rId16" Type="http://schemas.openxmlformats.org/officeDocument/2006/relationships/image" Target="../media/image28.png"/><Relationship Id="rId1" Type="http://schemas.openxmlformats.org/officeDocument/2006/relationships/slideLayout" Target="../slideLayouts/slideLayout51.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8.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2.wmf"/><Relationship Id="rId5" Type="http://schemas.openxmlformats.org/officeDocument/2006/relationships/oleObject" Target="../embeddings/oleObject3.bin"/><Relationship Id="rId4" Type="http://schemas.openxmlformats.org/officeDocument/2006/relationships/image" Target="../media/image3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AFB68D-8462-458D-B5E6-B532C90CE1BF}"/>
              </a:ext>
            </a:extLst>
          </p:cNvPr>
          <p:cNvSpPr/>
          <p:nvPr/>
        </p:nvSpPr>
        <p:spPr>
          <a:xfrm>
            <a:off x="3524613" y="1692316"/>
            <a:ext cx="5672182" cy="1323439"/>
          </a:xfrm>
          <a:prstGeom prst="rect">
            <a:avLst/>
          </a:prstGeom>
          <a:noFill/>
        </p:spPr>
        <p:txBody>
          <a:bodyPr wrap="square" lIns="91440" tIns="45720" rIns="91440" bIns="45720">
            <a:spAutoFit/>
          </a:bodyPr>
          <a:lstStyle/>
          <a:p>
            <a:pPr algn="ctr"/>
            <a:r>
              <a:rPr lang="en-US" sz="8000" b="1">
                <a:ln w="22225">
                  <a:solidFill>
                    <a:schemeClr val="accent2"/>
                  </a:solidFill>
                  <a:prstDash val="solid"/>
                </a:ln>
                <a:solidFill>
                  <a:srgbClr val="336600"/>
                </a:solidFill>
              </a:rPr>
              <a:t>KHỞI ĐỘNG</a:t>
            </a:r>
          </a:p>
        </p:txBody>
      </p:sp>
      <p:sp>
        <p:nvSpPr>
          <p:cNvPr id="7" name="TextBox 6">
            <a:extLst>
              <a:ext uri="{FF2B5EF4-FFF2-40B4-BE49-F238E27FC236}">
                <a16:creationId xmlns:a16="http://schemas.microsoft.com/office/drawing/2014/main" id="{9C432BE5-105A-4EDE-917C-3AF60C2B83C6}"/>
              </a:ext>
            </a:extLst>
          </p:cNvPr>
          <p:cNvSpPr txBox="1"/>
          <p:nvPr/>
        </p:nvSpPr>
        <p:spPr>
          <a:xfrm>
            <a:off x="2705100" y="3619500"/>
            <a:ext cx="7734300" cy="830997"/>
          </a:xfrm>
          <a:prstGeom prst="rect">
            <a:avLst/>
          </a:prstGeom>
          <a:noFill/>
        </p:spPr>
        <p:txBody>
          <a:bodyPr wrap="square">
            <a:spAutoFit/>
          </a:bodyPr>
          <a:lstStyle/>
          <a:p>
            <a:r>
              <a:rPr lang="en-US" sz="2400">
                <a:highlight>
                  <a:srgbClr val="FFFF00"/>
                </a:highlight>
              </a:rPr>
              <a:t>https://www.wordwall.net/resource/20852330/kh%c3%a1i-ni%e1%bb%87m-v%e1%bb%81-ph%c3%a2n-s%e1%bb%91</a:t>
            </a:r>
          </a:p>
        </p:txBody>
      </p:sp>
    </p:spTree>
    <p:extLst>
      <p:ext uri="{BB962C8B-B14F-4D97-AF65-F5344CB8AC3E}">
        <p14:creationId xmlns:p14="http://schemas.microsoft.com/office/powerpoint/2010/main" val="158184903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1)">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0">
            <a:extLst>
              <a:ext uri="{FF2B5EF4-FFF2-40B4-BE49-F238E27FC236}">
                <a16:creationId xmlns:a16="http://schemas.microsoft.com/office/drawing/2014/main" id="{52C5A5FC-96E0-4EB3-B811-A7EB52876E5C}"/>
              </a:ext>
            </a:extLst>
          </p:cNvPr>
          <p:cNvSpPr txBox="1">
            <a:spLocks noChangeArrowheads="1"/>
          </p:cNvSpPr>
          <p:nvPr/>
        </p:nvSpPr>
        <p:spPr bwMode="auto">
          <a:xfrm>
            <a:off x="1600200" y="1198563"/>
            <a:ext cx="8991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u="sng">
                <a:solidFill>
                  <a:srgbClr val="0000CC"/>
                </a:solidFill>
                <a:latin typeface="Times New Roman" panose="02020603050405020304" pitchFamily="18" charset="0"/>
              </a:rPr>
              <a:t>Bài 4</a:t>
            </a:r>
            <a:r>
              <a:rPr lang="en-US" altLang="en-US" sz="2800" b="1">
                <a:solidFill>
                  <a:srgbClr val="0000CC"/>
                </a:solidFill>
                <a:latin typeface="Times New Roman" panose="02020603050405020304" pitchFamily="18" charset="0"/>
              </a:rPr>
              <a:t>.</a:t>
            </a:r>
            <a:r>
              <a:rPr lang="en-US" altLang="en-US" sz="2800" b="1" i="1">
                <a:solidFill>
                  <a:srgbClr val="800000"/>
                </a:solidFill>
                <a:latin typeface="Times New Roman" panose="02020603050405020304" pitchFamily="18" charset="0"/>
              </a:rPr>
              <a:t>Viết số  thích hợp vào ô trống :</a:t>
            </a:r>
          </a:p>
        </p:txBody>
      </p:sp>
      <p:sp>
        <p:nvSpPr>
          <p:cNvPr id="4" name="Text Box 11">
            <a:extLst>
              <a:ext uri="{FF2B5EF4-FFF2-40B4-BE49-F238E27FC236}">
                <a16:creationId xmlns:a16="http://schemas.microsoft.com/office/drawing/2014/main" id="{25275222-B68D-4FC0-A129-01D5240B201F}"/>
              </a:ext>
            </a:extLst>
          </p:cNvPr>
          <p:cNvSpPr txBox="1">
            <a:spLocks noChangeArrowheads="1"/>
          </p:cNvSpPr>
          <p:nvPr/>
        </p:nvSpPr>
        <p:spPr bwMode="auto">
          <a:xfrm>
            <a:off x="2057400" y="2395537"/>
            <a:ext cx="15822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a.     1 = </a:t>
            </a:r>
          </a:p>
        </p:txBody>
      </p:sp>
      <p:sp>
        <p:nvSpPr>
          <p:cNvPr id="6" name="Text Box 12">
            <a:extLst>
              <a:ext uri="{FF2B5EF4-FFF2-40B4-BE49-F238E27FC236}">
                <a16:creationId xmlns:a16="http://schemas.microsoft.com/office/drawing/2014/main" id="{E820F3C3-7E53-466C-8A0F-41731C6E8278}"/>
              </a:ext>
            </a:extLst>
          </p:cNvPr>
          <p:cNvSpPr txBox="1">
            <a:spLocks noChangeArrowheads="1"/>
          </p:cNvSpPr>
          <p:nvPr/>
        </p:nvSpPr>
        <p:spPr bwMode="auto">
          <a:xfrm>
            <a:off x="3692336" y="2118557"/>
            <a:ext cx="7911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6 </a:t>
            </a:r>
          </a:p>
        </p:txBody>
      </p:sp>
      <p:sp>
        <p:nvSpPr>
          <p:cNvPr id="7" name="Line 15">
            <a:extLst>
              <a:ext uri="{FF2B5EF4-FFF2-40B4-BE49-F238E27FC236}">
                <a16:creationId xmlns:a16="http://schemas.microsoft.com/office/drawing/2014/main" id="{96FA4D20-F425-49F9-A39A-BB7A9AFEAF5A}"/>
              </a:ext>
            </a:extLst>
          </p:cNvPr>
          <p:cNvSpPr>
            <a:spLocks noChangeShapeType="1"/>
          </p:cNvSpPr>
          <p:nvPr/>
        </p:nvSpPr>
        <p:spPr bwMode="auto">
          <a:xfrm>
            <a:off x="3527890" y="2687924"/>
            <a:ext cx="890027" cy="0"/>
          </a:xfrm>
          <a:prstGeom prst="line">
            <a:avLst/>
          </a:prstGeom>
          <a:noFill/>
          <a:ln w="38100">
            <a:solidFill>
              <a:srgbClr val="660066"/>
            </a:solidFill>
            <a:round/>
            <a:headEnd/>
            <a:tailEnd/>
          </a:ln>
          <a:effectLst/>
        </p:spPr>
        <p:txBody>
          <a:bodyPr/>
          <a:lstStyle/>
          <a:p>
            <a:pPr eaLnBrk="1" fontAlgn="auto" hangingPunct="1">
              <a:spcBef>
                <a:spcPts val="0"/>
              </a:spcBef>
              <a:spcAft>
                <a:spcPts val="0"/>
              </a:spcAft>
              <a:defRPr/>
            </a:pPr>
            <a:endParaRPr lang="en-US" sz="2400" kern="0">
              <a:solidFill>
                <a:srgbClr val="FFFFFF"/>
              </a:solidFill>
            </a:endParaRPr>
          </a:p>
        </p:txBody>
      </p:sp>
      <p:sp>
        <p:nvSpPr>
          <p:cNvPr id="8" name="Text Box 16">
            <a:extLst>
              <a:ext uri="{FF2B5EF4-FFF2-40B4-BE49-F238E27FC236}">
                <a16:creationId xmlns:a16="http://schemas.microsoft.com/office/drawing/2014/main" id="{22FAF31D-FC21-4DD6-BBDD-AC0BAB1004C0}"/>
              </a:ext>
            </a:extLst>
          </p:cNvPr>
          <p:cNvSpPr txBox="1">
            <a:spLocks noChangeArrowheads="1"/>
          </p:cNvSpPr>
          <p:nvPr/>
        </p:nvSpPr>
        <p:spPr bwMode="auto">
          <a:xfrm>
            <a:off x="5638800" y="2455862"/>
            <a:ext cx="15822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b.     0 = </a:t>
            </a:r>
          </a:p>
        </p:txBody>
      </p:sp>
      <p:sp>
        <p:nvSpPr>
          <p:cNvPr id="9" name="Text Box 17">
            <a:extLst>
              <a:ext uri="{FF2B5EF4-FFF2-40B4-BE49-F238E27FC236}">
                <a16:creationId xmlns:a16="http://schemas.microsoft.com/office/drawing/2014/main" id="{1D4896ED-38B3-41CA-BFA2-0903F118859E}"/>
              </a:ext>
            </a:extLst>
          </p:cNvPr>
          <p:cNvSpPr txBox="1">
            <a:spLocks noChangeArrowheads="1"/>
          </p:cNvSpPr>
          <p:nvPr/>
        </p:nvSpPr>
        <p:spPr bwMode="auto">
          <a:xfrm>
            <a:off x="7295021" y="2752070"/>
            <a:ext cx="7911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5 </a:t>
            </a:r>
          </a:p>
        </p:txBody>
      </p:sp>
      <p:sp>
        <p:nvSpPr>
          <p:cNvPr id="10" name="Text Box 18">
            <a:extLst>
              <a:ext uri="{FF2B5EF4-FFF2-40B4-BE49-F238E27FC236}">
                <a16:creationId xmlns:a16="http://schemas.microsoft.com/office/drawing/2014/main" id="{BCDE4988-89FC-442E-8DB6-50975A0A818A}"/>
              </a:ext>
            </a:extLst>
          </p:cNvPr>
          <p:cNvSpPr txBox="1">
            <a:spLocks noChangeArrowheads="1"/>
          </p:cNvSpPr>
          <p:nvPr/>
        </p:nvSpPr>
        <p:spPr bwMode="auto">
          <a:xfrm>
            <a:off x="7249451" y="2019012"/>
            <a:ext cx="692243" cy="584775"/>
          </a:xfrm>
          <a:prstGeom prst="rect">
            <a:avLst/>
          </a:prstGeom>
          <a:noFill/>
          <a:ln w="28575">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3200" b="1">
              <a:solidFill>
                <a:srgbClr val="660066"/>
              </a:solidFill>
              <a:latin typeface="Times New Roman" panose="02020603050405020304" pitchFamily="18" charset="0"/>
            </a:endParaRPr>
          </a:p>
        </p:txBody>
      </p:sp>
      <p:sp>
        <p:nvSpPr>
          <p:cNvPr id="11" name="Text Box 20">
            <a:extLst>
              <a:ext uri="{FF2B5EF4-FFF2-40B4-BE49-F238E27FC236}">
                <a16:creationId xmlns:a16="http://schemas.microsoft.com/office/drawing/2014/main" id="{43E7446B-2DBA-4CFF-A6C7-BFE232EDDF71}"/>
              </a:ext>
            </a:extLst>
          </p:cNvPr>
          <p:cNvSpPr txBox="1">
            <a:spLocks noChangeArrowheads="1"/>
          </p:cNvSpPr>
          <p:nvPr/>
        </p:nvSpPr>
        <p:spPr bwMode="auto">
          <a:xfrm>
            <a:off x="7303238" y="1967324"/>
            <a:ext cx="5933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FF0000"/>
                </a:solidFill>
                <a:latin typeface="Times New Roman" panose="02020603050405020304" pitchFamily="18" charset="0"/>
              </a:rPr>
              <a:t> 0</a:t>
            </a:r>
            <a:r>
              <a:rPr lang="en-US" altLang="en-US" sz="3600" b="1">
                <a:solidFill>
                  <a:srgbClr val="660066"/>
                </a:solidFill>
                <a:latin typeface="Times New Roman" panose="02020603050405020304" pitchFamily="18" charset="0"/>
              </a:rPr>
              <a:t> </a:t>
            </a:r>
          </a:p>
        </p:txBody>
      </p:sp>
      <p:sp>
        <p:nvSpPr>
          <p:cNvPr id="12" name="Text Box 21">
            <a:extLst>
              <a:ext uri="{FF2B5EF4-FFF2-40B4-BE49-F238E27FC236}">
                <a16:creationId xmlns:a16="http://schemas.microsoft.com/office/drawing/2014/main" id="{CF448FD8-A1D0-4459-9EDB-FFF3996CC251}"/>
              </a:ext>
            </a:extLst>
          </p:cNvPr>
          <p:cNvSpPr txBox="1">
            <a:spLocks noChangeArrowheads="1"/>
          </p:cNvSpPr>
          <p:nvPr/>
        </p:nvSpPr>
        <p:spPr bwMode="auto">
          <a:xfrm>
            <a:off x="3693603" y="2790438"/>
            <a:ext cx="79113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FF0000"/>
                </a:solidFill>
                <a:latin typeface="Times New Roman" panose="02020603050405020304" pitchFamily="18" charset="0"/>
              </a:rPr>
              <a:t>6</a:t>
            </a:r>
            <a:r>
              <a:rPr lang="en-US" altLang="en-US" sz="3600" b="1">
                <a:solidFill>
                  <a:srgbClr val="660066"/>
                </a:solidFill>
                <a:latin typeface="Times New Roman" panose="02020603050405020304" pitchFamily="18" charset="0"/>
              </a:rPr>
              <a:t> </a:t>
            </a:r>
          </a:p>
        </p:txBody>
      </p:sp>
      <p:sp>
        <p:nvSpPr>
          <p:cNvPr id="13" name="Text Box 13">
            <a:extLst>
              <a:ext uri="{FF2B5EF4-FFF2-40B4-BE49-F238E27FC236}">
                <a16:creationId xmlns:a16="http://schemas.microsoft.com/office/drawing/2014/main" id="{E1AF8240-8BDE-4271-BCEB-1ECFF38F84D7}"/>
              </a:ext>
            </a:extLst>
          </p:cNvPr>
          <p:cNvSpPr txBox="1">
            <a:spLocks noChangeArrowheads="1"/>
          </p:cNvSpPr>
          <p:nvPr/>
        </p:nvSpPr>
        <p:spPr bwMode="auto">
          <a:xfrm>
            <a:off x="3611093" y="2844225"/>
            <a:ext cx="692243" cy="584775"/>
          </a:xfrm>
          <a:prstGeom prst="rect">
            <a:avLst/>
          </a:prstGeom>
          <a:noFill/>
          <a:ln w="28575">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3200" b="1">
              <a:solidFill>
                <a:srgbClr val="660066"/>
              </a:solidFill>
              <a:latin typeface="Times New Roman" panose="02020603050405020304" pitchFamily="18" charset="0"/>
            </a:endParaRPr>
          </a:p>
        </p:txBody>
      </p:sp>
      <p:sp>
        <p:nvSpPr>
          <p:cNvPr id="14" name="Line 15">
            <a:extLst>
              <a:ext uri="{FF2B5EF4-FFF2-40B4-BE49-F238E27FC236}">
                <a16:creationId xmlns:a16="http://schemas.microsoft.com/office/drawing/2014/main" id="{030B404D-5253-4F4D-9D15-67C1CB967032}"/>
              </a:ext>
            </a:extLst>
          </p:cNvPr>
          <p:cNvSpPr>
            <a:spLocks noChangeShapeType="1"/>
          </p:cNvSpPr>
          <p:nvPr/>
        </p:nvSpPr>
        <p:spPr bwMode="auto">
          <a:xfrm>
            <a:off x="7191834" y="2715559"/>
            <a:ext cx="890027" cy="0"/>
          </a:xfrm>
          <a:prstGeom prst="line">
            <a:avLst/>
          </a:prstGeom>
          <a:noFill/>
          <a:ln w="38100">
            <a:solidFill>
              <a:srgbClr val="660066"/>
            </a:solidFill>
            <a:round/>
            <a:headEnd/>
            <a:tailEnd/>
          </a:ln>
          <a:effectLst/>
        </p:spPr>
        <p:txBody>
          <a:bodyPr/>
          <a:lstStyle/>
          <a:p>
            <a:pPr eaLnBrk="1" fontAlgn="auto" hangingPunct="1">
              <a:spcBef>
                <a:spcPts val="0"/>
              </a:spcBef>
              <a:spcAft>
                <a:spcPts val="0"/>
              </a:spcAft>
              <a:defRPr/>
            </a:pPr>
            <a:endParaRPr lang="en-US" sz="2400" kern="0">
              <a:solidFill>
                <a:srgbClr val="FFFFFF"/>
              </a:solidFill>
            </a:endParaRPr>
          </a:p>
        </p:txBody>
      </p:sp>
    </p:spTree>
    <p:extLst>
      <p:ext uri="{BB962C8B-B14F-4D97-AF65-F5344CB8AC3E}">
        <p14:creationId xmlns:p14="http://schemas.microsoft.com/office/powerpoint/2010/main" val="50198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par>
                                <p:cTn id="16" presetID="3" presetClass="entr" presetSubtype="1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linds(horizontal)">
                                      <p:cBhvr>
                                        <p:cTn id="24" dur="500"/>
                                        <p:tgtEl>
                                          <p:spTgt spid="9"/>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par>
                                <p:cTn id="41" presetID="3" presetClass="entr" presetSubtype="1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linds(horizontal)">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P spid="9" grpId="0"/>
      <p:bldP spid="10" grpId="0" animBg="1"/>
      <p:bldP spid="11" grpId="0"/>
      <p:bldP spid="12" grpId="0"/>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1" name="Picture 7">
            <a:extLst>
              <a:ext uri="{FF2B5EF4-FFF2-40B4-BE49-F238E27FC236}">
                <a16:creationId xmlns:a16="http://schemas.microsoft.com/office/drawing/2014/main" id="{737A4C5C-4214-4282-9320-AF598BC3EF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6775" y="2762250"/>
            <a:ext cx="4129088" cy="2573338"/>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a:extLst>
              <a:ext uri="{FF2B5EF4-FFF2-40B4-BE49-F238E27FC236}">
                <a16:creationId xmlns:a16="http://schemas.microsoft.com/office/drawing/2014/main" id="{F4837454-2AA4-4974-AB88-DB86A4AA68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6776" y="1512889"/>
            <a:ext cx="4714875" cy="1646237"/>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a:extLst>
              <a:ext uri="{FF2B5EF4-FFF2-40B4-BE49-F238E27FC236}">
                <a16:creationId xmlns:a16="http://schemas.microsoft.com/office/drawing/2014/main" id="{C66A7F99-40AA-4109-8F69-6CAB996D6C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862139"/>
            <a:ext cx="4813300" cy="1296987"/>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a:extLst>
              <a:ext uri="{FF2B5EF4-FFF2-40B4-BE49-F238E27FC236}">
                <a16:creationId xmlns:a16="http://schemas.microsoft.com/office/drawing/2014/main" id="{9D3EB85B-ED6B-4656-BEF7-BD94181445C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60875" y="1911350"/>
            <a:ext cx="3348038" cy="2071688"/>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10">
            <a:extLst>
              <a:ext uri="{FF2B5EF4-FFF2-40B4-BE49-F238E27FC236}">
                <a16:creationId xmlns:a16="http://schemas.microsoft.com/office/drawing/2014/main" id="{4AF6C29A-DF54-4407-A475-EC84ED2EF646}"/>
              </a:ext>
            </a:extLst>
          </p:cNvPr>
          <p:cNvSpPr txBox="1">
            <a:spLocks noChangeArrowheads="1"/>
          </p:cNvSpPr>
          <p:nvPr/>
        </p:nvSpPr>
        <p:spPr bwMode="auto">
          <a:xfrm>
            <a:off x="1759903" y="671514"/>
            <a:ext cx="23352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i="1">
                <a:solidFill>
                  <a:srgbClr val="800000"/>
                </a:solidFill>
                <a:latin typeface="Times New Roman" panose="02020603050405020304" pitchFamily="18" charset="0"/>
              </a:rPr>
              <a:t>Củng cố:</a:t>
            </a:r>
          </a:p>
        </p:txBody>
      </p:sp>
      <p:sp>
        <p:nvSpPr>
          <p:cNvPr id="8" name="Text Box 10">
            <a:extLst>
              <a:ext uri="{FF2B5EF4-FFF2-40B4-BE49-F238E27FC236}">
                <a16:creationId xmlns:a16="http://schemas.microsoft.com/office/drawing/2014/main" id="{796E3F27-CE2A-4921-8750-1B3AC164D185}"/>
              </a:ext>
            </a:extLst>
          </p:cNvPr>
          <p:cNvSpPr txBox="1">
            <a:spLocks noChangeArrowheads="1"/>
          </p:cNvSpPr>
          <p:nvPr/>
        </p:nvSpPr>
        <p:spPr bwMode="auto">
          <a:xfrm>
            <a:off x="4795519" y="870377"/>
            <a:ext cx="3348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i="1">
                <a:solidFill>
                  <a:srgbClr val="800000"/>
                </a:solidFill>
                <a:latin typeface="Times New Roman" panose="02020603050405020304" pitchFamily="18" charset="0"/>
              </a:rPr>
              <a:t>Yêu cầu cần đạt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1508"/>
                                        </p:tgtEl>
                                        <p:attrNameLst>
                                          <p:attrName>style.visibility</p:attrName>
                                        </p:attrNameLst>
                                      </p:cBhvr>
                                      <p:to>
                                        <p:strVal val="visible"/>
                                      </p:to>
                                    </p:set>
                                    <p:animEffect transition="in" filter="box(out)">
                                      <p:cBhvr>
                                        <p:cTn id="12" dur="500"/>
                                        <p:tgtEl>
                                          <p:spTgt spid="215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21509"/>
                                        </p:tgtEl>
                                        <p:attrNameLst>
                                          <p:attrName>style.visibility</p:attrName>
                                        </p:attrNameLst>
                                      </p:cBhvr>
                                      <p:to>
                                        <p:strVal val="visible"/>
                                      </p:to>
                                    </p:set>
                                    <p:animEffect transition="in" filter="wipe(right)">
                                      <p:cBhvr>
                                        <p:cTn id="17" dur="500"/>
                                        <p:tgtEl>
                                          <p:spTgt spid="2150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1510"/>
                                        </p:tgtEl>
                                        <p:attrNameLst>
                                          <p:attrName>style.visibility</p:attrName>
                                        </p:attrNameLst>
                                      </p:cBhvr>
                                      <p:to>
                                        <p:strVal val="visible"/>
                                      </p:to>
                                    </p:set>
                                    <p:animEffect transition="in" filter="wipe(left)">
                                      <p:cBhvr>
                                        <p:cTn id="22" dur="500"/>
                                        <p:tgtEl>
                                          <p:spTgt spid="215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1"/>
                                        </p:tgtEl>
                                        <p:attrNameLst>
                                          <p:attrName>style.visibility</p:attrName>
                                        </p:attrNameLst>
                                      </p:cBhvr>
                                      <p:to>
                                        <p:strVal val="visible"/>
                                      </p:to>
                                    </p:set>
                                    <p:animEffect transition="in" filter="wipe(left)">
                                      <p:cBhvr>
                                        <p:cTn id="27" dur="500"/>
                                        <p:tgtEl>
                                          <p:spTgt spid="215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691876ED-5CFB-4719-956C-7D4438DEAB4F}"/>
              </a:ext>
            </a:extLst>
          </p:cNvPr>
          <p:cNvSpPr txBox="1">
            <a:spLocks/>
          </p:cNvSpPr>
          <p:nvPr/>
        </p:nvSpPr>
        <p:spPr>
          <a:xfrm>
            <a:off x="1866900" y="2286000"/>
            <a:ext cx="7772400" cy="3200400"/>
          </a:xfrm>
          <a:prstGeom prst="rect">
            <a:avLst/>
          </a:prstGeom>
          <a:noFill/>
          <a:ln>
            <a:noFill/>
          </a:ln>
        </p:spPr>
        <p:txBody>
          <a:bodyPr spcFirstLastPara="1" lIns="91425" tIns="91425" rIns="91425" bIns="91425"/>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600"/>
              <a:buFont typeface="Zilla Slab"/>
              <a:buNone/>
              <a:defRPr sz="2000" b="0" i="0" u="none" strike="noStrike" cap="none">
                <a:solidFill>
                  <a:schemeClr val="dk1"/>
                </a:solidFill>
                <a:latin typeface="Zilla Slab Light"/>
                <a:ea typeface="Zilla Slab Light"/>
                <a:cs typeface="Zilla Slab Light"/>
                <a:sym typeface="Zilla Slab Light"/>
              </a:defRPr>
            </a:lvl1pPr>
            <a:lvl2pPr marL="914400" marR="0" lvl="1"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2pPr>
            <a:lvl3pPr marL="1371600" marR="0" lvl="2"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3pPr>
            <a:lvl4pPr marL="1828800" marR="0" lvl="3"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4pPr>
            <a:lvl5pPr marL="2286000" marR="0" lvl="4"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5pPr>
            <a:lvl6pPr marL="2743200" marR="0" lvl="5"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6pPr>
            <a:lvl7pPr marL="3200400" marR="0" lvl="6"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7pPr>
            <a:lvl8pPr marL="3657600" marR="0" lvl="7"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8pPr>
            <a:lvl9pPr marL="4114800" marR="0" lvl="8" indent="-317500" algn="ctr" rtl="0">
              <a:lnSpc>
                <a:spcPct val="100000"/>
              </a:lnSpc>
              <a:spcBef>
                <a:spcPts val="0"/>
              </a:spcBef>
              <a:spcAft>
                <a:spcPts val="0"/>
              </a:spcAft>
              <a:buClr>
                <a:schemeClr val="dk1"/>
              </a:buClr>
              <a:buSzPts val="1600"/>
              <a:buFont typeface="Zilla Slab"/>
              <a:buNone/>
              <a:defRPr sz="1600" b="0" i="0" u="none" strike="noStrike" cap="none">
                <a:solidFill>
                  <a:schemeClr val="dk1"/>
                </a:solidFill>
                <a:latin typeface="Zilla Slab"/>
                <a:ea typeface="Zilla Slab"/>
                <a:cs typeface="Zilla Slab"/>
                <a:sym typeface="Zilla Slab"/>
              </a:defRPr>
            </a:lvl9pPr>
          </a:lstStyle>
          <a:p>
            <a:pPr algn="just" eaLnBrk="1" fontAlgn="auto" hangingPunct="1">
              <a:lnSpc>
                <a:spcPct val="150000"/>
              </a:lnSpc>
              <a:buClr>
                <a:srgbClr val="3E3B36"/>
              </a:buClr>
              <a:defRPr/>
            </a:pPr>
            <a:r>
              <a:rPr lang="en-US" sz="2200" kern="0">
                <a:solidFill>
                  <a:srgbClr val="006600"/>
                </a:solidFill>
                <a:latin typeface="Arial"/>
              </a:rPr>
              <a:t>- Hoàn thành VBTT: Ôn tập: Khái niệm về phân số.</a:t>
            </a:r>
          </a:p>
          <a:p>
            <a:pPr algn="just" eaLnBrk="1" fontAlgn="auto" hangingPunct="1">
              <a:lnSpc>
                <a:spcPct val="150000"/>
              </a:lnSpc>
              <a:buClr>
                <a:srgbClr val="3E3B36"/>
              </a:buClr>
              <a:defRPr/>
            </a:pPr>
            <a:r>
              <a:rPr lang="en-US" sz="2200" kern="0">
                <a:solidFill>
                  <a:srgbClr val="006600"/>
                </a:solidFill>
                <a:latin typeface="Arial"/>
              </a:rPr>
              <a:t>- Chuẩn bị bài làm ra vở cho tiết học: </a:t>
            </a:r>
          </a:p>
          <a:p>
            <a:pPr eaLnBrk="1" fontAlgn="auto" hangingPunct="1">
              <a:lnSpc>
                <a:spcPct val="150000"/>
              </a:lnSpc>
              <a:buClr>
                <a:srgbClr val="3E3B36"/>
              </a:buClr>
              <a:defRPr/>
            </a:pPr>
            <a:r>
              <a:rPr lang="en-US" sz="2200" kern="0">
                <a:solidFill>
                  <a:srgbClr val="006600"/>
                </a:solidFill>
                <a:latin typeface="Arial"/>
              </a:rPr>
              <a:t>ÔN TẬP:TÍNH CHẤT CƠ BẢN CỦA PHÂN SỐ (trang 5)</a:t>
            </a:r>
          </a:p>
          <a:p>
            <a:pPr algn="l" eaLnBrk="1" fontAlgn="auto" hangingPunct="1">
              <a:lnSpc>
                <a:spcPct val="150000"/>
              </a:lnSpc>
              <a:buClr>
                <a:srgbClr val="3E3B36"/>
              </a:buClr>
              <a:defRPr/>
            </a:pPr>
            <a:r>
              <a:rPr lang="en-US" sz="2200" kern="0">
                <a:solidFill>
                  <a:srgbClr val="006600"/>
                </a:solidFill>
                <a:latin typeface="Arial"/>
              </a:rPr>
              <a:t>+ Xem lại các tính chất cơ bản của PS </a:t>
            </a:r>
          </a:p>
          <a:p>
            <a:pPr algn="l" eaLnBrk="1" fontAlgn="auto" hangingPunct="1">
              <a:lnSpc>
                <a:spcPct val="150000"/>
              </a:lnSpc>
              <a:buClr>
                <a:srgbClr val="3E3B36"/>
              </a:buClr>
              <a:defRPr/>
            </a:pPr>
            <a:r>
              <a:rPr lang="en-US" sz="2200" kern="0">
                <a:solidFill>
                  <a:srgbClr val="006600"/>
                </a:solidFill>
                <a:latin typeface="Arial"/>
              </a:rPr>
              <a:t>+ Chuẩn bị bài Tính chất cơ bản của PS ( trang 5)</a:t>
            </a:r>
          </a:p>
        </p:txBody>
      </p:sp>
      <p:sp>
        <p:nvSpPr>
          <p:cNvPr id="9" name="Google Shape;387;p25">
            <a:extLst>
              <a:ext uri="{FF2B5EF4-FFF2-40B4-BE49-F238E27FC236}">
                <a16:creationId xmlns:a16="http://schemas.microsoft.com/office/drawing/2014/main" id="{673129A9-4A7E-493B-9B43-5D7CFC3E33D7}"/>
              </a:ext>
            </a:extLst>
          </p:cNvPr>
          <p:cNvSpPr/>
          <p:nvPr/>
        </p:nvSpPr>
        <p:spPr>
          <a:xfrm>
            <a:off x="1866900" y="1123950"/>
            <a:ext cx="2438400" cy="684213"/>
          </a:xfrm>
          <a:prstGeom prst="roundRect">
            <a:avLst>
              <a:gd name="adj" fmla="val 6695"/>
            </a:avLst>
          </a:prstGeom>
          <a:solidFill>
            <a:srgbClr val="A8D86F">
              <a:lumMod val="40000"/>
              <a:lumOff val="60000"/>
            </a:srgbClr>
          </a:solidFill>
          <a:ln w="19050" cap="flat" cmpd="sng">
            <a:solidFill>
              <a:srgbClr val="000000"/>
            </a:solidFill>
            <a:prstDash val="dash"/>
            <a:round/>
            <a:headEnd type="none" w="sm" len="sm"/>
            <a:tailEnd type="none" w="sm" len="sm"/>
          </a:ln>
        </p:spPr>
        <p:txBody>
          <a:bodyPr spcFirstLastPara="1" lIns="91425" tIns="91425" rIns="91425" bIns="91425" anchor="ctr"/>
          <a:lstStyle/>
          <a:p>
            <a:pPr algn="ctr" eaLnBrk="1" fontAlgn="auto" hangingPunct="1">
              <a:spcBef>
                <a:spcPts val="0"/>
              </a:spcBef>
              <a:spcAft>
                <a:spcPts val="0"/>
              </a:spcAft>
              <a:buClr>
                <a:srgbClr val="000000"/>
              </a:buClr>
              <a:defRPr/>
            </a:pPr>
            <a:r>
              <a:rPr lang="en-US" sz="2800" b="1" kern="0">
                <a:solidFill>
                  <a:srgbClr val="009900"/>
                </a:solidFill>
                <a:latin typeface="Arial"/>
                <a:cs typeface="Arial"/>
                <a:sym typeface="Arial"/>
              </a:rPr>
              <a:t>Dặn dò:</a:t>
            </a:r>
            <a:endParaRPr sz="2800" b="1" kern="0">
              <a:solidFill>
                <a:srgbClr val="009900"/>
              </a:solidFill>
              <a:latin typeface="Arial"/>
              <a:cs typeface="Arial"/>
              <a:sym typeface="Arial"/>
            </a:endParaRPr>
          </a:p>
        </p:txBody>
      </p:sp>
    </p:spTree>
    <p:extLst>
      <p:ext uri="{BB962C8B-B14F-4D97-AF65-F5344CB8AC3E}">
        <p14:creationId xmlns:p14="http://schemas.microsoft.com/office/powerpoint/2010/main" val="1273016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F20A8BA-9C04-4A89-ACE7-5BCD6ECA2998}"/>
              </a:ext>
            </a:extLst>
          </p:cNvPr>
          <p:cNvSpPr/>
          <p:nvPr/>
        </p:nvSpPr>
        <p:spPr>
          <a:xfrm>
            <a:off x="3543663" y="1123949"/>
            <a:ext cx="5672182"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FF0000"/>
                </a:solidFill>
                <a:latin typeface="Times New Roman" panose="02020603050405020304" pitchFamily="18" charset="0"/>
                <a:cs typeface="Times New Roman" panose="02020603050405020304" pitchFamily="18" charset="0"/>
              </a:rPr>
              <a:t>ÔN TẬP: KHÁI NIỆM VỀ PHÂN SỐ</a:t>
            </a:r>
          </a:p>
        </p:txBody>
      </p:sp>
      <p:sp>
        <p:nvSpPr>
          <p:cNvPr id="8" name="Rectangle 7">
            <a:extLst>
              <a:ext uri="{FF2B5EF4-FFF2-40B4-BE49-F238E27FC236}">
                <a16:creationId xmlns:a16="http://schemas.microsoft.com/office/drawing/2014/main" id="{2411880C-E11B-4347-9648-C82086BDBBCE}"/>
              </a:ext>
            </a:extLst>
          </p:cNvPr>
          <p:cNvSpPr/>
          <p:nvPr/>
        </p:nvSpPr>
        <p:spPr>
          <a:xfrm>
            <a:off x="4865460" y="1966230"/>
            <a:ext cx="3829050"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6600"/>
                </a:solidFill>
                <a:latin typeface="Times New Roman" panose="02020603050405020304" pitchFamily="18" charset="0"/>
                <a:cs typeface="Times New Roman" panose="02020603050405020304" pitchFamily="18" charset="0"/>
              </a:rPr>
              <a:t>YÊU CẦU CẦN ĐẠT</a:t>
            </a:r>
          </a:p>
        </p:txBody>
      </p:sp>
      <p:sp>
        <p:nvSpPr>
          <p:cNvPr id="9" name="Rectangle 8">
            <a:extLst>
              <a:ext uri="{FF2B5EF4-FFF2-40B4-BE49-F238E27FC236}">
                <a16:creationId xmlns:a16="http://schemas.microsoft.com/office/drawing/2014/main" id="{7A060A07-D8C5-4F15-B6D6-417FD098AFE1}"/>
              </a:ext>
            </a:extLst>
          </p:cNvPr>
          <p:cNvSpPr/>
          <p:nvPr/>
        </p:nvSpPr>
        <p:spPr>
          <a:xfrm>
            <a:off x="1314450" y="2741837"/>
            <a:ext cx="9176212"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006600"/>
                </a:solidFill>
                <a:latin typeface="Times New Roman" panose="02020603050405020304" pitchFamily="18" charset="0"/>
                <a:cs typeface="Times New Roman" panose="02020603050405020304" pitchFamily="18" charset="0"/>
              </a:rPr>
              <a:t>- Củng cố khái niệm ban đầu về phân số, đọc, viết phân số.</a:t>
            </a:r>
          </a:p>
        </p:txBody>
      </p:sp>
      <p:sp>
        <p:nvSpPr>
          <p:cNvPr id="10" name="Rectangle 9">
            <a:extLst>
              <a:ext uri="{FF2B5EF4-FFF2-40B4-BE49-F238E27FC236}">
                <a16:creationId xmlns:a16="http://schemas.microsoft.com/office/drawing/2014/main" id="{50028C65-3C03-4807-9086-B5A91C5F8C95}"/>
              </a:ext>
            </a:extLst>
          </p:cNvPr>
          <p:cNvSpPr/>
          <p:nvPr/>
        </p:nvSpPr>
        <p:spPr>
          <a:xfrm>
            <a:off x="1314450" y="3861257"/>
            <a:ext cx="9176212" cy="740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solidFill>
                  <a:srgbClr val="006600"/>
                </a:solidFill>
                <a:latin typeface="Times New Roman" panose="02020603050405020304" pitchFamily="18" charset="0"/>
                <a:cs typeface="Times New Roman" panose="02020603050405020304" pitchFamily="18" charset="0"/>
              </a:rPr>
              <a:t>- Ôn tập cách viết thương, viết số tự nhiên dưới dạng phân số</a:t>
            </a:r>
          </a:p>
        </p:txBody>
      </p:sp>
    </p:spTree>
    <p:extLst>
      <p:ext uri="{BB962C8B-B14F-4D97-AF65-F5344CB8AC3E}">
        <p14:creationId xmlns:p14="http://schemas.microsoft.com/office/powerpoint/2010/main" val="14520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left)">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wipe(left)">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build="allAtOnce"/>
      <p:bldP spid="9" grpId="0" build="allAtOnce"/>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BB76086F-01D9-4C5D-8A83-FC70A36F8AAF}"/>
              </a:ext>
            </a:extLst>
          </p:cNvPr>
          <p:cNvSpPr txBox="1"/>
          <p:nvPr/>
        </p:nvSpPr>
        <p:spPr>
          <a:xfrm>
            <a:off x="1755775" y="324594"/>
            <a:ext cx="2066591" cy="584775"/>
          </a:xfrm>
          <a:prstGeom prst="rect">
            <a:avLst/>
          </a:prstGeom>
          <a:noFill/>
        </p:spPr>
        <p:txBody>
          <a:bodyPr wrap="none" rtlCol="0">
            <a:spAutoFit/>
          </a:bodyPr>
          <a:lstStyle/>
          <a:p>
            <a:r>
              <a:rPr lang="en-US" sz="3200" b="1">
                <a:solidFill>
                  <a:srgbClr val="006600"/>
                </a:solidFill>
                <a:latin typeface="Times New Roman" panose="02020603050405020304" pitchFamily="18" charset="0"/>
                <a:cs typeface="Times New Roman" panose="02020603050405020304" pitchFamily="18" charset="0"/>
              </a:rPr>
              <a:t>I – Bài học</a:t>
            </a:r>
          </a:p>
        </p:txBody>
      </p:sp>
      <p:grpSp>
        <p:nvGrpSpPr>
          <p:cNvPr id="2" name="Group 1">
            <a:extLst>
              <a:ext uri="{FF2B5EF4-FFF2-40B4-BE49-F238E27FC236}">
                <a16:creationId xmlns:a16="http://schemas.microsoft.com/office/drawing/2014/main" id="{5E6A6BAC-7626-4D84-8401-AD5B8429A323}"/>
              </a:ext>
            </a:extLst>
          </p:cNvPr>
          <p:cNvGrpSpPr/>
          <p:nvPr/>
        </p:nvGrpSpPr>
        <p:grpSpPr>
          <a:xfrm>
            <a:off x="937312" y="1976761"/>
            <a:ext cx="4303246" cy="762000"/>
            <a:chOff x="937312" y="1976761"/>
            <a:chExt cx="4303246" cy="762000"/>
          </a:xfrm>
        </p:grpSpPr>
        <p:pic>
          <p:nvPicPr>
            <p:cNvPr id="7" name="Picture1">
              <a:extLst>
                <a:ext uri="{FF2B5EF4-FFF2-40B4-BE49-F238E27FC236}">
                  <a16:creationId xmlns:a16="http://schemas.microsoft.com/office/drawing/2014/main" id="{8DDD6BD7-9168-4EED-92E0-6748712A645A}"/>
                </a:ext>
              </a:extLst>
            </p:cNvPr>
            <p:cNvPicPr>
              <a:picLocks noRot="1" noChangeAspect="1" noChangeArrowheads="1"/>
            </p:cNvPicPr>
            <p:nvPr/>
          </p:nvPicPr>
          <p:blipFill>
            <a:blip r:embed="rId3">
              <a:extLst>
                <a:ext uri="{28A0092B-C50C-407E-A947-70E740481C1C}">
                  <a14:useLocalDpi xmlns:a14="http://schemas.microsoft.com/office/drawing/2010/main" val="0"/>
                </a:ext>
              </a:extLst>
            </a:blip>
            <a:srcRect l="-1250" t="-1999" r="38750" b="81999"/>
            <a:stretch>
              <a:fillRect/>
            </a:stretch>
          </p:blipFill>
          <p:spPr bwMode="auto">
            <a:xfrm>
              <a:off x="1430558" y="1976761"/>
              <a:ext cx="3810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Box 25">
              <a:extLst>
                <a:ext uri="{FF2B5EF4-FFF2-40B4-BE49-F238E27FC236}">
                  <a16:creationId xmlns:a16="http://schemas.microsoft.com/office/drawing/2014/main" id="{7DB287FD-C7AB-42EB-A308-C00E073E16B5}"/>
                </a:ext>
              </a:extLst>
            </p:cNvPr>
            <p:cNvSpPr txBox="1"/>
            <p:nvPr/>
          </p:nvSpPr>
          <p:spPr>
            <a:xfrm>
              <a:off x="937312" y="2126928"/>
              <a:ext cx="441146"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a)</a:t>
              </a:r>
            </a:p>
          </p:txBody>
        </p:sp>
      </p:grpSp>
      <p:sp>
        <p:nvSpPr>
          <p:cNvPr id="27" name="TextBox 26">
            <a:extLst>
              <a:ext uri="{FF2B5EF4-FFF2-40B4-BE49-F238E27FC236}">
                <a16:creationId xmlns:a16="http://schemas.microsoft.com/office/drawing/2014/main" id="{87AD8111-ECB9-46B4-B9F7-37CA102BA54F}"/>
              </a:ext>
            </a:extLst>
          </p:cNvPr>
          <p:cNvSpPr txBox="1"/>
          <p:nvPr/>
        </p:nvSpPr>
        <p:spPr>
          <a:xfrm>
            <a:off x="2268979" y="935493"/>
            <a:ext cx="8727069" cy="523220"/>
          </a:xfrm>
          <a:prstGeom prst="rect">
            <a:avLst/>
          </a:prstGeom>
          <a:noFill/>
        </p:spPr>
        <p:txBody>
          <a:bodyPr wrap="none" rtlCol="0">
            <a:spAutoFit/>
          </a:bodyPr>
          <a:lstStyle/>
          <a:p>
            <a:r>
              <a:rPr lang="en-US" sz="2800" b="1">
                <a:solidFill>
                  <a:srgbClr val="FF0000"/>
                </a:solidFill>
                <a:latin typeface="Times New Roman" panose="02020603050405020304" pitchFamily="18" charset="0"/>
                <a:cs typeface="Times New Roman" panose="02020603050405020304" pitchFamily="18" charset="0"/>
              </a:rPr>
              <a:t>VD: Viết, đọc các PS chỉ phần đã tô màu của từng hình </a:t>
            </a:r>
          </a:p>
        </p:txBody>
      </p:sp>
      <p:grpSp>
        <p:nvGrpSpPr>
          <p:cNvPr id="3" name="Group 2">
            <a:extLst>
              <a:ext uri="{FF2B5EF4-FFF2-40B4-BE49-F238E27FC236}">
                <a16:creationId xmlns:a16="http://schemas.microsoft.com/office/drawing/2014/main" id="{071355CE-B538-4A74-ABE1-9A2CA8D54B36}"/>
              </a:ext>
            </a:extLst>
          </p:cNvPr>
          <p:cNvGrpSpPr/>
          <p:nvPr/>
        </p:nvGrpSpPr>
        <p:grpSpPr>
          <a:xfrm>
            <a:off x="5745964" y="2015020"/>
            <a:ext cx="4620256" cy="762000"/>
            <a:chOff x="5745964" y="2015020"/>
            <a:chExt cx="4620256" cy="762000"/>
          </a:xfrm>
        </p:grpSpPr>
        <p:pic>
          <p:nvPicPr>
            <p:cNvPr id="8" name="Picture3">
              <a:extLst>
                <a:ext uri="{FF2B5EF4-FFF2-40B4-BE49-F238E27FC236}">
                  <a16:creationId xmlns:a16="http://schemas.microsoft.com/office/drawing/2014/main" id="{9EF348F3-02FF-417C-B6B6-F9B27D62447D}"/>
                </a:ext>
              </a:extLst>
            </p:cNvPr>
            <p:cNvPicPr>
              <a:picLocks noRot="1" noChangeAspect="1" noChangeArrowheads="1"/>
            </p:cNvPicPr>
            <p:nvPr/>
          </p:nvPicPr>
          <p:blipFill>
            <a:blip r:embed="rId4">
              <a:extLst>
                <a:ext uri="{28A0092B-C50C-407E-A947-70E740481C1C}">
                  <a14:useLocalDpi xmlns:a14="http://schemas.microsoft.com/office/drawing/2010/main" val="0"/>
                </a:ext>
              </a:extLst>
            </a:blip>
            <a:srcRect l="-2499" t="-1999" r="32500" b="81999"/>
            <a:stretch>
              <a:fillRect/>
            </a:stretch>
          </p:blipFill>
          <p:spPr bwMode="auto">
            <a:xfrm>
              <a:off x="6099020" y="2015020"/>
              <a:ext cx="426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Box 29">
              <a:extLst>
                <a:ext uri="{FF2B5EF4-FFF2-40B4-BE49-F238E27FC236}">
                  <a16:creationId xmlns:a16="http://schemas.microsoft.com/office/drawing/2014/main" id="{FDDECF64-21CD-4F70-954E-5517ECF83975}"/>
                </a:ext>
              </a:extLst>
            </p:cNvPr>
            <p:cNvSpPr txBox="1"/>
            <p:nvPr/>
          </p:nvSpPr>
          <p:spPr>
            <a:xfrm>
              <a:off x="5745964" y="2194221"/>
              <a:ext cx="458780"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b)</a:t>
              </a:r>
            </a:p>
          </p:txBody>
        </p:sp>
      </p:grpSp>
      <p:grpSp>
        <p:nvGrpSpPr>
          <p:cNvPr id="4" name="Group 3">
            <a:extLst>
              <a:ext uri="{FF2B5EF4-FFF2-40B4-BE49-F238E27FC236}">
                <a16:creationId xmlns:a16="http://schemas.microsoft.com/office/drawing/2014/main" id="{A07B910B-5B78-4605-97EC-94B907A502FD}"/>
              </a:ext>
            </a:extLst>
          </p:cNvPr>
          <p:cNvGrpSpPr/>
          <p:nvPr/>
        </p:nvGrpSpPr>
        <p:grpSpPr>
          <a:xfrm>
            <a:off x="937312" y="3731580"/>
            <a:ext cx="2955574" cy="2133600"/>
            <a:chOff x="937312" y="3731580"/>
            <a:chExt cx="2955574" cy="2133600"/>
          </a:xfrm>
        </p:grpSpPr>
        <p:pic>
          <p:nvPicPr>
            <p:cNvPr id="9" name="Picture2">
              <a:extLst>
                <a:ext uri="{FF2B5EF4-FFF2-40B4-BE49-F238E27FC236}">
                  <a16:creationId xmlns:a16="http://schemas.microsoft.com/office/drawing/2014/main" id="{AE5720C2-0FA7-45F5-8C3A-2851C1E3CA95}"/>
                </a:ext>
              </a:extLst>
            </p:cNvPr>
            <p:cNvPicPr>
              <a:picLocks noRot="1" noChangeAspect="1" noChangeArrowheads="1"/>
            </p:cNvPicPr>
            <p:nvPr/>
          </p:nvPicPr>
          <p:blipFill>
            <a:blip r:embed="rId5">
              <a:extLst>
                <a:ext uri="{28A0092B-C50C-407E-A947-70E740481C1C}">
                  <a14:useLocalDpi xmlns:a14="http://schemas.microsoft.com/office/drawing/2010/main" val="0"/>
                </a:ext>
              </a:extLst>
            </a:blip>
            <a:srcRect r="63289" b="43999"/>
            <a:stretch>
              <a:fillRect/>
            </a:stretch>
          </p:blipFill>
          <p:spPr bwMode="auto">
            <a:xfrm>
              <a:off x="1683086" y="3731580"/>
              <a:ext cx="2209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Box 34">
              <a:extLst>
                <a:ext uri="{FF2B5EF4-FFF2-40B4-BE49-F238E27FC236}">
                  <a16:creationId xmlns:a16="http://schemas.microsoft.com/office/drawing/2014/main" id="{71E11AA5-8CD1-4DD1-81B7-AC77237FF97A}"/>
                </a:ext>
              </a:extLst>
            </p:cNvPr>
            <p:cNvSpPr txBox="1"/>
            <p:nvPr/>
          </p:nvSpPr>
          <p:spPr>
            <a:xfrm>
              <a:off x="937312" y="4492464"/>
              <a:ext cx="423514"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c)</a:t>
              </a:r>
            </a:p>
          </p:txBody>
        </p:sp>
      </p:grpSp>
      <p:grpSp>
        <p:nvGrpSpPr>
          <p:cNvPr id="5" name="Group 4">
            <a:extLst>
              <a:ext uri="{FF2B5EF4-FFF2-40B4-BE49-F238E27FC236}">
                <a16:creationId xmlns:a16="http://schemas.microsoft.com/office/drawing/2014/main" id="{C74693A0-F5A7-4533-89F9-C919B63A0410}"/>
              </a:ext>
            </a:extLst>
          </p:cNvPr>
          <p:cNvGrpSpPr/>
          <p:nvPr/>
        </p:nvGrpSpPr>
        <p:grpSpPr>
          <a:xfrm>
            <a:off x="5770784" y="3656496"/>
            <a:ext cx="3096177" cy="2133600"/>
            <a:chOff x="5770784" y="3656496"/>
            <a:chExt cx="3096177" cy="2133600"/>
          </a:xfrm>
        </p:grpSpPr>
        <p:pic>
          <p:nvPicPr>
            <p:cNvPr id="10" name="Object1">
              <a:extLst>
                <a:ext uri="{FF2B5EF4-FFF2-40B4-BE49-F238E27FC236}">
                  <a16:creationId xmlns:a16="http://schemas.microsoft.com/office/drawing/2014/main" id="{197B3F2D-A0BD-492A-9DF3-03495467B7FD}"/>
                </a:ext>
              </a:extLst>
            </p:cNvPr>
            <p:cNvPicPr>
              <a:picLocks noRot="1" noChangeAspect="1" noChangeArrowheads="1"/>
            </p:cNvPicPr>
            <p:nvPr/>
          </p:nvPicPr>
          <p:blipFill>
            <a:blip r:embed="rId6">
              <a:extLst>
                <a:ext uri="{28A0092B-C50C-407E-A947-70E740481C1C}">
                  <a14:useLocalDpi xmlns:a14="http://schemas.microsoft.com/office/drawing/2010/main" val="0"/>
                </a:ext>
              </a:extLst>
            </a:blip>
            <a:srcRect t="-1369" r="31250" b="1369"/>
            <a:stretch>
              <a:fillRect/>
            </a:stretch>
          </p:blipFill>
          <p:spPr bwMode="auto">
            <a:xfrm>
              <a:off x="6580961" y="3656496"/>
              <a:ext cx="2286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TextBox 35">
              <a:extLst>
                <a:ext uri="{FF2B5EF4-FFF2-40B4-BE49-F238E27FC236}">
                  <a16:creationId xmlns:a16="http://schemas.microsoft.com/office/drawing/2014/main" id="{6892FE00-581D-4190-BE3C-105C8951D8FE}"/>
                </a:ext>
              </a:extLst>
            </p:cNvPr>
            <p:cNvSpPr txBox="1"/>
            <p:nvPr/>
          </p:nvSpPr>
          <p:spPr>
            <a:xfrm>
              <a:off x="5770784" y="4461679"/>
              <a:ext cx="458780"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d)</a:t>
              </a:r>
            </a:p>
          </p:txBody>
        </p:sp>
      </p:grpSp>
    </p:spTree>
    <p:extLst>
      <p:ext uri="{BB962C8B-B14F-4D97-AF65-F5344CB8AC3E}">
        <p14:creationId xmlns:p14="http://schemas.microsoft.com/office/powerpoint/2010/main" val="128629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arn(inVertic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inVertic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arn(inVertical)">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AEFF4B0-5616-429D-A5BD-9E07073F5876}"/>
              </a:ext>
            </a:extLst>
          </p:cNvPr>
          <p:cNvGrpSpPr/>
          <p:nvPr/>
        </p:nvGrpSpPr>
        <p:grpSpPr>
          <a:xfrm>
            <a:off x="1961338" y="832054"/>
            <a:ext cx="2772229" cy="476153"/>
            <a:chOff x="937312" y="1976761"/>
            <a:chExt cx="4303246" cy="762000"/>
          </a:xfrm>
        </p:grpSpPr>
        <p:pic>
          <p:nvPicPr>
            <p:cNvPr id="25" name="Picture1">
              <a:extLst>
                <a:ext uri="{FF2B5EF4-FFF2-40B4-BE49-F238E27FC236}">
                  <a16:creationId xmlns:a16="http://schemas.microsoft.com/office/drawing/2014/main" id="{F415ED93-7BD6-4533-8012-A7E7800AD482}"/>
                </a:ext>
              </a:extLst>
            </p:cNvPr>
            <p:cNvPicPr>
              <a:picLocks noRot="1" noChangeAspect="1" noChangeArrowheads="1"/>
            </p:cNvPicPr>
            <p:nvPr/>
          </p:nvPicPr>
          <p:blipFill>
            <a:blip r:embed="rId3">
              <a:extLst>
                <a:ext uri="{28A0092B-C50C-407E-A947-70E740481C1C}">
                  <a14:useLocalDpi xmlns:a14="http://schemas.microsoft.com/office/drawing/2010/main" val="0"/>
                </a:ext>
              </a:extLst>
            </a:blip>
            <a:srcRect l="-1250" t="-1999" r="38750" b="81999"/>
            <a:stretch>
              <a:fillRect/>
            </a:stretch>
          </p:blipFill>
          <p:spPr bwMode="auto">
            <a:xfrm>
              <a:off x="1430558" y="1976761"/>
              <a:ext cx="3810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Box 27">
              <a:extLst>
                <a:ext uri="{FF2B5EF4-FFF2-40B4-BE49-F238E27FC236}">
                  <a16:creationId xmlns:a16="http://schemas.microsoft.com/office/drawing/2014/main" id="{61E7FDEE-25FD-4122-836E-FD2FCC458196}"/>
                </a:ext>
              </a:extLst>
            </p:cNvPr>
            <p:cNvSpPr txBox="1"/>
            <p:nvPr/>
          </p:nvSpPr>
          <p:spPr>
            <a:xfrm>
              <a:off x="937312" y="2126928"/>
              <a:ext cx="441146"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a)</a:t>
              </a:r>
            </a:p>
          </p:txBody>
        </p:sp>
      </p:grpSp>
      <p:grpSp>
        <p:nvGrpSpPr>
          <p:cNvPr id="29" name="Group 28">
            <a:extLst>
              <a:ext uri="{FF2B5EF4-FFF2-40B4-BE49-F238E27FC236}">
                <a16:creationId xmlns:a16="http://schemas.microsoft.com/office/drawing/2014/main" id="{2D91A5BA-D640-46C8-B90C-F82C7B629A23}"/>
              </a:ext>
            </a:extLst>
          </p:cNvPr>
          <p:cNvGrpSpPr/>
          <p:nvPr/>
        </p:nvGrpSpPr>
        <p:grpSpPr>
          <a:xfrm>
            <a:off x="1485899" y="1629848"/>
            <a:ext cx="3468914" cy="476153"/>
            <a:chOff x="5745964" y="2015020"/>
            <a:chExt cx="4620256" cy="762000"/>
          </a:xfrm>
        </p:grpSpPr>
        <p:pic>
          <p:nvPicPr>
            <p:cNvPr id="31" name="Picture3">
              <a:extLst>
                <a:ext uri="{FF2B5EF4-FFF2-40B4-BE49-F238E27FC236}">
                  <a16:creationId xmlns:a16="http://schemas.microsoft.com/office/drawing/2014/main" id="{369F1E67-5F2C-4E50-A314-239E01443ED8}"/>
                </a:ext>
              </a:extLst>
            </p:cNvPr>
            <p:cNvPicPr>
              <a:picLocks noRot="1" noChangeAspect="1" noChangeArrowheads="1"/>
            </p:cNvPicPr>
            <p:nvPr/>
          </p:nvPicPr>
          <p:blipFill>
            <a:blip r:embed="rId4">
              <a:extLst>
                <a:ext uri="{28A0092B-C50C-407E-A947-70E740481C1C}">
                  <a14:useLocalDpi xmlns:a14="http://schemas.microsoft.com/office/drawing/2010/main" val="0"/>
                </a:ext>
              </a:extLst>
            </a:blip>
            <a:srcRect l="-2499" t="-1999" r="32500" b="81999"/>
            <a:stretch>
              <a:fillRect/>
            </a:stretch>
          </p:blipFill>
          <p:spPr bwMode="auto">
            <a:xfrm>
              <a:off x="6099020" y="2015020"/>
              <a:ext cx="426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TextBox 31">
              <a:extLst>
                <a:ext uri="{FF2B5EF4-FFF2-40B4-BE49-F238E27FC236}">
                  <a16:creationId xmlns:a16="http://schemas.microsoft.com/office/drawing/2014/main" id="{DC15BD14-0E33-4034-8CAE-6B88063FFF97}"/>
                </a:ext>
              </a:extLst>
            </p:cNvPr>
            <p:cNvSpPr txBox="1"/>
            <p:nvPr/>
          </p:nvSpPr>
          <p:spPr>
            <a:xfrm>
              <a:off x="5745964" y="2194221"/>
              <a:ext cx="458780"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b)</a:t>
              </a:r>
            </a:p>
          </p:txBody>
        </p:sp>
      </p:grpSp>
      <p:graphicFrame>
        <p:nvGraphicFramePr>
          <p:cNvPr id="11" name="Table 11">
            <a:extLst>
              <a:ext uri="{FF2B5EF4-FFF2-40B4-BE49-F238E27FC236}">
                <a16:creationId xmlns:a16="http://schemas.microsoft.com/office/drawing/2014/main" id="{BBBFA5CA-44A5-440B-9C8B-C9C65C82C3FC}"/>
              </a:ext>
            </a:extLst>
          </p:cNvPr>
          <p:cNvGraphicFramePr>
            <a:graphicFrameLocks noGrp="1"/>
          </p:cNvGraphicFramePr>
          <p:nvPr>
            <p:extLst>
              <p:ext uri="{D42A27DB-BD31-4B8C-83A1-F6EECF244321}">
                <p14:modId xmlns:p14="http://schemas.microsoft.com/office/powerpoint/2010/main" val="696240398"/>
              </p:ext>
            </p:extLst>
          </p:nvPr>
        </p:nvGraphicFramePr>
        <p:xfrm>
          <a:off x="1335315" y="324724"/>
          <a:ext cx="10421256" cy="5945447"/>
        </p:xfrm>
        <a:graphic>
          <a:graphicData uri="http://schemas.openxmlformats.org/drawingml/2006/table">
            <a:tbl>
              <a:tblPr firstRow="1" bandRow="1">
                <a:tableStyleId>{5C22544A-7EE6-4342-B048-85BDC9FD1C3A}</a:tableStyleId>
              </a:tblPr>
              <a:tblGrid>
                <a:gridCol w="4598914">
                  <a:extLst>
                    <a:ext uri="{9D8B030D-6E8A-4147-A177-3AD203B41FA5}">
                      <a16:colId xmlns:a16="http://schemas.microsoft.com/office/drawing/2014/main" val="2641043644"/>
                    </a:ext>
                  </a:extLst>
                </a:gridCol>
                <a:gridCol w="2348591">
                  <a:extLst>
                    <a:ext uri="{9D8B030D-6E8A-4147-A177-3AD203B41FA5}">
                      <a16:colId xmlns:a16="http://schemas.microsoft.com/office/drawing/2014/main" val="2189051535"/>
                    </a:ext>
                  </a:extLst>
                </a:gridCol>
                <a:gridCol w="3473751">
                  <a:extLst>
                    <a:ext uri="{9D8B030D-6E8A-4147-A177-3AD203B41FA5}">
                      <a16:colId xmlns:a16="http://schemas.microsoft.com/office/drawing/2014/main" val="3290836840"/>
                    </a:ext>
                  </a:extLst>
                </a:gridCol>
              </a:tblGrid>
              <a:tr h="502590">
                <a:tc>
                  <a:txBody>
                    <a:bodyPr/>
                    <a:lstStyle/>
                    <a:p>
                      <a:pPr algn="ctr"/>
                      <a:r>
                        <a:rPr lang="en-US" sz="2800">
                          <a:solidFill>
                            <a:srgbClr val="336600"/>
                          </a:solidFill>
                          <a:latin typeface="Times New Roman" panose="02020603050405020304" pitchFamily="18" charset="0"/>
                          <a:cs typeface="Times New Roman" panose="02020603050405020304" pitchFamily="18" charset="0"/>
                        </a:rPr>
                        <a:t>Hình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a:solidFill>
                            <a:srgbClr val="336600"/>
                          </a:solidFill>
                          <a:latin typeface="Times New Roman" panose="02020603050405020304" pitchFamily="18" charset="0"/>
                          <a:cs typeface="Times New Roman" panose="02020603050405020304" pitchFamily="18" charset="0"/>
                        </a:rPr>
                        <a:t>Viết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a:solidFill>
                            <a:srgbClr val="336600"/>
                          </a:solidFill>
                          <a:latin typeface="Times New Roman" panose="02020603050405020304" pitchFamily="18" charset="0"/>
                          <a:cs typeface="Times New Roman" panose="02020603050405020304" pitchFamily="18" charset="0"/>
                        </a:rPr>
                        <a:t>Đọc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9382840"/>
                  </a:ext>
                </a:extLst>
              </a:tr>
              <a:tr h="710145">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7569720"/>
                  </a:ext>
                </a:extLst>
              </a:tr>
              <a:tr h="74022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4920703"/>
                  </a:ext>
                </a:extLst>
              </a:tr>
              <a:tr h="128365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6067519"/>
                  </a:ext>
                </a:extLst>
              </a:tr>
              <a:tr h="156114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891072"/>
                  </a:ext>
                </a:extLst>
              </a:tr>
              <a:tr h="1132114">
                <a:tc gridSpan="3">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540649"/>
                  </a:ext>
                </a:extLst>
              </a:tr>
            </a:tbl>
          </a:graphicData>
        </a:graphic>
      </p:graphicFrame>
      <mc:AlternateContent xmlns:mc="http://schemas.openxmlformats.org/markup-compatibility/2006" xmlns:a14="http://schemas.microsoft.com/office/drawing/2010/main">
        <mc:Choice Requires="a14">
          <p:sp>
            <p:nvSpPr>
              <p:cNvPr id="38" name="Object2">
                <a:extLst>
                  <a:ext uri="{FF2B5EF4-FFF2-40B4-BE49-F238E27FC236}">
                    <a16:creationId xmlns:a16="http://schemas.microsoft.com/office/drawing/2014/main" id="{F674B93C-24E5-4142-B0CC-6B8C287F605A}"/>
                  </a:ext>
                </a:extLst>
              </p:cNvPr>
              <p:cNvSpPr txBox="1"/>
              <p:nvPr/>
            </p:nvSpPr>
            <p:spPr bwMode="auto">
              <a:xfrm>
                <a:off x="7062968" y="785055"/>
                <a:ext cx="399245" cy="842394"/>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2</m:t>
                          </m:r>
                        </m:num>
                        <m:den>
                          <m:r>
                            <a:rPr lang="en-US" sz="2400" i="1">
                              <a:solidFill>
                                <a:srgbClr val="FF0000"/>
                              </a:solidFill>
                              <a:latin typeface="Cambria Math" panose="02040503050406030204" pitchFamily="18" charset="0"/>
                            </a:rPr>
                            <m:t>3</m:t>
                          </m:r>
                        </m:den>
                      </m:f>
                    </m:oMath>
                  </m:oMathPara>
                </a14:m>
                <a:endParaRPr lang="en-US" sz="2400">
                  <a:solidFill>
                    <a:srgbClr val="FF0000"/>
                  </a:solidFill>
                </a:endParaRPr>
              </a:p>
            </p:txBody>
          </p:sp>
        </mc:Choice>
        <mc:Fallback xmlns="">
          <p:sp>
            <p:nvSpPr>
              <p:cNvPr id="38" name="Object2">
                <a:extLst>
                  <a:ext uri="{FF2B5EF4-FFF2-40B4-BE49-F238E27FC236}">
                    <a16:creationId xmlns:a16="http://schemas.microsoft.com/office/drawing/2014/main" id="{F674B93C-24E5-4142-B0CC-6B8C287F605A}"/>
                  </a:ext>
                </a:extLst>
              </p:cNvPr>
              <p:cNvSpPr txBox="1">
                <a:spLocks noRot="1" noChangeAspect="1" noMove="1" noResize="1" noEditPoints="1" noAdjustHandles="1" noChangeArrowheads="1" noChangeShapeType="1" noTextEdit="1"/>
              </p:cNvSpPr>
              <p:nvPr/>
            </p:nvSpPr>
            <p:spPr bwMode="auto">
              <a:xfrm>
                <a:off x="7062968" y="785055"/>
                <a:ext cx="399245" cy="842394"/>
              </a:xfrm>
              <a:prstGeom prst="rect">
                <a:avLst/>
              </a:prstGeom>
              <a:blipFill>
                <a:blip r:embed="rId6"/>
                <a:stretch>
                  <a:fillRect/>
                </a:stretch>
              </a:blipFill>
              <a:ln>
                <a:noFill/>
              </a:ln>
              <a:effectLst/>
            </p:spPr>
            <p:txBody>
              <a:bodyPr/>
              <a:lstStyle/>
              <a:p>
                <a:r>
                  <a:rPr lang="en-US">
                    <a:noFill/>
                  </a:rPr>
                  <a:t> </a:t>
                </a:r>
              </a:p>
            </p:txBody>
          </p:sp>
        </mc:Fallback>
      </mc:AlternateContent>
      <p:grpSp>
        <p:nvGrpSpPr>
          <p:cNvPr id="39" name="Group 38">
            <a:extLst>
              <a:ext uri="{FF2B5EF4-FFF2-40B4-BE49-F238E27FC236}">
                <a16:creationId xmlns:a16="http://schemas.microsoft.com/office/drawing/2014/main" id="{BA95167C-39E8-4088-8C11-C7E33FE48C69}"/>
              </a:ext>
            </a:extLst>
          </p:cNvPr>
          <p:cNvGrpSpPr/>
          <p:nvPr/>
        </p:nvGrpSpPr>
        <p:grpSpPr>
          <a:xfrm>
            <a:off x="2103435" y="2332002"/>
            <a:ext cx="1805888" cy="1134244"/>
            <a:chOff x="937312" y="3731580"/>
            <a:chExt cx="2955574" cy="2133600"/>
          </a:xfrm>
        </p:grpSpPr>
        <p:pic>
          <p:nvPicPr>
            <p:cNvPr id="40" name="Picture2">
              <a:extLst>
                <a:ext uri="{FF2B5EF4-FFF2-40B4-BE49-F238E27FC236}">
                  <a16:creationId xmlns:a16="http://schemas.microsoft.com/office/drawing/2014/main" id="{5192F710-6429-4AB5-9BB2-702F55CA7DED}"/>
                </a:ext>
              </a:extLst>
            </p:cNvPr>
            <p:cNvPicPr>
              <a:picLocks noRot="1" noChangeAspect="1" noChangeArrowheads="1"/>
            </p:cNvPicPr>
            <p:nvPr/>
          </p:nvPicPr>
          <p:blipFill>
            <a:blip r:embed="rId7">
              <a:extLst>
                <a:ext uri="{28A0092B-C50C-407E-A947-70E740481C1C}">
                  <a14:useLocalDpi xmlns:a14="http://schemas.microsoft.com/office/drawing/2010/main" val="0"/>
                </a:ext>
              </a:extLst>
            </a:blip>
            <a:srcRect r="63289" b="43999"/>
            <a:stretch>
              <a:fillRect/>
            </a:stretch>
          </p:blipFill>
          <p:spPr bwMode="auto">
            <a:xfrm>
              <a:off x="1683086" y="3731580"/>
              <a:ext cx="2209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extBox 40">
              <a:extLst>
                <a:ext uri="{FF2B5EF4-FFF2-40B4-BE49-F238E27FC236}">
                  <a16:creationId xmlns:a16="http://schemas.microsoft.com/office/drawing/2014/main" id="{CBD7C4FB-6E4E-45AE-98E2-4B9EEFF8654F}"/>
                </a:ext>
              </a:extLst>
            </p:cNvPr>
            <p:cNvSpPr txBox="1"/>
            <p:nvPr/>
          </p:nvSpPr>
          <p:spPr>
            <a:xfrm>
              <a:off x="937312" y="4492464"/>
              <a:ext cx="423514"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c)</a:t>
              </a:r>
            </a:p>
          </p:txBody>
        </p:sp>
      </p:grpSp>
      <mc:AlternateContent xmlns:mc="http://schemas.openxmlformats.org/markup-compatibility/2006" xmlns:a14="http://schemas.microsoft.com/office/drawing/2010/main">
        <mc:Choice Requires="a14">
          <p:sp>
            <p:nvSpPr>
              <p:cNvPr id="42" name="OLEObject2">
                <a:extLst>
                  <a:ext uri="{FF2B5EF4-FFF2-40B4-BE49-F238E27FC236}">
                    <a16:creationId xmlns:a16="http://schemas.microsoft.com/office/drawing/2014/main" id="{0F90D5E8-839B-4837-BF5A-48E7EDC2F611}"/>
                  </a:ext>
                </a:extLst>
              </p:cNvPr>
              <p:cNvSpPr txBox="1"/>
              <p:nvPr/>
            </p:nvSpPr>
            <p:spPr bwMode="auto">
              <a:xfrm>
                <a:off x="6974990" y="1504783"/>
                <a:ext cx="399245" cy="842394"/>
              </a:xfrm>
              <a:prstGeom prst="rect">
                <a:avLst/>
              </a:prstGeom>
              <a:noFill/>
              <a:ln w="9525">
                <a:noFill/>
                <a:miter lim="800000"/>
                <a:headEnd/>
                <a:tailEnd/>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5</m:t>
                          </m:r>
                        </m:num>
                        <m:den>
                          <m:r>
                            <a:rPr lang="en-US" sz="2400" i="1">
                              <a:solidFill>
                                <a:srgbClr val="FF0000"/>
                              </a:solidFill>
                              <a:latin typeface="Cambria Math" panose="02040503050406030204" pitchFamily="18" charset="0"/>
                            </a:rPr>
                            <m:t>10</m:t>
                          </m:r>
                        </m:den>
                      </m:f>
                    </m:oMath>
                  </m:oMathPara>
                </a14:m>
                <a:endParaRPr lang="en-US" sz="2400">
                  <a:solidFill>
                    <a:srgbClr val="FF0000"/>
                  </a:solidFill>
                </a:endParaRPr>
              </a:p>
            </p:txBody>
          </p:sp>
        </mc:Choice>
        <mc:Fallback xmlns="">
          <p:sp>
            <p:nvSpPr>
              <p:cNvPr id="42" name="OLEObject2">
                <a:extLst>
                  <a:ext uri="{FF2B5EF4-FFF2-40B4-BE49-F238E27FC236}">
                    <a16:creationId xmlns:a16="http://schemas.microsoft.com/office/drawing/2014/main" id="{0F90D5E8-839B-4837-BF5A-48E7EDC2F611}"/>
                  </a:ext>
                </a:extLst>
              </p:cNvPr>
              <p:cNvSpPr txBox="1">
                <a:spLocks noRot="1" noChangeAspect="1" noMove="1" noResize="1" noEditPoints="1" noAdjustHandles="1" noChangeArrowheads="1" noChangeShapeType="1" noTextEdit="1"/>
              </p:cNvSpPr>
              <p:nvPr/>
            </p:nvSpPr>
            <p:spPr bwMode="auto">
              <a:xfrm>
                <a:off x="6974990" y="1504783"/>
                <a:ext cx="399245" cy="842394"/>
              </a:xfrm>
              <a:prstGeom prst="rect">
                <a:avLst/>
              </a:prstGeom>
              <a:blipFill>
                <a:blip r:embed="rId8"/>
                <a:stretch>
                  <a:fillRect r="-7576"/>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OLEObject1">
                <a:extLst>
                  <a:ext uri="{FF2B5EF4-FFF2-40B4-BE49-F238E27FC236}">
                    <a16:creationId xmlns:a16="http://schemas.microsoft.com/office/drawing/2014/main" id="{1B8A4789-EB19-4F5E-B535-BE80B9201EEB}"/>
                  </a:ext>
                </a:extLst>
              </p:cNvPr>
              <p:cNvSpPr txBox="1"/>
              <p:nvPr/>
            </p:nvSpPr>
            <p:spPr bwMode="auto">
              <a:xfrm>
                <a:off x="7043094" y="2488844"/>
                <a:ext cx="331141" cy="977402"/>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3</m:t>
                          </m:r>
                        </m:num>
                        <m:den>
                          <m:r>
                            <a:rPr lang="en-US" sz="2400" i="1">
                              <a:solidFill>
                                <a:srgbClr val="FF0000"/>
                              </a:solidFill>
                              <a:latin typeface="Cambria Math" panose="02040503050406030204" pitchFamily="18" charset="0"/>
                            </a:rPr>
                            <m:t>4</m:t>
                          </m:r>
                        </m:den>
                      </m:f>
                    </m:oMath>
                  </m:oMathPara>
                </a14:m>
                <a:endParaRPr lang="en-US">
                  <a:solidFill>
                    <a:srgbClr val="FF0000"/>
                  </a:solidFill>
                </a:endParaRPr>
              </a:p>
            </p:txBody>
          </p:sp>
        </mc:Choice>
        <mc:Fallback xmlns="">
          <p:sp>
            <p:nvSpPr>
              <p:cNvPr id="43" name="OLEObject1">
                <a:extLst>
                  <a:ext uri="{FF2B5EF4-FFF2-40B4-BE49-F238E27FC236}">
                    <a16:creationId xmlns:a16="http://schemas.microsoft.com/office/drawing/2014/main" id="{1B8A4789-EB19-4F5E-B535-BE80B9201EEB}"/>
                  </a:ext>
                </a:extLst>
              </p:cNvPr>
              <p:cNvSpPr txBox="1">
                <a:spLocks noRot="1" noChangeAspect="1" noMove="1" noResize="1" noEditPoints="1" noAdjustHandles="1" noChangeArrowheads="1" noChangeShapeType="1" noTextEdit="1"/>
              </p:cNvSpPr>
              <p:nvPr/>
            </p:nvSpPr>
            <p:spPr bwMode="auto">
              <a:xfrm>
                <a:off x="7043094" y="2488844"/>
                <a:ext cx="331141" cy="977402"/>
              </a:xfrm>
              <a:prstGeom prst="rect">
                <a:avLst/>
              </a:prstGeom>
              <a:blipFill>
                <a:blip r:embed="rId9"/>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Object2">
                <a:extLst>
                  <a:ext uri="{FF2B5EF4-FFF2-40B4-BE49-F238E27FC236}">
                    <a16:creationId xmlns:a16="http://schemas.microsoft.com/office/drawing/2014/main" id="{178AD95E-834D-465A-A890-E4073CD4C992}"/>
                  </a:ext>
                </a:extLst>
              </p:cNvPr>
              <p:cNvSpPr txBox="1"/>
              <p:nvPr/>
            </p:nvSpPr>
            <p:spPr bwMode="auto">
              <a:xfrm>
                <a:off x="7070652" y="778660"/>
                <a:ext cx="399245" cy="842394"/>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2</m:t>
                          </m:r>
                        </m:num>
                        <m:den>
                          <m:r>
                            <a:rPr lang="en-US" sz="2400" i="1">
                              <a:solidFill>
                                <a:srgbClr val="FF0000"/>
                              </a:solidFill>
                              <a:latin typeface="Cambria Math" panose="02040503050406030204" pitchFamily="18" charset="0"/>
                            </a:rPr>
                            <m:t>3</m:t>
                          </m:r>
                        </m:den>
                      </m:f>
                    </m:oMath>
                  </m:oMathPara>
                </a14:m>
                <a:endParaRPr lang="en-US" sz="2400">
                  <a:solidFill>
                    <a:srgbClr val="FF0000"/>
                  </a:solidFill>
                </a:endParaRPr>
              </a:p>
            </p:txBody>
          </p:sp>
        </mc:Choice>
        <mc:Fallback xmlns="">
          <p:sp>
            <p:nvSpPr>
              <p:cNvPr id="48" name="Object2">
                <a:extLst>
                  <a:ext uri="{FF2B5EF4-FFF2-40B4-BE49-F238E27FC236}">
                    <a16:creationId xmlns:a16="http://schemas.microsoft.com/office/drawing/2014/main" id="{178AD95E-834D-465A-A890-E4073CD4C992}"/>
                  </a:ext>
                </a:extLst>
              </p:cNvPr>
              <p:cNvSpPr txBox="1">
                <a:spLocks noRot="1" noChangeAspect="1" noMove="1" noResize="1" noEditPoints="1" noAdjustHandles="1" noChangeArrowheads="1" noChangeShapeType="1" noTextEdit="1"/>
              </p:cNvSpPr>
              <p:nvPr/>
            </p:nvSpPr>
            <p:spPr bwMode="auto">
              <a:xfrm>
                <a:off x="7070652" y="778660"/>
                <a:ext cx="399245" cy="842394"/>
              </a:xfrm>
              <a:prstGeom prst="rect">
                <a:avLst/>
              </a:prstGeom>
              <a:blipFill>
                <a:blip r:embed="rId10"/>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OLEObject4">
                <a:extLst>
                  <a:ext uri="{FF2B5EF4-FFF2-40B4-BE49-F238E27FC236}">
                    <a16:creationId xmlns:a16="http://schemas.microsoft.com/office/drawing/2014/main" id="{86605873-2AB5-4581-9EB8-23CBD7D5D240}"/>
                  </a:ext>
                </a:extLst>
              </p:cNvPr>
              <p:cNvSpPr txBox="1"/>
              <p:nvPr/>
            </p:nvSpPr>
            <p:spPr bwMode="auto">
              <a:xfrm>
                <a:off x="6777498" y="3727117"/>
                <a:ext cx="668331" cy="94648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40</m:t>
                          </m:r>
                        </m:num>
                        <m:den>
                          <m:r>
                            <a:rPr lang="en-US" sz="2400" i="1">
                              <a:solidFill>
                                <a:srgbClr val="FF0000"/>
                              </a:solidFill>
                              <a:latin typeface="Cambria Math" panose="02040503050406030204" pitchFamily="18" charset="0"/>
                            </a:rPr>
                            <m:t>100</m:t>
                          </m:r>
                        </m:den>
                      </m:f>
                    </m:oMath>
                  </m:oMathPara>
                </a14:m>
                <a:endParaRPr lang="en-US" sz="2400">
                  <a:solidFill>
                    <a:srgbClr val="FF0000"/>
                  </a:solidFill>
                </a:endParaRPr>
              </a:p>
            </p:txBody>
          </p:sp>
        </mc:Choice>
        <mc:Fallback xmlns="">
          <p:sp>
            <p:nvSpPr>
              <p:cNvPr id="44" name="OLEObject4">
                <a:extLst>
                  <a:ext uri="{FF2B5EF4-FFF2-40B4-BE49-F238E27FC236}">
                    <a16:creationId xmlns:a16="http://schemas.microsoft.com/office/drawing/2014/main" id="{86605873-2AB5-4581-9EB8-23CBD7D5D240}"/>
                  </a:ext>
                </a:extLst>
              </p:cNvPr>
              <p:cNvSpPr txBox="1">
                <a:spLocks noRot="1" noChangeAspect="1" noMove="1" noResize="1" noEditPoints="1" noAdjustHandles="1" noChangeArrowheads="1" noChangeShapeType="1" noTextEdit="1"/>
              </p:cNvSpPr>
              <p:nvPr/>
            </p:nvSpPr>
            <p:spPr bwMode="auto">
              <a:xfrm>
                <a:off x="6777498" y="3727117"/>
                <a:ext cx="668331" cy="946483"/>
              </a:xfrm>
              <a:prstGeom prst="rect">
                <a:avLst/>
              </a:prstGeom>
              <a:blipFill>
                <a:blip r:embed="rId11"/>
                <a:stretch>
                  <a:fillRect/>
                </a:stretch>
              </a:blipFill>
              <a:ln>
                <a:noFill/>
              </a:ln>
              <a:effectLst/>
            </p:spPr>
            <p:txBody>
              <a:bodyPr/>
              <a:lstStyle/>
              <a:p>
                <a:r>
                  <a:rPr lang="en-US">
                    <a:noFill/>
                  </a:rPr>
                  <a:t> </a:t>
                </a:r>
              </a:p>
            </p:txBody>
          </p:sp>
        </mc:Fallback>
      </mc:AlternateContent>
      <p:grpSp>
        <p:nvGrpSpPr>
          <p:cNvPr id="45" name="Group 44">
            <a:extLst>
              <a:ext uri="{FF2B5EF4-FFF2-40B4-BE49-F238E27FC236}">
                <a16:creationId xmlns:a16="http://schemas.microsoft.com/office/drawing/2014/main" id="{42670A2F-A7F2-43A2-868F-BCE912AD5257}"/>
              </a:ext>
            </a:extLst>
          </p:cNvPr>
          <p:cNvGrpSpPr/>
          <p:nvPr/>
        </p:nvGrpSpPr>
        <p:grpSpPr>
          <a:xfrm>
            <a:off x="2440019" y="3634191"/>
            <a:ext cx="2212073" cy="1467047"/>
            <a:chOff x="5770784" y="3656496"/>
            <a:chExt cx="3096177" cy="2133600"/>
          </a:xfrm>
        </p:grpSpPr>
        <p:pic>
          <p:nvPicPr>
            <p:cNvPr id="46" name="Object1">
              <a:extLst>
                <a:ext uri="{FF2B5EF4-FFF2-40B4-BE49-F238E27FC236}">
                  <a16:creationId xmlns:a16="http://schemas.microsoft.com/office/drawing/2014/main" id="{A5F65B02-DDEC-44DE-B624-0E76999E0F1F}"/>
                </a:ext>
              </a:extLst>
            </p:cNvPr>
            <p:cNvPicPr>
              <a:picLocks noRot="1" noChangeAspect="1" noChangeArrowheads="1"/>
            </p:cNvPicPr>
            <p:nvPr/>
          </p:nvPicPr>
          <p:blipFill>
            <a:blip r:embed="rId12">
              <a:extLst>
                <a:ext uri="{28A0092B-C50C-407E-A947-70E740481C1C}">
                  <a14:useLocalDpi xmlns:a14="http://schemas.microsoft.com/office/drawing/2010/main" val="0"/>
                </a:ext>
              </a:extLst>
            </a:blip>
            <a:srcRect t="-1369" r="31250" b="1369"/>
            <a:stretch>
              <a:fillRect/>
            </a:stretch>
          </p:blipFill>
          <p:spPr bwMode="auto">
            <a:xfrm>
              <a:off x="6580961" y="3656496"/>
              <a:ext cx="2286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Box 46">
              <a:extLst>
                <a:ext uri="{FF2B5EF4-FFF2-40B4-BE49-F238E27FC236}">
                  <a16:creationId xmlns:a16="http://schemas.microsoft.com/office/drawing/2014/main" id="{2EE9FAEC-9573-4035-B645-2BAEE054B317}"/>
                </a:ext>
              </a:extLst>
            </p:cNvPr>
            <p:cNvSpPr txBox="1"/>
            <p:nvPr/>
          </p:nvSpPr>
          <p:spPr>
            <a:xfrm>
              <a:off x="5770784" y="4461679"/>
              <a:ext cx="458780" cy="461665"/>
            </a:xfrm>
            <a:prstGeom prst="rect">
              <a:avLst/>
            </a:prstGeom>
            <a:noFill/>
          </p:spPr>
          <p:txBody>
            <a:bodyPr wrap="none" rtlCol="0">
              <a:spAutoFit/>
            </a:bodyPr>
            <a:lstStyle/>
            <a:p>
              <a:r>
                <a:rPr lang="en-US" sz="2400" b="1">
                  <a:latin typeface="Times New Roman" panose="02020603050405020304" pitchFamily="18" charset="0"/>
                  <a:cs typeface="Times New Roman" panose="02020603050405020304" pitchFamily="18" charset="0"/>
                </a:rPr>
                <a:t>d)</a:t>
              </a:r>
            </a:p>
          </p:txBody>
        </p:sp>
      </p:grpSp>
      <mc:AlternateContent xmlns:mc="http://schemas.openxmlformats.org/markup-compatibility/2006" xmlns:a14="http://schemas.microsoft.com/office/drawing/2010/main">
        <mc:Choice Requires="a14">
          <p:sp>
            <p:nvSpPr>
              <p:cNvPr id="49" name="OLEObject2">
                <a:extLst>
                  <a:ext uri="{FF2B5EF4-FFF2-40B4-BE49-F238E27FC236}">
                    <a16:creationId xmlns:a16="http://schemas.microsoft.com/office/drawing/2014/main" id="{F2930895-47E2-4C37-BAFF-808D580B00C1}"/>
                  </a:ext>
                </a:extLst>
              </p:cNvPr>
              <p:cNvSpPr txBox="1"/>
              <p:nvPr/>
            </p:nvSpPr>
            <p:spPr bwMode="auto">
              <a:xfrm>
                <a:off x="6984462" y="1504783"/>
                <a:ext cx="399245" cy="842394"/>
              </a:xfrm>
              <a:prstGeom prst="rect">
                <a:avLst/>
              </a:prstGeom>
              <a:noFill/>
              <a:ln w="9525">
                <a:noFill/>
                <a:miter lim="800000"/>
                <a:headEnd/>
                <a:tailEnd/>
              </a:ln>
              <a:effectLst/>
            </p:spPr>
            <p:txBody>
              <a:bodyPr>
                <a:noAutofit/>
              </a:bodyPr>
              <a:lstStyle>
                <a:defPPr>
                  <a:defRPr lang="en-US"/>
                </a:defPPr>
                <a:lvl1pPr>
                  <a:defRPr sz="2400" i="1">
                    <a:solidFill>
                      <a:srgbClr val="FF0000"/>
                    </a:solidFill>
                    <a:latin typeface="Cambria Math" panose="02040503050406030204" pitchFamily="18" charset="0"/>
                  </a:defRPr>
                </a:lvl1pPr>
              </a:lstStyle>
              <a:p>
                <a:pPr/>
                <a14:m>
                  <m:oMathPara xmlns:m="http://schemas.openxmlformats.org/officeDocument/2006/math">
                    <m:oMathParaPr>
                      <m:jc m:val="left"/>
                    </m:oMathParaPr>
                    <m:oMath xmlns:m="http://schemas.openxmlformats.org/officeDocument/2006/math">
                      <m:f>
                        <m:fPr>
                          <m:ctrlPr>
                            <a:rPr lang="en-US" i="1">
                              <a:latin typeface="Cambria Math" panose="02040503050406030204" pitchFamily="18" charset="0"/>
                            </a:rPr>
                          </m:ctrlPr>
                        </m:fPr>
                        <m:num>
                          <m:r>
                            <a:rPr lang="en-US">
                              <a:latin typeface="Cambria Math" panose="02040503050406030204" pitchFamily="18" charset="0"/>
                            </a:rPr>
                            <m:t>5</m:t>
                          </m:r>
                        </m:num>
                        <m:den>
                          <m:r>
                            <a:rPr lang="en-US">
                              <a:latin typeface="Cambria Math" panose="02040503050406030204" pitchFamily="18" charset="0"/>
                            </a:rPr>
                            <m:t>10</m:t>
                          </m:r>
                        </m:den>
                      </m:f>
                    </m:oMath>
                  </m:oMathPara>
                </a14:m>
                <a:endParaRPr lang="en-US"/>
              </a:p>
            </p:txBody>
          </p:sp>
        </mc:Choice>
        <mc:Fallback xmlns="">
          <p:sp>
            <p:nvSpPr>
              <p:cNvPr id="49" name="OLEObject2">
                <a:extLst>
                  <a:ext uri="{FF2B5EF4-FFF2-40B4-BE49-F238E27FC236}">
                    <a16:creationId xmlns:a16="http://schemas.microsoft.com/office/drawing/2014/main" id="{F2930895-47E2-4C37-BAFF-808D580B00C1}"/>
                  </a:ext>
                </a:extLst>
              </p:cNvPr>
              <p:cNvSpPr txBox="1">
                <a:spLocks noRot="1" noChangeAspect="1" noMove="1" noResize="1" noEditPoints="1" noAdjustHandles="1" noChangeArrowheads="1" noChangeShapeType="1" noTextEdit="1"/>
              </p:cNvSpPr>
              <p:nvPr/>
            </p:nvSpPr>
            <p:spPr bwMode="auto">
              <a:xfrm>
                <a:off x="6984462" y="1504783"/>
                <a:ext cx="399245" cy="842394"/>
              </a:xfrm>
              <a:prstGeom prst="rect">
                <a:avLst/>
              </a:prstGeom>
              <a:blipFill>
                <a:blip r:embed="rId13"/>
                <a:stretch>
                  <a:fillRect r="-7692"/>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OLEObject1">
                <a:extLst>
                  <a:ext uri="{FF2B5EF4-FFF2-40B4-BE49-F238E27FC236}">
                    <a16:creationId xmlns:a16="http://schemas.microsoft.com/office/drawing/2014/main" id="{46C1882A-1FF7-4CBA-A4E2-947198F2BE11}"/>
                  </a:ext>
                </a:extLst>
              </p:cNvPr>
              <p:cNvSpPr txBox="1"/>
              <p:nvPr/>
            </p:nvSpPr>
            <p:spPr bwMode="auto">
              <a:xfrm>
                <a:off x="7043965" y="2500690"/>
                <a:ext cx="331141" cy="977402"/>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3</m:t>
                          </m:r>
                        </m:num>
                        <m:den>
                          <m:r>
                            <a:rPr lang="en-US" sz="2400" i="1">
                              <a:solidFill>
                                <a:srgbClr val="FF0000"/>
                              </a:solidFill>
                              <a:latin typeface="Cambria Math" panose="02040503050406030204" pitchFamily="18" charset="0"/>
                            </a:rPr>
                            <m:t>4</m:t>
                          </m:r>
                        </m:den>
                      </m:f>
                    </m:oMath>
                  </m:oMathPara>
                </a14:m>
                <a:endParaRPr lang="en-US">
                  <a:solidFill>
                    <a:srgbClr val="FF0000"/>
                  </a:solidFill>
                </a:endParaRPr>
              </a:p>
            </p:txBody>
          </p:sp>
        </mc:Choice>
        <mc:Fallback xmlns="">
          <p:sp>
            <p:nvSpPr>
              <p:cNvPr id="50" name="OLEObject1">
                <a:extLst>
                  <a:ext uri="{FF2B5EF4-FFF2-40B4-BE49-F238E27FC236}">
                    <a16:creationId xmlns:a16="http://schemas.microsoft.com/office/drawing/2014/main" id="{46C1882A-1FF7-4CBA-A4E2-947198F2BE11}"/>
                  </a:ext>
                </a:extLst>
              </p:cNvPr>
              <p:cNvSpPr txBox="1">
                <a:spLocks noRot="1" noChangeAspect="1" noMove="1" noResize="1" noEditPoints="1" noAdjustHandles="1" noChangeArrowheads="1" noChangeShapeType="1" noTextEdit="1"/>
              </p:cNvSpPr>
              <p:nvPr/>
            </p:nvSpPr>
            <p:spPr bwMode="auto">
              <a:xfrm>
                <a:off x="7043965" y="2500690"/>
                <a:ext cx="331141" cy="977402"/>
              </a:xfrm>
              <a:prstGeom prst="rect">
                <a:avLst/>
              </a:prstGeom>
              <a:blipFill>
                <a:blip r:embed="rId14"/>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OLEObject4">
                <a:extLst>
                  <a:ext uri="{FF2B5EF4-FFF2-40B4-BE49-F238E27FC236}">
                    <a16:creationId xmlns:a16="http://schemas.microsoft.com/office/drawing/2014/main" id="{709EA767-7048-4A20-A9EE-4C268D032EEC}"/>
                  </a:ext>
                </a:extLst>
              </p:cNvPr>
              <p:cNvSpPr txBox="1"/>
              <p:nvPr/>
            </p:nvSpPr>
            <p:spPr bwMode="auto">
              <a:xfrm>
                <a:off x="6777841" y="3729101"/>
                <a:ext cx="668331" cy="946483"/>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40</m:t>
                          </m:r>
                        </m:num>
                        <m:den>
                          <m:r>
                            <a:rPr lang="en-US" sz="2400" i="1">
                              <a:solidFill>
                                <a:srgbClr val="FF0000"/>
                              </a:solidFill>
                              <a:latin typeface="Cambria Math" panose="02040503050406030204" pitchFamily="18" charset="0"/>
                            </a:rPr>
                            <m:t>100</m:t>
                          </m:r>
                        </m:den>
                      </m:f>
                    </m:oMath>
                  </m:oMathPara>
                </a14:m>
                <a:endParaRPr lang="en-US" sz="2400">
                  <a:solidFill>
                    <a:srgbClr val="FF0000"/>
                  </a:solidFill>
                </a:endParaRPr>
              </a:p>
            </p:txBody>
          </p:sp>
        </mc:Choice>
        <mc:Fallback xmlns="">
          <p:sp>
            <p:nvSpPr>
              <p:cNvPr id="51" name="OLEObject4">
                <a:extLst>
                  <a:ext uri="{FF2B5EF4-FFF2-40B4-BE49-F238E27FC236}">
                    <a16:creationId xmlns:a16="http://schemas.microsoft.com/office/drawing/2014/main" id="{709EA767-7048-4A20-A9EE-4C268D032EEC}"/>
                  </a:ext>
                </a:extLst>
              </p:cNvPr>
              <p:cNvSpPr txBox="1">
                <a:spLocks noRot="1" noChangeAspect="1" noMove="1" noResize="1" noEditPoints="1" noAdjustHandles="1" noChangeArrowheads="1" noChangeShapeType="1" noTextEdit="1"/>
              </p:cNvSpPr>
              <p:nvPr/>
            </p:nvSpPr>
            <p:spPr bwMode="auto">
              <a:xfrm>
                <a:off x="6777841" y="3729101"/>
                <a:ext cx="668331" cy="946483"/>
              </a:xfrm>
              <a:prstGeom prst="rect">
                <a:avLst/>
              </a:prstGeom>
              <a:blipFill>
                <a:blip r:embed="rId15"/>
                <a:stretch>
                  <a:fillRect/>
                </a:stretch>
              </a:blipFill>
              <a:ln>
                <a:noFill/>
              </a:ln>
              <a:effectLst/>
            </p:spPr>
            <p:txBody>
              <a:bodyPr/>
              <a:lstStyle/>
              <a:p>
                <a:r>
                  <a:rPr lang="en-US">
                    <a:noFill/>
                  </a:rPr>
                  <a:t> </a:t>
                </a:r>
              </a:p>
            </p:txBody>
          </p:sp>
        </mc:Fallback>
      </mc:AlternateContent>
      <p:sp>
        <p:nvSpPr>
          <p:cNvPr id="12" name="TextBox 11">
            <a:extLst>
              <a:ext uri="{FF2B5EF4-FFF2-40B4-BE49-F238E27FC236}">
                <a16:creationId xmlns:a16="http://schemas.microsoft.com/office/drawing/2014/main" id="{25935034-4DCA-4C36-90CA-D541D3D753C2}"/>
              </a:ext>
            </a:extLst>
          </p:cNvPr>
          <p:cNvSpPr txBox="1"/>
          <p:nvPr/>
        </p:nvSpPr>
        <p:spPr>
          <a:xfrm>
            <a:off x="8668067" y="936430"/>
            <a:ext cx="2830286" cy="523220"/>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Hai phần ba </a:t>
            </a:r>
            <a:endParaRPr lang="en-US" sz="2800" i="0" u="none" strike="noStrike">
              <a:effectLst/>
              <a:latin typeface="Arial" panose="020B0604020202020204" pitchFamily="34" charset="0"/>
            </a:endParaRPr>
          </a:p>
        </p:txBody>
      </p:sp>
      <p:sp>
        <p:nvSpPr>
          <p:cNvPr id="52" name="TextBox 51">
            <a:extLst>
              <a:ext uri="{FF2B5EF4-FFF2-40B4-BE49-F238E27FC236}">
                <a16:creationId xmlns:a16="http://schemas.microsoft.com/office/drawing/2014/main" id="{EBD4860F-0D54-4A42-AF3F-DF387082CEC1}"/>
              </a:ext>
            </a:extLst>
          </p:cNvPr>
          <p:cNvSpPr txBox="1"/>
          <p:nvPr/>
        </p:nvSpPr>
        <p:spPr>
          <a:xfrm>
            <a:off x="8668067" y="1702411"/>
            <a:ext cx="2830286" cy="523220"/>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Năm phần mười</a:t>
            </a:r>
            <a:endParaRPr lang="en-US" sz="2800" i="0" u="none" strike="noStrike">
              <a:effectLst/>
              <a:latin typeface="Arial" panose="020B0604020202020204" pitchFamily="34" charset="0"/>
            </a:endParaRPr>
          </a:p>
        </p:txBody>
      </p:sp>
      <p:sp>
        <p:nvSpPr>
          <p:cNvPr id="53" name="TextBox 52">
            <a:extLst>
              <a:ext uri="{FF2B5EF4-FFF2-40B4-BE49-F238E27FC236}">
                <a16:creationId xmlns:a16="http://schemas.microsoft.com/office/drawing/2014/main" id="{527B9E3A-5A71-454C-A610-452F9B687893}"/>
              </a:ext>
            </a:extLst>
          </p:cNvPr>
          <p:cNvSpPr txBox="1"/>
          <p:nvPr/>
        </p:nvSpPr>
        <p:spPr>
          <a:xfrm>
            <a:off x="8668067" y="2713267"/>
            <a:ext cx="2830286" cy="523220"/>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Ba phần tư</a:t>
            </a:r>
            <a:endParaRPr lang="en-US" sz="2800" i="0" u="none" strike="noStrike">
              <a:effectLst/>
              <a:latin typeface="Arial" panose="020B0604020202020204" pitchFamily="34" charset="0"/>
            </a:endParaRPr>
          </a:p>
        </p:txBody>
      </p:sp>
      <p:sp>
        <p:nvSpPr>
          <p:cNvPr id="54" name="TextBox 53">
            <a:extLst>
              <a:ext uri="{FF2B5EF4-FFF2-40B4-BE49-F238E27FC236}">
                <a16:creationId xmlns:a16="http://schemas.microsoft.com/office/drawing/2014/main" id="{8DE43F2D-3315-4448-AB7C-8BE9358F2ED2}"/>
              </a:ext>
            </a:extLst>
          </p:cNvPr>
          <p:cNvSpPr txBox="1"/>
          <p:nvPr/>
        </p:nvSpPr>
        <p:spPr>
          <a:xfrm>
            <a:off x="8668067" y="3926219"/>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Bốn mươi phần một trăm</a:t>
            </a:r>
            <a:endParaRPr lang="en-US" sz="2800" i="0" u="none" strike="noStrike">
              <a:effectLst/>
              <a:latin typeface="Arial" panose="020B0604020202020204" pitchFamily="34" charset="0"/>
            </a:endParaRPr>
          </a:p>
        </p:txBody>
      </p:sp>
      <p:sp>
        <p:nvSpPr>
          <p:cNvPr id="55" name="TextBox 54">
            <a:extLst>
              <a:ext uri="{FF2B5EF4-FFF2-40B4-BE49-F238E27FC236}">
                <a16:creationId xmlns:a16="http://schemas.microsoft.com/office/drawing/2014/main" id="{C0697956-CBF2-4389-BB4E-B82B2D7E6984}"/>
              </a:ext>
            </a:extLst>
          </p:cNvPr>
          <p:cNvSpPr txBox="1"/>
          <p:nvPr/>
        </p:nvSpPr>
        <p:spPr>
          <a:xfrm>
            <a:off x="4609975" y="5656614"/>
            <a:ext cx="247184" cy="369332"/>
          </a:xfrm>
          <a:prstGeom prst="rect">
            <a:avLst/>
          </a:prstGeom>
          <a:noFill/>
        </p:spPr>
        <p:txBody>
          <a:bodyPr wrap="none" rtlCol="0">
            <a:spAutoFit/>
          </a:bodyPr>
          <a:lstStyle/>
          <a:p>
            <a:r>
              <a:rPr lang="en-US">
                <a:solidFill>
                  <a:srgbClr val="FF0000"/>
                </a:solidFill>
              </a:rPr>
              <a:t>;</a:t>
            </a:r>
          </a:p>
        </p:txBody>
      </p:sp>
      <p:sp>
        <p:nvSpPr>
          <p:cNvPr id="56" name="TextBox 55">
            <a:extLst>
              <a:ext uri="{FF2B5EF4-FFF2-40B4-BE49-F238E27FC236}">
                <a16:creationId xmlns:a16="http://schemas.microsoft.com/office/drawing/2014/main" id="{C3867950-B3D0-44CD-A136-16CC9A5BA4B2}"/>
              </a:ext>
            </a:extLst>
          </p:cNvPr>
          <p:cNvSpPr txBox="1"/>
          <p:nvPr/>
        </p:nvSpPr>
        <p:spPr>
          <a:xfrm>
            <a:off x="5466318" y="5656614"/>
            <a:ext cx="247184" cy="369332"/>
          </a:xfrm>
          <a:prstGeom prst="rect">
            <a:avLst/>
          </a:prstGeom>
          <a:noFill/>
        </p:spPr>
        <p:txBody>
          <a:bodyPr wrap="none" rtlCol="0">
            <a:spAutoFit/>
          </a:bodyPr>
          <a:lstStyle/>
          <a:p>
            <a:r>
              <a:rPr lang="en-US">
                <a:solidFill>
                  <a:srgbClr val="FF0000"/>
                </a:solidFill>
              </a:rPr>
              <a:t>;</a:t>
            </a:r>
          </a:p>
        </p:txBody>
      </p:sp>
      <p:sp>
        <p:nvSpPr>
          <p:cNvPr id="57" name="TextBox 56">
            <a:extLst>
              <a:ext uri="{FF2B5EF4-FFF2-40B4-BE49-F238E27FC236}">
                <a16:creationId xmlns:a16="http://schemas.microsoft.com/office/drawing/2014/main" id="{00C554C0-7D44-4123-AE44-9A5803C7BF7C}"/>
              </a:ext>
            </a:extLst>
          </p:cNvPr>
          <p:cNvSpPr txBox="1"/>
          <p:nvPr/>
        </p:nvSpPr>
        <p:spPr>
          <a:xfrm>
            <a:off x="6518824" y="5656614"/>
            <a:ext cx="247184" cy="369332"/>
          </a:xfrm>
          <a:prstGeom prst="rect">
            <a:avLst/>
          </a:prstGeom>
          <a:noFill/>
        </p:spPr>
        <p:txBody>
          <a:bodyPr wrap="none" rtlCol="0">
            <a:spAutoFit/>
          </a:bodyPr>
          <a:lstStyle/>
          <a:p>
            <a:r>
              <a:rPr lang="en-US">
                <a:solidFill>
                  <a:srgbClr val="FF0000"/>
                </a:solidFill>
              </a:rPr>
              <a:t>;</a:t>
            </a:r>
          </a:p>
        </p:txBody>
      </p:sp>
    </p:spTree>
    <p:extLst>
      <p:ext uri="{BB962C8B-B14F-4D97-AF65-F5344CB8AC3E}">
        <p14:creationId xmlns:p14="http://schemas.microsoft.com/office/powerpoint/2010/main" val="78483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barn(inVertical)">
                                      <p:cBhvr>
                                        <p:cTn id="10" dur="500"/>
                                        <p:tgtEl>
                                          <p:spTgt spid="4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barn(inVertical)">
                                      <p:cBhvr>
                                        <p:cTn id="20" dur="500"/>
                                        <p:tgtEl>
                                          <p:spTgt spid="42"/>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barn(inVertical)">
                                      <p:cBhvr>
                                        <p:cTn id="23" dur="500"/>
                                        <p:tgtEl>
                                          <p:spTgt spid="4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barn(inVertical)">
                                      <p:cBhvr>
                                        <p:cTn id="28" dur="500"/>
                                        <p:tgtEl>
                                          <p:spTgt spid="52"/>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barn(inVertical)">
                                      <p:cBhvr>
                                        <p:cTn id="33" dur="500"/>
                                        <p:tgtEl>
                                          <p:spTgt spid="43"/>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50"/>
                                        </p:tgtEl>
                                        <p:attrNameLst>
                                          <p:attrName>style.visibility</p:attrName>
                                        </p:attrNameLst>
                                      </p:cBhvr>
                                      <p:to>
                                        <p:strVal val="visible"/>
                                      </p:to>
                                    </p:set>
                                    <p:animEffect transition="in" filter="barn(inVertical)">
                                      <p:cBhvr>
                                        <p:cTn id="36" dur="500"/>
                                        <p:tgtEl>
                                          <p:spTgt spid="50"/>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barn(inVertical)">
                                      <p:cBhvr>
                                        <p:cTn id="41" dur="500"/>
                                        <p:tgtEl>
                                          <p:spTgt spid="53"/>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barn(inVertical)">
                                      <p:cBhvr>
                                        <p:cTn id="46" dur="500"/>
                                        <p:tgtEl>
                                          <p:spTgt spid="44"/>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barn(inVertical)">
                                      <p:cBhvr>
                                        <p:cTn id="49" dur="500"/>
                                        <p:tgtEl>
                                          <p:spTgt spid="51"/>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54"/>
                                        </p:tgtEl>
                                        <p:attrNameLst>
                                          <p:attrName>style.visibility</p:attrName>
                                        </p:attrNameLst>
                                      </p:cBhvr>
                                      <p:to>
                                        <p:strVal val="visible"/>
                                      </p:to>
                                    </p:set>
                                    <p:animEffect transition="in" filter="barn(inVertical)">
                                      <p:cBhvr>
                                        <p:cTn id="54" dur="500"/>
                                        <p:tgtEl>
                                          <p:spTgt spid="54"/>
                                        </p:tgtEl>
                                      </p:cBhvr>
                                    </p:animEffect>
                                  </p:childTnLst>
                                </p:cTn>
                              </p:par>
                            </p:childTnLst>
                          </p:cTn>
                        </p:par>
                      </p:childTnLst>
                    </p:cTn>
                  </p:par>
                  <p:par>
                    <p:cTn id="55" fill="hold">
                      <p:stCondLst>
                        <p:cond delay="indefinite"/>
                      </p:stCondLst>
                      <p:childTnLst>
                        <p:par>
                          <p:cTn id="56" fill="hold">
                            <p:stCondLst>
                              <p:cond delay="0"/>
                            </p:stCondLst>
                            <p:childTnLst>
                              <p:par>
                                <p:cTn id="57" presetID="49" presetClass="path" presetSubtype="0" accel="50000" decel="50000" fill="hold" grpId="1" nodeType="clickEffect">
                                  <p:stCondLst>
                                    <p:cond delay="0"/>
                                  </p:stCondLst>
                                  <p:childTnLst>
                                    <p:animMotion origin="layout" path="M 0.01537 0.02176 L -0.24661 0.66412 " pathEditMode="relative" rAng="0" ptsTypes="AA">
                                      <p:cBhvr>
                                        <p:cTn id="58" dur="2000" fill="hold"/>
                                        <p:tgtEl>
                                          <p:spTgt spid="48"/>
                                        </p:tgtEl>
                                        <p:attrNameLst>
                                          <p:attrName>ppt_x</p:attrName>
                                          <p:attrName>ppt_y</p:attrName>
                                        </p:attrNameLst>
                                      </p:cBhvr>
                                      <p:rCtr x="-13099" y="32106"/>
                                    </p:animMotion>
                                  </p:childTnLst>
                                </p:cTn>
                              </p:par>
                              <p:par>
                                <p:cTn id="59" presetID="16" presetClass="entr" presetSubtype="21" fill="hold" grpId="0" nodeType="with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barn(inVertical)">
                                      <p:cBhvr>
                                        <p:cTn id="61" dur="500"/>
                                        <p:tgtEl>
                                          <p:spTgt spid="55"/>
                                        </p:tgtEl>
                                      </p:cBhvr>
                                    </p:animEffect>
                                  </p:childTnLst>
                                </p:cTn>
                              </p:par>
                            </p:childTnLst>
                          </p:cTn>
                        </p:par>
                        <p:par>
                          <p:cTn id="62" fill="hold">
                            <p:stCondLst>
                              <p:cond delay="2000"/>
                            </p:stCondLst>
                            <p:childTnLst>
                              <p:par>
                                <p:cTn id="63" presetID="49" presetClass="path" presetSubtype="0" accel="50000" decel="50000" fill="hold" grpId="1" nodeType="afterEffect">
                                  <p:stCondLst>
                                    <p:cond delay="0"/>
                                  </p:stCondLst>
                                  <p:childTnLst>
                                    <p:animMotion origin="layout" path="M -2.70833E-6 2.96296E-6 L -0.16575 0.55949 " pathEditMode="relative" rAng="0" ptsTypes="AA">
                                      <p:cBhvr>
                                        <p:cTn id="64" dur="2000" fill="hold"/>
                                        <p:tgtEl>
                                          <p:spTgt spid="49"/>
                                        </p:tgtEl>
                                        <p:attrNameLst>
                                          <p:attrName>ppt_x</p:attrName>
                                          <p:attrName>ppt_y</p:attrName>
                                        </p:attrNameLst>
                                      </p:cBhvr>
                                      <p:rCtr x="-8294" y="27963"/>
                                    </p:animMotion>
                                  </p:childTnLst>
                                </p:cTn>
                              </p:par>
                              <p:par>
                                <p:cTn id="65" presetID="16" presetClass="entr" presetSubtype="21" fill="hold" grpId="0" nodeType="withEffect">
                                  <p:stCondLst>
                                    <p:cond delay="0"/>
                                  </p:stCondLst>
                                  <p:childTnLst>
                                    <p:set>
                                      <p:cBhvr>
                                        <p:cTn id="66" dur="1" fill="hold">
                                          <p:stCondLst>
                                            <p:cond delay="0"/>
                                          </p:stCondLst>
                                        </p:cTn>
                                        <p:tgtEl>
                                          <p:spTgt spid="56"/>
                                        </p:tgtEl>
                                        <p:attrNameLst>
                                          <p:attrName>style.visibility</p:attrName>
                                        </p:attrNameLst>
                                      </p:cBhvr>
                                      <p:to>
                                        <p:strVal val="visible"/>
                                      </p:to>
                                    </p:set>
                                    <p:animEffect transition="in" filter="barn(inVertical)">
                                      <p:cBhvr>
                                        <p:cTn id="67" dur="500"/>
                                        <p:tgtEl>
                                          <p:spTgt spid="56"/>
                                        </p:tgtEl>
                                      </p:cBhvr>
                                    </p:animEffect>
                                  </p:childTnLst>
                                </p:cTn>
                              </p:par>
                            </p:childTnLst>
                          </p:cTn>
                        </p:par>
                        <p:par>
                          <p:cTn id="68" fill="hold">
                            <p:stCondLst>
                              <p:cond delay="4000"/>
                            </p:stCondLst>
                            <p:childTnLst>
                              <p:par>
                                <p:cTn id="69" presetID="49" presetClass="path" presetSubtype="0" accel="50000" decel="50000" fill="hold" grpId="1" nodeType="afterEffect">
                                  <p:stCondLst>
                                    <p:cond delay="0"/>
                                  </p:stCondLst>
                                  <p:childTnLst>
                                    <p:animMotion origin="layout" path="M 3.95833E-6 3.7037E-7 L -0.09102 0.40648 " pathEditMode="relative" rAng="0" ptsTypes="AA">
                                      <p:cBhvr>
                                        <p:cTn id="70" dur="2000" fill="hold"/>
                                        <p:tgtEl>
                                          <p:spTgt spid="50"/>
                                        </p:tgtEl>
                                        <p:attrNameLst>
                                          <p:attrName>ppt_x</p:attrName>
                                          <p:attrName>ppt_y</p:attrName>
                                        </p:attrNameLst>
                                      </p:cBhvr>
                                      <p:rCtr x="-4557" y="20324"/>
                                    </p:animMotion>
                                  </p:childTnLst>
                                </p:cTn>
                              </p:par>
                              <p:par>
                                <p:cTn id="71" presetID="16" presetClass="entr" presetSubtype="21" fill="hold" grpId="0" nodeType="withEffect">
                                  <p:stCondLst>
                                    <p:cond delay="0"/>
                                  </p:stCondLst>
                                  <p:childTnLst>
                                    <p:set>
                                      <p:cBhvr>
                                        <p:cTn id="72" dur="1" fill="hold">
                                          <p:stCondLst>
                                            <p:cond delay="0"/>
                                          </p:stCondLst>
                                        </p:cTn>
                                        <p:tgtEl>
                                          <p:spTgt spid="57"/>
                                        </p:tgtEl>
                                        <p:attrNameLst>
                                          <p:attrName>style.visibility</p:attrName>
                                        </p:attrNameLst>
                                      </p:cBhvr>
                                      <p:to>
                                        <p:strVal val="visible"/>
                                      </p:to>
                                    </p:set>
                                    <p:animEffect transition="in" filter="barn(inVertical)">
                                      <p:cBhvr>
                                        <p:cTn id="73" dur="500"/>
                                        <p:tgtEl>
                                          <p:spTgt spid="57"/>
                                        </p:tgtEl>
                                      </p:cBhvr>
                                    </p:animEffect>
                                  </p:childTnLst>
                                </p:cTn>
                              </p:par>
                            </p:childTnLst>
                          </p:cTn>
                        </p:par>
                        <p:par>
                          <p:cTn id="74" fill="hold">
                            <p:stCondLst>
                              <p:cond delay="6000"/>
                            </p:stCondLst>
                            <p:childTnLst>
                              <p:par>
                                <p:cTn id="75" presetID="49" presetClass="path" presetSubtype="0" accel="50000" decel="50000" fill="hold" grpId="1" nodeType="afterEffect">
                                  <p:stCondLst>
                                    <p:cond delay="0"/>
                                  </p:stCondLst>
                                  <p:childTnLst>
                                    <p:animMotion origin="layout" path="M -3.33333E-6 -1.48148E-6 L -0.00481 0.22593 " pathEditMode="relative" rAng="0" ptsTypes="AA">
                                      <p:cBhvr>
                                        <p:cTn id="76" dur="2000" fill="hold"/>
                                        <p:tgtEl>
                                          <p:spTgt spid="51"/>
                                        </p:tgtEl>
                                        <p:attrNameLst>
                                          <p:attrName>ppt_x</p:attrName>
                                          <p:attrName>ppt_y</p:attrName>
                                        </p:attrNameLst>
                                      </p:cBhvr>
                                      <p:rCtr x="-247" y="1129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2" grpId="0"/>
      <p:bldP spid="43" grpId="0"/>
      <p:bldP spid="48" grpId="0"/>
      <p:bldP spid="48" grpId="1"/>
      <p:bldP spid="44" grpId="0"/>
      <p:bldP spid="49" grpId="0"/>
      <p:bldP spid="49" grpId="1"/>
      <p:bldP spid="50" grpId="0"/>
      <p:bldP spid="50" grpId="1"/>
      <p:bldP spid="51" grpId="0"/>
      <p:bldP spid="51" grpId="1"/>
      <p:bldP spid="12" grpId="0"/>
      <p:bldP spid="52" grpId="0"/>
      <p:bldP spid="53" grpId="0"/>
      <p:bldP spid="54" grpId="0"/>
      <p:bldP spid="55" grpId="0"/>
      <p:bldP spid="56" grpId="0"/>
      <p:bldP spid="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12">
            <a:extLst>
              <a:ext uri="{FF2B5EF4-FFF2-40B4-BE49-F238E27FC236}">
                <a16:creationId xmlns:a16="http://schemas.microsoft.com/office/drawing/2014/main" id="{0BF79136-1AD6-4DEF-93CB-F8B950EA5768}"/>
              </a:ext>
            </a:extLst>
          </p:cNvPr>
          <p:cNvSpPr txBox="1">
            <a:spLocks noChangeArrowheads="1"/>
          </p:cNvSpPr>
          <p:nvPr/>
        </p:nvSpPr>
        <p:spPr bwMode="auto">
          <a:xfrm>
            <a:off x="2040342" y="293239"/>
            <a:ext cx="14605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u="sng">
                <a:solidFill>
                  <a:srgbClr val="FF0000"/>
                </a:solidFill>
                <a:latin typeface="Times New Roman" panose="02020603050405020304" pitchFamily="18" charset="0"/>
              </a:rPr>
              <a:t>2. Chú ý</a:t>
            </a:r>
          </a:p>
        </p:txBody>
      </p:sp>
      <p:sp>
        <p:nvSpPr>
          <p:cNvPr id="33" name="Text Box 13">
            <a:extLst>
              <a:ext uri="{FF2B5EF4-FFF2-40B4-BE49-F238E27FC236}">
                <a16:creationId xmlns:a16="http://schemas.microsoft.com/office/drawing/2014/main" id="{7534D3F4-CABE-4D5D-B2C6-57C5C6ABA840}"/>
              </a:ext>
            </a:extLst>
          </p:cNvPr>
          <p:cNvSpPr txBox="1">
            <a:spLocks noChangeArrowheads="1"/>
          </p:cNvSpPr>
          <p:nvPr/>
        </p:nvSpPr>
        <p:spPr bwMode="auto">
          <a:xfrm>
            <a:off x="1379905" y="794544"/>
            <a:ext cx="1017477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i="1">
                <a:solidFill>
                  <a:srgbClr val="0000CC"/>
                </a:solidFill>
                <a:latin typeface="Times New Roman" panose="02020603050405020304" pitchFamily="18" charset="0"/>
              </a:rPr>
              <a:t>1) Có thể dùng phân số để ghi kết quả của phép chia một số tự nhiên cho một số tự nhiên khác 0. Phân số đó cũng được gọi là thương của phép chia đã cho.</a:t>
            </a:r>
            <a:r>
              <a:rPr lang="en-US" altLang="en-US" sz="2400" b="1" i="1">
                <a:solidFill>
                  <a:srgbClr val="660066"/>
                </a:solidFill>
                <a:latin typeface="Times New Roman" panose="02020603050405020304" pitchFamily="18" charset="0"/>
              </a:rPr>
              <a:t> </a:t>
            </a:r>
            <a:r>
              <a:rPr lang="en-US" altLang="en-US" sz="2400" i="1">
                <a:solidFill>
                  <a:srgbClr val="660066"/>
                </a:solidFill>
                <a:latin typeface="Times New Roman" panose="02020603050405020304" pitchFamily="18" charset="0"/>
              </a:rPr>
              <a:t> </a:t>
            </a:r>
          </a:p>
        </p:txBody>
      </p:sp>
      <p:sp>
        <p:nvSpPr>
          <p:cNvPr id="34" name="Text Box 19">
            <a:extLst>
              <a:ext uri="{FF2B5EF4-FFF2-40B4-BE49-F238E27FC236}">
                <a16:creationId xmlns:a16="http://schemas.microsoft.com/office/drawing/2014/main" id="{0B671B79-1D91-4707-9B76-F54BF2DB684E}"/>
              </a:ext>
            </a:extLst>
          </p:cNvPr>
          <p:cNvSpPr txBox="1">
            <a:spLocks noChangeArrowheads="1"/>
          </p:cNvSpPr>
          <p:nvPr/>
        </p:nvSpPr>
        <p:spPr bwMode="auto">
          <a:xfrm>
            <a:off x="1676400" y="1814950"/>
            <a:ext cx="1165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Ví dụ:</a:t>
            </a:r>
          </a:p>
        </p:txBody>
      </p:sp>
      <mc:AlternateContent xmlns:mc="http://schemas.openxmlformats.org/markup-compatibility/2006" xmlns:a14="http://schemas.microsoft.com/office/drawing/2010/main">
        <mc:Choice Requires="a14">
          <p:sp>
            <p:nvSpPr>
              <p:cNvPr id="35" name="Object 21">
                <a:extLst>
                  <a:ext uri="{FF2B5EF4-FFF2-40B4-BE49-F238E27FC236}">
                    <a16:creationId xmlns:a16="http://schemas.microsoft.com/office/drawing/2014/main" id="{B17C4703-E052-498D-B027-1EDC4814EFE4}"/>
                  </a:ext>
                </a:extLst>
              </p:cNvPr>
              <p:cNvSpPr txBox="1">
                <a:spLocks noGrp="1"/>
              </p:cNvSpPr>
              <p:nvPr>
                <p:ph sz="half" idx="1"/>
              </p:nvPr>
            </p:nvSpPr>
            <p:spPr bwMode="auto">
              <a:xfrm>
                <a:off x="3619500" y="1662550"/>
                <a:ext cx="419100" cy="838200"/>
              </a:xfrm>
              <a:prstGeom prst="rect">
                <a:avLst/>
              </a:prstGeom>
              <a:noFill/>
              <a:ln>
                <a:noFill/>
              </a:ln>
              <a:effectLst/>
            </p:spPr>
            <p:txBody>
              <a:bodyPr>
                <a:noAutofit/>
              </a:bodyPr>
              <a:lstStyle/>
              <a:p>
                <a:pPr>
                  <a:buNone/>
                </a:pPr>
                <a14:m>
                  <m:oMathPara xmlns:m="http://schemas.openxmlformats.org/officeDocument/2006/math">
                    <m:oMathParaPr>
                      <m:jc m:val="left"/>
                    </m:oMathParaPr>
                    <m:oMath xmlns:m="http://schemas.openxmlformats.org/officeDocument/2006/math">
                      <m:f>
                        <m:fPr>
                          <m:ctrlPr>
                            <a:rPr lang="en-US" sz="2400" i="1">
                              <a:solidFill>
                                <a:srgbClr val="800080"/>
                              </a:solidFill>
                              <a:latin typeface="Cambria Math" panose="02040503050406030204" pitchFamily="18" charset="0"/>
                            </a:rPr>
                          </m:ctrlPr>
                        </m:fPr>
                        <m:num>
                          <m:r>
                            <a:rPr lang="en-US" sz="2400" i="1">
                              <a:solidFill>
                                <a:srgbClr val="800080"/>
                              </a:solidFill>
                              <a:latin typeface="Cambria Math" panose="02040503050406030204" pitchFamily="18" charset="0"/>
                            </a:rPr>
                            <m:t>1</m:t>
                          </m:r>
                        </m:num>
                        <m:den>
                          <m:r>
                            <a:rPr lang="en-US" sz="2400" i="1">
                              <a:solidFill>
                                <a:srgbClr val="800080"/>
                              </a:solidFill>
                              <a:latin typeface="Cambria Math" panose="02040503050406030204" pitchFamily="18" charset="0"/>
                            </a:rPr>
                            <m:t>3</m:t>
                          </m:r>
                        </m:den>
                      </m:f>
                    </m:oMath>
                  </m:oMathPara>
                </a14:m>
                <a:endParaRPr lang="en-US" sz="2400"/>
              </a:p>
            </p:txBody>
          </p:sp>
        </mc:Choice>
        <mc:Fallback xmlns="">
          <p:sp>
            <p:nvSpPr>
              <p:cNvPr id="35" name="Object 21">
                <a:extLst>
                  <a:ext uri="{FF2B5EF4-FFF2-40B4-BE49-F238E27FC236}">
                    <a16:creationId xmlns:a16="http://schemas.microsoft.com/office/drawing/2014/main" id="{B17C4703-E052-498D-B027-1EDC4814EFE4}"/>
                  </a:ext>
                </a:extLst>
              </p:cNvPr>
              <p:cNvSpPr txBox="1">
                <a:spLocks noGrp="1" noRot="1" noChangeAspect="1" noMove="1" noResize="1" noEditPoints="1" noAdjustHandles="1" noChangeArrowheads="1" noChangeShapeType="1" noTextEdit="1"/>
              </p:cNvSpPr>
              <p:nvPr>
                <p:ph sz="half" idx="1"/>
              </p:nvPr>
            </p:nvSpPr>
            <p:spPr bwMode="auto">
              <a:xfrm>
                <a:off x="3619500" y="1662550"/>
                <a:ext cx="419100" cy="838200"/>
              </a:xfrm>
              <a:prstGeom prst="rect">
                <a:avLst/>
              </a:prstGeom>
              <a:blipFill>
                <a:blip r:embed="rId4"/>
                <a:stretch>
                  <a:fillRect/>
                </a:stretch>
              </a:blipFill>
              <a:ln>
                <a:noFill/>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Object 24">
                <a:extLst>
                  <a:ext uri="{FF2B5EF4-FFF2-40B4-BE49-F238E27FC236}">
                    <a16:creationId xmlns:a16="http://schemas.microsoft.com/office/drawing/2014/main" id="{D7E0A051-357D-4B8E-8A3C-8056DA52C491}"/>
                  </a:ext>
                </a:extLst>
              </p:cNvPr>
              <p:cNvSpPr txBox="1">
                <a:spLocks noGrp="1"/>
              </p:cNvSpPr>
              <p:nvPr>
                <p:ph sz="quarter" idx="2"/>
              </p:nvPr>
            </p:nvSpPr>
            <p:spPr bwMode="auto">
              <a:xfrm>
                <a:off x="5181600" y="1702725"/>
                <a:ext cx="304800" cy="796925"/>
              </a:xfrm>
              <a:prstGeom prst="rect">
                <a:avLst/>
              </a:prstGeom>
              <a:noFill/>
              <a:ln>
                <a:noFill/>
              </a:ln>
              <a:effectLst/>
            </p:spPr>
            <p:txBody>
              <a:bodyPr>
                <a:noAutofit/>
              </a:bodyPr>
              <a:lstStyle/>
              <a:p>
                <a:pPr>
                  <a:buNone/>
                </a:pPr>
                <a14:m>
                  <m:oMathPara xmlns:m="http://schemas.openxmlformats.org/officeDocument/2006/math">
                    <m:oMathParaPr>
                      <m:jc m:val="left"/>
                    </m:oMathParaPr>
                    <m:oMath xmlns:m="http://schemas.openxmlformats.org/officeDocument/2006/math">
                      <m:f>
                        <m:fPr>
                          <m:ctrlPr>
                            <a:rPr lang="en-US" sz="2400" i="1">
                              <a:solidFill>
                                <a:srgbClr val="800080"/>
                              </a:solidFill>
                              <a:latin typeface="Cambria Math" panose="02040503050406030204" pitchFamily="18" charset="0"/>
                            </a:rPr>
                          </m:ctrlPr>
                        </m:fPr>
                        <m:num>
                          <m:r>
                            <a:rPr lang="en-US" sz="2400" i="1">
                              <a:solidFill>
                                <a:srgbClr val="800080"/>
                              </a:solidFill>
                              <a:latin typeface="Cambria Math" panose="02040503050406030204" pitchFamily="18" charset="0"/>
                            </a:rPr>
                            <m:t>4</m:t>
                          </m:r>
                        </m:num>
                        <m:den>
                          <m:r>
                            <a:rPr lang="en-US" sz="2400" i="1">
                              <a:solidFill>
                                <a:srgbClr val="800080"/>
                              </a:solidFill>
                              <a:latin typeface="Cambria Math" panose="02040503050406030204" pitchFamily="18" charset="0"/>
                            </a:rPr>
                            <m:t>10</m:t>
                          </m:r>
                        </m:den>
                      </m:f>
                    </m:oMath>
                  </m:oMathPara>
                </a14:m>
                <a:endParaRPr lang="en-US" sz="2400"/>
              </a:p>
            </p:txBody>
          </p:sp>
        </mc:Choice>
        <mc:Fallback xmlns="">
          <p:sp>
            <p:nvSpPr>
              <p:cNvPr id="36" name="Object 24">
                <a:extLst>
                  <a:ext uri="{FF2B5EF4-FFF2-40B4-BE49-F238E27FC236}">
                    <a16:creationId xmlns:a16="http://schemas.microsoft.com/office/drawing/2014/main" id="{D7E0A051-357D-4B8E-8A3C-8056DA52C491}"/>
                  </a:ext>
                </a:extLst>
              </p:cNvPr>
              <p:cNvSpPr txBox="1">
                <a:spLocks noRot="1" noChangeAspect="1" noMove="1" noResize="1" noEditPoints="1" noAdjustHandles="1" noChangeArrowheads="1" noChangeShapeType="1" noTextEdit="1"/>
              </p:cNvSpPr>
              <p:nvPr>
                <p:ph sz="quarter" idx="2"/>
              </p:nvPr>
            </p:nvSpPr>
            <p:spPr bwMode="auto">
              <a:xfrm>
                <a:off x="5181600" y="1702725"/>
                <a:ext cx="304800" cy="796925"/>
              </a:xfrm>
              <a:prstGeom prst="rect">
                <a:avLst/>
              </a:prstGeom>
              <a:blipFill>
                <a:blip r:embed="rId5"/>
                <a:stretch>
                  <a:fillRect r="-40000"/>
                </a:stretch>
              </a:blipFill>
              <a:ln>
                <a:noFill/>
              </a:ln>
              <a:effectLst/>
            </p:spPr>
            <p:txBody>
              <a:bodyPr/>
              <a:lstStyle/>
              <a:p>
                <a:r>
                  <a:rPr lang="en-US">
                    <a:noFill/>
                  </a:rPr>
                  <a:t> </a:t>
                </a:r>
              </a:p>
            </p:txBody>
          </p:sp>
        </mc:Fallback>
      </mc:AlternateContent>
      <p:sp>
        <p:nvSpPr>
          <p:cNvPr id="37" name="Text Box 23">
            <a:extLst>
              <a:ext uri="{FF2B5EF4-FFF2-40B4-BE49-F238E27FC236}">
                <a16:creationId xmlns:a16="http://schemas.microsoft.com/office/drawing/2014/main" id="{26EA67E7-7B49-4FE5-B62A-3DFDEA14508B}"/>
              </a:ext>
            </a:extLst>
          </p:cNvPr>
          <p:cNvSpPr txBox="1">
            <a:spLocks noChangeArrowheads="1"/>
          </p:cNvSpPr>
          <p:nvPr/>
        </p:nvSpPr>
        <p:spPr bwMode="auto">
          <a:xfrm>
            <a:off x="3962400" y="181495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4:10 </a:t>
            </a:r>
            <a:r>
              <a:rPr lang="en-US" altLang="en-US" sz="2400" b="1">
                <a:solidFill>
                  <a:srgbClr val="660066"/>
                </a:solidFill>
                <a:latin typeface="Times New Roman" panose="02020603050405020304" pitchFamily="18" charset="0"/>
              </a:rPr>
              <a:t>= </a:t>
            </a:r>
          </a:p>
        </p:txBody>
      </p:sp>
      <p:sp>
        <p:nvSpPr>
          <p:cNvPr id="38" name="Text Box 27">
            <a:extLst>
              <a:ext uri="{FF2B5EF4-FFF2-40B4-BE49-F238E27FC236}">
                <a16:creationId xmlns:a16="http://schemas.microsoft.com/office/drawing/2014/main" id="{E290F765-3FA7-4F51-9F10-B11F66468A7B}"/>
              </a:ext>
            </a:extLst>
          </p:cNvPr>
          <p:cNvSpPr txBox="1">
            <a:spLocks noChangeArrowheads="1"/>
          </p:cNvSpPr>
          <p:nvPr/>
        </p:nvSpPr>
        <p:spPr bwMode="auto">
          <a:xfrm>
            <a:off x="5715000" y="181495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9:2</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39" name="Object 28">
                <a:extLst>
                  <a:ext uri="{FF2B5EF4-FFF2-40B4-BE49-F238E27FC236}">
                    <a16:creationId xmlns:a16="http://schemas.microsoft.com/office/drawing/2014/main" id="{1580D0BA-A287-44DA-A531-1B8E88988F18}"/>
                  </a:ext>
                </a:extLst>
              </p:cNvPr>
              <p:cNvSpPr txBox="1"/>
              <p:nvPr/>
            </p:nvSpPr>
            <p:spPr bwMode="auto">
              <a:xfrm>
                <a:off x="6858000" y="1636225"/>
                <a:ext cx="508000" cy="9144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a:solidFill>
                                <a:srgbClr val="800080"/>
                              </a:solidFill>
                              <a:latin typeface="Cambria Math" panose="02040503050406030204" pitchFamily="18" charset="0"/>
                            </a:rPr>
                          </m:ctrlPr>
                        </m:fPr>
                        <m:num>
                          <m:r>
                            <a:rPr lang="en-US" sz="2400" i="1">
                              <a:solidFill>
                                <a:srgbClr val="800080"/>
                              </a:solidFill>
                              <a:latin typeface="Cambria Math" panose="02040503050406030204" pitchFamily="18" charset="0"/>
                            </a:rPr>
                            <m:t>9</m:t>
                          </m:r>
                        </m:num>
                        <m:den>
                          <m:r>
                            <a:rPr lang="en-US" sz="2400" i="1">
                              <a:solidFill>
                                <a:srgbClr val="800080"/>
                              </a:solidFill>
                              <a:latin typeface="Cambria Math" panose="02040503050406030204" pitchFamily="18" charset="0"/>
                            </a:rPr>
                            <m:t>2</m:t>
                          </m:r>
                        </m:den>
                      </m:f>
                    </m:oMath>
                  </m:oMathPara>
                </a14:m>
                <a:endParaRPr lang="en-US" sz="2400"/>
              </a:p>
            </p:txBody>
          </p:sp>
        </mc:Choice>
        <mc:Fallback xmlns="">
          <p:sp>
            <p:nvSpPr>
              <p:cNvPr id="39" name="Object 28">
                <a:extLst>
                  <a:ext uri="{FF2B5EF4-FFF2-40B4-BE49-F238E27FC236}">
                    <a16:creationId xmlns:a16="http://schemas.microsoft.com/office/drawing/2014/main" id="{1580D0BA-A287-44DA-A531-1B8E88988F18}"/>
                  </a:ext>
                </a:extLst>
              </p:cNvPr>
              <p:cNvSpPr txBox="1">
                <a:spLocks noRot="1" noChangeAspect="1" noMove="1" noResize="1" noEditPoints="1" noAdjustHandles="1" noChangeArrowheads="1" noChangeShapeType="1" noTextEdit="1"/>
              </p:cNvSpPr>
              <p:nvPr/>
            </p:nvSpPr>
            <p:spPr bwMode="auto">
              <a:xfrm>
                <a:off x="6858000" y="1636225"/>
                <a:ext cx="508000" cy="914400"/>
              </a:xfrm>
              <a:prstGeom prst="rect">
                <a:avLst/>
              </a:prstGeom>
              <a:blipFill>
                <a:blip r:embed="rId6"/>
                <a:stretch>
                  <a:fillRect/>
                </a:stretch>
              </a:blipFill>
              <a:ln>
                <a:noFill/>
              </a:ln>
              <a:effectLst/>
            </p:spPr>
            <p:txBody>
              <a:bodyPr/>
              <a:lstStyle/>
              <a:p>
                <a:r>
                  <a:rPr lang="en-US">
                    <a:noFill/>
                  </a:rPr>
                  <a:t> </a:t>
                </a:r>
              </a:p>
            </p:txBody>
          </p:sp>
        </mc:Fallback>
      </mc:AlternateContent>
      <p:sp>
        <p:nvSpPr>
          <p:cNvPr id="40" name="Text Box 31">
            <a:extLst>
              <a:ext uri="{FF2B5EF4-FFF2-40B4-BE49-F238E27FC236}">
                <a16:creationId xmlns:a16="http://schemas.microsoft.com/office/drawing/2014/main" id="{12FCD2E8-A870-4707-ACA7-B74EC3D20DBB}"/>
              </a:ext>
            </a:extLst>
          </p:cNvPr>
          <p:cNvSpPr txBox="1">
            <a:spLocks noChangeArrowheads="1"/>
          </p:cNvSpPr>
          <p:nvPr/>
        </p:nvSpPr>
        <p:spPr bwMode="auto">
          <a:xfrm>
            <a:off x="1379904" y="2447911"/>
            <a:ext cx="10174777"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i="1">
                <a:solidFill>
                  <a:srgbClr val="0000CC"/>
                </a:solidFill>
                <a:latin typeface="Times New Roman" panose="02020603050405020304" pitchFamily="18" charset="0"/>
              </a:rPr>
              <a:t>2) Mọi số tự nhiên đều có thể viết thành phân số có mẫu số là 1 và tử số là chính số đó.</a:t>
            </a:r>
            <a:endParaRPr lang="en-US" altLang="en-US" sz="2400" i="1">
              <a:solidFill>
                <a:srgbClr val="0000CC"/>
              </a:solidFill>
              <a:latin typeface="Times New Roman" panose="02020603050405020304" pitchFamily="18" charset="0"/>
            </a:endParaRPr>
          </a:p>
        </p:txBody>
      </p:sp>
      <p:sp>
        <p:nvSpPr>
          <p:cNvPr id="41" name="Text Box 32">
            <a:extLst>
              <a:ext uri="{FF2B5EF4-FFF2-40B4-BE49-F238E27FC236}">
                <a16:creationId xmlns:a16="http://schemas.microsoft.com/office/drawing/2014/main" id="{3C0B6B9F-63DA-4E00-B527-AE03591DAFF9}"/>
              </a:ext>
            </a:extLst>
          </p:cNvPr>
          <p:cNvSpPr txBox="1">
            <a:spLocks noChangeArrowheads="1"/>
          </p:cNvSpPr>
          <p:nvPr/>
        </p:nvSpPr>
        <p:spPr bwMode="auto">
          <a:xfrm>
            <a:off x="1828800" y="3429000"/>
            <a:ext cx="1076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Ví dụ:</a:t>
            </a:r>
          </a:p>
        </p:txBody>
      </p:sp>
      <mc:AlternateContent xmlns:mc="http://schemas.openxmlformats.org/markup-compatibility/2006" xmlns:a14="http://schemas.microsoft.com/office/drawing/2010/main">
        <mc:Choice Requires="a14">
          <p:sp>
            <p:nvSpPr>
              <p:cNvPr id="42" name="Object 33">
                <a:extLst>
                  <a:ext uri="{FF2B5EF4-FFF2-40B4-BE49-F238E27FC236}">
                    <a16:creationId xmlns:a16="http://schemas.microsoft.com/office/drawing/2014/main" id="{510ED1E7-FA29-4DA8-A94E-1A0EEA706DFF}"/>
                  </a:ext>
                </a:extLst>
              </p:cNvPr>
              <p:cNvSpPr txBox="1"/>
              <p:nvPr/>
            </p:nvSpPr>
            <p:spPr bwMode="auto">
              <a:xfrm>
                <a:off x="3429000" y="3276600"/>
                <a:ext cx="419100" cy="8382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5</m:t>
                          </m:r>
                        </m:num>
                        <m:den>
                          <m:r>
                            <a:rPr lang="en-US" i="1">
                              <a:solidFill>
                                <a:srgbClr val="800080"/>
                              </a:solidFill>
                              <a:latin typeface="Cambria Math" panose="02040503050406030204" pitchFamily="18" charset="0"/>
                            </a:rPr>
                            <m:t>1</m:t>
                          </m:r>
                        </m:den>
                      </m:f>
                    </m:oMath>
                  </m:oMathPara>
                </a14:m>
                <a:endParaRPr lang="en-US"/>
              </a:p>
            </p:txBody>
          </p:sp>
        </mc:Choice>
        <mc:Fallback xmlns="">
          <p:sp>
            <p:nvSpPr>
              <p:cNvPr id="42" name="Object 33">
                <a:extLst>
                  <a:ext uri="{FF2B5EF4-FFF2-40B4-BE49-F238E27FC236}">
                    <a16:creationId xmlns:a16="http://schemas.microsoft.com/office/drawing/2014/main" id="{510ED1E7-FA29-4DA8-A94E-1A0EEA706DFF}"/>
                  </a:ext>
                </a:extLst>
              </p:cNvPr>
              <p:cNvSpPr txBox="1">
                <a:spLocks noRot="1" noChangeAspect="1" noMove="1" noResize="1" noEditPoints="1" noAdjustHandles="1" noChangeArrowheads="1" noChangeShapeType="1" noTextEdit="1"/>
              </p:cNvSpPr>
              <p:nvPr/>
            </p:nvSpPr>
            <p:spPr bwMode="auto">
              <a:xfrm>
                <a:off x="3429000" y="3276600"/>
                <a:ext cx="419100" cy="838200"/>
              </a:xfrm>
              <a:prstGeom prst="rect">
                <a:avLst/>
              </a:prstGeom>
              <a:blipFill>
                <a:blip r:embed="rId7"/>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Object 34">
                <a:extLst>
                  <a:ext uri="{FF2B5EF4-FFF2-40B4-BE49-F238E27FC236}">
                    <a16:creationId xmlns:a16="http://schemas.microsoft.com/office/drawing/2014/main" id="{B36904E4-0EFA-4771-9D38-4874BD0EC959}"/>
                  </a:ext>
                </a:extLst>
              </p:cNvPr>
              <p:cNvSpPr txBox="1"/>
              <p:nvPr/>
            </p:nvSpPr>
            <p:spPr bwMode="auto">
              <a:xfrm>
                <a:off x="5094288" y="3344513"/>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12</m:t>
                          </m:r>
                        </m:num>
                        <m:den>
                          <m:r>
                            <a:rPr lang="en-US" i="1">
                              <a:solidFill>
                                <a:srgbClr val="800080"/>
                              </a:solidFill>
                              <a:latin typeface="Cambria Math" panose="02040503050406030204" pitchFamily="18" charset="0"/>
                            </a:rPr>
                            <m:t>1</m:t>
                          </m:r>
                        </m:den>
                      </m:f>
                    </m:oMath>
                  </m:oMathPara>
                </a14:m>
                <a:endParaRPr lang="en-US"/>
              </a:p>
            </p:txBody>
          </p:sp>
        </mc:Choice>
        <mc:Fallback xmlns="">
          <p:sp>
            <p:nvSpPr>
              <p:cNvPr id="43" name="Object 34">
                <a:extLst>
                  <a:ext uri="{FF2B5EF4-FFF2-40B4-BE49-F238E27FC236}">
                    <a16:creationId xmlns:a16="http://schemas.microsoft.com/office/drawing/2014/main" id="{B36904E4-0EFA-4771-9D38-4874BD0EC959}"/>
                  </a:ext>
                </a:extLst>
              </p:cNvPr>
              <p:cNvSpPr txBox="1">
                <a:spLocks noRot="1" noChangeAspect="1" noMove="1" noResize="1" noEditPoints="1" noAdjustHandles="1" noChangeArrowheads="1" noChangeShapeType="1" noTextEdit="1"/>
              </p:cNvSpPr>
              <p:nvPr/>
            </p:nvSpPr>
            <p:spPr bwMode="auto">
              <a:xfrm>
                <a:off x="5094288" y="3344513"/>
                <a:ext cx="609600" cy="914400"/>
              </a:xfrm>
              <a:prstGeom prst="rect">
                <a:avLst/>
              </a:prstGeom>
              <a:blipFill>
                <a:blip r:embed="rId8"/>
                <a:stretch>
                  <a:fillRect/>
                </a:stretch>
              </a:blipFill>
              <a:ln>
                <a:noFill/>
              </a:ln>
            </p:spPr>
            <p:txBody>
              <a:bodyPr/>
              <a:lstStyle/>
              <a:p>
                <a:r>
                  <a:rPr lang="en-US">
                    <a:noFill/>
                  </a:rPr>
                  <a:t> </a:t>
                </a:r>
              </a:p>
            </p:txBody>
          </p:sp>
        </mc:Fallback>
      </mc:AlternateContent>
      <p:sp>
        <p:nvSpPr>
          <p:cNvPr id="44" name="Text Box 35">
            <a:extLst>
              <a:ext uri="{FF2B5EF4-FFF2-40B4-BE49-F238E27FC236}">
                <a16:creationId xmlns:a16="http://schemas.microsoft.com/office/drawing/2014/main" id="{694FDB1A-3913-4895-9C52-481442A00A33}"/>
              </a:ext>
            </a:extLst>
          </p:cNvPr>
          <p:cNvSpPr txBox="1">
            <a:spLocks noChangeArrowheads="1"/>
          </p:cNvSpPr>
          <p:nvPr/>
        </p:nvSpPr>
        <p:spPr bwMode="auto">
          <a:xfrm>
            <a:off x="4114800" y="34290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12</a:t>
            </a:r>
            <a:r>
              <a:rPr lang="en-US" altLang="en-US" sz="2400" b="1">
                <a:solidFill>
                  <a:srgbClr val="660066"/>
                </a:solidFill>
                <a:latin typeface="Times New Roman" panose="02020603050405020304" pitchFamily="18" charset="0"/>
              </a:rPr>
              <a:t> = </a:t>
            </a:r>
          </a:p>
        </p:txBody>
      </p:sp>
      <p:sp>
        <p:nvSpPr>
          <p:cNvPr id="45" name="Text Box 36">
            <a:extLst>
              <a:ext uri="{FF2B5EF4-FFF2-40B4-BE49-F238E27FC236}">
                <a16:creationId xmlns:a16="http://schemas.microsoft.com/office/drawing/2014/main" id="{5458E9D0-5008-48D7-92C2-51D42480B821}"/>
              </a:ext>
            </a:extLst>
          </p:cNvPr>
          <p:cNvSpPr txBox="1">
            <a:spLocks noChangeArrowheads="1"/>
          </p:cNvSpPr>
          <p:nvPr/>
        </p:nvSpPr>
        <p:spPr bwMode="auto">
          <a:xfrm>
            <a:off x="5867400" y="34290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2001</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46" name="Object 37">
                <a:extLst>
                  <a:ext uri="{FF2B5EF4-FFF2-40B4-BE49-F238E27FC236}">
                    <a16:creationId xmlns:a16="http://schemas.microsoft.com/office/drawing/2014/main" id="{EBC92080-4457-46F0-9879-E593218F436E}"/>
                  </a:ext>
                </a:extLst>
              </p:cNvPr>
              <p:cNvSpPr txBox="1"/>
              <p:nvPr/>
            </p:nvSpPr>
            <p:spPr bwMode="auto">
              <a:xfrm>
                <a:off x="7127875" y="3327888"/>
                <a:ext cx="7112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2001</m:t>
                          </m:r>
                        </m:num>
                        <m:den>
                          <m:r>
                            <a:rPr lang="en-US" i="1">
                              <a:solidFill>
                                <a:srgbClr val="800080"/>
                              </a:solidFill>
                              <a:latin typeface="Cambria Math" panose="02040503050406030204" pitchFamily="18" charset="0"/>
                            </a:rPr>
                            <m:t>1</m:t>
                          </m:r>
                        </m:den>
                      </m:f>
                    </m:oMath>
                  </m:oMathPara>
                </a14:m>
                <a:endParaRPr lang="en-US"/>
              </a:p>
            </p:txBody>
          </p:sp>
        </mc:Choice>
        <mc:Fallback xmlns="">
          <p:sp>
            <p:nvSpPr>
              <p:cNvPr id="46" name="Object 37">
                <a:extLst>
                  <a:ext uri="{FF2B5EF4-FFF2-40B4-BE49-F238E27FC236}">
                    <a16:creationId xmlns:a16="http://schemas.microsoft.com/office/drawing/2014/main" id="{EBC92080-4457-46F0-9879-E593218F436E}"/>
                  </a:ext>
                </a:extLst>
              </p:cNvPr>
              <p:cNvSpPr txBox="1">
                <a:spLocks noRot="1" noChangeAspect="1" noMove="1" noResize="1" noEditPoints="1" noAdjustHandles="1" noChangeArrowheads="1" noChangeShapeType="1" noTextEdit="1"/>
              </p:cNvSpPr>
              <p:nvPr/>
            </p:nvSpPr>
            <p:spPr bwMode="auto">
              <a:xfrm>
                <a:off x="7127875" y="3327888"/>
                <a:ext cx="711200" cy="914400"/>
              </a:xfrm>
              <a:prstGeom prst="rect">
                <a:avLst/>
              </a:prstGeom>
              <a:blipFill>
                <a:blip r:embed="rId9"/>
                <a:stretch>
                  <a:fillRect/>
                </a:stretch>
              </a:blipFill>
              <a:ln>
                <a:noFill/>
              </a:ln>
            </p:spPr>
            <p:txBody>
              <a:bodyPr/>
              <a:lstStyle/>
              <a:p>
                <a:r>
                  <a:rPr lang="en-US">
                    <a:noFill/>
                  </a:rPr>
                  <a:t> </a:t>
                </a:r>
              </a:p>
            </p:txBody>
          </p:sp>
        </mc:Fallback>
      </mc:AlternateContent>
      <p:sp>
        <p:nvSpPr>
          <p:cNvPr id="47" name="Text Box 38">
            <a:extLst>
              <a:ext uri="{FF2B5EF4-FFF2-40B4-BE49-F238E27FC236}">
                <a16:creationId xmlns:a16="http://schemas.microsoft.com/office/drawing/2014/main" id="{FB80CA29-EE54-4121-8CC7-433451934CD6}"/>
              </a:ext>
            </a:extLst>
          </p:cNvPr>
          <p:cNvSpPr txBox="1">
            <a:spLocks noChangeArrowheads="1"/>
          </p:cNvSpPr>
          <p:nvPr/>
        </p:nvSpPr>
        <p:spPr bwMode="auto">
          <a:xfrm>
            <a:off x="1379905" y="3886201"/>
            <a:ext cx="1017477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i="1">
                <a:solidFill>
                  <a:srgbClr val="0000CC"/>
                </a:solidFill>
                <a:latin typeface="Times New Roman" panose="02020603050405020304" pitchFamily="18" charset="0"/>
              </a:rPr>
              <a:t>3) Số 1 có thể viết thành phân số có tử số và mẫu số bằng nhau và khác 0.</a:t>
            </a:r>
            <a:endParaRPr lang="en-US" altLang="en-US" sz="2400" i="1">
              <a:solidFill>
                <a:srgbClr val="0000CC"/>
              </a:solidFill>
              <a:latin typeface="Times New Roman" panose="02020603050405020304" pitchFamily="18" charset="0"/>
            </a:endParaRPr>
          </a:p>
        </p:txBody>
      </p:sp>
      <p:sp>
        <p:nvSpPr>
          <p:cNvPr id="48" name="Text Box 39">
            <a:extLst>
              <a:ext uri="{FF2B5EF4-FFF2-40B4-BE49-F238E27FC236}">
                <a16:creationId xmlns:a16="http://schemas.microsoft.com/office/drawing/2014/main" id="{A973BE93-29AD-4E86-B579-BA2820785638}"/>
              </a:ext>
            </a:extLst>
          </p:cNvPr>
          <p:cNvSpPr txBox="1">
            <a:spLocks noChangeArrowheads="1"/>
          </p:cNvSpPr>
          <p:nvPr/>
        </p:nvSpPr>
        <p:spPr bwMode="auto">
          <a:xfrm>
            <a:off x="1981200" y="47244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Ví dụ:   </a:t>
            </a:r>
            <a:r>
              <a:rPr lang="en-US" altLang="en-US" sz="2400">
                <a:solidFill>
                  <a:srgbClr val="660066"/>
                </a:solidFill>
                <a:latin typeface="Times New Roman" panose="02020603050405020304" pitchFamily="18" charset="0"/>
              </a:rPr>
              <a:t>1</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49" name="Object 40">
                <a:extLst>
                  <a:ext uri="{FF2B5EF4-FFF2-40B4-BE49-F238E27FC236}">
                    <a16:creationId xmlns:a16="http://schemas.microsoft.com/office/drawing/2014/main" id="{D95A4019-BB1E-4FAD-9E34-7FA47C6FF7B2}"/>
                  </a:ext>
                </a:extLst>
              </p:cNvPr>
              <p:cNvSpPr txBox="1"/>
              <p:nvPr/>
            </p:nvSpPr>
            <p:spPr bwMode="auto">
              <a:xfrm>
                <a:off x="3581400" y="4572000"/>
                <a:ext cx="419100" cy="8382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9</m:t>
                          </m:r>
                        </m:num>
                        <m:den>
                          <m:r>
                            <a:rPr lang="en-US" i="1">
                              <a:solidFill>
                                <a:srgbClr val="800080"/>
                              </a:solidFill>
                              <a:latin typeface="Cambria Math" panose="02040503050406030204" pitchFamily="18" charset="0"/>
                            </a:rPr>
                            <m:t>9</m:t>
                          </m:r>
                        </m:den>
                      </m:f>
                    </m:oMath>
                  </m:oMathPara>
                </a14:m>
                <a:endParaRPr lang="en-US"/>
              </a:p>
            </p:txBody>
          </p:sp>
        </mc:Choice>
        <mc:Fallback xmlns="">
          <p:sp>
            <p:nvSpPr>
              <p:cNvPr id="49" name="Object 40">
                <a:extLst>
                  <a:ext uri="{FF2B5EF4-FFF2-40B4-BE49-F238E27FC236}">
                    <a16:creationId xmlns:a16="http://schemas.microsoft.com/office/drawing/2014/main" id="{D95A4019-BB1E-4FAD-9E34-7FA47C6FF7B2}"/>
                  </a:ext>
                </a:extLst>
              </p:cNvPr>
              <p:cNvSpPr txBox="1">
                <a:spLocks noRot="1" noChangeAspect="1" noMove="1" noResize="1" noEditPoints="1" noAdjustHandles="1" noChangeArrowheads="1" noChangeShapeType="1" noTextEdit="1"/>
              </p:cNvSpPr>
              <p:nvPr/>
            </p:nvSpPr>
            <p:spPr bwMode="auto">
              <a:xfrm>
                <a:off x="3581400" y="4572000"/>
                <a:ext cx="419100" cy="838200"/>
              </a:xfrm>
              <a:prstGeom prst="rect">
                <a:avLst/>
              </a:prstGeom>
              <a:blipFill>
                <a:blip r:embed="rId10"/>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Object 41">
                <a:extLst>
                  <a:ext uri="{FF2B5EF4-FFF2-40B4-BE49-F238E27FC236}">
                    <a16:creationId xmlns:a16="http://schemas.microsoft.com/office/drawing/2014/main" id="{77269EA0-89CA-40A7-87E4-2125DCC29B98}"/>
                  </a:ext>
                </a:extLst>
              </p:cNvPr>
              <p:cNvSpPr txBox="1"/>
              <p:nvPr/>
            </p:nvSpPr>
            <p:spPr bwMode="auto">
              <a:xfrm>
                <a:off x="5003800" y="4556125"/>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18</m:t>
                          </m:r>
                        </m:num>
                        <m:den>
                          <m:r>
                            <a:rPr lang="en-US" i="1">
                              <a:solidFill>
                                <a:srgbClr val="800080"/>
                              </a:solidFill>
                              <a:latin typeface="Cambria Math" panose="02040503050406030204" pitchFamily="18" charset="0"/>
                            </a:rPr>
                            <m:t>18</m:t>
                          </m:r>
                        </m:den>
                      </m:f>
                    </m:oMath>
                  </m:oMathPara>
                </a14:m>
                <a:endParaRPr lang="en-US"/>
              </a:p>
            </p:txBody>
          </p:sp>
        </mc:Choice>
        <mc:Fallback xmlns="">
          <p:sp>
            <p:nvSpPr>
              <p:cNvPr id="50" name="Object 41">
                <a:extLst>
                  <a:ext uri="{FF2B5EF4-FFF2-40B4-BE49-F238E27FC236}">
                    <a16:creationId xmlns:a16="http://schemas.microsoft.com/office/drawing/2014/main" id="{77269EA0-89CA-40A7-87E4-2125DCC29B98}"/>
                  </a:ext>
                </a:extLst>
              </p:cNvPr>
              <p:cNvSpPr txBox="1">
                <a:spLocks noRot="1" noChangeAspect="1" noMove="1" noResize="1" noEditPoints="1" noAdjustHandles="1" noChangeArrowheads="1" noChangeShapeType="1" noTextEdit="1"/>
              </p:cNvSpPr>
              <p:nvPr/>
            </p:nvSpPr>
            <p:spPr bwMode="auto">
              <a:xfrm>
                <a:off x="5003800" y="4556125"/>
                <a:ext cx="609600" cy="914400"/>
              </a:xfrm>
              <a:prstGeom prst="rect">
                <a:avLst/>
              </a:prstGeom>
              <a:blipFill>
                <a:blip r:embed="rId11"/>
                <a:stretch>
                  <a:fillRect/>
                </a:stretch>
              </a:blipFill>
              <a:ln>
                <a:noFill/>
              </a:ln>
            </p:spPr>
            <p:txBody>
              <a:bodyPr/>
              <a:lstStyle/>
              <a:p>
                <a:r>
                  <a:rPr lang="en-US">
                    <a:noFill/>
                  </a:rPr>
                  <a:t> </a:t>
                </a:r>
              </a:p>
            </p:txBody>
          </p:sp>
        </mc:Fallback>
      </mc:AlternateContent>
      <p:sp>
        <p:nvSpPr>
          <p:cNvPr id="51" name="Text Box 42">
            <a:extLst>
              <a:ext uri="{FF2B5EF4-FFF2-40B4-BE49-F238E27FC236}">
                <a16:creationId xmlns:a16="http://schemas.microsoft.com/office/drawing/2014/main" id="{6434908D-EB25-49EB-BEB8-A81111C8B6B1}"/>
              </a:ext>
            </a:extLst>
          </p:cNvPr>
          <p:cNvSpPr txBox="1">
            <a:spLocks noChangeArrowheads="1"/>
          </p:cNvSpPr>
          <p:nvPr/>
        </p:nvSpPr>
        <p:spPr bwMode="auto">
          <a:xfrm>
            <a:off x="4267200" y="47244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1</a:t>
            </a:r>
            <a:r>
              <a:rPr lang="en-US" altLang="en-US" sz="2400" b="1">
                <a:solidFill>
                  <a:srgbClr val="660066"/>
                </a:solidFill>
                <a:latin typeface="Times New Roman" panose="02020603050405020304" pitchFamily="18" charset="0"/>
              </a:rPr>
              <a:t>= </a:t>
            </a:r>
          </a:p>
        </p:txBody>
      </p:sp>
      <p:sp>
        <p:nvSpPr>
          <p:cNvPr id="52" name="Text Box 43">
            <a:extLst>
              <a:ext uri="{FF2B5EF4-FFF2-40B4-BE49-F238E27FC236}">
                <a16:creationId xmlns:a16="http://schemas.microsoft.com/office/drawing/2014/main" id="{E699A752-0741-42E7-B0F6-7022F5CCFB5F}"/>
              </a:ext>
            </a:extLst>
          </p:cNvPr>
          <p:cNvSpPr txBox="1">
            <a:spLocks noChangeArrowheads="1"/>
          </p:cNvSpPr>
          <p:nvPr/>
        </p:nvSpPr>
        <p:spPr bwMode="auto">
          <a:xfrm>
            <a:off x="6477000" y="47244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1</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53" name="Object 44">
                <a:extLst>
                  <a:ext uri="{FF2B5EF4-FFF2-40B4-BE49-F238E27FC236}">
                    <a16:creationId xmlns:a16="http://schemas.microsoft.com/office/drawing/2014/main" id="{2EDAE835-25DD-4996-8160-8C6B6EB8570C}"/>
                  </a:ext>
                </a:extLst>
              </p:cNvPr>
              <p:cNvSpPr txBox="1"/>
              <p:nvPr/>
            </p:nvSpPr>
            <p:spPr bwMode="auto">
              <a:xfrm>
                <a:off x="7158038" y="4556125"/>
                <a:ext cx="569912"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800080"/>
                              </a:solidFill>
                              <a:latin typeface="Cambria Math" panose="02040503050406030204" pitchFamily="18" charset="0"/>
                            </a:rPr>
                          </m:ctrlPr>
                        </m:fPr>
                        <m:num>
                          <m:r>
                            <a:rPr lang="en-US" i="1">
                              <a:solidFill>
                                <a:srgbClr val="800080"/>
                              </a:solidFill>
                              <a:latin typeface="Cambria Math" panose="02040503050406030204" pitchFamily="18" charset="0"/>
                            </a:rPr>
                            <m:t>100</m:t>
                          </m:r>
                        </m:num>
                        <m:den>
                          <m:r>
                            <a:rPr lang="en-US" i="1">
                              <a:solidFill>
                                <a:srgbClr val="800080"/>
                              </a:solidFill>
                              <a:latin typeface="Cambria Math" panose="02040503050406030204" pitchFamily="18" charset="0"/>
                            </a:rPr>
                            <m:t>100</m:t>
                          </m:r>
                        </m:den>
                      </m:f>
                    </m:oMath>
                  </m:oMathPara>
                </a14:m>
                <a:endParaRPr lang="en-US"/>
              </a:p>
            </p:txBody>
          </p:sp>
        </mc:Choice>
        <mc:Fallback xmlns="">
          <p:sp>
            <p:nvSpPr>
              <p:cNvPr id="53" name="Object 44">
                <a:extLst>
                  <a:ext uri="{FF2B5EF4-FFF2-40B4-BE49-F238E27FC236}">
                    <a16:creationId xmlns:a16="http://schemas.microsoft.com/office/drawing/2014/main" id="{2EDAE835-25DD-4996-8160-8C6B6EB8570C}"/>
                  </a:ext>
                </a:extLst>
              </p:cNvPr>
              <p:cNvSpPr txBox="1">
                <a:spLocks noRot="1" noChangeAspect="1" noMove="1" noResize="1" noEditPoints="1" noAdjustHandles="1" noChangeArrowheads="1" noChangeShapeType="1" noTextEdit="1"/>
              </p:cNvSpPr>
              <p:nvPr/>
            </p:nvSpPr>
            <p:spPr bwMode="auto">
              <a:xfrm>
                <a:off x="7158038" y="4556125"/>
                <a:ext cx="569912" cy="914400"/>
              </a:xfrm>
              <a:prstGeom prst="rect">
                <a:avLst/>
              </a:prstGeom>
              <a:blipFill>
                <a:blip r:embed="rId12"/>
                <a:stretch>
                  <a:fillRect/>
                </a:stretch>
              </a:blipFill>
              <a:ln>
                <a:noFill/>
              </a:ln>
            </p:spPr>
            <p:txBody>
              <a:bodyPr/>
              <a:lstStyle/>
              <a:p>
                <a:r>
                  <a:rPr lang="en-US">
                    <a:noFill/>
                  </a:rPr>
                  <a:t> </a:t>
                </a:r>
              </a:p>
            </p:txBody>
          </p:sp>
        </mc:Fallback>
      </mc:AlternateContent>
      <p:sp>
        <p:nvSpPr>
          <p:cNvPr id="61" name="Text Box 52">
            <a:extLst>
              <a:ext uri="{FF2B5EF4-FFF2-40B4-BE49-F238E27FC236}">
                <a16:creationId xmlns:a16="http://schemas.microsoft.com/office/drawing/2014/main" id="{9C8F21B6-6B02-4B85-83B8-1CF7A7D57495}"/>
              </a:ext>
            </a:extLst>
          </p:cNvPr>
          <p:cNvSpPr txBox="1">
            <a:spLocks noChangeArrowheads="1"/>
          </p:cNvSpPr>
          <p:nvPr/>
        </p:nvSpPr>
        <p:spPr bwMode="auto">
          <a:xfrm>
            <a:off x="7315200" y="1814951"/>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rgbClr val="660066"/>
                </a:solidFill>
              </a:rPr>
              <a:t>;…</a:t>
            </a:r>
          </a:p>
        </p:txBody>
      </p:sp>
      <p:sp>
        <p:nvSpPr>
          <p:cNvPr id="63" name="Text Box 54">
            <a:extLst>
              <a:ext uri="{FF2B5EF4-FFF2-40B4-BE49-F238E27FC236}">
                <a16:creationId xmlns:a16="http://schemas.microsoft.com/office/drawing/2014/main" id="{DC340755-B85D-4D6C-B400-4D66FA4A689E}"/>
              </a:ext>
            </a:extLst>
          </p:cNvPr>
          <p:cNvSpPr txBox="1">
            <a:spLocks noChangeArrowheads="1"/>
          </p:cNvSpPr>
          <p:nvPr/>
        </p:nvSpPr>
        <p:spPr bwMode="auto">
          <a:xfrm>
            <a:off x="7924800" y="3429001"/>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rgbClr val="660066"/>
                </a:solidFill>
              </a:rPr>
              <a:t>;…</a:t>
            </a:r>
          </a:p>
        </p:txBody>
      </p:sp>
      <p:sp>
        <p:nvSpPr>
          <p:cNvPr id="64" name="Text Box 55">
            <a:extLst>
              <a:ext uri="{FF2B5EF4-FFF2-40B4-BE49-F238E27FC236}">
                <a16:creationId xmlns:a16="http://schemas.microsoft.com/office/drawing/2014/main" id="{9BD6AAAF-EA0D-4647-B1F5-E78D7E35D951}"/>
              </a:ext>
            </a:extLst>
          </p:cNvPr>
          <p:cNvSpPr txBox="1">
            <a:spLocks noChangeArrowheads="1"/>
          </p:cNvSpPr>
          <p:nvPr/>
        </p:nvSpPr>
        <p:spPr bwMode="auto">
          <a:xfrm>
            <a:off x="8001000" y="5867401"/>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solidFill>
                  <a:srgbClr val="660066"/>
                </a:solidFill>
              </a:rPr>
              <a:t>;…</a:t>
            </a:r>
          </a:p>
        </p:txBody>
      </p:sp>
      <p:sp>
        <p:nvSpPr>
          <p:cNvPr id="30" name="Text Box 27">
            <a:extLst>
              <a:ext uri="{FF2B5EF4-FFF2-40B4-BE49-F238E27FC236}">
                <a16:creationId xmlns:a16="http://schemas.microsoft.com/office/drawing/2014/main" id="{957F25B7-830D-4C27-9E82-36D0F040F369}"/>
              </a:ext>
            </a:extLst>
          </p:cNvPr>
          <p:cNvSpPr txBox="1">
            <a:spLocks noChangeArrowheads="1"/>
          </p:cNvSpPr>
          <p:nvPr/>
        </p:nvSpPr>
        <p:spPr bwMode="auto">
          <a:xfrm>
            <a:off x="8183563" y="3297238"/>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p>
        </p:txBody>
      </p:sp>
      <p:sp>
        <p:nvSpPr>
          <p:cNvPr id="29" name="Text Box 45">
            <a:extLst>
              <a:ext uri="{FF2B5EF4-FFF2-40B4-BE49-F238E27FC236}">
                <a16:creationId xmlns:a16="http://schemas.microsoft.com/office/drawing/2014/main" id="{60307584-1377-47BD-9FB9-F98C523D5955}"/>
              </a:ext>
            </a:extLst>
          </p:cNvPr>
          <p:cNvSpPr txBox="1">
            <a:spLocks noChangeArrowheads="1"/>
          </p:cNvSpPr>
          <p:nvPr/>
        </p:nvSpPr>
        <p:spPr bwMode="auto">
          <a:xfrm>
            <a:off x="1379905" y="5334000"/>
            <a:ext cx="1017477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i="1">
                <a:solidFill>
                  <a:srgbClr val="0000CC"/>
                </a:solidFill>
                <a:latin typeface="Times New Roman" panose="02020603050405020304" pitchFamily="18" charset="0"/>
              </a:rPr>
              <a:t>4) Số 0 có thể viết thành phân số có tử số là </a:t>
            </a:r>
            <a:r>
              <a:rPr lang="vi-VN" altLang="en-US" sz="2400" b="1" i="1">
                <a:solidFill>
                  <a:srgbClr val="0000CC"/>
                </a:solidFill>
                <a:latin typeface="Times New Roman" panose="02020603050405020304" pitchFamily="18" charset="0"/>
              </a:rPr>
              <a:t>0</a:t>
            </a:r>
            <a:r>
              <a:rPr lang="en-US" altLang="en-US" sz="2400" b="1" i="1">
                <a:solidFill>
                  <a:srgbClr val="0000CC"/>
                </a:solidFill>
                <a:latin typeface="Times New Roman" panose="02020603050405020304" pitchFamily="18" charset="0"/>
              </a:rPr>
              <a:t> và mẫu số khác </a:t>
            </a:r>
            <a:r>
              <a:rPr lang="vi-VN" altLang="en-US" sz="2400" b="1" i="1">
                <a:solidFill>
                  <a:srgbClr val="0000CC"/>
                </a:solidFill>
                <a:latin typeface="Times New Roman" panose="02020603050405020304" pitchFamily="18" charset="0"/>
              </a:rPr>
              <a:t>0</a:t>
            </a:r>
            <a:endParaRPr lang="en-US" altLang="en-US" sz="2400" i="1">
              <a:solidFill>
                <a:srgbClr val="0000CC"/>
              </a:solidFill>
              <a:latin typeface="Times New Roman" panose="02020603050405020304" pitchFamily="18" charset="0"/>
            </a:endParaRPr>
          </a:p>
        </p:txBody>
      </p:sp>
      <p:sp>
        <p:nvSpPr>
          <p:cNvPr id="31" name="Text Box 46">
            <a:extLst>
              <a:ext uri="{FF2B5EF4-FFF2-40B4-BE49-F238E27FC236}">
                <a16:creationId xmlns:a16="http://schemas.microsoft.com/office/drawing/2014/main" id="{8270358F-CD9C-48B6-87FB-7D28FE5306E1}"/>
              </a:ext>
            </a:extLst>
          </p:cNvPr>
          <p:cNvSpPr txBox="1">
            <a:spLocks noChangeArrowheads="1"/>
          </p:cNvSpPr>
          <p:nvPr/>
        </p:nvSpPr>
        <p:spPr bwMode="auto">
          <a:xfrm>
            <a:off x="1981200" y="58674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Ví dụ: </a:t>
            </a:r>
          </a:p>
        </p:txBody>
      </p:sp>
      <p:sp>
        <p:nvSpPr>
          <p:cNvPr id="32" name="Text Box 49">
            <a:extLst>
              <a:ext uri="{FF2B5EF4-FFF2-40B4-BE49-F238E27FC236}">
                <a16:creationId xmlns:a16="http://schemas.microsoft.com/office/drawing/2014/main" id="{25CE1021-0CDB-493F-9554-B8DD2493D9AF}"/>
              </a:ext>
            </a:extLst>
          </p:cNvPr>
          <p:cNvSpPr txBox="1">
            <a:spLocks noChangeArrowheads="1"/>
          </p:cNvSpPr>
          <p:nvPr/>
        </p:nvSpPr>
        <p:spPr bwMode="auto">
          <a:xfrm>
            <a:off x="4241800" y="5846763"/>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p>
        </p:txBody>
      </p:sp>
      <p:sp>
        <p:nvSpPr>
          <p:cNvPr id="54" name="Text Box 50">
            <a:extLst>
              <a:ext uri="{FF2B5EF4-FFF2-40B4-BE49-F238E27FC236}">
                <a16:creationId xmlns:a16="http://schemas.microsoft.com/office/drawing/2014/main" id="{F1A16A9D-32EA-498F-8799-11256FE232D8}"/>
              </a:ext>
            </a:extLst>
          </p:cNvPr>
          <p:cNvSpPr txBox="1">
            <a:spLocks noChangeArrowheads="1"/>
          </p:cNvSpPr>
          <p:nvPr/>
        </p:nvSpPr>
        <p:spPr bwMode="auto">
          <a:xfrm>
            <a:off x="5989638" y="5768975"/>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p>
        </p:txBody>
      </p:sp>
      <p:sp>
        <p:nvSpPr>
          <p:cNvPr id="21538" name="Object 1">
            <a:extLst>
              <a:ext uri="{FF2B5EF4-FFF2-40B4-BE49-F238E27FC236}">
                <a16:creationId xmlns:a16="http://schemas.microsoft.com/office/drawing/2014/main" id="{B10C9F05-FE45-4B37-A8FA-470CB0A4D19E}"/>
              </a:ext>
            </a:extLst>
          </p:cNvPr>
          <p:cNvSpPr txBox="1"/>
          <p:nvPr/>
        </p:nvSpPr>
        <p:spPr bwMode="auto">
          <a:xfrm>
            <a:off x="6318250" y="2205475"/>
            <a:ext cx="114300" cy="177800"/>
          </a:xfrm>
          <a:prstGeom prst="rect">
            <a:avLst/>
          </a:prstGeom>
          <a:noFill/>
          <a:ln>
            <a:noFill/>
          </a:ln>
        </p:spPr>
        <p:txBody>
          <a:bodyPr>
            <a:normAutofit fontScale="32500" lnSpcReduction="20000"/>
          </a:bodyPr>
          <a:lstStyle/>
          <a:p>
            <a:endParaRPr lang="en-US"/>
          </a:p>
        </p:txBody>
      </p:sp>
      <mc:AlternateContent xmlns:mc="http://schemas.openxmlformats.org/markup-compatibility/2006" xmlns:a14="http://schemas.microsoft.com/office/drawing/2010/main">
        <mc:Choice Requires="a14">
          <p:sp>
            <p:nvSpPr>
              <p:cNvPr id="57" name="Object 41">
                <a:extLst>
                  <a:ext uri="{FF2B5EF4-FFF2-40B4-BE49-F238E27FC236}">
                    <a16:creationId xmlns:a16="http://schemas.microsoft.com/office/drawing/2014/main" id="{AA6AAA19-9322-4829-8728-240BBE62842A}"/>
                  </a:ext>
                </a:extLst>
              </p:cNvPr>
              <p:cNvSpPr txBox="1"/>
              <p:nvPr/>
            </p:nvSpPr>
            <p:spPr bwMode="auto">
              <a:xfrm>
                <a:off x="3771900" y="5678488"/>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0</m:t>
                          </m:r>
                        </m:num>
                        <m:den>
                          <m:r>
                            <a:rPr lang="en-US" sz="2400" b="0" i="1" smtClean="0">
                              <a:solidFill>
                                <a:srgbClr val="800080"/>
                              </a:solidFill>
                              <a:latin typeface="Cambria Math" panose="02040503050406030204" pitchFamily="18" charset="0"/>
                            </a:rPr>
                            <m:t>7</m:t>
                          </m:r>
                        </m:den>
                      </m:f>
                    </m:oMath>
                  </m:oMathPara>
                </a14:m>
                <a:endParaRPr lang="en-US" sz="2400"/>
              </a:p>
            </p:txBody>
          </p:sp>
        </mc:Choice>
        <mc:Fallback xmlns="">
          <p:sp>
            <p:nvSpPr>
              <p:cNvPr id="57" name="Object 41">
                <a:extLst>
                  <a:ext uri="{FF2B5EF4-FFF2-40B4-BE49-F238E27FC236}">
                    <a16:creationId xmlns:a16="http://schemas.microsoft.com/office/drawing/2014/main" id="{AA6AAA19-9322-4829-8728-240BBE62842A}"/>
                  </a:ext>
                </a:extLst>
              </p:cNvPr>
              <p:cNvSpPr txBox="1">
                <a:spLocks noRot="1" noChangeAspect="1" noMove="1" noResize="1" noEditPoints="1" noAdjustHandles="1" noChangeArrowheads="1" noChangeShapeType="1" noTextEdit="1"/>
              </p:cNvSpPr>
              <p:nvPr/>
            </p:nvSpPr>
            <p:spPr bwMode="auto">
              <a:xfrm>
                <a:off x="3771900" y="5678488"/>
                <a:ext cx="609600" cy="914400"/>
              </a:xfrm>
              <a:prstGeom prst="rect">
                <a:avLst/>
              </a:prstGeom>
              <a:blipFill>
                <a:blip r:embed="rId13"/>
                <a:stretch>
                  <a:fillRect/>
                </a:stretch>
              </a:blipFill>
              <a:ln>
                <a:noFill/>
              </a:ln>
            </p:spPr>
            <p:txBody>
              <a:bodyPr/>
              <a:lstStyle/>
              <a:p>
                <a:r>
                  <a:rPr lang="en-US">
                    <a:noFill/>
                  </a:rPr>
                  <a:t> </a:t>
                </a:r>
              </a:p>
            </p:txBody>
          </p:sp>
        </mc:Fallback>
      </mc:AlternateContent>
      <p:sp>
        <p:nvSpPr>
          <p:cNvPr id="62" name="Text Box 42">
            <a:extLst>
              <a:ext uri="{FF2B5EF4-FFF2-40B4-BE49-F238E27FC236}">
                <a16:creationId xmlns:a16="http://schemas.microsoft.com/office/drawing/2014/main" id="{2A11E1A7-BD96-40AB-9AF5-3B4B799038A1}"/>
              </a:ext>
            </a:extLst>
          </p:cNvPr>
          <p:cNvSpPr txBox="1">
            <a:spLocks noChangeArrowheads="1"/>
          </p:cNvSpPr>
          <p:nvPr/>
        </p:nvSpPr>
        <p:spPr bwMode="auto">
          <a:xfrm>
            <a:off x="3035300" y="5846763"/>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0 </a:t>
            </a:r>
            <a:r>
              <a:rPr lang="en-US" altLang="en-US" sz="2400" b="1">
                <a:solidFill>
                  <a:srgbClr val="660066"/>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5" name="Object 41">
                <a:extLst>
                  <a:ext uri="{FF2B5EF4-FFF2-40B4-BE49-F238E27FC236}">
                    <a16:creationId xmlns:a16="http://schemas.microsoft.com/office/drawing/2014/main" id="{94633CA1-BD92-4268-8030-344FD412848E}"/>
                  </a:ext>
                </a:extLst>
              </p:cNvPr>
              <p:cNvSpPr txBox="1"/>
              <p:nvPr/>
            </p:nvSpPr>
            <p:spPr bwMode="auto">
              <a:xfrm>
                <a:off x="5254624" y="5711204"/>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0</m:t>
                          </m:r>
                        </m:num>
                        <m:den>
                          <m:r>
                            <a:rPr lang="en-US" sz="2400" b="0" i="1" smtClean="0">
                              <a:solidFill>
                                <a:srgbClr val="800080"/>
                              </a:solidFill>
                              <a:latin typeface="Cambria Math" panose="02040503050406030204" pitchFamily="18" charset="0"/>
                            </a:rPr>
                            <m:t>19</m:t>
                          </m:r>
                        </m:den>
                      </m:f>
                    </m:oMath>
                  </m:oMathPara>
                </a14:m>
                <a:endParaRPr lang="en-US" sz="2400"/>
              </a:p>
            </p:txBody>
          </p:sp>
        </mc:Choice>
        <mc:Fallback xmlns="">
          <p:sp>
            <p:nvSpPr>
              <p:cNvPr id="65" name="Object 41">
                <a:extLst>
                  <a:ext uri="{FF2B5EF4-FFF2-40B4-BE49-F238E27FC236}">
                    <a16:creationId xmlns:a16="http://schemas.microsoft.com/office/drawing/2014/main" id="{94633CA1-BD92-4268-8030-344FD412848E}"/>
                  </a:ext>
                </a:extLst>
              </p:cNvPr>
              <p:cNvSpPr txBox="1">
                <a:spLocks noRot="1" noChangeAspect="1" noMove="1" noResize="1" noEditPoints="1" noAdjustHandles="1" noChangeArrowheads="1" noChangeShapeType="1" noTextEdit="1"/>
              </p:cNvSpPr>
              <p:nvPr/>
            </p:nvSpPr>
            <p:spPr bwMode="auto">
              <a:xfrm>
                <a:off x="5254624" y="5711204"/>
                <a:ext cx="609600" cy="914400"/>
              </a:xfrm>
              <a:prstGeom prst="rect">
                <a:avLst/>
              </a:prstGeom>
              <a:blipFill>
                <a:blip r:embed="rId14"/>
                <a:stretch>
                  <a:fillRect/>
                </a:stretch>
              </a:blipFill>
              <a:ln>
                <a:noFill/>
              </a:ln>
            </p:spPr>
            <p:txBody>
              <a:bodyPr/>
              <a:lstStyle/>
              <a:p>
                <a:r>
                  <a:rPr lang="en-US">
                    <a:noFill/>
                  </a:rPr>
                  <a:t> </a:t>
                </a:r>
              </a:p>
            </p:txBody>
          </p:sp>
        </mc:Fallback>
      </mc:AlternateContent>
      <p:sp>
        <p:nvSpPr>
          <p:cNvPr id="66" name="Text Box 42">
            <a:extLst>
              <a:ext uri="{FF2B5EF4-FFF2-40B4-BE49-F238E27FC236}">
                <a16:creationId xmlns:a16="http://schemas.microsoft.com/office/drawing/2014/main" id="{FE9014E5-E777-4DF4-BC82-CDB8646064DF}"/>
              </a:ext>
            </a:extLst>
          </p:cNvPr>
          <p:cNvSpPr txBox="1">
            <a:spLocks noChangeArrowheads="1"/>
          </p:cNvSpPr>
          <p:nvPr/>
        </p:nvSpPr>
        <p:spPr bwMode="auto">
          <a:xfrm>
            <a:off x="4518024" y="5879479"/>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0 </a:t>
            </a:r>
            <a:r>
              <a:rPr lang="en-US" altLang="en-US" sz="2400" b="1">
                <a:solidFill>
                  <a:srgbClr val="660066"/>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7" name="Object 41">
                <a:extLst>
                  <a:ext uri="{FF2B5EF4-FFF2-40B4-BE49-F238E27FC236}">
                    <a16:creationId xmlns:a16="http://schemas.microsoft.com/office/drawing/2014/main" id="{8FAF4ED8-B793-4D6A-8307-5292BF4EF6F4}"/>
                  </a:ext>
                </a:extLst>
              </p:cNvPr>
              <p:cNvSpPr txBox="1"/>
              <p:nvPr/>
            </p:nvSpPr>
            <p:spPr bwMode="auto">
              <a:xfrm>
                <a:off x="6955976" y="5650700"/>
                <a:ext cx="609600" cy="914400"/>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0</m:t>
                          </m:r>
                        </m:num>
                        <m:den>
                          <m:r>
                            <a:rPr lang="en-US" sz="2400" b="0" i="1" smtClean="0">
                              <a:solidFill>
                                <a:srgbClr val="800080"/>
                              </a:solidFill>
                              <a:latin typeface="Cambria Math" panose="02040503050406030204" pitchFamily="18" charset="0"/>
                            </a:rPr>
                            <m:t>125</m:t>
                          </m:r>
                        </m:den>
                      </m:f>
                    </m:oMath>
                  </m:oMathPara>
                </a14:m>
                <a:endParaRPr lang="en-US" sz="2400"/>
              </a:p>
            </p:txBody>
          </p:sp>
        </mc:Choice>
        <mc:Fallback xmlns="">
          <p:sp>
            <p:nvSpPr>
              <p:cNvPr id="67" name="Object 41">
                <a:extLst>
                  <a:ext uri="{FF2B5EF4-FFF2-40B4-BE49-F238E27FC236}">
                    <a16:creationId xmlns:a16="http://schemas.microsoft.com/office/drawing/2014/main" id="{8FAF4ED8-B793-4D6A-8307-5292BF4EF6F4}"/>
                  </a:ext>
                </a:extLst>
              </p:cNvPr>
              <p:cNvSpPr txBox="1">
                <a:spLocks noRot="1" noChangeAspect="1" noMove="1" noResize="1" noEditPoints="1" noAdjustHandles="1" noChangeArrowheads="1" noChangeShapeType="1" noTextEdit="1"/>
              </p:cNvSpPr>
              <p:nvPr/>
            </p:nvSpPr>
            <p:spPr bwMode="auto">
              <a:xfrm>
                <a:off x="6955976" y="5650700"/>
                <a:ext cx="609600" cy="914400"/>
              </a:xfrm>
              <a:prstGeom prst="rect">
                <a:avLst/>
              </a:prstGeom>
              <a:blipFill>
                <a:blip r:embed="rId15"/>
                <a:stretch>
                  <a:fillRect/>
                </a:stretch>
              </a:blipFill>
              <a:ln>
                <a:noFill/>
              </a:ln>
            </p:spPr>
            <p:txBody>
              <a:bodyPr/>
              <a:lstStyle/>
              <a:p>
                <a:r>
                  <a:rPr lang="en-US">
                    <a:noFill/>
                  </a:rPr>
                  <a:t> </a:t>
                </a:r>
              </a:p>
            </p:txBody>
          </p:sp>
        </mc:Fallback>
      </mc:AlternateContent>
      <p:sp>
        <p:nvSpPr>
          <p:cNvPr id="68" name="Text Box 42">
            <a:extLst>
              <a:ext uri="{FF2B5EF4-FFF2-40B4-BE49-F238E27FC236}">
                <a16:creationId xmlns:a16="http://schemas.microsoft.com/office/drawing/2014/main" id="{D71661D6-E410-4DEE-A94A-3FB9E4B8E627}"/>
              </a:ext>
            </a:extLst>
          </p:cNvPr>
          <p:cNvSpPr txBox="1">
            <a:spLocks noChangeArrowheads="1"/>
          </p:cNvSpPr>
          <p:nvPr/>
        </p:nvSpPr>
        <p:spPr bwMode="auto">
          <a:xfrm>
            <a:off x="6219376" y="5818975"/>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0 </a:t>
            </a:r>
            <a:r>
              <a:rPr lang="en-US" altLang="en-US" sz="2400" b="1">
                <a:solidFill>
                  <a:srgbClr val="660066"/>
                </a:solidFill>
                <a:latin typeface="Times New Roman" panose="02020603050405020304" pitchFamily="18" charset="0"/>
              </a:rPr>
              <a:t>= </a:t>
            </a:r>
          </a:p>
        </p:txBody>
      </p:sp>
      <p:sp>
        <p:nvSpPr>
          <p:cNvPr id="71" name="Text Box 27">
            <a:extLst>
              <a:ext uri="{FF2B5EF4-FFF2-40B4-BE49-F238E27FC236}">
                <a16:creationId xmlns:a16="http://schemas.microsoft.com/office/drawing/2014/main" id="{070C1571-6E0A-41EA-8775-8E5ABAA3ED9E}"/>
              </a:ext>
            </a:extLst>
          </p:cNvPr>
          <p:cNvSpPr txBox="1">
            <a:spLocks noChangeArrowheads="1"/>
          </p:cNvSpPr>
          <p:nvPr/>
        </p:nvSpPr>
        <p:spPr bwMode="auto">
          <a:xfrm>
            <a:off x="7698625" y="1747258"/>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400">
                <a:solidFill>
                  <a:srgbClr val="660066"/>
                </a:solidFill>
                <a:latin typeface="Times New Roman" panose="02020603050405020304" pitchFamily="18" charset="0"/>
              </a:rPr>
              <a:t>a : b</a:t>
            </a:r>
            <a:r>
              <a:rPr lang="en-US" altLang="en-US" sz="2400" b="1">
                <a:solidFill>
                  <a:srgbClr val="660066"/>
                </a:solidFill>
                <a:latin typeface="Times New Roman" panose="02020603050405020304" pitchFamily="18" charset="0"/>
              </a:rPr>
              <a:t> = </a:t>
            </a:r>
          </a:p>
        </p:txBody>
      </p:sp>
      <mc:AlternateContent xmlns:mc="http://schemas.openxmlformats.org/markup-compatibility/2006" xmlns:a14="http://schemas.microsoft.com/office/drawing/2010/main">
        <mc:Choice Requires="a14">
          <p:sp>
            <p:nvSpPr>
              <p:cNvPr id="72" name="Object 28">
                <a:extLst>
                  <a:ext uri="{FF2B5EF4-FFF2-40B4-BE49-F238E27FC236}">
                    <a16:creationId xmlns:a16="http://schemas.microsoft.com/office/drawing/2014/main" id="{4E089D08-E432-4C09-952E-89389888C604}"/>
                  </a:ext>
                </a:extLst>
              </p:cNvPr>
              <p:cNvSpPr txBox="1"/>
              <p:nvPr/>
            </p:nvSpPr>
            <p:spPr bwMode="auto">
              <a:xfrm>
                <a:off x="8841625" y="1568533"/>
                <a:ext cx="508000" cy="9144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𝑎</m:t>
                          </m:r>
                        </m:num>
                        <m:den>
                          <m:r>
                            <a:rPr lang="en-US" sz="2400" b="0" i="1" smtClean="0">
                              <a:solidFill>
                                <a:srgbClr val="800080"/>
                              </a:solidFill>
                              <a:latin typeface="Cambria Math" panose="02040503050406030204" pitchFamily="18" charset="0"/>
                            </a:rPr>
                            <m:t>𝑏</m:t>
                          </m:r>
                        </m:den>
                      </m:f>
                    </m:oMath>
                  </m:oMathPara>
                </a14:m>
                <a:endParaRPr lang="en-US" sz="2400"/>
              </a:p>
            </p:txBody>
          </p:sp>
        </mc:Choice>
        <mc:Fallback xmlns="">
          <p:sp>
            <p:nvSpPr>
              <p:cNvPr id="72" name="Object 28">
                <a:extLst>
                  <a:ext uri="{FF2B5EF4-FFF2-40B4-BE49-F238E27FC236}">
                    <a16:creationId xmlns:a16="http://schemas.microsoft.com/office/drawing/2014/main" id="{4E089D08-E432-4C09-952E-89389888C604}"/>
                  </a:ext>
                </a:extLst>
              </p:cNvPr>
              <p:cNvSpPr txBox="1">
                <a:spLocks noRot="1" noChangeAspect="1" noMove="1" noResize="1" noEditPoints="1" noAdjustHandles="1" noChangeArrowheads="1" noChangeShapeType="1" noTextEdit="1"/>
              </p:cNvSpPr>
              <p:nvPr/>
            </p:nvSpPr>
            <p:spPr bwMode="auto">
              <a:xfrm>
                <a:off x="8841625" y="1568533"/>
                <a:ext cx="508000" cy="914400"/>
              </a:xfrm>
              <a:prstGeom prst="rect">
                <a:avLst/>
              </a:prstGeom>
              <a:blipFill>
                <a:blip r:embed="rId16"/>
                <a:stretch>
                  <a:fillRect/>
                </a:stretch>
              </a:blipFill>
              <a:ln>
                <a:noFill/>
              </a:ln>
              <a:effectLst/>
            </p:spPr>
            <p:txBody>
              <a:bodyPr/>
              <a:lstStyle/>
              <a:p>
                <a:r>
                  <a:rPr lang="en-US">
                    <a:noFill/>
                  </a:rPr>
                  <a:t> </a:t>
                </a:r>
              </a:p>
            </p:txBody>
          </p:sp>
        </mc:Fallback>
      </mc:AlternateContent>
      <p:sp>
        <p:nvSpPr>
          <p:cNvPr id="73" name="Text Box 19">
            <a:extLst>
              <a:ext uri="{FF2B5EF4-FFF2-40B4-BE49-F238E27FC236}">
                <a16:creationId xmlns:a16="http://schemas.microsoft.com/office/drawing/2014/main" id="{F114A16F-648B-4D7C-9C72-A62BE26A8F89}"/>
              </a:ext>
            </a:extLst>
          </p:cNvPr>
          <p:cNvSpPr txBox="1">
            <a:spLocks noChangeArrowheads="1"/>
          </p:cNvSpPr>
          <p:nvPr/>
        </p:nvSpPr>
        <p:spPr bwMode="auto">
          <a:xfrm>
            <a:off x="2770592" y="1798486"/>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solidFill>
                  <a:srgbClr val="660066"/>
                </a:solidFill>
                <a:latin typeface="Times New Roman" panose="02020603050405020304" pitchFamily="18" charset="0"/>
              </a:rPr>
              <a:t>1 : 3 </a:t>
            </a:r>
            <a:r>
              <a:rPr lang="en-US" altLang="en-US" sz="2400" b="1">
                <a:solidFill>
                  <a:srgbClr val="660066"/>
                </a:solidFill>
                <a:latin typeface="Times New Roman" panose="02020603050405020304" pitchFamily="18" charset="0"/>
              </a:rPr>
              <a:t>= </a:t>
            </a:r>
          </a:p>
        </p:txBody>
      </p:sp>
      <p:sp>
        <p:nvSpPr>
          <p:cNvPr id="74" name="Text Box 32">
            <a:extLst>
              <a:ext uri="{FF2B5EF4-FFF2-40B4-BE49-F238E27FC236}">
                <a16:creationId xmlns:a16="http://schemas.microsoft.com/office/drawing/2014/main" id="{F85144B7-5BD8-4E40-AA2F-A76E49526763}"/>
              </a:ext>
            </a:extLst>
          </p:cNvPr>
          <p:cNvSpPr txBox="1">
            <a:spLocks noChangeArrowheads="1"/>
          </p:cNvSpPr>
          <p:nvPr/>
        </p:nvSpPr>
        <p:spPr bwMode="auto">
          <a:xfrm>
            <a:off x="2978063" y="3379125"/>
            <a:ext cx="67905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a:solidFill>
                  <a:srgbClr val="660066"/>
                </a:solidFill>
                <a:latin typeface="Times New Roman" panose="02020603050405020304" pitchFamily="18" charset="0"/>
              </a:rPr>
              <a:t>5</a:t>
            </a:r>
            <a:r>
              <a:rPr lang="en-US" altLang="en-US" sz="2400" b="1">
                <a:solidFill>
                  <a:srgbClr val="660066"/>
                </a:solidFill>
                <a:latin typeface="Times New Roman" panose="02020603050405020304" pitchFamily="18" charset="0"/>
              </a:rPr>
              <a:t> = </a:t>
            </a:r>
          </a:p>
        </p:txBody>
      </p:sp>
      <p:sp>
        <p:nvSpPr>
          <p:cNvPr id="75" name="Text Box 27">
            <a:extLst>
              <a:ext uri="{FF2B5EF4-FFF2-40B4-BE49-F238E27FC236}">
                <a16:creationId xmlns:a16="http://schemas.microsoft.com/office/drawing/2014/main" id="{8D020D4C-EB5A-49F9-8C15-8E2AE56F4720}"/>
              </a:ext>
            </a:extLst>
          </p:cNvPr>
          <p:cNvSpPr txBox="1">
            <a:spLocks noChangeArrowheads="1"/>
          </p:cNvSpPr>
          <p:nvPr/>
        </p:nvSpPr>
        <p:spPr bwMode="auto">
          <a:xfrm>
            <a:off x="8771339" y="3308348"/>
            <a:ext cx="89812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400" b="1">
                <a:solidFill>
                  <a:srgbClr val="660066"/>
                </a:solidFill>
                <a:latin typeface="Times New Roman" panose="02020603050405020304" pitchFamily="18" charset="0"/>
              </a:rPr>
              <a:t>;  </a:t>
            </a:r>
            <a:r>
              <a:rPr lang="en-US" altLang="en-US" sz="2800">
                <a:solidFill>
                  <a:srgbClr val="660066"/>
                </a:solidFill>
                <a:latin typeface="Times New Roman" panose="02020603050405020304" pitchFamily="18" charset="0"/>
              </a:rPr>
              <a:t>a</a:t>
            </a:r>
            <a:r>
              <a:rPr lang="en-US" altLang="en-US" sz="2400">
                <a:solidFill>
                  <a:srgbClr val="660066"/>
                </a:solidFill>
                <a:latin typeface="Times New Roman" panose="02020603050405020304" pitchFamily="18" charset="0"/>
              </a:rPr>
              <a:t> </a:t>
            </a:r>
            <a:r>
              <a:rPr lang="en-US" altLang="en-US" sz="2400" b="1">
                <a:solidFill>
                  <a:srgbClr val="660066"/>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76" name="Object 28">
                <a:extLst>
                  <a:ext uri="{FF2B5EF4-FFF2-40B4-BE49-F238E27FC236}">
                    <a16:creationId xmlns:a16="http://schemas.microsoft.com/office/drawing/2014/main" id="{03760620-DCB9-4842-9C7B-EFE005800AB1}"/>
                  </a:ext>
                </a:extLst>
              </p:cNvPr>
              <p:cNvSpPr txBox="1"/>
              <p:nvPr/>
            </p:nvSpPr>
            <p:spPr bwMode="auto">
              <a:xfrm>
                <a:off x="9521824" y="3180607"/>
                <a:ext cx="508000" cy="9144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f>
                        <m:fPr>
                          <m:ctrlPr>
                            <a:rPr lang="en-US" sz="2400" i="1" smtClean="0">
                              <a:solidFill>
                                <a:srgbClr val="800080"/>
                              </a:solidFill>
                              <a:latin typeface="Cambria Math" panose="02040503050406030204" pitchFamily="18" charset="0"/>
                            </a:rPr>
                          </m:ctrlPr>
                        </m:fPr>
                        <m:num>
                          <m:r>
                            <a:rPr lang="en-US" sz="2400" b="0" i="1" smtClean="0">
                              <a:solidFill>
                                <a:srgbClr val="800080"/>
                              </a:solidFill>
                              <a:latin typeface="Cambria Math" panose="02040503050406030204" pitchFamily="18" charset="0"/>
                            </a:rPr>
                            <m:t>𝑎</m:t>
                          </m:r>
                        </m:num>
                        <m:den>
                          <m:r>
                            <a:rPr lang="en-US" sz="2400" b="0" i="1" smtClean="0">
                              <a:solidFill>
                                <a:srgbClr val="800080"/>
                              </a:solidFill>
                              <a:latin typeface="Cambria Math" panose="02040503050406030204" pitchFamily="18" charset="0"/>
                            </a:rPr>
                            <m:t>1</m:t>
                          </m:r>
                        </m:den>
                      </m:f>
                    </m:oMath>
                  </m:oMathPara>
                </a14:m>
                <a:endParaRPr lang="en-US" sz="2400"/>
              </a:p>
            </p:txBody>
          </p:sp>
        </mc:Choice>
        <mc:Fallback xmlns="">
          <p:sp>
            <p:nvSpPr>
              <p:cNvPr id="76" name="Object 28">
                <a:extLst>
                  <a:ext uri="{FF2B5EF4-FFF2-40B4-BE49-F238E27FC236}">
                    <a16:creationId xmlns:a16="http://schemas.microsoft.com/office/drawing/2014/main" id="{03760620-DCB9-4842-9C7B-EFE005800AB1}"/>
                  </a:ext>
                </a:extLst>
              </p:cNvPr>
              <p:cNvSpPr txBox="1">
                <a:spLocks noRot="1" noChangeAspect="1" noMove="1" noResize="1" noEditPoints="1" noAdjustHandles="1" noChangeArrowheads="1" noChangeShapeType="1" noTextEdit="1"/>
              </p:cNvSpPr>
              <p:nvPr/>
            </p:nvSpPr>
            <p:spPr bwMode="auto">
              <a:xfrm>
                <a:off x="9521824" y="3180607"/>
                <a:ext cx="508000" cy="914400"/>
              </a:xfrm>
              <a:prstGeom prst="rect">
                <a:avLst/>
              </a:prstGeom>
              <a:blipFill>
                <a:blip r:embed="rId17"/>
                <a:stretch>
                  <a:fillRect/>
                </a:stretch>
              </a:blipFill>
              <a:ln>
                <a:noFill/>
              </a:ln>
              <a:effectLst/>
            </p:spPr>
            <p:txBody>
              <a:bodyPr/>
              <a:lstStyle/>
              <a:p>
                <a:r>
                  <a:rPr 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3"/>
                                        </p:tgtEl>
                                        <p:attrNameLst>
                                          <p:attrName>style.visibility</p:attrName>
                                        </p:attrNameLst>
                                      </p:cBhvr>
                                      <p:to>
                                        <p:strVal val="visible"/>
                                      </p:to>
                                    </p:set>
                                    <p:animEffect transition="in" filter="barn(inVertical)">
                                      <p:cBhvr>
                                        <p:cTn id="10" dur="500"/>
                                        <p:tgtEl>
                                          <p:spTgt spid="7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5">
                                            <p:txEl>
                                              <p:pRg st="0" end="0"/>
                                            </p:txEl>
                                          </p:spTgt>
                                        </p:tgtEl>
                                        <p:attrNameLst>
                                          <p:attrName>style.visibility</p:attrName>
                                        </p:attrNameLst>
                                      </p:cBhvr>
                                      <p:to>
                                        <p:strVal val="visible"/>
                                      </p:to>
                                    </p:set>
                                    <p:animEffect transition="in" filter="barn(inVertical)">
                                      <p:cBhvr>
                                        <p:cTn id="15" dur="500"/>
                                        <p:tgtEl>
                                          <p:spTgt spid="3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barn(inVertical)">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6">
                                            <p:txEl>
                                              <p:pRg st="0" end="0"/>
                                            </p:txEl>
                                          </p:spTgt>
                                        </p:tgtEl>
                                        <p:attrNameLst>
                                          <p:attrName>style.visibility</p:attrName>
                                        </p:attrNameLst>
                                      </p:cBhvr>
                                      <p:to>
                                        <p:strVal val="visible"/>
                                      </p:to>
                                    </p:set>
                                    <p:animEffect transition="in" filter="barn(inVertical)">
                                      <p:cBhvr>
                                        <p:cTn id="25" dur="500"/>
                                        <p:tgtEl>
                                          <p:spTgt spid="3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barn(inVertical)">
                                      <p:cBhvr>
                                        <p:cTn id="30" dur="500"/>
                                        <p:tgtEl>
                                          <p:spTgt spid="38"/>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barn(inVertical)">
                                      <p:cBhvr>
                                        <p:cTn id="35" dur="500"/>
                                        <p:tgtEl>
                                          <p:spTgt spid="39"/>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61"/>
                                        </p:tgtEl>
                                        <p:attrNameLst>
                                          <p:attrName>style.visibility</p:attrName>
                                        </p:attrNameLst>
                                      </p:cBhvr>
                                      <p:to>
                                        <p:strVal val="visible"/>
                                      </p:to>
                                    </p:set>
                                    <p:animEffect transition="in" filter="barn(inVertical)">
                                      <p:cBhvr>
                                        <p:cTn id="38" dur="500"/>
                                        <p:tgtEl>
                                          <p:spTgt spid="61"/>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71"/>
                                        </p:tgtEl>
                                        <p:attrNameLst>
                                          <p:attrName>style.visibility</p:attrName>
                                        </p:attrNameLst>
                                      </p:cBhvr>
                                      <p:to>
                                        <p:strVal val="visible"/>
                                      </p:to>
                                    </p:set>
                                    <p:animEffect transition="in" filter="barn(inVertical)">
                                      <p:cBhvr>
                                        <p:cTn id="43" dur="500"/>
                                        <p:tgtEl>
                                          <p:spTgt spid="71"/>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72"/>
                                        </p:tgtEl>
                                        <p:attrNameLst>
                                          <p:attrName>style.visibility</p:attrName>
                                        </p:attrNameLst>
                                      </p:cBhvr>
                                      <p:to>
                                        <p:strVal val="visible"/>
                                      </p:to>
                                    </p:set>
                                    <p:animEffect transition="in" filter="barn(inVertical)">
                                      <p:cBhvr>
                                        <p:cTn id="48" dur="500"/>
                                        <p:tgtEl>
                                          <p:spTgt spid="72"/>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barn(inVertical)">
                                      <p:cBhvr>
                                        <p:cTn id="53" dur="500"/>
                                        <p:tgtEl>
                                          <p:spTgt spid="33"/>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barn(inVertical)">
                                      <p:cBhvr>
                                        <p:cTn id="58" dur="5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74"/>
                                        </p:tgtEl>
                                        <p:attrNameLst>
                                          <p:attrName>style.visibility</p:attrName>
                                        </p:attrNameLst>
                                      </p:cBhvr>
                                      <p:to>
                                        <p:strVal val="visible"/>
                                      </p:to>
                                    </p:set>
                                    <p:animEffect transition="in" filter="barn(inVertical)">
                                      <p:cBhvr>
                                        <p:cTn id="63" dur="500"/>
                                        <p:tgtEl>
                                          <p:spTgt spid="74"/>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barn(inVertical)">
                                      <p:cBhvr>
                                        <p:cTn id="68" dur="500"/>
                                        <p:tgtEl>
                                          <p:spTgt spid="42"/>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barn(inVertical)">
                                      <p:cBhvr>
                                        <p:cTn id="73" dur="500"/>
                                        <p:tgtEl>
                                          <p:spTgt spid="44"/>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43"/>
                                        </p:tgtEl>
                                        <p:attrNameLst>
                                          <p:attrName>style.visibility</p:attrName>
                                        </p:attrNameLst>
                                      </p:cBhvr>
                                      <p:to>
                                        <p:strVal val="visible"/>
                                      </p:to>
                                    </p:set>
                                    <p:animEffect transition="in" filter="barn(inVertical)">
                                      <p:cBhvr>
                                        <p:cTn id="78" dur="500"/>
                                        <p:tgtEl>
                                          <p:spTgt spid="43"/>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barn(inVertical)">
                                      <p:cBhvr>
                                        <p:cTn id="83" dur="500"/>
                                        <p:tgtEl>
                                          <p:spTgt spid="45"/>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46"/>
                                        </p:tgtEl>
                                        <p:attrNameLst>
                                          <p:attrName>style.visibility</p:attrName>
                                        </p:attrNameLst>
                                      </p:cBhvr>
                                      <p:to>
                                        <p:strVal val="visible"/>
                                      </p:to>
                                    </p:set>
                                    <p:animEffect transition="in" filter="barn(inVertical)">
                                      <p:cBhvr>
                                        <p:cTn id="88" dur="500"/>
                                        <p:tgtEl>
                                          <p:spTgt spid="46"/>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63"/>
                                        </p:tgtEl>
                                        <p:attrNameLst>
                                          <p:attrName>style.visibility</p:attrName>
                                        </p:attrNameLst>
                                      </p:cBhvr>
                                      <p:to>
                                        <p:strVal val="visible"/>
                                      </p:to>
                                    </p:set>
                                    <p:animEffect transition="in" filter="barn(inVertical)">
                                      <p:cBhvr>
                                        <p:cTn id="93" dur="500"/>
                                        <p:tgtEl>
                                          <p:spTgt spid="63"/>
                                        </p:tgtEl>
                                      </p:cBhvr>
                                    </p:animEffect>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75"/>
                                        </p:tgtEl>
                                        <p:attrNameLst>
                                          <p:attrName>style.visibility</p:attrName>
                                        </p:attrNameLst>
                                      </p:cBhvr>
                                      <p:to>
                                        <p:strVal val="visible"/>
                                      </p:to>
                                    </p:set>
                                    <p:animEffect transition="in" filter="barn(inVertical)">
                                      <p:cBhvr>
                                        <p:cTn id="98" dur="500"/>
                                        <p:tgtEl>
                                          <p:spTgt spid="75"/>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76"/>
                                        </p:tgtEl>
                                        <p:attrNameLst>
                                          <p:attrName>style.visibility</p:attrName>
                                        </p:attrNameLst>
                                      </p:cBhvr>
                                      <p:to>
                                        <p:strVal val="visible"/>
                                      </p:to>
                                    </p:set>
                                    <p:animEffect transition="in" filter="barn(inVertical)">
                                      <p:cBhvr>
                                        <p:cTn id="103" dur="500"/>
                                        <p:tgtEl>
                                          <p:spTgt spid="76"/>
                                        </p:tgtEl>
                                      </p:cBhvr>
                                    </p:animEffect>
                                  </p:childTnLst>
                                </p:cTn>
                              </p:par>
                            </p:childTnLst>
                          </p:cTn>
                        </p:par>
                      </p:childTnLst>
                    </p:cTn>
                  </p:par>
                  <p:par>
                    <p:cTn id="104" fill="hold">
                      <p:stCondLst>
                        <p:cond delay="indefinite"/>
                      </p:stCondLst>
                      <p:childTnLst>
                        <p:par>
                          <p:cTn id="105" fill="hold">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40"/>
                                        </p:tgtEl>
                                        <p:attrNameLst>
                                          <p:attrName>style.visibility</p:attrName>
                                        </p:attrNameLst>
                                      </p:cBhvr>
                                      <p:to>
                                        <p:strVal val="visible"/>
                                      </p:to>
                                    </p:set>
                                    <p:animEffect transition="in" filter="barn(inVertical)">
                                      <p:cBhvr>
                                        <p:cTn id="108" dur="500"/>
                                        <p:tgtEl>
                                          <p:spTgt spid="40"/>
                                        </p:tgtEl>
                                      </p:cBhvr>
                                    </p:animEffect>
                                  </p:childTnLst>
                                </p:cTn>
                              </p:par>
                            </p:childTnLst>
                          </p:cTn>
                        </p:par>
                      </p:childTnLst>
                    </p:cTn>
                  </p:par>
                  <p:par>
                    <p:cTn id="109" fill="hold">
                      <p:stCondLst>
                        <p:cond delay="indefinite"/>
                      </p:stCondLst>
                      <p:childTnLst>
                        <p:par>
                          <p:cTn id="110" fill="hold">
                            <p:stCondLst>
                              <p:cond delay="0"/>
                            </p:stCondLst>
                            <p:childTnLst>
                              <p:par>
                                <p:cTn id="111" presetID="16" presetClass="entr" presetSubtype="21" fill="hold" grpId="0" nodeType="clickEffect">
                                  <p:stCondLst>
                                    <p:cond delay="0"/>
                                  </p:stCondLst>
                                  <p:childTnLst>
                                    <p:set>
                                      <p:cBhvr>
                                        <p:cTn id="112" dur="1" fill="hold">
                                          <p:stCondLst>
                                            <p:cond delay="0"/>
                                          </p:stCondLst>
                                        </p:cTn>
                                        <p:tgtEl>
                                          <p:spTgt spid="47"/>
                                        </p:tgtEl>
                                        <p:attrNameLst>
                                          <p:attrName>style.visibility</p:attrName>
                                        </p:attrNameLst>
                                      </p:cBhvr>
                                      <p:to>
                                        <p:strVal val="visible"/>
                                      </p:to>
                                    </p:set>
                                    <p:animEffect transition="in" filter="barn(inVertical)">
                                      <p:cBhvr>
                                        <p:cTn id="113" dur="500"/>
                                        <p:tgtEl>
                                          <p:spTgt spid="47"/>
                                        </p:tgtEl>
                                      </p:cBhvr>
                                    </p:animEffect>
                                  </p:childTnLst>
                                </p:cTn>
                              </p:par>
                            </p:childTnLst>
                          </p:cTn>
                        </p:par>
                      </p:childTnLst>
                    </p:cTn>
                  </p:par>
                  <p:par>
                    <p:cTn id="114" fill="hold">
                      <p:stCondLst>
                        <p:cond delay="indefinite"/>
                      </p:stCondLst>
                      <p:childTnLst>
                        <p:par>
                          <p:cTn id="115" fill="hold">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barn(inVertical)">
                                      <p:cBhvr>
                                        <p:cTn id="118" dur="500"/>
                                        <p:tgtEl>
                                          <p:spTgt spid="48"/>
                                        </p:tgtEl>
                                      </p:cBhvr>
                                    </p:animEffect>
                                  </p:childTnLst>
                                </p:cTn>
                              </p:par>
                            </p:childTnLst>
                          </p:cTn>
                        </p:par>
                      </p:childTnLst>
                    </p:cTn>
                  </p:par>
                  <p:par>
                    <p:cTn id="119" fill="hold">
                      <p:stCondLst>
                        <p:cond delay="indefinite"/>
                      </p:stCondLst>
                      <p:childTnLst>
                        <p:par>
                          <p:cTn id="120" fill="hold">
                            <p:stCondLst>
                              <p:cond delay="0"/>
                            </p:stCondLst>
                            <p:childTnLst>
                              <p:par>
                                <p:cTn id="121" presetID="16" presetClass="entr" presetSubtype="21" fill="hold" grpId="0" nodeType="clickEffect">
                                  <p:stCondLst>
                                    <p:cond delay="0"/>
                                  </p:stCondLst>
                                  <p:childTnLst>
                                    <p:set>
                                      <p:cBhvr>
                                        <p:cTn id="122" dur="1" fill="hold">
                                          <p:stCondLst>
                                            <p:cond delay="0"/>
                                          </p:stCondLst>
                                        </p:cTn>
                                        <p:tgtEl>
                                          <p:spTgt spid="49"/>
                                        </p:tgtEl>
                                        <p:attrNameLst>
                                          <p:attrName>style.visibility</p:attrName>
                                        </p:attrNameLst>
                                      </p:cBhvr>
                                      <p:to>
                                        <p:strVal val="visible"/>
                                      </p:to>
                                    </p:set>
                                    <p:animEffect transition="in" filter="barn(inVertical)">
                                      <p:cBhvr>
                                        <p:cTn id="123" dur="500"/>
                                        <p:tgtEl>
                                          <p:spTgt spid="49"/>
                                        </p:tgtEl>
                                      </p:cBhvr>
                                    </p:animEffect>
                                  </p:childTnLst>
                                </p:cTn>
                              </p:par>
                            </p:childTnLst>
                          </p:cTn>
                        </p:par>
                      </p:childTnLst>
                    </p:cTn>
                  </p:par>
                  <p:par>
                    <p:cTn id="124" fill="hold">
                      <p:stCondLst>
                        <p:cond delay="indefinite"/>
                      </p:stCondLst>
                      <p:childTnLst>
                        <p:par>
                          <p:cTn id="125" fill="hold">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51"/>
                                        </p:tgtEl>
                                        <p:attrNameLst>
                                          <p:attrName>style.visibility</p:attrName>
                                        </p:attrNameLst>
                                      </p:cBhvr>
                                      <p:to>
                                        <p:strVal val="visible"/>
                                      </p:to>
                                    </p:set>
                                    <p:animEffect transition="in" filter="barn(inVertical)">
                                      <p:cBhvr>
                                        <p:cTn id="128" dur="500"/>
                                        <p:tgtEl>
                                          <p:spTgt spid="51"/>
                                        </p:tgtEl>
                                      </p:cBhvr>
                                    </p:animEffect>
                                  </p:childTnLst>
                                </p:cTn>
                              </p:par>
                            </p:childTnLst>
                          </p:cTn>
                        </p:par>
                      </p:childTnLst>
                    </p:cTn>
                  </p:par>
                  <p:par>
                    <p:cTn id="129" fill="hold">
                      <p:stCondLst>
                        <p:cond delay="indefinite"/>
                      </p:stCondLst>
                      <p:childTnLst>
                        <p:par>
                          <p:cTn id="130" fill="hold">
                            <p:stCondLst>
                              <p:cond delay="0"/>
                            </p:stCondLst>
                            <p:childTnLst>
                              <p:par>
                                <p:cTn id="131" presetID="16" presetClass="entr" presetSubtype="21" fill="hold" grpId="0" nodeType="clickEffect">
                                  <p:stCondLst>
                                    <p:cond delay="0"/>
                                  </p:stCondLst>
                                  <p:childTnLst>
                                    <p:set>
                                      <p:cBhvr>
                                        <p:cTn id="132" dur="1" fill="hold">
                                          <p:stCondLst>
                                            <p:cond delay="0"/>
                                          </p:stCondLst>
                                        </p:cTn>
                                        <p:tgtEl>
                                          <p:spTgt spid="50"/>
                                        </p:tgtEl>
                                        <p:attrNameLst>
                                          <p:attrName>style.visibility</p:attrName>
                                        </p:attrNameLst>
                                      </p:cBhvr>
                                      <p:to>
                                        <p:strVal val="visible"/>
                                      </p:to>
                                    </p:set>
                                    <p:animEffect transition="in" filter="barn(inVertical)">
                                      <p:cBhvr>
                                        <p:cTn id="133" dur="500"/>
                                        <p:tgtEl>
                                          <p:spTgt spid="50"/>
                                        </p:tgtEl>
                                      </p:cBhvr>
                                    </p:animEffect>
                                  </p:childTnLst>
                                </p:cTn>
                              </p:par>
                            </p:childTnLst>
                          </p:cTn>
                        </p:par>
                      </p:childTnLst>
                    </p:cTn>
                  </p:par>
                  <p:par>
                    <p:cTn id="134" fill="hold">
                      <p:stCondLst>
                        <p:cond delay="indefinite"/>
                      </p:stCondLst>
                      <p:childTnLst>
                        <p:par>
                          <p:cTn id="135" fill="hold">
                            <p:stCondLst>
                              <p:cond delay="0"/>
                            </p:stCondLst>
                            <p:childTnLst>
                              <p:par>
                                <p:cTn id="136" presetID="16" presetClass="entr" presetSubtype="21" fill="hold" grpId="0" nodeType="clickEffect">
                                  <p:stCondLst>
                                    <p:cond delay="0"/>
                                  </p:stCondLst>
                                  <p:childTnLst>
                                    <p:set>
                                      <p:cBhvr>
                                        <p:cTn id="137" dur="1" fill="hold">
                                          <p:stCondLst>
                                            <p:cond delay="0"/>
                                          </p:stCondLst>
                                        </p:cTn>
                                        <p:tgtEl>
                                          <p:spTgt spid="52"/>
                                        </p:tgtEl>
                                        <p:attrNameLst>
                                          <p:attrName>style.visibility</p:attrName>
                                        </p:attrNameLst>
                                      </p:cBhvr>
                                      <p:to>
                                        <p:strVal val="visible"/>
                                      </p:to>
                                    </p:set>
                                    <p:animEffect transition="in" filter="barn(inVertical)">
                                      <p:cBhvr>
                                        <p:cTn id="138" dur="500"/>
                                        <p:tgtEl>
                                          <p:spTgt spid="52"/>
                                        </p:tgtEl>
                                      </p:cBhvr>
                                    </p:animEffect>
                                  </p:childTnLst>
                                </p:cTn>
                              </p:par>
                            </p:childTnLst>
                          </p:cTn>
                        </p:par>
                      </p:childTnLst>
                    </p:cTn>
                  </p:par>
                  <p:par>
                    <p:cTn id="139" fill="hold">
                      <p:stCondLst>
                        <p:cond delay="indefinite"/>
                      </p:stCondLst>
                      <p:childTnLst>
                        <p:par>
                          <p:cTn id="140" fill="hold">
                            <p:stCondLst>
                              <p:cond delay="0"/>
                            </p:stCondLst>
                            <p:childTnLst>
                              <p:par>
                                <p:cTn id="141" presetID="16" presetClass="entr" presetSubtype="21" fill="hold" grpId="0" nodeType="clickEffect">
                                  <p:stCondLst>
                                    <p:cond delay="0"/>
                                  </p:stCondLst>
                                  <p:childTnLst>
                                    <p:set>
                                      <p:cBhvr>
                                        <p:cTn id="142" dur="1" fill="hold">
                                          <p:stCondLst>
                                            <p:cond delay="0"/>
                                          </p:stCondLst>
                                        </p:cTn>
                                        <p:tgtEl>
                                          <p:spTgt spid="53"/>
                                        </p:tgtEl>
                                        <p:attrNameLst>
                                          <p:attrName>style.visibility</p:attrName>
                                        </p:attrNameLst>
                                      </p:cBhvr>
                                      <p:to>
                                        <p:strVal val="visible"/>
                                      </p:to>
                                    </p:set>
                                    <p:animEffect transition="in" filter="barn(inVertical)">
                                      <p:cBhvr>
                                        <p:cTn id="143" dur="500"/>
                                        <p:tgtEl>
                                          <p:spTgt spid="53"/>
                                        </p:tgtEl>
                                      </p:cBhvr>
                                    </p:animEffect>
                                  </p:childTnLst>
                                </p:cTn>
                              </p:par>
                            </p:childTnLst>
                          </p:cTn>
                        </p:par>
                      </p:childTnLst>
                    </p:cTn>
                  </p:par>
                  <p:par>
                    <p:cTn id="144" fill="hold">
                      <p:stCondLst>
                        <p:cond delay="indefinite"/>
                      </p:stCondLst>
                      <p:childTnLst>
                        <p:par>
                          <p:cTn id="145" fill="hold">
                            <p:stCondLst>
                              <p:cond delay="0"/>
                            </p:stCondLst>
                            <p:childTnLst>
                              <p:par>
                                <p:cTn id="146" presetID="16" presetClass="entr" presetSubtype="21" fill="hold" grpId="0" nodeType="clickEffect">
                                  <p:stCondLst>
                                    <p:cond delay="0"/>
                                  </p:stCondLst>
                                  <p:childTnLst>
                                    <p:set>
                                      <p:cBhvr>
                                        <p:cTn id="147" dur="1" fill="hold">
                                          <p:stCondLst>
                                            <p:cond delay="0"/>
                                          </p:stCondLst>
                                        </p:cTn>
                                        <p:tgtEl>
                                          <p:spTgt spid="29"/>
                                        </p:tgtEl>
                                        <p:attrNameLst>
                                          <p:attrName>style.visibility</p:attrName>
                                        </p:attrNameLst>
                                      </p:cBhvr>
                                      <p:to>
                                        <p:strVal val="visible"/>
                                      </p:to>
                                    </p:set>
                                    <p:animEffect transition="in" filter="barn(inVertical)">
                                      <p:cBhvr>
                                        <p:cTn id="148" dur="500"/>
                                        <p:tgtEl>
                                          <p:spTgt spid="29"/>
                                        </p:tgtEl>
                                      </p:cBhvr>
                                    </p:animEffect>
                                  </p:childTnLst>
                                </p:cTn>
                              </p:par>
                            </p:childTnLst>
                          </p:cTn>
                        </p:par>
                      </p:childTnLst>
                    </p:cTn>
                  </p:par>
                  <p:par>
                    <p:cTn id="149" fill="hold">
                      <p:stCondLst>
                        <p:cond delay="indefinite"/>
                      </p:stCondLst>
                      <p:childTnLst>
                        <p:par>
                          <p:cTn id="150" fill="hold">
                            <p:stCondLst>
                              <p:cond delay="0"/>
                            </p:stCondLst>
                            <p:childTnLst>
                              <p:par>
                                <p:cTn id="151" presetID="16" presetClass="entr" presetSubtype="21" fill="hold" grpId="0" nodeType="clickEffect">
                                  <p:stCondLst>
                                    <p:cond delay="0"/>
                                  </p:stCondLst>
                                  <p:childTnLst>
                                    <p:set>
                                      <p:cBhvr>
                                        <p:cTn id="152" dur="1" fill="hold">
                                          <p:stCondLst>
                                            <p:cond delay="0"/>
                                          </p:stCondLst>
                                        </p:cTn>
                                        <p:tgtEl>
                                          <p:spTgt spid="31"/>
                                        </p:tgtEl>
                                        <p:attrNameLst>
                                          <p:attrName>style.visibility</p:attrName>
                                        </p:attrNameLst>
                                      </p:cBhvr>
                                      <p:to>
                                        <p:strVal val="visible"/>
                                      </p:to>
                                    </p:set>
                                    <p:animEffect transition="in" filter="barn(inVertical)">
                                      <p:cBhvr>
                                        <p:cTn id="153" dur="500"/>
                                        <p:tgtEl>
                                          <p:spTgt spid="31"/>
                                        </p:tgtEl>
                                      </p:cBhvr>
                                    </p:animEffect>
                                  </p:childTnLst>
                                </p:cTn>
                              </p:par>
                            </p:childTnLst>
                          </p:cTn>
                        </p:par>
                      </p:childTnLst>
                    </p:cTn>
                  </p:par>
                  <p:par>
                    <p:cTn id="154" fill="hold">
                      <p:stCondLst>
                        <p:cond delay="indefinite"/>
                      </p:stCondLst>
                      <p:childTnLst>
                        <p:par>
                          <p:cTn id="155" fill="hold">
                            <p:stCondLst>
                              <p:cond delay="0"/>
                            </p:stCondLst>
                            <p:childTnLst>
                              <p:par>
                                <p:cTn id="156" presetID="16" presetClass="entr" presetSubtype="21" fill="hold" grpId="0" nodeType="clickEffect">
                                  <p:stCondLst>
                                    <p:cond delay="0"/>
                                  </p:stCondLst>
                                  <p:childTnLst>
                                    <p:set>
                                      <p:cBhvr>
                                        <p:cTn id="157" dur="1" fill="hold">
                                          <p:stCondLst>
                                            <p:cond delay="0"/>
                                          </p:stCondLst>
                                        </p:cTn>
                                        <p:tgtEl>
                                          <p:spTgt spid="62"/>
                                        </p:tgtEl>
                                        <p:attrNameLst>
                                          <p:attrName>style.visibility</p:attrName>
                                        </p:attrNameLst>
                                      </p:cBhvr>
                                      <p:to>
                                        <p:strVal val="visible"/>
                                      </p:to>
                                    </p:set>
                                    <p:animEffect transition="in" filter="barn(inVertical)">
                                      <p:cBhvr>
                                        <p:cTn id="158" dur="500"/>
                                        <p:tgtEl>
                                          <p:spTgt spid="62"/>
                                        </p:tgtEl>
                                      </p:cBhvr>
                                    </p:animEffect>
                                  </p:childTnLst>
                                </p:cTn>
                              </p:par>
                            </p:childTnLst>
                          </p:cTn>
                        </p:par>
                      </p:childTnLst>
                    </p:cTn>
                  </p:par>
                  <p:par>
                    <p:cTn id="159" fill="hold">
                      <p:stCondLst>
                        <p:cond delay="indefinite"/>
                      </p:stCondLst>
                      <p:childTnLst>
                        <p:par>
                          <p:cTn id="160" fill="hold">
                            <p:stCondLst>
                              <p:cond delay="0"/>
                            </p:stCondLst>
                            <p:childTnLst>
                              <p:par>
                                <p:cTn id="161" presetID="16" presetClass="entr" presetSubtype="21" fill="hold" grpId="0" nodeType="clickEffect">
                                  <p:stCondLst>
                                    <p:cond delay="0"/>
                                  </p:stCondLst>
                                  <p:childTnLst>
                                    <p:set>
                                      <p:cBhvr>
                                        <p:cTn id="162" dur="1" fill="hold">
                                          <p:stCondLst>
                                            <p:cond delay="0"/>
                                          </p:stCondLst>
                                        </p:cTn>
                                        <p:tgtEl>
                                          <p:spTgt spid="57"/>
                                        </p:tgtEl>
                                        <p:attrNameLst>
                                          <p:attrName>style.visibility</p:attrName>
                                        </p:attrNameLst>
                                      </p:cBhvr>
                                      <p:to>
                                        <p:strVal val="visible"/>
                                      </p:to>
                                    </p:set>
                                    <p:animEffect transition="in" filter="barn(inVertical)">
                                      <p:cBhvr>
                                        <p:cTn id="163" dur="500"/>
                                        <p:tgtEl>
                                          <p:spTgt spid="57"/>
                                        </p:tgtEl>
                                      </p:cBhvr>
                                    </p:animEffect>
                                  </p:childTnLst>
                                </p:cTn>
                              </p:par>
                            </p:childTnLst>
                          </p:cTn>
                        </p:par>
                      </p:childTnLst>
                    </p:cTn>
                  </p:par>
                  <p:par>
                    <p:cTn id="164" fill="hold">
                      <p:stCondLst>
                        <p:cond delay="indefinite"/>
                      </p:stCondLst>
                      <p:childTnLst>
                        <p:par>
                          <p:cTn id="165" fill="hold">
                            <p:stCondLst>
                              <p:cond delay="0"/>
                            </p:stCondLst>
                            <p:childTnLst>
                              <p:par>
                                <p:cTn id="166" presetID="16" presetClass="entr" presetSubtype="21" fill="hold" grpId="0" nodeType="clickEffect">
                                  <p:stCondLst>
                                    <p:cond delay="0"/>
                                  </p:stCondLst>
                                  <p:childTnLst>
                                    <p:set>
                                      <p:cBhvr>
                                        <p:cTn id="167" dur="1" fill="hold">
                                          <p:stCondLst>
                                            <p:cond delay="0"/>
                                          </p:stCondLst>
                                        </p:cTn>
                                        <p:tgtEl>
                                          <p:spTgt spid="66"/>
                                        </p:tgtEl>
                                        <p:attrNameLst>
                                          <p:attrName>style.visibility</p:attrName>
                                        </p:attrNameLst>
                                      </p:cBhvr>
                                      <p:to>
                                        <p:strVal val="visible"/>
                                      </p:to>
                                    </p:set>
                                    <p:animEffect transition="in" filter="barn(inVertical)">
                                      <p:cBhvr>
                                        <p:cTn id="168" dur="500"/>
                                        <p:tgtEl>
                                          <p:spTgt spid="66"/>
                                        </p:tgtEl>
                                      </p:cBhvr>
                                    </p:animEffect>
                                  </p:childTnLst>
                                </p:cTn>
                              </p:par>
                            </p:childTnLst>
                          </p:cTn>
                        </p:par>
                      </p:childTnLst>
                    </p:cTn>
                  </p:par>
                  <p:par>
                    <p:cTn id="169" fill="hold">
                      <p:stCondLst>
                        <p:cond delay="indefinite"/>
                      </p:stCondLst>
                      <p:childTnLst>
                        <p:par>
                          <p:cTn id="170" fill="hold">
                            <p:stCondLst>
                              <p:cond delay="0"/>
                            </p:stCondLst>
                            <p:childTnLst>
                              <p:par>
                                <p:cTn id="171" presetID="16" presetClass="entr" presetSubtype="21" fill="hold" grpId="0" nodeType="clickEffect">
                                  <p:stCondLst>
                                    <p:cond delay="0"/>
                                  </p:stCondLst>
                                  <p:childTnLst>
                                    <p:set>
                                      <p:cBhvr>
                                        <p:cTn id="172" dur="1" fill="hold">
                                          <p:stCondLst>
                                            <p:cond delay="0"/>
                                          </p:stCondLst>
                                        </p:cTn>
                                        <p:tgtEl>
                                          <p:spTgt spid="65"/>
                                        </p:tgtEl>
                                        <p:attrNameLst>
                                          <p:attrName>style.visibility</p:attrName>
                                        </p:attrNameLst>
                                      </p:cBhvr>
                                      <p:to>
                                        <p:strVal val="visible"/>
                                      </p:to>
                                    </p:set>
                                    <p:animEffect transition="in" filter="barn(inVertical)">
                                      <p:cBhvr>
                                        <p:cTn id="173" dur="500"/>
                                        <p:tgtEl>
                                          <p:spTgt spid="65"/>
                                        </p:tgtEl>
                                      </p:cBhvr>
                                    </p:animEffect>
                                  </p:childTnLst>
                                </p:cTn>
                              </p:par>
                            </p:childTnLst>
                          </p:cTn>
                        </p:par>
                      </p:childTnLst>
                    </p:cTn>
                  </p:par>
                  <p:par>
                    <p:cTn id="174" fill="hold">
                      <p:stCondLst>
                        <p:cond delay="indefinite"/>
                      </p:stCondLst>
                      <p:childTnLst>
                        <p:par>
                          <p:cTn id="175" fill="hold">
                            <p:stCondLst>
                              <p:cond delay="0"/>
                            </p:stCondLst>
                            <p:childTnLst>
                              <p:par>
                                <p:cTn id="176" presetID="16" presetClass="entr" presetSubtype="21" fill="hold" grpId="0" nodeType="clickEffect">
                                  <p:stCondLst>
                                    <p:cond delay="0"/>
                                  </p:stCondLst>
                                  <p:childTnLst>
                                    <p:set>
                                      <p:cBhvr>
                                        <p:cTn id="177" dur="1" fill="hold">
                                          <p:stCondLst>
                                            <p:cond delay="0"/>
                                          </p:stCondLst>
                                        </p:cTn>
                                        <p:tgtEl>
                                          <p:spTgt spid="54"/>
                                        </p:tgtEl>
                                        <p:attrNameLst>
                                          <p:attrName>style.visibility</p:attrName>
                                        </p:attrNameLst>
                                      </p:cBhvr>
                                      <p:to>
                                        <p:strVal val="visible"/>
                                      </p:to>
                                    </p:set>
                                    <p:animEffect transition="in" filter="barn(inVertical)">
                                      <p:cBhvr>
                                        <p:cTn id="178" dur="500"/>
                                        <p:tgtEl>
                                          <p:spTgt spid="54"/>
                                        </p:tgtEl>
                                      </p:cBhvr>
                                    </p:animEffect>
                                  </p:childTnLst>
                                </p:cTn>
                              </p:par>
                            </p:childTnLst>
                          </p:cTn>
                        </p:par>
                      </p:childTnLst>
                    </p:cTn>
                  </p:par>
                  <p:par>
                    <p:cTn id="179" fill="hold">
                      <p:stCondLst>
                        <p:cond delay="indefinite"/>
                      </p:stCondLst>
                      <p:childTnLst>
                        <p:par>
                          <p:cTn id="180" fill="hold">
                            <p:stCondLst>
                              <p:cond delay="0"/>
                            </p:stCondLst>
                            <p:childTnLst>
                              <p:par>
                                <p:cTn id="181" presetID="16" presetClass="entr" presetSubtype="21" fill="hold" grpId="0" nodeType="clickEffect">
                                  <p:stCondLst>
                                    <p:cond delay="0"/>
                                  </p:stCondLst>
                                  <p:childTnLst>
                                    <p:set>
                                      <p:cBhvr>
                                        <p:cTn id="182" dur="1" fill="hold">
                                          <p:stCondLst>
                                            <p:cond delay="0"/>
                                          </p:stCondLst>
                                        </p:cTn>
                                        <p:tgtEl>
                                          <p:spTgt spid="68"/>
                                        </p:tgtEl>
                                        <p:attrNameLst>
                                          <p:attrName>style.visibility</p:attrName>
                                        </p:attrNameLst>
                                      </p:cBhvr>
                                      <p:to>
                                        <p:strVal val="visible"/>
                                      </p:to>
                                    </p:set>
                                    <p:animEffect transition="in" filter="barn(inVertical)">
                                      <p:cBhvr>
                                        <p:cTn id="183" dur="500"/>
                                        <p:tgtEl>
                                          <p:spTgt spid="68"/>
                                        </p:tgtEl>
                                      </p:cBhvr>
                                    </p:animEffect>
                                  </p:childTnLst>
                                </p:cTn>
                              </p:par>
                            </p:childTnLst>
                          </p:cTn>
                        </p:par>
                      </p:childTnLst>
                    </p:cTn>
                  </p:par>
                  <p:par>
                    <p:cTn id="184" fill="hold">
                      <p:stCondLst>
                        <p:cond delay="indefinite"/>
                      </p:stCondLst>
                      <p:childTnLst>
                        <p:par>
                          <p:cTn id="185" fill="hold">
                            <p:stCondLst>
                              <p:cond delay="0"/>
                            </p:stCondLst>
                            <p:childTnLst>
                              <p:par>
                                <p:cTn id="186" presetID="16" presetClass="entr" presetSubtype="21" fill="hold" grpId="0" nodeType="clickEffect">
                                  <p:stCondLst>
                                    <p:cond delay="0"/>
                                  </p:stCondLst>
                                  <p:childTnLst>
                                    <p:set>
                                      <p:cBhvr>
                                        <p:cTn id="187" dur="1" fill="hold">
                                          <p:stCondLst>
                                            <p:cond delay="0"/>
                                          </p:stCondLst>
                                        </p:cTn>
                                        <p:tgtEl>
                                          <p:spTgt spid="67"/>
                                        </p:tgtEl>
                                        <p:attrNameLst>
                                          <p:attrName>style.visibility</p:attrName>
                                        </p:attrNameLst>
                                      </p:cBhvr>
                                      <p:to>
                                        <p:strVal val="visible"/>
                                      </p:to>
                                    </p:set>
                                    <p:animEffect transition="in" filter="barn(inVertical)">
                                      <p:cBhvr>
                                        <p:cTn id="188" dur="500"/>
                                        <p:tgtEl>
                                          <p:spTgt spid="67"/>
                                        </p:tgtEl>
                                      </p:cBhvr>
                                    </p:animEffect>
                                  </p:childTnLst>
                                </p:cTn>
                              </p:par>
                            </p:childTnLst>
                          </p:cTn>
                        </p:par>
                      </p:childTnLst>
                    </p:cTn>
                  </p:par>
                  <p:par>
                    <p:cTn id="189" fill="hold">
                      <p:stCondLst>
                        <p:cond delay="indefinite"/>
                      </p:stCondLst>
                      <p:childTnLst>
                        <p:par>
                          <p:cTn id="190" fill="hold">
                            <p:stCondLst>
                              <p:cond delay="0"/>
                            </p:stCondLst>
                            <p:childTnLst>
                              <p:par>
                                <p:cTn id="191" presetID="16" presetClass="entr" presetSubtype="21" fill="hold" grpId="0" nodeType="clickEffect">
                                  <p:stCondLst>
                                    <p:cond delay="0"/>
                                  </p:stCondLst>
                                  <p:childTnLst>
                                    <p:set>
                                      <p:cBhvr>
                                        <p:cTn id="192" dur="1" fill="hold">
                                          <p:stCondLst>
                                            <p:cond delay="0"/>
                                          </p:stCondLst>
                                        </p:cTn>
                                        <p:tgtEl>
                                          <p:spTgt spid="64"/>
                                        </p:tgtEl>
                                        <p:attrNameLst>
                                          <p:attrName>style.visibility</p:attrName>
                                        </p:attrNameLst>
                                      </p:cBhvr>
                                      <p:to>
                                        <p:strVal val="visible"/>
                                      </p:to>
                                    </p:set>
                                    <p:animEffect transition="in" filter="barn(inVertical)">
                                      <p:cBhvr>
                                        <p:cTn id="193"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build="p"/>
      <p:bldP spid="36" grpId="0" build="p"/>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61" grpId="0"/>
      <p:bldP spid="63" grpId="0"/>
      <p:bldP spid="64" grpId="0"/>
      <p:bldP spid="29" grpId="0"/>
      <p:bldP spid="31" grpId="0"/>
      <p:bldP spid="54" grpId="0"/>
      <p:bldP spid="57" grpId="0"/>
      <p:bldP spid="62" grpId="0"/>
      <p:bldP spid="65" grpId="0"/>
      <p:bldP spid="66" grpId="0"/>
      <p:bldP spid="67" grpId="0"/>
      <p:bldP spid="68" grpId="0"/>
      <p:bldP spid="71" grpId="0"/>
      <p:bldP spid="72" grpId="0"/>
      <p:bldP spid="73" grpId="0"/>
      <p:bldP spid="74" grpId="0"/>
      <p:bldP spid="75" grpId="0"/>
      <p:bldP spid="7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9F2066C-C6F2-4E3F-97B4-AB9713BBE3EE}"/>
              </a:ext>
            </a:extLst>
          </p:cNvPr>
          <p:cNvPicPr>
            <a:picLocks noChangeAspect="1"/>
          </p:cNvPicPr>
          <p:nvPr/>
        </p:nvPicPr>
        <p:blipFill>
          <a:blip r:embed="rId3"/>
          <a:stretch>
            <a:fillRect/>
          </a:stretch>
        </p:blipFill>
        <p:spPr>
          <a:xfrm>
            <a:off x="1517504" y="713476"/>
            <a:ext cx="6869818" cy="2365453"/>
          </a:xfrm>
          <a:prstGeom prst="rect">
            <a:avLst/>
          </a:prstGeom>
        </p:spPr>
      </p:pic>
      <p:sp>
        <p:nvSpPr>
          <p:cNvPr id="6" name="Google Shape;387;p25">
            <a:extLst>
              <a:ext uri="{FF2B5EF4-FFF2-40B4-BE49-F238E27FC236}">
                <a16:creationId xmlns:a16="http://schemas.microsoft.com/office/drawing/2014/main" id="{8FAE5153-85EF-4D8B-BA85-22C1BD9E5070}"/>
              </a:ext>
            </a:extLst>
          </p:cNvPr>
          <p:cNvSpPr/>
          <p:nvPr/>
        </p:nvSpPr>
        <p:spPr>
          <a:xfrm>
            <a:off x="4579618" y="151090"/>
            <a:ext cx="2438401" cy="677863"/>
          </a:xfrm>
          <a:prstGeom prst="roundRect">
            <a:avLst>
              <a:gd name="adj" fmla="val 6695"/>
            </a:avLst>
          </a:prstGeom>
          <a:solidFill>
            <a:srgbClr val="A8D86F">
              <a:lumMod val="40000"/>
              <a:lumOff val="60000"/>
            </a:srgbClr>
          </a:solidFill>
          <a:ln w="19050" cap="flat" cmpd="sng">
            <a:solidFill>
              <a:srgbClr val="000000"/>
            </a:solidFill>
            <a:prstDash val="dash"/>
            <a:round/>
            <a:headEnd type="none" w="sm" len="sm"/>
            <a:tailEnd type="none" w="sm" len="sm"/>
          </a:ln>
        </p:spPr>
        <p:txBody>
          <a:bodyPr spcFirstLastPara="1" lIns="91425" tIns="91425" rIns="91425" bIns="91425" anchor="ctr"/>
          <a:lstStyle/>
          <a:p>
            <a:pPr algn="ctr" eaLnBrk="1" fontAlgn="auto" hangingPunct="1">
              <a:spcBef>
                <a:spcPts val="0"/>
              </a:spcBef>
              <a:spcAft>
                <a:spcPts val="0"/>
              </a:spcAft>
              <a:buClr>
                <a:srgbClr val="000000"/>
              </a:buClr>
              <a:defRPr/>
            </a:pPr>
            <a:r>
              <a:rPr lang="en-US" sz="2800" b="1" kern="0">
                <a:solidFill>
                  <a:srgbClr val="009900"/>
                </a:solidFill>
                <a:latin typeface="Arial"/>
                <a:cs typeface="Arial"/>
                <a:sym typeface="Arial"/>
              </a:rPr>
              <a:t>II. Luyện tập:</a:t>
            </a:r>
            <a:endParaRPr sz="2800" b="1" kern="0">
              <a:solidFill>
                <a:srgbClr val="009900"/>
              </a:solidFill>
              <a:latin typeface="Arial"/>
              <a:cs typeface="Arial"/>
              <a:sym typeface="Arial"/>
            </a:endParaRPr>
          </a:p>
        </p:txBody>
      </p:sp>
      <p:sp>
        <p:nvSpPr>
          <p:cNvPr id="7" name="Text Box 38">
            <a:extLst>
              <a:ext uri="{FF2B5EF4-FFF2-40B4-BE49-F238E27FC236}">
                <a16:creationId xmlns:a16="http://schemas.microsoft.com/office/drawing/2014/main" id="{DAFE4184-FC68-4FC7-915B-3D5981A1E60E}"/>
              </a:ext>
            </a:extLst>
          </p:cNvPr>
          <p:cNvSpPr txBox="1">
            <a:spLocks noChangeArrowheads="1"/>
          </p:cNvSpPr>
          <p:nvPr/>
        </p:nvSpPr>
        <p:spPr bwMode="auto">
          <a:xfrm>
            <a:off x="1353110" y="3561643"/>
            <a:ext cx="7034212" cy="523220"/>
          </a:xfrm>
          <a:prstGeom prst="rect">
            <a:avLst/>
          </a:prstGeom>
          <a:noFill/>
          <a:ln w="12700">
            <a:noFill/>
            <a:miter lim="800000"/>
            <a:headEnd type="none" w="sm" len="sm"/>
            <a:tailEnd type="none" w="sm" len="sm"/>
          </a:ln>
          <a:effectLst/>
        </p:spPr>
        <p:txBody>
          <a:bodyPr wrap="square">
            <a:spAutoFit/>
          </a:bodyPr>
          <a:lstStyle/>
          <a:p>
            <a:pPr eaLnBrk="1" hangingPunct="1">
              <a:spcBef>
                <a:spcPct val="50000"/>
              </a:spcBef>
              <a:defRPr/>
            </a:pPr>
            <a:r>
              <a:rPr lang="en-US" sz="2800" b="1" dirty="0">
                <a:solidFill>
                  <a:schemeClr val="accent4">
                    <a:lumMod val="10000"/>
                  </a:schemeClr>
                </a:solidFill>
                <a:latin typeface="+mn-lt"/>
                <a:cs typeface="Arial" charset="0"/>
              </a:rPr>
              <a:t>b) Nêu tử số và mẫu số của từng phân số trên</a:t>
            </a:r>
          </a:p>
        </p:txBody>
      </p:sp>
    </p:spTree>
    <p:extLst>
      <p:ext uri="{BB962C8B-B14F-4D97-AF65-F5344CB8AC3E}">
        <p14:creationId xmlns:p14="http://schemas.microsoft.com/office/powerpoint/2010/main" val="139423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iterate type="lt">
                                    <p:tmPct val="10000"/>
                                  </p:iterate>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decel="50000" fill="hold">
                                          <p:stCondLst>
                                            <p:cond delay="0"/>
                                          </p:stCondLst>
                                        </p:cTn>
                                        <p:tgtEl>
                                          <p:spTgt spid="7">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7">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8">
            <a:extLst>
              <a:ext uri="{FF2B5EF4-FFF2-40B4-BE49-F238E27FC236}">
                <a16:creationId xmlns:a16="http://schemas.microsoft.com/office/drawing/2014/main" id="{80543DF2-71B5-4026-B2A4-35CFE31C4165}"/>
              </a:ext>
            </a:extLst>
          </p:cNvPr>
          <p:cNvGrpSpPr>
            <a:grpSpLocks/>
          </p:cNvGrpSpPr>
          <p:nvPr/>
        </p:nvGrpSpPr>
        <p:grpSpPr bwMode="auto">
          <a:xfrm>
            <a:off x="2478715" y="2552003"/>
            <a:ext cx="866775" cy="882650"/>
            <a:chOff x="1296" y="2832"/>
            <a:chExt cx="425" cy="607"/>
          </a:xfrm>
        </p:grpSpPr>
        <p:sp>
          <p:nvSpPr>
            <p:cNvPr id="7" name="Line 29">
              <a:extLst>
                <a:ext uri="{FF2B5EF4-FFF2-40B4-BE49-F238E27FC236}">
                  <a16:creationId xmlns:a16="http://schemas.microsoft.com/office/drawing/2014/main" id="{5AB8DFFC-95CC-4F58-9796-9D98E6EDCED2}"/>
                </a:ext>
              </a:extLst>
            </p:cNvPr>
            <p:cNvSpPr>
              <a:spLocks noChangeShapeType="1"/>
            </p:cNvSpPr>
            <p:nvPr/>
          </p:nvSpPr>
          <p:spPr bwMode="auto">
            <a:xfrm>
              <a:off x="1296" y="3120"/>
              <a:ext cx="288"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Text Box 30">
              <a:extLst>
                <a:ext uri="{FF2B5EF4-FFF2-40B4-BE49-F238E27FC236}">
                  <a16:creationId xmlns:a16="http://schemas.microsoft.com/office/drawing/2014/main" id="{530671EF-5E1B-41A0-8AEA-900533EB71A4}"/>
                </a:ext>
              </a:extLst>
            </p:cNvPr>
            <p:cNvSpPr txBox="1">
              <a:spLocks noChangeArrowheads="1"/>
            </p:cNvSpPr>
            <p:nvPr/>
          </p:nvSpPr>
          <p:spPr bwMode="auto">
            <a:xfrm>
              <a:off x="1296" y="2832"/>
              <a:ext cx="42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25</a:t>
              </a:r>
            </a:p>
          </p:txBody>
        </p:sp>
        <p:sp>
          <p:nvSpPr>
            <p:cNvPr id="9" name="Text Box 31">
              <a:extLst>
                <a:ext uri="{FF2B5EF4-FFF2-40B4-BE49-F238E27FC236}">
                  <a16:creationId xmlns:a16="http://schemas.microsoft.com/office/drawing/2014/main" id="{DBC037EB-6C38-4081-8D95-CE8576E83EF4}"/>
                </a:ext>
              </a:extLst>
            </p:cNvPr>
            <p:cNvSpPr txBox="1">
              <a:spLocks noChangeArrowheads="1"/>
            </p:cNvSpPr>
            <p:nvPr/>
          </p:nvSpPr>
          <p:spPr bwMode="auto">
            <a:xfrm>
              <a:off x="1296" y="3080"/>
              <a:ext cx="407"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100</a:t>
              </a:r>
            </a:p>
          </p:txBody>
        </p:sp>
      </p:grpSp>
      <p:grpSp>
        <p:nvGrpSpPr>
          <p:cNvPr id="10" name="Group 32">
            <a:extLst>
              <a:ext uri="{FF2B5EF4-FFF2-40B4-BE49-F238E27FC236}">
                <a16:creationId xmlns:a16="http://schemas.microsoft.com/office/drawing/2014/main" id="{F9BB2118-2E02-45DA-9A3C-E3E7061C7C6D}"/>
              </a:ext>
            </a:extLst>
          </p:cNvPr>
          <p:cNvGrpSpPr>
            <a:grpSpLocks/>
          </p:cNvGrpSpPr>
          <p:nvPr/>
        </p:nvGrpSpPr>
        <p:grpSpPr bwMode="auto">
          <a:xfrm>
            <a:off x="2427915" y="3411028"/>
            <a:ext cx="866775" cy="881063"/>
            <a:chOff x="1296" y="2832"/>
            <a:chExt cx="425" cy="605"/>
          </a:xfrm>
        </p:grpSpPr>
        <p:sp>
          <p:nvSpPr>
            <p:cNvPr id="11" name="Line 33">
              <a:extLst>
                <a:ext uri="{FF2B5EF4-FFF2-40B4-BE49-F238E27FC236}">
                  <a16:creationId xmlns:a16="http://schemas.microsoft.com/office/drawing/2014/main" id="{9C6EC7EB-91D7-443D-8922-43113F153F52}"/>
                </a:ext>
              </a:extLst>
            </p:cNvPr>
            <p:cNvSpPr>
              <a:spLocks noChangeShapeType="1"/>
            </p:cNvSpPr>
            <p:nvPr/>
          </p:nvSpPr>
          <p:spPr bwMode="auto">
            <a:xfrm>
              <a:off x="1296" y="3120"/>
              <a:ext cx="288"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Text Box 34">
              <a:extLst>
                <a:ext uri="{FF2B5EF4-FFF2-40B4-BE49-F238E27FC236}">
                  <a16:creationId xmlns:a16="http://schemas.microsoft.com/office/drawing/2014/main" id="{8436FF75-7C38-46A0-B291-4F76AE140D2A}"/>
                </a:ext>
              </a:extLst>
            </p:cNvPr>
            <p:cNvSpPr txBox="1">
              <a:spLocks noChangeArrowheads="1"/>
            </p:cNvSpPr>
            <p:nvPr/>
          </p:nvSpPr>
          <p:spPr bwMode="auto">
            <a:xfrm>
              <a:off x="1296" y="2832"/>
              <a:ext cx="42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91</a:t>
              </a:r>
            </a:p>
          </p:txBody>
        </p:sp>
        <p:sp>
          <p:nvSpPr>
            <p:cNvPr id="13" name="Text Box 35">
              <a:extLst>
                <a:ext uri="{FF2B5EF4-FFF2-40B4-BE49-F238E27FC236}">
                  <a16:creationId xmlns:a16="http://schemas.microsoft.com/office/drawing/2014/main" id="{8331D875-F168-4C22-9101-49AA3D89BE90}"/>
                </a:ext>
              </a:extLst>
            </p:cNvPr>
            <p:cNvSpPr txBox="1">
              <a:spLocks noChangeArrowheads="1"/>
            </p:cNvSpPr>
            <p:nvPr/>
          </p:nvSpPr>
          <p:spPr bwMode="auto">
            <a:xfrm>
              <a:off x="1333" y="3080"/>
              <a:ext cx="336"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38</a:t>
              </a:r>
            </a:p>
          </p:txBody>
        </p:sp>
      </p:grpSp>
      <p:grpSp>
        <p:nvGrpSpPr>
          <p:cNvPr id="14" name="Group 36">
            <a:extLst>
              <a:ext uri="{FF2B5EF4-FFF2-40B4-BE49-F238E27FC236}">
                <a16:creationId xmlns:a16="http://schemas.microsoft.com/office/drawing/2014/main" id="{7A77FB8C-827B-447E-8956-B57D744C4B5C}"/>
              </a:ext>
            </a:extLst>
          </p:cNvPr>
          <p:cNvGrpSpPr>
            <a:grpSpLocks/>
          </p:cNvGrpSpPr>
          <p:nvPr/>
        </p:nvGrpSpPr>
        <p:grpSpPr bwMode="auto">
          <a:xfrm>
            <a:off x="2504115" y="1622570"/>
            <a:ext cx="685800" cy="881063"/>
            <a:chOff x="1296" y="2832"/>
            <a:chExt cx="336" cy="605"/>
          </a:xfrm>
        </p:grpSpPr>
        <p:sp>
          <p:nvSpPr>
            <p:cNvPr id="15" name="Line 37">
              <a:extLst>
                <a:ext uri="{FF2B5EF4-FFF2-40B4-BE49-F238E27FC236}">
                  <a16:creationId xmlns:a16="http://schemas.microsoft.com/office/drawing/2014/main" id="{B6C21FC5-F995-4CB1-AABE-396698C91977}"/>
                </a:ext>
              </a:extLst>
            </p:cNvPr>
            <p:cNvSpPr>
              <a:spLocks noChangeShapeType="1"/>
            </p:cNvSpPr>
            <p:nvPr/>
          </p:nvSpPr>
          <p:spPr bwMode="auto">
            <a:xfrm>
              <a:off x="1296" y="3120"/>
              <a:ext cx="288"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Text Box 38">
              <a:extLst>
                <a:ext uri="{FF2B5EF4-FFF2-40B4-BE49-F238E27FC236}">
                  <a16:creationId xmlns:a16="http://schemas.microsoft.com/office/drawing/2014/main" id="{E535E78B-0729-4AF4-BCED-BB32A92C41E9}"/>
                </a:ext>
              </a:extLst>
            </p:cNvPr>
            <p:cNvSpPr txBox="1">
              <a:spLocks noChangeArrowheads="1"/>
            </p:cNvSpPr>
            <p:nvPr/>
          </p:nvSpPr>
          <p:spPr bwMode="auto">
            <a:xfrm>
              <a:off x="1296" y="2832"/>
              <a:ext cx="288" cy="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5</a:t>
              </a:r>
            </a:p>
          </p:txBody>
        </p:sp>
        <p:sp>
          <p:nvSpPr>
            <p:cNvPr id="17" name="Text Box 39">
              <a:extLst>
                <a:ext uri="{FF2B5EF4-FFF2-40B4-BE49-F238E27FC236}">
                  <a16:creationId xmlns:a16="http://schemas.microsoft.com/office/drawing/2014/main" id="{CD36A48B-0CF8-410D-A358-4D7AE05F8EFD}"/>
                </a:ext>
              </a:extLst>
            </p:cNvPr>
            <p:cNvSpPr txBox="1">
              <a:spLocks noChangeArrowheads="1"/>
            </p:cNvSpPr>
            <p:nvPr/>
          </p:nvSpPr>
          <p:spPr bwMode="auto">
            <a:xfrm>
              <a:off x="1296" y="3080"/>
              <a:ext cx="336"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7</a:t>
              </a:r>
            </a:p>
          </p:txBody>
        </p:sp>
      </p:grpSp>
      <p:sp>
        <p:nvSpPr>
          <p:cNvPr id="25" name="Line 94">
            <a:extLst>
              <a:ext uri="{FF2B5EF4-FFF2-40B4-BE49-F238E27FC236}">
                <a16:creationId xmlns:a16="http://schemas.microsoft.com/office/drawing/2014/main" id="{20571D08-5203-4503-9FFC-FB94C17EB638}"/>
              </a:ext>
            </a:extLst>
          </p:cNvPr>
          <p:cNvSpPr>
            <a:spLocks noChangeShapeType="1"/>
          </p:cNvSpPr>
          <p:nvPr/>
        </p:nvSpPr>
        <p:spPr bwMode="auto">
          <a:xfrm flipV="1">
            <a:off x="2546780" y="2054058"/>
            <a:ext cx="46850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nvGrpSpPr>
          <p:cNvPr id="27" name="Group 32">
            <a:extLst>
              <a:ext uri="{FF2B5EF4-FFF2-40B4-BE49-F238E27FC236}">
                <a16:creationId xmlns:a16="http://schemas.microsoft.com/office/drawing/2014/main" id="{0C1C535F-4BA8-4C8D-84A2-F7F73D8ABAC7}"/>
              </a:ext>
            </a:extLst>
          </p:cNvPr>
          <p:cNvGrpSpPr>
            <a:grpSpLocks/>
          </p:cNvGrpSpPr>
          <p:nvPr/>
        </p:nvGrpSpPr>
        <p:grpSpPr bwMode="auto">
          <a:xfrm>
            <a:off x="2427915" y="4358766"/>
            <a:ext cx="866775" cy="881062"/>
            <a:chOff x="1296" y="2832"/>
            <a:chExt cx="425" cy="605"/>
          </a:xfrm>
        </p:grpSpPr>
        <p:sp>
          <p:nvSpPr>
            <p:cNvPr id="28" name="Line 33">
              <a:extLst>
                <a:ext uri="{FF2B5EF4-FFF2-40B4-BE49-F238E27FC236}">
                  <a16:creationId xmlns:a16="http://schemas.microsoft.com/office/drawing/2014/main" id="{6810718B-5431-485B-B227-BFA64D1529D1}"/>
                </a:ext>
              </a:extLst>
            </p:cNvPr>
            <p:cNvSpPr>
              <a:spLocks noChangeShapeType="1"/>
            </p:cNvSpPr>
            <p:nvPr/>
          </p:nvSpPr>
          <p:spPr bwMode="auto">
            <a:xfrm>
              <a:off x="1296" y="3120"/>
              <a:ext cx="288"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Text Box 34">
              <a:extLst>
                <a:ext uri="{FF2B5EF4-FFF2-40B4-BE49-F238E27FC236}">
                  <a16:creationId xmlns:a16="http://schemas.microsoft.com/office/drawing/2014/main" id="{2DCFE54E-7C08-44EF-B9D5-97583E3333D3}"/>
                </a:ext>
              </a:extLst>
            </p:cNvPr>
            <p:cNvSpPr txBox="1">
              <a:spLocks noChangeArrowheads="1"/>
            </p:cNvSpPr>
            <p:nvPr/>
          </p:nvSpPr>
          <p:spPr bwMode="auto">
            <a:xfrm>
              <a:off x="1296" y="2832"/>
              <a:ext cx="42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60</a:t>
              </a:r>
            </a:p>
          </p:txBody>
        </p:sp>
        <p:sp>
          <p:nvSpPr>
            <p:cNvPr id="30" name="Text Box 35">
              <a:extLst>
                <a:ext uri="{FF2B5EF4-FFF2-40B4-BE49-F238E27FC236}">
                  <a16:creationId xmlns:a16="http://schemas.microsoft.com/office/drawing/2014/main" id="{CCD94166-5E62-4CB0-832C-5281C242E4E9}"/>
                </a:ext>
              </a:extLst>
            </p:cNvPr>
            <p:cNvSpPr txBox="1">
              <a:spLocks noChangeArrowheads="1"/>
            </p:cNvSpPr>
            <p:nvPr/>
          </p:nvSpPr>
          <p:spPr bwMode="auto">
            <a:xfrm>
              <a:off x="1333" y="3080"/>
              <a:ext cx="336"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57</a:t>
              </a:r>
            </a:p>
          </p:txBody>
        </p:sp>
      </p:grpSp>
      <p:grpSp>
        <p:nvGrpSpPr>
          <p:cNvPr id="31" name="Group 32">
            <a:extLst>
              <a:ext uri="{FF2B5EF4-FFF2-40B4-BE49-F238E27FC236}">
                <a16:creationId xmlns:a16="http://schemas.microsoft.com/office/drawing/2014/main" id="{A7E9FB91-5443-42A8-8CF8-67565230A407}"/>
              </a:ext>
            </a:extLst>
          </p:cNvPr>
          <p:cNvGrpSpPr>
            <a:grpSpLocks/>
          </p:cNvGrpSpPr>
          <p:nvPr/>
        </p:nvGrpSpPr>
        <p:grpSpPr bwMode="auto">
          <a:xfrm>
            <a:off x="2340603" y="5252340"/>
            <a:ext cx="1108075" cy="887413"/>
            <a:chOff x="1255" y="2819"/>
            <a:chExt cx="543" cy="610"/>
          </a:xfrm>
        </p:grpSpPr>
        <p:sp>
          <p:nvSpPr>
            <p:cNvPr id="32" name="Line 33">
              <a:extLst>
                <a:ext uri="{FF2B5EF4-FFF2-40B4-BE49-F238E27FC236}">
                  <a16:creationId xmlns:a16="http://schemas.microsoft.com/office/drawing/2014/main" id="{7EC58947-9649-472F-8D10-185CEC34DB53}"/>
                </a:ext>
              </a:extLst>
            </p:cNvPr>
            <p:cNvSpPr>
              <a:spLocks noChangeShapeType="1"/>
            </p:cNvSpPr>
            <p:nvPr/>
          </p:nvSpPr>
          <p:spPr bwMode="auto">
            <a:xfrm flipV="1">
              <a:off x="1296" y="3117"/>
              <a:ext cx="425" cy="3"/>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Text Box 34">
              <a:extLst>
                <a:ext uri="{FF2B5EF4-FFF2-40B4-BE49-F238E27FC236}">
                  <a16:creationId xmlns:a16="http://schemas.microsoft.com/office/drawing/2014/main" id="{E42D096C-695D-4ED3-AA3C-A24F0CB4750D}"/>
                </a:ext>
              </a:extLst>
            </p:cNvPr>
            <p:cNvSpPr txBox="1">
              <a:spLocks noChangeArrowheads="1"/>
            </p:cNvSpPr>
            <p:nvPr/>
          </p:nvSpPr>
          <p:spPr bwMode="auto">
            <a:xfrm>
              <a:off x="1314" y="2819"/>
              <a:ext cx="425"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 85</a:t>
              </a:r>
            </a:p>
          </p:txBody>
        </p:sp>
        <p:sp>
          <p:nvSpPr>
            <p:cNvPr id="34" name="Text Box 35">
              <a:extLst>
                <a:ext uri="{FF2B5EF4-FFF2-40B4-BE49-F238E27FC236}">
                  <a16:creationId xmlns:a16="http://schemas.microsoft.com/office/drawing/2014/main" id="{46F6A357-D3AA-4EBB-81B0-2F5BDAC32557}"/>
                </a:ext>
              </a:extLst>
            </p:cNvPr>
            <p:cNvSpPr txBox="1">
              <a:spLocks noChangeArrowheads="1"/>
            </p:cNvSpPr>
            <p:nvPr/>
          </p:nvSpPr>
          <p:spPr bwMode="auto">
            <a:xfrm>
              <a:off x="1255" y="3070"/>
              <a:ext cx="543" cy="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1000</a:t>
              </a:r>
            </a:p>
          </p:txBody>
        </p:sp>
      </p:grpSp>
      <p:sp>
        <p:nvSpPr>
          <p:cNvPr id="40" name="Line 94">
            <a:extLst>
              <a:ext uri="{FF2B5EF4-FFF2-40B4-BE49-F238E27FC236}">
                <a16:creationId xmlns:a16="http://schemas.microsoft.com/office/drawing/2014/main" id="{E1F164F3-EC8A-459C-9A8F-A3240336BEA9}"/>
              </a:ext>
            </a:extLst>
          </p:cNvPr>
          <p:cNvSpPr>
            <a:spLocks noChangeShapeType="1"/>
          </p:cNvSpPr>
          <p:nvPr/>
        </p:nvSpPr>
        <p:spPr bwMode="auto">
          <a:xfrm>
            <a:off x="2500144" y="3002852"/>
            <a:ext cx="76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1" name="Line 94">
            <a:extLst>
              <a:ext uri="{FF2B5EF4-FFF2-40B4-BE49-F238E27FC236}">
                <a16:creationId xmlns:a16="http://schemas.microsoft.com/office/drawing/2014/main" id="{2C0C3CDD-A6CB-4D51-9D58-7F699059FC1F}"/>
              </a:ext>
            </a:extLst>
          </p:cNvPr>
          <p:cNvSpPr>
            <a:spLocks noChangeShapeType="1"/>
          </p:cNvSpPr>
          <p:nvPr/>
        </p:nvSpPr>
        <p:spPr bwMode="auto">
          <a:xfrm>
            <a:off x="2461002" y="4778181"/>
            <a:ext cx="76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2" name="Line 94">
            <a:extLst>
              <a:ext uri="{FF2B5EF4-FFF2-40B4-BE49-F238E27FC236}">
                <a16:creationId xmlns:a16="http://schemas.microsoft.com/office/drawing/2014/main" id="{1701AF77-5C48-41B4-9430-FBF2AA82159C}"/>
              </a:ext>
            </a:extLst>
          </p:cNvPr>
          <p:cNvSpPr>
            <a:spLocks noChangeShapeType="1"/>
          </p:cNvSpPr>
          <p:nvPr/>
        </p:nvSpPr>
        <p:spPr bwMode="auto">
          <a:xfrm>
            <a:off x="2461002" y="3838859"/>
            <a:ext cx="76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3" name="Line 94">
            <a:extLst>
              <a:ext uri="{FF2B5EF4-FFF2-40B4-BE49-F238E27FC236}">
                <a16:creationId xmlns:a16="http://schemas.microsoft.com/office/drawing/2014/main" id="{DFE83E20-0655-484F-BED4-E5FE5DD64640}"/>
              </a:ext>
            </a:extLst>
          </p:cNvPr>
          <p:cNvSpPr>
            <a:spLocks noChangeShapeType="1"/>
          </p:cNvSpPr>
          <p:nvPr/>
        </p:nvSpPr>
        <p:spPr bwMode="auto">
          <a:xfrm>
            <a:off x="2409208" y="5685863"/>
            <a:ext cx="76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aphicFrame>
        <p:nvGraphicFramePr>
          <p:cNvPr id="2" name="Table 2">
            <a:extLst>
              <a:ext uri="{FF2B5EF4-FFF2-40B4-BE49-F238E27FC236}">
                <a16:creationId xmlns:a16="http://schemas.microsoft.com/office/drawing/2014/main" id="{51481E15-350F-40C4-8344-D57F8CB5F3BB}"/>
              </a:ext>
            </a:extLst>
          </p:cNvPr>
          <p:cNvGraphicFramePr>
            <a:graphicFrameLocks noGrp="1"/>
          </p:cNvGraphicFramePr>
          <p:nvPr>
            <p:extLst>
              <p:ext uri="{D42A27DB-BD31-4B8C-83A1-F6EECF244321}">
                <p14:modId xmlns:p14="http://schemas.microsoft.com/office/powerpoint/2010/main" val="451767337"/>
              </p:ext>
            </p:extLst>
          </p:nvPr>
        </p:nvGraphicFramePr>
        <p:xfrm>
          <a:off x="1613647" y="719665"/>
          <a:ext cx="9520517" cy="5420088"/>
        </p:xfrm>
        <a:graphic>
          <a:graphicData uri="http://schemas.openxmlformats.org/drawingml/2006/table">
            <a:tbl>
              <a:tblPr firstRow="1" bandRow="1">
                <a:tableStyleId>{5C22544A-7EE6-4342-B048-85BDC9FD1C3A}</a:tableStyleId>
              </a:tblPr>
              <a:tblGrid>
                <a:gridCol w="2351850">
                  <a:extLst>
                    <a:ext uri="{9D8B030D-6E8A-4147-A177-3AD203B41FA5}">
                      <a16:colId xmlns:a16="http://schemas.microsoft.com/office/drawing/2014/main" val="1270739240"/>
                    </a:ext>
                  </a:extLst>
                </a:gridCol>
                <a:gridCol w="3170409">
                  <a:extLst>
                    <a:ext uri="{9D8B030D-6E8A-4147-A177-3AD203B41FA5}">
                      <a16:colId xmlns:a16="http://schemas.microsoft.com/office/drawing/2014/main" val="3265687798"/>
                    </a:ext>
                  </a:extLst>
                </a:gridCol>
                <a:gridCol w="2133600">
                  <a:extLst>
                    <a:ext uri="{9D8B030D-6E8A-4147-A177-3AD203B41FA5}">
                      <a16:colId xmlns:a16="http://schemas.microsoft.com/office/drawing/2014/main" val="902562543"/>
                    </a:ext>
                  </a:extLst>
                </a:gridCol>
                <a:gridCol w="1864658">
                  <a:extLst>
                    <a:ext uri="{9D8B030D-6E8A-4147-A177-3AD203B41FA5}">
                      <a16:colId xmlns:a16="http://schemas.microsoft.com/office/drawing/2014/main" val="3715662349"/>
                    </a:ext>
                  </a:extLst>
                </a:gridCol>
              </a:tblGrid>
              <a:tr h="903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cap="none" normalizeH="0" baseline="0">
                          <a:ln>
                            <a:noFill/>
                          </a:ln>
                          <a:solidFill>
                            <a:srgbClr val="006600"/>
                          </a:solidFill>
                          <a:effectLst/>
                          <a:latin typeface="Times New Roman" panose="02020603050405020304" pitchFamily="18" charset="0"/>
                          <a:cs typeface="Times New Roman" panose="02020603050405020304" pitchFamily="18" charset="0"/>
                        </a:rPr>
                        <a:t>Phân số</a:t>
                      </a:r>
                      <a:endParaRPr lang="en-US" sz="2800" b="1">
                        <a:solidFill>
                          <a:srgbClr val="0066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1">
                          <a:solidFill>
                            <a:srgbClr val="006600"/>
                          </a:solidFill>
                          <a:latin typeface="Times New Roman" panose="02020603050405020304" pitchFamily="18" charset="0"/>
                          <a:cs typeface="Times New Roman" panose="02020603050405020304" pitchFamily="18" charset="0"/>
                        </a:rPr>
                        <a:t>Đọc số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a:ln>
                            <a:noFill/>
                          </a:ln>
                          <a:solidFill>
                            <a:srgbClr val="006600"/>
                          </a:solidFill>
                          <a:effectLst/>
                          <a:latin typeface="Times New Roman" panose="02020603050405020304" pitchFamily="18" charset="0"/>
                          <a:cs typeface="Times New Roman" panose="02020603050405020304" pitchFamily="18" charset="0"/>
                        </a:rPr>
                        <a:t>Tử số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a:ln>
                            <a:noFill/>
                          </a:ln>
                          <a:solidFill>
                            <a:srgbClr val="006600"/>
                          </a:solidFill>
                          <a:effectLst/>
                          <a:latin typeface="Times New Roman" panose="02020603050405020304" pitchFamily="18" charset="0"/>
                          <a:cs typeface="Times New Roman" panose="02020603050405020304" pitchFamily="18" charset="0"/>
                        </a:rPr>
                        <a:t>Mẫu số</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7299864"/>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2316958"/>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0253665"/>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5017902"/>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043012"/>
                  </a:ext>
                </a:extLst>
              </a:tr>
              <a:tr h="90334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0879176"/>
                  </a:ext>
                </a:extLst>
              </a:tr>
            </a:tbl>
          </a:graphicData>
        </a:graphic>
      </p:graphicFrame>
      <p:sp>
        <p:nvSpPr>
          <p:cNvPr id="45" name="Text Box 68">
            <a:extLst>
              <a:ext uri="{FF2B5EF4-FFF2-40B4-BE49-F238E27FC236}">
                <a16:creationId xmlns:a16="http://schemas.microsoft.com/office/drawing/2014/main" id="{3A237EF7-BCEA-441C-9F2C-4E04762C03C2}"/>
              </a:ext>
            </a:extLst>
          </p:cNvPr>
          <p:cNvSpPr txBox="1">
            <a:spLocks noChangeArrowheads="1"/>
          </p:cNvSpPr>
          <p:nvPr/>
        </p:nvSpPr>
        <p:spPr bwMode="auto">
          <a:xfrm>
            <a:off x="7861624" y="2668819"/>
            <a:ext cx="76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25</a:t>
            </a:r>
          </a:p>
        </p:txBody>
      </p:sp>
      <p:sp>
        <p:nvSpPr>
          <p:cNvPr id="46" name="Text Box 69">
            <a:extLst>
              <a:ext uri="{FF2B5EF4-FFF2-40B4-BE49-F238E27FC236}">
                <a16:creationId xmlns:a16="http://schemas.microsoft.com/office/drawing/2014/main" id="{C367AD4F-9EB9-4DAF-9547-F338C9CCF2BD}"/>
              </a:ext>
            </a:extLst>
          </p:cNvPr>
          <p:cNvSpPr txBox="1">
            <a:spLocks noChangeArrowheads="1"/>
          </p:cNvSpPr>
          <p:nvPr/>
        </p:nvSpPr>
        <p:spPr bwMode="auto">
          <a:xfrm>
            <a:off x="7869561" y="3545119"/>
            <a:ext cx="685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91</a:t>
            </a:r>
          </a:p>
        </p:txBody>
      </p:sp>
      <p:sp>
        <p:nvSpPr>
          <p:cNvPr id="47" name="Text Box 70">
            <a:extLst>
              <a:ext uri="{FF2B5EF4-FFF2-40B4-BE49-F238E27FC236}">
                <a16:creationId xmlns:a16="http://schemas.microsoft.com/office/drawing/2014/main" id="{ECAD6D24-13C2-4C63-8DFA-6B350217ACBC}"/>
              </a:ext>
            </a:extLst>
          </p:cNvPr>
          <p:cNvSpPr txBox="1">
            <a:spLocks noChangeArrowheads="1"/>
          </p:cNvSpPr>
          <p:nvPr/>
        </p:nvSpPr>
        <p:spPr bwMode="auto">
          <a:xfrm>
            <a:off x="10052935" y="1683009"/>
            <a:ext cx="457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7</a:t>
            </a:r>
          </a:p>
        </p:txBody>
      </p:sp>
      <p:sp>
        <p:nvSpPr>
          <p:cNvPr id="48" name="Text Box 71">
            <a:extLst>
              <a:ext uri="{FF2B5EF4-FFF2-40B4-BE49-F238E27FC236}">
                <a16:creationId xmlns:a16="http://schemas.microsoft.com/office/drawing/2014/main" id="{EBD35539-1802-451C-A8B4-0D4D76ED87AD}"/>
              </a:ext>
            </a:extLst>
          </p:cNvPr>
          <p:cNvSpPr txBox="1">
            <a:spLocks noChangeArrowheads="1"/>
          </p:cNvSpPr>
          <p:nvPr/>
        </p:nvSpPr>
        <p:spPr bwMode="auto">
          <a:xfrm>
            <a:off x="8029899" y="1714732"/>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5</a:t>
            </a:r>
          </a:p>
        </p:txBody>
      </p:sp>
      <p:sp>
        <p:nvSpPr>
          <p:cNvPr id="49" name="Text Box 72">
            <a:extLst>
              <a:ext uri="{FF2B5EF4-FFF2-40B4-BE49-F238E27FC236}">
                <a16:creationId xmlns:a16="http://schemas.microsoft.com/office/drawing/2014/main" id="{05FF5F4A-9B9E-4B7C-A1C3-D0C80B945992}"/>
              </a:ext>
            </a:extLst>
          </p:cNvPr>
          <p:cNvSpPr txBox="1">
            <a:spLocks noChangeArrowheads="1"/>
          </p:cNvSpPr>
          <p:nvPr/>
        </p:nvSpPr>
        <p:spPr bwMode="auto">
          <a:xfrm>
            <a:off x="9779885" y="3557846"/>
            <a:ext cx="685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38</a:t>
            </a:r>
          </a:p>
        </p:txBody>
      </p:sp>
      <p:sp>
        <p:nvSpPr>
          <p:cNvPr id="50" name="Text Box 73">
            <a:extLst>
              <a:ext uri="{FF2B5EF4-FFF2-40B4-BE49-F238E27FC236}">
                <a16:creationId xmlns:a16="http://schemas.microsoft.com/office/drawing/2014/main" id="{7A658D69-2DD0-42C9-8010-86E04B04CCFD}"/>
              </a:ext>
            </a:extLst>
          </p:cNvPr>
          <p:cNvSpPr txBox="1">
            <a:spLocks noChangeArrowheads="1"/>
          </p:cNvSpPr>
          <p:nvPr/>
        </p:nvSpPr>
        <p:spPr bwMode="auto">
          <a:xfrm>
            <a:off x="9643360" y="2640271"/>
            <a:ext cx="1004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100</a:t>
            </a:r>
          </a:p>
        </p:txBody>
      </p:sp>
      <p:sp>
        <p:nvSpPr>
          <p:cNvPr id="51" name="Text Box 69">
            <a:extLst>
              <a:ext uri="{FF2B5EF4-FFF2-40B4-BE49-F238E27FC236}">
                <a16:creationId xmlns:a16="http://schemas.microsoft.com/office/drawing/2014/main" id="{D6CB79DE-3072-4974-9588-DA077D41EBB5}"/>
              </a:ext>
            </a:extLst>
          </p:cNvPr>
          <p:cNvSpPr txBox="1">
            <a:spLocks noChangeArrowheads="1"/>
          </p:cNvSpPr>
          <p:nvPr/>
        </p:nvSpPr>
        <p:spPr bwMode="auto">
          <a:xfrm>
            <a:off x="7850511" y="4438882"/>
            <a:ext cx="685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60</a:t>
            </a:r>
          </a:p>
        </p:txBody>
      </p:sp>
      <p:sp>
        <p:nvSpPr>
          <p:cNvPr id="52" name="Text Box 69">
            <a:extLst>
              <a:ext uri="{FF2B5EF4-FFF2-40B4-BE49-F238E27FC236}">
                <a16:creationId xmlns:a16="http://schemas.microsoft.com/office/drawing/2014/main" id="{5A20EC2F-22C1-49D8-A4BB-DA65EF7454B7}"/>
              </a:ext>
            </a:extLst>
          </p:cNvPr>
          <p:cNvSpPr txBox="1">
            <a:spLocks noChangeArrowheads="1"/>
          </p:cNvSpPr>
          <p:nvPr/>
        </p:nvSpPr>
        <p:spPr bwMode="auto">
          <a:xfrm>
            <a:off x="9762423" y="4464309"/>
            <a:ext cx="685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57</a:t>
            </a:r>
          </a:p>
        </p:txBody>
      </p:sp>
      <p:sp>
        <p:nvSpPr>
          <p:cNvPr id="53" name="Text Box 69">
            <a:extLst>
              <a:ext uri="{FF2B5EF4-FFF2-40B4-BE49-F238E27FC236}">
                <a16:creationId xmlns:a16="http://schemas.microsoft.com/office/drawing/2014/main" id="{2F1CC2FF-FD18-4FB5-9508-0FD3EF4222B1}"/>
              </a:ext>
            </a:extLst>
          </p:cNvPr>
          <p:cNvSpPr txBox="1">
            <a:spLocks noChangeArrowheads="1"/>
          </p:cNvSpPr>
          <p:nvPr/>
        </p:nvSpPr>
        <p:spPr bwMode="auto">
          <a:xfrm>
            <a:off x="7899724" y="5426307"/>
            <a:ext cx="685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85</a:t>
            </a:r>
          </a:p>
        </p:txBody>
      </p:sp>
      <p:sp>
        <p:nvSpPr>
          <p:cNvPr id="54" name="Text Box 69">
            <a:extLst>
              <a:ext uri="{FF2B5EF4-FFF2-40B4-BE49-F238E27FC236}">
                <a16:creationId xmlns:a16="http://schemas.microsoft.com/office/drawing/2014/main" id="{EAEAE4DB-BBFC-4F02-A278-CCE0DD371D5A}"/>
              </a:ext>
            </a:extLst>
          </p:cNvPr>
          <p:cNvSpPr txBox="1">
            <a:spLocks noChangeArrowheads="1"/>
          </p:cNvSpPr>
          <p:nvPr/>
        </p:nvSpPr>
        <p:spPr bwMode="auto">
          <a:xfrm>
            <a:off x="9710035" y="5391409"/>
            <a:ext cx="1004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a:t>1000</a:t>
            </a:r>
          </a:p>
        </p:txBody>
      </p:sp>
      <p:sp>
        <p:nvSpPr>
          <p:cNvPr id="55" name="TextBox 54">
            <a:extLst>
              <a:ext uri="{FF2B5EF4-FFF2-40B4-BE49-F238E27FC236}">
                <a16:creationId xmlns:a16="http://schemas.microsoft.com/office/drawing/2014/main" id="{37D4B649-9961-4974-B2E7-088373F6DED9}"/>
              </a:ext>
            </a:extLst>
          </p:cNvPr>
          <p:cNvSpPr txBox="1"/>
          <p:nvPr/>
        </p:nvSpPr>
        <p:spPr>
          <a:xfrm>
            <a:off x="4071393" y="1780375"/>
            <a:ext cx="2830286" cy="523220"/>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i="0" u="none" strike="noStrike" kern="1200">
                <a:solidFill>
                  <a:srgbClr val="003300"/>
                </a:solidFill>
                <a:effectLst/>
                <a:latin typeface="Times New Roman" panose="02020603050405020304" pitchFamily="18" charset="0"/>
                <a:cs typeface="Times New Roman" panose="02020603050405020304" pitchFamily="18" charset="0"/>
              </a:rPr>
              <a:t>Năm phần bảy</a:t>
            </a:r>
            <a:endParaRPr lang="en-US" sz="2800" i="0" u="none" strike="noStrike">
              <a:effectLst/>
              <a:latin typeface="Arial" panose="020B0604020202020204" pitchFamily="34" charset="0"/>
            </a:endParaRPr>
          </a:p>
        </p:txBody>
      </p:sp>
      <p:sp>
        <p:nvSpPr>
          <p:cNvPr id="56" name="TextBox 55">
            <a:extLst>
              <a:ext uri="{FF2B5EF4-FFF2-40B4-BE49-F238E27FC236}">
                <a16:creationId xmlns:a16="http://schemas.microsoft.com/office/drawing/2014/main" id="{565633D5-1416-4E24-A1FA-2264FDE02EAF}"/>
              </a:ext>
            </a:extLst>
          </p:cNvPr>
          <p:cNvSpPr txBox="1"/>
          <p:nvPr/>
        </p:nvSpPr>
        <p:spPr>
          <a:xfrm>
            <a:off x="4071393" y="2492233"/>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a:solidFill>
                  <a:srgbClr val="003300"/>
                </a:solidFill>
                <a:latin typeface="Times New Roman" panose="02020603050405020304" pitchFamily="18" charset="0"/>
                <a:cs typeface="Times New Roman" panose="02020603050405020304" pitchFamily="18" charset="0"/>
              </a:rPr>
              <a:t>Hai mươi lăm phần một trăm</a:t>
            </a:r>
            <a:endParaRPr lang="en-US" sz="2800" i="0" u="none" strike="noStrike">
              <a:effectLst/>
              <a:latin typeface="Arial" panose="020B0604020202020204" pitchFamily="34" charset="0"/>
            </a:endParaRPr>
          </a:p>
        </p:txBody>
      </p:sp>
      <p:sp>
        <p:nvSpPr>
          <p:cNvPr id="57" name="TextBox 56">
            <a:extLst>
              <a:ext uri="{FF2B5EF4-FFF2-40B4-BE49-F238E27FC236}">
                <a16:creationId xmlns:a16="http://schemas.microsoft.com/office/drawing/2014/main" id="{CE9484DA-1DDD-455A-96D2-BA372B935EE5}"/>
              </a:ext>
            </a:extLst>
          </p:cNvPr>
          <p:cNvSpPr txBox="1"/>
          <p:nvPr/>
        </p:nvSpPr>
        <p:spPr>
          <a:xfrm>
            <a:off x="4071393" y="3429000"/>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a:solidFill>
                  <a:srgbClr val="003300"/>
                </a:solidFill>
                <a:latin typeface="Times New Roman" panose="02020603050405020304" pitchFamily="18" charset="0"/>
                <a:cs typeface="Times New Roman" panose="02020603050405020304" pitchFamily="18" charset="0"/>
              </a:rPr>
              <a:t>Chín mươi một phần ba mươi tám</a:t>
            </a:r>
            <a:endParaRPr lang="en-US" sz="2800" i="0" u="none" strike="noStrike">
              <a:effectLst/>
              <a:latin typeface="Arial" panose="020B0604020202020204" pitchFamily="34" charset="0"/>
            </a:endParaRPr>
          </a:p>
        </p:txBody>
      </p:sp>
      <p:sp>
        <p:nvSpPr>
          <p:cNvPr id="58" name="TextBox 57">
            <a:extLst>
              <a:ext uri="{FF2B5EF4-FFF2-40B4-BE49-F238E27FC236}">
                <a16:creationId xmlns:a16="http://schemas.microsoft.com/office/drawing/2014/main" id="{23762B9C-02DF-4580-B8F9-40B3FA97C9B0}"/>
              </a:ext>
            </a:extLst>
          </p:cNvPr>
          <p:cNvSpPr txBox="1"/>
          <p:nvPr/>
        </p:nvSpPr>
        <p:spPr>
          <a:xfrm>
            <a:off x="4071393" y="4308453"/>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a:solidFill>
                  <a:srgbClr val="003300"/>
                </a:solidFill>
                <a:latin typeface="Times New Roman" panose="02020603050405020304" pitchFamily="18" charset="0"/>
                <a:cs typeface="Times New Roman" panose="02020603050405020304" pitchFamily="18" charset="0"/>
              </a:rPr>
              <a:t>Sáu mươi phần năm mươi bảy</a:t>
            </a:r>
            <a:endParaRPr lang="en-US" sz="2800" i="0" u="none" strike="noStrike">
              <a:effectLst/>
              <a:latin typeface="Arial" panose="020B0604020202020204" pitchFamily="34" charset="0"/>
            </a:endParaRPr>
          </a:p>
        </p:txBody>
      </p:sp>
      <p:sp>
        <p:nvSpPr>
          <p:cNvPr id="59" name="TextBox 58">
            <a:extLst>
              <a:ext uri="{FF2B5EF4-FFF2-40B4-BE49-F238E27FC236}">
                <a16:creationId xmlns:a16="http://schemas.microsoft.com/office/drawing/2014/main" id="{8CFC471C-97D6-4AFD-80F2-E16837F38373}"/>
              </a:ext>
            </a:extLst>
          </p:cNvPr>
          <p:cNvSpPr txBox="1"/>
          <p:nvPr/>
        </p:nvSpPr>
        <p:spPr>
          <a:xfrm>
            <a:off x="4104983" y="5223125"/>
            <a:ext cx="2830286" cy="954107"/>
          </a:xfrm>
          <a:prstGeom prst="rect">
            <a:avLst/>
          </a:prstGeom>
          <a:noFill/>
        </p:spPr>
        <p:txBody>
          <a:bodyPr wrap="square" rtlCol="0">
            <a:spAutoFit/>
          </a:bodyPr>
          <a:lstStyle/>
          <a:p>
            <a:pPr marL="0" algn="l" rtl="0" eaLnBrk="1" fontAlgn="ctr" latinLnBrk="0" hangingPunct="1">
              <a:spcBef>
                <a:spcPts val="0"/>
              </a:spcBef>
              <a:spcAft>
                <a:spcPts val="0"/>
              </a:spcAft>
            </a:pPr>
            <a:r>
              <a:rPr lang="en-US" sz="2800">
                <a:solidFill>
                  <a:srgbClr val="003300"/>
                </a:solidFill>
                <a:latin typeface="Times New Roman" panose="02020603050405020304" pitchFamily="18" charset="0"/>
                <a:cs typeface="Times New Roman" panose="02020603050405020304" pitchFamily="18" charset="0"/>
              </a:rPr>
              <a:t>Tám mươi lăm phần một nghìn</a:t>
            </a:r>
            <a:endParaRPr lang="en-US" sz="2800" i="0" u="none" strike="noStrike">
              <a:effectLst/>
              <a:latin typeface="Arial" panose="020B0604020202020204" pitchFamily="34" charset="0"/>
            </a:endParaRPr>
          </a:p>
        </p:txBody>
      </p:sp>
    </p:spTree>
    <p:extLst>
      <p:ext uri="{BB962C8B-B14F-4D97-AF65-F5344CB8AC3E}">
        <p14:creationId xmlns:p14="http://schemas.microsoft.com/office/powerpoint/2010/main" val="229566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arn(inVertical)">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barn(inVertical)">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7"/>
                                        </p:tgtEl>
                                        <p:attrNameLst>
                                          <p:attrName>style.visibility</p:attrName>
                                        </p:attrNameLst>
                                      </p:cBhvr>
                                      <p:to>
                                        <p:strVal val="visible"/>
                                      </p:to>
                                    </p:set>
                                    <p:animEffect transition="in" filter="barn(inVertical)">
                                      <p:cBhvr>
                                        <p:cTn id="17" dur="500"/>
                                        <p:tgtEl>
                                          <p:spTgt spid="4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barn(inVertical)">
                                      <p:cBhvr>
                                        <p:cTn id="22" dur="500"/>
                                        <p:tgtEl>
                                          <p:spTgt spid="5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arn(inVertical)">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barn(inVertical)">
                                      <p:cBhvr>
                                        <p:cTn id="32" dur="500"/>
                                        <p:tgtEl>
                                          <p:spTgt spid="5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barn(inVertical)">
                                      <p:cBhvr>
                                        <p:cTn id="37" dur="500"/>
                                        <p:tgtEl>
                                          <p:spTgt spid="5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arn(inVertical)">
                                      <p:cBhvr>
                                        <p:cTn id="42" dur="500"/>
                                        <p:tgtEl>
                                          <p:spTgt spid="4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barn(inVertical)">
                                      <p:cBhvr>
                                        <p:cTn id="47" dur="500"/>
                                        <p:tgtEl>
                                          <p:spTgt spid="4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58"/>
                                        </p:tgtEl>
                                        <p:attrNameLst>
                                          <p:attrName>style.visibility</p:attrName>
                                        </p:attrNameLst>
                                      </p:cBhvr>
                                      <p:to>
                                        <p:strVal val="visible"/>
                                      </p:to>
                                    </p:set>
                                    <p:animEffect transition="in" filter="barn(inVertical)">
                                      <p:cBhvr>
                                        <p:cTn id="52" dur="500"/>
                                        <p:tgtEl>
                                          <p:spTgt spid="58"/>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51"/>
                                        </p:tgtEl>
                                        <p:attrNameLst>
                                          <p:attrName>style.visibility</p:attrName>
                                        </p:attrNameLst>
                                      </p:cBhvr>
                                      <p:to>
                                        <p:strVal val="visible"/>
                                      </p:to>
                                    </p:set>
                                    <p:animEffect transition="in" filter="barn(inVertical)">
                                      <p:cBhvr>
                                        <p:cTn id="57" dur="500"/>
                                        <p:tgtEl>
                                          <p:spTgt spid="51"/>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52"/>
                                        </p:tgtEl>
                                        <p:attrNameLst>
                                          <p:attrName>style.visibility</p:attrName>
                                        </p:attrNameLst>
                                      </p:cBhvr>
                                      <p:to>
                                        <p:strVal val="visible"/>
                                      </p:to>
                                    </p:set>
                                    <p:animEffect transition="in" filter="barn(inVertical)">
                                      <p:cBhvr>
                                        <p:cTn id="62" dur="500"/>
                                        <p:tgtEl>
                                          <p:spTgt spid="52"/>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barn(inVertical)">
                                      <p:cBhvr>
                                        <p:cTn id="67" dur="500"/>
                                        <p:tgtEl>
                                          <p:spTgt spid="59"/>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53"/>
                                        </p:tgtEl>
                                        <p:attrNameLst>
                                          <p:attrName>style.visibility</p:attrName>
                                        </p:attrNameLst>
                                      </p:cBhvr>
                                      <p:to>
                                        <p:strVal val="visible"/>
                                      </p:to>
                                    </p:set>
                                    <p:animEffect transition="in" filter="barn(inVertical)">
                                      <p:cBhvr>
                                        <p:cTn id="72" dur="500"/>
                                        <p:tgtEl>
                                          <p:spTgt spid="53"/>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barn(inVertical)">
                                      <p:cBhvr>
                                        <p:cTn id="7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546C0D9-2E41-463C-98C6-5800C1141EE1}"/>
              </a:ext>
            </a:extLst>
          </p:cNvPr>
          <p:cNvSpPr>
            <a:spLocks noGrp="1"/>
          </p:cNvSpPr>
          <p:nvPr>
            <p:ph type="title"/>
          </p:nvPr>
        </p:nvSpPr>
        <p:spPr>
          <a:xfrm>
            <a:off x="1301026" y="185367"/>
            <a:ext cx="11089179" cy="802800"/>
          </a:xfrm>
        </p:spPr>
        <p:txBody>
          <a:bodyPr>
            <a:normAutofit/>
          </a:bodyPr>
          <a:lstStyle/>
          <a:p>
            <a:pPr>
              <a:defRPr/>
            </a:pPr>
            <a:r>
              <a:rPr lang="en-US" sz="3000" b="1" u="sng">
                <a:solidFill>
                  <a:srgbClr val="0000CC"/>
                </a:solidFill>
                <a:latin typeface="Times New Roman" pitchFamily="18" charset="0"/>
              </a:rPr>
              <a:t>Bài 2: </a:t>
            </a:r>
            <a:r>
              <a:rPr lang="en-US" sz="3000" b="1" i="1">
                <a:solidFill>
                  <a:srgbClr val="000F2B"/>
                </a:solidFill>
                <a:effectLst/>
                <a:latin typeface="Times New Roman" pitchFamily="18" charset="0"/>
              </a:rPr>
              <a:t>Viết các thương sau dưới dạng phân số: ( Thương =&gt; PS)</a:t>
            </a:r>
            <a:endParaRPr lang="en-US" sz="3000"/>
          </a:p>
        </p:txBody>
      </p:sp>
      <p:sp>
        <p:nvSpPr>
          <p:cNvPr id="4" name="Text Box 38">
            <a:extLst>
              <a:ext uri="{FF2B5EF4-FFF2-40B4-BE49-F238E27FC236}">
                <a16:creationId xmlns:a16="http://schemas.microsoft.com/office/drawing/2014/main" id="{053702C8-5016-4C4A-A160-CD77220AFCC7}"/>
              </a:ext>
            </a:extLst>
          </p:cNvPr>
          <p:cNvSpPr txBox="1">
            <a:spLocks noChangeArrowheads="1"/>
          </p:cNvSpPr>
          <p:nvPr/>
        </p:nvSpPr>
        <p:spPr bwMode="auto">
          <a:xfrm>
            <a:off x="2081530" y="1196975"/>
            <a:ext cx="6858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3:5	 ;       	75:100 	;	    9:17</a:t>
            </a:r>
          </a:p>
        </p:txBody>
      </p:sp>
      <p:sp>
        <p:nvSpPr>
          <p:cNvPr id="10" name="Text Box 39">
            <a:extLst>
              <a:ext uri="{FF2B5EF4-FFF2-40B4-BE49-F238E27FC236}">
                <a16:creationId xmlns:a16="http://schemas.microsoft.com/office/drawing/2014/main" id="{B8835FD1-566D-41CE-810D-8A0AB44B534F}"/>
              </a:ext>
            </a:extLst>
          </p:cNvPr>
          <p:cNvSpPr txBox="1">
            <a:spLocks noChangeArrowheads="1"/>
          </p:cNvSpPr>
          <p:nvPr/>
        </p:nvSpPr>
        <p:spPr bwMode="auto">
          <a:xfrm>
            <a:off x="1736928" y="2465291"/>
            <a:ext cx="130968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a:solidFill>
                  <a:srgbClr val="660066"/>
                </a:solidFill>
                <a:latin typeface="Times New Roman" panose="02020603050405020304" pitchFamily="18" charset="0"/>
              </a:rPr>
              <a:t>3 : 5 </a:t>
            </a:r>
            <a:r>
              <a:rPr lang="en-US" altLang="en-US" sz="3600" b="1">
                <a:solidFill>
                  <a:srgbClr val="660066"/>
                </a:solidFill>
                <a:latin typeface="Times New Roman" panose="02020603050405020304" pitchFamily="18" charset="0"/>
              </a:rPr>
              <a:t>= </a:t>
            </a:r>
          </a:p>
        </p:txBody>
      </p:sp>
      <p:pic>
        <p:nvPicPr>
          <p:cNvPr id="11" name="Picture 3">
            <a:extLst>
              <a:ext uri="{FF2B5EF4-FFF2-40B4-BE49-F238E27FC236}">
                <a16:creationId xmlns:a16="http://schemas.microsoft.com/office/drawing/2014/main" id="{57743783-24DB-42CD-8936-52146A9E41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3890" y="2436717"/>
            <a:ext cx="648296" cy="769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 Box 42">
            <a:extLst>
              <a:ext uri="{FF2B5EF4-FFF2-40B4-BE49-F238E27FC236}">
                <a16:creationId xmlns:a16="http://schemas.microsoft.com/office/drawing/2014/main" id="{CF99F289-4441-4CFA-B976-BD07B13D9896}"/>
              </a:ext>
            </a:extLst>
          </p:cNvPr>
          <p:cNvSpPr txBox="1">
            <a:spLocks noChangeArrowheads="1"/>
          </p:cNvSpPr>
          <p:nvPr/>
        </p:nvSpPr>
        <p:spPr bwMode="auto">
          <a:xfrm>
            <a:off x="4465035" y="2436717"/>
            <a:ext cx="20669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a:solidFill>
                  <a:srgbClr val="660066"/>
                </a:solidFill>
                <a:latin typeface="Times New Roman" panose="02020603050405020304" pitchFamily="18" charset="0"/>
              </a:rPr>
              <a:t>   75:100 </a:t>
            </a:r>
            <a:r>
              <a:rPr lang="en-US" altLang="en-US" sz="3600" b="1">
                <a:solidFill>
                  <a:srgbClr val="660066"/>
                </a:solidFill>
                <a:latin typeface="Times New Roman" panose="02020603050405020304" pitchFamily="18" charset="0"/>
              </a:rPr>
              <a:t>= </a:t>
            </a:r>
          </a:p>
        </p:txBody>
      </p:sp>
      <p:graphicFrame>
        <p:nvGraphicFramePr>
          <p:cNvPr id="14" name="Object 13">
            <a:extLst>
              <a:ext uri="{FF2B5EF4-FFF2-40B4-BE49-F238E27FC236}">
                <a16:creationId xmlns:a16="http://schemas.microsoft.com/office/drawing/2014/main" id="{C78B8958-EB0E-405E-B464-ED4565012FA0}"/>
              </a:ext>
            </a:extLst>
          </p:cNvPr>
          <p:cNvGraphicFramePr>
            <a:graphicFrameLocks noChangeAspect="1"/>
          </p:cNvGraphicFramePr>
          <p:nvPr>
            <p:extLst>
              <p:ext uri="{D42A27DB-BD31-4B8C-83A1-F6EECF244321}">
                <p14:modId xmlns:p14="http://schemas.microsoft.com/office/powerpoint/2010/main" val="2877547376"/>
              </p:ext>
            </p:extLst>
          </p:nvPr>
        </p:nvGraphicFramePr>
        <p:xfrm>
          <a:off x="6362098" y="2325593"/>
          <a:ext cx="1034057" cy="882253"/>
        </p:xfrm>
        <a:graphic>
          <a:graphicData uri="http://schemas.openxmlformats.org/presentationml/2006/ole">
            <mc:AlternateContent xmlns:mc="http://schemas.openxmlformats.org/markup-compatibility/2006">
              <mc:Choice xmlns:v="urn:schemas-microsoft-com:vml" Requires="v">
                <p:oleObj name="Equation" r:id="rId4" imgW="203112" imgH="228501" progId="Equation.DSMT4">
                  <p:embed/>
                </p:oleObj>
              </mc:Choice>
              <mc:Fallback>
                <p:oleObj name="Equation" r:id="rId4" imgW="203112" imgH="228501" progId="Equation.DSMT4">
                  <p:embed/>
                  <p:pic>
                    <p:nvPicPr>
                      <p:cNvPr id="8" name="Object 7">
                        <a:extLst>
                          <a:ext uri="{FF2B5EF4-FFF2-40B4-BE49-F238E27FC236}">
                            <a16:creationId xmlns:a16="http://schemas.microsoft.com/office/drawing/2014/main" id="{C55D86FF-F807-494D-8357-4EEA22280D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62098" y="2325593"/>
                        <a:ext cx="1034057" cy="882253"/>
                      </a:xfrm>
                      <a:prstGeom prst="rect">
                        <a:avLst/>
                      </a:prstGeom>
                      <a:noFill/>
                      <a:ln>
                        <a:noFill/>
                      </a:ln>
                    </p:spPr>
                  </p:pic>
                </p:oleObj>
              </mc:Fallback>
            </mc:AlternateContent>
          </a:graphicData>
        </a:graphic>
      </p:graphicFrame>
      <p:sp>
        <p:nvSpPr>
          <p:cNvPr id="19" name="Text Box 43">
            <a:extLst>
              <a:ext uri="{FF2B5EF4-FFF2-40B4-BE49-F238E27FC236}">
                <a16:creationId xmlns:a16="http://schemas.microsoft.com/office/drawing/2014/main" id="{2762AB62-B64F-4C51-8B90-77496A55BF63}"/>
              </a:ext>
            </a:extLst>
          </p:cNvPr>
          <p:cNvSpPr txBox="1">
            <a:spLocks noChangeArrowheads="1"/>
          </p:cNvSpPr>
          <p:nvPr/>
        </p:nvSpPr>
        <p:spPr bwMode="auto">
          <a:xfrm>
            <a:off x="8119859" y="2484344"/>
            <a:ext cx="16287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a:solidFill>
                  <a:srgbClr val="660066"/>
                </a:solidFill>
                <a:latin typeface="Times New Roman" panose="02020603050405020304" pitchFamily="18" charset="0"/>
              </a:rPr>
              <a:t> </a:t>
            </a:r>
            <a:r>
              <a:rPr lang="en-US" altLang="en-US" sz="3200">
                <a:solidFill>
                  <a:srgbClr val="660066"/>
                </a:solidFill>
                <a:latin typeface="Times New Roman" panose="02020603050405020304" pitchFamily="18" charset="0"/>
              </a:rPr>
              <a:t>9:17</a:t>
            </a:r>
            <a:r>
              <a:rPr lang="en-US" altLang="en-US" sz="3200" b="1">
                <a:solidFill>
                  <a:srgbClr val="660066"/>
                </a:solidFill>
                <a:latin typeface="Times New Roman" panose="02020603050405020304" pitchFamily="18" charset="0"/>
              </a:rPr>
              <a:t> = </a:t>
            </a:r>
          </a:p>
        </p:txBody>
      </p:sp>
      <p:pic>
        <p:nvPicPr>
          <p:cNvPr id="20" name="Picture 5">
            <a:extLst>
              <a:ext uri="{FF2B5EF4-FFF2-40B4-BE49-F238E27FC236}">
                <a16:creationId xmlns:a16="http://schemas.microsoft.com/office/drawing/2014/main" id="{3B9B850E-E437-405A-89A6-05A77074E7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58110" y="2325593"/>
            <a:ext cx="632222"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672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3"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8CB9C14B-86F1-41D2-9C23-33C0AB74F214}"/>
              </a:ext>
            </a:extLst>
          </p:cNvPr>
          <p:cNvSpPr txBox="1">
            <a:spLocks noChangeArrowheads="1"/>
          </p:cNvSpPr>
          <p:nvPr/>
        </p:nvSpPr>
        <p:spPr bwMode="auto">
          <a:xfrm>
            <a:off x="1314450" y="600075"/>
            <a:ext cx="1033999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u="sng">
                <a:solidFill>
                  <a:srgbClr val="0000CC"/>
                </a:solidFill>
                <a:latin typeface="Times New Roman" panose="02020603050405020304" pitchFamily="18" charset="0"/>
              </a:rPr>
              <a:t>Bài 3</a:t>
            </a:r>
            <a:r>
              <a:rPr lang="en-US" altLang="en-US" sz="3200" b="1">
                <a:solidFill>
                  <a:srgbClr val="0000CC"/>
                </a:solidFill>
                <a:latin typeface="Times New Roman" panose="02020603050405020304" pitchFamily="18" charset="0"/>
              </a:rPr>
              <a:t>.  </a:t>
            </a:r>
            <a:r>
              <a:rPr lang="en-US" altLang="en-US" sz="3200" b="1" i="1">
                <a:solidFill>
                  <a:srgbClr val="800000"/>
                </a:solidFill>
                <a:latin typeface="Times New Roman" panose="02020603050405020304" pitchFamily="18" charset="0"/>
              </a:rPr>
              <a:t>Viết các số tự nhiên sau dưới dạng phân số có mẫu số là 1 </a:t>
            </a:r>
            <a:r>
              <a:rPr lang="en-US" altLang="en-US" sz="3200" b="1" i="1">
                <a:solidFill>
                  <a:srgbClr val="003300"/>
                </a:solidFill>
                <a:latin typeface="Times New Roman" panose="02020603050405020304" pitchFamily="18" charset="0"/>
              </a:rPr>
              <a:t>(STN =&gt; PS):</a:t>
            </a:r>
          </a:p>
        </p:txBody>
      </p:sp>
      <p:sp>
        <p:nvSpPr>
          <p:cNvPr id="4" name="Text Box 3">
            <a:extLst>
              <a:ext uri="{FF2B5EF4-FFF2-40B4-BE49-F238E27FC236}">
                <a16:creationId xmlns:a16="http://schemas.microsoft.com/office/drawing/2014/main" id="{E08945F1-C6DB-475E-93E5-161BD9A8FD6C}"/>
              </a:ext>
            </a:extLst>
          </p:cNvPr>
          <p:cNvSpPr txBox="1">
            <a:spLocks noChangeArrowheads="1"/>
          </p:cNvSpPr>
          <p:nvPr/>
        </p:nvSpPr>
        <p:spPr bwMode="auto">
          <a:xfrm>
            <a:off x="1771650" y="1666875"/>
            <a:ext cx="6858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660066"/>
                </a:solidFill>
                <a:latin typeface="Times New Roman" panose="02020603050405020304" pitchFamily="18" charset="0"/>
              </a:rPr>
              <a:t>32	 ; 	105	;	1000</a:t>
            </a:r>
          </a:p>
        </p:txBody>
      </p:sp>
      <p:sp>
        <p:nvSpPr>
          <p:cNvPr id="6" name="Text Box 4">
            <a:extLst>
              <a:ext uri="{FF2B5EF4-FFF2-40B4-BE49-F238E27FC236}">
                <a16:creationId xmlns:a16="http://schemas.microsoft.com/office/drawing/2014/main" id="{0754DE80-104D-4881-A0A7-0AE96137790E}"/>
              </a:ext>
            </a:extLst>
          </p:cNvPr>
          <p:cNvSpPr txBox="1">
            <a:spLocks noChangeArrowheads="1"/>
          </p:cNvSpPr>
          <p:nvPr/>
        </p:nvSpPr>
        <p:spPr bwMode="auto">
          <a:xfrm>
            <a:off x="2282825" y="3744339"/>
            <a:ext cx="16688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660066"/>
                </a:solidFill>
                <a:latin typeface="Times New Roman" panose="02020603050405020304" pitchFamily="18" charset="0"/>
              </a:rPr>
              <a:t>32 = </a:t>
            </a:r>
          </a:p>
        </p:txBody>
      </p:sp>
      <p:graphicFrame>
        <p:nvGraphicFramePr>
          <p:cNvPr id="7" name="Object 5">
            <a:extLst>
              <a:ext uri="{FF2B5EF4-FFF2-40B4-BE49-F238E27FC236}">
                <a16:creationId xmlns:a16="http://schemas.microsoft.com/office/drawing/2014/main" id="{29C5C4F4-4D3A-474C-BDA0-3FF6C996AAD5}"/>
              </a:ext>
            </a:extLst>
          </p:cNvPr>
          <p:cNvGraphicFramePr>
            <a:graphicFrameLocks noChangeAspect="1"/>
          </p:cNvGraphicFramePr>
          <p:nvPr>
            <p:extLst>
              <p:ext uri="{D42A27DB-BD31-4B8C-83A1-F6EECF244321}">
                <p14:modId xmlns:p14="http://schemas.microsoft.com/office/powerpoint/2010/main" val="3725226845"/>
              </p:ext>
            </p:extLst>
          </p:nvPr>
        </p:nvGraphicFramePr>
        <p:xfrm>
          <a:off x="3286588" y="3494355"/>
          <a:ext cx="964202" cy="1335049"/>
        </p:xfrm>
        <a:graphic>
          <a:graphicData uri="http://schemas.openxmlformats.org/presentationml/2006/ole">
            <mc:AlternateContent xmlns:mc="http://schemas.openxmlformats.org/markup-compatibility/2006">
              <mc:Choice xmlns:v="urn:schemas-microsoft-com:vml" Requires="v">
                <p:oleObj name="Equation" r:id="rId3" imgW="165028" imgH="228501" progId="Equation.DSMT4">
                  <p:embed/>
                </p:oleObj>
              </mc:Choice>
              <mc:Fallback>
                <p:oleObj name="Equation" r:id="rId3" imgW="165028" imgH="228501" progId="Equation.DSMT4">
                  <p:embed/>
                  <p:pic>
                    <p:nvPicPr>
                      <p:cNvPr id="8" name="Object 5">
                        <a:extLst>
                          <a:ext uri="{FF2B5EF4-FFF2-40B4-BE49-F238E27FC236}">
                            <a16:creationId xmlns:a16="http://schemas.microsoft.com/office/drawing/2014/main" id="{2B281A0B-1E86-485D-93F0-2A89164D98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6588" y="3494355"/>
                        <a:ext cx="964202" cy="1335049"/>
                      </a:xfrm>
                      <a:prstGeom prst="rect">
                        <a:avLst/>
                      </a:prstGeom>
                      <a:noFill/>
                      <a:ln>
                        <a:noFill/>
                      </a:ln>
                    </p:spPr>
                  </p:pic>
                </p:oleObj>
              </mc:Fallback>
            </mc:AlternateContent>
          </a:graphicData>
        </a:graphic>
      </p:graphicFrame>
      <p:graphicFrame>
        <p:nvGraphicFramePr>
          <p:cNvPr id="8" name="Object 6">
            <a:extLst>
              <a:ext uri="{FF2B5EF4-FFF2-40B4-BE49-F238E27FC236}">
                <a16:creationId xmlns:a16="http://schemas.microsoft.com/office/drawing/2014/main" id="{C93311F5-B5D9-4E64-B74F-FC7238671762}"/>
              </a:ext>
            </a:extLst>
          </p:cNvPr>
          <p:cNvGraphicFramePr>
            <a:graphicFrameLocks noChangeAspect="1"/>
          </p:cNvGraphicFramePr>
          <p:nvPr>
            <p:extLst>
              <p:ext uri="{D42A27DB-BD31-4B8C-83A1-F6EECF244321}">
                <p14:modId xmlns:p14="http://schemas.microsoft.com/office/powerpoint/2010/main" val="2610736127"/>
              </p:ext>
            </p:extLst>
          </p:nvPr>
        </p:nvGraphicFramePr>
        <p:xfrm>
          <a:off x="5497133" y="3537218"/>
          <a:ext cx="989699" cy="1112541"/>
        </p:xfrm>
        <a:graphic>
          <a:graphicData uri="http://schemas.openxmlformats.org/presentationml/2006/ole">
            <mc:AlternateContent xmlns:mc="http://schemas.openxmlformats.org/markup-compatibility/2006">
              <mc:Choice xmlns:v="urn:schemas-microsoft-com:vml" Requires="v">
                <p:oleObj name="Equation" r:id="rId5" imgW="203112" imgH="228501" progId="Equation.DSMT4">
                  <p:embed/>
                </p:oleObj>
              </mc:Choice>
              <mc:Fallback>
                <p:oleObj name="Equation" r:id="rId5" imgW="203112" imgH="228501" progId="Equation.DSMT4">
                  <p:embed/>
                  <p:pic>
                    <p:nvPicPr>
                      <p:cNvPr id="9" name="Object 6">
                        <a:extLst>
                          <a:ext uri="{FF2B5EF4-FFF2-40B4-BE49-F238E27FC236}">
                            <a16:creationId xmlns:a16="http://schemas.microsoft.com/office/drawing/2014/main" id="{38EA708B-B5CB-4ECB-806E-81C7EAF4CCD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7133" y="3537218"/>
                        <a:ext cx="989699" cy="1112541"/>
                      </a:xfrm>
                      <a:prstGeom prst="rect">
                        <a:avLst/>
                      </a:prstGeom>
                      <a:noFill/>
                      <a:ln>
                        <a:noFill/>
                      </a:ln>
                    </p:spPr>
                  </p:pic>
                </p:oleObj>
              </mc:Fallback>
            </mc:AlternateContent>
          </a:graphicData>
        </a:graphic>
      </p:graphicFrame>
      <p:sp>
        <p:nvSpPr>
          <p:cNvPr id="9" name="Text Box 7">
            <a:extLst>
              <a:ext uri="{FF2B5EF4-FFF2-40B4-BE49-F238E27FC236}">
                <a16:creationId xmlns:a16="http://schemas.microsoft.com/office/drawing/2014/main" id="{8B3D5072-7D6B-450F-BBF6-BEE1255922C8}"/>
              </a:ext>
            </a:extLst>
          </p:cNvPr>
          <p:cNvSpPr txBox="1">
            <a:spLocks noChangeArrowheads="1"/>
          </p:cNvSpPr>
          <p:nvPr/>
        </p:nvSpPr>
        <p:spPr bwMode="auto">
          <a:xfrm>
            <a:off x="3954462" y="3736401"/>
            <a:ext cx="21138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660066"/>
                </a:solidFill>
                <a:latin typeface="Times New Roman" panose="02020603050405020304" pitchFamily="18" charset="0"/>
              </a:rPr>
              <a:t>;   </a:t>
            </a:r>
            <a:r>
              <a:rPr lang="en-US" altLang="en-US" sz="3600">
                <a:solidFill>
                  <a:srgbClr val="660066"/>
                </a:solidFill>
                <a:latin typeface="Times New Roman" panose="02020603050405020304" pitchFamily="18" charset="0"/>
              </a:rPr>
              <a:t>105</a:t>
            </a:r>
            <a:r>
              <a:rPr lang="en-US" altLang="en-US" sz="3600" b="1">
                <a:solidFill>
                  <a:srgbClr val="660066"/>
                </a:solidFill>
                <a:latin typeface="Times New Roman" panose="02020603050405020304" pitchFamily="18" charset="0"/>
              </a:rPr>
              <a:t> = </a:t>
            </a:r>
          </a:p>
        </p:txBody>
      </p:sp>
      <p:sp>
        <p:nvSpPr>
          <p:cNvPr id="10" name="Text Box 8">
            <a:extLst>
              <a:ext uri="{FF2B5EF4-FFF2-40B4-BE49-F238E27FC236}">
                <a16:creationId xmlns:a16="http://schemas.microsoft.com/office/drawing/2014/main" id="{13A9DEC7-2566-484A-AE7A-524FF740AF57}"/>
              </a:ext>
            </a:extLst>
          </p:cNvPr>
          <p:cNvSpPr txBox="1">
            <a:spLocks noChangeArrowheads="1"/>
          </p:cNvSpPr>
          <p:nvPr/>
        </p:nvSpPr>
        <p:spPr bwMode="auto">
          <a:xfrm>
            <a:off x="6392862" y="3750689"/>
            <a:ext cx="21138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660066"/>
                </a:solidFill>
                <a:latin typeface="Times New Roman" panose="02020603050405020304" pitchFamily="18" charset="0"/>
              </a:rPr>
              <a:t>;   </a:t>
            </a:r>
            <a:r>
              <a:rPr lang="en-US" altLang="en-US" sz="3600">
                <a:solidFill>
                  <a:srgbClr val="660066"/>
                </a:solidFill>
                <a:latin typeface="Times New Roman" panose="02020603050405020304" pitchFamily="18" charset="0"/>
              </a:rPr>
              <a:t>1000</a:t>
            </a:r>
            <a:r>
              <a:rPr lang="en-US" altLang="en-US" sz="3600" b="1">
                <a:solidFill>
                  <a:srgbClr val="660066"/>
                </a:solidFill>
                <a:latin typeface="Times New Roman" panose="02020603050405020304" pitchFamily="18" charset="0"/>
              </a:rPr>
              <a:t> = </a:t>
            </a:r>
          </a:p>
        </p:txBody>
      </p:sp>
      <p:graphicFrame>
        <p:nvGraphicFramePr>
          <p:cNvPr id="11" name="Object 9">
            <a:extLst>
              <a:ext uri="{FF2B5EF4-FFF2-40B4-BE49-F238E27FC236}">
                <a16:creationId xmlns:a16="http://schemas.microsoft.com/office/drawing/2014/main" id="{07E8A8E5-FE07-441B-A30D-6487CCFAD02C}"/>
              </a:ext>
            </a:extLst>
          </p:cNvPr>
          <p:cNvGraphicFramePr>
            <a:graphicFrameLocks noChangeAspect="1"/>
          </p:cNvGraphicFramePr>
          <p:nvPr>
            <p:extLst>
              <p:ext uri="{D42A27DB-BD31-4B8C-83A1-F6EECF244321}">
                <p14:modId xmlns:p14="http://schemas.microsoft.com/office/powerpoint/2010/main" val="3042177015"/>
              </p:ext>
            </p:extLst>
          </p:nvPr>
        </p:nvGraphicFramePr>
        <p:xfrm>
          <a:off x="8157783" y="3488005"/>
          <a:ext cx="1291012" cy="1223795"/>
        </p:xfrm>
        <a:graphic>
          <a:graphicData uri="http://schemas.openxmlformats.org/presentationml/2006/ole">
            <mc:AlternateContent xmlns:mc="http://schemas.openxmlformats.org/markup-compatibility/2006">
              <mc:Choice xmlns:v="urn:schemas-microsoft-com:vml" Requires="v">
                <p:oleObj name="Equation" r:id="rId7" imgW="241300" imgH="228600" progId="Equation.DSMT4">
                  <p:embed/>
                </p:oleObj>
              </mc:Choice>
              <mc:Fallback>
                <p:oleObj name="Equation" r:id="rId7" imgW="241300" imgH="228600" progId="Equation.DSMT4">
                  <p:embed/>
                  <p:pic>
                    <p:nvPicPr>
                      <p:cNvPr id="12" name="Object 9">
                        <a:extLst>
                          <a:ext uri="{FF2B5EF4-FFF2-40B4-BE49-F238E27FC236}">
                            <a16:creationId xmlns:a16="http://schemas.microsoft.com/office/drawing/2014/main" id="{E8AC9840-51ED-4378-AE34-E987002F5F9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57783" y="3488005"/>
                        <a:ext cx="1291012" cy="1223795"/>
                      </a:xfrm>
                      <a:prstGeom prst="rect">
                        <a:avLst/>
                      </a:prstGeom>
                      <a:noFill/>
                      <a:ln>
                        <a:noFill/>
                      </a:ln>
                    </p:spPr>
                  </p:pic>
                </p:oleObj>
              </mc:Fallback>
            </mc:AlternateContent>
          </a:graphicData>
        </a:graphic>
      </p:graphicFrame>
      <p:sp>
        <p:nvSpPr>
          <p:cNvPr id="12" name="Text Box 22">
            <a:extLst>
              <a:ext uri="{FF2B5EF4-FFF2-40B4-BE49-F238E27FC236}">
                <a16:creationId xmlns:a16="http://schemas.microsoft.com/office/drawing/2014/main" id="{68C1EDA9-2202-4685-9343-714964FEC4B0}"/>
              </a:ext>
            </a:extLst>
          </p:cNvPr>
          <p:cNvSpPr txBox="1">
            <a:spLocks noChangeArrowheads="1"/>
          </p:cNvSpPr>
          <p:nvPr/>
        </p:nvSpPr>
        <p:spPr bwMode="auto">
          <a:xfrm>
            <a:off x="4438650" y="2276475"/>
            <a:ext cx="15183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u="sng">
                <a:solidFill>
                  <a:srgbClr val="002060"/>
                </a:solidFill>
                <a:latin typeface="Times New Roman" panose="02020603050405020304" pitchFamily="18" charset="0"/>
              </a:rPr>
              <a:t>Bài giải</a:t>
            </a:r>
          </a:p>
        </p:txBody>
      </p:sp>
    </p:spTree>
    <p:extLst>
      <p:ext uri="{BB962C8B-B14F-4D97-AF65-F5344CB8AC3E}">
        <p14:creationId xmlns:p14="http://schemas.microsoft.com/office/powerpoint/2010/main" val="13926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2"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91931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608</TotalTime>
  <Words>1539</Words>
  <Application>Microsoft Office PowerPoint</Application>
  <PresentationFormat>Widescreen</PresentationFormat>
  <Paragraphs>180</Paragraphs>
  <Slides>12</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Calibri Light</vt:lpstr>
      <vt:lpstr>Cambria Math</vt:lpstr>
      <vt:lpstr>Symbol</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Bài 2: Viết các thương sau dưới dạng phân số: ( Thương =&gt; PS)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Lam Kim Ngoc</dc:creator>
  <cp:lastModifiedBy>Admin</cp:lastModifiedBy>
  <cp:revision>14</cp:revision>
  <dcterms:created xsi:type="dcterms:W3CDTF">2021-09-03T13:01:36Z</dcterms:created>
  <dcterms:modified xsi:type="dcterms:W3CDTF">2024-01-24T15:29:36Z</dcterms:modified>
</cp:coreProperties>
</file>